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437" r:id="rId3"/>
    <p:sldId id="256" r:id="rId4"/>
    <p:sldId id="269" r:id="rId5"/>
    <p:sldId id="284" r:id="rId6"/>
    <p:sldId id="289" r:id="rId7"/>
    <p:sldId id="290" r:id="rId8"/>
    <p:sldId id="292" r:id="rId9"/>
    <p:sldId id="297" r:id="rId10"/>
    <p:sldId id="295" r:id="rId11"/>
    <p:sldId id="298" r:id="rId12"/>
    <p:sldId id="341" r:id="rId13"/>
    <p:sldId id="342" r:id="rId14"/>
    <p:sldId id="343" r:id="rId15"/>
    <p:sldId id="400" r:id="rId16"/>
    <p:sldId id="395" r:id="rId17"/>
    <p:sldId id="313" r:id="rId18"/>
    <p:sldId id="403" r:id="rId19"/>
    <p:sldId id="337" r:id="rId20"/>
    <p:sldId id="344" r:id="rId21"/>
    <p:sldId id="338" r:id="rId22"/>
    <p:sldId id="340" r:id="rId23"/>
    <p:sldId id="408" r:id="rId24"/>
    <p:sldId id="382" r:id="rId25"/>
    <p:sldId id="406" r:id="rId26"/>
    <p:sldId id="364" r:id="rId27"/>
    <p:sldId id="404" r:id="rId28"/>
    <p:sldId id="424" r:id="rId29"/>
    <p:sldId id="365" r:id="rId30"/>
    <p:sldId id="366" r:id="rId31"/>
    <p:sldId id="385" r:id="rId32"/>
    <p:sldId id="386" r:id="rId33"/>
    <p:sldId id="399" r:id="rId34"/>
    <p:sldId id="387" r:id="rId35"/>
    <p:sldId id="388" r:id="rId36"/>
    <p:sldId id="389" r:id="rId37"/>
    <p:sldId id="390" r:id="rId38"/>
    <p:sldId id="278" r:id="rId39"/>
    <p:sldId id="436"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fei" initials="f" lastIdx="0" clrIdx="0"/>
  <p:cmAuthor id="2" name="作者" initials="A" lastIdx="0" clrIdx="1"/>
  <p:cmAuthor id="3" name="k jian" initials="kj" lastIdx="1" clrIdx="2"/>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642A2"/>
    <a:srgbClr val="1099DF"/>
    <a:srgbClr val="E1653F"/>
    <a:srgbClr val="9BCFB7"/>
    <a:srgbClr val="F7F2EC"/>
    <a:srgbClr val="9BCFB8"/>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0" d="100"/>
          <a:sy n="60" d="100"/>
        </p:scale>
        <p:origin x="816" y="52"/>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7A01ECD-125A-4BC2-B29A-CFB7DD128CC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737CD1-2581-484B-8599-7A06C6615F1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01ECD-125A-4BC2-B29A-CFB7DD128CC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37CD1-2581-484B-8599-7A06C6615F13}"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microsoft.com/office/2007/relationships/hdphoto" Target="../media/image5.wdp"/><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microsoft.com/office/2007/relationships/hdphoto" Target="../media/image5.wdp"/><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microsoft.com/office/2007/relationships/hdphoto" Target="../media/image5.wdp"/><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microsoft.com/office/2007/relationships/hdphoto" Target="../media/image5.wdp"/><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9" Type="http://schemas.openxmlformats.org/officeDocument/2006/relationships/image" Target="../media/image25.pn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microsoft.com/office/2007/relationships/hdphoto" Target="../media/image5.wdp"/><Relationship Id="rId12"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6.xml"/><Relationship Id="rId3" Type="http://schemas.openxmlformats.org/officeDocument/2006/relationships/tags" Target="../tags/tag25.xml"/><Relationship Id="rId2" Type="http://schemas.microsoft.com/office/2007/relationships/hdphoto" Target="../media/image5.wdp"/><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jpeg"/><Relationship Id="rId2" Type="http://schemas.microsoft.com/office/2007/relationships/hdphoto" Target="../media/image5.wdp"/><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24.jpeg"/><Relationship Id="rId2" Type="http://schemas.microsoft.com/office/2007/relationships/hdphoto" Target="../media/image5.wdp"/><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5.wdp"/><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microsoft.com/office/2007/relationships/hdphoto" Target="../media/image5.wdp"/><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microsoft.com/office/2007/relationships/hdphoto" Target="../media/image5.wdp"/><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5.wdp"/><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image" Target="../media/image34.png"/><Relationship Id="rId2" Type="http://schemas.microsoft.com/office/2007/relationships/hdphoto" Target="../media/image5.wdp"/><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png"/><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17.png"/><Relationship Id="rId3" Type="http://schemas.openxmlformats.org/officeDocument/2006/relationships/image" Target="../media/image37.png"/><Relationship Id="rId2" Type="http://schemas.microsoft.com/office/2007/relationships/media" Target="file:///D:\&#25991;&#20214;\&#40858;&#37329;&#33805;\Walk%20and%20Run\the%20secret%20garden%20chapter11.mp4" TargetMode="External"/><Relationship Id="rId1" Type="http://schemas.openxmlformats.org/officeDocument/2006/relationships/video" Target="file:///D:\&#25991;&#20214;\&#40858;&#37329;&#33805;\Walk%20and%20Run\the%20secret%20garden%20chapter11.mp4" TargetMode="Externa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hdphoto" Target="../media/image5.wdp"/><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39.png"/><Relationship Id="rId2" Type="http://schemas.microsoft.com/office/2007/relationships/hdphoto" Target="../media/image5.wdp"/><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hdphoto" Target="../media/image5.wdp"/><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7.xml"/><Relationship Id="rId2" Type="http://schemas.openxmlformats.org/officeDocument/2006/relationships/image" Target="../media/image17.png"/><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microsoft.com/office/2007/relationships/hdphoto" Target="../media/image5.wdp"/><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4.xml"/><Relationship Id="rId3" Type="http://schemas.openxmlformats.org/officeDocument/2006/relationships/tags" Target="../tags/tag3.xml"/><Relationship Id="rId2" Type="http://schemas.microsoft.com/office/2007/relationships/hdphoto" Target="../media/image5.wdp"/><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microsoft.com/office/2007/relationships/hdphoto" Target="../media/image5.wdp"/><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microsoft.com/office/2007/relationships/hdphoto" Target="../media/image5.wdp"/><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6903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5" name="组合 24"/>
          <p:cNvGrpSpPr/>
          <p:nvPr/>
        </p:nvGrpSpPr>
        <p:grpSpPr>
          <a:xfrm>
            <a:off x="2977662" y="1602635"/>
            <a:ext cx="5211444" cy="5182975"/>
            <a:chOff x="4778" y="2489"/>
            <a:chExt cx="8207" cy="8162"/>
          </a:xfrm>
        </p:grpSpPr>
        <p:grpSp>
          <p:nvGrpSpPr>
            <p:cNvPr id="37" name="组合 36"/>
            <p:cNvGrpSpPr/>
            <p:nvPr/>
          </p:nvGrpSpPr>
          <p:grpSpPr>
            <a:xfrm>
              <a:off x="4778" y="2489"/>
              <a:ext cx="8207" cy="8162"/>
              <a:chOff x="1525191" y="2014147"/>
              <a:chExt cx="3990123" cy="3968326"/>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06419" y="2726978"/>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419674" y="2014147"/>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599270" y="2688251"/>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441817" y="3423112"/>
                <a:ext cx="1073497" cy="57953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525191" y="364323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1889830" y="4508765"/>
                <a:ext cx="801720" cy="57078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14" name="Cloud 91"/>
            <p:cNvSpPr>
              <a:spLocks noChangeAspect="1"/>
            </p:cNvSpPr>
            <p:nvPr/>
          </p:nvSpPr>
          <p:spPr bwMode="auto">
            <a:xfrm>
              <a:off x="9326" y="6430"/>
              <a:ext cx="2238" cy="120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6471285" y="334645"/>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6178550" y="32829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951730" cy="941882"/>
            <a:chOff x="1001388" y="1325880"/>
            <a:chExt cx="4951564" cy="1147239"/>
          </a:xfrm>
        </p:grpSpPr>
        <p:sp>
          <p:nvSpPr>
            <p:cNvPr id="63" name="AutoShape 64"/>
            <p:cNvSpPr>
              <a:spLocks noChangeArrowheads="1"/>
            </p:cNvSpPr>
            <p:nvPr/>
          </p:nvSpPr>
          <p:spPr bwMode="gray">
            <a:xfrm>
              <a:off x="1001388" y="1769281"/>
              <a:ext cx="4951564"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a quick pace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597275" y="2664460"/>
            <a:ext cx="1251585" cy="521970"/>
          </a:xfrm>
          <a:prstGeom prst="rect">
            <a:avLst/>
          </a:prstGeom>
          <a:noFill/>
        </p:spPr>
        <p:txBody>
          <a:bodyPr wrap="square" rtlCol="0">
            <a:spAutoFit/>
          </a:bodyPr>
          <a:p>
            <a:r>
              <a:rPr lang="en-US" altLang="zh-CN" sz="2800" b="1">
                <a:solidFill>
                  <a:schemeClr val="bg1"/>
                </a:solidFill>
              </a:rPr>
              <a:t>whiz</a:t>
            </a:r>
            <a:endParaRPr lang="en-US" altLang="zh-CN" sz="2800" b="1">
              <a:solidFill>
                <a:schemeClr val="bg1"/>
              </a:solidFill>
            </a:endParaRPr>
          </a:p>
        </p:txBody>
      </p:sp>
      <p:sp>
        <p:nvSpPr>
          <p:cNvPr id="17" name="文本框 16"/>
          <p:cNvSpPr txBox="1"/>
          <p:nvPr/>
        </p:nvSpPr>
        <p:spPr>
          <a:xfrm>
            <a:off x="487680" y="1283970"/>
            <a:ext cx="354647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called out his lap time as he</a:t>
            </a:r>
            <a:r>
              <a:rPr lang="en-US" sz="2400">
                <a:solidFill>
                  <a:srgbClr val="C00000"/>
                </a:solidFill>
                <a:latin typeface="Times New Roman" panose="02020603050405020304" pitchFamily="18" charset="0"/>
                <a:cs typeface="Times New Roman" panose="02020603050405020304" pitchFamily="18" charset="0"/>
                <a:sym typeface="+mn-ea"/>
              </a:rPr>
              <a:t> whizzed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by</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-zz-</a:t>
            </a:r>
            <a:r>
              <a:rPr lang="en-US" sz="2400">
                <a:latin typeface="Times New Roman" panose="02020603050405020304" pitchFamily="18" charset="0"/>
                <a:cs typeface="Times New Roman" panose="02020603050405020304" pitchFamily="18" charset="0"/>
                <a:sym typeface="+mn-ea"/>
              </a:rPr>
              <a:t>: to move fast</a:t>
            </a:r>
            <a:r>
              <a:rPr lang="zh-CN" altLang="en-US" sz="2400" b="1">
                <a:latin typeface="Times New Roman" panose="02020603050405020304" pitchFamily="18" charset="0"/>
                <a:cs typeface="Times New Roman" panose="02020603050405020304" pitchFamily="18" charset="0"/>
                <a:sym typeface="+mn-ea"/>
              </a:rPr>
              <a:t>嗖嗖地快速移动</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3597275" y="4980940"/>
            <a:ext cx="873125" cy="460375"/>
          </a:xfrm>
          <a:prstGeom prst="rect">
            <a:avLst/>
          </a:prstGeom>
          <a:noFill/>
        </p:spPr>
        <p:txBody>
          <a:bodyPr wrap="none" rtlCol="0">
            <a:spAutoFit/>
          </a:bodyPr>
          <a:p>
            <a:pPr algn="l"/>
            <a:r>
              <a:rPr lang="en-US" altLang="zh-CN" sz="2400" b="1">
                <a:solidFill>
                  <a:schemeClr val="bg1"/>
                </a:solidFill>
                <a:sym typeface="+mn-ea"/>
              </a:rPr>
              <a:t>hurry</a:t>
            </a:r>
            <a:endParaRPr lang="en-US" altLang="zh-CN" sz="2400" b="1">
              <a:solidFill>
                <a:schemeClr val="bg1"/>
              </a:solidFill>
              <a:sym typeface="+mn-ea"/>
            </a:endParaRPr>
          </a:p>
        </p:txBody>
      </p:sp>
      <p:sp>
        <p:nvSpPr>
          <p:cNvPr id="20" name="文本框 19"/>
          <p:cNvSpPr txBox="1"/>
          <p:nvPr/>
        </p:nvSpPr>
        <p:spPr>
          <a:xfrm>
            <a:off x="1961515" y="5660390"/>
            <a:ext cx="3407410"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 </a:t>
            </a:r>
            <a:r>
              <a:rPr lang="en-US" sz="2400">
                <a:solidFill>
                  <a:srgbClr val="C00000"/>
                </a:solidFill>
                <a:latin typeface="Times New Roman" panose="02020603050405020304" pitchFamily="18" charset="0"/>
                <a:cs typeface="Times New Roman" panose="02020603050405020304" pitchFamily="18" charset="0"/>
                <a:sym typeface="+mn-ea"/>
              </a:rPr>
              <a:t>hurried</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on</a:t>
            </a:r>
            <a:r>
              <a:rPr lang="en-US" sz="2400">
                <a:latin typeface="Times New Roman" panose="02020603050405020304" pitchFamily="18" charset="0"/>
                <a:cs typeface="Times New Roman" panose="02020603050405020304" pitchFamily="18" charset="0"/>
                <a:sym typeface="+mn-ea"/>
              </a:rPr>
              <a:t>.</a:t>
            </a:r>
            <a:endParaRPr lang="zh-CN" altLang="en-US" sz="2400">
              <a:solidFill>
                <a:schemeClr val="tx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3175635" y="3912870"/>
            <a:ext cx="1027430" cy="521970"/>
          </a:xfrm>
          <a:prstGeom prst="rect">
            <a:avLst/>
          </a:prstGeom>
          <a:noFill/>
        </p:spPr>
        <p:txBody>
          <a:bodyPr wrap="none" rtlCol="0">
            <a:spAutoFit/>
          </a:bodyPr>
          <a:p>
            <a:pPr algn="l"/>
            <a:r>
              <a:rPr lang="en-US" altLang="zh-CN" sz="2800" b="1">
                <a:solidFill>
                  <a:schemeClr val="bg1"/>
                </a:solidFill>
                <a:sym typeface="+mn-ea"/>
              </a:rPr>
              <a:t>stride</a:t>
            </a:r>
            <a:endParaRPr lang="en-US" altLang="zh-CN" sz="2800" b="1">
              <a:solidFill>
                <a:schemeClr val="bg1"/>
              </a:solidFill>
              <a:sym typeface="+mn-ea"/>
            </a:endParaRPr>
          </a:p>
        </p:txBody>
      </p:sp>
      <p:sp>
        <p:nvSpPr>
          <p:cNvPr id="23" name="文本框 22"/>
          <p:cNvSpPr txBox="1"/>
          <p:nvPr/>
        </p:nvSpPr>
        <p:spPr>
          <a:xfrm>
            <a:off x="0" y="3483610"/>
            <a:ext cx="3175635" cy="2306955"/>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She </a:t>
            </a:r>
            <a:r>
              <a:rPr lang="en-US" altLang="zh-CN" sz="2400">
                <a:solidFill>
                  <a:srgbClr val="C00000"/>
                </a:solidFill>
                <a:latin typeface="Times New Roman" panose="02020603050405020304" pitchFamily="18" charset="0"/>
                <a:cs typeface="Times New Roman" panose="02020603050405020304" pitchFamily="18" charset="0"/>
                <a:sym typeface="+mn-ea"/>
              </a:rPr>
              <a:t>strode</a:t>
            </a:r>
            <a:r>
              <a:rPr lang="en-US" altLang="zh-CN" sz="2400">
                <a:latin typeface="Times New Roman" panose="02020603050405020304" pitchFamily="18" charset="0"/>
                <a:cs typeface="Times New Roman" panose="02020603050405020304" pitchFamily="18" charset="0"/>
                <a:sym typeface="+mn-ea"/>
              </a:rPr>
              <a:t> forward to greet me.</a:t>
            </a:r>
            <a:endParaRPr lang="en-US" altLang="zh-CN"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stride strode stridden</a:t>
            </a:r>
            <a:r>
              <a:rPr lang="en-US" altLang="zh-CN" sz="2400">
                <a:latin typeface="Times New Roman" panose="02020603050405020304" pitchFamily="18" charset="0"/>
                <a:cs typeface="Times New Roman" panose="02020603050405020304" pitchFamily="18" charset="0"/>
                <a:sym typeface="+mn-ea"/>
              </a:rPr>
              <a:t>: to walk with long steps in a particular direction</a:t>
            </a:r>
            <a:r>
              <a:rPr lang="en-US" altLang="zh-CN" sz="2400" b="1">
                <a:latin typeface="Times New Roman" panose="02020603050405020304" pitchFamily="18" charset="0"/>
                <a:cs typeface="Times New Roman" panose="02020603050405020304" pitchFamily="18" charset="0"/>
                <a:sym typeface="+mn-ea"/>
              </a:rPr>
              <a:t>大步走</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5177155" y="914400"/>
            <a:ext cx="466407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smiled and </a:t>
            </a:r>
            <a:r>
              <a:rPr lang="en-US" sz="2400">
                <a:solidFill>
                  <a:srgbClr val="C00000"/>
                </a:solidFill>
                <a:latin typeface="Times New Roman" panose="02020603050405020304" pitchFamily="18" charset="0"/>
                <a:cs typeface="Times New Roman" panose="02020603050405020304" pitchFamily="18" charset="0"/>
                <a:sym typeface="+mn-ea"/>
              </a:rPr>
              <a:t>bustled</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off </a:t>
            </a:r>
            <a:r>
              <a:rPr lang="en-US" sz="2400">
                <a:latin typeface="Times New Roman" panose="02020603050405020304" pitchFamily="18" charset="0"/>
                <a:cs typeface="Times New Roman" panose="02020603050405020304" pitchFamily="18" charset="0"/>
                <a:sym typeface="+mn-ea"/>
              </a:rPr>
              <a:t>towards the door.</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somewhere in a hurried </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way</a:t>
            </a:r>
            <a:r>
              <a:rPr lang="zh-CN" altLang="en-US" sz="2400" b="1">
                <a:latin typeface="Times New Roman" panose="02020603050405020304" pitchFamily="18" charset="0"/>
                <a:cs typeface="Times New Roman" panose="02020603050405020304" pitchFamily="18" charset="0"/>
                <a:sym typeface="+mn-ea"/>
              </a:rPr>
              <a:t>匆忙地走</a:t>
            </a:r>
            <a:r>
              <a:rPr lang="en-US" altLang="zh-CN" sz="2400" b="1">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4344035" y="1735455"/>
            <a:ext cx="1092200" cy="521970"/>
          </a:xfrm>
          <a:prstGeom prst="rect">
            <a:avLst/>
          </a:prstGeom>
          <a:noFill/>
        </p:spPr>
        <p:txBody>
          <a:bodyPr wrap="none" rtlCol="0">
            <a:spAutoFit/>
          </a:bodyPr>
          <a:p>
            <a:pPr algn="l"/>
            <a:r>
              <a:rPr lang="en-US" altLang="zh-CN" sz="2800" b="1">
                <a:solidFill>
                  <a:schemeClr val="bg1"/>
                </a:solidFill>
                <a:sym typeface="+mn-ea"/>
              </a:rPr>
              <a:t>bustle</a:t>
            </a:r>
            <a:endParaRPr lang="en-US" altLang="zh-CN" sz="2800" b="1">
              <a:solidFill>
                <a:schemeClr val="bg1"/>
              </a:solidFill>
            </a:endParaRPr>
          </a:p>
        </p:txBody>
      </p:sp>
      <p:sp>
        <p:nvSpPr>
          <p:cNvPr id="3" name="文本框 2"/>
          <p:cNvSpPr txBox="1"/>
          <p:nvPr/>
        </p:nvSpPr>
        <p:spPr>
          <a:xfrm>
            <a:off x="5830570" y="2663825"/>
            <a:ext cx="1133475" cy="521970"/>
          </a:xfrm>
          <a:prstGeom prst="rect">
            <a:avLst/>
          </a:prstGeom>
          <a:noFill/>
        </p:spPr>
        <p:txBody>
          <a:bodyPr wrap="none" rtlCol="0">
            <a:spAutoFit/>
          </a:bodyPr>
          <a:p>
            <a:pPr algn="l"/>
            <a:r>
              <a:rPr lang="en-US" altLang="zh-CN" sz="2800" b="1">
                <a:solidFill>
                  <a:schemeClr val="bg1"/>
                </a:solidFill>
                <a:sym typeface="+mn-ea"/>
              </a:rPr>
              <a:t>sweep</a:t>
            </a:r>
            <a:endParaRPr lang="en-US" altLang="zh-CN" sz="2800" b="1">
              <a:solidFill>
                <a:schemeClr val="bg1"/>
              </a:solidFill>
              <a:sym typeface="+mn-ea"/>
            </a:endParaRPr>
          </a:p>
        </p:txBody>
      </p:sp>
      <p:sp>
        <p:nvSpPr>
          <p:cNvPr id="11" name="文本框 10"/>
          <p:cNvSpPr txBox="1"/>
          <p:nvPr/>
        </p:nvSpPr>
        <p:spPr>
          <a:xfrm>
            <a:off x="7192645" y="2241550"/>
            <a:ext cx="488759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swept</a:t>
            </a:r>
            <a:r>
              <a:rPr lang="en-US" sz="2400">
                <a:latin typeface="Times New Roman" panose="02020603050405020304" pitchFamily="18" charset="0"/>
                <a:cs typeface="Times New Roman" panose="02020603050405020304" pitchFamily="18" charset="0"/>
                <a:sym typeface="+mn-ea"/>
              </a:rPr>
              <a:t> </a:t>
            </a:r>
            <a:r>
              <a:rPr lang="en-US" sz="2400">
                <a:solidFill>
                  <a:srgbClr val="0070C0"/>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hall to the staircase. (</a:t>
            </a:r>
            <a:r>
              <a:rPr lang="en-US" sz="2400" b="1">
                <a:solidFill>
                  <a:srgbClr val="E642A2"/>
                </a:solidFill>
                <a:latin typeface="Times New Roman" panose="02020603050405020304" pitchFamily="18" charset="0"/>
                <a:cs typeface="Times New Roman" panose="02020603050405020304" pitchFamily="18" charset="0"/>
                <a:sym typeface="+mn-ea"/>
              </a:rPr>
              <a:t>sweep swept swept</a:t>
            </a:r>
            <a:r>
              <a:rPr lang="en-US" sz="2400">
                <a:latin typeface="Times New Roman" panose="02020603050405020304" pitchFamily="18" charset="0"/>
                <a:cs typeface="Times New Roman" panose="02020603050405020304" pitchFamily="18" charset="0"/>
                <a:sym typeface="+mn-ea"/>
              </a:rPr>
              <a:t>: to move quickly or smoothly</a:t>
            </a:r>
            <a:r>
              <a:rPr lang="zh-CN" altLang="en-US" sz="2400" b="1">
                <a:solidFill>
                  <a:schemeClr val="tx1"/>
                </a:solidFill>
                <a:latin typeface="Times New Roman" panose="02020603050405020304" pitchFamily="18" charset="0"/>
                <a:cs typeface="Times New Roman" panose="02020603050405020304" pitchFamily="18" charset="0"/>
                <a:sym typeface="+mn-ea"/>
              </a:rPr>
              <a:t>快走</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src=http___img.08087.cc_uploads_20191201_12_1575173828-TndMpoXzte.gif&amp;refer=http___img.08087"/>
          <p:cNvPicPr>
            <a:picLocks noChangeAspect="1"/>
          </p:cNvPicPr>
          <p:nvPr/>
        </p:nvPicPr>
        <p:blipFill>
          <a:blip r:embed="rId6"/>
          <a:stretch>
            <a:fillRect/>
          </a:stretch>
        </p:blipFill>
        <p:spPr>
          <a:xfrm>
            <a:off x="9951085" y="568960"/>
            <a:ext cx="1753870" cy="1370965"/>
          </a:xfrm>
          <a:prstGeom prst="rect">
            <a:avLst/>
          </a:prstGeom>
        </p:spPr>
      </p:pic>
      <p:sp>
        <p:nvSpPr>
          <p:cNvPr id="13" name="矩形 12"/>
          <p:cNvSpPr/>
          <p:nvPr/>
        </p:nvSpPr>
        <p:spPr>
          <a:xfrm>
            <a:off x="4921568" y="4476750"/>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24" name="文本框 23"/>
          <p:cNvSpPr txBox="1"/>
          <p:nvPr/>
        </p:nvSpPr>
        <p:spPr>
          <a:xfrm>
            <a:off x="6964045" y="3560445"/>
            <a:ext cx="882015" cy="521970"/>
          </a:xfrm>
          <a:prstGeom prst="rect">
            <a:avLst/>
          </a:prstGeom>
          <a:noFill/>
        </p:spPr>
        <p:txBody>
          <a:bodyPr wrap="none" rtlCol="0">
            <a:spAutoFit/>
          </a:bodyPr>
          <a:p>
            <a:pPr algn="l"/>
            <a:r>
              <a:rPr lang="en-US" altLang="zh-CN" sz="2800" b="1">
                <a:solidFill>
                  <a:schemeClr val="bg1"/>
                </a:solidFill>
                <a:sym typeface="+mn-ea"/>
              </a:rPr>
              <a:t>dash</a:t>
            </a:r>
            <a:endParaRPr lang="en-US" altLang="zh-CN" sz="2800" b="1">
              <a:solidFill>
                <a:schemeClr val="bg1"/>
              </a:solidFill>
              <a:sym typeface="+mn-ea"/>
            </a:endParaRPr>
          </a:p>
        </p:txBody>
      </p:sp>
      <p:sp>
        <p:nvSpPr>
          <p:cNvPr id="28" name="文本框 27"/>
          <p:cNvSpPr txBox="1"/>
          <p:nvPr/>
        </p:nvSpPr>
        <p:spPr>
          <a:xfrm>
            <a:off x="7428865" y="3823970"/>
            <a:ext cx="488759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dashed</a:t>
            </a:r>
            <a:r>
              <a:rPr lang="en-US" sz="2400">
                <a:solidFill>
                  <a:schemeClr val="tx1"/>
                </a:solidFill>
                <a:latin typeface="Times New Roman" panose="02020603050405020304" pitchFamily="18" charset="0"/>
                <a:cs typeface="Times New Roman" panose="02020603050405020304" pitchFamily="18" charset="0"/>
                <a:sym typeface="+mn-ea"/>
              </a:rPr>
              <a:t> into</a:t>
            </a:r>
            <a:r>
              <a:rPr lang="en-US" sz="2400">
                <a:solidFill>
                  <a:srgbClr val="C00000"/>
                </a:solidFill>
                <a:latin typeface="Times New Roman" panose="02020603050405020304" pitchFamily="18" charset="0"/>
                <a:cs typeface="Times New Roman" panose="02020603050405020304" pitchFamily="18" charset="0"/>
                <a:sym typeface="+mn-ea"/>
              </a:rPr>
              <a:t> </a:t>
            </a:r>
            <a:r>
              <a:rPr lang="en-US" sz="2400">
                <a:solidFill>
                  <a:schemeClr val="tx1"/>
                </a:solidFill>
                <a:latin typeface="Times New Roman" panose="02020603050405020304" pitchFamily="18" charset="0"/>
                <a:cs typeface="Times New Roman" panose="02020603050405020304" pitchFamily="18" charset="0"/>
                <a:sym typeface="+mn-ea"/>
              </a:rPr>
              <a:t>the house.</a:t>
            </a:r>
            <a:endParaRPr lang="en-US"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dash</a:t>
            </a:r>
            <a:r>
              <a:rPr lang="en-US" sz="2400">
                <a:latin typeface="Times New Roman" panose="02020603050405020304" pitchFamily="18" charset="0"/>
                <a:cs typeface="Times New Roman" panose="02020603050405020304" pitchFamily="18" charset="0"/>
                <a:sym typeface="+mn-ea"/>
              </a:rPr>
              <a:t>: to go somewhere quickly</a:t>
            </a:r>
            <a:r>
              <a:rPr lang="zh-CN" altLang="en-US" sz="2400" b="1">
                <a:latin typeface="Times New Roman" panose="02020603050405020304" pitchFamily="18" charset="0"/>
                <a:cs typeface="Times New Roman" panose="02020603050405020304" pitchFamily="18" charset="0"/>
                <a:sym typeface="+mn-ea"/>
              </a:rPr>
              <a:t>猛冲</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30" name="文本框 29"/>
          <p:cNvSpPr txBox="1"/>
          <p:nvPr/>
        </p:nvSpPr>
        <p:spPr>
          <a:xfrm>
            <a:off x="6130925" y="4199890"/>
            <a:ext cx="833120" cy="521970"/>
          </a:xfrm>
          <a:prstGeom prst="rect">
            <a:avLst/>
          </a:prstGeom>
          <a:noFill/>
        </p:spPr>
        <p:txBody>
          <a:bodyPr wrap="none" rtlCol="0">
            <a:spAutoFit/>
          </a:bodyPr>
          <a:p>
            <a:pPr algn="l"/>
            <a:r>
              <a:rPr lang="en-US" altLang="zh-CN" sz="2800" b="1">
                <a:solidFill>
                  <a:schemeClr val="bg1"/>
                </a:solidFill>
                <a:sym typeface="+mn-ea"/>
              </a:rPr>
              <a:t>rush</a:t>
            </a:r>
            <a:endParaRPr lang="en-US" altLang="zh-CN" sz="2800" b="1">
              <a:solidFill>
                <a:schemeClr val="bg1"/>
              </a:solidFill>
              <a:sym typeface="+mn-ea"/>
            </a:endParaRPr>
          </a:p>
        </p:txBody>
      </p:sp>
      <p:sp>
        <p:nvSpPr>
          <p:cNvPr id="31" name="文本框 30"/>
          <p:cNvSpPr txBox="1"/>
          <p:nvPr/>
        </p:nvSpPr>
        <p:spPr>
          <a:xfrm>
            <a:off x="6130925" y="4796155"/>
            <a:ext cx="488759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rushed</a:t>
            </a:r>
            <a:r>
              <a:rPr lang="en-US" sz="2400">
                <a:solidFill>
                  <a:schemeClr val="tx1"/>
                </a:solidFill>
                <a:latin typeface="Times New Roman" panose="02020603050405020304" pitchFamily="18" charset="0"/>
                <a:cs typeface="Times New Roman" panose="02020603050405020304" pitchFamily="18" charset="0"/>
                <a:sym typeface="+mn-ea"/>
              </a:rPr>
              <a:t> to the hospital.</a:t>
            </a:r>
            <a:endParaRPr lang="en-US"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rush</a:t>
            </a:r>
            <a:r>
              <a:rPr lang="en-US" sz="2400">
                <a:latin typeface="Times New Roman" panose="02020603050405020304" pitchFamily="18" charset="0"/>
                <a:cs typeface="Times New Roman" panose="02020603050405020304" pitchFamily="18" charset="0"/>
                <a:sym typeface="+mn-ea"/>
              </a:rPr>
              <a:t>: to move or to do sth with great speed, often too fast</a:t>
            </a:r>
            <a:r>
              <a:rPr lang="zh-CN" altLang="en-US" sz="2400" b="1">
                <a:latin typeface="Times New Roman" panose="02020603050405020304" pitchFamily="18" charset="0"/>
                <a:cs typeface="Times New Roman" panose="02020603050405020304" pitchFamily="18" charset="0"/>
                <a:sym typeface="+mn-ea"/>
              </a:rPr>
              <a:t>迅速移动</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ox(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ox(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ox(in)">
                                      <p:cBhvr>
                                        <p:cTn id="57" dur="2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ox(in)">
                                      <p:cBhvr>
                                        <p:cTn id="67" dur="20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ox(in)">
                                      <p:cBhvr>
                                        <p:cTn id="72" dur="20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ox(in)">
                                      <p:cBhvr>
                                        <p:cTn id="77" dur="20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ox(in)">
                                      <p:cBhvr>
                                        <p:cTn id="87" dur="20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ox(in)">
                                      <p:cBhvr>
                                        <p:cTn id="9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16" grpId="0"/>
      <p:bldP spid="17" grpId="0"/>
      <p:bldP spid="27" grpId="0"/>
      <p:bldP spid="26" grpId="0"/>
      <p:bldP spid="3" grpId="0"/>
      <p:bldP spid="11" grpId="0"/>
      <p:bldP spid="8" grpId="0" bldLvl="0" animBg="1"/>
      <p:bldP spid="13" grpId="0"/>
      <p:bldP spid="24" grpId="0"/>
      <p:bldP spid="28"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2246" y="6160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1" name="组合 40"/>
          <p:cNvGrpSpPr/>
          <p:nvPr/>
        </p:nvGrpSpPr>
        <p:grpSpPr>
          <a:xfrm>
            <a:off x="2229485" y="1642640"/>
            <a:ext cx="6279662" cy="5182975"/>
            <a:chOff x="3337" y="2638"/>
            <a:chExt cx="9889" cy="8162"/>
          </a:xfrm>
        </p:grpSpPr>
        <p:grpSp>
          <p:nvGrpSpPr>
            <p:cNvPr id="29" name="组合 28"/>
            <p:cNvGrpSpPr/>
            <p:nvPr/>
          </p:nvGrpSpPr>
          <p:grpSpPr>
            <a:xfrm>
              <a:off x="5411" y="2638"/>
              <a:ext cx="7815" cy="8162"/>
              <a:chOff x="5369" y="2636"/>
              <a:chExt cx="7815" cy="8162"/>
            </a:xfrm>
          </p:grpSpPr>
          <p:grpSp>
            <p:nvGrpSpPr>
              <p:cNvPr id="30" name="组合 29"/>
              <p:cNvGrpSpPr/>
              <p:nvPr/>
            </p:nvGrpSpPr>
            <p:grpSpPr>
              <a:xfrm>
                <a:off x="5824" y="2636"/>
                <a:ext cx="7360" cy="8162"/>
                <a:chOff x="2026734" y="2014147"/>
                <a:chExt cx="3578524" cy="3968326"/>
              </a:xfrm>
            </p:grpSpPr>
            <p:sp>
              <p:nvSpPr>
                <p:cNvPr id="31"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32" name="Cloud 89"/>
                <p:cNvSpPr/>
                <p:nvPr/>
              </p:nvSpPr>
              <p:spPr bwMode="auto">
                <a:xfrm>
                  <a:off x="2155014" y="2727464"/>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3" name="Cloud 90"/>
                <p:cNvSpPr/>
                <p:nvPr/>
              </p:nvSpPr>
              <p:spPr bwMode="auto">
                <a:xfrm>
                  <a:off x="2419772" y="2014147"/>
                  <a:ext cx="1563572" cy="71274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4" name="Cloud 92"/>
                <p:cNvSpPr/>
                <p:nvPr/>
              </p:nvSpPr>
              <p:spPr bwMode="auto">
                <a:xfrm>
                  <a:off x="4162746" y="3718226"/>
                  <a:ext cx="1442512" cy="663157"/>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35" name="Cloud 91"/>
                <p:cNvSpPr>
                  <a:spLocks noChangeAspect="1"/>
                </p:cNvSpPr>
                <p:nvPr/>
              </p:nvSpPr>
              <p:spPr bwMode="auto">
                <a:xfrm>
                  <a:off x="3913333" y="2592221"/>
                  <a:ext cx="1139132" cy="61794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9" name="Cloud 93"/>
              <p:cNvSpPr/>
              <p:nvPr/>
            </p:nvSpPr>
            <p:spPr bwMode="auto">
              <a:xfrm>
                <a:off x="5369" y="6017"/>
                <a:ext cx="2063" cy="146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40" name="Cloud 91"/>
            <p:cNvSpPr>
              <a:spLocks noChangeAspect="1"/>
            </p:cNvSpPr>
            <p:nvPr/>
          </p:nvSpPr>
          <p:spPr bwMode="auto">
            <a:xfrm>
              <a:off x="3337" y="7946"/>
              <a:ext cx="3675" cy="1994"/>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525135" y="173990"/>
            <a:ext cx="1447165" cy="6769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445635" cy="941705"/>
            <a:chOff x="1001388" y="1325880"/>
            <a:chExt cx="4445486" cy="1147024"/>
          </a:xfrm>
        </p:grpSpPr>
        <p:sp>
          <p:nvSpPr>
            <p:cNvPr id="63" name="AutoShape 64"/>
            <p:cNvSpPr>
              <a:spLocks noChangeArrowheads="1"/>
            </p:cNvSpPr>
            <p:nvPr/>
          </p:nvSpPr>
          <p:spPr bwMode="gray">
            <a:xfrm>
              <a:off x="1001388" y="1769066"/>
              <a:ext cx="4390243"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a purpose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1" name="文本框 10"/>
          <p:cNvSpPr txBox="1"/>
          <p:nvPr/>
        </p:nvSpPr>
        <p:spPr>
          <a:xfrm>
            <a:off x="5690870" y="5293360"/>
            <a:ext cx="435737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We slowly</a:t>
            </a:r>
            <a:r>
              <a:rPr lang="en-US" sz="2400">
                <a:solidFill>
                  <a:srgbClr val="C00000"/>
                </a:solidFill>
                <a:latin typeface="Times New Roman" panose="02020603050405020304" pitchFamily="18" charset="0"/>
                <a:cs typeface="Times New Roman" panose="02020603050405020304" pitchFamily="18" charset="0"/>
                <a:sym typeface="+mn-ea"/>
              </a:rPr>
              <a:t> made our way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sz="2400">
                <a:latin typeface="Times New Roman" panose="02020603050405020304" pitchFamily="18" charset="0"/>
                <a:cs typeface="Times New Roman" panose="02020603050405020304" pitchFamily="18" charset="0"/>
                <a:sym typeface="+mn-ea"/>
              </a:rPr>
              <a:t> the edge of the crater</a:t>
            </a:r>
            <a:r>
              <a:rPr lang="zh-CN" altLang="en-US" sz="2400" b="1">
                <a:latin typeface="Times New Roman" panose="02020603050405020304" pitchFamily="18" charset="0"/>
                <a:cs typeface="Times New Roman" panose="02020603050405020304" pitchFamily="18" charset="0"/>
                <a:sym typeface="+mn-ea"/>
              </a:rPr>
              <a:t>向</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走去</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211955" y="2777490"/>
            <a:ext cx="1649730" cy="521970"/>
          </a:xfrm>
          <a:prstGeom prst="rect">
            <a:avLst/>
          </a:prstGeom>
          <a:noFill/>
        </p:spPr>
        <p:txBody>
          <a:bodyPr wrap="square" rtlCol="0">
            <a:spAutoFit/>
          </a:bodyPr>
          <a:p>
            <a:pPr algn="l"/>
            <a:r>
              <a:rPr lang="en-US" altLang="zh-CN" sz="2800" b="1">
                <a:solidFill>
                  <a:schemeClr val="bg1"/>
                </a:solidFill>
                <a:sym typeface="+mn-ea"/>
              </a:rPr>
              <a:t>duck</a:t>
            </a:r>
            <a:endParaRPr lang="en-US" altLang="zh-CN" sz="2800" b="1">
              <a:solidFill>
                <a:schemeClr val="bg1"/>
              </a:solidFill>
              <a:sym typeface="+mn-ea"/>
            </a:endParaRPr>
          </a:p>
        </p:txBody>
      </p:sp>
      <p:sp>
        <p:nvSpPr>
          <p:cNvPr id="25" name="文本框 24"/>
          <p:cNvSpPr txBox="1"/>
          <p:nvPr/>
        </p:nvSpPr>
        <p:spPr>
          <a:xfrm>
            <a:off x="-5715" y="3802380"/>
            <a:ext cx="3841115"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My dad and I got on our horses, and </a:t>
            </a:r>
            <a:r>
              <a:rPr lang="en-US" sz="2400">
                <a:solidFill>
                  <a:srgbClr val="C00000"/>
                </a:solidFill>
                <a:latin typeface="Times New Roman" panose="02020603050405020304" pitchFamily="18" charset="0"/>
                <a:cs typeface="Times New Roman" panose="02020603050405020304" pitchFamily="18" charset="0"/>
                <a:sym typeface="+mn-ea"/>
              </a:rPr>
              <a:t>headed</a:t>
            </a:r>
            <a:r>
              <a:rPr lang="en-US" sz="2400">
                <a:latin typeface="Times New Roman" panose="02020603050405020304" pitchFamily="18" charset="0"/>
                <a:cs typeface="Times New Roman" panose="02020603050405020304" pitchFamily="18" charset="0"/>
                <a:sym typeface="+mn-ea"/>
              </a:rPr>
              <a:t> slowly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towards</a:t>
            </a:r>
            <a:r>
              <a:rPr lang="en-US" sz="2400">
                <a:latin typeface="Times New Roman" panose="02020603050405020304" pitchFamily="18" charset="0"/>
                <a:cs typeface="Times New Roman" panose="02020603050405020304" pitchFamily="18" charset="0"/>
                <a:sym typeface="+mn-ea"/>
              </a:rPr>
              <a:t> the mountains.</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朝某方面移动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8" name="文本框 27"/>
          <p:cNvSpPr txBox="1"/>
          <p:nvPr/>
        </p:nvSpPr>
        <p:spPr>
          <a:xfrm>
            <a:off x="4563110" y="1734820"/>
            <a:ext cx="1887855" cy="583565"/>
          </a:xfrm>
          <a:prstGeom prst="rect">
            <a:avLst/>
          </a:prstGeom>
          <a:noFill/>
        </p:spPr>
        <p:txBody>
          <a:bodyPr wrap="square" rtlCol="0">
            <a:spAutoFit/>
          </a:bodyPr>
          <a:p>
            <a:r>
              <a:rPr lang="en-US" altLang="zh-CN" sz="3200" b="1">
                <a:solidFill>
                  <a:schemeClr val="bg1"/>
                </a:solidFill>
              </a:rPr>
              <a:t>approach</a:t>
            </a:r>
            <a:endParaRPr lang="en-US" altLang="zh-CN" sz="3200" b="1">
              <a:solidFill>
                <a:schemeClr val="bg1"/>
              </a:solidFill>
            </a:endParaRPr>
          </a:p>
        </p:txBody>
      </p:sp>
      <p:sp>
        <p:nvSpPr>
          <p:cNvPr id="2" name="文本框 1"/>
          <p:cNvSpPr txBox="1"/>
          <p:nvPr/>
        </p:nvSpPr>
        <p:spPr>
          <a:xfrm>
            <a:off x="6133465" y="1178560"/>
            <a:ext cx="529844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When I </a:t>
            </a:r>
            <a:r>
              <a:rPr lang="en-US" sz="2400">
                <a:solidFill>
                  <a:srgbClr val="C00000"/>
                </a:solidFill>
                <a:latin typeface="Times New Roman" panose="02020603050405020304" pitchFamily="18" charset="0"/>
                <a:cs typeface="Times New Roman" panose="02020603050405020304" pitchFamily="18" charset="0"/>
                <a:sym typeface="+mn-ea"/>
              </a:rPr>
              <a:t>approached</a:t>
            </a:r>
            <a:r>
              <a:rPr lang="en-US" sz="2400">
                <a:latin typeface="Times New Roman" panose="02020603050405020304" pitchFamily="18" charset="0"/>
                <a:cs typeface="Times New Roman" panose="02020603050405020304" pitchFamily="18" charset="0"/>
                <a:sym typeface="+mn-ea"/>
              </a:rPr>
              <a:t>, they grew silent. </a:t>
            </a:r>
            <a:r>
              <a:rPr lang="zh-CN" altLang="en-US" sz="2400" b="1">
                <a:latin typeface="Times New Roman" panose="02020603050405020304" pitchFamily="18" charset="0"/>
                <a:cs typeface="Times New Roman" panose="02020603050405020304" pitchFamily="18" charset="0"/>
                <a:sym typeface="+mn-ea"/>
              </a:rPr>
              <a:t>走近</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07950" y="1330960"/>
            <a:ext cx="4104005" cy="230695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a:t>
            </a:r>
            <a:r>
              <a:rPr lang="en-US" sz="2400">
                <a:solidFill>
                  <a:srgbClr val="C00000"/>
                </a:solidFill>
                <a:latin typeface="Times New Roman" panose="02020603050405020304" pitchFamily="18" charset="0"/>
                <a:cs typeface="Times New Roman" panose="02020603050405020304" pitchFamily="18" charset="0"/>
                <a:sym typeface="+mn-ea"/>
              </a:rPr>
              <a:t> ducked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behind</a:t>
            </a:r>
            <a:r>
              <a:rPr lang="en-US" sz="2400">
                <a:latin typeface="Times New Roman" panose="02020603050405020304" pitchFamily="18" charset="0"/>
                <a:cs typeface="Times New Roman" panose="02020603050405020304" pitchFamily="18" charset="0"/>
                <a:sym typeface="+mn-ea"/>
              </a:rPr>
              <a:t> her mum as we came in.</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(duck: to move somewhere quickly, especially in order to avoid being seen</a:t>
            </a:r>
            <a:r>
              <a:rPr lang="en-US" altLang="zh-CN" sz="2400" b="1">
                <a:latin typeface="Times New Roman" panose="02020603050405020304" pitchFamily="18" charset="0"/>
                <a:cs typeface="Times New Roman" panose="02020603050405020304" pitchFamily="18" charset="0"/>
                <a:sym typeface="+mn-ea"/>
              </a:rPr>
              <a:t> </a:t>
            </a:r>
            <a:r>
              <a:rPr lang="zh-CN" altLang="en-US" sz="2400" b="1">
                <a:latin typeface="Times New Roman" panose="02020603050405020304" pitchFamily="18" charset="0"/>
                <a:cs typeface="Times New Roman" panose="02020603050405020304" pitchFamily="18" charset="0"/>
                <a:sym typeface="+mn-ea"/>
              </a:rPr>
              <a:t>飞快行走</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以免被看见</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3599180" y="4007485"/>
            <a:ext cx="1649730" cy="521970"/>
          </a:xfrm>
          <a:prstGeom prst="rect">
            <a:avLst/>
          </a:prstGeom>
          <a:noFill/>
        </p:spPr>
        <p:txBody>
          <a:bodyPr wrap="square" rtlCol="0">
            <a:spAutoFit/>
          </a:bodyPr>
          <a:p>
            <a:pPr algn="l"/>
            <a:r>
              <a:rPr lang="en-US" altLang="zh-CN" sz="2800" b="1">
                <a:solidFill>
                  <a:schemeClr val="bg1"/>
                </a:solidFill>
                <a:sym typeface="+mn-ea"/>
              </a:rPr>
              <a:t>head</a:t>
            </a:r>
            <a:endParaRPr lang="en-US" altLang="zh-CN" sz="2800" b="1">
              <a:solidFill>
                <a:schemeClr val="bg1"/>
              </a:solidFill>
              <a:sym typeface="+mn-ea"/>
            </a:endParaRPr>
          </a:p>
        </p:txBody>
      </p:sp>
      <p:sp>
        <p:nvSpPr>
          <p:cNvPr id="20" name="文本框 19"/>
          <p:cNvSpPr txBox="1"/>
          <p:nvPr/>
        </p:nvSpPr>
        <p:spPr>
          <a:xfrm>
            <a:off x="6280150" y="2572385"/>
            <a:ext cx="1649730" cy="521970"/>
          </a:xfrm>
          <a:prstGeom prst="rect">
            <a:avLst/>
          </a:prstGeom>
          <a:noFill/>
        </p:spPr>
        <p:txBody>
          <a:bodyPr wrap="square" rtlCol="0">
            <a:spAutoFit/>
          </a:bodyPr>
          <a:p>
            <a:pPr algn="l"/>
            <a:r>
              <a:rPr lang="en-US" altLang="zh-CN" sz="2800" b="1">
                <a:solidFill>
                  <a:schemeClr val="bg1"/>
                </a:solidFill>
                <a:sym typeface="+mn-ea"/>
              </a:rPr>
              <a:t>bounce</a:t>
            </a:r>
            <a:endParaRPr lang="en-US" altLang="zh-CN" sz="2800" b="1">
              <a:solidFill>
                <a:schemeClr val="bg1"/>
              </a:solidFill>
              <a:sym typeface="+mn-ea"/>
            </a:endParaRPr>
          </a:p>
        </p:txBody>
      </p:sp>
      <p:sp>
        <p:nvSpPr>
          <p:cNvPr id="22" name="文本框 21"/>
          <p:cNvSpPr txBox="1"/>
          <p:nvPr/>
        </p:nvSpPr>
        <p:spPr>
          <a:xfrm>
            <a:off x="7383780" y="1849120"/>
            <a:ext cx="4315460"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a:t>
            </a:r>
            <a:r>
              <a:rPr lang="en-US" sz="2400">
                <a:solidFill>
                  <a:srgbClr val="C00000"/>
                </a:solidFill>
                <a:latin typeface="Times New Roman" panose="02020603050405020304" pitchFamily="18" charset="0"/>
                <a:cs typeface="Times New Roman" panose="02020603050405020304" pitchFamily="18" charset="0"/>
                <a:sym typeface="+mn-ea"/>
              </a:rPr>
              <a:t>bounced up and down </a:t>
            </a:r>
            <a:r>
              <a:rPr lang="en-US" sz="2400">
                <a:latin typeface="Times New Roman" panose="02020603050405020304" pitchFamily="18" charset="0"/>
                <a:cs typeface="Times New Roman" panose="02020603050405020304" pitchFamily="18" charset="0"/>
                <a:sym typeface="+mn-ea"/>
              </a:rPr>
              <a:t>excitedly on the bed.</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sym typeface="+mn-ea"/>
              </a:rPr>
              <a:t>   (to jump up and down on sth.</a:t>
            </a:r>
            <a:r>
              <a:rPr lang="zh-CN" altLang="en-US" sz="2400" b="1">
                <a:solidFill>
                  <a:schemeClr val="tx1"/>
                </a:solidFill>
                <a:latin typeface="Times New Roman" panose="02020603050405020304" pitchFamily="18" charset="0"/>
                <a:cs typeface="Times New Roman" panose="02020603050405020304" pitchFamily="18" charset="0"/>
                <a:sym typeface="+mn-ea"/>
              </a:rPr>
              <a:t>跳</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solidFill>
                  <a:schemeClr val="tx1"/>
                </a:solidFill>
                <a:latin typeface="Times New Roman" panose="02020603050405020304" pitchFamily="18" charset="0"/>
                <a:cs typeface="Times New Roman" panose="02020603050405020304" pitchFamily="18" charset="0"/>
                <a:sym typeface="+mn-ea"/>
              </a:rPr>
              <a:t>   动；蹦</a:t>
            </a:r>
            <a:r>
              <a:rPr lang="en-US" sz="2400">
                <a:solidFill>
                  <a:schemeClr val="tx1"/>
                </a:solidFill>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6742430" y="4040505"/>
            <a:ext cx="1649730" cy="521970"/>
          </a:xfrm>
          <a:prstGeom prst="rect">
            <a:avLst/>
          </a:prstGeom>
          <a:noFill/>
        </p:spPr>
        <p:txBody>
          <a:bodyPr wrap="square" rtlCol="0">
            <a:spAutoFit/>
          </a:bodyPr>
          <a:p>
            <a:pPr algn="l"/>
            <a:r>
              <a:rPr lang="en-US" altLang="zh-CN" sz="2800" b="1">
                <a:solidFill>
                  <a:schemeClr val="bg1"/>
                </a:solidFill>
                <a:sym typeface="+mn-ea"/>
              </a:rPr>
              <a:t>burst into</a:t>
            </a:r>
            <a:endParaRPr lang="en-US" altLang="zh-CN" sz="2800" b="1">
              <a:solidFill>
                <a:schemeClr val="bg1"/>
              </a:solidFill>
              <a:sym typeface="+mn-ea"/>
            </a:endParaRPr>
          </a:p>
        </p:txBody>
      </p:sp>
      <p:sp>
        <p:nvSpPr>
          <p:cNvPr id="26" name="文本框 25"/>
          <p:cNvSpPr txBox="1"/>
          <p:nvPr/>
        </p:nvSpPr>
        <p:spPr>
          <a:xfrm>
            <a:off x="8202295" y="3535680"/>
            <a:ext cx="3841115" cy="119888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chemeClr val="tx1"/>
                </a:solidFill>
                <a:latin typeface="Times New Roman" panose="02020603050405020304" pitchFamily="18" charset="0"/>
                <a:cs typeface="Times New Roman" panose="02020603050405020304" pitchFamily="18" charset="0"/>
                <a:sym typeface="+mn-ea"/>
              </a:rPr>
              <a:t>He</a:t>
            </a:r>
            <a:r>
              <a:rPr lang="en-US" altLang="zh-CN" sz="2400">
                <a:solidFill>
                  <a:srgbClr val="C00000"/>
                </a:solidFill>
                <a:latin typeface="Times New Roman" panose="02020603050405020304" pitchFamily="18" charset="0"/>
                <a:cs typeface="Times New Roman" panose="02020603050405020304" pitchFamily="18" charset="0"/>
                <a:sym typeface="+mn-ea"/>
              </a:rPr>
              <a:t> burst into</a:t>
            </a:r>
            <a:r>
              <a:rPr lang="en-US" altLang="zh-CN" sz="2400">
                <a:solidFill>
                  <a:schemeClr val="tx1"/>
                </a:solidFill>
                <a:latin typeface="Times New Roman" panose="02020603050405020304" pitchFamily="18" charset="0"/>
                <a:cs typeface="Times New Roman" panose="02020603050405020304" pitchFamily="18" charset="0"/>
                <a:sym typeface="+mn-ea"/>
              </a:rPr>
              <a:t> the room without knocking.</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burst burst burst</a:t>
            </a:r>
            <a:r>
              <a:rPr lang="zh-CN" altLang="en-US" sz="2400" b="1">
                <a:solidFill>
                  <a:schemeClr val="tx1"/>
                </a:solidFill>
                <a:latin typeface="Times New Roman" panose="02020603050405020304" pitchFamily="18" charset="0"/>
                <a:cs typeface="Times New Roman" panose="02020603050405020304" pitchFamily="18" charset="0"/>
                <a:sym typeface="+mn-ea"/>
              </a:rPr>
              <a:t>猛冲进</a:t>
            </a:r>
            <a:r>
              <a:rPr lang="en-US" altLang="zh-CN" sz="2400" b="1">
                <a:solidFill>
                  <a:schemeClr val="tx1"/>
                </a:solidFill>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5084763" y="441769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45" name="文本框 44"/>
          <p:cNvSpPr txBox="1"/>
          <p:nvPr/>
        </p:nvSpPr>
        <p:spPr>
          <a:xfrm>
            <a:off x="2411730" y="5170170"/>
            <a:ext cx="1969135" cy="953135"/>
          </a:xfrm>
          <a:prstGeom prst="rect">
            <a:avLst/>
          </a:prstGeom>
          <a:noFill/>
        </p:spPr>
        <p:txBody>
          <a:bodyPr wrap="square" rtlCol="0">
            <a:spAutoFit/>
          </a:bodyPr>
          <a:p>
            <a:pPr algn="l"/>
            <a:r>
              <a:rPr lang="en-US" altLang="zh-CN" sz="2800" b="1">
                <a:solidFill>
                  <a:schemeClr val="bg1"/>
                </a:solidFill>
                <a:sym typeface="+mn-ea"/>
              </a:rPr>
              <a:t>make one's way to</a:t>
            </a:r>
            <a:endParaRPr lang="en-US" altLang="zh-CN" sz="2800" b="1">
              <a:solidFill>
                <a:schemeClr val="bg1"/>
              </a:solidFill>
              <a:sym typeface="+mn-ea"/>
            </a:endParaRPr>
          </a:p>
        </p:txBody>
      </p:sp>
      <p:pic>
        <p:nvPicPr>
          <p:cNvPr id="46" name="图片 4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0490835" y="5013325"/>
            <a:ext cx="1631315" cy="158242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ox(in)">
                                      <p:cBhvr>
                                        <p:cTn id="17" dur="20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2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ox(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ox(in)">
                                      <p:cBhvr>
                                        <p:cTn id="47" dur="20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ox(in)">
                                      <p:cBhvr>
                                        <p:cTn id="52" dur="2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ox(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ox(in)">
                                      <p:cBhvr>
                                        <p:cTn id="62" dur="20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ox(in)">
                                      <p:cBhvr>
                                        <p:cTn id="67" dur="2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ox(in)">
                                      <p:cBhvr>
                                        <p:cTn id="77" dur="20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ox(in)">
                                      <p:cBhvr>
                                        <p:cTn id="8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4" grpId="0"/>
      <p:bldP spid="25" grpId="0"/>
      <p:bldP spid="28" grpId="0"/>
      <p:bldP spid="8" grpId="0" bldLvl="0" animBg="1"/>
      <p:bldP spid="2" grpId="0"/>
      <p:bldP spid="16" grpId="0"/>
      <p:bldP spid="20" grpId="0"/>
      <p:bldP spid="22" grpId="0"/>
      <p:bldP spid="23" grpId="0"/>
      <p:bldP spid="26"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9760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367020" y="186690"/>
            <a:ext cx="1447165" cy="6445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91440"/>
            <a:ext cx="3723005" cy="941705"/>
            <a:chOff x="1001388" y="1325880"/>
            <a:chExt cx="4445486" cy="1147024"/>
          </a:xfrm>
        </p:grpSpPr>
        <p:sp>
          <p:nvSpPr>
            <p:cNvPr id="63" name="AutoShape 64"/>
            <p:cNvSpPr>
              <a:spLocks noChangeArrowheads="1"/>
            </p:cNvSpPr>
            <p:nvPr/>
          </p:nvSpPr>
          <p:spPr bwMode="gray">
            <a:xfrm>
              <a:off x="1001388" y="1769066"/>
              <a:ext cx="4390243"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sound</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grpSp>
        <p:nvGrpSpPr>
          <p:cNvPr id="37" name="组合 36"/>
          <p:cNvGrpSpPr/>
          <p:nvPr/>
        </p:nvGrpSpPr>
        <p:grpSpPr>
          <a:xfrm>
            <a:off x="4148602" y="1480288"/>
            <a:ext cx="4485640" cy="4886857"/>
            <a:chOff x="1905874" y="2240869"/>
            <a:chExt cx="3434413" cy="3741604"/>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0" name="Cloud 91"/>
            <p:cNvSpPr>
              <a:spLocks noChangeAspect="1"/>
            </p:cNvSpPr>
            <p:nvPr/>
          </p:nvSpPr>
          <p:spPr bwMode="auto">
            <a:xfrm>
              <a:off x="3801997" y="2948109"/>
              <a:ext cx="1538290" cy="90576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905874" y="3450218"/>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15" name="Cloud 91"/>
            <p:cNvSpPr>
              <a:spLocks noChangeAspect="1"/>
            </p:cNvSpPr>
            <p:nvPr/>
          </p:nvSpPr>
          <p:spPr bwMode="auto">
            <a:xfrm>
              <a:off x="2609384" y="2240869"/>
              <a:ext cx="1310270" cy="63738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12" name="文本框 11"/>
          <p:cNvSpPr txBox="1"/>
          <p:nvPr/>
        </p:nvSpPr>
        <p:spPr>
          <a:xfrm>
            <a:off x="4148455" y="3292475"/>
            <a:ext cx="1649730" cy="521970"/>
          </a:xfrm>
          <a:prstGeom prst="rect">
            <a:avLst/>
          </a:prstGeom>
          <a:noFill/>
        </p:spPr>
        <p:txBody>
          <a:bodyPr wrap="square" rtlCol="0">
            <a:spAutoFit/>
          </a:bodyPr>
          <a:p>
            <a:pPr algn="l"/>
            <a:r>
              <a:rPr lang="en-US" altLang="zh-CN" sz="2800" b="1">
                <a:solidFill>
                  <a:schemeClr val="bg1"/>
                </a:solidFill>
                <a:sym typeface="+mn-ea"/>
              </a:rPr>
              <a:t>pound</a:t>
            </a:r>
            <a:endParaRPr lang="en-US" altLang="zh-CN" sz="2800" b="1">
              <a:solidFill>
                <a:schemeClr val="bg1"/>
              </a:solidFill>
              <a:sym typeface="+mn-ea"/>
            </a:endParaRPr>
          </a:p>
        </p:txBody>
      </p:sp>
      <p:sp>
        <p:nvSpPr>
          <p:cNvPr id="13" name="文本框 12"/>
          <p:cNvSpPr txBox="1"/>
          <p:nvPr/>
        </p:nvSpPr>
        <p:spPr>
          <a:xfrm>
            <a:off x="715645" y="3881120"/>
            <a:ext cx="4013835" cy="1814830"/>
          </a:xfrm>
          <a:prstGeom prst="rect">
            <a:avLst/>
          </a:prstGeom>
          <a:noFill/>
        </p:spPr>
        <p:txBody>
          <a:bodyPr wrap="square" rtlCol="0">
            <a:spAutoFit/>
          </a:bodyPr>
          <a:p>
            <a:pPr marL="342900" indent="-342900" algn="l">
              <a:buFont typeface="Wingdings" panose="05000000000000000000" charset="0"/>
              <a:buChar char="Ø"/>
            </a:pPr>
            <a:r>
              <a:rPr lang="en-US" altLang="zh-CN" sz="2800">
                <a:solidFill>
                  <a:schemeClr val="tx1"/>
                </a:solidFill>
                <a:latin typeface="Times New Roman" panose="02020603050405020304" pitchFamily="18" charset="0"/>
                <a:cs typeface="Times New Roman" panose="02020603050405020304" pitchFamily="18" charset="0"/>
                <a:sym typeface="+mn-ea"/>
              </a:rPr>
              <a:t>She </a:t>
            </a:r>
            <a:r>
              <a:rPr lang="en-US" altLang="zh-CN" sz="2800">
                <a:solidFill>
                  <a:srgbClr val="C00000"/>
                </a:solidFill>
                <a:latin typeface="Times New Roman" panose="02020603050405020304" pitchFamily="18" charset="0"/>
                <a:cs typeface="Times New Roman" panose="02020603050405020304" pitchFamily="18" charset="0"/>
                <a:sym typeface="+mn-ea"/>
              </a:rPr>
              <a:t>pounded</a:t>
            </a:r>
            <a:r>
              <a:rPr lang="en-US" altLang="zh-CN" sz="2800">
                <a:solidFill>
                  <a:schemeClr val="accent5">
                    <a:lumMod val="75000"/>
                  </a:schemeClr>
                </a:solidFill>
                <a:latin typeface="Times New Roman" panose="02020603050405020304" pitchFamily="18" charset="0"/>
                <a:cs typeface="Times New Roman" panose="02020603050405020304" pitchFamily="18" charset="0"/>
                <a:sym typeface="+mn-ea"/>
              </a:rPr>
              <a:t> along</a:t>
            </a:r>
            <a:r>
              <a:rPr lang="en-US" altLang="zh-CN" sz="2800">
                <a:solidFill>
                  <a:schemeClr val="tx1"/>
                </a:solidFill>
                <a:latin typeface="Times New Roman" panose="02020603050405020304" pitchFamily="18" charset="0"/>
                <a:cs typeface="Times New Roman" panose="02020603050405020304" pitchFamily="18" charset="0"/>
                <a:sym typeface="+mn-ea"/>
              </a:rPr>
              <a:t> the corridor after him.</a:t>
            </a:r>
            <a:endParaRPr lang="en-US" altLang="zh-CN" sz="28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b="1">
                <a:solidFill>
                  <a:schemeClr val="tx1"/>
                </a:solidFill>
                <a:latin typeface="Times New Roman" panose="02020603050405020304" pitchFamily="18" charset="0"/>
                <a:cs typeface="Times New Roman" panose="02020603050405020304" pitchFamily="18" charset="0"/>
                <a:sym typeface="+mn-ea"/>
              </a:rPr>
              <a:t>(to move with noisy steps   </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800" b="1">
                <a:solidFill>
                  <a:schemeClr val="tx1"/>
                </a:solidFill>
                <a:latin typeface="Times New Roman" panose="02020603050405020304" pitchFamily="18" charset="0"/>
                <a:cs typeface="Times New Roman" panose="02020603050405020304" pitchFamily="18" charset="0"/>
                <a:sym typeface="+mn-ea"/>
              </a:rPr>
              <a:t> </a:t>
            </a:r>
            <a:r>
              <a:rPr lang="zh-CN" altLang="en-US" sz="2800" b="1">
                <a:solidFill>
                  <a:schemeClr val="tx1"/>
                </a:solidFill>
                <a:latin typeface="Times New Roman" panose="02020603050405020304" pitchFamily="18" charset="0"/>
                <a:cs typeface="Times New Roman" panose="02020603050405020304" pitchFamily="18" charset="0"/>
                <a:sym typeface="+mn-ea"/>
              </a:rPr>
              <a:t>咚咚地走</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171450" y="1181100"/>
            <a:ext cx="5485130" cy="1814830"/>
          </a:xfrm>
          <a:prstGeom prst="rect">
            <a:avLst/>
          </a:prstGeom>
          <a:noFill/>
        </p:spPr>
        <p:txBody>
          <a:bodyPr wrap="square" rtlCol="0">
            <a:spAutoFit/>
          </a:bodyPr>
          <a:p>
            <a:pPr marL="342900" indent="-342900" algn="l">
              <a:buFont typeface="Wingdings" panose="05000000000000000000" charset="0"/>
              <a:buChar char="Ø"/>
            </a:pPr>
            <a:r>
              <a:rPr lang="en-US" altLang="zh-CN" sz="2800">
                <a:solidFill>
                  <a:schemeClr val="tx1"/>
                </a:solidFill>
                <a:latin typeface="Times New Roman" panose="02020603050405020304" pitchFamily="18" charset="0"/>
                <a:cs typeface="Times New Roman" panose="02020603050405020304" pitchFamily="18" charset="0"/>
                <a:sym typeface="+mn-ea"/>
              </a:rPr>
              <a:t>She </a:t>
            </a:r>
            <a:r>
              <a:rPr lang="en-US" altLang="zh-CN" sz="2800">
                <a:solidFill>
                  <a:srgbClr val="C00000"/>
                </a:solidFill>
                <a:latin typeface="Times New Roman" panose="02020603050405020304" pitchFamily="18" charset="0"/>
                <a:cs typeface="Times New Roman" panose="02020603050405020304" pitchFamily="18" charset="0"/>
                <a:sym typeface="+mn-ea"/>
              </a:rPr>
              <a:t>stomped </a:t>
            </a:r>
            <a:r>
              <a:rPr lang="en-US" altLang="zh-CN" sz="2800">
                <a:solidFill>
                  <a:schemeClr val="tx1"/>
                </a:solidFill>
                <a:latin typeface="Times New Roman" panose="02020603050405020304" pitchFamily="18" charset="0"/>
                <a:cs typeface="Times New Roman" panose="02020603050405020304" pitchFamily="18" charset="0"/>
                <a:sym typeface="+mn-ea"/>
              </a:rPr>
              <a:t>angrily out of the office.</a:t>
            </a:r>
            <a:r>
              <a:rPr lang="zh-CN" altLang="en-US" sz="2800" b="1">
                <a:solidFill>
                  <a:srgbClr val="C00000"/>
                </a:solidFill>
                <a:latin typeface="Times New Roman" panose="02020603050405020304" pitchFamily="18" charset="0"/>
                <a:cs typeface="Times New Roman" panose="02020603050405020304" pitchFamily="18" charset="0"/>
                <a:sym typeface="+mn-ea"/>
              </a:rPr>
              <a:t>咚咚咚地走出</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a:p>
            <a:pPr algn="l">
              <a:buFont typeface="Wingdings" panose="05000000000000000000" charset="0"/>
              <a:buNone/>
            </a:pPr>
            <a:r>
              <a:rPr lang="en-US" altLang="zh-CN" sz="2800" b="1">
                <a:latin typeface="Times New Roman" panose="02020603050405020304" pitchFamily="18" charset="0"/>
                <a:cs typeface="Times New Roman" panose="02020603050405020304" pitchFamily="18" charset="0"/>
                <a:sym typeface="+mn-ea"/>
              </a:rPr>
              <a:t> </a:t>
            </a:r>
            <a:r>
              <a:rPr lang="en-US" altLang="zh-CN" sz="2800" b="1">
                <a:solidFill>
                  <a:schemeClr val="tx1"/>
                </a:solidFill>
                <a:latin typeface="Times New Roman" panose="02020603050405020304" pitchFamily="18" charset="0"/>
                <a:cs typeface="Times New Roman" panose="02020603050405020304" pitchFamily="18" charset="0"/>
                <a:sym typeface="+mn-ea"/>
              </a:rPr>
              <a:t>(to walk or move with heavy steps迈着重重的步子走)</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5505133" y="39909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16" name="文本框 15"/>
          <p:cNvSpPr txBox="1"/>
          <p:nvPr/>
        </p:nvSpPr>
        <p:spPr>
          <a:xfrm>
            <a:off x="5164455" y="1635125"/>
            <a:ext cx="1649730" cy="521970"/>
          </a:xfrm>
          <a:prstGeom prst="rect">
            <a:avLst/>
          </a:prstGeom>
          <a:noFill/>
        </p:spPr>
        <p:txBody>
          <a:bodyPr wrap="square" rtlCol="0">
            <a:spAutoFit/>
          </a:bodyPr>
          <a:p>
            <a:pPr algn="l"/>
            <a:r>
              <a:rPr lang="en-US" altLang="zh-CN" sz="2800" b="1">
                <a:solidFill>
                  <a:schemeClr val="bg1"/>
                </a:solidFill>
                <a:sym typeface="+mn-ea"/>
              </a:rPr>
              <a:t>stomp</a:t>
            </a:r>
            <a:endParaRPr lang="en-US" altLang="zh-CN" sz="2800" b="1">
              <a:solidFill>
                <a:schemeClr val="bg1"/>
              </a:solidFill>
              <a:sym typeface="+mn-ea"/>
            </a:endParaRPr>
          </a:p>
        </p:txBody>
      </p:sp>
      <p:pic>
        <p:nvPicPr>
          <p:cNvPr id="17" name="图片 16" descr="u=2826336835,4171426765&amp;fm=26&amp;gp=0"/>
          <p:cNvPicPr>
            <a:picLocks noChangeAspect="1"/>
          </p:cNvPicPr>
          <p:nvPr/>
        </p:nvPicPr>
        <p:blipFill>
          <a:blip r:embed="rId6"/>
          <a:stretch>
            <a:fillRect/>
          </a:stretch>
        </p:blipFill>
        <p:spPr>
          <a:xfrm>
            <a:off x="8266430" y="597535"/>
            <a:ext cx="3438525" cy="1806575"/>
          </a:xfrm>
          <a:prstGeom prst="rect">
            <a:avLst/>
          </a:prstGeom>
        </p:spPr>
      </p:pic>
      <p:sp>
        <p:nvSpPr>
          <p:cNvPr id="18" name="文本框 17"/>
          <p:cNvSpPr txBox="1"/>
          <p:nvPr/>
        </p:nvSpPr>
        <p:spPr>
          <a:xfrm>
            <a:off x="6814185" y="2519045"/>
            <a:ext cx="1649730" cy="953135"/>
          </a:xfrm>
          <a:prstGeom prst="rect">
            <a:avLst/>
          </a:prstGeom>
          <a:noFill/>
        </p:spPr>
        <p:txBody>
          <a:bodyPr wrap="square" rtlCol="0">
            <a:spAutoFit/>
          </a:bodyPr>
          <a:p>
            <a:pPr algn="l"/>
            <a:r>
              <a:rPr lang="en-US" altLang="zh-CN" sz="2800" b="1">
                <a:solidFill>
                  <a:schemeClr val="bg1"/>
                </a:solidFill>
                <a:sym typeface="+mn-ea"/>
              </a:rPr>
              <a:t>clomp/</a:t>
            </a:r>
            <a:endParaRPr lang="en-US" altLang="zh-CN" sz="2800" b="1">
              <a:solidFill>
                <a:schemeClr val="bg1"/>
              </a:solidFill>
              <a:sym typeface="+mn-ea"/>
            </a:endParaRPr>
          </a:p>
          <a:p>
            <a:pPr algn="l"/>
            <a:r>
              <a:rPr lang="en-US" altLang="zh-CN" sz="2800" b="1">
                <a:solidFill>
                  <a:schemeClr val="bg1"/>
                </a:solidFill>
                <a:sym typeface="+mn-ea"/>
              </a:rPr>
              <a:t>clump</a:t>
            </a:r>
            <a:endParaRPr lang="en-US" altLang="zh-CN" sz="2800" b="1">
              <a:solidFill>
                <a:schemeClr val="bg1"/>
              </a:solidFill>
              <a:sym typeface="+mn-ea"/>
            </a:endParaRPr>
          </a:p>
        </p:txBody>
      </p:sp>
      <p:sp>
        <p:nvSpPr>
          <p:cNvPr id="20" name="文本框 19"/>
          <p:cNvSpPr txBox="1"/>
          <p:nvPr/>
        </p:nvSpPr>
        <p:spPr>
          <a:xfrm>
            <a:off x="6301740" y="4300855"/>
            <a:ext cx="5875020" cy="1814830"/>
          </a:xfrm>
          <a:prstGeom prst="rect">
            <a:avLst/>
          </a:prstGeom>
          <a:noFill/>
        </p:spPr>
        <p:txBody>
          <a:bodyPr wrap="square" rtlCol="0">
            <a:spAutoFit/>
          </a:bodyPr>
          <a:p>
            <a:pPr marL="342900" indent="-342900" algn="l">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Only this time, I'm not really running. I'm </a:t>
            </a:r>
            <a:r>
              <a:rPr lang="en-US" altLang="zh-CN" sz="2800">
                <a:solidFill>
                  <a:srgbClr val="C00000"/>
                </a:solidFill>
                <a:latin typeface="Times New Roman" panose="02020603050405020304" pitchFamily="18" charset="0"/>
                <a:cs typeface="Times New Roman" panose="02020603050405020304" pitchFamily="18" charset="0"/>
                <a:sym typeface="+mn-ea"/>
              </a:rPr>
              <a:t>clomping</a:t>
            </a:r>
            <a:r>
              <a:rPr lang="en-US" altLang="zh-CN" sz="2800">
                <a:latin typeface="Times New Roman" panose="02020603050405020304" pitchFamily="18" charset="0"/>
                <a:cs typeface="Times New Roman" panose="02020603050405020304" pitchFamily="18" charset="0"/>
                <a:sym typeface="+mn-ea"/>
              </a:rPr>
              <a:t>.</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a:p>
            <a:pPr algn="l">
              <a:buFont typeface="Wingdings" panose="05000000000000000000" charset="0"/>
              <a:buNone/>
            </a:pPr>
            <a:r>
              <a:rPr lang="en-US" altLang="zh-CN" sz="2800" b="1">
                <a:latin typeface="Times New Roman" panose="02020603050405020304" pitchFamily="18" charset="0"/>
                <a:cs typeface="Times New Roman" panose="02020603050405020304" pitchFamily="18" charset="0"/>
                <a:sym typeface="+mn-ea"/>
              </a:rPr>
              <a:t> </a:t>
            </a:r>
            <a:r>
              <a:rPr lang="en-US" altLang="zh-CN" sz="2800" b="1">
                <a:solidFill>
                  <a:schemeClr val="tx1"/>
                </a:solidFill>
                <a:latin typeface="Times New Roman" panose="02020603050405020304" pitchFamily="18" charset="0"/>
                <a:cs typeface="Times New Roman" panose="02020603050405020304" pitchFamily="18" charset="0"/>
                <a:sym typeface="+mn-ea"/>
              </a:rPr>
              <a:t>(to put your feet down noisily and heavily as you walk. </a:t>
            </a:r>
            <a:r>
              <a:rPr lang="zh-CN" altLang="en-US" sz="2800" b="1">
                <a:solidFill>
                  <a:schemeClr val="tx1"/>
                </a:solidFill>
                <a:latin typeface="Times New Roman" panose="02020603050405020304" pitchFamily="18" charset="0"/>
                <a:cs typeface="Times New Roman" panose="02020603050405020304" pitchFamily="18" charset="0"/>
                <a:sym typeface="+mn-ea"/>
              </a:rPr>
              <a:t>脚步沉重地行走</a:t>
            </a:r>
            <a:r>
              <a:rPr lang="en-US" altLang="zh-CN" sz="2800" b="1">
                <a:solidFill>
                  <a:schemeClr val="tx1"/>
                </a:solidFill>
                <a:latin typeface="Times New Roman" panose="02020603050405020304" pitchFamily="18" charset="0"/>
                <a:cs typeface="Times New Roman" panose="02020603050405020304" pitchFamily="18" charset="0"/>
                <a:sym typeface="+mn-ea"/>
              </a:rPr>
              <a:t>)</a:t>
            </a:r>
            <a:endParaRPr lang="en-US" altLang="zh-CN" sz="2800" b="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ox(in)">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ox(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bldLvl="0" animBg="1"/>
      <p:bldP spid="14" grpId="0"/>
      <p:bldP spid="44" grpId="0"/>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160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 name="组合 16"/>
          <p:cNvGrpSpPr/>
          <p:nvPr/>
        </p:nvGrpSpPr>
        <p:grpSpPr>
          <a:xfrm>
            <a:off x="3557905" y="1592580"/>
            <a:ext cx="4431665" cy="5182870"/>
            <a:chOff x="5542" y="2682"/>
            <a:chExt cx="6979" cy="8162"/>
          </a:xfrm>
        </p:grpSpPr>
        <p:grpSp>
          <p:nvGrpSpPr>
            <p:cNvPr id="37" name="组合 36"/>
            <p:cNvGrpSpPr/>
            <p:nvPr/>
          </p:nvGrpSpPr>
          <p:grpSpPr>
            <a:xfrm>
              <a:off x="5542" y="2682"/>
              <a:ext cx="6979" cy="8162"/>
              <a:chOff x="1889830" y="2014147"/>
              <a:chExt cx="3393087" cy="3968326"/>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2182726" y="2842692"/>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419674" y="2014147"/>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516133" y="2376606"/>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002305" y="3146957"/>
                <a:ext cx="1280612" cy="6548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2165497" y="355377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254067">
                <a:off x="1889830" y="4426113"/>
                <a:ext cx="1029741" cy="73316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 name="Cloud 91"/>
            <p:cNvSpPr>
              <a:spLocks noChangeAspect="1"/>
            </p:cNvSpPr>
            <p:nvPr/>
          </p:nvSpPr>
          <p:spPr bwMode="auto">
            <a:xfrm>
              <a:off x="10184" y="6622"/>
              <a:ext cx="2039" cy="1347"/>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07010" y="-447039"/>
            <a:ext cx="1282515" cy="1297172"/>
          </a:xfrm>
          <a:prstGeom prst="rect">
            <a:avLst/>
          </a:prstGeom>
        </p:spPr>
      </p:pic>
      <p:grpSp>
        <p:nvGrpSpPr>
          <p:cNvPr id="5" name="组合 4"/>
          <p:cNvGrpSpPr/>
          <p:nvPr/>
        </p:nvGrpSpPr>
        <p:grpSpPr>
          <a:xfrm>
            <a:off x="5643245" y="186690"/>
            <a:ext cx="981710" cy="546100"/>
            <a:chOff x="4065" y="315"/>
            <a:chExt cx="3190"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2909"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6736715" y="44132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75690" y="-75742"/>
            <a:ext cx="4445635" cy="941705"/>
            <a:chOff x="1001388" y="1325880"/>
            <a:chExt cx="4445486" cy="1147024"/>
          </a:xfrm>
        </p:grpSpPr>
        <p:sp>
          <p:nvSpPr>
            <p:cNvPr id="63" name="AutoShape 64"/>
            <p:cNvSpPr>
              <a:spLocks noChangeArrowheads="1"/>
            </p:cNvSpPr>
            <p:nvPr/>
          </p:nvSpPr>
          <p:spPr bwMode="gray">
            <a:xfrm>
              <a:off x="1001388" y="1769066"/>
              <a:ext cx="3723515"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mood</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26" name="文本框 25"/>
          <p:cNvSpPr txBox="1"/>
          <p:nvPr/>
        </p:nvSpPr>
        <p:spPr>
          <a:xfrm>
            <a:off x="7800340" y="3469640"/>
            <a:ext cx="4100195" cy="1198880"/>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bounced</a:t>
            </a:r>
            <a:r>
              <a:rPr lang="en-US" sz="2400">
                <a:latin typeface="Times New Roman" panose="02020603050405020304" pitchFamily="18" charset="0"/>
                <a:cs typeface="Times New Roman" panose="02020603050405020304" pitchFamily="18" charset="0"/>
                <a:sym typeface="+mn-ea"/>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room to greet them.(to jump up and down</a:t>
            </a:r>
            <a:r>
              <a:rPr lang="zh-CN" altLang="en-US" sz="2400" b="1">
                <a:latin typeface="Times New Roman" panose="02020603050405020304" pitchFamily="18" charset="0"/>
                <a:cs typeface="Times New Roman" panose="02020603050405020304" pitchFamily="18" charset="0"/>
                <a:sym typeface="+mn-ea"/>
              </a:rPr>
              <a:t>兴奋地走</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6624955" y="3168015"/>
            <a:ext cx="1275080" cy="521970"/>
          </a:xfrm>
          <a:prstGeom prst="rect">
            <a:avLst/>
          </a:prstGeom>
          <a:noFill/>
        </p:spPr>
        <p:txBody>
          <a:bodyPr wrap="none" rtlCol="0">
            <a:spAutoFit/>
          </a:bodyPr>
          <a:p>
            <a:r>
              <a:rPr lang="en-US" altLang="zh-CN" sz="2800" b="1">
                <a:solidFill>
                  <a:schemeClr val="bg1"/>
                </a:solidFill>
                <a:sym typeface="+mn-ea"/>
              </a:rPr>
              <a:t>bounce</a:t>
            </a:r>
            <a:endParaRPr lang="en-US" altLang="zh-CN" sz="2800" b="1">
              <a:solidFill>
                <a:schemeClr val="bg1"/>
              </a:solidFill>
            </a:endParaRPr>
          </a:p>
        </p:txBody>
      </p:sp>
      <p:sp>
        <p:nvSpPr>
          <p:cNvPr id="29" name="文本框 28"/>
          <p:cNvSpPr txBox="1"/>
          <p:nvPr/>
        </p:nvSpPr>
        <p:spPr>
          <a:xfrm>
            <a:off x="743585" y="1000125"/>
            <a:ext cx="7440295" cy="829945"/>
          </a:xfrm>
          <a:prstGeom prst="rect">
            <a:avLst/>
          </a:prstGeom>
          <a:noFill/>
        </p:spPr>
        <p:txBody>
          <a:bodyPr wrap="square" rtlCol="0">
            <a:spAutoFit/>
          </a:bodyPr>
          <a:p>
            <a:pPr marL="342900" indent="-342900">
              <a:buFont typeface="Wingdings" panose="05000000000000000000" charset="0"/>
              <a:buChar char="Ø"/>
            </a:pPr>
            <a:r>
              <a:rPr lang="en-US" altLang="zh-CN" sz="2400">
                <a:latin typeface="Times New Roman" panose="02020603050405020304" pitchFamily="18" charset="0"/>
                <a:cs typeface="Times New Roman" panose="02020603050405020304" pitchFamily="18" charset="0"/>
              </a:rPr>
              <a:t>She burst into tears and</a:t>
            </a:r>
            <a:r>
              <a:rPr lang="en-US" altLang="zh-CN" sz="2400">
                <a:solidFill>
                  <a:srgbClr val="C00000"/>
                </a:solidFill>
                <a:latin typeface="Times New Roman" panose="02020603050405020304" pitchFamily="18" charset="0"/>
                <a:cs typeface="Times New Roman" panose="02020603050405020304" pitchFamily="18" charset="0"/>
              </a:rPr>
              <a:t> stormed</a:t>
            </a:r>
            <a:r>
              <a:rPr lang="en-US" altLang="zh-CN" sz="2400">
                <a:latin typeface="Times New Roman" panose="02020603050405020304" pitchFamily="18" charset="0"/>
                <a:cs typeface="Times New Roman" panose="02020603050405020304" pitchFamily="18" charset="0"/>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off</a:t>
            </a:r>
            <a:r>
              <a:rPr lang="en-US" altLang="zh-CN" sz="2400">
                <a:latin typeface="Times New Roman" panose="02020603050405020304" pitchFamily="18" charset="0"/>
                <a:cs typeface="Times New Roman" panose="02020603050405020304" pitchFamily="18" charset="0"/>
              </a:rPr>
              <a:t>.(to go somewhere quickly and in an angry, noisy way.</a:t>
            </a:r>
            <a:r>
              <a:rPr lang="zh-CN" altLang="en-US" sz="2400" b="1">
                <a:latin typeface="Times New Roman" panose="02020603050405020304" pitchFamily="18" charset="0"/>
                <a:cs typeface="Times New Roman" panose="02020603050405020304" pitchFamily="18" charset="0"/>
              </a:rPr>
              <a:t>气呼呼地疾走</a:t>
            </a:r>
            <a:r>
              <a:rPr lang="en-US" altLang="zh-CN" sz="2400" b="1">
                <a:latin typeface="Times New Roman" panose="02020603050405020304" pitchFamily="18" charset="0"/>
                <a:cs typeface="Times New Roman" panose="02020603050405020304" pitchFamily="18" charset="0"/>
              </a:rPr>
              <a:t>)</a:t>
            </a:r>
            <a:endParaRPr lang="en-US" altLang="zh-CN" sz="2400" b="1">
              <a:latin typeface="Times New Roman" panose="02020603050405020304" pitchFamily="18" charset="0"/>
              <a:cs typeface="Times New Roman" panose="02020603050405020304" pitchFamily="18" charset="0"/>
            </a:endParaRPr>
          </a:p>
        </p:txBody>
      </p:sp>
      <p:sp>
        <p:nvSpPr>
          <p:cNvPr id="2" name="文本框 1"/>
          <p:cNvSpPr txBox="1"/>
          <p:nvPr/>
        </p:nvSpPr>
        <p:spPr>
          <a:xfrm>
            <a:off x="4391660" y="1830070"/>
            <a:ext cx="1251585" cy="521970"/>
          </a:xfrm>
          <a:prstGeom prst="rect">
            <a:avLst/>
          </a:prstGeom>
          <a:noFill/>
        </p:spPr>
        <p:txBody>
          <a:bodyPr wrap="square" rtlCol="0">
            <a:spAutoFit/>
          </a:bodyPr>
          <a:p>
            <a:r>
              <a:rPr lang="en-US" altLang="zh-CN" sz="2800" b="1">
                <a:solidFill>
                  <a:schemeClr val="bg1"/>
                </a:solidFill>
              </a:rPr>
              <a:t>storm</a:t>
            </a:r>
            <a:endParaRPr lang="en-US" altLang="zh-CN" sz="2800" b="1">
              <a:solidFill>
                <a:schemeClr val="bg1"/>
              </a:solidFill>
            </a:endParaRPr>
          </a:p>
        </p:txBody>
      </p:sp>
      <p:sp>
        <p:nvSpPr>
          <p:cNvPr id="12" name="文本框 11"/>
          <p:cNvSpPr txBox="1"/>
          <p:nvPr/>
        </p:nvSpPr>
        <p:spPr>
          <a:xfrm>
            <a:off x="5920740" y="2329815"/>
            <a:ext cx="830580" cy="521970"/>
          </a:xfrm>
          <a:prstGeom prst="rect">
            <a:avLst/>
          </a:prstGeom>
          <a:noFill/>
        </p:spPr>
        <p:txBody>
          <a:bodyPr wrap="none" rtlCol="0">
            <a:spAutoFit/>
          </a:bodyPr>
          <a:p>
            <a:r>
              <a:rPr lang="en-US" altLang="zh-CN" sz="2800" b="1">
                <a:solidFill>
                  <a:schemeClr val="bg1"/>
                </a:solidFill>
                <a:sym typeface="+mn-ea"/>
              </a:rPr>
              <a:t>fling</a:t>
            </a:r>
            <a:endParaRPr lang="en-US" altLang="zh-CN" sz="2800" b="1">
              <a:solidFill>
                <a:schemeClr val="bg1"/>
              </a:solidFill>
            </a:endParaRPr>
          </a:p>
        </p:txBody>
      </p:sp>
      <p:sp>
        <p:nvSpPr>
          <p:cNvPr id="13" name="文本框 12"/>
          <p:cNvSpPr txBox="1"/>
          <p:nvPr/>
        </p:nvSpPr>
        <p:spPr>
          <a:xfrm>
            <a:off x="6765925" y="1991360"/>
            <a:ext cx="5134610" cy="1198880"/>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a:t>
            </a:r>
            <a:r>
              <a:rPr lang="en-US" sz="2400">
                <a:solidFill>
                  <a:srgbClr val="C00000"/>
                </a:solidFill>
                <a:latin typeface="Times New Roman" panose="02020603050405020304" pitchFamily="18" charset="0"/>
                <a:cs typeface="Times New Roman" panose="02020603050405020304" pitchFamily="18" charset="0"/>
                <a:sym typeface="+mn-ea"/>
              </a:rPr>
              <a:t> flung</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out</a:t>
            </a:r>
            <a:r>
              <a:rPr lang="en-US" sz="2400">
                <a:latin typeface="Times New Roman" panose="02020603050405020304" pitchFamily="18" charset="0"/>
                <a:cs typeface="Times New Roman" panose="02020603050405020304" pitchFamily="18" charset="0"/>
                <a:sym typeface="+mn-ea"/>
              </a:rPr>
              <a:t> of the room</a:t>
            </a:r>
            <a:r>
              <a:rPr lang="en-US" sz="2400" b="1">
                <a:latin typeface="Times New Roman" panose="02020603050405020304" pitchFamily="18" charset="0"/>
                <a:cs typeface="Times New Roman" panose="02020603050405020304" pitchFamily="18" charset="0"/>
                <a:sym typeface="+mn-ea"/>
              </a:rPr>
              <a:t>.</a:t>
            </a:r>
            <a:endParaRPr lang="en-US" sz="2400" b="1">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en-US" sz="2400" b="1">
                <a:latin typeface="Times New Roman" panose="02020603050405020304" pitchFamily="18" charset="0"/>
                <a:cs typeface="Times New Roman" panose="02020603050405020304" pitchFamily="18" charset="0"/>
                <a:sym typeface="+mn-ea"/>
              </a:rPr>
              <a:t>(</a:t>
            </a:r>
            <a:r>
              <a:rPr lang="en-US" sz="2400" b="1">
                <a:solidFill>
                  <a:srgbClr val="E642A2"/>
                </a:solidFill>
                <a:latin typeface="Times New Roman" panose="02020603050405020304" pitchFamily="18" charset="0"/>
                <a:cs typeface="Times New Roman" panose="02020603050405020304" pitchFamily="18" charset="0"/>
                <a:sym typeface="+mn-ea"/>
              </a:rPr>
              <a:t>fling flung flung</a:t>
            </a:r>
            <a:r>
              <a:rPr lang="en-US" sz="2400">
                <a:latin typeface="Times New Roman" panose="02020603050405020304" pitchFamily="18" charset="0"/>
                <a:cs typeface="Times New Roman" panose="02020603050405020304" pitchFamily="18" charset="0"/>
                <a:sym typeface="+mn-ea"/>
              </a:rPr>
              <a:t>: to move somewhere suddenly with a lot of force.</a:t>
            </a:r>
            <a:r>
              <a:rPr lang="zh-CN" altLang="en-US" sz="2400" b="1">
                <a:latin typeface="Times New Roman" panose="02020603050405020304" pitchFamily="18" charset="0"/>
                <a:cs typeface="Times New Roman" panose="02020603050405020304" pitchFamily="18" charset="0"/>
                <a:sym typeface="+mn-ea"/>
              </a:rPr>
              <a:t>突然移动</a:t>
            </a:r>
            <a:r>
              <a:rPr lang="en-US" altLang="zh-CN" sz="2400" b="1">
                <a:latin typeface="Times New Roman" panose="02020603050405020304" pitchFamily="18" charset="0"/>
                <a:cs typeface="Times New Roman" panose="02020603050405020304" pitchFamily="18" charset="0"/>
                <a:sym typeface="+mn-ea"/>
              </a:rPr>
              <a:t>)</a:t>
            </a:r>
            <a:endParaRPr lang="en-US" altLang="zh-CN" sz="2400" b="1">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4107180" y="2950210"/>
            <a:ext cx="931545" cy="521970"/>
          </a:xfrm>
          <a:prstGeom prst="rect">
            <a:avLst/>
          </a:prstGeom>
          <a:noFill/>
        </p:spPr>
        <p:txBody>
          <a:bodyPr wrap="none" rtlCol="0">
            <a:spAutoFit/>
          </a:bodyPr>
          <a:p>
            <a:r>
              <a:rPr lang="en-US" altLang="zh-CN" sz="2800" b="1">
                <a:solidFill>
                  <a:schemeClr val="bg1"/>
                </a:solidFill>
                <a:sym typeface="+mn-ea"/>
              </a:rPr>
              <a:t>stroll</a:t>
            </a:r>
            <a:endParaRPr lang="en-US" altLang="zh-CN" sz="2800" b="1">
              <a:solidFill>
                <a:schemeClr val="bg1"/>
              </a:solidFill>
            </a:endParaRPr>
          </a:p>
        </p:txBody>
      </p:sp>
      <p:sp>
        <p:nvSpPr>
          <p:cNvPr id="100" name="文本框 99"/>
          <p:cNvSpPr txBox="1"/>
          <p:nvPr/>
        </p:nvSpPr>
        <p:spPr>
          <a:xfrm>
            <a:off x="123190" y="2275205"/>
            <a:ext cx="3887470" cy="1568450"/>
          </a:xfrm>
          <a:prstGeom prst="rect">
            <a:avLst/>
          </a:prstGeom>
          <a:noFill/>
          <a:ln w="9525">
            <a:noFill/>
          </a:ln>
        </p:spPr>
        <p:txBody>
          <a:bodyPr wrap="square">
            <a:spAutoFit/>
          </a:bodyPr>
          <a:p>
            <a:pPr marL="342900" indent="-342900">
              <a:buFont typeface="Wingdings" panose="05000000000000000000" charset="0"/>
              <a:buChar char="Ø"/>
            </a:pPr>
            <a:r>
              <a:rPr lang="en-US" sz="2400" b="0">
                <a:latin typeface="Times New Roman" panose="02020603050405020304" pitchFamily="18" charset="0"/>
                <a:cs typeface="Times New Roman" panose="02020603050405020304" pitchFamily="18" charset="0"/>
              </a:rPr>
              <a:t>Ms.Rucker </a:t>
            </a:r>
            <a:r>
              <a:rPr lang="en-US" sz="2400" b="0">
                <a:solidFill>
                  <a:srgbClr val="C00000"/>
                </a:solidFill>
                <a:latin typeface="Times New Roman" panose="02020603050405020304" pitchFamily="18" charset="0"/>
                <a:cs typeface="Times New Roman" panose="02020603050405020304" pitchFamily="18" charset="0"/>
              </a:rPr>
              <a:t>strolls </a:t>
            </a:r>
            <a:r>
              <a:rPr lang="en-US" sz="2400" b="0">
                <a:solidFill>
                  <a:schemeClr val="accent5">
                    <a:lumMod val="75000"/>
                  </a:schemeClr>
                </a:solidFill>
                <a:latin typeface="Times New Roman" panose="02020603050405020304" pitchFamily="18" charset="0"/>
                <a:cs typeface="Times New Roman" panose="02020603050405020304" pitchFamily="18" charset="0"/>
              </a:rPr>
              <a:t>towards</a:t>
            </a:r>
            <a:r>
              <a:rPr lang="en-US" sz="2400" b="0">
                <a:latin typeface="Times New Roman" panose="02020603050405020304" pitchFamily="18" charset="0"/>
                <a:cs typeface="Times New Roman" panose="02020603050405020304" pitchFamily="18" charset="0"/>
              </a:rPr>
              <a:t> us down the aisle.</a:t>
            </a:r>
            <a:r>
              <a:rPr lang="en-US" altLang="zh-CN" sz="2400">
                <a:latin typeface="Times New Roman" panose="02020603050405020304" pitchFamily="18" charset="0"/>
                <a:cs typeface="Times New Roman" panose="02020603050405020304" pitchFamily="18" charset="0"/>
              </a:rPr>
              <a:t>(to walk somewhere in a slow relaxed way </a:t>
            </a:r>
            <a:r>
              <a:rPr lang="zh-CN" altLang="en-US" sz="2400" b="1">
                <a:latin typeface="Times New Roman" panose="02020603050405020304" pitchFamily="18" charset="0"/>
                <a:cs typeface="Times New Roman" panose="02020603050405020304" pitchFamily="18" charset="0"/>
              </a:rPr>
              <a:t>散步</a:t>
            </a:r>
            <a:r>
              <a:rPr lang="en-US" altLang="zh-CN" sz="2400" b="1">
                <a:latin typeface="Times New Roman" panose="02020603050405020304" pitchFamily="18" charset="0"/>
                <a:cs typeface="Times New Roman" panose="02020603050405020304" pitchFamily="18" charset="0"/>
              </a:rPr>
              <a:t>,</a:t>
            </a:r>
            <a:r>
              <a:rPr lang="zh-CN" altLang="en-US" sz="2400" b="1">
                <a:latin typeface="Times New Roman" panose="02020603050405020304" pitchFamily="18" charset="0"/>
                <a:cs typeface="Times New Roman" panose="02020603050405020304" pitchFamily="18" charset="0"/>
              </a:rPr>
              <a:t>闲逛</a:t>
            </a:r>
            <a:r>
              <a:rPr lang="en-US" altLang="zh-CN" sz="2400">
                <a:latin typeface="Times New Roman" panose="02020603050405020304" pitchFamily="18" charset="0"/>
                <a:cs typeface="Times New Roman" panose="02020603050405020304" pitchFamily="18" charset="0"/>
              </a:rPr>
              <a:t>)</a:t>
            </a:r>
            <a:endParaRPr lang="en-US" altLang="zh-CN" sz="2400">
              <a:latin typeface="Times New Roman" panose="02020603050405020304" pitchFamily="18" charset="0"/>
              <a:cs typeface="Times New Roman" panose="02020603050405020304" pitchFamily="18" charset="0"/>
            </a:endParaRPr>
          </a:p>
        </p:txBody>
      </p:sp>
      <p:sp>
        <p:nvSpPr>
          <p:cNvPr id="15" name="文本框 14"/>
          <p:cNvSpPr txBox="1"/>
          <p:nvPr/>
        </p:nvSpPr>
        <p:spPr>
          <a:xfrm>
            <a:off x="3538855" y="5071110"/>
            <a:ext cx="1306195" cy="521970"/>
          </a:xfrm>
          <a:prstGeom prst="rect">
            <a:avLst/>
          </a:prstGeom>
          <a:noFill/>
        </p:spPr>
        <p:txBody>
          <a:bodyPr wrap="none" rtlCol="0">
            <a:spAutoFit/>
          </a:bodyPr>
          <a:p>
            <a:r>
              <a:rPr lang="en-US" altLang="zh-CN" sz="2800" b="1">
                <a:solidFill>
                  <a:schemeClr val="bg1"/>
                </a:solidFill>
              </a:rPr>
              <a:t>wander</a:t>
            </a:r>
            <a:endParaRPr lang="en-US" altLang="zh-CN" sz="2800" b="1">
              <a:solidFill>
                <a:schemeClr val="bg1"/>
              </a:solidFill>
            </a:endParaRPr>
          </a:p>
        </p:txBody>
      </p:sp>
      <p:sp>
        <p:nvSpPr>
          <p:cNvPr id="24" name="文本框 23"/>
          <p:cNvSpPr txBox="1"/>
          <p:nvPr/>
        </p:nvSpPr>
        <p:spPr>
          <a:xfrm>
            <a:off x="52705" y="5366385"/>
            <a:ext cx="3645535" cy="829945"/>
          </a:xfrm>
          <a:prstGeom prst="rect">
            <a:avLst/>
          </a:prstGeom>
          <a:noFill/>
          <a:ln w="9525">
            <a:noFill/>
          </a:ln>
        </p:spPr>
        <p:txBody>
          <a:bodyPr wrap="square">
            <a:spAutoFit/>
          </a:bodyPr>
          <a:p>
            <a:pPr marL="342900" indent="-342900">
              <a:buFont typeface="Wingdings" panose="05000000000000000000" charset="0"/>
              <a:buChar char="Ø"/>
            </a:pPr>
            <a:r>
              <a:rPr lang="en-US" sz="2400" b="0">
                <a:latin typeface="Times New Roman" panose="02020603050405020304" pitchFamily="18" charset="0"/>
                <a:cs typeface="Times New Roman" panose="02020603050405020304" pitchFamily="18" charset="0"/>
              </a:rPr>
              <a:t>She </a:t>
            </a:r>
            <a:r>
              <a:rPr lang="en-US" sz="2400" b="0">
                <a:solidFill>
                  <a:srgbClr val="C00000"/>
                </a:solidFill>
                <a:latin typeface="Times New Roman" panose="02020603050405020304" pitchFamily="18" charset="0"/>
                <a:cs typeface="Times New Roman" panose="02020603050405020304" pitchFamily="18" charset="0"/>
              </a:rPr>
              <a:t>wandered</a:t>
            </a:r>
            <a:r>
              <a:rPr lang="en-US" sz="2400" b="0">
                <a:latin typeface="Times New Roman" panose="02020603050405020304" pitchFamily="18" charset="0"/>
                <a:cs typeface="Times New Roman" panose="02020603050405020304" pitchFamily="18" charset="0"/>
              </a:rPr>
              <a:t> </a:t>
            </a:r>
            <a:r>
              <a:rPr lang="en-US" sz="2400" b="0">
                <a:solidFill>
                  <a:schemeClr val="accent5">
                    <a:lumMod val="75000"/>
                  </a:schemeClr>
                </a:solidFill>
                <a:latin typeface="Times New Roman" panose="02020603050405020304" pitchFamily="18" charset="0"/>
                <a:cs typeface="Times New Roman" panose="02020603050405020304" pitchFamily="18" charset="0"/>
              </a:rPr>
              <a:t>in</a:t>
            </a:r>
            <a:r>
              <a:rPr lang="en-US" sz="2400" b="0">
                <a:latin typeface="Times New Roman" panose="02020603050405020304" pitchFamily="18" charset="0"/>
                <a:cs typeface="Times New Roman" panose="02020603050405020304" pitchFamily="18" charset="0"/>
              </a:rPr>
              <a:t> the forest aimlessly.</a:t>
            </a:r>
            <a:r>
              <a:rPr lang="zh-CN" altLang="en-US" sz="2400" b="1">
                <a:latin typeface="Times New Roman" panose="02020603050405020304" pitchFamily="18" charset="0"/>
                <a:cs typeface="Times New Roman" panose="02020603050405020304" pitchFamily="18" charset="0"/>
              </a:rPr>
              <a:t>漫游</a:t>
            </a:r>
            <a:endParaRPr lang="zh-CN" altLang="en-US" sz="2400" b="1">
              <a:latin typeface="Times New Roman" panose="02020603050405020304" pitchFamily="18" charset="0"/>
              <a:cs typeface="Times New Roman" panose="02020603050405020304" pitchFamily="18" charset="0"/>
            </a:endParaRPr>
          </a:p>
        </p:txBody>
      </p:sp>
      <p:sp>
        <p:nvSpPr>
          <p:cNvPr id="11" name="文本框 10"/>
          <p:cNvSpPr txBox="1"/>
          <p:nvPr/>
        </p:nvSpPr>
        <p:spPr>
          <a:xfrm>
            <a:off x="4010660" y="3886835"/>
            <a:ext cx="1019175" cy="521970"/>
          </a:xfrm>
          <a:prstGeom prst="rect">
            <a:avLst/>
          </a:prstGeom>
          <a:noFill/>
        </p:spPr>
        <p:txBody>
          <a:bodyPr wrap="none" rtlCol="0">
            <a:spAutoFit/>
          </a:bodyPr>
          <a:p>
            <a:r>
              <a:rPr lang="en-US" altLang="zh-CN" sz="2800" b="1">
                <a:solidFill>
                  <a:schemeClr val="bg1"/>
                </a:solidFill>
                <a:sym typeface="+mn-ea"/>
              </a:rPr>
              <a:t>linger</a:t>
            </a:r>
            <a:endParaRPr lang="en-US" altLang="zh-CN" sz="2800" b="1">
              <a:solidFill>
                <a:schemeClr val="bg1"/>
              </a:solidFill>
            </a:endParaRPr>
          </a:p>
        </p:txBody>
      </p:sp>
      <p:sp>
        <p:nvSpPr>
          <p:cNvPr id="16" name="文本框 15"/>
          <p:cNvSpPr txBox="1"/>
          <p:nvPr/>
        </p:nvSpPr>
        <p:spPr>
          <a:xfrm>
            <a:off x="154940" y="4164330"/>
            <a:ext cx="3763010" cy="1198880"/>
          </a:xfrm>
          <a:prstGeom prst="rect">
            <a:avLst/>
          </a:prstGeom>
          <a:noFill/>
        </p:spPr>
        <p:txBody>
          <a:bodyPr wrap="square" rtlCol="0">
            <a:spAutoFit/>
          </a:bodyPr>
          <a:p>
            <a:pPr marL="342900" indent="-342900">
              <a:buFont typeface="Wingdings" panose="05000000000000000000" charset="0"/>
              <a:buChar char="Ø"/>
            </a:pPr>
            <a:r>
              <a:rPr lang="en-US" sz="2400">
                <a:solidFill>
                  <a:srgbClr val="C00000"/>
                </a:solidFill>
                <a:latin typeface="Times New Roman" panose="02020603050405020304" pitchFamily="18" charset="0"/>
                <a:cs typeface="Times New Roman" panose="02020603050405020304" pitchFamily="18" charset="0"/>
                <a:sym typeface="+mn-ea"/>
              </a:rPr>
              <a:t>Lingering</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at</a:t>
            </a:r>
            <a:r>
              <a:rPr lang="en-US" sz="2400">
                <a:latin typeface="Times New Roman" panose="02020603050405020304" pitchFamily="18" charset="0"/>
                <a:cs typeface="Times New Roman" panose="02020603050405020304" pitchFamily="18" charset="0"/>
                <a:sym typeface="+mn-ea"/>
              </a:rPr>
              <a:t> the front gate, I hesitate about walking inside.</a:t>
            </a:r>
            <a:r>
              <a:rPr lang="zh-CN" altLang="en-US" sz="2400" b="1">
                <a:latin typeface="Times New Roman" panose="02020603050405020304" pitchFamily="18" charset="0"/>
                <a:cs typeface="Times New Roman" panose="02020603050405020304" pitchFamily="18" charset="0"/>
                <a:sym typeface="+mn-ea"/>
              </a:rPr>
              <a:t>徘徊</a:t>
            </a:r>
            <a:endParaRPr lang="zh-CN" altLang="en-US" sz="2400" b="1">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6666230" y="4261485"/>
            <a:ext cx="1068070" cy="521970"/>
          </a:xfrm>
          <a:prstGeom prst="rect">
            <a:avLst/>
          </a:prstGeom>
          <a:noFill/>
        </p:spPr>
        <p:txBody>
          <a:bodyPr wrap="none" rtlCol="0">
            <a:spAutoFit/>
          </a:bodyPr>
          <a:p>
            <a:r>
              <a:rPr lang="en-US" altLang="zh-CN" sz="2800" b="1">
                <a:solidFill>
                  <a:schemeClr val="bg1"/>
                </a:solidFill>
                <a:sym typeface="+mn-ea"/>
              </a:rPr>
              <a:t>dance</a:t>
            </a:r>
            <a:endParaRPr lang="en-US" altLang="zh-CN" sz="2800" b="1">
              <a:solidFill>
                <a:schemeClr val="bg1"/>
              </a:solidFill>
            </a:endParaRPr>
          </a:p>
        </p:txBody>
      </p:sp>
      <p:sp>
        <p:nvSpPr>
          <p:cNvPr id="22" name="文本框 21"/>
          <p:cNvSpPr txBox="1"/>
          <p:nvPr/>
        </p:nvSpPr>
        <p:spPr>
          <a:xfrm>
            <a:off x="6205220" y="5078730"/>
            <a:ext cx="5499735" cy="829945"/>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danced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around</a:t>
            </a:r>
            <a:r>
              <a:rPr lang="en-US" sz="2400">
                <a:latin typeface="Times New Roman" panose="02020603050405020304" pitchFamily="18" charset="0"/>
                <a:cs typeface="Times New Roman" panose="02020603050405020304" pitchFamily="18" charset="0"/>
                <a:sym typeface="+mn-ea"/>
              </a:rPr>
              <a:t> the room.</a:t>
            </a:r>
            <a:endParaRPr lang="en-US" sz="2400">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in a lively way</a:t>
            </a:r>
            <a:r>
              <a:rPr lang="zh-CN" altLang="en-US" sz="2400" b="1">
                <a:latin typeface="Times New Roman" panose="02020603050405020304" pitchFamily="18" charset="0"/>
                <a:cs typeface="Times New Roman" panose="02020603050405020304" pitchFamily="18" charset="0"/>
                <a:sym typeface="+mn-ea"/>
              </a:rPr>
              <a:t>轻快地移动</a:t>
            </a:r>
            <a:r>
              <a:rPr 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
        <p:nvSpPr>
          <p:cNvPr id="44" name="矩形 43"/>
          <p:cNvSpPr/>
          <p:nvPr/>
        </p:nvSpPr>
        <p:spPr>
          <a:xfrm>
            <a:off x="4990783" y="464502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pic>
        <p:nvPicPr>
          <p:cNvPr id="23" name="图片 22" descr="src=http___img.mp.sohu.com_upload_20170604_9a564d38d7a74c9ea8b2a0df8fe61c6d.png&amp;refer=http___img.mp.sohu"/>
          <p:cNvPicPr>
            <a:picLocks noChangeAspect="1"/>
          </p:cNvPicPr>
          <p:nvPr/>
        </p:nvPicPr>
        <p:blipFill>
          <a:blip r:embed="rId6"/>
          <a:stretch>
            <a:fillRect/>
          </a:stretch>
        </p:blipFill>
        <p:spPr>
          <a:xfrm>
            <a:off x="8809990" y="125095"/>
            <a:ext cx="3190240" cy="17049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box(in)">
                                      <p:cBhvr>
                                        <p:cTn id="52" dur="2000"/>
                                        <p:tgtEl>
                                          <p:spTgt spid="10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ox(in)">
                                      <p:cBhvr>
                                        <p:cTn id="57" dur="20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ox(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box(in)">
                                      <p:cBhvr>
                                        <p:cTn id="67" dur="20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ox(in)">
                                      <p:cBhvr>
                                        <p:cTn id="72" dur="2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ox(in)">
                                      <p:cBhvr>
                                        <p:cTn id="82" dur="20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ox(in)">
                                      <p:cBhvr>
                                        <p:cTn id="87" dur="20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ox(in)">
                                      <p:cBhvr>
                                        <p:cTn id="9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27" grpId="0"/>
      <p:bldP spid="26" grpId="0"/>
      <p:bldP spid="12" grpId="0"/>
      <p:bldP spid="13" grpId="0"/>
      <p:bldP spid="14" grpId="0"/>
      <p:bldP spid="15" grpId="0"/>
      <p:bldP spid="24" grpId="0"/>
      <p:bldP spid="100" grpId="0"/>
      <p:bldP spid="8" grpId="0" bldLvl="0" animBg="1"/>
      <p:bldP spid="11" grpId="0"/>
      <p:bldP spid="16" grpId="0"/>
      <p:bldP spid="18" grpId="0"/>
      <p:bldP spid="2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1236980" y="2974975"/>
            <a:ext cx="10073005" cy="3192780"/>
            <a:chOff x="1717" y="4778"/>
            <a:chExt cx="15863" cy="5028"/>
          </a:xfrm>
        </p:grpSpPr>
        <p:sp>
          <p:nvSpPr>
            <p:cNvPr id="7" name="文本框 6"/>
            <p:cNvSpPr txBox="1"/>
            <p:nvPr/>
          </p:nvSpPr>
          <p:spPr>
            <a:xfrm>
              <a:off x="1717" y="5185"/>
              <a:ext cx="12384" cy="4215"/>
            </a:xfrm>
            <a:prstGeom prst="rect">
              <a:avLst/>
            </a:prstGeom>
            <a:noFill/>
          </p:spPr>
          <p:txBody>
            <a:bodyPr wrap="square" rtlCol="0">
              <a:spAutoFit/>
            </a:bodyPr>
            <a:p>
              <a:r>
                <a:rPr lang="zh-CN" altLang="en-US" sz="2800" b="1"/>
                <a:t>她穿着高跟鞋在公路边摇摇晃晃地走着。她的车意外地停了，像 每个正常的青少年都会做的，她唯一能想到的就是从车里出来然后步行。天很冷，夜已深，家很远。这可能是很漫长的夜晚。要是有人能停下来送她一程就好啦。她一边祈祷一边拖着腿继续往前走。</a:t>
              </a:r>
              <a:endParaRPr lang="zh-CN" altLang="en-US" sz="2800" b="1"/>
            </a:p>
          </p:txBody>
        </p:sp>
        <p:pic>
          <p:nvPicPr>
            <p:cNvPr id="10" name="图片 9"/>
            <p:cNvPicPr>
              <a:picLocks noChangeAspect="1"/>
            </p:cNvPicPr>
            <p:nvPr/>
          </p:nvPicPr>
          <p:blipFill>
            <a:blip r:embed="rId1"/>
            <a:stretch>
              <a:fillRect/>
            </a:stretch>
          </p:blipFill>
          <p:spPr>
            <a:xfrm>
              <a:off x="14900" y="4778"/>
              <a:ext cx="2681" cy="5029"/>
            </a:xfrm>
            <a:prstGeom prst="rect">
              <a:avLst/>
            </a:prstGeom>
          </p:spPr>
        </p:pic>
      </p:grpSp>
      <p:grpSp>
        <p:nvGrpSpPr>
          <p:cNvPr id="17" name="组合 16"/>
          <p:cNvGrpSpPr/>
          <p:nvPr/>
        </p:nvGrpSpPr>
        <p:grpSpPr>
          <a:xfrm>
            <a:off x="422275" y="1141730"/>
            <a:ext cx="11785600" cy="5448300"/>
            <a:chOff x="665" y="1960"/>
            <a:chExt cx="18560" cy="8441"/>
          </a:xfrm>
        </p:grpSpPr>
        <p:grpSp>
          <p:nvGrpSpPr>
            <p:cNvPr id="4" name="组合 3"/>
            <p:cNvGrpSpPr/>
            <p:nvPr/>
          </p:nvGrpSpPr>
          <p:grpSpPr>
            <a:xfrm>
              <a:off x="665" y="2392"/>
              <a:ext cx="17665" cy="8009"/>
              <a:chOff x="1435" y="518"/>
              <a:chExt cx="17665" cy="6449"/>
            </a:xfrm>
          </p:grpSpPr>
          <p:grpSp>
            <p:nvGrpSpPr>
              <p:cNvPr id="2" name="组合 1"/>
              <p:cNvGrpSpPr/>
              <p:nvPr/>
            </p:nvGrpSpPr>
            <p:grpSpPr>
              <a:xfrm>
                <a:off x="1603" y="518"/>
                <a:ext cx="17497" cy="6449"/>
                <a:chOff x="1122" y="2348"/>
                <a:chExt cx="8568" cy="6457"/>
              </a:xfrm>
            </p:grpSpPr>
            <p:sp>
              <p:nvSpPr>
                <p:cNvPr id="5" name="文本框 4"/>
                <p:cNvSpPr txBox="1"/>
                <p:nvPr/>
              </p:nvSpPr>
              <p:spPr>
                <a:xfrm>
                  <a:off x="1122" y="2665"/>
                  <a:ext cx="8201" cy="794"/>
                </a:xfrm>
                <a:prstGeom prst="rect">
                  <a:avLst/>
                </a:prstGeom>
                <a:noFill/>
              </p:spPr>
              <p:txBody>
                <a:bodyPr wrap="square" rtlCol="0">
                  <a:spAutoFit/>
                </a:bodyPr>
                <a:p>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1140" y="2348"/>
                  <a:ext cx="8550" cy="6457"/>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3" name="文本框 2"/>
              <p:cNvSpPr txBox="1"/>
              <p:nvPr/>
            </p:nvSpPr>
            <p:spPr>
              <a:xfrm>
                <a:off x="1435" y="1115"/>
                <a:ext cx="16915" cy="1956"/>
              </a:xfrm>
              <a:prstGeom prst="rect">
                <a:avLst/>
              </a:prstGeom>
              <a:noFill/>
            </p:spPr>
            <p:txBody>
              <a:bodyPr wrap="square" rtlCol="0" anchor="t">
                <a:spAutoFit/>
              </a:bodyPr>
              <a:p>
                <a:r>
                  <a:rPr lang="en-US" altLang="zh-CN" sz="3200">
                    <a:latin typeface="Times New Roman" panose="02020603050405020304" pitchFamily="18" charset="0"/>
                    <a:cs typeface="Times New Roman" panose="02020603050405020304" pitchFamily="18" charset="0"/>
                  </a:rPr>
                  <a:t>   Mini-writing(use vivid verbs of walk to translate the passage.)</a:t>
                </a:r>
                <a:endParaRPr lang="en-US" altLang="zh-CN" sz="3200">
                  <a:latin typeface="Times New Roman" panose="02020603050405020304" pitchFamily="18" charset="0"/>
                  <a:cs typeface="Times New Roman" panose="02020603050405020304" pitchFamily="18" charset="0"/>
                </a:endParaRPr>
              </a:p>
              <a:p>
                <a:r>
                  <a:rPr lang="zh-CN" altLang="en-US" sz="3200">
                    <a:latin typeface="Times New Roman" panose="02020603050405020304" pitchFamily="18" charset="0"/>
                    <a:cs typeface="Times New Roman" panose="02020603050405020304" pitchFamily="18" charset="0"/>
                  </a:rPr>
                  <a:t>  语境：The darkness was gathering as she </a:t>
                </a:r>
                <a:r>
                  <a:rPr lang="en-US" altLang="zh-CN" sz="3200">
                    <a:latin typeface="Times New Roman" panose="02020603050405020304" pitchFamily="18" charset="0"/>
                    <a:cs typeface="Times New Roman" panose="02020603050405020304" pitchFamily="18" charset="0"/>
                  </a:rPr>
                  <a:t>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grpSp>
        <p:pic>
          <p:nvPicPr>
            <p:cNvPr id="16" name="图片 15"/>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a:off x="16657" y="1960"/>
              <a:ext cx="2568" cy="2635"/>
            </a:xfrm>
            <a:prstGeom prst="rect">
              <a:avLst/>
            </a:prstGeom>
          </p:spPr>
        </p:pic>
      </p:grpSp>
      <p:sp>
        <p:nvSpPr>
          <p:cNvPr id="14" name="文本框 13"/>
          <p:cNvSpPr txBox="1"/>
          <p:nvPr/>
        </p:nvSpPr>
        <p:spPr>
          <a:xfrm>
            <a:off x="727075" y="1898650"/>
            <a:ext cx="8734425" cy="4523105"/>
          </a:xfrm>
          <a:prstGeom prst="rect">
            <a:avLst/>
          </a:prstGeom>
          <a:solidFill>
            <a:schemeClr val="bg1"/>
          </a:solidFill>
        </p:spPr>
        <p:txBody>
          <a:bodyPr wrap="square" rtlCol="0" anchor="t">
            <a:spAutoFit/>
          </a:bodyPr>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情境：The darkness was gathering as she </a:t>
            </a:r>
            <a:r>
              <a:rPr lang="zh-CN" altLang="en-US" sz="3200">
                <a:solidFill>
                  <a:srgbClr val="C00000"/>
                </a:solidFill>
                <a:latin typeface="Times New Roman" panose="02020603050405020304" pitchFamily="18" charset="0"/>
                <a:cs typeface="Times New Roman" panose="02020603050405020304" pitchFamily="18" charset="0"/>
              </a:rPr>
              <a:t>wobbled </a:t>
            </a:r>
            <a:r>
              <a:rPr lang="zh-CN" altLang="en-US" sz="3200">
                <a:solidFill>
                  <a:srgbClr val="00B0F0"/>
                </a:solidFill>
                <a:latin typeface="Times New Roman" panose="02020603050405020304" pitchFamily="18" charset="0"/>
                <a:cs typeface="Times New Roman" panose="02020603050405020304" pitchFamily="18" charset="0"/>
              </a:rPr>
              <a:t>in</a:t>
            </a:r>
            <a:r>
              <a:rPr lang="zh-CN" altLang="en-US" sz="3200">
                <a:latin typeface="Times New Roman" panose="02020603050405020304" pitchFamily="18" charset="0"/>
                <a:cs typeface="Times New Roman" panose="02020603050405020304" pitchFamily="18" charset="0"/>
              </a:rPr>
              <a:t> high heels along the side of the highway. The car had come to an unexpected stop, and like a normal teenager she did the only thing she could think of...get out and </a:t>
            </a:r>
            <a:r>
              <a:rPr lang="zh-CN" altLang="en-US" sz="3200">
                <a:solidFill>
                  <a:srgbClr val="C00000"/>
                </a:solidFill>
                <a:latin typeface="Times New Roman" panose="02020603050405020304" pitchFamily="18" charset="0"/>
                <a:cs typeface="Times New Roman" panose="02020603050405020304" pitchFamily="18" charset="0"/>
              </a:rPr>
              <a:t>walk</a:t>
            </a:r>
            <a:r>
              <a:rPr lang="zh-CN" altLang="en-US" sz="3200">
                <a:latin typeface="Times New Roman" panose="02020603050405020304" pitchFamily="18" charset="0"/>
                <a:cs typeface="Times New Roman" panose="02020603050405020304" pitchFamily="18" charset="0"/>
              </a:rPr>
              <a:t>.</a:t>
            </a:r>
            <a:endParaRPr lang="zh-CN" altLang="en-US" sz="3200">
              <a:latin typeface="Times New Roman" panose="02020603050405020304" pitchFamily="18" charset="0"/>
              <a:cs typeface="Times New Roman" panose="02020603050405020304" pitchFamily="18" charset="0"/>
            </a:endParaRPr>
          </a:p>
          <a:p>
            <a:r>
              <a:rPr lang="zh-CN" altLang="en-US" sz="3200">
                <a:latin typeface="Times New Roman" panose="02020603050405020304" pitchFamily="18" charset="0"/>
                <a:cs typeface="Times New Roman" panose="02020603050405020304" pitchFamily="18" charset="0"/>
              </a:rPr>
              <a:t>     It was cold and late, and home was far away. This could be a long night. If only someone would stop and offer her a ride. She prayed for help and </a:t>
            </a:r>
            <a:r>
              <a:rPr lang="zh-CN" altLang="en-US" sz="3200">
                <a:solidFill>
                  <a:srgbClr val="C00000"/>
                </a:solidFill>
                <a:latin typeface="Times New Roman" panose="02020603050405020304" pitchFamily="18" charset="0"/>
                <a:cs typeface="Times New Roman" panose="02020603050405020304" pitchFamily="18" charset="0"/>
              </a:rPr>
              <a:t>dragged</a:t>
            </a:r>
            <a:r>
              <a:rPr lang="zh-CN" altLang="en-US" sz="3200">
                <a:latin typeface="Times New Roman" panose="02020603050405020304" pitchFamily="18" charset="0"/>
                <a:cs typeface="Times New Roman" panose="02020603050405020304" pitchFamily="18" charset="0"/>
              </a:rPr>
              <a:t> herself</a:t>
            </a:r>
            <a:r>
              <a:rPr lang="zh-CN" altLang="en-US" sz="3200">
                <a:solidFill>
                  <a:srgbClr val="00B0F0"/>
                </a:solidFill>
                <a:latin typeface="Times New Roman" panose="02020603050405020304" pitchFamily="18" charset="0"/>
                <a:cs typeface="Times New Roman" panose="02020603050405020304" pitchFamily="18" charset="0"/>
              </a:rPr>
              <a:t> forward</a:t>
            </a:r>
            <a:r>
              <a:rPr lang="zh-CN" altLang="en-US" sz="3200">
                <a:latin typeface="Times New Roman" panose="02020603050405020304" pitchFamily="18" charset="0"/>
                <a:cs typeface="Times New Roman" panose="02020603050405020304" pitchFamily="18" charset="0"/>
              </a:rPr>
              <a:t>.</a:t>
            </a:r>
            <a:endParaRPr lang="zh-CN" altLang="en-US" sz="3200">
              <a:latin typeface="Times New Roman" panose="02020603050405020304" pitchFamily="18" charset="0"/>
              <a:cs typeface="Times New Roman" panose="02020603050405020304" pitchFamily="18" charset="0"/>
            </a:endParaRPr>
          </a:p>
        </p:txBody>
      </p:sp>
      <p:sp>
        <p:nvSpPr>
          <p:cNvPr id="18" name="文本框 17"/>
          <p:cNvSpPr txBox="1"/>
          <p:nvPr>
            <p:custDataLst>
              <p:tags r:id="rId3"/>
            </p:custDataLst>
          </p:nvPr>
        </p:nvSpPr>
        <p:spPr>
          <a:xfrm>
            <a:off x="1829435" y="280670"/>
            <a:ext cx="7632065" cy="655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用形象的</a:t>
            </a:r>
            <a:r>
              <a:rPr lang="en-US" altLang="zh-CN" sz="2800">
                <a:ea typeface="+mj-ea"/>
                <a:cs typeface="+mj-cs"/>
              </a:rPr>
              <a:t>“</a:t>
            </a:r>
            <a:r>
              <a:rPr lang="zh-CN" altLang="en-US" sz="2800">
                <a:ea typeface="+mj-ea"/>
                <a:cs typeface="+mj-cs"/>
              </a:rPr>
              <a:t>走</a:t>
            </a:r>
            <a:r>
              <a:rPr lang="en-US" altLang="zh-CN" sz="2800">
                <a:ea typeface="+mj-ea"/>
                <a:cs typeface="+mj-cs"/>
              </a:rPr>
              <a:t>”</a:t>
            </a:r>
            <a:r>
              <a:rPr lang="zh-CN" altLang="en-US" sz="2800">
                <a:ea typeface="+mj-ea"/>
                <a:cs typeface="+mj-cs"/>
              </a:rPr>
              <a:t>加准确的小品词来</a:t>
            </a:r>
            <a:r>
              <a:rPr lang="zh-CN" sz="2800">
                <a:ea typeface="+mj-ea"/>
                <a:cs typeface="+mj-cs"/>
              </a:rPr>
              <a:t>展现人物情感</a:t>
            </a:r>
            <a:endParaRPr lang="zh-CN" sz="280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文本框 14"/>
          <p:cNvSpPr txBox="1"/>
          <p:nvPr>
            <p:custDataLst>
              <p:tags r:id="rId1"/>
            </p:custDataLst>
          </p:nvPr>
        </p:nvSpPr>
        <p:spPr>
          <a:xfrm>
            <a:off x="2185670" y="185420"/>
            <a:ext cx="7632065" cy="655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用形象的</a:t>
            </a:r>
            <a:r>
              <a:rPr lang="en-US" altLang="zh-CN" sz="2800">
                <a:ea typeface="+mj-ea"/>
                <a:cs typeface="+mj-cs"/>
              </a:rPr>
              <a:t>“</a:t>
            </a:r>
            <a:r>
              <a:rPr lang="zh-CN" altLang="en-US" sz="2800">
                <a:ea typeface="+mj-ea"/>
                <a:cs typeface="+mj-cs"/>
              </a:rPr>
              <a:t>走</a:t>
            </a:r>
            <a:r>
              <a:rPr lang="en-US" altLang="zh-CN" sz="2800">
                <a:ea typeface="+mj-ea"/>
                <a:cs typeface="+mj-cs"/>
              </a:rPr>
              <a:t>”</a:t>
            </a:r>
            <a:r>
              <a:rPr lang="zh-CN" altLang="en-US" sz="2800">
                <a:ea typeface="+mj-ea"/>
                <a:cs typeface="+mj-cs"/>
              </a:rPr>
              <a:t>加准确的小品词来</a:t>
            </a:r>
            <a:r>
              <a:rPr lang="zh-CN" sz="2800">
                <a:ea typeface="+mj-ea"/>
                <a:cs typeface="+mj-cs"/>
              </a:rPr>
              <a:t>推动情节发展</a:t>
            </a:r>
            <a:endParaRPr lang="zh-CN" sz="2800">
              <a:ea typeface="+mj-ea"/>
              <a:cs typeface="+mj-cs"/>
            </a:endParaRPr>
          </a:p>
        </p:txBody>
      </p:sp>
      <p:sp>
        <p:nvSpPr>
          <p:cNvPr id="3" name="文本框 2"/>
          <p:cNvSpPr txBox="1"/>
          <p:nvPr/>
        </p:nvSpPr>
        <p:spPr>
          <a:xfrm>
            <a:off x="774065" y="4741545"/>
            <a:ext cx="10203180" cy="521970"/>
          </a:xfrm>
          <a:prstGeom prst="rect">
            <a:avLst/>
          </a:prstGeom>
          <a:noFill/>
        </p:spPr>
        <p:txBody>
          <a:bodyPr wrap="square" rtlCol="0">
            <a:spAutoFit/>
          </a:bodyPr>
          <a:p>
            <a:pPr marL="457200" indent="-457200" algn="l">
              <a:buFont typeface="Wingdings" panose="05000000000000000000" charset="0"/>
              <a:buChar char="Ø"/>
            </a:pPr>
            <a:r>
              <a:rPr lang="en-US" sz="2800">
                <a:latin typeface="Times New Roman" panose="02020603050405020304" pitchFamily="18" charset="0"/>
                <a:sym typeface="+mn-ea"/>
              </a:rPr>
              <a:t>In great anger, I </a:t>
            </a:r>
            <a:r>
              <a:rPr lang="en-US" sz="2800">
                <a:solidFill>
                  <a:srgbClr val="C00000"/>
                </a:solidFill>
                <a:latin typeface="Times New Roman" panose="02020603050405020304" pitchFamily="18" charset="0"/>
                <a:sym typeface="+mn-ea"/>
              </a:rPr>
              <a:t>stormed</a:t>
            </a:r>
            <a:r>
              <a:rPr lang="en-US" sz="2800">
                <a:latin typeface="Times New Roman" panose="02020603050405020304" pitchFamily="18" charset="0"/>
                <a:sym typeface="+mn-ea"/>
              </a:rPr>
              <a:t> </a:t>
            </a:r>
            <a:r>
              <a:rPr lang="en-US" sz="2800">
                <a:solidFill>
                  <a:srgbClr val="0070C0"/>
                </a:solidFill>
                <a:latin typeface="Times New Roman" panose="02020603050405020304" pitchFamily="18" charset="0"/>
                <a:sym typeface="+mn-ea"/>
              </a:rPr>
              <a:t>out</a:t>
            </a:r>
            <a:r>
              <a:rPr lang="zh-CN" sz="2800">
                <a:latin typeface="Times New Roman" panose="02020603050405020304" pitchFamily="18" charset="0"/>
                <a:ea typeface="宋体" panose="02010600030101010101" pitchFamily="2" charset="-122"/>
                <a:sym typeface="+mn-ea"/>
              </a:rPr>
              <a:t>，</a:t>
            </a:r>
            <a:r>
              <a:rPr lang="en-US" sz="2800">
                <a:latin typeface="Times New Roman" panose="02020603050405020304" pitchFamily="18" charset="0"/>
                <a:sym typeface="+mn-ea"/>
              </a:rPr>
              <a:t>not giving him a chance to explain.</a:t>
            </a:r>
            <a:endParaRPr lang="en-US" altLang="en-US" sz="2800" b="0">
              <a:latin typeface="Times New Roman" panose="02020603050405020304" pitchFamily="18" charset="0"/>
            </a:endParaRPr>
          </a:p>
        </p:txBody>
      </p:sp>
      <p:sp>
        <p:nvSpPr>
          <p:cNvPr id="4" name="文本框 3"/>
          <p:cNvSpPr txBox="1"/>
          <p:nvPr/>
        </p:nvSpPr>
        <p:spPr>
          <a:xfrm>
            <a:off x="774065" y="5263515"/>
            <a:ext cx="9741535" cy="953135"/>
          </a:xfrm>
          <a:prstGeom prst="rect">
            <a:avLst/>
          </a:prstGeom>
          <a:noFill/>
        </p:spPr>
        <p:txBody>
          <a:bodyPr wrap="square" rtlCol="0">
            <a:spAutoFit/>
          </a:bodyPr>
          <a:p>
            <a:pPr marL="457200" indent="-457200" algn="l">
              <a:buFont typeface="Wingdings" panose="05000000000000000000" charset="0"/>
              <a:buChar char="Ø"/>
            </a:pPr>
            <a:r>
              <a:rPr lang="en-US" sz="2800">
                <a:latin typeface="Times New Roman" panose="02020603050405020304" pitchFamily="18" charset="0"/>
                <a:sym typeface="+mn-ea"/>
              </a:rPr>
              <a:t>I </a:t>
            </a:r>
            <a:r>
              <a:rPr lang="en-US" sz="2800">
                <a:solidFill>
                  <a:srgbClr val="C00000"/>
                </a:solidFill>
                <a:latin typeface="Times New Roman" panose="02020603050405020304" pitchFamily="18" charset="0"/>
                <a:sym typeface="+mn-ea"/>
              </a:rPr>
              <a:t>flung</a:t>
            </a:r>
            <a:r>
              <a:rPr lang="en-US" sz="2800">
                <a:latin typeface="Times New Roman" panose="02020603050405020304" pitchFamily="18" charset="0"/>
                <a:sym typeface="+mn-ea"/>
              </a:rPr>
              <a:t> </a:t>
            </a:r>
            <a:r>
              <a:rPr lang="en-US" sz="2800">
                <a:solidFill>
                  <a:srgbClr val="1099DF"/>
                </a:solidFill>
                <a:latin typeface="Times New Roman" panose="02020603050405020304" pitchFamily="18" charset="0"/>
                <a:sym typeface="+mn-ea"/>
              </a:rPr>
              <a:t>out </a:t>
            </a:r>
            <a:r>
              <a:rPr lang="en-US" sz="2800">
                <a:latin typeface="Times New Roman" panose="02020603050405020304" pitchFamily="18" charset="0"/>
                <a:sym typeface="+mn-ea"/>
              </a:rPr>
              <a:t>of the room, diving into the rain without kissing him good-bye.  </a:t>
            </a:r>
            <a:endParaRPr lang="en-US" sz="2800" b="0">
              <a:latin typeface="Times New Roman" panose="02020603050405020304" pitchFamily="18" charset="0"/>
            </a:endParaRPr>
          </a:p>
        </p:txBody>
      </p:sp>
      <p:pic>
        <p:nvPicPr>
          <p:cNvPr id="6" name="图片 5"/>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10107295" y="4323715"/>
            <a:ext cx="1957705" cy="2447290"/>
          </a:xfrm>
          <a:prstGeom prst="rect">
            <a:avLst/>
          </a:prstGeom>
        </p:spPr>
      </p:pic>
      <p:grpSp>
        <p:nvGrpSpPr>
          <p:cNvPr id="10" name="组合 9"/>
          <p:cNvGrpSpPr/>
          <p:nvPr/>
        </p:nvGrpSpPr>
        <p:grpSpPr>
          <a:xfrm>
            <a:off x="678180" y="561975"/>
            <a:ext cx="11468100" cy="5809615"/>
            <a:chOff x="1068" y="1857"/>
            <a:chExt cx="18060" cy="8177"/>
          </a:xfrm>
        </p:grpSpPr>
        <p:grpSp>
          <p:nvGrpSpPr>
            <p:cNvPr id="7" name="组合 6"/>
            <p:cNvGrpSpPr/>
            <p:nvPr/>
          </p:nvGrpSpPr>
          <p:grpSpPr>
            <a:xfrm>
              <a:off x="1068" y="2717"/>
              <a:ext cx="17064" cy="7317"/>
              <a:chOff x="1068" y="2717"/>
              <a:chExt cx="17064" cy="7317"/>
            </a:xfrm>
          </p:grpSpPr>
          <p:grpSp>
            <p:nvGrpSpPr>
              <p:cNvPr id="2" name="组合 1"/>
              <p:cNvGrpSpPr/>
              <p:nvPr/>
            </p:nvGrpSpPr>
            <p:grpSpPr>
              <a:xfrm>
                <a:off x="1068" y="2717"/>
                <a:ext cx="17064" cy="7317"/>
                <a:chOff x="947" y="2665"/>
                <a:chExt cx="8550" cy="6140"/>
              </a:xfrm>
            </p:grpSpPr>
            <p:sp>
              <p:nvSpPr>
                <p:cNvPr id="5" name="文本框 4"/>
                <p:cNvSpPr txBox="1"/>
                <p:nvPr/>
              </p:nvSpPr>
              <p:spPr>
                <a:xfrm>
                  <a:off x="1122" y="2665"/>
                  <a:ext cx="8201" cy="794"/>
                </a:xfrm>
                <a:prstGeom prst="rect">
                  <a:avLst/>
                </a:prstGeom>
                <a:noFill/>
              </p:spPr>
              <p:txBody>
                <a:bodyPr wrap="square" rtlCol="0">
                  <a:spAutoFit/>
                </a:bodyPr>
                <a:p>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00" name="文本框 99"/>
              <p:cNvSpPr txBox="1"/>
              <p:nvPr/>
            </p:nvSpPr>
            <p:spPr>
              <a:xfrm>
                <a:off x="1417" y="2717"/>
                <a:ext cx="16069" cy="5587"/>
              </a:xfrm>
              <a:prstGeom prst="rect">
                <a:avLst/>
              </a:prstGeom>
              <a:noFill/>
              <a:ln w="9525">
                <a:noFill/>
              </a:ln>
            </p:spPr>
            <p:txBody>
              <a:bodyPr wrap="square">
                <a:spAutoFit/>
              </a:bodyPr>
              <a:p>
                <a:pPr indent="0"/>
                <a:r>
                  <a:rPr lang="en-US" altLang="zh-CN" sz="2800">
                    <a:latin typeface="Times New Roman" panose="02020603050405020304" pitchFamily="18" charset="0"/>
                    <a:cs typeface="Times New Roman" panose="02020603050405020304" pitchFamily="18" charset="0"/>
                    <a:sym typeface="+mn-ea"/>
                  </a:rPr>
                  <a:t>   Mini-writing(use vivid verbs of walk to continue the story.)</a:t>
                </a:r>
                <a:endParaRPr lang="en-US" sz="2800" b="0">
                  <a:latin typeface="Times New Roman" panose="02020603050405020304" pitchFamily="18" charset="0"/>
                </a:endParaRPr>
              </a:p>
              <a:p>
                <a:pPr indent="0"/>
                <a:r>
                  <a:rPr lang="en-US" sz="2800" b="0">
                    <a:latin typeface="Times New Roman" panose="02020603050405020304" pitchFamily="18" charset="0"/>
                  </a:rPr>
                  <a:t>Setting:</a:t>
                </a:r>
                <a:endParaRPr lang="en-US" sz="2800" b="0">
                  <a:latin typeface="Times New Roman" panose="02020603050405020304" pitchFamily="18" charset="0"/>
                </a:endParaRPr>
              </a:p>
              <a:p>
                <a:pPr indent="0"/>
                <a:r>
                  <a:rPr lang="en-US" sz="2800" b="0">
                    <a:latin typeface="Times New Roman" panose="02020603050405020304" pitchFamily="18" charset="0"/>
                  </a:rPr>
                  <a:t>   It was a rainy November morning. Overcome with anger I knew if I didn't leave the house soon I would lose my temper with my husband, Joe. As rain came down in sheets, Joe offered to take me to work. I struggled into my jacket, seized my bag and teaching plans and ignored him.______________________________________________</a:t>
                </a:r>
                <a:endParaRPr lang="en-US" sz="2800" b="0">
                  <a:latin typeface="Times New Roman" panose="02020603050405020304" pitchFamily="18" charset="0"/>
                </a:endParaRPr>
              </a:p>
              <a:p>
                <a:pPr indent="0"/>
                <a:r>
                  <a:rPr lang="en-US" sz="2800" b="0">
                    <a:latin typeface="Times New Roman" panose="02020603050405020304" pitchFamily="18" charset="0"/>
                  </a:rPr>
                  <a:t>(What would I do next?)</a:t>
                </a:r>
                <a:endParaRPr lang="en-US" sz="2800" b="0">
                  <a:latin typeface="Times New Roman" panose="02020603050405020304" pitchFamily="18" charset="0"/>
                </a:endParaRPr>
              </a:p>
              <a:p>
                <a:endParaRPr lang="en-US" altLang="en-US" sz="2800" b="0">
                  <a:latin typeface="Times New Roman" panose="02020603050405020304" pitchFamily="18" charset="0"/>
                </a:endParaRPr>
              </a:p>
            </p:txBody>
          </p:sp>
        </p:grpSp>
        <p:pic>
          <p:nvPicPr>
            <p:cNvPr id="9" name="图片 8"/>
            <p:cNvPicPr>
              <a:picLocks noChangeAspect="1"/>
            </p:cNvPicPr>
            <p:nvPr/>
          </p:nvPicPr>
          <p:blipFill>
            <a:blip r:embed="rId3">
              <a:clrChange>
                <a:clrFrom>
                  <a:srgbClr val="F6F6F6">
                    <a:alpha val="100000"/>
                  </a:srgbClr>
                </a:clrFrom>
                <a:clrTo>
                  <a:srgbClr val="F6F6F6">
                    <a:alpha val="100000"/>
                    <a:alpha val="0"/>
                  </a:srgbClr>
                </a:clrTo>
              </a:clrChange>
            </a:blip>
            <a:stretch>
              <a:fillRect/>
            </a:stretch>
          </p:blipFill>
          <p:spPr>
            <a:xfrm>
              <a:off x="16560" y="1857"/>
              <a:ext cx="2568" cy="263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52669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1"/>
            <a:ext cx="1282515" cy="1297172"/>
          </a:xfrm>
          <a:prstGeom prst="rect">
            <a:avLst/>
          </a:prstGeom>
        </p:spPr>
      </p:pic>
      <p:grpSp>
        <p:nvGrpSpPr>
          <p:cNvPr id="24" name="组合 23"/>
          <p:cNvGrpSpPr/>
          <p:nvPr/>
        </p:nvGrpSpPr>
        <p:grpSpPr>
          <a:xfrm>
            <a:off x="5176520" y="2872105"/>
            <a:ext cx="2078990" cy="1689735"/>
            <a:chOff x="1155" y="2993"/>
            <a:chExt cx="3274" cy="2661"/>
          </a:xfrm>
        </p:grpSpPr>
        <p:sp>
          <p:nvSpPr>
            <p:cNvPr id="10" name="Shape 14"/>
            <p:cNvSpPr/>
            <p:nvPr/>
          </p:nvSpPr>
          <p:spPr>
            <a:xfrm>
              <a:off x="1155" y="2993"/>
              <a:ext cx="3019" cy="266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p>
          </p:txBody>
        </p:sp>
        <p:sp>
          <p:nvSpPr>
            <p:cNvPr id="5" name="文本框 4"/>
            <p:cNvSpPr txBox="1"/>
            <p:nvPr/>
          </p:nvSpPr>
          <p:spPr>
            <a:xfrm>
              <a:off x="1679" y="3756"/>
              <a:ext cx="2750" cy="1210"/>
            </a:xfrm>
            <a:prstGeom prst="rect">
              <a:avLst/>
            </a:prstGeom>
            <a:noFill/>
          </p:spPr>
          <p:txBody>
            <a:bodyPr wrap="square" rtlCol="0">
              <a:spAutoFit/>
            </a:bodyPr>
            <a:p>
              <a:r>
                <a:rPr lang="en-US" altLang="zh-CN" sz="4400" b="1">
                  <a:solidFill>
                    <a:schemeClr val="bg1"/>
                  </a:solidFill>
                </a:rPr>
                <a:t>Run</a:t>
              </a:r>
              <a:endParaRPr lang="en-US" altLang="zh-CN" sz="4400" b="1">
                <a:solidFill>
                  <a:schemeClr val="bg1"/>
                </a:solidFill>
              </a:endParaRPr>
            </a:p>
          </p:txBody>
        </p:sp>
      </p:grpSp>
      <p:grpSp>
        <p:nvGrpSpPr>
          <p:cNvPr id="21" name="组合 20"/>
          <p:cNvGrpSpPr/>
          <p:nvPr/>
        </p:nvGrpSpPr>
        <p:grpSpPr>
          <a:xfrm>
            <a:off x="6595745" y="2726690"/>
            <a:ext cx="2183765" cy="2028825"/>
            <a:chOff x="11276" y="3234"/>
            <a:chExt cx="3439" cy="3195"/>
          </a:xfrm>
        </p:grpSpPr>
        <p:sp>
          <p:nvSpPr>
            <p:cNvPr id="2" name="Shape 15"/>
            <p:cNvSpPr/>
            <p:nvPr/>
          </p:nvSpPr>
          <p:spPr>
            <a:xfrm>
              <a:off x="11276" y="3234"/>
              <a:ext cx="3439" cy="31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alpha val="53000"/>
              </a:schemeClr>
            </a:solid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endParaRPr lang="en-US" altLang="zh-CN" sz="1800" b="1"/>
            </a:p>
          </p:txBody>
        </p:sp>
        <p:sp>
          <p:nvSpPr>
            <p:cNvPr id="4" name="文本框 3"/>
            <p:cNvSpPr txBox="1"/>
            <p:nvPr/>
          </p:nvSpPr>
          <p:spPr>
            <a:xfrm>
              <a:off x="11818" y="4081"/>
              <a:ext cx="2776" cy="1210"/>
            </a:xfrm>
            <a:prstGeom prst="rect">
              <a:avLst/>
            </a:prstGeom>
            <a:noFill/>
          </p:spPr>
          <p:txBody>
            <a:bodyPr wrap="none" rtlCol="0">
              <a:spAutoFit/>
            </a:bodyPr>
            <a:p>
              <a:pPr lvl="0" algn="l">
                <a:defRPr sz="2900">
                  <a:solidFill>
                    <a:srgbClr val="FFFFFF"/>
                  </a:solidFill>
                  <a:effectLst>
                    <a:outerShdw blurRad="38100" dist="12700" dir="5400000" rotWithShape="0">
                      <a:srgbClr val="000000">
                        <a:alpha val="50000"/>
                      </a:srgbClr>
                    </a:outerShdw>
                  </a:effectLst>
                </a:defRPr>
              </a:pPr>
              <a:r>
                <a:rPr lang="en-US" altLang="zh-CN" sz="4400" b="1">
                  <a:sym typeface="+mn-ea"/>
                </a:rPr>
                <a:t>animal</a:t>
              </a:r>
              <a:endParaRPr lang="en-US" altLang="zh-CN" sz="4400" b="1">
                <a:sym typeface="+mn-ea"/>
              </a:endParaRPr>
            </a:p>
          </p:txBody>
        </p:sp>
      </p:grpSp>
      <p:grpSp>
        <p:nvGrpSpPr>
          <p:cNvPr id="23" name="组合 22"/>
          <p:cNvGrpSpPr/>
          <p:nvPr/>
        </p:nvGrpSpPr>
        <p:grpSpPr>
          <a:xfrm>
            <a:off x="3325495" y="2726690"/>
            <a:ext cx="2183765" cy="2028825"/>
            <a:chOff x="11276" y="3234"/>
            <a:chExt cx="3439" cy="3195"/>
          </a:xfrm>
          <a:solidFill>
            <a:schemeClr val="accent2">
              <a:lumMod val="40000"/>
              <a:lumOff val="60000"/>
              <a:alpha val="56000"/>
            </a:schemeClr>
          </a:solidFill>
        </p:grpSpPr>
        <p:sp>
          <p:nvSpPr>
            <p:cNvPr id="28" name="Shape 15"/>
            <p:cNvSpPr/>
            <p:nvPr/>
          </p:nvSpPr>
          <p:spPr>
            <a:xfrm>
              <a:off x="11276" y="3234"/>
              <a:ext cx="3439" cy="31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pFill/>
            <a:ln w="12700">
              <a:miter lim="400000"/>
            </a:ln>
          </p:spPr>
          <p:txBody>
            <a:bodyPr lIns="0" tIns="0" rIns="0" bIns="0" anchor="ctr"/>
            <a:p>
              <a:pPr lvl="0">
                <a:defRPr sz="2900">
                  <a:solidFill>
                    <a:srgbClr val="FFFFFF"/>
                  </a:solidFill>
                  <a:effectLst>
                    <a:outerShdw blurRad="38100" dist="12700" dir="5400000" rotWithShape="0">
                      <a:srgbClr val="000000">
                        <a:alpha val="50000"/>
                      </a:srgbClr>
                    </a:outerShdw>
                  </a:effectLst>
                </a:defRPr>
              </a:pPr>
              <a:endParaRPr lang="en-US" altLang="zh-CN" sz="1800" b="1"/>
            </a:p>
          </p:txBody>
        </p:sp>
        <p:sp>
          <p:nvSpPr>
            <p:cNvPr id="29" name="文本框 28"/>
            <p:cNvSpPr txBox="1"/>
            <p:nvPr/>
          </p:nvSpPr>
          <p:spPr>
            <a:xfrm>
              <a:off x="11607" y="4081"/>
              <a:ext cx="2854" cy="1210"/>
            </a:xfrm>
            <a:prstGeom prst="rect">
              <a:avLst/>
            </a:prstGeom>
            <a:noFill/>
            <a:extLst>
              <a:ext uri="{909E8E84-426E-40DD-AFC4-6F175D3DCCD1}">
                <a14:hiddenFill xmlns:a14="http://schemas.microsoft.com/office/drawing/2010/main">
                  <a:grpFill/>
                </a14:hiddenFill>
              </a:ext>
            </a:extLst>
          </p:spPr>
          <p:txBody>
            <a:bodyPr wrap="none" rtlCol="0">
              <a:spAutoFit/>
            </a:bodyPr>
            <a:p>
              <a:pPr lvl="0" algn="l">
                <a:defRPr sz="2900">
                  <a:solidFill>
                    <a:srgbClr val="FFFFFF"/>
                  </a:solidFill>
                  <a:effectLst>
                    <a:outerShdw blurRad="38100" dist="12700" dir="5400000" rotWithShape="0">
                      <a:srgbClr val="000000">
                        <a:alpha val="50000"/>
                      </a:srgbClr>
                    </a:outerShdw>
                  </a:effectLst>
                </a:defRPr>
              </a:pPr>
              <a:r>
                <a:rPr lang="en-US" altLang="zh-CN" sz="4400" b="1">
                  <a:sym typeface="+mn-ea"/>
                </a:rPr>
                <a:t>human</a:t>
              </a:r>
              <a:endParaRPr lang="en-US" altLang="zh-CN" sz="4400" b="1">
                <a:sym typeface="+mn-ea"/>
              </a:endParaRPr>
            </a:p>
          </p:txBody>
        </p:sp>
      </p:grpSp>
      <p:grpSp>
        <p:nvGrpSpPr>
          <p:cNvPr id="40" name="组合 39"/>
          <p:cNvGrpSpPr/>
          <p:nvPr/>
        </p:nvGrpSpPr>
        <p:grpSpPr>
          <a:xfrm>
            <a:off x="643890" y="836295"/>
            <a:ext cx="5271770" cy="5581650"/>
            <a:chOff x="1014" y="1317"/>
            <a:chExt cx="8302" cy="8790"/>
          </a:xfrm>
        </p:grpSpPr>
        <p:sp>
          <p:nvSpPr>
            <p:cNvPr id="30" name="文本框 29"/>
            <p:cNvSpPr txBox="1"/>
            <p:nvPr/>
          </p:nvSpPr>
          <p:spPr>
            <a:xfrm>
              <a:off x="8152" y="8388"/>
              <a:ext cx="1164" cy="1210"/>
            </a:xfrm>
            <a:prstGeom prst="rect">
              <a:avLst/>
            </a:prstGeom>
            <a:noFill/>
          </p:spPr>
          <p:txBody>
            <a:bodyPr wrap="square" rtlCol="0">
              <a:spAutoFit/>
            </a:bodyPr>
            <a:p>
              <a:r>
                <a:rPr lang="en-US" altLang="zh-CN" sz="4400" b="1"/>
                <a:t>...</a:t>
              </a:r>
              <a:endParaRPr lang="en-US" altLang="zh-CN" sz="4400" b="1"/>
            </a:p>
          </p:txBody>
        </p:sp>
        <p:grpSp>
          <p:nvGrpSpPr>
            <p:cNvPr id="39" name="组合 38"/>
            <p:cNvGrpSpPr/>
            <p:nvPr/>
          </p:nvGrpSpPr>
          <p:grpSpPr>
            <a:xfrm>
              <a:off x="1014" y="1317"/>
              <a:ext cx="7138" cy="8790"/>
              <a:chOff x="1014" y="1317"/>
              <a:chExt cx="7138" cy="8790"/>
            </a:xfrm>
          </p:grpSpPr>
          <p:pic>
            <p:nvPicPr>
              <p:cNvPr id="34" name="图片 33"/>
              <p:cNvPicPr>
                <a:picLocks noChangeAspect="1"/>
              </p:cNvPicPr>
              <p:nvPr/>
            </p:nvPicPr>
            <p:blipFill>
              <a:blip r:embed="rId3"/>
              <a:srcRect l="17420" t="12419"/>
              <a:stretch>
                <a:fillRect/>
              </a:stretch>
            </p:blipFill>
            <p:spPr>
              <a:xfrm>
                <a:off x="4720" y="1317"/>
                <a:ext cx="3432" cy="2345"/>
              </a:xfrm>
              <a:prstGeom prst="ellipse">
                <a:avLst/>
              </a:prstGeom>
            </p:spPr>
          </p:pic>
          <p:pic>
            <p:nvPicPr>
              <p:cNvPr id="35" name="图片 34"/>
              <p:cNvPicPr>
                <a:picLocks noChangeAspect="1"/>
              </p:cNvPicPr>
              <p:nvPr/>
            </p:nvPicPr>
            <p:blipFill>
              <a:blip r:embed="rId4"/>
              <a:stretch>
                <a:fillRect/>
              </a:stretch>
            </p:blipFill>
            <p:spPr>
              <a:xfrm>
                <a:off x="1316" y="2732"/>
                <a:ext cx="3404" cy="2554"/>
              </a:xfrm>
              <a:prstGeom prst="ellipse">
                <a:avLst/>
              </a:prstGeom>
            </p:spPr>
          </p:pic>
          <p:pic>
            <p:nvPicPr>
              <p:cNvPr id="36" name="图片 35"/>
              <p:cNvPicPr>
                <a:picLocks noChangeAspect="1"/>
              </p:cNvPicPr>
              <p:nvPr/>
            </p:nvPicPr>
            <p:blipFill>
              <a:blip r:embed="rId5"/>
              <a:stretch>
                <a:fillRect/>
              </a:stretch>
            </p:blipFill>
            <p:spPr>
              <a:xfrm>
                <a:off x="1014" y="5707"/>
                <a:ext cx="3373" cy="2516"/>
              </a:xfrm>
              <a:prstGeom prst="ellipse">
                <a:avLst/>
              </a:prstGeom>
            </p:spPr>
          </p:pic>
          <p:pic>
            <p:nvPicPr>
              <p:cNvPr id="38" name="图片 37"/>
              <p:cNvPicPr>
                <a:picLocks noChangeAspect="1"/>
              </p:cNvPicPr>
              <p:nvPr/>
            </p:nvPicPr>
            <p:blipFill>
              <a:blip r:embed="rId6"/>
              <a:stretch>
                <a:fillRect/>
              </a:stretch>
            </p:blipFill>
            <p:spPr>
              <a:xfrm>
                <a:off x="4387" y="7879"/>
                <a:ext cx="3552" cy="2228"/>
              </a:xfrm>
              <a:prstGeom prst="ellipse">
                <a:avLst/>
              </a:prstGeom>
            </p:spPr>
          </p:pic>
        </p:grpSp>
      </p:grpSp>
      <p:grpSp>
        <p:nvGrpSpPr>
          <p:cNvPr id="57" name="组合 56"/>
          <p:cNvGrpSpPr/>
          <p:nvPr/>
        </p:nvGrpSpPr>
        <p:grpSpPr>
          <a:xfrm>
            <a:off x="-2969895" y="689610"/>
            <a:ext cx="14241780" cy="8068310"/>
            <a:chOff x="-4218" y="1086"/>
            <a:chExt cx="22428" cy="12706"/>
          </a:xfrm>
        </p:grpSpPr>
        <p:grpSp>
          <p:nvGrpSpPr>
            <p:cNvPr id="44" name="组合 43"/>
            <p:cNvGrpSpPr/>
            <p:nvPr/>
          </p:nvGrpSpPr>
          <p:grpSpPr>
            <a:xfrm>
              <a:off x="-4218" y="1086"/>
              <a:ext cx="22428" cy="12707"/>
              <a:chOff x="-17127" y="6008"/>
              <a:chExt cx="22428" cy="12707"/>
            </a:xfrm>
          </p:grpSpPr>
          <p:pic>
            <p:nvPicPr>
              <p:cNvPr id="45" name="图片 44" descr="51miz-P318773-XPZSQIGA-3840x2719"/>
              <p:cNvPicPr>
                <a:picLocks noChangeAspect="1"/>
              </p:cNvPicPr>
              <p:nvPr/>
            </p:nvPicPr>
            <p:blipFill>
              <a:blip r:embed="rId7"/>
              <a:srcRect l="18332"/>
              <a:stretch>
                <a:fillRect/>
              </a:stretch>
            </p:blipFill>
            <p:spPr>
              <a:xfrm>
                <a:off x="2453" y="9540"/>
                <a:ext cx="2848" cy="2470"/>
              </a:xfrm>
              <a:prstGeom prst="ellipse">
                <a:avLst/>
              </a:prstGeom>
            </p:spPr>
          </p:pic>
          <p:pic>
            <p:nvPicPr>
              <p:cNvPr id="46" name="图片 45" descr="51miz-P960238-Q6HMD9ZS-3840x1854"/>
              <p:cNvPicPr>
                <a:picLocks noChangeAspect="1"/>
              </p:cNvPicPr>
              <p:nvPr/>
            </p:nvPicPr>
            <p:blipFill>
              <a:blip r:embed="rId8"/>
              <a:srcRect l="26220" t="10043" r="40995" b="10370"/>
              <a:stretch>
                <a:fillRect/>
              </a:stretch>
            </p:blipFill>
            <p:spPr>
              <a:xfrm>
                <a:off x="1029" y="6239"/>
                <a:ext cx="2507" cy="2939"/>
              </a:xfrm>
              <a:prstGeom prst="ellipse">
                <a:avLst/>
              </a:prstGeom>
            </p:spPr>
          </p:pic>
          <p:pic>
            <p:nvPicPr>
              <p:cNvPr id="47" name="图片 46"/>
              <p:cNvPicPr>
                <a:picLocks noChangeAspect="1"/>
              </p:cNvPicPr>
              <p:nvPr/>
            </p:nvPicPr>
            <p:blipFill>
              <a:blip r:embed="rId9"/>
              <a:srcRect l="14693"/>
              <a:stretch>
                <a:fillRect/>
              </a:stretch>
            </p:blipFill>
            <p:spPr>
              <a:xfrm>
                <a:off x="1784" y="12293"/>
                <a:ext cx="2522" cy="2387"/>
              </a:xfrm>
              <a:prstGeom prst="ellipse">
                <a:avLst/>
              </a:prstGeom>
            </p:spPr>
          </p:pic>
          <p:pic>
            <p:nvPicPr>
              <p:cNvPr id="48" name="图片 47"/>
              <p:cNvPicPr>
                <a:picLocks noChangeAspect="1"/>
              </p:cNvPicPr>
              <p:nvPr/>
            </p:nvPicPr>
            <p:blipFill>
              <a:blip r:embed="rId10"/>
              <a:srcRect l="13887" r="723"/>
              <a:stretch>
                <a:fillRect/>
              </a:stretch>
            </p:blipFill>
            <p:spPr>
              <a:xfrm>
                <a:off x="-2831" y="6008"/>
                <a:ext cx="2810" cy="2576"/>
              </a:xfrm>
              <a:prstGeom prst="ellipse">
                <a:avLst/>
              </a:prstGeom>
            </p:spPr>
          </p:pic>
          <p:pic>
            <p:nvPicPr>
              <p:cNvPr id="49" name="图片 48"/>
              <p:cNvPicPr>
                <a:picLocks noChangeAspect="1"/>
              </p:cNvPicPr>
              <p:nvPr/>
            </p:nvPicPr>
            <p:blipFill>
              <a:blip r:embed="rId11"/>
              <a:srcRect r="10198"/>
              <a:stretch>
                <a:fillRect/>
              </a:stretch>
            </p:blipFill>
            <p:spPr>
              <a:xfrm>
                <a:off x="-1186" y="12642"/>
                <a:ext cx="2374" cy="2387"/>
              </a:xfrm>
              <a:prstGeom prst="ellipse">
                <a:avLst/>
              </a:prstGeom>
            </p:spPr>
          </p:pic>
          <p:sp>
            <p:nvSpPr>
              <p:cNvPr id="50" name="文本框 49"/>
              <p:cNvSpPr txBox="1"/>
              <p:nvPr/>
            </p:nvSpPr>
            <p:spPr>
              <a:xfrm>
                <a:off x="-17127" y="17263"/>
                <a:ext cx="3196" cy="1452"/>
              </a:xfrm>
              <a:prstGeom prst="rect">
                <a:avLst/>
              </a:prstGeom>
              <a:noFill/>
            </p:spPr>
            <p:txBody>
              <a:bodyPr wrap="square" rtlCol="0">
                <a:spAutoFit/>
              </a:bodyPr>
              <a:p>
                <a:r>
                  <a:rPr lang="en-US" altLang="zh-CN" sz="5400" b="1"/>
                  <a:t>...</a:t>
                </a:r>
                <a:endParaRPr lang="en-US" altLang="zh-CN" sz="5400" b="1"/>
              </a:p>
            </p:txBody>
          </p:sp>
          <p:pic>
            <p:nvPicPr>
              <p:cNvPr id="52" name="图片 51" descr="51miz-P318773-XPZSQIGA-3840x2719"/>
              <p:cNvPicPr>
                <a:picLocks noChangeAspect="1"/>
              </p:cNvPicPr>
              <p:nvPr/>
            </p:nvPicPr>
            <p:blipFill>
              <a:blip r:embed="rId7"/>
              <a:srcRect l="18332"/>
              <a:stretch>
                <a:fillRect/>
              </a:stretch>
            </p:blipFill>
            <p:spPr>
              <a:xfrm>
                <a:off x="2428" y="9540"/>
                <a:ext cx="2848" cy="2470"/>
              </a:xfrm>
              <a:prstGeom prst="ellipse">
                <a:avLst/>
              </a:prstGeom>
            </p:spPr>
          </p:pic>
          <p:pic>
            <p:nvPicPr>
              <p:cNvPr id="53" name="图片 52" descr="51miz-P960238-Q6HMD9ZS-3840x1854"/>
              <p:cNvPicPr>
                <a:picLocks noChangeAspect="1"/>
              </p:cNvPicPr>
              <p:nvPr/>
            </p:nvPicPr>
            <p:blipFill>
              <a:blip r:embed="rId8"/>
              <a:srcRect l="26220" t="10043" r="40995" b="10370"/>
              <a:stretch>
                <a:fillRect/>
              </a:stretch>
            </p:blipFill>
            <p:spPr>
              <a:xfrm>
                <a:off x="1004" y="6239"/>
                <a:ext cx="2507" cy="2939"/>
              </a:xfrm>
              <a:prstGeom prst="ellipse">
                <a:avLst/>
              </a:prstGeom>
            </p:spPr>
          </p:pic>
          <p:pic>
            <p:nvPicPr>
              <p:cNvPr id="54" name="图片 53"/>
              <p:cNvPicPr>
                <a:picLocks noChangeAspect="1"/>
              </p:cNvPicPr>
              <p:nvPr/>
            </p:nvPicPr>
            <p:blipFill>
              <a:blip r:embed="rId9"/>
              <a:srcRect l="14693"/>
              <a:stretch>
                <a:fillRect/>
              </a:stretch>
            </p:blipFill>
            <p:spPr>
              <a:xfrm>
                <a:off x="1759" y="12293"/>
                <a:ext cx="2522" cy="2387"/>
              </a:xfrm>
              <a:prstGeom prst="ellipse">
                <a:avLst/>
              </a:prstGeom>
            </p:spPr>
          </p:pic>
          <p:pic>
            <p:nvPicPr>
              <p:cNvPr id="55" name="图片 54"/>
              <p:cNvPicPr>
                <a:picLocks noChangeAspect="1"/>
              </p:cNvPicPr>
              <p:nvPr/>
            </p:nvPicPr>
            <p:blipFill>
              <a:blip r:embed="rId10"/>
              <a:srcRect l="13887" r="723"/>
              <a:stretch>
                <a:fillRect/>
              </a:stretch>
            </p:blipFill>
            <p:spPr>
              <a:xfrm>
                <a:off x="-2856" y="6008"/>
                <a:ext cx="2810" cy="2576"/>
              </a:xfrm>
              <a:prstGeom prst="ellipse">
                <a:avLst/>
              </a:prstGeom>
            </p:spPr>
          </p:pic>
          <p:pic>
            <p:nvPicPr>
              <p:cNvPr id="56" name="图片 55"/>
              <p:cNvPicPr>
                <a:picLocks noChangeAspect="1"/>
              </p:cNvPicPr>
              <p:nvPr/>
            </p:nvPicPr>
            <p:blipFill>
              <a:blip r:embed="rId11"/>
              <a:srcRect r="10198"/>
              <a:stretch>
                <a:fillRect/>
              </a:stretch>
            </p:blipFill>
            <p:spPr>
              <a:xfrm>
                <a:off x="-1211" y="12642"/>
                <a:ext cx="2374" cy="2387"/>
              </a:xfrm>
              <a:prstGeom prst="ellipse">
                <a:avLst/>
              </a:prstGeom>
            </p:spPr>
          </p:pic>
        </p:grpSp>
        <p:sp>
          <p:nvSpPr>
            <p:cNvPr id="51" name="文本框 50"/>
            <p:cNvSpPr txBox="1"/>
            <p:nvPr/>
          </p:nvSpPr>
          <p:spPr>
            <a:xfrm>
              <a:off x="10287" y="8388"/>
              <a:ext cx="1164" cy="1210"/>
            </a:xfrm>
            <a:prstGeom prst="rect">
              <a:avLst/>
            </a:prstGeom>
            <a:noFill/>
          </p:spPr>
          <p:txBody>
            <a:bodyPr wrap="square" rtlCol="0">
              <a:spAutoFit/>
            </a:bodyPr>
            <a:p>
              <a:r>
                <a:rPr lang="en-US" altLang="zh-CN" sz="4400" b="1"/>
                <a:t>...</a:t>
              </a:r>
              <a:endParaRPr lang="en-US" altLang="zh-CN" sz="4400" b="1"/>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ox(in)">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ox(in)">
                                      <p:cBhvr>
                                        <p:cTn id="27"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38125" y="-574674"/>
            <a:ext cx="1282515" cy="1297172"/>
          </a:xfrm>
          <a:prstGeom prst="rect">
            <a:avLst/>
          </a:prstGeom>
        </p:spPr>
      </p:pic>
      <p:sp>
        <p:nvSpPr>
          <p:cNvPr id="14" name="五边形 21"/>
          <p:cNvSpPr/>
          <p:nvPr/>
        </p:nvSpPr>
        <p:spPr bwMode="auto">
          <a:xfrm>
            <a:off x="1044575" y="278130"/>
            <a:ext cx="784098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(human)+</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2" name="组合 1"/>
          <p:cNvGrpSpPr/>
          <p:nvPr/>
        </p:nvGrpSpPr>
        <p:grpSpPr>
          <a:xfrm>
            <a:off x="3007995" y="2483485"/>
            <a:ext cx="6176010" cy="4450080"/>
            <a:chOff x="4737" y="3911"/>
            <a:chExt cx="9726" cy="7008"/>
          </a:xfrm>
        </p:grpSpPr>
        <p:sp>
          <p:nvSpPr>
            <p:cNvPr id="16" name="Freeform 12"/>
            <p:cNvSpPr>
              <a:spLocks noChangeArrowheads="1"/>
            </p:cNvSpPr>
            <p:nvPr/>
          </p:nvSpPr>
          <p:spPr bwMode="auto">
            <a:xfrm>
              <a:off x="4737" y="3911"/>
              <a:ext cx="9726" cy="7008"/>
            </a:xfrm>
            <a:custGeom>
              <a:avLst/>
              <a:gdLst>
                <a:gd name="T0" fmla="*/ 2147483647 w 595"/>
                <a:gd name="T1" fmla="*/ 2147483647 h 800"/>
                <a:gd name="T2" fmla="*/ 2147483647 w 595"/>
                <a:gd name="T3" fmla="*/ 2147483647 h 800"/>
                <a:gd name="T4" fmla="*/ 2147483647 w 595"/>
                <a:gd name="T5" fmla="*/ 2147483647 h 800"/>
                <a:gd name="T6" fmla="*/ 2147483647 w 595"/>
                <a:gd name="T7" fmla="*/ 2147483647 h 800"/>
                <a:gd name="T8" fmla="*/ 2147483647 w 595"/>
                <a:gd name="T9" fmla="*/ 2147483647 h 800"/>
                <a:gd name="T10" fmla="*/ 2147483647 w 595"/>
                <a:gd name="T11" fmla="*/ 2147483647 h 800"/>
                <a:gd name="T12" fmla="*/ 2147483647 w 595"/>
                <a:gd name="T13" fmla="*/ 2147483647 h 800"/>
                <a:gd name="T14" fmla="*/ 2147483647 w 595"/>
                <a:gd name="T15" fmla="*/ 2147483647 h 800"/>
                <a:gd name="T16" fmla="*/ 2147483647 w 595"/>
                <a:gd name="T17" fmla="*/ 2147483647 h 800"/>
                <a:gd name="T18" fmla="*/ 2147483647 w 595"/>
                <a:gd name="T19" fmla="*/ 2147483647 h 800"/>
                <a:gd name="T20" fmla="*/ 2147483647 w 595"/>
                <a:gd name="T21" fmla="*/ 2147483647 h 800"/>
                <a:gd name="T22" fmla="*/ 2147483647 w 595"/>
                <a:gd name="T23" fmla="*/ 2147483647 h 800"/>
                <a:gd name="T24" fmla="*/ 2147483647 w 595"/>
                <a:gd name="T25" fmla="*/ 2147483647 h 800"/>
                <a:gd name="T26" fmla="*/ 2147483647 w 595"/>
                <a:gd name="T27" fmla="*/ 2147483647 h 800"/>
                <a:gd name="T28" fmla="*/ 2147483647 w 595"/>
                <a:gd name="T29" fmla="*/ 2147483647 h 800"/>
                <a:gd name="T30" fmla="*/ 2147483647 w 595"/>
                <a:gd name="T31" fmla="*/ 2147483647 h 800"/>
                <a:gd name="T32" fmla="*/ 2147483647 w 595"/>
                <a:gd name="T33" fmla="*/ 0 h 800"/>
                <a:gd name="T34" fmla="*/ 2147483647 w 595"/>
                <a:gd name="T35" fmla="*/ 2147483647 h 800"/>
                <a:gd name="T36" fmla="*/ 2147483647 w 595"/>
                <a:gd name="T37" fmla="*/ 2147483647 h 800"/>
                <a:gd name="T38" fmla="*/ 2147483647 w 595"/>
                <a:gd name="T39" fmla="*/ 2147483647 h 800"/>
                <a:gd name="T40" fmla="*/ 2147483647 w 595"/>
                <a:gd name="T41" fmla="*/ 2147483647 h 800"/>
                <a:gd name="T42" fmla="*/ 2147483647 w 595"/>
                <a:gd name="T43" fmla="*/ 2147483647 h 800"/>
                <a:gd name="T44" fmla="*/ 2147483647 w 595"/>
                <a:gd name="T45" fmla="*/ 2147483647 h 800"/>
                <a:gd name="T46" fmla="*/ 2147483647 w 595"/>
                <a:gd name="T47" fmla="*/ 2147483647 h 800"/>
                <a:gd name="T48" fmla="*/ 2147483647 w 595"/>
                <a:gd name="T49" fmla="*/ 2147483647 h 800"/>
                <a:gd name="T50" fmla="*/ 2147483647 w 595"/>
                <a:gd name="T51" fmla="*/ 2147483647 h 800"/>
                <a:gd name="T52" fmla="*/ 2147483647 w 595"/>
                <a:gd name="T53" fmla="*/ 2147483647 h 800"/>
                <a:gd name="T54" fmla="*/ 2147483647 w 595"/>
                <a:gd name="T55" fmla="*/ 2147483647 h 800"/>
                <a:gd name="T56" fmla="*/ 2147483647 w 595"/>
                <a:gd name="T57" fmla="*/ 2147483647 h 800"/>
                <a:gd name="T58" fmla="*/ 0 w 595"/>
                <a:gd name="T59" fmla="*/ 2147483647 h 800"/>
                <a:gd name="T60" fmla="*/ 2147483647 w 595"/>
                <a:gd name="T61" fmla="*/ 2147483647 h 800"/>
                <a:gd name="T62" fmla="*/ 2147483647 w 595"/>
                <a:gd name="T63" fmla="*/ 2147483647 h 800"/>
                <a:gd name="T64" fmla="*/ 2147483647 w 595"/>
                <a:gd name="T65" fmla="*/ 2147483647 h 800"/>
                <a:gd name="T66" fmla="*/ 2147483647 w 595"/>
                <a:gd name="T67" fmla="*/ 2147483647 h 800"/>
                <a:gd name="T68" fmla="*/ 2147483647 w 595"/>
                <a:gd name="T69" fmla="*/ 2147483647 h 800"/>
                <a:gd name="T70" fmla="*/ 2147483647 w 595"/>
                <a:gd name="T71" fmla="*/ 2147483647 h 800"/>
                <a:gd name="T72" fmla="*/ 2147483647 w 595"/>
                <a:gd name="T73" fmla="*/ 2147483647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5"/>
                <a:gd name="T112" fmla="*/ 0 h 800"/>
                <a:gd name="T113" fmla="*/ 595 w 595"/>
                <a:gd name="T114" fmla="*/ 800 h 8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5" h="800">
                  <a:moveTo>
                    <a:pt x="203" y="800"/>
                  </a:moveTo>
                  <a:cubicBezTo>
                    <a:pt x="442" y="800"/>
                    <a:pt x="419" y="800"/>
                    <a:pt x="419" y="800"/>
                  </a:cubicBezTo>
                  <a:cubicBezTo>
                    <a:pt x="419" y="800"/>
                    <a:pt x="335" y="782"/>
                    <a:pt x="335" y="556"/>
                  </a:cubicBezTo>
                  <a:cubicBezTo>
                    <a:pt x="335" y="462"/>
                    <a:pt x="400" y="338"/>
                    <a:pt x="473" y="332"/>
                  </a:cubicBezTo>
                  <a:cubicBezTo>
                    <a:pt x="545" y="327"/>
                    <a:pt x="587" y="344"/>
                    <a:pt x="587" y="344"/>
                  </a:cubicBezTo>
                  <a:cubicBezTo>
                    <a:pt x="587" y="344"/>
                    <a:pt x="497" y="284"/>
                    <a:pt x="388" y="338"/>
                  </a:cubicBezTo>
                  <a:cubicBezTo>
                    <a:pt x="388" y="338"/>
                    <a:pt x="416" y="282"/>
                    <a:pt x="463" y="247"/>
                  </a:cubicBezTo>
                  <a:cubicBezTo>
                    <a:pt x="510" y="212"/>
                    <a:pt x="578" y="209"/>
                    <a:pt x="595" y="210"/>
                  </a:cubicBezTo>
                  <a:cubicBezTo>
                    <a:pt x="595" y="210"/>
                    <a:pt x="542" y="192"/>
                    <a:pt x="484" y="219"/>
                  </a:cubicBezTo>
                  <a:cubicBezTo>
                    <a:pt x="484" y="219"/>
                    <a:pt x="528" y="188"/>
                    <a:pt x="498" y="102"/>
                  </a:cubicBezTo>
                  <a:cubicBezTo>
                    <a:pt x="498" y="102"/>
                    <a:pt x="507" y="178"/>
                    <a:pt x="476" y="209"/>
                  </a:cubicBezTo>
                  <a:cubicBezTo>
                    <a:pt x="445" y="241"/>
                    <a:pt x="349" y="297"/>
                    <a:pt x="324" y="342"/>
                  </a:cubicBezTo>
                  <a:cubicBezTo>
                    <a:pt x="324" y="342"/>
                    <a:pt x="304" y="256"/>
                    <a:pt x="322" y="187"/>
                  </a:cubicBezTo>
                  <a:cubicBezTo>
                    <a:pt x="338" y="127"/>
                    <a:pt x="383" y="98"/>
                    <a:pt x="394" y="95"/>
                  </a:cubicBezTo>
                  <a:cubicBezTo>
                    <a:pt x="394" y="95"/>
                    <a:pt x="336" y="103"/>
                    <a:pt x="309" y="170"/>
                  </a:cubicBezTo>
                  <a:cubicBezTo>
                    <a:pt x="309" y="170"/>
                    <a:pt x="309" y="112"/>
                    <a:pt x="272" y="61"/>
                  </a:cubicBezTo>
                  <a:cubicBezTo>
                    <a:pt x="234" y="11"/>
                    <a:pt x="192" y="3"/>
                    <a:pt x="178" y="0"/>
                  </a:cubicBezTo>
                  <a:cubicBezTo>
                    <a:pt x="178" y="0"/>
                    <a:pt x="270" y="33"/>
                    <a:pt x="273" y="135"/>
                  </a:cubicBezTo>
                  <a:cubicBezTo>
                    <a:pt x="273" y="135"/>
                    <a:pt x="248" y="105"/>
                    <a:pt x="207" y="96"/>
                  </a:cubicBezTo>
                  <a:cubicBezTo>
                    <a:pt x="166" y="88"/>
                    <a:pt x="128" y="95"/>
                    <a:pt x="108" y="91"/>
                  </a:cubicBezTo>
                  <a:cubicBezTo>
                    <a:pt x="87" y="87"/>
                    <a:pt x="63" y="69"/>
                    <a:pt x="59" y="60"/>
                  </a:cubicBezTo>
                  <a:cubicBezTo>
                    <a:pt x="59" y="60"/>
                    <a:pt x="71" y="88"/>
                    <a:pt x="115" y="102"/>
                  </a:cubicBezTo>
                  <a:cubicBezTo>
                    <a:pt x="154" y="114"/>
                    <a:pt x="197" y="104"/>
                    <a:pt x="227" y="124"/>
                  </a:cubicBezTo>
                  <a:cubicBezTo>
                    <a:pt x="257" y="144"/>
                    <a:pt x="277" y="172"/>
                    <a:pt x="282" y="203"/>
                  </a:cubicBezTo>
                  <a:cubicBezTo>
                    <a:pt x="287" y="231"/>
                    <a:pt x="295" y="335"/>
                    <a:pt x="274" y="424"/>
                  </a:cubicBezTo>
                  <a:cubicBezTo>
                    <a:pt x="274" y="424"/>
                    <a:pt x="250" y="393"/>
                    <a:pt x="217" y="372"/>
                  </a:cubicBezTo>
                  <a:cubicBezTo>
                    <a:pt x="183" y="349"/>
                    <a:pt x="148" y="318"/>
                    <a:pt x="136" y="299"/>
                  </a:cubicBezTo>
                  <a:cubicBezTo>
                    <a:pt x="124" y="281"/>
                    <a:pt x="121" y="234"/>
                    <a:pt x="123" y="209"/>
                  </a:cubicBezTo>
                  <a:cubicBezTo>
                    <a:pt x="123" y="209"/>
                    <a:pt x="105" y="271"/>
                    <a:pt x="130" y="312"/>
                  </a:cubicBezTo>
                  <a:cubicBezTo>
                    <a:pt x="130" y="312"/>
                    <a:pt x="70" y="282"/>
                    <a:pt x="0" y="318"/>
                  </a:cubicBezTo>
                  <a:cubicBezTo>
                    <a:pt x="0" y="318"/>
                    <a:pt x="83" y="298"/>
                    <a:pt x="131" y="330"/>
                  </a:cubicBezTo>
                  <a:cubicBezTo>
                    <a:pt x="183" y="364"/>
                    <a:pt x="216" y="408"/>
                    <a:pt x="230" y="430"/>
                  </a:cubicBezTo>
                  <a:cubicBezTo>
                    <a:pt x="244" y="453"/>
                    <a:pt x="257" y="485"/>
                    <a:pt x="257" y="485"/>
                  </a:cubicBezTo>
                  <a:cubicBezTo>
                    <a:pt x="257" y="485"/>
                    <a:pt x="182" y="437"/>
                    <a:pt x="92" y="502"/>
                  </a:cubicBezTo>
                  <a:cubicBezTo>
                    <a:pt x="92" y="502"/>
                    <a:pt x="145" y="475"/>
                    <a:pt x="190" y="482"/>
                  </a:cubicBezTo>
                  <a:cubicBezTo>
                    <a:pt x="235" y="489"/>
                    <a:pt x="275" y="528"/>
                    <a:pt x="275" y="605"/>
                  </a:cubicBezTo>
                  <a:cubicBezTo>
                    <a:pt x="275" y="681"/>
                    <a:pt x="257" y="753"/>
                    <a:pt x="203" y="800"/>
                  </a:cubicBezTo>
                  <a:close/>
                </a:path>
              </a:pathLst>
            </a:custGeom>
            <a:solidFill>
              <a:srgbClr val="475F77"/>
            </a:solidFill>
            <a:ln w="9525">
              <a:noFill/>
              <a:round/>
            </a:ln>
          </p:spPr>
          <p:txBody>
            <a:bodyPr/>
            <a:p>
              <a:endParaRPr lang="zh-CN" altLang="en-US" sz="135"/>
            </a:p>
          </p:txBody>
        </p:sp>
        <p:sp>
          <p:nvSpPr>
            <p:cNvPr id="17" name="TextBox 2"/>
            <p:cNvSpPr txBox="1">
              <a:spLocks noChangeArrowheads="1"/>
            </p:cNvSpPr>
            <p:nvPr/>
          </p:nvSpPr>
          <p:spPr bwMode="auto">
            <a:xfrm rot="-5400000">
              <a:off x="10066" y="6573"/>
              <a:ext cx="979" cy="2177"/>
            </a:xfrm>
            <a:prstGeom prst="rect">
              <a:avLst/>
            </a:prstGeom>
            <a:noFill/>
            <a:ln w="9525">
              <a:noFill/>
              <a:miter lim="800000"/>
            </a:ln>
          </p:spPr>
          <p:txBody>
            <a:bodyPr vert="eaVert" lIns="64951" tIns="32474" rIns="64951" bIns="32474">
              <a:spAutoFit/>
            </a:bodyPr>
            <a:p>
              <a:pPr defTabSz="649605"/>
              <a:r>
                <a:rPr lang="en-US" altLang="zh-CN" sz="3200" b="1">
                  <a:solidFill>
                    <a:schemeClr val="bg1"/>
                  </a:solidFill>
                  <a:latin typeface="Calibri" panose="020F0502020204030204" charset="0"/>
                  <a:ea typeface="宋体" panose="02010600030101010101" pitchFamily="2" charset="-122"/>
                </a:rPr>
                <a:t>run</a:t>
              </a:r>
              <a:endParaRPr lang="en-US" altLang="zh-CN" sz="3200" b="1">
                <a:solidFill>
                  <a:schemeClr val="bg1"/>
                </a:solidFill>
                <a:latin typeface="Calibri" panose="020F0502020204030204" charset="0"/>
                <a:ea typeface="宋体" panose="02010600030101010101" pitchFamily="2" charset="-122"/>
              </a:endParaRPr>
            </a:p>
          </p:txBody>
        </p:sp>
      </p:grpSp>
      <p:sp>
        <p:nvSpPr>
          <p:cNvPr id="21" name="文本框 20"/>
          <p:cNvSpPr txBox="1"/>
          <p:nvPr>
            <p:custDataLst>
              <p:tags r:id="rId3"/>
            </p:custDataLst>
          </p:nvPr>
        </p:nvSpPr>
        <p:spPr>
          <a:xfrm>
            <a:off x="9184005" y="348403"/>
            <a:ext cx="895233" cy="374227"/>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sp>
        <p:nvSpPr>
          <p:cNvPr id="8" name="文本框 7"/>
          <p:cNvSpPr txBox="1"/>
          <p:nvPr>
            <p:custDataLst>
              <p:tags r:id="rId4"/>
            </p:custDataLst>
          </p:nvPr>
        </p:nvSpPr>
        <p:spPr>
          <a:xfrm>
            <a:off x="8908415" y="34861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sp>
        <p:nvSpPr>
          <p:cNvPr id="3" name="椭圆 2"/>
          <p:cNvSpPr>
            <a:spLocks noChangeArrowheads="1"/>
          </p:cNvSpPr>
          <p:nvPr/>
        </p:nvSpPr>
        <p:spPr bwMode="auto">
          <a:xfrm>
            <a:off x="4759960" y="5473065"/>
            <a:ext cx="1157605" cy="56388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jog</a:t>
            </a:r>
            <a:endParaRPr lang="en-US" sz="2400" b="1" dirty="0">
              <a:latin typeface="+mn-ea"/>
              <a:ea typeface="+mn-ea"/>
              <a:cs typeface="Times New Roman" panose="02020603050405020304" pitchFamily="18" charset="0"/>
            </a:endParaRPr>
          </a:p>
        </p:txBody>
      </p:sp>
      <p:sp>
        <p:nvSpPr>
          <p:cNvPr id="15" name="文本框 14"/>
          <p:cNvSpPr txBox="1"/>
          <p:nvPr/>
        </p:nvSpPr>
        <p:spPr>
          <a:xfrm>
            <a:off x="1044575" y="5934075"/>
            <a:ext cx="456057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jogged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latin typeface="Times New Roman" panose="02020603050405020304" pitchFamily="18" charset="0"/>
                <a:cs typeface="Times New Roman" panose="02020603050405020304" pitchFamily="18" charset="0"/>
                <a:sym typeface="+mn-ea"/>
              </a:rPr>
              <a:t> the road, panting and puffing.</a:t>
            </a:r>
            <a:r>
              <a:rPr lang="zh-CN" altLang="en-US" sz="2400" b="1">
                <a:latin typeface="Times New Roman" panose="02020603050405020304" pitchFamily="18" charset="0"/>
                <a:cs typeface="Times New Roman" panose="02020603050405020304" pitchFamily="18" charset="0"/>
                <a:sym typeface="+mn-ea"/>
              </a:rPr>
              <a:t>  慢跑</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31" name="椭圆 30"/>
          <p:cNvSpPr>
            <a:spLocks noChangeArrowheads="1"/>
          </p:cNvSpPr>
          <p:nvPr/>
        </p:nvSpPr>
        <p:spPr bwMode="auto">
          <a:xfrm>
            <a:off x="3519805" y="4876800"/>
            <a:ext cx="249174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trot/scuttle</a:t>
            </a:r>
            <a:endParaRPr lang="en-US" altLang="zh-CN" sz="2400" b="1" dirty="0">
              <a:latin typeface="+mn-ea"/>
              <a:ea typeface="+mn-ea"/>
              <a:cs typeface="Times New Roman" panose="02020603050405020304" pitchFamily="18" charset="0"/>
            </a:endParaRPr>
          </a:p>
        </p:txBody>
      </p:sp>
      <p:sp>
        <p:nvSpPr>
          <p:cNvPr id="32" name="文本框 31"/>
          <p:cNvSpPr txBox="1"/>
          <p:nvPr/>
        </p:nvSpPr>
        <p:spPr>
          <a:xfrm>
            <a:off x="156845" y="4876800"/>
            <a:ext cx="368046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a:t>
            </a:r>
            <a:r>
              <a:rPr lang="en-US" sz="2400">
                <a:solidFill>
                  <a:srgbClr val="C00000"/>
                </a:solidFill>
                <a:latin typeface="Times New Roman" panose="02020603050405020304" pitchFamily="18" charset="0"/>
                <a:cs typeface="Times New Roman" panose="02020603050405020304" pitchFamily="18" charset="0"/>
                <a:sym typeface="+mn-ea"/>
              </a:rPr>
              <a:t> trotted/scuttled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room.</a:t>
            </a:r>
            <a:r>
              <a:rPr lang="zh-CN" altLang="en-US" sz="2400" b="1">
                <a:latin typeface="Times New Roman" panose="02020603050405020304" pitchFamily="18" charset="0"/>
                <a:cs typeface="Times New Roman" panose="02020603050405020304" pitchFamily="18" charset="0"/>
                <a:sym typeface="+mn-ea"/>
              </a:rPr>
              <a:t>  </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碎步</a:t>
            </a:r>
            <a:r>
              <a:rPr lang="en-US" altLang="zh-CN" sz="2400" b="1">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小跑</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4" name="椭圆 3"/>
          <p:cNvSpPr>
            <a:spLocks noChangeArrowheads="1"/>
          </p:cNvSpPr>
          <p:nvPr/>
        </p:nvSpPr>
        <p:spPr bwMode="auto">
          <a:xfrm>
            <a:off x="3414395" y="4144010"/>
            <a:ext cx="1156970" cy="59499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race</a:t>
            </a:r>
            <a:endParaRPr lang="en-US" sz="2400" b="1" dirty="0">
              <a:latin typeface="+mn-ea"/>
              <a:ea typeface="+mn-ea"/>
              <a:cs typeface="Times New Roman" panose="02020603050405020304" pitchFamily="18" charset="0"/>
            </a:endParaRPr>
          </a:p>
        </p:txBody>
      </p:sp>
      <p:sp>
        <p:nvSpPr>
          <p:cNvPr id="13" name="文本框 12"/>
          <p:cNvSpPr txBox="1"/>
          <p:nvPr/>
        </p:nvSpPr>
        <p:spPr>
          <a:xfrm>
            <a:off x="487045" y="4026535"/>
            <a:ext cx="340741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a:t>
            </a:r>
            <a:r>
              <a:rPr lang="en-US" sz="2400">
                <a:solidFill>
                  <a:srgbClr val="C00000"/>
                </a:solidFill>
                <a:latin typeface="Times New Roman" panose="02020603050405020304" pitchFamily="18" charset="0"/>
                <a:cs typeface="Times New Roman" panose="02020603050405020304" pitchFamily="18" charset="0"/>
                <a:sym typeface="+mn-ea"/>
              </a:rPr>
              <a:t>raced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outside</a:t>
            </a:r>
            <a:r>
              <a:rPr lang="en-US" sz="2400">
                <a:latin typeface="Times New Roman" panose="02020603050405020304" pitchFamily="18" charset="0"/>
                <a:cs typeface="Times New Roman" panose="02020603050405020304" pitchFamily="18" charset="0"/>
                <a:sym typeface="+mn-ea"/>
              </a:rPr>
              <a:t>.</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快速移动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4" name="椭圆 23"/>
          <p:cNvSpPr>
            <a:spLocks noChangeArrowheads="1"/>
          </p:cNvSpPr>
          <p:nvPr/>
        </p:nvSpPr>
        <p:spPr bwMode="auto">
          <a:xfrm>
            <a:off x="4870450" y="3739515"/>
            <a:ext cx="1141095"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dart</a:t>
            </a:r>
            <a:endParaRPr lang="en-US" sz="2400" b="1" dirty="0">
              <a:latin typeface="+mn-ea"/>
              <a:ea typeface="+mn-ea"/>
              <a:cs typeface="Times New Roman" panose="02020603050405020304" pitchFamily="18" charset="0"/>
            </a:endParaRPr>
          </a:p>
        </p:txBody>
      </p:sp>
      <p:sp>
        <p:nvSpPr>
          <p:cNvPr id="26" name="文本框 25"/>
          <p:cNvSpPr txBox="1"/>
          <p:nvPr/>
        </p:nvSpPr>
        <p:spPr>
          <a:xfrm>
            <a:off x="365760" y="3439795"/>
            <a:ext cx="5239385" cy="46037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darted</a:t>
            </a:r>
            <a:r>
              <a:rPr lang="en-US" sz="2400">
                <a:solidFill>
                  <a:schemeClr val="tx1"/>
                </a:solidFill>
                <a:latin typeface="Times New Roman" panose="02020603050405020304" pitchFamily="18" charset="0"/>
                <a:cs typeface="Times New Roman" panose="02020603050405020304" pitchFamily="18" charset="0"/>
                <a:sym typeface="+mn-ea"/>
              </a:rPr>
              <a:t> blindly</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into</a:t>
            </a:r>
            <a:r>
              <a:rPr lang="en-US" sz="2400">
                <a:solidFill>
                  <a:schemeClr val="tx1"/>
                </a:solidFill>
                <a:latin typeface="Times New Roman" panose="02020603050405020304" pitchFamily="18" charset="0"/>
                <a:cs typeface="Times New Roman" panose="02020603050405020304" pitchFamily="18" charset="0"/>
                <a:sym typeface="+mn-ea"/>
              </a:rPr>
              <a:t> the gloom.</a:t>
            </a:r>
            <a:r>
              <a:rPr lang="zh-CN" altLang="en-US" sz="2400" b="1">
                <a:solidFill>
                  <a:schemeClr val="tx1"/>
                </a:solidFill>
                <a:latin typeface="Times New Roman" panose="02020603050405020304" pitchFamily="18" charset="0"/>
                <a:cs typeface="Times New Roman" panose="02020603050405020304" pitchFamily="18" charset="0"/>
                <a:sym typeface="+mn-ea"/>
              </a:rPr>
              <a:t>飞奔</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9" name="椭圆 28"/>
          <p:cNvSpPr>
            <a:spLocks noChangeArrowheads="1"/>
          </p:cNvSpPr>
          <p:nvPr/>
        </p:nvSpPr>
        <p:spPr bwMode="auto">
          <a:xfrm>
            <a:off x="3749675" y="2736215"/>
            <a:ext cx="1296670" cy="57785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altLang="zh-CN" sz="2800" b="1">
                <a:solidFill>
                  <a:schemeClr val="tx1"/>
                </a:solidFill>
                <a:sym typeface="+mn-ea"/>
              </a:rPr>
              <a:t>rush</a:t>
            </a:r>
            <a:endParaRPr lang="en-US" altLang="zh-CN" sz="2800" b="1" dirty="0">
              <a:solidFill>
                <a:schemeClr val="tx1"/>
              </a:solidFill>
              <a:latin typeface="+mn-ea"/>
              <a:ea typeface="+mn-ea"/>
              <a:cs typeface="Times New Roman" panose="02020603050405020304" pitchFamily="18" charset="0"/>
              <a:sym typeface="+mn-ea"/>
            </a:endParaRPr>
          </a:p>
        </p:txBody>
      </p:sp>
      <p:sp>
        <p:nvSpPr>
          <p:cNvPr id="30" name="文本框 29"/>
          <p:cNvSpPr txBox="1"/>
          <p:nvPr/>
        </p:nvSpPr>
        <p:spPr>
          <a:xfrm>
            <a:off x="690245" y="2483485"/>
            <a:ext cx="305943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Paul </a:t>
            </a:r>
            <a:r>
              <a:rPr lang="en-US" sz="2400">
                <a:solidFill>
                  <a:srgbClr val="C00000"/>
                </a:solidFill>
                <a:latin typeface="Times New Roman" panose="02020603050405020304" pitchFamily="18" charset="0"/>
                <a:cs typeface="Times New Roman" panose="02020603050405020304" pitchFamily="18" charset="0"/>
                <a:sym typeface="+mn-ea"/>
              </a:rPr>
              <a:t>rushed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out</a:t>
            </a:r>
            <a:r>
              <a:rPr lang="en-US" sz="2400">
                <a:latin typeface="Times New Roman" panose="02020603050405020304" pitchFamily="18" charset="0"/>
                <a:cs typeface="Times New Roman" panose="02020603050405020304" pitchFamily="18" charset="0"/>
                <a:sym typeface="+mn-ea"/>
              </a:rPr>
              <a:t> the door. </a:t>
            </a:r>
            <a:r>
              <a:rPr lang="zh-CN" altLang="en-US" sz="2400" b="1">
                <a:latin typeface="Times New Roman" panose="02020603050405020304" pitchFamily="18" charset="0"/>
                <a:cs typeface="Times New Roman" panose="02020603050405020304" pitchFamily="18" charset="0"/>
                <a:sym typeface="+mn-ea"/>
              </a:rPr>
              <a:t>迅速移动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12" name="椭圆 11"/>
          <p:cNvSpPr>
            <a:spLocks noChangeArrowheads="1"/>
          </p:cNvSpPr>
          <p:nvPr/>
        </p:nvSpPr>
        <p:spPr bwMode="auto">
          <a:xfrm>
            <a:off x="3894455" y="1888490"/>
            <a:ext cx="1400175" cy="59499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dash</a:t>
            </a:r>
            <a:endParaRPr lang="en-US" sz="2400" b="1" dirty="0">
              <a:latin typeface="+mn-ea"/>
              <a:ea typeface="+mn-ea"/>
              <a:cs typeface="Times New Roman" panose="02020603050405020304" pitchFamily="18" charset="0"/>
            </a:endParaRPr>
          </a:p>
        </p:txBody>
      </p:sp>
      <p:sp>
        <p:nvSpPr>
          <p:cNvPr id="11" name="文本框 10"/>
          <p:cNvSpPr txBox="1"/>
          <p:nvPr/>
        </p:nvSpPr>
        <p:spPr>
          <a:xfrm>
            <a:off x="588645" y="1653540"/>
            <a:ext cx="356743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a:t>
            </a:r>
            <a:r>
              <a:rPr lang="en-US" sz="2400">
                <a:solidFill>
                  <a:srgbClr val="C00000"/>
                </a:solidFill>
                <a:latin typeface="Times New Roman" panose="02020603050405020304" pitchFamily="18" charset="0"/>
                <a:cs typeface="Times New Roman" panose="02020603050405020304" pitchFamily="18" charset="0"/>
                <a:sym typeface="+mn-ea"/>
              </a:rPr>
              <a:t> dashed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over </a:t>
            </a:r>
            <a:r>
              <a:rPr lang="en-US" sz="2400">
                <a:latin typeface="Times New Roman" panose="02020603050405020304" pitchFamily="18" charset="0"/>
                <a:cs typeface="Times New Roman" panose="02020603050405020304" pitchFamily="18" charset="0"/>
                <a:sym typeface="+mn-ea"/>
              </a:rPr>
              <a:t>to school.</a:t>
            </a:r>
            <a:r>
              <a:rPr lang="zh-CN" altLang="en-US" sz="2400" b="1">
                <a:latin typeface="Times New Roman" panose="02020603050405020304" pitchFamily="18" charset="0"/>
                <a:cs typeface="Times New Roman" panose="02020603050405020304" pitchFamily="18" charset="0"/>
                <a:sym typeface="+mn-ea"/>
              </a:rPr>
              <a:t>  跑</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5" name="椭圆 4"/>
          <p:cNvSpPr>
            <a:spLocks noChangeArrowheads="1"/>
          </p:cNvSpPr>
          <p:nvPr/>
        </p:nvSpPr>
        <p:spPr bwMode="auto">
          <a:xfrm>
            <a:off x="4571365" y="1368425"/>
            <a:ext cx="1515110" cy="5200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altLang="zh-CN" sz="2800" b="1">
                <a:solidFill>
                  <a:schemeClr val="tx1"/>
                </a:solidFill>
                <a:sym typeface="+mn-ea"/>
              </a:rPr>
              <a:t>zoom</a:t>
            </a:r>
            <a:endParaRPr lang="en-US" altLang="zh-CN" sz="2800" b="1" dirty="0">
              <a:solidFill>
                <a:schemeClr val="tx1"/>
              </a:solidFill>
              <a:latin typeface="+mn-ea"/>
              <a:ea typeface="+mn-ea"/>
              <a:cs typeface="Times New Roman" panose="02020603050405020304" pitchFamily="18" charset="0"/>
              <a:sym typeface="+mn-ea"/>
            </a:endParaRPr>
          </a:p>
        </p:txBody>
      </p:sp>
      <p:sp>
        <p:nvSpPr>
          <p:cNvPr id="25" name="文本框 24"/>
          <p:cNvSpPr txBox="1"/>
          <p:nvPr/>
        </p:nvSpPr>
        <p:spPr>
          <a:xfrm>
            <a:off x="2803525" y="907415"/>
            <a:ext cx="8126095"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Jack </a:t>
            </a:r>
            <a:r>
              <a:rPr lang="en-US" sz="2400">
                <a:solidFill>
                  <a:srgbClr val="C00000"/>
                </a:solidFill>
                <a:latin typeface="Times New Roman" panose="02020603050405020304" pitchFamily="18" charset="0"/>
                <a:cs typeface="Times New Roman" panose="02020603050405020304" pitchFamily="18" charset="0"/>
                <a:sym typeface="+mn-ea"/>
              </a:rPr>
              <a:t>zoomed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round </a:t>
            </a:r>
            <a:r>
              <a:rPr lang="en-US" sz="2400">
                <a:latin typeface="Times New Roman" panose="02020603050405020304" pitchFamily="18" charset="0"/>
                <a:cs typeface="Times New Roman" panose="02020603050405020304" pitchFamily="18" charset="0"/>
                <a:sym typeface="+mn-ea"/>
              </a:rPr>
              <a:t>and he didn't feel out of breath.</a:t>
            </a:r>
            <a:r>
              <a:rPr lang="zh-CN" altLang="en-US" sz="2400" b="1">
                <a:latin typeface="Times New Roman" panose="02020603050405020304" pitchFamily="18" charset="0"/>
                <a:cs typeface="Times New Roman" panose="02020603050405020304" pitchFamily="18" charset="0"/>
                <a:sym typeface="+mn-ea"/>
              </a:rPr>
              <a:t>快速移动</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9" name="椭圆 8"/>
          <p:cNvSpPr>
            <a:spLocks noChangeArrowheads="1"/>
          </p:cNvSpPr>
          <p:nvPr/>
        </p:nvSpPr>
        <p:spPr bwMode="auto">
          <a:xfrm>
            <a:off x="5605145" y="1888490"/>
            <a:ext cx="1503680" cy="54737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whiz</a:t>
            </a:r>
            <a:endParaRPr lang="en-US" sz="2400" b="1" dirty="0">
              <a:latin typeface="+mn-ea"/>
              <a:ea typeface="+mn-ea"/>
              <a:cs typeface="Times New Roman" panose="02020603050405020304" pitchFamily="18" charset="0"/>
            </a:endParaRPr>
          </a:p>
        </p:txBody>
      </p:sp>
      <p:sp>
        <p:nvSpPr>
          <p:cNvPr id="10" name="文本框 9"/>
          <p:cNvSpPr txBox="1"/>
          <p:nvPr/>
        </p:nvSpPr>
        <p:spPr>
          <a:xfrm>
            <a:off x="6981825" y="1368425"/>
            <a:ext cx="493077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She called out his lap time as he</a:t>
            </a:r>
            <a:r>
              <a:rPr lang="en-US" sz="2400">
                <a:solidFill>
                  <a:srgbClr val="C00000"/>
                </a:solidFill>
                <a:latin typeface="Times New Roman" panose="02020603050405020304" pitchFamily="18" charset="0"/>
                <a:cs typeface="Times New Roman" panose="02020603050405020304" pitchFamily="18" charset="0"/>
                <a:sym typeface="+mn-ea"/>
              </a:rPr>
              <a:t> whizzed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by</a:t>
            </a:r>
            <a:r>
              <a:rPr lang="en-US" sz="2400">
                <a:latin typeface="Times New Roman" panose="02020603050405020304" pitchFamily="18" charset="0"/>
                <a:cs typeface="Times New Roman" panose="02020603050405020304" pitchFamily="18" charset="0"/>
                <a:sym typeface="+mn-ea"/>
              </a:rPr>
              <a:t>.</a:t>
            </a:r>
            <a:r>
              <a:rPr lang="zh-CN" altLang="en-US" sz="2400" b="1">
                <a:latin typeface="Times New Roman" panose="02020603050405020304" pitchFamily="18" charset="0"/>
                <a:cs typeface="Times New Roman" panose="02020603050405020304" pitchFamily="18" charset="0"/>
                <a:sym typeface="+mn-ea"/>
              </a:rPr>
              <a:t>嗖嗖地快速移动</a:t>
            </a:r>
            <a:endParaRPr lang="zh-CN" altLang="en-US" sz="2400" b="1">
              <a:latin typeface="Times New Roman" panose="02020603050405020304" pitchFamily="18" charset="0"/>
              <a:cs typeface="Times New Roman" panose="02020603050405020304" pitchFamily="18" charset="0"/>
              <a:sym typeface="+mn-ea"/>
            </a:endParaRPr>
          </a:p>
        </p:txBody>
      </p:sp>
      <p:sp>
        <p:nvSpPr>
          <p:cNvPr id="18" name="椭圆 17"/>
          <p:cNvSpPr>
            <a:spLocks noChangeArrowheads="1"/>
          </p:cNvSpPr>
          <p:nvPr/>
        </p:nvSpPr>
        <p:spPr bwMode="auto">
          <a:xfrm>
            <a:off x="5778500" y="2616835"/>
            <a:ext cx="1849120" cy="56388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charge</a:t>
            </a:r>
            <a:endParaRPr lang="en-US" sz="2400" b="1" dirty="0">
              <a:latin typeface="+mn-ea"/>
              <a:ea typeface="+mn-ea"/>
              <a:cs typeface="Times New Roman" panose="02020603050405020304" pitchFamily="18" charset="0"/>
            </a:endParaRPr>
          </a:p>
        </p:txBody>
      </p:sp>
      <p:sp>
        <p:nvSpPr>
          <p:cNvPr id="19" name="文本框 18"/>
          <p:cNvSpPr txBox="1"/>
          <p:nvPr/>
        </p:nvSpPr>
        <p:spPr>
          <a:xfrm>
            <a:off x="7351395" y="2275840"/>
            <a:ext cx="4560570" cy="46037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Beadle </a:t>
            </a:r>
            <a:r>
              <a:rPr lang="en-US" sz="2400">
                <a:solidFill>
                  <a:srgbClr val="C00000"/>
                </a:solidFill>
                <a:latin typeface="Times New Roman" panose="02020603050405020304" pitchFamily="18" charset="0"/>
                <a:cs typeface="Times New Roman" panose="02020603050405020304" pitchFamily="18" charset="0"/>
                <a:sym typeface="+mn-ea"/>
              </a:rPr>
              <a:t>charged</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off</a:t>
            </a:r>
            <a:r>
              <a:rPr lang="en-US" sz="2400">
                <a:latin typeface="Times New Roman" panose="02020603050405020304" pitchFamily="18" charset="0"/>
                <a:cs typeface="Times New Roman" panose="02020603050405020304" pitchFamily="18" charset="0"/>
                <a:sym typeface="+mn-ea"/>
              </a:rPr>
              <a:t>. </a:t>
            </a:r>
            <a:r>
              <a:rPr lang="zh-CN" altLang="en-US" sz="2400" b="1">
                <a:latin typeface="Times New Roman" panose="02020603050405020304" pitchFamily="18" charset="0"/>
                <a:cs typeface="Times New Roman" panose="02020603050405020304" pitchFamily="18" charset="0"/>
                <a:sym typeface="+mn-ea"/>
              </a:rPr>
              <a:t>猛冲</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0" name="椭圆 19"/>
          <p:cNvSpPr>
            <a:spLocks noChangeArrowheads="1"/>
          </p:cNvSpPr>
          <p:nvPr/>
        </p:nvSpPr>
        <p:spPr bwMode="auto">
          <a:xfrm>
            <a:off x="7533640" y="2943860"/>
            <a:ext cx="900430" cy="659130"/>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zip</a:t>
            </a:r>
            <a:endParaRPr lang="en-US" sz="2400" b="1" dirty="0">
              <a:latin typeface="+mn-ea"/>
              <a:ea typeface="+mn-ea"/>
              <a:cs typeface="Times New Roman" panose="02020603050405020304" pitchFamily="18" charset="0"/>
            </a:endParaRPr>
          </a:p>
        </p:txBody>
      </p:sp>
      <p:sp>
        <p:nvSpPr>
          <p:cNvPr id="22" name="文本框 21"/>
          <p:cNvSpPr txBox="1"/>
          <p:nvPr/>
        </p:nvSpPr>
        <p:spPr>
          <a:xfrm>
            <a:off x="8174990" y="2736215"/>
            <a:ext cx="390715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Kevin </a:t>
            </a:r>
            <a:r>
              <a:rPr lang="en-US" sz="2400">
                <a:solidFill>
                  <a:srgbClr val="C00000"/>
                </a:solidFill>
                <a:latin typeface="Times New Roman" panose="02020603050405020304" pitchFamily="18" charset="0"/>
                <a:cs typeface="Times New Roman" panose="02020603050405020304" pitchFamily="18" charset="0"/>
                <a:sym typeface="+mn-ea"/>
              </a:rPr>
              <a:t>zipped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across</a:t>
            </a:r>
            <a:r>
              <a:rPr lang="en-US" sz="2400">
                <a:latin typeface="Times New Roman" panose="02020603050405020304" pitchFamily="18" charset="0"/>
                <a:cs typeface="Times New Roman" panose="02020603050405020304" pitchFamily="18" charset="0"/>
                <a:sym typeface="+mn-ea"/>
              </a:rPr>
              <a:t> the road.</a:t>
            </a:r>
            <a:r>
              <a:rPr lang="zh-CN" altLang="en-US" sz="2400" b="1">
                <a:solidFill>
                  <a:schemeClr val="tx1"/>
                </a:solidFill>
                <a:latin typeface="Times New Roman" panose="02020603050405020304" pitchFamily="18" charset="0"/>
                <a:cs typeface="Times New Roman" panose="02020603050405020304" pitchFamily="18" charset="0"/>
                <a:sym typeface="+mn-ea"/>
              </a:rPr>
              <a:t>呼啸而过</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3" name="椭圆 22"/>
          <p:cNvSpPr>
            <a:spLocks noChangeArrowheads="1"/>
          </p:cNvSpPr>
          <p:nvPr/>
        </p:nvSpPr>
        <p:spPr bwMode="auto">
          <a:xfrm>
            <a:off x="6617970" y="3602990"/>
            <a:ext cx="165989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sprint</a:t>
            </a:r>
            <a:endParaRPr lang="en-US" sz="2400" b="1" dirty="0">
              <a:latin typeface="+mn-ea"/>
              <a:ea typeface="+mn-ea"/>
              <a:cs typeface="Times New Roman" panose="02020603050405020304" pitchFamily="18" charset="0"/>
            </a:endParaRPr>
          </a:p>
        </p:txBody>
      </p:sp>
      <p:sp>
        <p:nvSpPr>
          <p:cNvPr id="27" name="文本框 26"/>
          <p:cNvSpPr txBox="1"/>
          <p:nvPr/>
        </p:nvSpPr>
        <p:spPr>
          <a:xfrm>
            <a:off x="8277860" y="3566160"/>
            <a:ext cx="3804285"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sprinted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for </a:t>
            </a:r>
            <a:r>
              <a:rPr lang="en-US" sz="2400">
                <a:latin typeface="Times New Roman" panose="02020603050405020304" pitchFamily="18" charset="0"/>
                <a:cs typeface="Times New Roman" panose="02020603050405020304" pitchFamily="18" charset="0"/>
                <a:sym typeface="+mn-ea"/>
              </a:rPr>
              <a:t>the finishing line. </a:t>
            </a:r>
            <a:r>
              <a:rPr lang="zh-CN" altLang="en-US" sz="2400" b="1">
                <a:latin typeface="Times New Roman" panose="02020603050405020304" pitchFamily="18" charset="0"/>
                <a:cs typeface="Times New Roman" panose="02020603050405020304" pitchFamily="18" charset="0"/>
                <a:sym typeface="+mn-ea"/>
              </a:rPr>
              <a:t>冲刺</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8" name="椭圆 27"/>
          <p:cNvSpPr>
            <a:spLocks noChangeArrowheads="1"/>
          </p:cNvSpPr>
          <p:nvPr/>
        </p:nvSpPr>
        <p:spPr bwMode="auto">
          <a:xfrm>
            <a:off x="6714490" y="4260215"/>
            <a:ext cx="146685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shoot</a:t>
            </a:r>
            <a:endParaRPr lang="en-US" sz="2400" b="1" dirty="0">
              <a:latin typeface="+mn-ea"/>
              <a:ea typeface="+mn-ea"/>
              <a:cs typeface="Times New Roman" panose="02020603050405020304" pitchFamily="18" charset="0"/>
            </a:endParaRPr>
          </a:p>
        </p:txBody>
      </p:sp>
      <p:sp>
        <p:nvSpPr>
          <p:cNvPr id="33" name="文本框 32"/>
          <p:cNvSpPr txBox="1"/>
          <p:nvPr/>
        </p:nvSpPr>
        <p:spPr>
          <a:xfrm>
            <a:off x="7791450" y="4335780"/>
            <a:ext cx="4039870" cy="82994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sym typeface="+mn-ea"/>
              </a:rPr>
              <a:t>He flung the door open and </a:t>
            </a:r>
            <a:r>
              <a:rPr lang="en-US" sz="2400">
                <a:solidFill>
                  <a:srgbClr val="C00000"/>
                </a:solidFill>
                <a:latin typeface="Times New Roman" panose="02020603050405020304" pitchFamily="18" charset="0"/>
                <a:cs typeface="Times New Roman" panose="02020603050405020304" pitchFamily="18" charset="0"/>
                <a:sym typeface="+mn-ea"/>
              </a:rPr>
              <a:t>shot</a:t>
            </a:r>
            <a:r>
              <a:rPr lang="en-US" sz="2400">
                <a:solidFill>
                  <a:schemeClr val="tx1"/>
                </a:solidFill>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solidFill>
                  <a:schemeClr val="tx1"/>
                </a:solidFill>
                <a:latin typeface="Times New Roman" panose="02020603050405020304" pitchFamily="18" charset="0"/>
                <a:cs typeface="Times New Roman" panose="02020603050405020304" pitchFamily="18" charset="0"/>
                <a:sym typeface="+mn-ea"/>
              </a:rPr>
              <a:t> the stairs.</a:t>
            </a:r>
            <a:r>
              <a:rPr lang="zh-CN" altLang="en-US" sz="2400" b="1">
                <a:solidFill>
                  <a:schemeClr val="tx1"/>
                </a:solidFill>
                <a:latin typeface="Times New Roman" panose="02020603050405020304" pitchFamily="18" charset="0"/>
                <a:cs typeface="Times New Roman" panose="02020603050405020304" pitchFamily="18" charset="0"/>
                <a:sym typeface="+mn-ea"/>
              </a:rPr>
              <a:t>冲</a:t>
            </a:r>
            <a:endParaRPr lang="zh-CN" alt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34" name="椭圆 33"/>
          <p:cNvSpPr>
            <a:spLocks noChangeArrowheads="1"/>
          </p:cNvSpPr>
          <p:nvPr/>
        </p:nvSpPr>
        <p:spPr bwMode="auto">
          <a:xfrm>
            <a:off x="6617970" y="4993640"/>
            <a:ext cx="1295400"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bolt</a:t>
            </a:r>
            <a:endParaRPr lang="en-US" sz="2400" b="1" dirty="0">
              <a:latin typeface="+mn-ea"/>
              <a:ea typeface="+mn-ea"/>
              <a:cs typeface="Times New Roman" panose="02020603050405020304" pitchFamily="18" charset="0"/>
            </a:endParaRPr>
          </a:p>
        </p:txBody>
      </p:sp>
      <p:sp>
        <p:nvSpPr>
          <p:cNvPr id="35" name="文本框 34"/>
          <p:cNvSpPr txBox="1"/>
          <p:nvPr/>
        </p:nvSpPr>
        <p:spPr>
          <a:xfrm>
            <a:off x="7791450" y="5175885"/>
            <a:ext cx="4466590" cy="829945"/>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Upon seeing the police, he </a:t>
            </a:r>
            <a:r>
              <a:rPr lang="en-US" sz="2400">
                <a:solidFill>
                  <a:srgbClr val="C00000"/>
                </a:solidFill>
                <a:latin typeface="Times New Roman" panose="02020603050405020304" pitchFamily="18" charset="0"/>
                <a:cs typeface="Times New Roman" panose="02020603050405020304" pitchFamily="18" charset="0"/>
                <a:sym typeface="+mn-ea"/>
              </a:rPr>
              <a:t>bolted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down</a:t>
            </a:r>
            <a:r>
              <a:rPr lang="en-US" sz="2400">
                <a:latin typeface="Times New Roman" panose="02020603050405020304" pitchFamily="18" charset="0"/>
                <a:cs typeface="Times New Roman" panose="02020603050405020304" pitchFamily="18" charset="0"/>
                <a:sym typeface="+mn-ea"/>
              </a:rPr>
              <a:t> an alley. </a:t>
            </a:r>
            <a:r>
              <a:rPr lang="zh-CN" altLang="en-US" sz="2400" b="1">
                <a:latin typeface="Times New Roman" panose="02020603050405020304" pitchFamily="18" charset="0"/>
                <a:cs typeface="Times New Roman" panose="02020603050405020304" pitchFamily="18" charset="0"/>
                <a:sym typeface="+mn-ea"/>
              </a:rPr>
              <a:t>逃跑</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36" name="椭圆 35"/>
          <p:cNvSpPr>
            <a:spLocks noChangeArrowheads="1"/>
          </p:cNvSpPr>
          <p:nvPr/>
        </p:nvSpPr>
        <p:spPr bwMode="auto">
          <a:xfrm>
            <a:off x="6098540" y="5589905"/>
            <a:ext cx="1692275" cy="59626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bound</a:t>
            </a:r>
            <a:endParaRPr lang="en-US" sz="2400" b="1" dirty="0">
              <a:latin typeface="+mn-ea"/>
              <a:ea typeface="+mn-ea"/>
              <a:cs typeface="Times New Roman" panose="02020603050405020304" pitchFamily="18" charset="0"/>
            </a:endParaRPr>
          </a:p>
        </p:txBody>
      </p:sp>
      <p:sp>
        <p:nvSpPr>
          <p:cNvPr id="37" name="文本框 36"/>
          <p:cNvSpPr txBox="1"/>
          <p:nvPr/>
        </p:nvSpPr>
        <p:spPr>
          <a:xfrm>
            <a:off x="7627620" y="6005830"/>
            <a:ext cx="4100195" cy="829945"/>
          </a:xfrm>
          <a:prstGeom prst="rect">
            <a:avLst/>
          </a:prstGeom>
          <a:noFill/>
        </p:spPr>
        <p:txBody>
          <a:bodyPr wrap="square" rtlCol="0">
            <a:spAutoFit/>
          </a:bodyPr>
          <a:p>
            <a:pPr marL="342900" indent="-342900">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dog </a:t>
            </a:r>
            <a:r>
              <a:rPr lang="en-US" sz="2400">
                <a:solidFill>
                  <a:srgbClr val="C00000"/>
                </a:solidFill>
                <a:latin typeface="Times New Roman" panose="02020603050405020304" pitchFamily="18" charset="0"/>
                <a:cs typeface="Times New Roman" panose="02020603050405020304" pitchFamily="18" charset="0"/>
                <a:sym typeface="+mn-ea"/>
              </a:rPr>
              <a:t>bounded</a:t>
            </a:r>
            <a:r>
              <a:rPr lang="en-US" sz="2400">
                <a:latin typeface="Times New Roman" panose="02020603050405020304" pitchFamily="18" charset="0"/>
                <a:cs typeface="Times New Roman" panose="02020603050405020304" pitchFamily="18" charset="0"/>
                <a:sym typeface="+mn-ea"/>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sym typeface="+mn-ea"/>
              </a:rPr>
              <a:t>ahead</a:t>
            </a:r>
            <a:r>
              <a:rPr lang="en-US" sz="2400">
                <a:latin typeface="Times New Roman" panose="02020603050405020304" pitchFamily="18" charset="0"/>
                <a:cs typeface="Times New Roman" panose="02020603050405020304" pitchFamily="18" charset="0"/>
                <a:sym typeface="+mn-ea"/>
              </a:rPr>
              <a:t>. </a:t>
            </a:r>
            <a:endParaRPr lang="en-US" sz="2400">
              <a:latin typeface="Times New Roman" panose="02020603050405020304" pitchFamily="18" charset="0"/>
              <a:cs typeface="Times New Roman" panose="02020603050405020304" pitchFamily="18" charset="0"/>
              <a:sym typeface="+mn-ea"/>
            </a:endParaRPr>
          </a:p>
          <a:p>
            <a:pPr indent="0">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跳跃着跑</a:t>
            </a:r>
            <a:endParaRPr lang="en-US" altLang="zh-CN" sz="2400" b="1">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20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1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ox(in)">
                                      <p:cBhvr>
                                        <p:cTn id="33" dur="20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ox(in)">
                                      <p:cBhvr>
                                        <p:cTn id="41" dur="20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Effect transition="in" filter="box(in)">
                                      <p:cBhvr>
                                        <p:cTn id="49" dur="2000"/>
                                        <p:tgtEl>
                                          <p:spTgt spid="26">
                                            <p:txEl>
                                              <p:pRg st="0" end="0"/>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ox(in)">
                                      <p:cBhvr>
                                        <p:cTn id="57" dur="2000"/>
                                        <p:tgtEl>
                                          <p:spTgt spid="3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ox(in)">
                                      <p:cBhvr>
                                        <p:cTn id="65" dur="2000"/>
                                        <p:tgtEl>
                                          <p:spTgt spid="1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down)">
                                      <p:cBhvr>
                                        <p:cTn id="68" dur="10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ox(in)">
                                      <p:cBhvr>
                                        <p:cTn id="73" dur="2000"/>
                                        <p:tgtEl>
                                          <p:spTgt spid="25"/>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wipe(down)">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ox(in)">
                                      <p:cBhvr>
                                        <p:cTn id="81" dur="2000"/>
                                        <p:tgtEl>
                                          <p:spTgt spid="1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10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ox(in)">
                                      <p:cBhvr>
                                        <p:cTn id="89" dur="2000"/>
                                        <p:tgtEl>
                                          <p:spTgt spid="19"/>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wipe(down)">
                                      <p:cBhvr>
                                        <p:cTn id="92" dur="10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ox(in)">
                                      <p:cBhvr>
                                        <p:cTn id="97" dur="2000"/>
                                        <p:tgtEl>
                                          <p:spTgt spid="22"/>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down)">
                                      <p:cBhvr>
                                        <p:cTn id="100" dur="10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box(in)">
                                      <p:cBhvr>
                                        <p:cTn id="105" dur="2000"/>
                                        <p:tgtEl>
                                          <p:spTgt spid="27"/>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Effect transition="in" filter="wipe(down)">
                                      <p:cBhvr>
                                        <p:cTn id="108" dur="1000"/>
                                        <p:tgtEl>
                                          <p:spTgt spid="28"/>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ox(in)">
                                      <p:cBhvr>
                                        <p:cTn id="113" dur="2000"/>
                                        <p:tgtEl>
                                          <p:spTgt spid="3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wipe(down)">
                                      <p:cBhvr>
                                        <p:cTn id="116" dur="10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box(in)">
                                      <p:cBhvr>
                                        <p:cTn id="121" dur="2000"/>
                                        <p:tgtEl>
                                          <p:spTgt spid="35"/>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10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4" presetClass="entr" presetSubtype="16"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box(in)">
                                      <p:cBhvr>
                                        <p:cTn id="129"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1" grpId="0"/>
      <p:bldP spid="3" grpId="0" bldLvl="0" animBg="1"/>
      <p:bldP spid="15" grpId="0"/>
      <p:bldP spid="31" grpId="0" bldLvl="0" animBg="1"/>
      <p:bldP spid="32" grpId="0"/>
      <p:bldP spid="4" grpId="0" bldLvl="0" animBg="1"/>
      <p:bldP spid="13" grpId="0"/>
      <p:bldP spid="24" grpId="0" bldLvl="0" animBg="1"/>
      <p:bldP spid="29" grpId="0" bldLvl="0" animBg="1"/>
      <p:bldP spid="30" grpId="0"/>
      <p:bldP spid="12" grpId="0" bldLvl="0" animBg="1"/>
      <p:bldP spid="11" grpId="0"/>
      <p:bldP spid="5" grpId="0" bldLvl="0" animBg="1"/>
      <p:bldP spid="25" grpId="0"/>
      <p:bldP spid="9" grpId="0" bldLvl="0" animBg="1"/>
      <p:bldP spid="10" grpId="0"/>
      <p:bldP spid="18" grpId="0" bldLvl="0" animBg="1"/>
      <p:bldP spid="19" grpId="0"/>
      <p:bldP spid="20" grpId="0" bldLvl="0" animBg="1"/>
      <p:bldP spid="22" grpId="0"/>
      <p:bldP spid="23" grpId="0" bldLvl="0" animBg="1"/>
      <p:bldP spid="27" grpId="0"/>
      <p:bldP spid="28" grpId="0" bldLvl="0" animBg="1"/>
      <p:bldP spid="33" grpId="0"/>
      <p:bldP spid="34" grpId="0" bldLvl="0" animBg="1"/>
      <p:bldP spid="35" grpId="0"/>
      <p:bldP spid="36" grpId="0" bldLvl="0" animBg="1"/>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8427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pic>
        <p:nvPicPr>
          <p:cNvPr id="9" name="图片 8" descr="51miz-P318773-XPZSQIGA-3840x2719"/>
          <p:cNvPicPr>
            <a:picLocks noChangeAspect="1"/>
          </p:cNvPicPr>
          <p:nvPr/>
        </p:nvPicPr>
        <p:blipFill>
          <a:blip r:embed="rId3"/>
          <a:srcRect l="18332"/>
          <a:stretch>
            <a:fillRect/>
          </a:stretch>
        </p:blipFill>
        <p:spPr>
          <a:xfrm>
            <a:off x="487680" y="2253615"/>
            <a:ext cx="3230245" cy="2800985"/>
          </a:xfrm>
          <a:prstGeom prst="ellipse">
            <a:avLst/>
          </a:prstGeom>
        </p:spPr>
      </p:pic>
      <p:sp>
        <p:nvSpPr>
          <p:cNvPr id="4" name="TextBox 3"/>
          <p:cNvSpPr txBox="1"/>
          <p:nvPr/>
        </p:nvSpPr>
        <p:spPr>
          <a:xfrm>
            <a:off x="1935480" y="1454785"/>
            <a:ext cx="1299210" cy="583565"/>
          </a:xfrm>
          <a:prstGeom prst="rect">
            <a:avLst/>
          </a:prstGeom>
          <a:solidFill>
            <a:srgbClr val="D6BEBE"/>
          </a:solidFill>
        </p:spPr>
        <p:txBody>
          <a:bodyPr wrap="square" rtlCol="0">
            <a:spAutoFit/>
          </a:bodyPr>
          <a:p>
            <a:r>
              <a:rPr lang="en-US" altLang="zh-CN" sz="3200" dirty="0" smtClean="0"/>
              <a:t>gallop </a:t>
            </a:r>
            <a:endParaRPr lang="zh-CN" altLang="zh-CN" sz="3200" dirty="0"/>
          </a:p>
        </p:txBody>
      </p:sp>
      <p:sp>
        <p:nvSpPr>
          <p:cNvPr id="2" name="TextBox 3"/>
          <p:cNvSpPr txBox="1"/>
          <p:nvPr/>
        </p:nvSpPr>
        <p:spPr>
          <a:xfrm>
            <a:off x="3717925" y="2668270"/>
            <a:ext cx="1645285" cy="583565"/>
          </a:xfrm>
          <a:prstGeom prst="rect">
            <a:avLst/>
          </a:prstGeom>
          <a:solidFill>
            <a:srgbClr val="D6BEBE"/>
          </a:solidFill>
        </p:spPr>
        <p:txBody>
          <a:bodyPr wrap="square" rtlCol="0">
            <a:spAutoFit/>
          </a:bodyPr>
          <a:p>
            <a:r>
              <a:rPr lang="en-US" altLang="zh-CN" sz="3200" dirty="0" smtClean="0"/>
              <a:t>thunder </a:t>
            </a:r>
            <a:endParaRPr lang="zh-CN" altLang="zh-CN" sz="3200" dirty="0"/>
          </a:p>
        </p:txBody>
      </p:sp>
      <p:sp>
        <p:nvSpPr>
          <p:cNvPr id="3" name="文本框 2"/>
          <p:cNvSpPr txBox="1"/>
          <p:nvPr/>
        </p:nvSpPr>
        <p:spPr>
          <a:xfrm>
            <a:off x="5617210" y="2336800"/>
            <a:ext cx="5631815" cy="1383665"/>
          </a:xfrm>
          <a:prstGeom prst="rect">
            <a:avLst/>
          </a:prstGeom>
          <a:noFill/>
          <a:ln>
            <a:solidFill>
              <a:schemeClr val="tx1"/>
            </a:solidFill>
            <a:prstDash val="dash"/>
          </a:ln>
        </p:spPr>
        <p:txBody>
          <a:bodyPr wrap="square" rtlCol="0">
            <a:spAutoFit/>
          </a:bodyPr>
          <a:p>
            <a:pPr algn="l"/>
            <a:r>
              <a:rPr lang="en-US" altLang="zh-CN" sz="2800"/>
              <a:t>to move very fast and with a loud deep noise.</a:t>
            </a:r>
            <a:r>
              <a:rPr lang="en-US" sz="2400" b="1"/>
              <a:t>轰隆隆地快速移动</a:t>
            </a:r>
            <a:endParaRPr lang="en-US" sz="2400" b="1"/>
          </a:p>
          <a:p>
            <a:r>
              <a:rPr lang="en-US" altLang="zh-CN" sz="2800"/>
              <a:t>eg. They </a:t>
            </a:r>
            <a:r>
              <a:rPr lang="en-US" altLang="zh-CN" sz="2800">
                <a:solidFill>
                  <a:srgbClr val="C00000"/>
                </a:solidFill>
              </a:rPr>
              <a:t>thundered </a:t>
            </a:r>
            <a:r>
              <a:rPr lang="en-US" altLang="zh-CN" sz="2800">
                <a:solidFill>
                  <a:srgbClr val="00B0F0"/>
                </a:solidFill>
              </a:rPr>
              <a:t>across </a:t>
            </a:r>
            <a:r>
              <a:rPr lang="en-US" altLang="zh-CN" sz="2800"/>
              <a:t>our field.</a:t>
            </a:r>
            <a:endParaRPr lang="en-US" altLang="zh-CN" sz="2800"/>
          </a:p>
        </p:txBody>
      </p:sp>
      <p:sp>
        <p:nvSpPr>
          <p:cNvPr id="5" name="文本框 4"/>
          <p:cNvSpPr txBox="1"/>
          <p:nvPr/>
        </p:nvSpPr>
        <p:spPr>
          <a:xfrm>
            <a:off x="3717925" y="1085215"/>
            <a:ext cx="7628255" cy="953135"/>
          </a:xfrm>
          <a:prstGeom prst="rect">
            <a:avLst/>
          </a:prstGeom>
          <a:noFill/>
          <a:ln>
            <a:solidFill>
              <a:schemeClr val="tx1"/>
            </a:solidFill>
            <a:prstDash val="dash"/>
          </a:ln>
        </p:spPr>
        <p:txBody>
          <a:bodyPr wrap="square" rtlCol="0">
            <a:spAutoFit/>
          </a:bodyPr>
          <a:p>
            <a:pPr algn="l"/>
            <a:r>
              <a:rPr lang="en-US" altLang="zh-CN" sz="2800"/>
              <a:t>eg. The horse </a:t>
            </a:r>
            <a:r>
              <a:rPr lang="en-US" altLang="zh-CN" sz="2800">
                <a:solidFill>
                  <a:srgbClr val="C00000"/>
                </a:solidFill>
              </a:rPr>
              <a:t>galloped</a:t>
            </a:r>
            <a:r>
              <a:rPr lang="en-US" altLang="zh-CN" sz="2800"/>
              <a:t> and tossed its rider.</a:t>
            </a:r>
            <a:r>
              <a:rPr lang="en-US" sz="2400" b="1">
                <a:sym typeface="+mn-ea"/>
              </a:rPr>
              <a:t>马飞奔</a:t>
            </a:r>
            <a:endParaRPr lang="en-US" sz="2400" b="1"/>
          </a:p>
          <a:p>
            <a:r>
              <a:rPr lang="en-US" sz="2800">
                <a:latin typeface="Times New Roman" panose="02020603050405020304" pitchFamily="18" charset="0"/>
                <a:cs typeface="Times New Roman" panose="02020603050405020304" pitchFamily="18" charset="0"/>
                <a:sym typeface="+mn-ea"/>
              </a:rPr>
              <a:t>eg. Jo </a:t>
            </a:r>
            <a:r>
              <a:rPr lang="en-US" altLang="zh-CN" sz="2800">
                <a:solidFill>
                  <a:srgbClr val="C00000"/>
                </a:solidFill>
                <a:sym typeface="+mn-ea"/>
              </a:rPr>
              <a:t>galloped</a:t>
            </a:r>
            <a:r>
              <a:rPr lang="en-US" sz="2800">
                <a:latin typeface="Times New Roman" panose="02020603050405020304" pitchFamily="18" charset="0"/>
                <a:cs typeface="Times New Roman" panose="02020603050405020304" pitchFamily="18" charset="0"/>
                <a:sym typeface="+mn-ea"/>
              </a:rPr>
              <a:t> </a:t>
            </a:r>
            <a:r>
              <a:rPr lang="en-US" sz="2800">
                <a:solidFill>
                  <a:srgbClr val="00B0F0"/>
                </a:solidFill>
                <a:latin typeface="Times New Roman" panose="02020603050405020304" pitchFamily="18" charset="0"/>
                <a:cs typeface="Times New Roman" panose="02020603050405020304" pitchFamily="18" charset="0"/>
                <a:sym typeface="+mn-ea"/>
              </a:rPr>
              <a:t>across </a:t>
            </a:r>
            <a:r>
              <a:rPr lang="en-US" sz="2800">
                <a:latin typeface="Times New Roman" panose="02020603050405020304" pitchFamily="18" charset="0"/>
                <a:cs typeface="Times New Roman" panose="02020603050405020304" pitchFamily="18" charset="0"/>
                <a:sym typeface="+mn-ea"/>
              </a:rPr>
              <a:t>the field. </a:t>
            </a:r>
            <a:r>
              <a:rPr lang="en-US" sz="2400" b="1">
                <a:sym typeface="+mn-ea"/>
              </a:rPr>
              <a:t>骑马飞奔</a:t>
            </a:r>
            <a:endParaRPr lang="zh-CN" altLang="en-US" sz="2800" b="1">
              <a:solidFill>
                <a:schemeClr val="tx1"/>
              </a:solidFill>
              <a:latin typeface="Times New Roman" panose="02020603050405020304" pitchFamily="18" charset="0"/>
              <a:cs typeface="Times New Roman" panose="02020603050405020304" pitchFamily="18" charset="0"/>
              <a:sym typeface="+mn-ea"/>
            </a:endParaRPr>
          </a:p>
        </p:txBody>
      </p:sp>
      <p:sp>
        <p:nvSpPr>
          <p:cNvPr id="8" name="TextBox 3"/>
          <p:cNvSpPr txBox="1"/>
          <p:nvPr/>
        </p:nvSpPr>
        <p:spPr>
          <a:xfrm>
            <a:off x="3717925" y="4282440"/>
            <a:ext cx="1062990" cy="583565"/>
          </a:xfrm>
          <a:prstGeom prst="rect">
            <a:avLst/>
          </a:prstGeom>
          <a:solidFill>
            <a:srgbClr val="D6BEBE"/>
          </a:solidFill>
        </p:spPr>
        <p:txBody>
          <a:bodyPr wrap="square" rtlCol="0">
            <a:spAutoFit/>
          </a:bodyPr>
          <a:p>
            <a:r>
              <a:rPr lang="en-US" altLang="zh-CN" sz="3200" dirty="0" smtClean="0"/>
              <a:t>bolt </a:t>
            </a:r>
            <a:endParaRPr lang="zh-CN" altLang="zh-CN" sz="3200" dirty="0"/>
          </a:p>
        </p:txBody>
      </p:sp>
      <p:sp>
        <p:nvSpPr>
          <p:cNvPr id="10" name="文本框 9"/>
          <p:cNvSpPr txBox="1"/>
          <p:nvPr/>
        </p:nvSpPr>
        <p:spPr>
          <a:xfrm>
            <a:off x="5017135" y="3882390"/>
            <a:ext cx="6527800" cy="1383665"/>
          </a:xfrm>
          <a:prstGeom prst="rect">
            <a:avLst/>
          </a:prstGeom>
          <a:noFill/>
          <a:ln>
            <a:solidFill>
              <a:schemeClr val="tx1"/>
            </a:solidFill>
            <a:prstDash val="dash"/>
          </a:ln>
        </p:spPr>
        <p:txBody>
          <a:bodyPr wrap="square" rtlCol="0">
            <a:spAutoFit/>
          </a:bodyPr>
          <a:p>
            <a:r>
              <a:rPr lang="en-US" sz="2800"/>
              <a:t>a horse suddenly runs away because it's frightened.</a:t>
            </a:r>
            <a:r>
              <a:rPr lang="en-US" sz="2400" b="1"/>
              <a:t>(</a:t>
            </a:r>
            <a:r>
              <a:rPr lang="zh-CN" altLang="en-US" sz="2400" b="1"/>
              <a:t>尤指马突然或受惊</a:t>
            </a:r>
            <a:r>
              <a:rPr lang="en-US" sz="2400" b="1"/>
              <a:t>)</a:t>
            </a:r>
            <a:r>
              <a:rPr lang="zh-CN" altLang="en-US" sz="2400" b="1"/>
              <a:t>狂奔</a:t>
            </a:r>
            <a:endParaRPr lang="en-US" sz="2400" b="1"/>
          </a:p>
          <a:p>
            <a:r>
              <a:rPr lang="en-US" altLang="zh-CN" sz="2800"/>
              <a:t>eg. The horse reared up and </a:t>
            </a:r>
            <a:r>
              <a:rPr lang="en-US" altLang="zh-CN" sz="2800">
                <a:solidFill>
                  <a:srgbClr val="C00000"/>
                </a:solidFill>
              </a:rPr>
              <a:t>bolted</a:t>
            </a:r>
            <a:r>
              <a:rPr lang="en-US" altLang="zh-CN" sz="2800"/>
              <a:t> </a:t>
            </a:r>
            <a:r>
              <a:rPr lang="en-US" altLang="zh-CN" sz="2800">
                <a:solidFill>
                  <a:srgbClr val="00B0F0"/>
                </a:solidFill>
              </a:rPr>
              <a:t>forward</a:t>
            </a:r>
            <a:r>
              <a:rPr lang="en-US" altLang="zh-CN" sz="2800"/>
              <a:t>.</a:t>
            </a:r>
            <a:endParaRPr lang="en-US" altLang="zh-CN" sz="2800"/>
          </a:p>
        </p:txBody>
      </p:sp>
      <p:sp>
        <p:nvSpPr>
          <p:cNvPr id="11" name="TextBox 3"/>
          <p:cNvSpPr txBox="1"/>
          <p:nvPr/>
        </p:nvSpPr>
        <p:spPr>
          <a:xfrm>
            <a:off x="2529205" y="5369560"/>
            <a:ext cx="1645285" cy="583565"/>
          </a:xfrm>
          <a:prstGeom prst="rect">
            <a:avLst/>
          </a:prstGeom>
          <a:solidFill>
            <a:srgbClr val="D6BEBE"/>
          </a:solidFill>
        </p:spPr>
        <p:txBody>
          <a:bodyPr wrap="square" rtlCol="0">
            <a:spAutoFit/>
          </a:bodyPr>
          <a:p>
            <a:r>
              <a:rPr lang="en-US" sz="3200" dirty="0" smtClean="0"/>
              <a:t>dart</a:t>
            </a:r>
            <a:endParaRPr lang="en-US" sz="3200" dirty="0"/>
          </a:p>
        </p:txBody>
      </p:sp>
      <p:sp>
        <p:nvSpPr>
          <p:cNvPr id="12" name="文本框 11"/>
          <p:cNvSpPr txBox="1"/>
          <p:nvPr/>
        </p:nvSpPr>
        <p:spPr>
          <a:xfrm>
            <a:off x="4629150" y="5431155"/>
            <a:ext cx="6620510" cy="521970"/>
          </a:xfrm>
          <a:prstGeom prst="rect">
            <a:avLst/>
          </a:prstGeom>
          <a:noFill/>
          <a:ln>
            <a:solidFill>
              <a:schemeClr val="tx1"/>
            </a:solidFill>
            <a:prstDash val="dash"/>
          </a:ln>
        </p:spPr>
        <p:txBody>
          <a:bodyPr wrap="square" rtlCol="0">
            <a:spAutoFit/>
          </a:bodyPr>
          <a:p>
            <a:r>
              <a:rPr lang="en-US" altLang="zh-CN" sz="2800">
                <a:sym typeface="+mn-ea"/>
              </a:rPr>
              <a:t>eg.The pony </a:t>
            </a:r>
            <a:r>
              <a:rPr lang="en-US" altLang="zh-CN" sz="2800">
                <a:solidFill>
                  <a:srgbClr val="C00000"/>
                </a:solidFill>
                <a:sym typeface="+mn-ea"/>
              </a:rPr>
              <a:t>darted</a:t>
            </a:r>
            <a:r>
              <a:rPr lang="en-US" altLang="zh-CN" sz="2800">
                <a:solidFill>
                  <a:srgbClr val="00B0F0"/>
                </a:solidFill>
                <a:sym typeface="+mn-ea"/>
              </a:rPr>
              <a:t> back</a:t>
            </a:r>
            <a:r>
              <a:rPr lang="en-US" altLang="zh-CN" sz="2800">
                <a:sym typeface="+mn-ea"/>
              </a:rPr>
              <a:t> into the stable.</a:t>
            </a:r>
            <a:endParaRPr lang="zh-CN" altLang="en-US" sz="2800" b="1"/>
          </a:p>
        </p:txBody>
      </p:sp>
      <p:sp>
        <p:nvSpPr>
          <p:cNvPr id="15"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 grpId="0" bldLvl="0" animBg="1"/>
      <p:bldP spid="3" grpId="0" bldLvl="0" animBg="1"/>
      <p:bldP spid="8" grpId="0" bldLvl="0" animBg="1"/>
      <p:bldP spid="10" grpId="0" bldLvl="0" animBg="1"/>
      <p:bldP spid="11"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5793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pic>
        <p:nvPicPr>
          <p:cNvPr id="11" name="图片 10" descr="51miz-P960238-Q6HMD9ZS-3840x1854"/>
          <p:cNvPicPr>
            <a:picLocks noChangeAspect="1"/>
          </p:cNvPicPr>
          <p:nvPr/>
        </p:nvPicPr>
        <p:blipFill>
          <a:blip r:embed="rId3"/>
          <a:srcRect l="26220" t="10043" r="40995" b="10370"/>
          <a:stretch>
            <a:fillRect/>
          </a:stretch>
        </p:blipFill>
        <p:spPr>
          <a:xfrm>
            <a:off x="826770" y="2677795"/>
            <a:ext cx="2369820" cy="2778760"/>
          </a:xfrm>
          <a:prstGeom prst="ellipse">
            <a:avLst/>
          </a:prstGeom>
        </p:spPr>
      </p:pic>
      <p:sp>
        <p:nvSpPr>
          <p:cNvPr id="4" name="文本框 3"/>
          <p:cNvSpPr txBox="1"/>
          <p:nvPr/>
        </p:nvSpPr>
        <p:spPr>
          <a:xfrm>
            <a:off x="4193540" y="1539875"/>
            <a:ext cx="6880225" cy="953135"/>
          </a:xfrm>
          <a:prstGeom prst="rect">
            <a:avLst/>
          </a:prstGeom>
          <a:noFill/>
          <a:ln>
            <a:solidFill>
              <a:schemeClr val="bg1">
                <a:lumMod val="65000"/>
              </a:schemeClr>
            </a:solidFill>
            <a:prstDash val="dash"/>
          </a:ln>
        </p:spPr>
        <p:txBody>
          <a:bodyPr wrap="square" rtlCol="0" anchor="t">
            <a:spAutoFit/>
          </a:bodyPr>
          <a:p>
            <a:pPr marL="457200" indent="-457200" algn="l">
              <a:buFont typeface="Wingdings" panose="05000000000000000000" charset="0"/>
              <a:buChar char="Ø"/>
            </a:pPr>
            <a:r>
              <a:rPr lang="en-US" altLang="zh-CN" sz="2800">
                <a:sym typeface="+mn-ea"/>
              </a:rPr>
              <a:t>The boy pulled the door and </a:t>
            </a:r>
            <a:r>
              <a:rPr lang="en-US" altLang="zh-CN" sz="2800">
                <a:solidFill>
                  <a:srgbClr val="00B0F0"/>
                </a:solidFill>
                <a:sym typeface="+mn-ea"/>
              </a:rPr>
              <a:t>out</a:t>
            </a:r>
            <a:r>
              <a:rPr lang="en-US" altLang="zh-CN" sz="2800">
                <a:solidFill>
                  <a:srgbClr val="C00000"/>
                </a:solidFill>
                <a:sym typeface="+mn-ea"/>
              </a:rPr>
              <a:t> rushed </a:t>
            </a:r>
            <a:r>
              <a:rPr lang="en-US" altLang="zh-CN" sz="2800">
                <a:sym typeface="+mn-ea"/>
              </a:rPr>
              <a:t>Poppy, followed by a puppy. </a:t>
            </a:r>
            <a:r>
              <a:rPr lang="zh-CN" altLang="en-US" sz="2400" b="1">
                <a:sym typeface="+mn-ea"/>
              </a:rPr>
              <a:t>冲</a:t>
            </a:r>
            <a:endParaRPr lang="zh-CN" altLang="en-US" sz="2400" b="1">
              <a:sym typeface="+mn-ea"/>
            </a:endParaRPr>
          </a:p>
        </p:txBody>
      </p:sp>
      <p:sp>
        <p:nvSpPr>
          <p:cNvPr id="5" name="TextBox 3"/>
          <p:cNvSpPr txBox="1"/>
          <p:nvPr/>
        </p:nvSpPr>
        <p:spPr>
          <a:xfrm>
            <a:off x="2557780" y="1909445"/>
            <a:ext cx="1299210" cy="583565"/>
          </a:xfrm>
          <a:prstGeom prst="rect">
            <a:avLst/>
          </a:prstGeom>
          <a:solidFill>
            <a:srgbClr val="D6BEBE"/>
          </a:solidFill>
        </p:spPr>
        <p:txBody>
          <a:bodyPr wrap="square" rtlCol="0">
            <a:spAutoFit/>
          </a:bodyPr>
          <a:p>
            <a:r>
              <a:rPr lang="en-US" altLang="zh-CN" sz="3200" dirty="0" smtClean="0"/>
              <a:t>rush </a:t>
            </a:r>
            <a:endParaRPr lang="zh-CN" altLang="zh-CN" sz="3200" dirty="0"/>
          </a:p>
        </p:txBody>
      </p:sp>
      <p:sp>
        <p:nvSpPr>
          <p:cNvPr id="8" name="文本框 7"/>
          <p:cNvSpPr txBox="1"/>
          <p:nvPr/>
        </p:nvSpPr>
        <p:spPr>
          <a:xfrm>
            <a:off x="4888230" y="2952750"/>
            <a:ext cx="6313170" cy="1322070"/>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Poppy </a:t>
            </a:r>
            <a:r>
              <a:rPr lang="en-US" altLang="zh-CN" sz="2800">
                <a:solidFill>
                  <a:srgbClr val="C00000"/>
                </a:solidFill>
                <a:sym typeface="+mn-ea"/>
              </a:rPr>
              <a:t>trotted</a:t>
            </a:r>
            <a:r>
              <a:rPr lang="en-US" altLang="zh-CN" sz="2800">
                <a:sym typeface="+mn-ea"/>
              </a:rPr>
              <a:t> </a:t>
            </a:r>
            <a:r>
              <a:rPr lang="en-US" altLang="zh-CN" sz="2800">
                <a:solidFill>
                  <a:srgbClr val="00B0F0"/>
                </a:solidFill>
                <a:sym typeface="+mn-ea"/>
              </a:rPr>
              <a:t>to</a:t>
            </a:r>
            <a:r>
              <a:rPr lang="en-US" altLang="zh-CN" sz="2800">
                <a:sym typeface="+mn-ea"/>
              </a:rPr>
              <a:t> him and got up on his back legs, trying to lick her old friend.</a:t>
            </a:r>
            <a:r>
              <a:rPr lang="zh-CN" altLang="en-US" sz="2400" b="1">
                <a:sym typeface="+mn-ea"/>
              </a:rPr>
              <a:t>小跑</a:t>
            </a:r>
            <a:endParaRPr lang="zh-CN" altLang="en-US" sz="2400" b="1">
              <a:sym typeface="+mn-ea"/>
            </a:endParaRPr>
          </a:p>
        </p:txBody>
      </p:sp>
      <p:sp>
        <p:nvSpPr>
          <p:cNvPr id="9" name="TextBox 3"/>
          <p:cNvSpPr txBox="1"/>
          <p:nvPr/>
        </p:nvSpPr>
        <p:spPr>
          <a:xfrm>
            <a:off x="3322955" y="3137535"/>
            <a:ext cx="1299210" cy="583565"/>
          </a:xfrm>
          <a:prstGeom prst="rect">
            <a:avLst/>
          </a:prstGeom>
          <a:solidFill>
            <a:srgbClr val="D6BEBE"/>
          </a:solidFill>
        </p:spPr>
        <p:txBody>
          <a:bodyPr wrap="square" rtlCol="0">
            <a:spAutoFit/>
          </a:bodyPr>
          <a:p>
            <a:r>
              <a:rPr lang="en-US" altLang="zh-CN" sz="3200" dirty="0" smtClean="0"/>
              <a:t>trot </a:t>
            </a:r>
            <a:endParaRPr lang="zh-CN" altLang="zh-CN" sz="3200" dirty="0"/>
          </a:p>
        </p:txBody>
      </p:sp>
      <p:sp>
        <p:nvSpPr>
          <p:cNvPr id="2" name="TextBox 3"/>
          <p:cNvSpPr txBox="1"/>
          <p:nvPr/>
        </p:nvSpPr>
        <p:spPr>
          <a:xfrm>
            <a:off x="3322955" y="4459605"/>
            <a:ext cx="1299210" cy="583565"/>
          </a:xfrm>
          <a:prstGeom prst="rect">
            <a:avLst/>
          </a:prstGeom>
          <a:solidFill>
            <a:srgbClr val="D6BEBE"/>
          </a:solidFill>
        </p:spPr>
        <p:txBody>
          <a:bodyPr wrap="square" rtlCol="0">
            <a:spAutoFit/>
          </a:bodyPr>
          <a:p>
            <a:r>
              <a:rPr lang="en-US" altLang="zh-CN" sz="3200" dirty="0" smtClean="0"/>
              <a:t>shoot </a:t>
            </a:r>
            <a:endParaRPr lang="zh-CN" altLang="zh-CN" sz="3200" dirty="0"/>
          </a:p>
        </p:txBody>
      </p:sp>
      <p:sp>
        <p:nvSpPr>
          <p:cNvPr id="3" name="文本框 2"/>
          <p:cNvSpPr txBox="1"/>
          <p:nvPr/>
        </p:nvSpPr>
        <p:spPr>
          <a:xfrm>
            <a:off x="4888230" y="4503420"/>
            <a:ext cx="6313170" cy="953135"/>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The little dog </a:t>
            </a:r>
            <a:r>
              <a:rPr lang="en-US" altLang="zh-CN" sz="2800">
                <a:solidFill>
                  <a:srgbClr val="C00000"/>
                </a:solidFill>
                <a:sym typeface="+mn-ea"/>
              </a:rPr>
              <a:t>shot </a:t>
            </a:r>
            <a:r>
              <a:rPr lang="en-US" altLang="zh-CN" sz="2800">
                <a:solidFill>
                  <a:srgbClr val="00B0F0"/>
                </a:solidFill>
                <a:sym typeface="+mn-ea"/>
              </a:rPr>
              <a:t>downstairs</a:t>
            </a:r>
            <a:r>
              <a:rPr lang="en-US" altLang="zh-CN" sz="2800">
                <a:sym typeface="+mn-ea"/>
              </a:rPr>
              <a:t> to welcome Daisy.</a:t>
            </a:r>
            <a:r>
              <a:rPr lang="en-US" altLang="zh-CN" sz="2400" b="1">
                <a:sym typeface="+mn-ea"/>
              </a:rPr>
              <a:t>冲</a:t>
            </a:r>
            <a:endParaRPr lang="en-US" altLang="zh-CN" sz="2400" b="1">
              <a:sym typeface="+mn-ea"/>
            </a:endParaRPr>
          </a:p>
        </p:txBody>
      </p:sp>
      <p:sp>
        <p:nvSpPr>
          <p:cNvPr id="10" name="TextBox 3"/>
          <p:cNvSpPr txBox="1"/>
          <p:nvPr/>
        </p:nvSpPr>
        <p:spPr>
          <a:xfrm>
            <a:off x="2835275" y="5661025"/>
            <a:ext cx="1550035" cy="583565"/>
          </a:xfrm>
          <a:prstGeom prst="rect">
            <a:avLst/>
          </a:prstGeom>
          <a:solidFill>
            <a:srgbClr val="D6BEBE"/>
          </a:solidFill>
        </p:spPr>
        <p:txBody>
          <a:bodyPr wrap="square" rtlCol="0">
            <a:spAutoFit/>
          </a:bodyPr>
          <a:p>
            <a:r>
              <a:rPr lang="en-US" altLang="zh-CN" sz="3200" dirty="0" smtClean="0"/>
              <a:t>charge</a:t>
            </a:r>
            <a:endParaRPr lang="zh-CN" altLang="zh-CN" sz="3200" dirty="0"/>
          </a:p>
        </p:txBody>
      </p:sp>
      <p:sp>
        <p:nvSpPr>
          <p:cNvPr id="12" name="文本框 11"/>
          <p:cNvSpPr txBox="1"/>
          <p:nvPr/>
        </p:nvSpPr>
        <p:spPr>
          <a:xfrm>
            <a:off x="4622165" y="5616575"/>
            <a:ext cx="6313170" cy="521970"/>
          </a:xfrm>
          <a:prstGeom prst="rect">
            <a:avLst/>
          </a:prstGeom>
          <a:noFill/>
          <a:ln>
            <a:solidFill>
              <a:schemeClr val="bg1">
                <a:lumMod val="65000"/>
              </a:schemeClr>
            </a:solidFill>
            <a:prstDash val="dash"/>
          </a:ln>
        </p:spPr>
        <p:txBody>
          <a:bodyPr wrap="square" rtlCol="0" anchor="t">
            <a:spAutoFit/>
          </a:bodyPr>
          <a:p>
            <a:pPr marL="457200" indent="-457200">
              <a:buFont typeface="Wingdings" panose="05000000000000000000" charset="0"/>
              <a:buChar char="Ø"/>
            </a:pPr>
            <a:r>
              <a:rPr lang="en-US" altLang="zh-CN" sz="2800">
                <a:sym typeface="+mn-ea"/>
              </a:rPr>
              <a:t>The dog </a:t>
            </a:r>
            <a:r>
              <a:rPr lang="en-US" altLang="zh-CN" sz="2800">
                <a:solidFill>
                  <a:srgbClr val="C00000"/>
                </a:solidFill>
                <a:sym typeface="+mn-ea"/>
              </a:rPr>
              <a:t>charged</a:t>
            </a:r>
            <a:r>
              <a:rPr lang="en-US" altLang="zh-CN" sz="2800">
                <a:solidFill>
                  <a:srgbClr val="00B0F0"/>
                </a:solidFill>
                <a:sym typeface="+mn-ea"/>
              </a:rPr>
              <a:t> towards</a:t>
            </a:r>
            <a:r>
              <a:rPr lang="en-US" altLang="zh-CN" sz="2800">
                <a:sym typeface="+mn-ea"/>
              </a:rPr>
              <a:t> me.</a:t>
            </a:r>
            <a:endParaRPr lang="en-US" altLang="zh-CN" sz="2800">
              <a:sym typeface="+mn-ea"/>
            </a:endParaRPr>
          </a:p>
        </p:txBody>
      </p:sp>
      <p:sp>
        <p:nvSpPr>
          <p:cNvPr id="13"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2" grpId="0" bldLvl="0" animBg="1"/>
      <p:bldP spid="3" grpId="0" bldLvl="0" animBg="1"/>
      <p:bldP spid="10" grpId="0" bldLvl="0" animBg="1"/>
      <p:bldP spid="12" grpId="0" bldLvl="0" animBg="1"/>
      <p:bldP spid="4" grpId="0" bldLvl="0" animBg="1"/>
      <p:bldP spid="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文本框 7"/>
          <p:cNvSpPr txBox="1"/>
          <p:nvPr/>
        </p:nvSpPr>
        <p:spPr>
          <a:xfrm>
            <a:off x="2890136" y="2105561"/>
            <a:ext cx="6411729" cy="1446550"/>
          </a:xfrm>
          <a:prstGeom prst="rect">
            <a:avLst/>
          </a:prstGeom>
          <a:noFill/>
        </p:spPr>
        <p:txBody>
          <a:bodyPr wrap="square">
            <a:spAutoFit/>
          </a:bodyPr>
          <a:lstStyle/>
          <a:p>
            <a:pPr algn="dist">
              <a:defRPr/>
            </a:pPr>
            <a:r>
              <a:rPr lang="zh-CN" altLang="en-US" sz="8800" b="1" dirty="0" smtClean="0">
                <a:solidFill>
                  <a:schemeClr val="tx1">
                    <a:lumMod val="65000"/>
                    <a:lumOff val="35000"/>
                  </a:schemeClr>
                </a:solidFill>
                <a:latin typeface="黑体" panose="02010609060101010101" pitchFamily="49" charset="-122"/>
                <a:ea typeface="黑体" panose="02010609060101010101" pitchFamily="49" charset="-122"/>
              </a:rPr>
              <a:t>铁杵磨针</a:t>
            </a:r>
            <a:endParaRPr lang="zh-CN" altLang="en-US" sz="8800" b="1"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9" name="文本框 8"/>
          <p:cNvSpPr txBox="1"/>
          <p:nvPr/>
        </p:nvSpPr>
        <p:spPr>
          <a:xfrm>
            <a:off x="5012956" y="4058431"/>
            <a:ext cx="2166088" cy="441998"/>
          </a:xfrm>
          <a:prstGeom prst="roundRect">
            <a:avLst/>
          </a:prstGeom>
          <a:solidFill>
            <a:srgbClr val="E1653F"/>
          </a:solidFill>
          <a:ln w="28575">
            <a:noFill/>
          </a:ln>
        </p:spPr>
        <p:txBody>
          <a:bodyPr wrap="square" rtlCol="0">
            <a:spAutoFit/>
          </a:bodyPr>
          <a:lstStyle/>
          <a:p>
            <a:pPr algn="ctr"/>
            <a:endParaRPr lang="zh-CN" altLang="en-US" sz="2000" dirty="0">
              <a:solidFill>
                <a:schemeClr val="bg1"/>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7985" y="-321310"/>
            <a:ext cx="12307570" cy="7241540"/>
          </a:xfrm>
          <a:prstGeom prst="rect">
            <a:avLst/>
          </a:prstGeom>
        </p:spPr>
      </p:pic>
      <p:sp>
        <p:nvSpPr>
          <p:cNvPr id="12" name="文本框 11"/>
          <p:cNvSpPr txBox="1"/>
          <p:nvPr/>
        </p:nvSpPr>
        <p:spPr>
          <a:xfrm>
            <a:off x="912495" y="1638300"/>
            <a:ext cx="10366375" cy="1753235"/>
          </a:xfrm>
          <a:prstGeom prst="rect">
            <a:avLst/>
          </a:prstGeom>
          <a:noFill/>
        </p:spPr>
        <p:txBody>
          <a:bodyPr wrap="square" rtlCol="0">
            <a:spAutoFit/>
          </a:bodyPr>
          <a:p>
            <a:pPr algn="ctr"/>
            <a:r>
              <a:rPr lang="en-US" altLang="zh-CN" sz="5995" b="1" dirty="0">
                <a:solidFill>
                  <a:schemeClr val="bg1"/>
                </a:solidFill>
                <a:sym typeface="+mn-ea"/>
              </a:rPr>
              <a:t>Walk and Run </a:t>
            </a:r>
            <a:endParaRPr lang="en-US" altLang="zh-CN" sz="5995" b="1" dirty="0">
              <a:solidFill>
                <a:schemeClr val="bg1"/>
              </a:solidFill>
            </a:endParaRPr>
          </a:p>
          <a:p>
            <a:pPr algn="ctr"/>
            <a:r>
              <a:rPr lang="zh-CN" altLang="en-US" sz="4800" b="1" dirty="0">
                <a:solidFill>
                  <a:schemeClr val="bg1"/>
                </a:solidFill>
              </a:rPr>
              <a:t>行走与奔跑</a:t>
            </a:r>
            <a:endParaRPr lang="zh-CN" altLang="en-US" sz="4800" b="1" dirty="0">
              <a:solidFill>
                <a:schemeClr val="bg1"/>
              </a:solidFill>
            </a:endParaRPr>
          </a:p>
        </p:txBody>
      </p:sp>
      <p:sp>
        <p:nvSpPr>
          <p:cNvPr id="3" name="文本框 2"/>
          <p:cNvSpPr txBox="1"/>
          <p:nvPr/>
        </p:nvSpPr>
        <p:spPr>
          <a:xfrm>
            <a:off x="3434715" y="3552190"/>
            <a:ext cx="7844155" cy="1383665"/>
          </a:xfrm>
          <a:prstGeom prst="rect">
            <a:avLst/>
          </a:prstGeom>
          <a:noFill/>
        </p:spPr>
        <p:txBody>
          <a:bodyPr wrap="square" rtlCol="0" anchor="t">
            <a:spAutoFit/>
          </a:bodyPr>
          <a:p>
            <a:pPr indent="0">
              <a:buFont typeface="Arial" panose="020B0604020202020204" pitchFamily="34" charset="0"/>
              <a:buNone/>
            </a:pPr>
            <a:endParaRPr lang="zh-CN" altLang="en-US" sz="2800" b="1"/>
          </a:p>
          <a:p>
            <a:pPr marL="457200" indent="-457200">
              <a:buFont typeface="Arial" panose="020B0604020202020204" pitchFamily="34" charset="0"/>
              <a:buChar char="•"/>
            </a:pPr>
            <a:r>
              <a:rPr lang="en-US" altLang="zh-CN" sz="2800" b="1">
                <a:solidFill>
                  <a:schemeClr val="bg1"/>
                </a:solidFill>
              </a:rPr>
              <a:t>U</a:t>
            </a:r>
            <a:r>
              <a:rPr lang="zh-CN" altLang="en-US" sz="2800" b="1">
                <a:solidFill>
                  <a:schemeClr val="bg1"/>
                </a:solidFill>
              </a:rPr>
              <a:t>se </a:t>
            </a:r>
            <a:r>
              <a:rPr lang="en-US" altLang="zh-CN" sz="2800" b="1">
                <a:solidFill>
                  <a:schemeClr val="bg1"/>
                </a:solidFill>
              </a:rPr>
              <a:t>accurate </a:t>
            </a:r>
            <a:r>
              <a:rPr lang="en-US" sz="2800" b="1">
                <a:solidFill>
                  <a:schemeClr val="bg1"/>
                </a:solidFill>
                <a:sym typeface="+mn-ea"/>
              </a:rPr>
              <a:t>particles(</a:t>
            </a:r>
            <a:r>
              <a:rPr lang="zh-CN" altLang="en-US" sz="2800" b="1">
                <a:solidFill>
                  <a:schemeClr val="bg1"/>
                </a:solidFill>
                <a:sym typeface="+mn-ea"/>
              </a:rPr>
              <a:t>小品词</a:t>
            </a:r>
            <a:r>
              <a:rPr lang="en-US" sz="2800" b="1">
                <a:solidFill>
                  <a:schemeClr val="bg1"/>
                </a:solidFill>
                <a:sym typeface="+mn-ea"/>
              </a:rPr>
              <a:t>) to bring cohesion</a:t>
            </a:r>
            <a:endParaRPr lang="en-US" sz="2800" b="1">
              <a:solidFill>
                <a:schemeClr val="bg1"/>
              </a:solidFill>
              <a:sym typeface="+mn-ea"/>
            </a:endParaRPr>
          </a:p>
          <a:p>
            <a:pPr marL="457200" indent="-457200">
              <a:buFont typeface="Arial" panose="020B0604020202020204" pitchFamily="34" charset="0"/>
              <a:buChar char="•"/>
            </a:pPr>
            <a:r>
              <a:rPr lang="en-US" sz="2800" b="1">
                <a:solidFill>
                  <a:schemeClr val="bg1"/>
                </a:solidFill>
                <a:sym typeface="+mn-ea"/>
              </a:rPr>
              <a:t>Use vivid verbs to show than tell</a:t>
            </a:r>
            <a:endParaRPr lang="en-US" altLang="en-US" sz="2800" b="1">
              <a:solidFill>
                <a:schemeClr val="bg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9476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sym typeface="+mn-ea"/>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100" name="文本框 99"/>
          <p:cNvSpPr txBox="1"/>
          <p:nvPr/>
        </p:nvSpPr>
        <p:spPr>
          <a:xfrm>
            <a:off x="5192395" y="5021580"/>
            <a:ext cx="6318250" cy="89154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sz="2800" b="0">
                <a:latin typeface="Calibri" panose="020F0502020204030204" charset="0"/>
                <a:ea typeface="宋体" panose="02010600030101010101" pitchFamily="2" charset="-122"/>
                <a:cs typeface="Times New Roman" panose="02020603050405020304" pitchFamily="18" charset="0"/>
              </a:rPr>
              <a:t>The bear </a:t>
            </a:r>
            <a:r>
              <a:rPr lang="en-US" sz="2800" b="0">
                <a:solidFill>
                  <a:srgbClr val="C00000"/>
                </a:solidFill>
                <a:latin typeface="Calibri" panose="020F0502020204030204" charset="0"/>
                <a:ea typeface="宋体" panose="02010600030101010101" pitchFamily="2" charset="-122"/>
                <a:cs typeface="Times New Roman" panose="02020603050405020304" pitchFamily="18" charset="0"/>
              </a:rPr>
              <a:t>trotted</a:t>
            </a:r>
            <a:r>
              <a:rPr lang="en-US" sz="2800" b="0">
                <a:latin typeface="Calibri" panose="020F0502020204030204" charset="0"/>
                <a:ea typeface="宋体" panose="02010600030101010101" pitchFamily="2" charset="-122"/>
                <a:cs typeface="Times New Roman" panose="02020603050405020304" pitchFamily="18" charset="0"/>
              </a:rPr>
              <a:t> </a:t>
            </a:r>
            <a:r>
              <a:rPr lang="en-US" sz="2800" b="0">
                <a:solidFill>
                  <a:srgbClr val="00B0F0"/>
                </a:solidFill>
                <a:latin typeface="Calibri" panose="020F0502020204030204" charset="0"/>
                <a:ea typeface="宋体" panose="02010600030101010101" pitchFamily="2" charset="-122"/>
                <a:cs typeface="Times New Roman" panose="02020603050405020304" pitchFamily="18" charset="0"/>
              </a:rPr>
              <a:t>forward</a:t>
            </a:r>
            <a:r>
              <a:rPr lang="en-US" sz="2800" b="0">
                <a:latin typeface="Calibri" panose="020F0502020204030204" charset="0"/>
                <a:ea typeface="宋体" panose="02010600030101010101" pitchFamily="2" charset="-122"/>
                <a:cs typeface="Times New Roman" panose="02020603050405020304" pitchFamily="18" charset="0"/>
              </a:rPr>
              <a:t> a few steps.</a:t>
            </a:r>
            <a:r>
              <a:rPr lang="en-US" sz="2400" b="1">
                <a:latin typeface="Calibri" panose="020F0502020204030204" charset="0"/>
                <a:ea typeface="宋体" panose="02010600030101010101" pitchFamily="2" charset="-122"/>
                <a:cs typeface="Times New Roman" panose="02020603050405020304" pitchFamily="18" charset="0"/>
              </a:rPr>
              <a:t>小跑</a:t>
            </a:r>
            <a:endParaRPr lang="en-US" sz="2400" b="1">
              <a:latin typeface="Calibri" panose="020F0502020204030204" charset="0"/>
              <a:ea typeface="宋体" panose="02010600030101010101" pitchFamily="2" charset="-122"/>
              <a:cs typeface="Times New Roman" panose="02020603050405020304" pitchFamily="18" charset="0"/>
            </a:endParaRPr>
          </a:p>
        </p:txBody>
      </p:sp>
      <p:sp>
        <p:nvSpPr>
          <p:cNvPr id="2" name="文本框 1"/>
          <p:cNvSpPr txBox="1"/>
          <p:nvPr/>
        </p:nvSpPr>
        <p:spPr>
          <a:xfrm>
            <a:off x="4594860" y="2402205"/>
            <a:ext cx="5975985" cy="52197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altLang="zh-CN" sz="2800" b="0"/>
              <a:t>The lion suddenly</a:t>
            </a:r>
            <a:r>
              <a:rPr lang="en-US" altLang="zh-CN" sz="2800" b="0">
                <a:solidFill>
                  <a:srgbClr val="C00000"/>
                </a:solidFill>
              </a:rPr>
              <a:t> charged </a:t>
            </a:r>
            <a:r>
              <a:rPr lang="en-US" altLang="zh-CN" sz="2800" b="0">
                <a:solidFill>
                  <a:srgbClr val="00B0F0"/>
                </a:solidFill>
              </a:rPr>
              <a:t>at </a:t>
            </a:r>
            <a:r>
              <a:rPr lang="en-US" altLang="zh-CN" sz="2800" b="0"/>
              <a:t>me.</a:t>
            </a:r>
            <a:r>
              <a:rPr lang="en-US" altLang="zh-CN" sz="2400" b="1"/>
              <a:t>冲</a:t>
            </a:r>
            <a:endParaRPr lang="en-US" altLang="zh-CN" sz="2400" b="1"/>
          </a:p>
        </p:txBody>
      </p:sp>
      <p:sp>
        <p:nvSpPr>
          <p:cNvPr id="3" name="文本框 2"/>
          <p:cNvSpPr txBox="1"/>
          <p:nvPr/>
        </p:nvSpPr>
        <p:spPr>
          <a:xfrm>
            <a:off x="4855528" y="3168015"/>
            <a:ext cx="6023610" cy="521970"/>
          </a:xfrm>
          <a:prstGeom prst="rect">
            <a:avLst/>
          </a:prstGeom>
          <a:noFill/>
          <a:ln>
            <a:solidFill>
              <a:schemeClr val="tx1"/>
            </a:solidFill>
            <a:prstDash val="dash"/>
          </a:ln>
        </p:spPr>
        <p:txBody>
          <a:bodyPr wrap="none" rtlCol="0">
            <a:spAutoFit/>
          </a:bodyPr>
          <a:p>
            <a:pPr marL="457200" indent="-457200" algn="ctr">
              <a:buFont typeface="Wingdings" panose="05000000000000000000" charset="0"/>
              <a:buChar char="Ø"/>
            </a:pPr>
            <a:r>
              <a:rPr lang="en-US" altLang="zh-CN" sz="2800">
                <a:sym typeface="+mn-ea"/>
              </a:rPr>
              <a:t>T</a:t>
            </a:r>
            <a:r>
              <a:rPr lang="zh-CN" altLang="en-US" sz="2800">
                <a:sym typeface="+mn-ea"/>
              </a:rPr>
              <a:t>he </a:t>
            </a:r>
            <a:r>
              <a:rPr lang="en-US" altLang="zh-CN" sz="2800">
                <a:sym typeface="+mn-ea"/>
              </a:rPr>
              <a:t>tiger</a:t>
            </a:r>
            <a:r>
              <a:rPr lang="zh-CN" altLang="en-US" sz="2800">
                <a:solidFill>
                  <a:srgbClr val="C00000"/>
                </a:solidFill>
                <a:sym typeface="+mn-ea"/>
              </a:rPr>
              <a:t> dash</a:t>
            </a:r>
            <a:r>
              <a:rPr lang="en-US" altLang="zh-CN" sz="2800">
                <a:solidFill>
                  <a:srgbClr val="C00000"/>
                </a:solidFill>
                <a:sym typeface="+mn-ea"/>
              </a:rPr>
              <a:t>ed</a:t>
            </a:r>
            <a:r>
              <a:rPr lang="zh-CN" altLang="en-US" sz="2800">
                <a:solidFill>
                  <a:srgbClr val="C00000"/>
                </a:solidFill>
                <a:sym typeface="+mn-ea"/>
              </a:rPr>
              <a:t> </a:t>
            </a:r>
            <a:r>
              <a:rPr lang="en-US" altLang="zh-CN" sz="2800">
                <a:solidFill>
                  <a:srgbClr val="00B0F0"/>
                </a:solidFill>
                <a:sym typeface="+mn-ea"/>
              </a:rPr>
              <a:t>through</a:t>
            </a:r>
            <a:r>
              <a:rPr lang="zh-CN" altLang="en-US" sz="2800">
                <a:sym typeface="+mn-ea"/>
              </a:rPr>
              <a:t> the </a:t>
            </a:r>
            <a:r>
              <a:rPr lang="en-US" altLang="zh-CN" sz="2800">
                <a:sym typeface="+mn-ea"/>
              </a:rPr>
              <a:t>bush</a:t>
            </a:r>
            <a:r>
              <a:rPr lang="zh-CN" altLang="en-US" sz="2800">
                <a:sym typeface="+mn-ea"/>
              </a:rPr>
              <a:t>.</a:t>
            </a:r>
            <a:r>
              <a:rPr lang="zh-CN" altLang="en-US" sz="2400" b="1">
                <a:sym typeface="+mn-ea"/>
              </a:rPr>
              <a:t>冲</a:t>
            </a:r>
            <a:endParaRPr lang="zh-CN" altLang="en-US" sz="2400" b="1">
              <a:sym typeface="+mn-ea"/>
            </a:endParaRPr>
          </a:p>
        </p:txBody>
      </p:sp>
      <p:sp>
        <p:nvSpPr>
          <p:cNvPr id="4" name="文本框 3"/>
          <p:cNvSpPr txBox="1"/>
          <p:nvPr/>
        </p:nvSpPr>
        <p:spPr>
          <a:xfrm>
            <a:off x="5192395" y="4020820"/>
            <a:ext cx="5080000" cy="521970"/>
          </a:xfrm>
          <a:prstGeom prst="rect">
            <a:avLst/>
          </a:prstGeom>
          <a:noFill/>
          <a:ln w="9525">
            <a:solidFill>
              <a:schemeClr val="tx1"/>
            </a:solidFill>
            <a:prstDash val="dash"/>
          </a:ln>
        </p:spPr>
        <p:txBody>
          <a:bodyPr>
            <a:spAutoFit/>
          </a:bodyPr>
          <a:p>
            <a:pPr marL="457200" indent="-457200">
              <a:buFont typeface="Wingdings" panose="05000000000000000000" charset="0"/>
              <a:buChar char="Ø"/>
            </a:pPr>
            <a:r>
              <a:rPr lang="en-US" sz="2800" b="0">
                <a:latin typeface="Calibri" panose="020F0502020204030204" charset="0"/>
                <a:ea typeface="宋体" panose="02010600030101010101" pitchFamily="2" charset="-122"/>
                <a:cs typeface="Times New Roman" panose="02020603050405020304" pitchFamily="18" charset="0"/>
              </a:rPr>
              <a:t>The bull </a:t>
            </a:r>
            <a:r>
              <a:rPr lang="en-US" sz="2800" b="0">
                <a:solidFill>
                  <a:srgbClr val="C00000"/>
                </a:solidFill>
                <a:latin typeface="Calibri" panose="020F0502020204030204" charset="0"/>
                <a:ea typeface="宋体" panose="02010600030101010101" pitchFamily="2" charset="-122"/>
                <a:cs typeface="Times New Roman" panose="02020603050405020304" pitchFamily="18" charset="0"/>
              </a:rPr>
              <a:t>rushed</a:t>
            </a:r>
            <a:r>
              <a:rPr lang="en-US" sz="2800" b="0">
                <a:latin typeface="Calibri" panose="020F0502020204030204" charset="0"/>
                <a:ea typeface="宋体" panose="02010600030101010101" pitchFamily="2" charset="-122"/>
                <a:cs typeface="Times New Roman" panose="02020603050405020304" pitchFamily="18" charset="0"/>
              </a:rPr>
              <a:t> </a:t>
            </a:r>
            <a:r>
              <a:rPr lang="en-US" altLang="zh-CN" sz="2800" b="0">
                <a:solidFill>
                  <a:srgbClr val="00B0F0"/>
                </a:solidFill>
              </a:rPr>
              <a:t>at</a:t>
            </a:r>
            <a:r>
              <a:rPr lang="en-US" sz="2800" b="0">
                <a:latin typeface="Calibri" panose="020F0502020204030204" charset="0"/>
                <a:ea typeface="宋体" panose="02010600030101010101" pitchFamily="2" charset="-122"/>
                <a:cs typeface="Times New Roman" panose="02020603050405020304" pitchFamily="18" charset="0"/>
              </a:rPr>
              <a:t> me.</a:t>
            </a:r>
            <a:r>
              <a:rPr lang="zh-CN" sz="2400" b="1">
                <a:latin typeface="Calibri" panose="020F0502020204030204" charset="0"/>
                <a:ea typeface="宋体" panose="02010600030101010101" pitchFamily="2" charset="-122"/>
              </a:rPr>
              <a:t>冲</a:t>
            </a:r>
            <a:endParaRPr lang="zh-CN" altLang="en-US" sz="2400" b="1">
              <a:latin typeface="Calibri" panose="020F0502020204030204" charset="0"/>
              <a:ea typeface="宋体" panose="02010600030101010101" pitchFamily="2" charset="-122"/>
            </a:endParaRPr>
          </a:p>
        </p:txBody>
      </p:sp>
      <p:sp>
        <p:nvSpPr>
          <p:cNvPr id="5" name="文本框 4"/>
          <p:cNvSpPr txBox="1"/>
          <p:nvPr/>
        </p:nvSpPr>
        <p:spPr>
          <a:xfrm>
            <a:off x="3192146" y="1511935"/>
            <a:ext cx="8010525" cy="521970"/>
          </a:xfrm>
          <a:prstGeom prst="rect">
            <a:avLst/>
          </a:prstGeom>
          <a:noFill/>
          <a:ln>
            <a:solidFill>
              <a:schemeClr val="tx1"/>
            </a:solidFill>
            <a:prstDash val="dash"/>
          </a:ln>
        </p:spPr>
        <p:txBody>
          <a:bodyPr wrap="none" rtlCol="0">
            <a:spAutoFit/>
          </a:bodyPr>
          <a:p>
            <a:pPr marL="457200" indent="-457200" algn="ctr">
              <a:buFont typeface="Wingdings" panose="05000000000000000000" charset="0"/>
              <a:buChar char="Ø"/>
            </a:pPr>
            <a:r>
              <a:rPr lang="en-US" altLang="zh-CN" sz="2800">
                <a:sym typeface="+mn-ea"/>
              </a:rPr>
              <a:t>T</a:t>
            </a:r>
            <a:r>
              <a:rPr lang="zh-CN" altLang="en-US" sz="2800">
                <a:sym typeface="+mn-ea"/>
              </a:rPr>
              <a:t>he </a:t>
            </a:r>
            <a:r>
              <a:rPr lang="en-US" altLang="zh-CN" sz="2800">
                <a:sym typeface="+mn-ea"/>
              </a:rPr>
              <a:t>tiger</a:t>
            </a:r>
            <a:r>
              <a:rPr lang="zh-CN" altLang="en-US" sz="2800">
                <a:sym typeface="+mn-ea"/>
              </a:rPr>
              <a:t> </a:t>
            </a:r>
            <a:r>
              <a:rPr lang="zh-CN" altLang="en-US" sz="2800">
                <a:solidFill>
                  <a:srgbClr val="C00000"/>
                </a:solidFill>
                <a:sym typeface="+mn-ea"/>
              </a:rPr>
              <a:t>crashed</a:t>
            </a:r>
            <a:r>
              <a:rPr lang="zh-CN" altLang="en-US" sz="2800">
                <a:sym typeface="+mn-ea"/>
              </a:rPr>
              <a:t> </a:t>
            </a:r>
            <a:r>
              <a:rPr lang="zh-CN" altLang="en-US" sz="2800">
                <a:solidFill>
                  <a:srgbClr val="00B0F0"/>
                </a:solidFill>
                <a:sym typeface="+mn-ea"/>
              </a:rPr>
              <a:t>through</a:t>
            </a:r>
            <a:r>
              <a:rPr lang="zh-CN" altLang="en-US" sz="2800">
                <a:sym typeface="+mn-ea"/>
              </a:rPr>
              <a:t> the jungle.</a:t>
            </a:r>
            <a:r>
              <a:rPr lang="en-US" altLang="zh-CN" sz="2400" b="1">
                <a:sym typeface="+mn-ea"/>
              </a:rPr>
              <a:t>(</a:t>
            </a:r>
            <a:r>
              <a:rPr lang="zh-CN" altLang="en-US" sz="2400" b="1">
                <a:sym typeface="+mn-ea"/>
              </a:rPr>
              <a:t>声音很响地</a:t>
            </a:r>
            <a:r>
              <a:rPr lang="en-US" altLang="zh-CN" sz="2400" b="1">
                <a:sym typeface="+mn-ea"/>
              </a:rPr>
              <a:t>)</a:t>
            </a:r>
            <a:r>
              <a:rPr lang="zh-CN" altLang="en-US" sz="2400" b="1">
                <a:sym typeface="+mn-ea"/>
              </a:rPr>
              <a:t>冲</a:t>
            </a:r>
            <a:endParaRPr lang="zh-CN" altLang="en-US" sz="2400" b="1">
              <a:sym typeface="+mn-ea"/>
            </a:endParaRPr>
          </a:p>
        </p:txBody>
      </p:sp>
      <p:pic>
        <p:nvPicPr>
          <p:cNvPr id="8" name="图片 7"/>
          <p:cNvPicPr>
            <a:picLocks noChangeAspect="1"/>
          </p:cNvPicPr>
          <p:nvPr/>
        </p:nvPicPr>
        <p:blipFill>
          <a:blip r:embed="rId3"/>
          <a:stretch>
            <a:fillRect/>
          </a:stretch>
        </p:blipFill>
        <p:spPr>
          <a:xfrm>
            <a:off x="1524635" y="2227580"/>
            <a:ext cx="2673350" cy="1600200"/>
          </a:xfrm>
          <a:prstGeom prst="ellipse">
            <a:avLst/>
          </a:prstGeom>
        </p:spPr>
      </p:pic>
      <p:pic>
        <p:nvPicPr>
          <p:cNvPr id="9" name="图片 8"/>
          <p:cNvPicPr>
            <a:picLocks noChangeAspect="1"/>
          </p:cNvPicPr>
          <p:nvPr/>
        </p:nvPicPr>
        <p:blipFill>
          <a:blip r:embed="rId4"/>
          <a:stretch>
            <a:fillRect/>
          </a:stretch>
        </p:blipFill>
        <p:spPr>
          <a:xfrm>
            <a:off x="1783715" y="4020820"/>
            <a:ext cx="2414270" cy="1840865"/>
          </a:xfrm>
          <a:prstGeom prst="round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ox(in)">
                                      <p:cBhvr>
                                        <p:cTn id="2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3" grpId="0" bldLvl="0" animBg="1"/>
      <p:bldP spid="4" grpId="0" bldLvl="0" animBg="1"/>
      <p:bldP spid="10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00" name="文本框 99"/>
          <p:cNvSpPr txBox="1"/>
          <p:nvPr/>
        </p:nvSpPr>
        <p:spPr>
          <a:xfrm>
            <a:off x="4963795" y="4472305"/>
            <a:ext cx="6417310" cy="521970"/>
          </a:xfrm>
          <a:prstGeom prst="rect">
            <a:avLst/>
          </a:prstGeom>
          <a:noFill/>
          <a:ln w="9525">
            <a:solidFill>
              <a:schemeClr val="tx1"/>
            </a:solidFill>
            <a:prstDash val="dash"/>
          </a:ln>
        </p:spPr>
        <p:txBody>
          <a:bodyPr wrap="square">
            <a:spAutoFit/>
          </a:bodyPr>
          <a:p>
            <a:pPr marL="457200" indent="-457200">
              <a:buFont typeface="Wingdings" panose="05000000000000000000" charset="0"/>
              <a:buChar char="Ø"/>
            </a:pPr>
            <a:r>
              <a:rPr lang="en-US" altLang="zh-CN" sz="2800" b="0"/>
              <a:t>The hare </a:t>
            </a:r>
            <a:r>
              <a:rPr lang="en-US" altLang="zh-CN" sz="2800" b="0">
                <a:solidFill>
                  <a:srgbClr val="C00000"/>
                </a:solidFill>
              </a:rPr>
              <a:t>darted </a:t>
            </a:r>
            <a:r>
              <a:rPr lang="en-US" altLang="zh-CN" sz="2800" b="0">
                <a:solidFill>
                  <a:srgbClr val="00B0F0"/>
                </a:solidFill>
              </a:rPr>
              <a:t>away</a:t>
            </a:r>
            <a:r>
              <a:rPr lang="en-US" altLang="zh-CN" sz="2800" b="0"/>
              <a:t> when it saw us.</a:t>
            </a:r>
            <a:endParaRPr lang="en-US" altLang="zh-CN" sz="2800" b="0"/>
          </a:p>
        </p:txBody>
      </p:sp>
      <p:pic>
        <p:nvPicPr>
          <p:cNvPr id="17410" name="Picture 2" descr="https://timgsa.baidu.com/timg?image&amp;quality=80&amp;size=b9999_10000&amp;sec=1528518946439&amp;di=086b70dbba70a99cb76c84f7e76f12d2&amp;imgtype=0&amp;src=http%3A%2F%2Fimgsrc.baidu.com%2Fimage%2Fc0%253Dshijue1%252C0%252C0%252C294%252C40%2Fsign%3Ddb75a7162b3fb80e18dc69945eb8455b%2F7aec54e736d12f2e63a4054745c2d56285356870.jpg"/>
          <p:cNvPicPr>
            <a:picLocks noChangeAspect="1" noChangeArrowheads="1"/>
          </p:cNvPicPr>
          <p:nvPr/>
        </p:nvPicPr>
        <p:blipFill>
          <a:blip r:embed="rId3" cstate="print"/>
          <a:srcRect l="14725" t="17529" r="34853" b="11974"/>
          <a:stretch>
            <a:fillRect/>
          </a:stretch>
        </p:blipFill>
        <p:spPr bwMode="auto">
          <a:xfrm>
            <a:off x="1141095" y="2954020"/>
            <a:ext cx="2302510" cy="1895475"/>
          </a:xfrm>
          <a:prstGeom prst="ellipse">
            <a:avLst/>
          </a:prstGeom>
          <a:noFill/>
        </p:spPr>
      </p:pic>
      <p:sp>
        <p:nvSpPr>
          <p:cNvPr id="3" name="文本框 2"/>
          <p:cNvSpPr txBox="1"/>
          <p:nvPr/>
        </p:nvSpPr>
        <p:spPr>
          <a:xfrm>
            <a:off x="5384800" y="2769235"/>
            <a:ext cx="5996305" cy="1383665"/>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400">
                <a:latin typeface="Calibri" panose="020F0502020204030204" charset="0"/>
                <a:ea typeface="宋体" panose="02010600030101010101" pitchFamily="2" charset="-122"/>
                <a:cs typeface="Times New Roman" panose="02020603050405020304" pitchFamily="18" charset="0"/>
                <a:sym typeface="+mn-ea"/>
              </a:rPr>
              <a:t> </a:t>
            </a:r>
            <a:r>
              <a:rPr lang="en-US" altLang="zh-CN" sz="2800">
                <a:sym typeface="+mn-ea"/>
              </a:rPr>
              <a:t>The rabbit</a:t>
            </a:r>
            <a:r>
              <a:rPr lang="en-US" altLang="zh-CN" sz="2800">
                <a:solidFill>
                  <a:srgbClr val="C00000"/>
                </a:solidFill>
                <a:sym typeface="+mn-ea"/>
              </a:rPr>
              <a:t> scampered</a:t>
            </a:r>
            <a:r>
              <a:rPr lang="en-US" altLang="zh-CN" sz="2800">
                <a:sym typeface="+mn-ea"/>
              </a:rPr>
              <a:t> </a:t>
            </a:r>
            <a:r>
              <a:rPr lang="en-US" altLang="zh-CN" sz="2800">
                <a:solidFill>
                  <a:srgbClr val="00B0F0"/>
                </a:solidFill>
                <a:sym typeface="+mn-ea"/>
              </a:rPr>
              <a:t>off </a:t>
            </a:r>
            <a:r>
              <a:rPr lang="en-US" altLang="zh-CN" sz="2800">
                <a:sym typeface="+mn-ea"/>
              </a:rPr>
              <a:t>when it saw us.</a:t>
            </a:r>
            <a:r>
              <a:rPr lang="zh-CN" altLang="en-US" sz="2800" b="1">
                <a:sym typeface="+mn-ea"/>
              </a:rPr>
              <a:t>(惊惶)奔跑</a:t>
            </a:r>
            <a:r>
              <a:rPr lang="en-US" altLang="zh-CN" sz="2800" b="1">
                <a:sym typeface="+mn-ea"/>
              </a:rPr>
              <a:t>(to move quickly with short light steps)</a:t>
            </a:r>
            <a:endParaRPr lang="en-US" altLang="zh-CN" sz="2800" b="1">
              <a:sym typeface="+mn-ea"/>
            </a:endParaRPr>
          </a:p>
        </p:txBody>
      </p:sp>
      <p:sp>
        <p:nvSpPr>
          <p:cNvPr id="5" name="TextBox 3"/>
          <p:cNvSpPr txBox="1"/>
          <p:nvPr/>
        </p:nvSpPr>
        <p:spPr>
          <a:xfrm>
            <a:off x="2557780" y="2066925"/>
            <a:ext cx="1299210" cy="583565"/>
          </a:xfrm>
          <a:prstGeom prst="rect">
            <a:avLst/>
          </a:prstGeom>
          <a:solidFill>
            <a:srgbClr val="D6BEBE"/>
          </a:solidFill>
        </p:spPr>
        <p:txBody>
          <a:bodyPr wrap="square" rtlCol="0">
            <a:spAutoFit/>
          </a:bodyPr>
          <a:p>
            <a:r>
              <a:rPr lang="en-US" altLang="zh-CN" sz="3200" dirty="0" smtClean="0"/>
              <a:t>dash </a:t>
            </a:r>
            <a:endParaRPr lang="zh-CN" altLang="zh-CN" sz="3200" dirty="0"/>
          </a:p>
        </p:txBody>
      </p:sp>
      <p:sp>
        <p:nvSpPr>
          <p:cNvPr id="2" name="文本框 1"/>
          <p:cNvSpPr txBox="1"/>
          <p:nvPr/>
        </p:nvSpPr>
        <p:spPr>
          <a:xfrm>
            <a:off x="4016375" y="1971040"/>
            <a:ext cx="7364730" cy="521970"/>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400">
                <a:latin typeface="Calibri" panose="020F0502020204030204" charset="0"/>
                <a:ea typeface="宋体" panose="02010600030101010101" pitchFamily="2" charset="-122"/>
                <a:cs typeface="Times New Roman" panose="02020603050405020304" pitchFamily="18" charset="0"/>
                <a:sym typeface="+mn-ea"/>
              </a:rPr>
              <a:t> </a:t>
            </a:r>
            <a:r>
              <a:rPr lang="en-US" sz="2800">
                <a:sym typeface="+mn-ea"/>
              </a:rPr>
              <a:t>A frightened hare</a:t>
            </a:r>
            <a:r>
              <a:rPr lang="en-US" sz="2800">
                <a:solidFill>
                  <a:srgbClr val="FF0000"/>
                </a:solidFill>
                <a:sym typeface="+mn-ea"/>
              </a:rPr>
              <a:t> dashed</a:t>
            </a:r>
            <a:r>
              <a:rPr lang="en-US" sz="2800">
                <a:solidFill>
                  <a:srgbClr val="00B0F0"/>
                </a:solidFill>
                <a:sym typeface="+mn-ea"/>
              </a:rPr>
              <a:t> past</a:t>
            </a:r>
            <a:r>
              <a:rPr lang="en-US" sz="2800">
                <a:sym typeface="+mn-ea"/>
              </a:rPr>
              <a:t>.</a:t>
            </a:r>
            <a:r>
              <a:rPr lang="zh-CN" altLang="en-US" sz="2800" b="1">
                <a:sym typeface="+mn-ea"/>
              </a:rPr>
              <a:t>猛冲</a:t>
            </a:r>
            <a:r>
              <a:rPr lang="en-US" sz="2800" b="1">
                <a:sym typeface="+mn-ea"/>
              </a:rPr>
              <a:t> </a:t>
            </a:r>
            <a:endParaRPr lang="en-US" sz="2800" b="1">
              <a:sym typeface="+mn-ea"/>
            </a:endParaRPr>
          </a:p>
        </p:txBody>
      </p:sp>
      <p:sp>
        <p:nvSpPr>
          <p:cNvPr id="4" name="TextBox 3"/>
          <p:cNvSpPr txBox="1"/>
          <p:nvPr/>
        </p:nvSpPr>
        <p:spPr>
          <a:xfrm>
            <a:off x="3495040" y="2954020"/>
            <a:ext cx="1691640" cy="583565"/>
          </a:xfrm>
          <a:prstGeom prst="rect">
            <a:avLst/>
          </a:prstGeom>
          <a:solidFill>
            <a:srgbClr val="D6BEBE"/>
          </a:solidFill>
        </p:spPr>
        <p:txBody>
          <a:bodyPr wrap="square" rtlCol="0">
            <a:spAutoFit/>
          </a:bodyPr>
          <a:p>
            <a:r>
              <a:rPr lang="en-US" altLang="zh-CN" sz="3200" dirty="0" smtClean="0"/>
              <a:t>scamper </a:t>
            </a:r>
            <a:endParaRPr lang="zh-CN" altLang="zh-CN" sz="3200" dirty="0"/>
          </a:p>
        </p:txBody>
      </p:sp>
      <p:sp>
        <p:nvSpPr>
          <p:cNvPr id="8" name="TextBox 3"/>
          <p:cNvSpPr txBox="1"/>
          <p:nvPr/>
        </p:nvSpPr>
        <p:spPr>
          <a:xfrm>
            <a:off x="3495040" y="4152900"/>
            <a:ext cx="1313815" cy="583565"/>
          </a:xfrm>
          <a:prstGeom prst="rect">
            <a:avLst/>
          </a:prstGeom>
          <a:solidFill>
            <a:srgbClr val="D6BEBE"/>
          </a:solidFill>
        </p:spPr>
        <p:txBody>
          <a:bodyPr wrap="square" rtlCol="0">
            <a:spAutoFit/>
          </a:bodyPr>
          <a:p>
            <a:r>
              <a:rPr lang="en-US" altLang="zh-CN" sz="3200" dirty="0" smtClean="0"/>
              <a:t>dart </a:t>
            </a:r>
            <a:endParaRPr lang="zh-CN" altLang="zh-CN" sz="3200" dirty="0"/>
          </a:p>
        </p:txBody>
      </p:sp>
      <p:sp>
        <p:nvSpPr>
          <p:cNvPr id="9"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box(in)">
                                      <p:cBhvr>
                                        <p:cTn id="32"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P spid="4" grpId="0" bldLvl="0" animBg="1"/>
      <p:bldP spid="3" grpId="0" bldLvl="0" animBg="1"/>
      <p:bldP spid="8" grpId="0" bldLvl="0" animBg="1"/>
      <p:bldP spid="10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6776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5" name="TextBox 3"/>
          <p:cNvSpPr txBox="1"/>
          <p:nvPr/>
        </p:nvSpPr>
        <p:spPr>
          <a:xfrm>
            <a:off x="6757670" y="1863090"/>
            <a:ext cx="1299210" cy="583565"/>
          </a:xfrm>
          <a:prstGeom prst="rect">
            <a:avLst/>
          </a:prstGeom>
          <a:solidFill>
            <a:srgbClr val="D6BEBE"/>
          </a:solidFill>
        </p:spPr>
        <p:txBody>
          <a:bodyPr wrap="square" rtlCol="0">
            <a:spAutoFit/>
          </a:bodyPr>
          <a:p>
            <a:r>
              <a:rPr lang="en-US" altLang="zh-CN" sz="3200" dirty="0" smtClean="0"/>
              <a:t>hop </a:t>
            </a:r>
            <a:endParaRPr lang="zh-CN" altLang="zh-CN" sz="3200" dirty="0"/>
          </a:p>
        </p:txBody>
      </p:sp>
      <p:sp>
        <p:nvSpPr>
          <p:cNvPr id="2" name="文本框 1"/>
          <p:cNvSpPr txBox="1"/>
          <p:nvPr/>
        </p:nvSpPr>
        <p:spPr>
          <a:xfrm>
            <a:off x="3954145" y="2787650"/>
            <a:ext cx="7364730" cy="2430145"/>
          </a:xfrm>
          <a:prstGeom prst="rect">
            <a:avLst/>
          </a:prstGeom>
          <a:noFill/>
          <a:ln>
            <a:solidFill>
              <a:schemeClr val="tx1"/>
            </a:solidFill>
            <a:prstDash val="dash"/>
          </a:ln>
        </p:spPr>
        <p:txBody>
          <a:bodyPr wrap="square" rtlCol="0">
            <a:spAutoFit/>
          </a:bodyPr>
          <a:p>
            <a:pPr marL="342900" indent="-342900" algn="l">
              <a:buFont typeface="Wingdings" panose="05000000000000000000" charset="0"/>
              <a:buChar char="Ø"/>
            </a:pPr>
            <a:r>
              <a:rPr lang="en-US" sz="2800">
                <a:latin typeface="Calibri" panose="020F0502020204030204" charset="0"/>
                <a:ea typeface="宋体" panose="02010600030101010101" pitchFamily="2" charset="-122"/>
                <a:cs typeface="Times New Roman" panose="02020603050405020304" pitchFamily="18" charset="0"/>
                <a:sym typeface="+mn-ea"/>
              </a:rPr>
              <a:t> </a:t>
            </a:r>
            <a:r>
              <a:rPr lang="en-US" sz="3200">
                <a:sym typeface="+mn-ea"/>
              </a:rPr>
              <a:t>There she saw Ben Weatherstaff digging and talking to his robin, which was </a:t>
            </a:r>
            <a:r>
              <a:rPr lang="en-US" sz="3200">
                <a:solidFill>
                  <a:srgbClr val="E1653F"/>
                </a:solidFill>
                <a:sym typeface="+mn-ea"/>
              </a:rPr>
              <a:t>hopping</a:t>
            </a:r>
            <a:r>
              <a:rPr lang="en-US" sz="3200">
                <a:sym typeface="+mn-ea"/>
              </a:rPr>
              <a:t> </a:t>
            </a:r>
            <a:r>
              <a:rPr lang="en-US" sz="3200">
                <a:solidFill>
                  <a:srgbClr val="00B0F0"/>
                </a:solidFill>
                <a:sym typeface="+mn-ea"/>
              </a:rPr>
              <a:t>near</a:t>
            </a:r>
            <a:r>
              <a:rPr lang="en-US" sz="3200">
                <a:sym typeface="+mn-ea"/>
              </a:rPr>
              <a:t> him.</a:t>
            </a:r>
            <a:endParaRPr lang="en-US" sz="2800">
              <a:sym typeface="+mn-ea"/>
            </a:endParaRPr>
          </a:p>
          <a:p>
            <a:pPr indent="0" algn="l">
              <a:buFont typeface="Wingdings" panose="05000000000000000000" charset="0"/>
              <a:buNone/>
            </a:pPr>
            <a:r>
              <a:rPr lang="zh-CN" altLang="en-US" sz="2800" b="1">
                <a:sym typeface="+mn-ea"/>
              </a:rPr>
              <a:t>（</a:t>
            </a:r>
            <a:r>
              <a:rPr lang="en-US" sz="2800" b="1">
                <a:solidFill>
                  <a:srgbClr val="E642A2"/>
                </a:solidFill>
                <a:sym typeface="+mn-ea"/>
              </a:rPr>
              <a:t>hop hopped hopped</a:t>
            </a:r>
            <a:r>
              <a:rPr lang="en-US" sz="2800" b="1">
                <a:sym typeface="+mn-ea"/>
              </a:rPr>
              <a:t>: to move by jumping on one foot. </a:t>
            </a:r>
            <a:r>
              <a:rPr lang="zh-CN" altLang="en-US" sz="2800" b="1">
                <a:sym typeface="+mn-ea"/>
              </a:rPr>
              <a:t>单脚跳行）</a:t>
            </a:r>
            <a:endParaRPr lang="zh-CN" altLang="en-US" sz="2800" b="1">
              <a:sym typeface="+mn-ea"/>
            </a:endParaRPr>
          </a:p>
        </p:txBody>
      </p:sp>
      <p:sp>
        <p:nvSpPr>
          <p:cNvPr id="9" name="五边形 21"/>
          <p:cNvSpPr/>
          <p:nvPr/>
        </p:nvSpPr>
        <p:spPr bwMode="auto">
          <a:xfrm>
            <a:off x="968375" y="397510"/>
            <a:ext cx="779399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verbs--“run” </a:t>
            </a:r>
            <a:r>
              <a:rPr lang="en-US" altLang="zh-CN" sz="3600">
                <a:solidFill>
                  <a:schemeClr val="bg1"/>
                </a:solidFill>
                <a:latin typeface="Times New Roman" panose="02020603050405020304" pitchFamily="18" charset="0"/>
                <a:cs typeface="Times New Roman" panose="02020603050405020304" pitchFamily="18" charset="0"/>
              </a:rPr>
              <a:t>(animal)+</a:t>
            </a:r>
            <a:r>
              <a:rPr lang="en-US" altLang="zh-CN" sz="3600">
                <a:solidFill>
                  <a:schemeClr val="bg1"/>
                </a:solidFill>
                <a:latin typeface="Impact" panose="020B0806030902050204" pitchFamily="34" charset="0"/>
                <a:cs typeface="Impact" panose="020B0806030902050204" pitchFamily="34" charset="0"/>
              </a:rPr>
              <a:t>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0" name="图片 9"/>
          <p:cNvPicPr>
            <a:picLocks noChangeAspect="1"/>
          </p:cNvPicPr>
          <p:nvPr/>
        </p:nvPicPr>
        <p:blipFill>
          <a:blip r:embed="rId3"/>
          <a:stretch>
            <a:fillRect/>
          </a:stretch>
        </p:blipFill>
        <p:spPr>
          <a:xfrm>
            <a:off x="861060" y="2787650"/>
            <a:ext cx="2735580" cy="2518410"/>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4" name="文本框 3"/>
          <p:cNvSpPr txBox="1"/>
          <p:nvPr/>
        </p:nvSpPr>
        <p:spPr>
          <a:xfrm>
            <a:off x="1116330" y="967105"/>
            <a:ext cx="9958070" cy="953135"/>
          </a:xfrm>
          <a:prstGeom prst="rect">
            <a:avLst/>
          </a:prstGeom>
          <a:noFill/>
        </p:spPr>
        <p:txBody>
          <a:bodyPr wrap="square" rtlCol="0">
            <a:spAutoFit/>
          </a:bodyPr>
          <a:p>
            <a:pPr algn="l"/>
            <a:r>
              <a:rPr lang="en-US" altLang="zh-CN" sz="2800">
                <a:latin typeface="Franklin Gothic Demi Cond" panose="020B0706030402020204" charset="0"/>
                <a:cs typeface="Franklin Gothic Demi Cond" panose="020B0706030402020204" charset="0"/>
              </a:rPr>
              <a:t> Describe the following pictures by using vivid verbs(run) and accurate particles (2 sentences).</a:t>
            </a:r>
            <a:endParaRPr lang="en-US" altLang="zh-CN" sz="2800">
              <a:latin typeface="Franklin Gothic Demi Cond" panose="020B0706030402020204" charset="0"/>
              <a:cs typeface="Franklin Gothic Demi Cond" panose="020B0706030402020204" charset="0"/>
            </a:endParaRPr>
          </a:p>
        </p:txBody>
      </p:sp>
      <p:sp>
        <p:nvSpPr>
          <p:cNvPr id="2" name="文本框 1"/>
          <p:cNvSpPr txBox="1"/>
          <p:nvPr/>
        </p:nvSpPr>
        <p:spPr>
          <a:xfrm>
            <a:off x="692785" y="4607560"/>
            <a:ext cx="11011535" cy="1568450"/>
          </a:xfrm>
          <a:prstGeom prst="rect">
            <a:avLst/>
          </a:prstGeom>
          <a:noFill/>
          <a:ln w="38100">
            <a:solidFill>
              <a:schemeClr val="accent6">
                <a:lumMod val="75000"/>
              </a:schemeClr>
            </a:solidFill>
            <a:prstDash val="dash"/>
          </a:ln>
        </p:spPr>
        <p:txBody>
          <a:bodyPr wrap="square" rtlCol="0">
            <a:spAutoFit/>
          </a:bodyPr>
          <a:p>
            <a:pPr marL="266700" indent="-266700"/>
            <a:r>
              <a:rPr lang="en-US" sz="3200">
                <a:latin typeface="Times New Roman" panose="02020603050405020304" pitchFamily="18" charset="0"/>
                <a:cs typeface="Times New Roman" panose="02020603050405020304" pitchFamily="18" charset="0"/>
                <a:sym typeface="+mn-ea"/>
              </a:rPr>
              <a:t> Suddenly, a furry figure </a:t>
            </a:r>
            <a:r>
              <a:rPr lang="en-US" sz="3200">
                <a:solidFill>
                  <a:srgbClr val="C00000"/>
                </a:solidFill>
                <a:latin typeface="Times New Roman" panose="02020603050405020304" pitchFamily="18" charset="0"/>
                <a:cs typeface="Times New Roman" panose="02020603050405020304" pitchFamily="18" charset="0"/>
                <a:sym typeface="+mn-ea"/>
              </a:rPr>
              <a:t>charged</a:t>
            </a:r>
            <a:r>
              <a:rPr lang="en-US" sz="3200">
                <a:solidFill>
                  <a:srgbClr val="0070C0"/>
                </a:solidFill>
                <a:latin typeface="Times New Roman" panose="02020603050405020304" pitchFamily="18" charset="0"/>
                <a:cs typeface="Times New Roman" panose="02020603050405020304" pitchFamily="18" charset="0"/>
                <a:sym typeface="+mn-ea"/>
              </a:rPr>
              <a:t> toward </a:t>
            </a:r>
            <a:r>
              <a:rPr lang="en-US" sz="3200">
                <a:latin typeface="Times New Roman" panose="02020603050405020304" pitchFamily="18" charset="0"/>
                <a:cs typeface="Times New Roman" panose="02020603050405020304" pitchFamily="18" charset="0"/>
                <a:sym typeface="+mn-ea"/>
              </a:rPr>
              <a:t>Jane, </a:t>
            </a:r>
            <a:r>
              <a:rPr lang="en-US" sz="3200">
                <a:solidFill>
                  <a:srgbClr val="C00000"/>
                </a:solidFill>
                <a:latin typeface="Times New Roman" panose="02020603050405020304" pitchFamily="18" charset="0"/>
                <a:cs typeface="Times New Roman" panose="02020603050405020304" pitchFamily="18" charset="0"/>
                <a:sym typeface="+mn-ea"/>
              </a:rPr>
              <a:t>flinging</a:t>
            </a:r>
            <a:r>
              <a:rPr lang="en-US" sz="3200">
                <a:latin typeface="Times New Roman" panose="02020603050405020304" pitchFamily="18" charset="0"/>
                <a:cs typeface="Times New Roman" panose="02020603050405020304" pitchFamily="18" charset="0"/>
                <a:sym typeface="+mn-ea"/>
              </a:rPr>
              <a:t> himself </a:t>
            </a:r>
            <a:r>
              <a:rPr lang="en-US" sz="3200">
                <a:solidFill>
                  <a:srgbClr val="0070C0"/>
                </a:solidFill>
                <a:latin typeface="Times New Roman" panose="02020603050405020304" pitchFamily="18" charset="0"/>
                <a:cs typeface="Times New Roman" panose="02020603050405020304" pitchFamily="18" charset="0"/>
                <a:sym typeface="+mn-ea"/>
              </a:rPr>
              <a:t>into</a:t>
            </a:r>
            <a:r>
              <a:rPr lang="en-US" sz="3200">
                <a:latin typeface="Times New Roman" panose="02020603050405020304" pitchFamily="18" charset="0"/>
                <a:cs typeface="Times New Roman" panose="02020603050405020304" pitchFamily="18" charset="0"/>
                <a:sym typeface="+mn-ea"/>
              </a:rPr>
              <a:t> her arms. Standing on his back legs, his front paws on her shoulders, he licked her face with plentiful kisses.</a:t>
            </a:r>
            <a:endParaRPr lang="en-US" sz="3200">
              <a:solidFill>
                <a:schemeClr val="tx1"/>
              </a:solidFill>
              <a:latin typeface="Times New Roman" panose="02020603050405020304" pitchFamily="18" charset="0"/>
              <a:cs typeface="Times New Roman" panose="02020603050405020304" pitchFamily="18" charset="0"/>
              <a:sym typeface="+mn-ea"/>
            </a:endParaRPr>
          </a:p>
        </p:txBody>
      </p:sp>
      <p:pic>
        <p:nvPicPr>
          <p:cNvPr id="5" name="图片 4"/>
          <p:cNvPicPr>
            <a:picLocks noChangeAspect="1"/>
          </p:cNvPicPr>
          <p:nvPr/>
        </p:nvPicPr>
        <p:blipFill>
          <a:blip r:embed="rId3"/>
          <a:srcRect l="16202" t="17971" r="11416" b="6205"/>
          <a:stretch>
            <a:fillRect/>
          </a:stretch>
        </p:blipFill>
        <p:spPr>
          <a:xfrm rot="16200000">
            <a:off x="6429375" y="2099310"/>
            <a:ext cx="2693035" cy="2116455"/>
          </a:xfrm>
          <a:prstGeom prst="rect">
            <a:avLst/>
          </a:prstGeom>
        </p:spPr>
      </p:pic>
      <p:pic>
        <p:nvPicPr>
          <p:cNvPr id="3" name="图片 2"/>
          <p:cNvPicPr>
            <a:picLocks noChangeAspect="1"/>
          </p:cNvPicPr>
          <p:nvPr/>
        </p:nvPicPr>
        <p:blipFill>
          <a:blip r:embed="rId4"/>
          <a:srcRect l="12415" t="10881" r="22503" b="15383"/>
          <a:stretch>
            <a:fillRect/>
          </a:stretch>
        </p:blipFill>
        <p:spPr>
          <a:xfrm>
            <a:off x="2657475" y="2226945"/>
            <a:ext cx="2993390" cy="2119630"/>
          </a:xfrm>
          <a:prstGeom prst="rect">
            <a:avLst/>
          </a:prstGeom>
        </p:spPr>
      </p:pic>
      <p:sp>
        <p:nvSpPr>
          <p:cNvPr id="21" name="标题 1"/>
          <p:cNvSpPr>
            <a:spLocks noGrp="1"/>
          </p:cNvSpPr>
          <p:nvPr/>
        </p:nvSpPr>
        <p:spPr>
          <a:xfrm>
            <a:off x="842010" y="179070"/>
            <a:ext cx="10861675" cy="624840"/>
          </a:xfrm>
          <a:prstGeom prst="rect">
            <a:avLst/>
          </a:prstGeom>
          <a:solidFill>
            <a:srgbClr val="92D050"/>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bg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2pPr>
            <a:lvl3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3pPr>
            <a:lvl4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4pPr>
            <a:lvl5pPr algn="ctr" rtl="0" eaLnBrk="0" fontAlgn="base" hangingPunct="0">
              <a:spcBef>
                <a:spcPct val="0"/>
              </a:spcBef>
              <a:spcAft>
                <a:spcPct val="0"/>
              </a:spcAft>
              <a:defRPr sz="4400">
                <a:solidFill>
                  <a:schemeClr val="bg1"/>
                </a:solidFill>
                <a:latin typeface="Times New Roman" panose="02020603050405020304" pitchFamily="18" charset="0"/>
                <a:ea typeface="宋体" panose="02010600030101010101" pitchFamily="2" charset="-122"/>
                <a:cs typeface="Times New Roman" panose="02020603050405020304" pitchFamily="18" charset="0"/>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  </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用具体的</a:t>
            </a: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跑</a:t>
            </a:r>
            <a:r>
              <a:rPr kumimoji="0" lang="en-US" altLang="zh-CN"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a:t>
            </a:r>
            <a:r>
              <a:rPr kumimoji="0" lang="zh-CN" alt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rPr>
              <a:t>加小品词叙事传情</a:t>
            </a:r>
            <a:endParaRPr kumimoji="0" lang="en-US" sz="36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方正剪纸简体" panose="03000509000000000000" charset="-122"/>
              <a:ea typeface="方正剪纸简体" panose="03000509000000000000" charset="-122"/>
              <a:cs typeface="方正剪纸简体" panose="03000509000000000000" charset="-122"/>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3747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9" name="组合 8"/>
          <p:cNvGrpSpPr/>
          <p:nvPr/>
        </p:nvGrpSpPr>
        <p:grpSpPr>
          <a:xfrm>
            <a:off x="2613893" y="2071383"/>
            <a:ext cx="6911261" cy="3633873"/>
            <a:chOff x="2556108" y="2046618"/>
            <a:chExt cx="6911261" cy="3633873"/>
          </a:xfrm>
        </p:grpSpPr>
        <p:sp>
          <p:nvSpPr>
            <p:cNvPr id="16" name="椭圆 31"/>
            <p:cNvSpPr/>
            <p:nvPr/>
          </p:nvSpPr>
          <p:spPr>
            <a:xfrm rot="5400000">
              <a:off x="4301035" y="514156"/>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C30F0F"/>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sp>
          <p:nvSpPr>
            <p:cNvPr id="17" name="椭圆 31"/>
            <p:cNvSpPr/>
            <p:nvPr/>
          </p:nvSpPr>
          <p:spPr>
            <a:xfrm rot="16200000" flipH="1">
              <a:off x="5860006" y="2074477"/>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sp>
          <p:nvSpPr>
            <p:cNvPr id="18" name="椭圆 31"/>
            <p:cNvSpPr/>
            <p:nvPr/>
          </p:nvSpPr>
          <p:spPr>
            <a:xfrm rot="5400000">
              <a:off x="2661848" y="2103702"/>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tx1"/>
                </a:solidFill>
              </a:endParaRPr>
            </a:p>
          </p:txBody>
        </p:sp>
      </p:grpSp>
      <p:sp>
        <p:nvSpPr>
          <p:cNvPr id="2" name="文本框 1"/>
          <p:cNvSpPr txBox="1"/>
          <p:nvPr/>
        </p:nvSpPr>
        <p:spPr>
          <a:xfrm>
            <a:off x="3114040" y="3352165"/>
            <a:ext cx="2927985" cy="645160"/>
          </a:xfrm>
          <a:prstGeom prst="rect">
            <a:avLst/>
          </a:prstGeom>
          <a:noFill/>
        </p:spPr>
        <p:txBody>
          <a:bodyPr wrap="square" rtlCol="0">
            <a:spAutoFit/>
          </a:bodyPr>
          <a:p>
            <a:r>
              <a:rPr lang="en-US" altLang="zh-CN" sz="3600">
                <a:latin typeface="Arial Black" panose="020B0A04020102020204" charset="0"/>
                <a:cs typeface="Arial Black" panose="020B0A04020102020204" charset="0"/>
              </a:rPr>
              <a:t>Exercise</a:t>
            </a:r>
            <a:endParaRPr lang="en-US" altLang="zh-CN" sz="3600">
              <a:latin typeface="Arial Black" panose="020B0A04020102020204" charset="0"/>
              <a:cs typeface="Arial Black" panose="020B0A04020102020204" charset="0"/>
            </a:endParaRPr>
          </a:p>
        </p:txBody>
      </p:sp>
      <p:sp>
        <p:nvSpPr>
          <p:cNvPr id="78" name="椭圆 77"/>
          <p:cNvSpPr/>
          <p:nvPr/>
        </p:nvSpPr>
        <p:spPr>
          <a:xfrm>
            <a:off x="6511290" y="2842895"/>
            <a:ext cx="232410" cy="232410"/>
          </a:xfrm>
          <a:prstGeom prst="ellipse">
            <a:avLst/>
          </a:prstGeom>
          <a:solidFill>
            <a:srgbClr val="C3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6900568" y="2590427"/>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particles</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0" name="椭圆 9"/>
          <p:cNvSpPr/>
          <p:nvPr/>
        </p:nvSpPr>
        <p:spPr>
          <a:xfrm>
            <a:off x="6511290" y="3699510"/>
            <a:ext cx="232410" cy="232410"/>
          </a:xfrm>
          <a:prstGeom prst="ellipse">
            <a:avLst/>
          </a:prstGeom>
          <a:solidFill>
            <a:srgbClr val="1E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6900568" y="3352427"/>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verbs-“walk”</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12" name="椭圆 11"/>
          <p:cNvSpPr/>
          <p:nvPr/>
        </p:nvSpPr>
        <p:spPr>
          <a:xfrm>
            <a:off x="6511290" y="4536440"/>
            <a:ext cx="232410" cy="232410"/>
          </a:xfrm>
          <a:prstGeom prst="ellipse">
            <a:avLst/>
          </a:prstGeom>
          <a:solidFill>
            <a:srgbClr val="1E5A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900568" y="4151892"/>
            <a:ext cx="2790061" cy="737235"/>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anose="02010600040101010101" charset="-122"/>
                <a:ea typeface="华文细黑" panose="02010600040101010101" charset="-122"/>
              </a:defRPr>
            </a:lvl1pPr>
          </a:lstStyle>
          <a:p>
            <a:pPr lvl="0" eaLnBrk="1" hangingPunct="1">
              <a:lnSpc>
                <a:spcPct val="150000"/>
              </a:lnSpc>
              <a:spcBef>
                <a:spcPct val="0"/>
              </a:spcBef>
            </a:pPr>
            <a:r>
              <a:rPr lang="en-US" sz="2800" b="1" dirty="0">
                <a:solidFill>
                  <a:schemeClr val="tx1">
                    <a:lumMod val="75000"/>
                    <a:lumOff val="25000"/>
                  </a:schemeClr>
                </a:solidFill>
                <a:latin typeface="微软雅黑" panose="020B0503020204020204" charset="-122"/>
                <a:ea typeface="微软雅黑" panose="020B0503020204020204" charset="-122"/>
                <a:sym typeface="+mn-ea"/>
              </a:rPr>
              <a:t>verbs-“run”</a:t>
            </a:r>
            <a:endParaRPr lang="en-US" sz="2800" b="1"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14040" y="1443990"/>
            <a:ext cx="1886585" cy="19081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392430" y="583565"/>
            <a:ext cx="11500485" cy="5911850"/>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文本框 1"/>
          <p:cNvSpPr txBox="1"/>
          <p:nvPr/>
        </p:nvSpPr>
        <p:spPr>
          <a:xfrm>
            <a:off x="1116330" y="967105"/>
            <a:ext cx="9958070" cy="953135"/>
          </a:xfrm>
          <a:prstGeom prst="rect">
            <a:avLst/>
          </a:prstGeom>
          <a:noFill/>
        </p:spPr>
        <p:txBody>
          <a:bodyPr wrap="square" rtlCol="0">
            <a:spAutoFit/>
          </a:bodyPr>
          <a:p>
            <a:pPr algn="l"/>
            <a:r>
              <a:rPr lang="en-US" altLang="zh-CN" sz="2800">
                <a:latin typeface="Franklin Gothic Demi Cond" panose="020B0706030402020204" charset="0"/>
                <a:cs typeface="Franklin Gothic Demi Cond" panose="020B0706030402020204" charset="0"/>
              </a:rPr>
              <a:t>Exercise 1: Describe the following pictures by using one sentence including a vivid verb(run/walk) and accurate particle.</a:t>
            </a:r>
            <a:endParaRPr lang="en-US" altLang="zh-CN" sz="2800">
              <a:latin typeface="Franklin Gothic Demi Cond" panose="020B0706030402020204" charset="0"/>
              <a:cs typeface="Franklin Gothic Demi Cond" panose="020B0706030402020204" charset="0"/>
            </a:endParaRPr>
          </a:p>
        </p:txBody>
      </p:sp>
      <p:pic>
        <p:nvPicPr>
          <p:cNvPr id="3" name="图片 2" descr="51miz-E1142628-9F690D40"/>
          <p:cNvPicPr>
            <a:picLocks noChangeAspect="1"/>
          </p:cNvPicPr>
          <p:nvPr/>
        </p:nvPicPr>
        <p:blipFill>
          <a:blip r:embed="rId3"/>
          <a:stretch>
            <a:fillRect/>
          </a:stretch>
        </p:blipFill>
        <p:spPr>
          <a:xfrm>
            <a:off x="820420" y="2086610"/>
            <a:ext cx="3579495" cy="2684780"/>
          </a:xfrm>
          <a:prstGeom prst="rect">
            <a:avLst/>
          </a:prstGeom>
        </p:spPr>
      </p:pic>
      <p:sp>
        <p:nvSpPr>
          <p:cNvPr id="4" name="文本框 3"/>
          <p:cNvSpPr txBox="1"/>
          <p:nvPr/>
        </p:nvSpPr>
        <p:spPr>
          <a:xfrm>
            <a:off x="392430" y="4545965"/>
            <a:ext cx="3227070"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With all her might, she </a:t>
            </a:r>
            <a:r>
              <a:rPr lang="en-US" altLang="zh-CN" sz="2800">
                <a:solidFill>
                  <a:srgbClr val="C00000"/>
                </a:solidFill>
                <a:latin typeface="Times New Roman" panose="02020603050405020304" pitchFamily="18" charset="0"/>
                <a:cs typeface="Times New Roman" panose="02020603050405020304" pitchFamily="18" charset="0"/>
              </a:rPr>
              <a:t>charged</a:t>
            </a:r>
            <a:r>
              <a:rPr lang="en-US" altLang="zh-CN" sz="2800">
                <a:latin typeface="Times New Roman" panose="02020603050405020304" pitchFamily="18" charset="0"/>
                <a:cs typeface="Times New Roman" panose="02020603050405020304" pitchFamily="18" charset="0"/>
              </a:rPr>
              <a:t> </a:t>
            </a:r>
            <a:r>
              <a:rPr lang="en-US" altLang="zh-CN" sz="2800">
                <a:solidFill>
                  <a:srgbClr val="00B0F0"/>
                </a:solidFill>
                <a:latin typeface="Times New Roman" panose="02020603050405020304" pitchFamily="18" charset="0"/>
                <a:cs typeface="Times New Roman" panose="02020603050405020304" pitchFamily="18" charset="0"/>
              </a:rPr>
              <a:t>towards</a:t>
            </a:r>
            <a:r>
              <a:rPr lang="en-US" altLang="zh-CN" sz="2800">
                <a:latin typeface="Times New Roman" panose="02020603050405020304" pitchFamily="18" charset="0"/>
                <a:cs typeface="Times New Roman" panose="02020603050405020304" pitchFamily="18" charset="0"/>
              </a:rPr>
              <a:t> the finishing line in lightening speed.</a:t>
            </a:r>
            <a:endParaRPr lang="en-US" altLang="zh-CN" sz="2800">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4"/>
          <a:srcRect l="21725"/>
          <a:stretch>
            <a:fillRect/>
          </a:stretch>
        </p:blipFill>
        <p:spPr>
          <a:xfrm>
            <a:off x="4707255" y="2433320"/>
            <a:ext cx="2777490" cy="2000885"/>
          </a:xfrm>
          <a:prstGeom prst="rect">
            <a:avLst/>
          </a:prstGeom>
        </p:spPr>
      </p:pic>
      <p:pic>
        <p:nvPicPr>
          <p:cNvPr id="8" name="图片 7" descr="timg (3)"/>
          <p:cNvPicPr>
            <a:picLocks noChangeAspect="1"/>
          </p:cNvPicPr>
          <p:nvPr/>
        </p:nvPicPr>
        <p:blipFill>
          <a:blip r:embed="rId5"/>
          <a:srcRect l="9505" r="13806"/>
          <a:stretch>
            <a:fillRect/>
          </a:stretch>
        </p:blipFill>
        <p:spPr>
          <a:xfrm>
            <a:off x="8338185" y="2425700"/>
            <a:ext cx="2736215" cy="2005965"/>
          </a:xfrm>
          <a:prstGeom prst="rect">
            <a:avLst/>
          </a:prstGeom>
        </p:spPr>
      </p:pic>
      <p:sp>
        <p:nvSpPr>
          <p:cNvPr id="9" name="文本框 8"/>
          <p:cNvSpPr txBox="1"/>
          <p:nvPr/>
        </p:nvSpPr>
        <p:spPr>
          <a:xfrm>
            <a:off x="3856990" y="4545965"/>
            <a:ext cx="3822065"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The burglar</a:t>
            </a:r>
            <a:r>
              <a:rPr lang="en-US" altLang="zh-CN" sz="2800">
                <a:solidFill>
                  <a:srgbClr val="C00000"/>
                </a:solidFill>
                <a:latin typeface="Times New Roman" panose="02020603050405020304" pitchFamily="18" charset="0"/>
                <a:cs typeface="Times New Roman" panose="02020603050405020304" pitchFamily="18" charset="0"/>
              </a:rPr>
              <a:t> sneaked </a:t>
            </a:r>
            <a:r>
              <a:rPr lang="en-US" altLang="zh-CN" sz="2800">
                <a:solidFill>
                  <a:srgbClr val="00B0F0"/>
                </a:solidFill>
                <a:latin typeface="Times New Roman" panose="02020603050405020304" pitchFamily="18" charset="0"/>
                <a:cs typeface="Times New Roman" panose="02020603050405020304" pitchFamily="18" charset="0"/>
              </a:rPr>
              <a:t>into </a:t>
            </a:r>
            <a:r>
              <a:rPr lang="en-US" altLang="zh-CN" sz="2800">
                <a:latin typeface="Times New Roman" panose="02020603050405020304" pitchFamily="18" charset="0"/>
                <a:cs typeface="Times New Roman" panose="02020603050405020304" pitchFamily="18" charset="0"/>
              </a:rPr>
              <a:t>the house, </a:t>
            </a:r>
            <a:r>
              <a:rPr lang="en-US" altLang="zh-CN" sz="2800">
                <a:solidFill>
                  <a:srgbClr val="C00000"/>
                </a:solidFill>
                <a:latin typeface="Times New Roman" panose="02020603050405020304" pitchFamily="18" charset="0"/>
                <a:cs typeface="Times New Roman" panose="02020603050405020304" pitchFamily="18" charset="0"/>
              </a:rPr>
              <a:t>scanning </a:t>
            </a:r>
            <a:r>
              <a:rPr lang="en-US" altLang="zh-CN" sz="2800">
                <a:latin typeface="Times New Roman" panose="02020603050405020304" pitchFamily="18" charset="0"/>
                <a:cs typeface="Times New Roman" panose="02020603050405020304" pitchFamily="18" charset="0"/>
              </a:rPr>
              <a:t>the room </a:t>
            </a:r>
            <a:r>
              <a:rPr lang="en-US" altLang="zh-CN" sz="2800">
                <a:solidFill>
                  <a:srgbClr val="00B0F0"/>
                </a:solidFill>
                <a:latin typeface="Times New Roman" panose="02020603050405020304" pitchFamily="18" charset="0"/>
                <a:cs typeface="Times New Roman" panose="02020603050405020304" pitchFamily="18" charset="0"/>
                <a:sym typeface="+mn-ea"/>
              </a:rPr>
              <a:t>with</a:t>
            </a:r>
            <a:r>
              <a:rPr lang="en-US" altLang="zh-CN" sz="2800">
                <a:latin typeface="Times New Roman" panose="02020603050405020304" pitchFamily="18" charset="0"/>
                <a:cs typeface="Times New Roman" panose="02020603050405020304" pitchFamily="18" charset="0"/>
                <a:sym typeface="+mn-ea"/>
              </a:rPr>
              <a:t> great caution </a:t>
            </a:r>
            <a:r>
              <a:rPr lang="en-US" altLang="zh-CN" sz="2800">
                <a:latin typeface="Times New Roman" panose="02020603050405020304" pitchFamily="18" charset="0"/>
                <a:cs typeface="Times New Roman" panose="02020603050405020304" pitchFamily="18" charset="0"/>
              </a:rPr>
              <a:t>for valuable items.</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7813040" y="4545965"/>
            <a:ext cx="4256405" cy="1814830"/>
          </a:xfrm>
          <a:prstGeom prst="rect">
            <a:avLst/>
          </a:prstGeom>
          <a:noFill/>
          <a:ln w="38100">
            <a:solidFill>
              <a:schemeClr val="tx1"/>
            </a:solidFill>
          </a:ln>
        </p:spPr>
        <p:txBody>
          <a:bodyPr wrap="square" rtlCol="0">
            <a:spAutoFit/>
          </a:bodyPr>
          <a:p>
            <a:r>
              <a:rPr lang="en-US" altLang="zh-CN" sz="2800">
                <a:latin typeface="Times New Roman" panose="02020603050405020304" pitchFamily="18" charset="0"/>
                <a:cs typeface="Times New Roman" panose="02020603050405020304" pitchFamily="18" charset="0"/>
              </a:rPr>
              <a:t>Hearing the cries, Tom </a:t>
            </a:r>
            <a:r>
              <a:rPr lang="en-US" altLang="zh-CN" sz="2800">
                <a:solidFill>
                  <a:srgbClr val="C00000"/>
                </a:solidFill>
                <a:latin typeface="Times New Roman" panose="02020603050405020304" pitchFamily="18" charset="0"/>
                <a:cs typeface="Times New Roman" panose="02020603050405020304" pitchFamily="18" charset="0"/>
              </a:rPr>
              <a:t>darted</a:t>
            </a:r>
            <a:r>
              <a:rPr lang="en-US" altLang="zh-CN" sz="2800">
                <a:solidFill>
                  <a:srgbClr val="00B0F0"/>
                </a:solidFill>
                <a:latin typeface="Times New Roman" panose="02020603050405020304" pitchFamily="18" charset="0"/>
                <a:cs typeface="Times New Roman" panose="02020603050405020304" pitchFamily="18" charset="0"/>
              </a:rPr>
              <a:t> down to </a:t>
            </a:r>
            <a:r>
              <a:rPr lang="en-US" altLang="zh-CN" sz="2800">
                <a:latin typeface="Times New Roman" panose="02020603050405020304" pitchFamily="18" charset="0"/>
                <a:cs typeface="Times New Roman" panose="02020603050405020304" pitchFamily="18" charset="0"/>
              </a:rPr>
              <a:t>the sea, </a:t>
            </a:r>
            <a:r>
              <a:rPr lang="en-US" altLang="zh-CN" sz="2800">
                <a:solidFill>
                  <a:srgbClr val="C00000"/>
                </a:solidFill>
                <a:latin typeface="Times New Roman" panose="02020603050405020304" pitchFamily="18" charset="0"/>
                <a:cs typeface="Times New Roman" panose="02020603050405020304" pitchFamily="18" charset="0"/>
              </a:rPr>
              <a:t>dived </a:t>
            </a:r>
            <a:r>
              <a:rPr lang="en-US" altLang="zh-CN" sz="2800">
                <a:solidFill>
                  <a:srgbClr val="1099DF"/>
                </a:solidFill>
                <a:latin typeface="Times New Roman" panose="02020603050405020304" pitchFamily="18" charset="0"/>
                <a:cs typeface="Times New Roman" panose="02020603050405020304" pitchFamily="18" charset="0"/>
              </a:rPr>
              <a:t>into </a:t>
            </a:r>
            <a:r>
              <a:rPr lang="en-US" altLang="zh-CN" sz="2800">
                <a:latin typeface="Times New Roman" panose="02020603050405020304" pitchFamily="18" charset="0"/>
                <a:cs typeface="Times New Roman" panose="02020603050405020304" pitchFamily="18" charset="0"/>
              </a:rPr>
              <a:t>the water and </a:t>
            </a:r>
            <a:r>
              <a:rPr lang="en-US" altLang="zh-CN" sz="2800">
                <a:solidFill>
                  <a:srgbClr val="C00000"/>
                </a:solidFill>
                <a:latin typeface="Times New Roman" panose="02020603050405020304" pitchFamily="18" charset="0"/>
                <a:cs typeface="Times New Roman" panose="02020603050405020304" pitchFamily="18" charset="0"/>
              </a:rPr>
              <a:t>pulled </a:t>
            </a:r>
            <a:r>
              <a:rPr lang="en-US" altLang="zh-CN" sz="2800">
                <a:latin typeface="Times New Roman" panose="02020603050405020304" pitchFamily="18" charset="0"/>
                <a:cs typeface="Times New Roman" panose="02020603050405020304" pitchFamily="18" charset="0"/>
              </a:rPr>
              <a:t>her </a:t>
            </a:r>
            <a:r>
              <a:rPr lang="en-US" altLang="zh-CN" sz="2800">
                <a:solidFill>
                  <a:srgbClr val="00B0F0"/>
                </a:solidFill>
                <a:latin typeface="Times New Roman" panose="02020603050405020304" pitchFamily="18" charset="0"/>
                <a:cs typeface="Times New Roman" panose="02020603050405020304" pitchFamily="18" charset="0"/>
              </a:rPr>
              <a:t>back</a:t>
            </a:r>
            <a:r>
              <a:rPr lang="en-US" altLang="zh-CN" sz="2800">
                <a:latin typeface="Times New Roman" panose="02020603050405020304" pitchFamily="18" charset="0"/>
                <a:cs typeface="Times New Roman" panose="02020603050405020304" pitchFamily="18" charset="0"/>
              </a:rPr>
              <a:t> to the beach.</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bldLvl="0" animBg="1"/>
      <p:bldP spid="1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3" name="爱剪辑-chapter11">
            <a:hlinkClick r:id="" action="ppaction://media"/>
          </p:cNvPr>
          <p:cNvPicPr/>
          <p:nvPr>
            <a:videoFile r:link="rId1"/>
            <p:extLst>
              <p:ext uri="{DAA4B4D4-6D71-4841-9C94-3DE7FCFB9230}">
                <p14:media xmlns:p14="http://schemas.microsoft.com/office/powerpoint/2010/main" r:link="rId2"/>
              </p:ext>
            </p:extLst>
          </p:nvPr>
        </p:nvPicPr>
        <p:blipFill>
          <a:blip r:embed="rId3"/>
          <a:stretch>
            <a:fillRect/>
          </a:stretch>
        </p:blipFill>
        <p:spPr>
          <a:xfrm>
            <a:off x="87630" y="1552575"/>
            <a:ext cx="5251450" cy="3237230"/>
          </a:xfrm>
          <a:prstGeom prst="rect">
            <a:avLst/>
          </a:prstGeom>
        </p:spPr>
      </p:pic>
      <p:grpSp>
        <p:nvGrpSpPr>
          <p:cNvPr id="5" name="组合 4"/>
          <p:cNvGrpSpPr/>
          <p:nvPr/>
        </p:nvGrpSpPr>
        <p:grpSpPr>
          <a:xfrm>
            <a:off x="5406923" y="583565"/>
            <a:ext cx="7020877" cy="5049520"/>
            <a:chOff x="9123" y="1606"/>
            <a:chExt cx="10397" cy="7952"/>
          </a:xfrm>
        </p:grpSpPr>
        <p:sp>
          <p:nvSpPr>
            <p:cNvPr id="4" name="TextBox 1"/>
            <p:cNvSpPr txBox="1"/>
            <p:nvPr/>
          </p:nvSpPr>
          <p:spPr>
            <a:xfrm>
              <a:off x="9123" y="2919"/>
              <a:ext cx="9325" cy="6639"/>
            </a:xfrm>
            <a:prstGeom prst="rect">
              <a:avLst/>
            </a:prstGeom>
            <a:noFill/>
            <a:ln w="57150">
              <a:solidFill>
                <a:schemeClr val="tx2"/>
              </a:solidFill>
            </a:ln>
            <a:extLst>
              <a:ext uri="{909E8E84-426E-40DD-AFC4-6F175D3DCCD1}">
                <a14:hiddenFill xmlns:a14="http://schemas.microsoft.com/office/drawing/2010/main">
                  <a:solidFill>
                    <a:schemeClr val="accent5">
                      <a:lumMod val="40000"/>
                      <a:lumOff val="60000"/>
                    </a:schemeClr>
                  </a:solidFill>
                </a14:hiddenFill>
              </a:ext>
            </a:extLst>
          </p:spPr>
          <p:txBody>
            <a:bodyPr wrap="square" rtlCol="0">
              <a:spAutoFit/>
            </a:bodyPr>
            <a:p>
              <a:r>
                <a:rPr lang="en-US" altLang="zh-CN" sz="3200">
                  <a:latin typeface="Franklin Gothic Demi Cond" panose="020B0706030402020204" charset="0"/>
                  <a:cs typeface="Franklin Gothic Demi Cond" panose="020B0706030402020204" charset="0"/>
                  <a:sym typeface="+mn-ea"/>
                </a:rPr>
                <a:t>Exercise2: Using vivid verbs of “walk” &amp; “run” plus accurate particles to describe the actions and emotions of the characters below. (3-5sentences)</a:t>
              </a:r>
              <a:endParaRPr lang="en-US" altLang="zh-CN" sz="2800" dirty="0">
                <a:latin typeface="Georgia" panose="02040502050405020303" charset="0"/>
                <a:ea typeface="华文行楷" panose="02010800040101010101" pitchFamily="2" charset="-122"/>
                <a:sym typeface="+mn-ea"/>
              </a:endParaRPr>
            </a:p>
            <a:p>
              <a:endParaRPr lang="en-US" altLang="zh-CN" sz="2800" dirty="0">
                <a:latin typeface="Georgia" panose="02040502050405020303" charset="0"/>
                <a:ea typeface="华文行楷" panose="02010800040101010101" pitchFamily="2" charset="-122"/>
              </a:endParaRPr>
            </a:p>
            <a:p>
              <a:r>
                <a:rPr lang="en-US" altLang="zh-CN" sz="2800" dirty="0">
                  <a:solidFill>
                    <a:srgbClr val="C00000"/>
                  </a:solidFill>
                  <a:latin typeface="Georgia" panose="02040502050405020303" charset="0"/>
                  <a:ea typeface="华文行楷" panose="02010800040101010101" pitchFamily="2" charset="-122"/>
                </a:rPr>
                <a:t>Characters</a:t>
              </a:r>
              <a:r>
                <a:rPr lang="en-US" altLang="zh-CN" sz="2800" dirty="0">
                  <a:latin typeface="Georgia" panose="02040502050405020303" charset="0"/>
                  <a:ea typeface="华文行楷" panose="02010800040101010101" pitchFamily="2" charset="-122"/>
                </a:rPr>
                <a:t>: </a:t>
              </a:r>
              <a:r>
                <a:rPr lang="en-US" altLang="zh-CN" sz="2800" dirty="0">
                  <a:latin typeface="Georgia" panose="02040502050405020303" charset="0"/>
                  <a:ea typeface="华文行楷" panose="02010800040101010101" pitchFamily="2" charset="-122"/>
                  <a:sym typeface="+mn-ea"/>
                </a:rPr>
                <a:t>  Colin,  Mr. Craven                   </a:t>
              </a:r>
              <a:endParaRPr lang="en-US" altLang="zh-CN" sz="2800" dirty="0">
                <a:latin typeface="Georgia" panose="02040502050405020303" charset="0"/>
                <a:ea typeface="华文行楷" panose="02010800040101010101" pitchFamily="2" charset="-122"/>
              </a:endParaRPr>
            </a:p>
            <a:p>
              <a:r>
                <a:rPr lang="en-US" altLang="zh-CN" sz="2800" dirty="0">
                  <a:latin typeface="Georgia" panose="02040502050405020303" charset="0"/>
                  <a:ea typeface="华文行楷" panose="02010800040101010101" pitchFamily="2" charset="-122"/>
                </a:rPr>
                <a:t>    </a:t>
              </a:r>
              <a:r>
                <a:rPr lang="en-US" altLang="zh-CN" sz="2800" dirty="0">
                  <a:solidFill>
                    <a:srgbClr val="E1653F"/>
                  </a:solidFill>
                  <a:latin typeface="Georgia" panose="02040502050405020303" charset="0"/>
                  <a:ea typeface="华文行楷" panose="02010800040101010101" pitchFamily="2" charset="-122"/>
                </a:rPr>
                <a:t> A few days later Archibald Craven returned to Misselthwaite Manor and he went straight to the garden</a:t>
              </a:r>
              <a:r>
                <a:rPr lang="en-US" altLang="zh-CN" sz="2800" dirty="0">
                  <a:latin typeface="Georgia" panose="02040502050405020303" charset="0"/>
                  <a:ea typeface="华文行楷" panose="02010800040101010101" pitchFamily="2" charset="-122"/>
                </a:rPr>
                <a:t>. ____</a:t>
              </a:r>
              <a:endParaRPr lang="en-US" altLang="zh-CN" sz="2800" dirty="0">
                <a:latin typeface="Georgia" panose="02040502050405020303" charset="0"/>
                <a:ea typeface="华文行楷" panose="02010800040101010101" pitchFamily="2" charset="-122"/>
              </a:endParaRPr>
            </a:p>
          </p:txBody>
        </p:sp>
        <p:pic>
          <p:nvPicPr>
            <p:cNvPr id="8" name="图片 7"/>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7372" y="1606"/>
              <a:ext cx="2148" cy="2204"/>
            </a:xfrm>
            <a:prstGeom prst="rect">
              <a:avLst/>
            </a:prstGeom>
          </p:spPr>
        </p:pic>
      </p:grpSp>
      <p:sp>
        <p:nvSpPr>
          <p:cNvPr id="14" name="五边形 21"/>
          <p:cNvSpPr/>
          <p:nvPr/>
        </p:nvSpPr>
        <p:spPr bwMode="auto">
          <a:xfrm>
            <a:off x="1050925" y="25654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17170" y="-456565"/>
            <a:ext cx="1268095" cy="1282700"/>
          </a:xfrm>
          <a:prstGeom prst="rect">
            <a:avLst/>
          </a:prstGeom>
        </p:spPr>
      </p:pic>
      <p:pic>
        <p:nvPicPr>
          <p:cNvPr id="12" name="图片 1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8" fill="hold" display="1">
                  <p:stCondLst>
                    <p:cond delay="indefinite"/>
                  </p:stCondLst>
                  <p:endCondLst>
                    <p:cond evt="onNext">
                      <p:tgtEl>
                        <p:sldTgt/>
                      </p:tgtEl>
                    </p:cond>
                    <p:cond evt="onPrev">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五边形 21"/>
          <p:cNvSpPr/>
          <p:nvPr/>
        </p:nvSpPr>
        <p:spPr bwMode="auto">
          <a:xfrm>
            <a:off x="968375" y="34925"/>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5" name="组合 4"/>
          <p:cNvGrpSpPr/>
          <p:nvPr/>
        </p:nvGrpSpPr>
        <p:grpSpPr>
          <a:xfrm>
            <a:off x="487045" y="-163830"/>
            <a:ext cx="11470005" cy="6030595"/>
            <a:chOff x="8275" y="1461"/>
            <a:chExt cx="18063" cy="9497"/>
          </a:xfrm>
        </p:grpSpPr>
        <p:sp>
          <p:nvSpPr>
            <p:cNvPr id="2" name="TextBox 1"/>
            <p:cNvSpPr txBox="1"/>
            <p:nvPr/>
          </p:nvSpPr>
          <p:spPr>
            <a:xfrm>
              <a:off x="8275" y="2671"/>
              <a:ext cx="17667" cy="8287"/>
            </a:xfrm>
            <a:prstGeom prst="rect">
              <a:avLst/>
            </a:prstGeom>
            <a:noFill/>
            <a:ln w="57150">
              <a:solidFill>
                <a:schemeClr val="tx2"/>
              </a:solidFill>
            </a:ln>
            <a:extLst>
              <a:ext uri="{909E8E84-426E-40DD-AFC4-6F175D3DCCD1}">
                <a14:hiddenFill xmlns:a14="http://schemas.microsoft.com/office/drawing/2010/main">
                  <a:solidFill>
                    <a:schemeClr val="accent5">
                      <a:lumMod val="40000"/>
                      <a:lumOff val="60000"/>
                    </a:schemeClr>
                  </a:solidFill>
                </a14:hiddenFill>
              </a:ext>
            </a:extLst>
          </p:spPr>
          <p:txBody>
            <a:bodyPr wrap="square" rtlCol="0">
              <a:spAutoFit/>
            </a:bodyPr>
            <a:p>
              <a:r>
                <a:rPr lang="en-US" altLang="zh-CN" sz="2800" dirty="0">
                  <a:solidFill>
                    <a:srgbClr val="E1653F"/>
                  </a:solidFill>
                  <a:latin typeface="Georgia" panose="02040502050405020303" charset="0"/>
                  <a:ea typeface="华文行楷" panose="02010800040101010101" pitchFamily="2" charset="-122"/>
                  <a:sym typeface="+mn-ea"/>
                </a:rPr>
                <a:t>        A few days later Archibald Craven returned to Misselthwaite Manor and he went straight to the garden</a:t>
              </a:r>
              <a:r>
                <a:rPr lang="en-US" altLang="zh-CN" sz="2800" dirty="0">
                  <a:latin typeface="Georgia" panose="02040502050405020303" charset="0"/>
                  <a:ea typeface="华文行楷" panose="02010800040101010101" pitchFamily="2" charset="-122"/>
                  <a:sym typeface="+mn-ea"/>
                </a:rPr>
                <a:t>.Tracing the giggles, he reached where the secret garden was. He parted the ivy hanging on the wall, pushed back the door and</a:t>
              </a:r>
              <a:r>
                <a:rPr lang="en-US" altLang="zh-CN" sz="2800" dirty="0">
                  <a:solidFill>
                    <a:srgbClr val="C00000"/>
                  </a:solidFill>
                  <a:latin typeface="Georgia" panose="02040502050405020303" charset="0"/>
                  <a:ea typeface="华文行楷" panose="02010800040101010101" pitchFamily="2" charset="-122"/>
                  <a:sym typeface="+mn-ea"/>
                </a:rPr>
                <a:t> crept</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inside</a:t>
              </a:r>
              <a:r>
                <a:rPr lang="en-US" altLang="zh-CN" sz="2800" dirty="0">
                  <a:latin typeface="Georgia" panose="02040502050405020303" charset="0"/>
                  <a:ea typeface="华文行楷" panose="02010800040101010101" pitchFamily="2" charset="-122"/>
                  <a:sym typeface="+mn-ea"/>
                </a:rPr>
                <a:t>. A figure of a tall, handsome boy </a:t>
              </a:r>
              <a:r>
                <a:rPr lang="en-US" altLang="zh-CN" sz="2800" dirty="0">
                  <a:solidFill>
                    <a:srgbClr val="C00000"/>
                  </a:solidFill>
                  <a:latin typeface="Georgia" panose="02040502050405020303" charset="0"/>
                  <a:ea typeface="华文行楷" panose="02010800040101010101" pitchFamily="2" charset="-122"/>
                  <a:sym typeface="+mn-ea"/>
                </a:rPr>
                <a:t>walked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0070C0"/>
                  </a:solidFill>
                  <a:latin typeface="Georgia" panose="02040502050405020303" charset="0"/>
                  <a:ea typeface="华文行楷" panose="02010800040101010101" pitchFamily="2" charset="-122"/>
                  <a:sym typeface="+mn-ea"/>
                </a:rPr>
                <a:t>into</a:t>
              </a:r>
              <a:r>
                <a:rPr lang="en-US" altLang="zh-CN" sz="2800" dirty="0">
                  <a:latin typeface="Georgia" panose="02040502050405020303" charset="0"/>
                  <a:ea typeface="华文行楷" panose="02010800040101010101" pitchFamily="2" charset="-122"/>
                  <a:sym typeface="+mn-ea"/>
                </a:rPr>
                <a:t> his view. As he</a:t>
              </a:r>
              <a:r>
                <a:rPr lang="en-US" altLang="zh-CN" sz="2800" dirty="0">
                  <a:solidFill>
                    <a:srgbClr val="C00000"/>
                  </a:solidFill>
                  <a:latin typeface="Georgia" panose="02040502050405020303" charset="0"/>
                  <a:ea typeface="华文行楷" panose="02010800040101010101" pitchFamily="2" charset="-122"/>
                  <a:sym typeface="+mn-ea"/>
                </a:rPr>
                <a:t> </a:t>
              </a:r>
              <a:r>
                <a:rPr lang="en-US" sz="2800">
                  <a:solidFill>
                    <a:srgbClr val="C00000"/>
                  </a:solidFill>
                  <a:latin typeface="Times New Roman" panose="02020603050405020304" pitchFamily="18" charset="0"/>
                  <a:cs typeface="Times New Roman" panose="02020603050405020304" pitchFamily="18" charset="0"/>
                  <a:sym typeface="+mn-ea"/>
                </a:rPr>
                <a:t>edged </a:t>
              </a:r>
              <a:r>
                <a:rPr lang="en-US" sz="2800">
                  <a:solidFill>
                    <a:srgbClr val="0070C0"/>
                  </a:solidFill>
                  <a:latin typeface="Times New Roman" panose="02020603050405020304" pitchFamily="18" charset="0"/>
                  <a:cs typeface="Times New Roman" panose="02020603050405020304" pitchFamily="18" charset="0"/>
                  <a:sym typeface="+mn-ea"/>
                </a:rPr>
                <a:t>closer</a:t>
              </a:r>
              <a:r>
                <a:rPr lang="en-US" altLang="zh-CN" sz="2800" dirty="0">
                  <a:latin typeface="Georgia" panose="02040502050405020303" charset="0"/>
                  <a:ea typeface="华文行楷" panose="02010800040101010101" pitchFamily="2" charset="-122"/>
                  <a:sym typeface="+mn-ea"/>
                </a:rPr>
                <a:t>, his heart beat fast, his soul shook in amazement.  It was Colin!  A sense of unbelieving joy </a:t>
              </a:r>
              <a:r>
                <a:rPr lang="en-US" altLang="zh-CN" sz="2800" dirty="0">
                  <a:solidFill>
                    <a:srgbClr val="C00000"/>
                  </a:solidFill>
                  <a:latin typeface="Georgia" panose="02040502050405020303" charset="0"/>
                  <a:ea typeface="华文行楷" panose="02010800040101010101" pitchFamily="2" charset="-122"/>
                  <a:sym typeface="+mn-ea"/>
                </a:rPr>
                <a:t>rushed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through</a:t>
              </a:r>
              <a:r>
                <a:rPr lang="en-US" altLang="zh-CN" sz="2800" dirty="0">
                  <a:latin typeface="Georgia" panose="02040502050405020303" charset="0"/>
                  <a:ea typeface="华文行楷" panose="02010800040101010101" pitchFamily="2" charset="-122"/>
                  <a:sym typeface="+mn-ea"/>
                </a:rPr>
                <a:t> him. “Colin. Colin.” his lips framed the words, tears springing into his eyes. Deeply moved, he released one of his hands and stroked the face of his dear son affectionately. There was a moment of silence. Then Colin's face lit up.With great eagerness to show his father the magic of the secret garden, Colin </a:t>
              </a:r>
              <a:r>
                <a:rPr lang="en-US" altLang="zh-CN" sz="2800" dirty="0">
                  <a:solidFill>
                    <a:srgbClr val="FF0000"/>
                  </a:solidFill>
                  <a:latin typeface="Georgia" panose="02040502050405020303" charset="0"/>
                  <a:ea typeface="华文行楷" panose="02010800040101010101" pitchFamily="2" charset="-122"/>
                  <a:sym typeface="+mn-ea"/>
                </a:rPr>
                <a:t>bustled</a:t>
              </a:r>
              <a:r>
                <a:rPr lang="en-US" altLang="zh-CN" sz="2800" dirty="0">
                  <a:latin typeface="Georgia" panose="02040502050405020303" charset="0"/>
                  <a:ea typeface="华文行楷" panose="02010800040101010101" pitchFamily="2" charset="-122"/>
                  <a:sym typeface="+mn-ea"/>
                </a:rPr>
                <a:t> </a:t>
              </a:r>
              <a:r>
                <a:rPr lang="en-US" altLang="zh-CN" sz="2800" dirty="0">
                  <a:solidFill>
                    <a:srgbClr val="1099DF"/>
                  </a:solidFill>
                  <a:latin typeface="Georgia" panose="02040502050405020303" charset="0"/>
                  <a:ea typeface="华文行楷" panose="02010800040101010101" pitchFamily="2" charset="-122"/>
                  <a:sym typeface="+mn-ea"/>
                </a:rPr>
                <a:t>off, </a:t>
              </a:r>
              <a:r>
                <a:rPr lang="en-US" altLang="zh-CN" sz="2800" dirty="0">
                  <a:latin typeface="Georgia" panose="02040502050405020303" charset="0"/>
                  <a:ea typeface="华文行楷" panose="02010800040101010101" pitchFamily="2" charset="-122"/>
                  <a:sym typeface="+mn-ea"/>
                </a:rPr>
                <a:t>together with his father, hand in hand.</a:t>
              </a:r>
              <a:endParaRPr lang="en-US" altLang="zh-CN" sz="2800" dirty="0">
                <a:latin typeface="Georgia" panose="02040502050405020303" charset="0"/>
                <a:ea typeface="华文行楷" panose="02010800040101010101" pitchFamily="2" charset="-122"/>
                <a:sym typeface="+mn-ea"/>
              </a:endParaRPr>
            </a:p>
          </p:txBody>
        </p:sp>
        <p:pic>
          <p:nvPicPr>
            <p:cNvPr id="8" name="图片 7"/>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a:off x="24190" y="1461"/>
              <a:ext cx="2148" cy="2204"/>
            </a:xfrm>
            <a:prstGeom prst="rect">
              <a:avLst/>
            </a:prstGeom>
          </p:spPr>
        </p:pic>
      </p:grpSp>
      <p:pic>
        <p:nvPicPr>
          <p:cNvPr id="3" name="图片 2" descr="暴风截图202121275234234"/>
          <p:cNvPicPr>
            <a:picLocks noChangeAspect="1"/>
          </p:cNvPicPr>
          <p:nvPr/>
        </p:nvPicPr>
        <p:blipFill>
          <a:blip r:embed="rId2"/>
          <a:stretch>
            <a:fillRect/>
          </a:stretch>
        </p:blipFill>
        <p:spPr>
          <a:xfrm>
            <a:off x="9479915" y="5403215"/>
            <a:ext cx="2477135" cy="1390015"/>
          </a:xfrm>
          <a:prstGeom prst="rect">
            <a:avLst/>
          </a:prstGeom>
        </p:spPr>
      </p:pic>
      <p:pic>
        <p:nvPicPr>
          <p:cNvPr id="7" name="图片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55929"/>
            <a:ext cx="1282515" cy="12971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2" name="文本框 1"/>
          <p:cNvSpPr txBox="1"/>
          <p:nvPr/>
        </p:nvSpPr>
        <p:spPr>
          <a:xfrm>
            <a:off x="849630" y="1076960"/>
            <a:ext cx="10304145" cy="5262245"/>
          </a:xfrm>
          <a:prstGeom prst="rect">
            <a:avLst/>
          </a:prstGeom>
          <a:noFill/>
          <a:ln w="38100">
            <a:solidFill>
              <a:schemeClr val="tx1"/>
            </a:solidFill>
          </a:ln>
        </p:spPr>
        <p:txBody>
          <a:bodyPr wrap="square" rtlCol="0">
            <a:spAutoFit/>
          </a:bodyPr>
          <a:p>
            <a:r>
              <a:rPr lang="en-US" altLang="zh-CN" sz="2800">
                <a:latin typeface="Franklin Gothic Demi Cond" panose="020B0706030402020204" charset="0"/>
                <a:cs typeface="Franklin Gothic Demi Cond" panose="020B0706030402020204" charset="0"/>
              </a:rPr>
              <a:t>Exercise 3</a:t>
            </a:r>
            <a:r>
              <a:rPr lang="zh-CN" altLang="en-US" sz="2800">
                <a:latin typeface="Franklin Gothic Demi Cond" panose="020B0706030402020204" charset="0"/>
                <a:cs typeface="Franklin Gothic Demi Cond" panose="020B0706030402020204" charset="0"/>
              </a:rPr>
              <a:t>：</a:t>
            </a:r>
            <a:r>
              <a:rPr lang="en-US" altLang="zh-CN" sz="2800">
                <a:latin typeface="Franklin Gothic Demi Cond" panose="020B0706030402020204" charset="0"/>
                <a:cs typeface="Franklin Gothic Demi Cond" panose="020B0706030402020204" charset="0"/>
              </a:rPr>
              <a:t>Continue the story by using vivid verbs accurate particles.</a:t>
            </a:r>
            <a:endParaRPr lang="en-US" altLang="zh-CN" sz="2800">
              <a:latin typeface="Franklin Gothic Demi Cond" panose="020B0706030402020204" charset="0"/>
              <a:cs typeface="Franklin Gothic Demi Cond" panose="020B0706030402020204" charset="0"/>
            </a:endParaRPr>
          </a:p>
          <a:p>
            <a:r>
              <a:rPr lang="zh-CN" altLang="en-US" sz="2800">
                <a:latin typeface="Times New Roman" panose="02020603050405020304" pitchFamily="18" charset="0"/>
                <a:cs typeface="Times New Roman" panose="02020603050405020304" pitchFamily="18" charset="0"/>
              </a:rPr>
              <a:t>   </a:t>
            </a:r>
            <a:r>
              <a:rPr lang="en-US" altLang="zh-CN" sz="2800">
                <a:latin typeface="Times New Roman" panose="02020603050405020304" pitchFamily="18" charset="0"/>
                <a:cs typeface="Times New Roman" panose="02020603050405020304" pitchFamily="18" charset="0"/>
              </a:rPr>
              <a:t>Lying in bed, the boy faintly heard the doctor talking to his mother that he would surely die, --for the terrible fire had destroyed so much flesh in the lower part of his body. But the brave boy didn't want to die. He made up his mind that he would survive. To the doctor's surprise, he made it. When the danger was past, he again heard the doctor whispering to his mother that he would be a lifetime</a:t>
            </a:r>
            <a:r>
              <a:rPr lang="en-US" altLang="zh-CN" sz="2800">
                <a:latin typeface="Times New Roman" panose="02020603050405020304" pitchFamily="18" charset="0"/>
                <a:cs typeface="Times New Roman" panose="02020603050405020304" pitchFamily="18" charset="0"/>
                <a:sym typeface="+mn-ea"/>
              </a:rPr>
              <a:t> cripple(</a:t>
            </a:r>
            <a:r>
              <a:rPr lang="zh-CN" altLang="en-US" sz="2800">
                <a:latin typeface="Times New Roman" panose="02020603050405020304" pitchFamily="18" charset="0"/>
                <a:cs typeface="Times New Roman" panose="02020603050405020304" pitchFamily="18" charset="0"/>
                <a:sym typeface="+mn-ea"/>
              </a:rPr>
              <a:t>跛子</a:t>
            </a:r>
            <a:r>
              <a:rPr lang="en-US" altLang="zh-CN" sz="2800">
                <a:latin typeface="Times New Roman" panose="02020603050405020304" pitchFamily="18" charset="0"/>
                <a:cs typeface="Times New Roman" panose="02020603050405020304" pitchFamily="18" charset="0"/>
                <a:sym typeface="+mn-ea"/>
              </a:rPr>
              <a:t>)</a:t>
            </a:r>
            <a:r>
              <a:rPr lang="en-US" altLang="zh-CN" sz="2800">
                <a:latin typeface="Times New Roman" panose="02020603050405020304" pitchFamily="18" charset="0"/>
                <a:cs typeface="Times New Roman" panose="02020603050405020304" pitchFamily="18" charset="0"/>
              </a:rPr>
              <a:t> because the severe injury made the lower part of his body stop functioning. Once more the brave boy made up his mind: he would not be a cripple. He would walk. Unwilling to be confined to a wheelchair, the little boy______________________________________________</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(write about 3-5 sentences)</a:t>
            </a:r>
            <a:endParaRPr lang="en-US" altLang="zh-CN" sz="2800">
              <a:latin typeface="Times New Roman" panose="02020603050405020304" pitchFamily="18" charset="0"/>
              <a:cs typeface="Times New Roman" panose="02020603050405020304" pitchFamily="18" charset="0"/>
            </a:endParaRPr>
          </a:p>
        </p:txBody>
      </p:sp>
      <p:sp>
        <p:nvSpPr>
          <p:cNvPr id="3"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sp>
        <p:nvSpPr>
          <p:cNvPr id="4" name="文本框 3"/>
          <p:cNvSpPr txBox="1"/>
          <p:nvPr/>
        </p:nvSpPr>
        <p:spPr>
          <a:xfrm>
            <a:off x="842010" y="1076325"/>
            <a:ext cx="10507345" cy="5015865"/>
          </a:xfrm>
          <a:prstGeom prst="rect">
            <a:avLst/>
          </a:prstGeom>
          <a:noFill/>
          <a:ln w="38100">
            <a:solidFill>
              <a:schemeClr val="accent6">
                <a:lumMod val="75000"/>
              </a:schemeClr>
            </a:solidFill>
            <a:prstDash val="dash"/>
          </a:ln>
        </p:spPr>
        <p:txBody>
          <a:bodyPr wrap="square" rtlCol="0">
            <a:spAutoFit/>
          </a:bodyPr>
          <a:p>
            <a:pPr algn="l"/>
            <a:r>
              <a:rPr lang="en-US" altLang="zh-CN" sz="3200">
                <a:latin typeface="Times New Roman" panose="02020603050405020304" pitchFamily="18" charset="0"/>
                <a:cs typeface="Times New Roman" panose="02020603050405020304" pitchFamily="18" charset="0"/>
                <a:sym typeface="+mn-ea"/>
              </a:rPr>
              <a:t>Unwilling to be confined</a:t>
            </a:r>
            <a:r>
              <a:rPr lang="en-US" altLang="zh-CN" sz="2800" b="1">
                <a:latin typeface="Times New Roman" panose="02020603050405020304" pitchFamily="18" charset="0"/>
                <a:cs typeface="Times New Roman" panose="02020603050405020304" pitchFamily="18" charset="0"/>
                <a:sym typeface="+mn-ea"/>
              </a:rPr>
              <a:t>(</a:t>
            </a:r>
            <a:r>
              <a:rPr lang="zh-CN" altLang="en-US" sz="2800" b="1">
                <a:latin typeface="Times New Roman" panose="02020603050405020304" pitchFamily="18" charset="0"/>
                <a:cs typeface="Times New Roman" panose="02020603050405020304" pitchFamily="18" charset="0"/>
                <a:sym typeface="+mn-ea"/>
              </a:rPr>
              <a:t>受困于</a:t>
            </a:r>
            <a:r>
              <a:rPr lang="en-US" altLang="zh-CN" sz="2800" b="1">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to a wheelchair, the little boy pleaded his mother to massage</a:t>
            </a:r>
            <a:r>
              <a:rPr lang="en-US" altLang="zh-CN" sz="2800" b="1">
                <a:latin typeface="Times New Roman" panose="02020603050405020304" pitchFamily="18" charset="0"/>
                <a:cs typeface="Times New Roman" panose="02020603050405020304" pitchFamily="18" charset="0"/>
                <a:sym typeface="+mn-ea"/>
              </a:rPr>
              <a:t>(</a:t>
            </a:r>
            <a:r>
              <a:rPr lang="zh-CN" altLang="en-US" sz="2800" b="1">
                <a:latin typeface="Times New Roman" panose="02020603050405020304" pitchFamily="18" charset="0"/>
                <a:cs typeface="Times New Roman" panose="02020603050405020304" pitchFamily="18" charset="0"/>
                <a:sym typeface="+mn-ea"/>
              </a:rPr>
              <a:t>按摩</a:t>
            </a:r>
            <a:r>
              <a:rPr lang="en-US" altLang="zh-CN" sz="2800" b="1">
                <a:latin typeface="Times New Roman" panose="02020603050405020304" pitchFamily="18" charset="0"/>
                <a:cs typeface="Times New Roman" panose="02020603050405020304" pitchFamily="18" charset="0"/>
                <a:sym typeface="+mn-ea"/>
              </a:rPr>
              <a:t>)</a:t>
            </a:r>
            <a:r>
              <a:rPr lang="en-US" altLang="zh-CN" sz="3200">
                <a:latin typeface="Times New Roman" panose="02020603050405020304" pitchFamily="18" charset="0"/>
                <a:cs typeface="Times New Roman" panose="02020603050405020304" pitchFamily="18" charset="0"/>
                <a:sym typeface="+mn-ea"/>
              </a:rPr>
              <a:t> his weak legs and </a:t>
            </a:r>
            <a:r>
              <a:rPr lang="en-US" altLang="zh-CN" sz="3200">
                <a:solidFill>
                  <a:srgbClr val="C00000"/>
                </a:solidFill>
                <a:latin typeface="Times New Roman" panose="02020603050405020304" pitchFamily="18" charset="0"/>
                <a:cs typeface="Times New Roman" panose="02020603050405020304" pitchFamily="18" charset="0"/>
                <a:sym typeface="+mn-ea"/>
              </a:rPr>
              <a:t>wheel </a:t>
            </a:r>
            <a:r>
              <a:rPr lang="en-US" altLang="zh-CN" sz="3200">
                <a:latin typeface="Times New Roman" panose="02020603050405020304" pitchFamily="18" charset="0"/>
                <a:cs typeface="Times New Roman" panose="02020603050405020304" pitchFamily="18" charset="0"/>
                <a:sym typeface="+mn-ea"/>
              </a:rPr>
              <a:t>him </a:t>
            </a:r>
            <a:r>
              <a:rPr lang="en-US" altLang="zh-CN" sz="3200">
                <a:solidFill>
                  <a:srgbClr val="0070C0"/>
                </a:solidFill>
                <a:latin typeface="Times New Roman" panose="02020603050405020304" pitchFamily="18" charset="0"/>
                <a:cs typeface="Times New Roman" panose="02020603050405020304" pitchFamily="18" charset="0"/>
                <a:sym typeface="+mn-ea"/>
              </a:rPr>
              <a:t>out </a:t>
            </a:r>
            <a:r>
              <a:rPr lang="en-US" altLang="zh-CN" sz="3200">
                <a:latin typeface="Times New Roman" panose="02020603050405020304" pitchFamily="18" charset="0"/>
                <a:cs typeface="Times New Roman" panose="02020603050405020304" pitchFamily="18" charset="0"/>
                <a:sym typeface="+mn-ea"/>
              </a:rPr>
              <a:t>into the yard to get a lot more practice. He </a:t>
            </a:r>
            <a:r>
              <a:rPr lang="en-US" altLang="zh-CN" sz="3200">
                <a:solidFill>
                  <a:srgbClr val="C00000"/>
                </a:solidFill>
                <a:latin typeface="Times New Roman" panose="02020603050405020304" pitchFamily="18" charset="0"/>
                <a:cs typeface="Times New Roman" panose="02020603050405020304" pitchFamily="18" charset="0"/>
                <a:sym typeface="+mn-ea"/>
              </a:rPr>
              <a:t>threw </a:t>
            </a:r>
            <a:r>
              <a:rPr lang="en-US" altLang="zh-CN" sz="3200">
                <a:latin typeface="Times New Roman" panose="02020603050405020304" pitchFamily="18" charset="0"/>
                <a:cs typeface="Times New Roman" panose="02020603050405020304" pitchFamily="18" charset="0"/>
                <a:sym typeface="+mn-ea"/>
              </a:rPr>
              <a:t>himself </a:t>
            </a:r>
            <a:r>
              <a:rPr lang="en-US" altLang="zh-CN" sz="3200">
                <a:solidFill>
                  <a:srgbClr val="0070C0"/>
                </a:solidFill>
                <a:latin typeface="Times New Roman" panose="02020603050405020304" pitchFamily="18" charset="0"/>
                <a:cs typeface="Times New Roman" panose="02020603050405020304" pitchFamily="18" charset="0"/>
                <a:sym typeface="+mn-ea"/>
              </a:rPr>
              <a:t>from</a:t>
            </a:r>
            <a:r>
              <a:rPr lang="en-US" altLang="zh-CN" sz="3200">
                <a:latin typeface="Times New Roman" panose="02020603050405020304" pitchFamily="18" charset="0"/>
                <a:cs typeface="Times New Roman" panose="02020603050405020304" pitchFamily="18" charset="0"/>
                <a:sym typeface="+mn-ea"/>
              </a:rPr>
              <a:t> the wheelchair,</a:t>
            </a:r>
            <a:r>
              <a:rPr lang="en-US" altLang="zh-CN" sz="3200">
                <a:solidFill>
                  <a:srgbClr val="C00000"/>
                </a:solidFill>
                <a:latin typeface="Times New Roman" panose="02020603050405020304" pitchFamily="18" charset="0"/>
                <a:cs typeface="Times New Roman" panose="02020603050405020304" pitchFamily="18" charset="0"/>
                <a:sym typeface="+mn-ea"/>
              </a:rPr>
              <a:t> pulled</a:t>
            </a:r>
            <a:r>
              <a:rPr lang="en-US" altLang="zh-CN" sz="3200">
                <a:latin typeface="Times New Roman" panose="02020603050405020304" pitchFamily="18" charset="0"/>
                <a:cs typeface="Times New Roman" panose="02020603050405020304" pitchFamily="18" charset="0"/>
                <a:sym typeface="+mn-ea"/>
              </a:rPr>
              <a:t> himself </a:t>
            </a:r>
            <a:r>
              <a:rPr lang="en-US" altLang="zh-CN" sz="3200">
                <a:solidFill>
                  <a:srgbClr val="0070C0"/>
                </a:solidFill>
                <a:latin typeface="Times New Roman" panose="02020603050405020304" pitchFamily="18" charset="0"/>
                <a:cs typeface="Times New Roman" panose="02020603050405020304" pitchFamily="18" charset="0"/>
                <a:sym typeface="+mn-ea"/>
              </a:rPr>
              <a:t>across</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the grass, </a:t>
            </a:r>
            <a:r>
              <a:rPr lang="en-US" altLang="zh-CN" sz="3200">
                <a:solidFill>
                  <a:srgbClr val="C00000"/>
                </a:solidFill>
                <a:latin typeface="Times New Roman" panose="02020603050405020304" pitchFamily="18" charset="0"/>
                <a:cs typeface="Times New Roman" panose="02020603050405020304" pitchFamily="18" charset="0"/>
                <a:sym typeface="+mn-ea"/>
              </a:rPr>
              <a:t>dragging</a:t>
            </a:r>
            <a:r>
              <a:rPr lang="en-US" altLang="zh-CN" sz="3200">
                <a:latin typeface="Times New Roman" panose="02020603050405020304" pitchFamily="18" charset="0"/>
                <a:cs typeface="Times New Roman" panose="02020603050405020304" pitchFamily="18" charset="0"/>
                <a:sym typeface="+mn-ea"/>
              </a:rPr>
              <a:t> his legs </a:t>
            </a:r>
            <a:r>
              <a:rPr lang="en-US" altLang="zh-CN" sz="3200">
                <a:solidFill>
                  <a:srgbClr val="0070C0"/>
                </a:solidFill>
                <a:latin typeface="Times New Roman" panose="02020603050405020304" pitchFamily="18" charset="0"/>
                <a:cs typeface="Times New Roman" panose="02020603050405020304" pitchFamily="18" charset="0"/>
                <a:sym typeface="+mn-ea"/>
              </a:rPr>
              <a:t>behind</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him. Panicked and fatigued as he was, the little boy stubbornly repeated every movement day by day. With great effort, he managed to </a:t>
            </a:r>
            <a:r>
              <a:rPr lang="en-US" altLang="zh-CN" sz="3200">
                <a:solidFill>
                  <a:srgbClr val="C00000"/>
                </a:solidFill>
                <a:latin typeface="Times New Roman" panose="02020603050405020304" pitchFamily="18" charset="0"/>
                <a:cs typeface="Times New Roman" panose="02020603050405020304" pitchFamily="18" charset="0"/>
                <a:sym typeface="+mn-ea"/>
              </a:rPr>
              <a:t>make his way</a:t>
            </a:r>
            <a:r>
              <a:rPr lang="en-US" altLang="zh-CN" sz="3200">
                <a:latin typeface="Times New Roman" panose="02020603050405020304" pitchFamily="18" charset="0"/>
                <a:cs typeface="Times New Roman" panose="02020603050405020304" pitchFamily="18" charset="0"/>
                <a:sym typeface="+mn-ea"/>
              </a:rPr>
              <a:t> </a:t>
            </a:r>
            <a:r>
              <a:rPr lang="en-US" altLang="zh-CN" sz="3200">
                <a:solidFill>
                  <a:srgbClr val="0070C0"/>
                </a:solidFill>
                <a:latin typeface="Times New Roman" panose="02020603050405020304" pitchFamily="18" charset="0"/>
                <a:cs typeface="Times New Roman" panose="02020603050405020304" pitchFamily="18" charset="0"/>
                <a:sym typeface="+mn-ea"/>
              </a:rPr>
              <a:t>to</a:t>
            </a:r>
            <a:r>
              <a:rPr lang="en-US" altLang="zh-CN" sz="3200">
                <a:latin typeface="Times New Roman" panose="02020603050405020304" pitchFamily="18" charset="0"/>
                <a:cs typeface="Times New Roman" panose="02020603050405020304" pitchFamily="18" charset="0"/>
                <a:sym typeface="+mn-ea"/>
              </a:rPr>
              <a:t> the fence, </a:t>
            </a:r>
            <a:r>
              <a:rPr lang="en-US" altLang="zh-CN" sz="3200">
                <a:solidFill>
                  <a:srgbClr val="C00000"/>
                </a:solidFill>
                <a:latin typeface="Times New Roman" panose="02020603050405020304" pitchFamily="18" charset="0"/>
                <a:cs typeface="Times New Roman" panose="02020603050405020304" pitchFamily="18" charset="0"/>
                <a:sym typeface="+mn-ea"/>
              </a:rPr>
              <a:t>shuffling </a:t>
            </a:r>
            <a:r>
              <a:rPr lang="en-US" altLang="zh-CN" sz="3200">
                <a:solidFill>
                  <a:srgbClr val="0070C0"/>
                </a:solidFill>
                <a:latin typeface="Times New Roman" panose="02020603050405020304" pitchFamily="18" charset="0"/>
                <a:cs typeface="Times New Roman" panose="02020603050405020304" pitchFamily="18" charset="0"/>
                <a:sym typeface="+mn-ea"/>
              </a:rPr>
              <a:t>along</a:t>
            </a:r>
            <a:r>
              <a:rPr lang="en-US" altLang="zh-CN" sz="3200">
                <a:solidFill>
                  <a:schemeClr val="accent5">
                    <a:lumMod val="75000"/>
                  </a:schemeClr>
                </a:solidFill>
                <a:latin typeface="Times New Roman" panose="02020603050405020304" pitchFamily="18" charset="0"/>
                <a:cs typeface="Times New Roman" panose="02020603050405020304" pitchFamily="18" charset="0"/>
                <a:sym typeface="+mn-ea"/>
              </a:rPr>
              <a:t> </a:t>
            </a:r>
            <a:r>
              <a:rPr lang="en-US" altLang="zh-CN" sz="3200">
                <a:latin typeface="Times New Roman" panose="02020603050405020304" pitchFamily="18" charset="0"/>
                <a:cs typeface="Times New Roman" panose="02020603050405020304" pitchFamily="18" charset="0"/>
                <a:sym typeface="+mn-ea"/>
              </a:rPr>
              <a:t>it. After what seemed a century, the boy finally </a:t>
            </a:r>
            <a:r>
              <a:rPr lang="en-US" altLang="zh-CN" sz="3200">
                <a:solidFill>
                  <a:srgbClr val="C00000"/>
                </a:solidFill>
                <a:latin typeface="Times New Roman" panose="02020603050405020304" pitchFamily="18" charset="0"/>
                <a:cs typeface="Times New Roman" panose="02020603050405020304" pitchFamily="18" charset="0"/>
                <a:sym typeface="+mn-ea"/>
              </a:rPr>
              <a:t>edged</a:t>
            </a:r>
            <a:r>
              <a:rPr lang="en-US" altLang="zh-CN" sz="3200">
                <a:latin typeface="Times New Roman" panose="02020603050405020304" pitchFamily="18" charset="0"/>
                <a:cs typeface="Times New Roman" panose="02020603050405020304" pitchFamily="18" charset="0"/>
                <a:sym typeface="+mn-ea"/>
              </a:rPr>
              <a:t> step by step </a:t>
            </a:r>
            <a:r>
              <a:rPr lang="en-US" altLang="zh-CN" sz="3200">
                <a:solidFill>
                  <a:srgbClr val="0070C0"/>
                </a:solidFill>
                <a:latin typeface="Times New Roman" panose="02020603050405020304" pitchFamily="18" charset="0"/>
                <a:cs typeface="Times New Roman" panose="02020603050405020304" pitchFamily="18" charset="0"/>
                <a:sym typeface="+mn-ea"/>
              </a:rPr>
              <a:t>around </a:t>
            </a:r>
            <a:r>
              <a:rPr lang="en-US" altLang="zh-CN" sz="3200">
                <a:latin typeface="Times New Roman" panose="02020603050405020304" pitchFamily="18" charset="0"/>
                <a:cs typeface="Times New Roman" panose="02020603050405020304" pitchFamily="18" charset="0"/>
                <a:sym typeface="+mn-ea"/>
              </a:rPr>
              <a:t>the yard beside the fence. Tears stung his eyes. He was able to walk again!</a:t>
            </a:r>
            <a:endParaRPr lang="en-US" altLang="zh-CN" sz="3200">
              <a:solidFill>
                <a:schemeClr val="tx1"/>
              </a:solidFill>
              <a:latin typeface="Times New Roman" panose="02020603050405020304" pitchFamily="18" charset="0"/>
              <a:cs typeface="Times New Roman" panose="02020603050405020304" pitchFamily="18"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58363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330199"/>
            <a:ext cx="1282515" cy="1297172"/>
          </a:xfrm>
          <a:prstGeom prst="rect">
            <a:avLst/>
          </a:prstGeom>
        </p:spPr>
      </p:pic>
      <p:sp>
        <p:nvSpPr>
          <p:cNvPr id="8" name="文本框 7"/>
          <p:cNvSpPr txBox="1"/>
          <p:nvPr>
            <p:custDataLst>
              <p:tags r:id="rId3"/>
            </p:custDataLst>
          </p:nvPr>
        </p:nvSpPr>
        <p:spPr>
          <a:xfrm>
            <a:off x="1282700" y="4893310"/>
            <a:ext cx="10201275" cy="1266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CN" sz="3600">
                <a:ea typeface="+mj-ea"/>
                <a:cs typeface="+mj-cs"/>
              </a:rPr>
              <a:t>an adverb or preposition that can combine with a verb to make a phrasal verb.</a:t>
            </a:r>
            <a:r>
              <a:rPr lang="zh-CN" altLang="en-US" sz="2800">
                <a:ea typeface="+mj-ea"/>
                <a:cs typeface="+mj-cs"/>
              </a:rPr>
              <a:t>与动词构成短语动词的副词或介词。</a:t>
            </a:r>
            <a:endParaRPr lang="zh-CN" altLang="en-US" sz="2800">
              <a:ea typeface="+mj-ea"/>
              <a:cs typeface="+mj-cs"/>
            </a:endParaRPr>
          </a:p>
        </p:txBody>
      </p:sp>
      <p:sp>
        <p:nvSpPr>
          <p:cNvPr id="14" name="五边形 21"/>
          <p:cNvSpPr/>
          <p:nvPr/>
        </p:nvSpPr>
        <p:spPr bwMode="auto">
          <a:xfrm>
            <a:off x="1282700" y="397510"/>
            <a:ext cx="622109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Definition of particles</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a:t>
            </a:r>
            <a:r>
              <a:rPr lang="zh-CN" altLang="en-US" sz="3600">
                <a:solidFill>
                  <a:schemeClr val="bg1"/>
                </a:solidFill>
                <a:latin typeface="华文中宋" panose="02010600040101010101" charset="-122"/>
                <a:ea typeface="华文中宋" panose="02010600040101010101" charset="-122"/>
                <a:cs typeface="华文中宋" panose="02010600040101010101" charset="-122"/>
              </a:rPr>
              <a:t>小品词</a:t>
            </a:r>
            <a:r>
              <a:rPr lang="en-US" altLang="zh-CN" sz="3600">
                <a:solidFill>
                  <a:schemeClr val="bg1"/>
                </a:solidFill>
                <a:latin typeface="华文中宋" panose="02010600040101010101" charset="-122"/>
                <a:ea typeface="华文中宋" panose="02010600040101010101" charset="-122"/>
                <a:cs typeface="华文中宋" panose="02010600040101010101" charset="-122"/>
              </a:rPr>
              <a:t>)</a:t>
            </a:r>
            <a:endParaRPr lang="zh-CN" altLang="en-US" sz="3600">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22" name="文本框 21"/>
          <p:cNvSpPr txBox="1"/>
          <p:nvPr/>
        </p:nvSpPr>
        <p:spPr>
          <a:xfrm>
            <a:off x="708025" y="1494790"/>
            <a:ext cx="10776585" cy="2245360"/>
          </a:xfrm>
          <a:prstGeom prst="rect">
            <a:avLst/>
          </a:prstGeom>
          <a:noFill/>
          <a:ln w="57150">
            <a:solidFill>
              <a:schemeClr val="accent4">
                <a:lumMod val="75000"/>
              </a:schemeClr>
            </a:solidFill>
          </a:ln>
        </p:spPr>
        <p:txBody>
          <a:bodyPr wrap="square" anchor="t">
            <a:spAutoFit/>
          </a:bodyPr>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sym typeface="+mn-ea"/>
              </a:rPr>
              <a:t>He dashed </a:t>
            </a:r>
            <a:r>
              <a:rPr lang="en-US" altLang="zh-CN" sz="2800">
                <a:solidFill>
                  <a:srgbClr val="C00000"/>
                </a:solidFill>
                <a:latin typeface="Times New Roman" panose="02020603050405020304" pitchFamily="18" charset="0"/>
                <a:cs typeface="Times New Roman" panose="02020603050405020304" pitchFamily="18" charset="0"/>
                <a:sym typeface="+mn-ea"/>
              </a:rPr>
              <a:t>out of</a:t>
            </a:r>
            <a:r>
              <a:rPr lang="en-US" altLang="zh-CN" sz="2800">
                <a:latin typeface="Times New Roman" panose="02020603050405020304" pitchFamily="18" charset="0"/>
                <a:cs typeface="Times New Roman" panose="02020603050405020304" pitchFamily="18" charset="0"/>
                <a:sym typeface="+mn-ea"/>
              </a:rPr>
              <a:t> the building to catch the bus.</a:t>
            </a:r>
            <a:endParaRPr lang="en-US" altLang="zh-CN" sz="2800">
              <a:latin typeface="Times New Roman" panose="02020603050405020304" pitchFamily="18" charset="0"/>
              <a:cs typeface="Times New Roman" panose="02020603050405020304" pitchFamily="18" charset="0"/>
              <a:sym typeface="+mn-ea"/>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We loaded suitcases, camping equipment and a tent </a:t>
            </a:r>
            <a:r>
              <a:rPr lang="en-US" altLang="zh-CN" sz="2800">
                <a:solidFill>
                  <a:srgbClr val="C00000"/>
                </a:solidFill>
                <a:latin typeface="Times New Roman" panose="02020603050405020304" pitchFamily="18" charset="0"/>
                <a:cs typeface="Times New Roman" panose="02020603050405020304" pitchFamily="18" charset="0"/>
              </a:rPr>
              <a:t>into</a:t>
            </a:r>
            <a:r>
              <a:rPr lang="en-US" altLang="zh-CN" sz="2800">
                <a:latin typeface="Times New Roman" panose="02020603050405020304" pitchFamily="18" charset="0"/>
                <a:cs typeface="Times New Roman" panose="02020603050405020304" pitchFamily="18" charset="0"/>
              </a:rPr>
              <a:t> the car.</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Then Mac heard quick and loud breathing </a:t>
            </a:r>
            <a:r>
              <a:rPr lang="en-US" altLang="zh-CN" sz="2800">
                <a:solidFill>
                  <a:srgbClr val="C00000"/>
                </a:solidFill>
                <a:latin typeface="Times New Roman" panose="02020603050405020304" pitchFamily="18" charset="0"/>
                <a:cs typeface="Times New Roman" panose="02020603050405020304" pitchFamily="18" charset="0"/>
              </a:rPr>
              <a:t>behind </a:t>
            </a:r>
            <a:r>
              <a:rPr lang="en-US" altLang="zh-CN" sz="2800">
                <a:latin typeface="Times New Roman" panose="02020603050405020304" pitchFamily="18" charset="0"/>
                <a:cs typeface="Times New Roman" panose="02020603050405020304" pitchFamily="18" charset="0"/>
              </a:rPr>
              <a:t>him.</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a:latin typeface="Times New Roman" panose="02020603050405020304" pitchFamily="18" charset="0"/>
                <a:cs typeface="Times New Roman" panose="02020603050405020304" pitchFamily="18" charset="0"/>
              </a:rPr>
              <a:t>My dad and I got </a:t>
            </a:r>
            <a:r>
              <a:rPr lang="en-US" altLang="zh-CN" sz="2800">
                <a:solidFill>
                  <a:srgbClr val="C00000"/>
                </a:solidFill>
                <a:latin typeface="Times New Roman" panose="02020603050405020304" pitchFamily="18" charset="0"/>
                <a:cs typeface="Times New Roman" panose="02020603050405020304" pitchFamily="18" charset="0"/>
              </a:rPr>
              <a:t>on</a:t>
            </a:r>
            <a:r>
              <a:rPr lang="en-US" altLang="zh-CN" sz="2800">
                <a:latin typeface="Times New Roman" panose="02020603050405020304" pitchFamily="18" charset="0"/>
                <a:cs typeface="Times New Roman" panose="02020603050405020304" pitchFamily="18" charset="0"/>
              </a:rPr>
              <a:t> our horses, heading slowly </a:t>
            </a:r>
            <a:r>
              <a:rPr lang="en-US" altLang="zh-CN" sz="2800">
                <a:solidFill>
                  <a:srgbClr val="C00000"/>
                </a:solidFill>
                <a:latin typeface="Times New Roman" panose="02020603050405020304" pitchFamily="18" charset="0"/>
                <a:cs typeface="Times New Roman" panose="02020603050405020304" pitchFamily="18" charset="0"/>
              </a:rPr>
              <a:t>towards</a:t>
            </a:r>
            <a:r>
              <a:rPr lang="en-US" altLang="zh-CN" sz="2800">
                <a:latin typeface="Times New Roman" panose="02020603050405020304" pitchFamily="18" charset="0"/>
                <a:cs typeface="Times New Roman" panose="02020603050405020304" pitchFamily="18" charset="0"/>
              </a:rPr>
              <a:t> the mountains.</a:t>
            </a:r>
            <a:endParaRPr lang="en-US" altLang="zh-CN" sz="280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When I stepped </a:t>
            </a:r>
            <a:r>
              <a:rPr lang="en-US" altLang="zh-CN" sz="28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off</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the plane, Luke was there, waiting</a:t>
            </a:r>
            <a:r>
              <a:rPr lang="en-US" altLang="zh-CN" sz="2800"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for</a:t>
            </a:r>
            <a:r>
              <a:rPr lang="en-US" altLang="zh-CN" sz="2800" kern="0" dirty="0">
                <a:solidFill>
                  <a:sysClr val="windowText" lastClr="000000"/>
                </a:solidFill>
                <a:latin typeface="Times New Roman" panose="02020603050405020304" pitchFamily="18" charset="0"/>
                <a:ea typeface="宋体" panose="02010600030101010101" pitchFamily="2" charset="-122"/>
                <a:cs typeface="Times New Roman" panose="02020603050405020304" pitchFamily="18" charset="0"/>
                <a:sym typeface="+mn-ea"/>
              </a:rPr>
              <a:t> me. </a:t>
            </a:r>
            <a:endParaRPr lang="zh-CN" altLang="en-US" sz="2800">
              <a:latin typeface="Times New Roman" panose="02020603050405020304" pitchFamily="18" charset="0"/>
              <a:cs typeface="Times New Roman" panose="02020603050405020304" pitchFamily="18" charset="0"/>
            </a:endParaRPr>
          </a:p>
        </p:txBody>
      </p:sp>
      <p:sp>
        <p:nvSpPr>
          <p:cNvPr id="2" name="文本框 1"/>
          <p:cNvSpPr txBox="1"/>
          <p:nvPr/>
        </p:nvSpPr>
        <p:spPr>
          <a:xfrm>
            <a:off x="1282895" y="3944512"/>
            <a:ext cx="7937982" cy="829945"/>
          </a:xfrm>
          <a:prstGeom prst="rect">
            <a:avLst/>
          </a:prstGeom>
          <a:noFill/>
        </p:spPr>
        <p:txBody>
          <a:bodyPr wrap="square" rtlCol="0">
            <a:spAutoFit/>
          </a:bodyPr>
          <a:p>
            <a:r>
              <a:rPr lang="en-US" altLang="zh-CN" sz="3600" dirty="0">
                <a:latin typeface="Arial Rounded MT Bold" panose="020F0704030504030204" charset="0"/>
                <a:ea typeface="汉仪中圆简" panose="02010609000101010101" pitchFamily="49" charset="-122"/>
              </a:rPr>
              <a:t>A particle</a:t>
            </a:r>
            <a:r>
              <a:rPr lang="en-US" sz="3600" dirty="0">
                <a:solidFill>
                  <a:schemeClr val="bg1"/>
                </a:solidFill>
                <a:latin typeface="Arial Rounded MT Bold" panose="020F0704030504030204" charset="0"/>
                <a:ea typeface="汉仪中圆简" panose="02010609000101010101" pitchFamily="49" charset="-122"/>
              </a:rPr>
              <a:t> </a:t>
            </a:r>
            <a:r>
              <a:rPr lang="en-US" altLang="zh-CN" sz="3600" dirty="0">
                <a:latin typeface="Arial Rounded MT Bold" panose="020F0704030504030204" charset="0"/>
                <a:ea typeface="汉仪中圆简" panose="02010609000101010101" pitchFamily="49" charset="-122"/>
              </a:rPr>
              <a:t>is________________</a:t>
            </a:r>
            <a:r>
              <a:rPr lang="en-US" sz="4800" dirty="0">
                <a:solidFill>
                  <a:schemeClr val="bg1"/>
                </a:solidFill>
                <a:latin typeface="Arial Rounded MT Bold" panose="020F0704030504030204" charset="0"/>
                <a:ea typeface="汉仪中圆简" panose="02010609000101010101" pitchFamily="49" charset="-122"/>
              </a:rPr>
              <a:t>:</a:t>
            </a:r>
            <a:endParaRPr lang="en-US" sz="4800" dirty="0">
              <a:latin typeface="Arial Rounded MT Bold" panose="020F0704030504030204" charset="0"/>
              <a:ea typeface="汉仪中圆简" panose="02010609000101010101" pitchFamily="49" charset="-122"/>
            </a:endParaRPr>
          </a:p>
        </p:txBody>
      </p:sp>
      <p:pic>
        <p:nvPicPr>
          <p:cNvPr id="13" name="图片 12" descr="sdfg (4)"/>
          <p:cNvPicPr>
            <a:picLocks noChangeAspect="1"/>
          </p:cNvPicPr>
          <p:nvPr/>
        </p:nvPicPr>
        <p:blipFill>
          <a:blip r:embed="rId4"/>
          <a:stretch>
            <a:fillRect/>
          </a:stretch>
        </p:blipFill>
        <p:spPr>
          <a:xfrm>
            <a:off x="307975" y="3331210"/>
            <a:ext cx="975360" cy="12560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ldLvl="0" animBg="1"/>
      <p:bldP spid="2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03530"/>
            <a:ext cx="63709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verbs+accurate particles</a:t>
            </a:r>
            <a:endParaRPr lang="en-US" altLang="zh-CN" sz="3600">
              <a:solidFill>
                <a:schemeClr val="bg1"/>
              </a:solidFill>
              <a:latin typeface="Impact" panose="020B0806030902050204" pitchFamily="34" charset="0"/>
              <a:cs typeface="Impact" panose="020B0806030902050204" pitchFamily="34" charset="0"/>
            </a:endParaRPr>
          </a:p>
        </p:txBody>
      </p:sp>
      <p:pic>
        <p:nvPicPr>
          <p:cNvPr id="2" name="图片 1" descr="51miz-E894458-6B58AF4B"/>
          <p:cNvPicPr>
            <a:picLocks noChangeAspect="1"/>
          </p:cNvPicPr>
          <p:nvPr/>
        </p:nvPicPr>
        <p:blipFill>
          <a:blip r:embed="rId3"/>
          <a:stretch>
            <a:fillRect/>
          </a:stretch>
        </p:blipFill>
        <p:spPr>
          <a:xfrm>
            <a:off x="487045" y="3940810"/>
            <a:ext cx="3145790" cy="2403475"/>
          </a:xfrm>
          <a:prstGeom prst="rect">
            <a:avLst/>
          </a:prstGeom>
        </p:spPr>
      </p:pic>
      <p:sp>
        <p:nvSpPr>
          <p:cNvPr id="3" name="文本框 2"/>
          <p:cNvSpPr txBox="1"/>
          <p:nvPr/>
        </p:nvSpPr>
        <p:spPr>
          <a:xfrm>
            <a:off x="3874770" y="967105"/>
            <a:ext cx="7734300" cy="5446395"/>
          </a:xfrm>
          <a:prstGeom prst="rect">
            <a:avLst/>
          </a:prstGeom>
          <a:noFill/>
          <a:ln w="38100">
            <a:solidFill>
              <a:schemeClr val="tx1"/>
            </a:solidFill>
          </a:ln>
        </p:spPr>
        <p:txBody>
          <a:bodyPr wrap="square" rtlCol="0">
            <a:spAutoFit/>
          </a:bodyPr>
          <a:p>
            <a:r>
              <a:rPr lang="en-US" altLang="zh-CN" sz="3200">
                <a:latin typeface="Franklin Gothic Demi Cond" panose="020B0706030402020204" charset="0"/>
                <a:cs typeface="Franklin Gothic Demi Cond" panose="020B0706030402020204" charset="0"/>
              </a:rPr>
              <a:t>Exercise 4</a:t>
            </a:r>
            <a:r>
              <a:rPr lang="zh-CN" altLang="en-US" sz="3200">
                <a:latin typeface="Franklin Gothic Demi Cond" panose="020B0706030402020204" charset="0"/>
                <a:cs typeface="Franklin Gothic Demi Cond" panose="020B0706030402020204" charset="0"/>
              </a:rPr>
              <a:t>：</a:t>
            </a:r>
            <a:r>
              <a:rPr lang="en-US" altLang="zh-CN" sz="3200">
                <a:latin typeface="Franklin Gothic Demi Cond" panose="020B0706030402020204" charset="0"/>
                <a:cs typeface="Franklin Gothic Demi Cond" panose="020B0706030402020204" charset="0"/>
              </a:rPr>
              <a:t>Weave the story based on the given plot by using vivid verbs accurate particles.(3-5 sentences)</a:t>
            </a:r>
            <a:endParaRPr lang="en-US" altLang="zh-CN" sz="3200">
              <a:latin typeface="Franklin Gothic Demi Cond" panose="020B0706030402020204" charset="0"/>
              <a:cs typeface="Franklin Gothic Demi Cond" panose="020B0706030402020204" charset="0"/>
            </a:endParaRPr>
          </a:p>
          <a:p>
            <a:r>
              <a:rPr lang="en-US" altLang="zh-CN" sz="2800">
                <a:latin typeface="Times New Roman" panose="02020603050405020304" pitchFamily="18" charset="0"/>
                <a:cs typeface="Times New Roman" panose="02020603050405020304" pitchFamily="18" charset="0"/>
              </a:rPr>
              <a:t>Plot: </a:t>
            </a:r>
            <a:r>
              <a:rPr lang="zh-CN" altLang="en-US" sz="2800">
                <a:latin typeface="Times New Roman" panose="02020603050405020304" pitchFamily="18" charset="0"/>
                <a:cs typeface="Times New Roman" panose="02020603050405020304" pitchFamily="18" charset="0"/>
              </a:rPr>
              <a:t>火灾发生，乔伊折回，勇救邻居小孩。</a:t>
            </a:r>
            <a:endParaRPr lang="en-US" altLang="zh-CN" sz="3200">
              <a:latin typeface="Times New Roman" panose="02020603050405020304" pitchFamily="18" charset="0"/>
              <a:cs typeface="Times New Roman" panose="02020603050405020304" pitchFamily="18" charset="0"/>
            </a:endParaRPr>
          </a:p>
          <a:p>
            <a:r>
              <a:rPr lang="en-US" altLang="zh-CN" sz="3200" kern="10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Looking at the </a:t>
            </a:r>
            <a:r>
              <a:rPr lang="en-US" altLang="zh-CN" sz="3200" kern="10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smoke billowing from the burning houses, Joe took a deep breath and dived in for the boy._</a:t>
            </a:r>
            <a:r>
              <a:rPr lang="en-US" altLang="zh-CN" sz="3200">
                <a:latin typeface="Times New Roman" panose="02020603050405020304" pitchFamily="18" charset="0"/>
                <a:cs typeface="Times New Roman" panose="02020603050405020304" pitchFamily="18" charset="0"/>
              </a:rPr>
              <a:t>____________________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____________________________________________________________________________________________________________________________________________________</a:t>
            </a:r>
            <a:endParaRPr lang="en-US" altLang="zh-CN" sz="3200">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Possible answer:</a:t>
            </a:r>
            <a:endParaRPr lang="en-US" altLang="zh-CN" sz="3600">
              <a:solidFill>
                <a:schemeClr val="bg1"/>
              </a:solidFill>
              <a:latin typeface="Impact" panose="020B0806030902050204" pitchFamily="34" charset="0"/>
              <a:cs typeface="Impact" panose="020B0806030902050204" pitchFamily="34" charset="0"/>
            </a:endParaRPr>
          </a:p>
        </p:txBody>
      </p:sp>
      <p:sp>
        <p:nvSpPr>
          <p:cNvPr id="4" name="文本框 3"/>
          <p:cNvSpPr txBox="1"/>
          <p:nvPr/>
        </p:nvSpPr>
        <p:spPr>
          <a:xfrm>
            <a:off x="968375" y="1264920"/>
            <a:ext cx="10507345" cy="5015865"/>
          </a:xfrm>
          <a:prstGeom prst="rect">
            <a:avLst/>
          </a:prstGeom>
          <a:noFill/>
          <a:ln w="38100">
            <a:solidFill>
              <a:schemeClr val="accent6">
                <a:lumMod val="75000"/>
              </a:schemeClr>
            </a:solidFill>
            <a:prstDash val="dash"/>
          </a:ln>
        </p:spPr>
        <p:txBody>
          <a:bodyPr wrap="square" rtlCol="0">
            <a:spAutoFit/>
          </a:bodyPr>
          <a:p>
            <a:pPr marL="0" lvl="1" algn="l"/>
            <a:r>
              <a:rPr lang="en-US" altLang="zh-CN" sz="3200">
                <a:latin typeface="Georgia" panose="02040502050405020303" charset="0"/>
                <a:cs typeface="Georgia" panose="02040502050405020303" charset="0"/>
                <a:sym typeface="+mn-ea"/>
              </a:rPr>
              <a:t>      Looking at the smoke billowing from the burning houses, Joe took a deep breath and dived in for the boy. </a:t>
            </a:r>
            <a:r>
              <a:rPr lang="en-US" altLang="zh-CN" sz="3200">
                <a:solidFill>
                  <a:srgbClr val="C00000"/>
                </a:solidFill>
                <a:latin typeface="Georgia" panose="02040502050405020303" charset="0"/>
                <a:cs typeface="Georgia" panose="02040502050405020303" charset="0"/>
                <a:sym typeface="+mn-ea"/>
              </a:rPr>
              <a:t>Stung</a:t>
            </a:r>
            <a:r>
              <a:rPr lang="en-US" altLang="zh-CN"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by</a:t>
            </a:r>
            <a:r>
              <a:rPr lang="en-US" altLang="zh-CN" sz="3200">
                <a:latin typeface="Georgia" panose="02040502050405020303" charset="0"/>
                <a:cs typeface="Georgia" panose="02040502050405020303" charset="0"/>
                <a:sym typeface="+mn-ea"/>
              </a:rPr>
              <a:t> the thick smoke, he </a:t>
            </a:r>
            <a:r>
              <a:rPr lang="en-US" altLang="zh-CN" sz="3200">
                <a:solidFill>
                  <a:srgbClr val="C00000"/>
                </a:solidFill>
                <a:latin typeface="Georgia" panose="02040502050405020303" charset="0"/>
                <a:cs typeface="Georgia" panose="02040502050405020303" charset="0"/>
                <a:sym typeface="+mn-ea"/>
              </a:rPr>
              <a:t>ploughed </a:t>
            </a:r>
            <a:r>
              <a:rPr lang="en-US" altLang="zh-CN" sz="3200">
                <a:solidFill>
                  <a:srgbClr val="00B0F0"/>
                </a:solidFill>
                <a:latin typeface="Georgia" panose="02040502050405020303" charset="0"/>
                <a:cs typeface="Georgia" panose="02040502050405020303" charset="0"/>
                <a:sym typeface="+mn-ea"/>
              </a:rPr>
              <a:t>on</a:t>
            </a:r>
            <a:r>
              <a:rPr lang="en-US" altLang="zh-CN" sz="3200">
                <a:latin typeface="Georgia" panose="02040502050405020303" charset="0"/>
                <a:cs typeface="Georgia" panose="02040502050405020303" charset="0"/>
                <a:sym typeface="+mn-ea"/>
              </a:rPr>
              <a:t>, </a:t>
            </a:r>
            <a:r>
              <a:rPr lang="en-US" altLang="zh-CN" sz="3200">
                <a:solidFill>
                  <a:srgbClr val="C00000"/>
                </a:solidFill>
                <a:latin typeface="Georgia" panose="02040502050405020303" charset="0"/>
                <a:cs typeface="Georgia" panose="02040502050405020303" charset="0"/>
                <a:sym typeface="+mn-ea"/>
              </a:rPr>
              <a:t>crying</a:t>
            </a:r>
            <a:r>
              <a:rPr lang="en-US" altLang="zh-CN" sz="3200">
                <a:latin typeface="Georgia" panose="02040502050405020303" charset="0"/>
                <a:cs typeface="Georgia" panose="02040502050405020303" charset="0"/>
                <a:sym typeface="+mn-ea"/>
              </a:rPr>
              <a:t> the little boy's name </a:t>
            </a:r>
            <a:r>
              <a:rPr lang="en-US" altLang="zh-CN" sz="3200">
                <a:solidFill>
                  <a:srgbClr val="00B0F0"/>
                </a:solidFill>
                <a:latin typeface="Georgia" panose="02040502050405020303" charset="0"/>
                <a:cs typeface="Georgia" panose="02040502050405020303" charset="0"/>
                <a:sym typeface="+mn-ea"/>
              </a:rPr>
              <a:t>aloud</a:t>
            </a:r>
            <a:r>
              <a:rPr lang="en-US" altLang="zh-CN" sz="3200">
                <a:latin typeface="Georgia" panose="02040502050405020303" charset="0"/>
                <a:cs typeface="Georgia" panose="02040502050405020303" charset="0"/>
                <a:sym typeface="+mn-ea"/>
              </a:rPr>
              <a:t>. Nearly </a:t>
            </a:r>
            <a:r>
              <a:rPr lang="zh-CN" altLang="en-US" sz="3200">
                <a:latin typeface="Georgia" panose="02040502050405020303" charset="0"/>
                <a:cs typeface="Georgia" panose="02040502050405020303" charset="0"/>
                <a:sym typeface="+mn-ea"/>
              </a:rPr>
              <a:t>suffocated,</a:t>
            </a:r>
            <a:r>
              <a:rPr lang="en-US" altLang="zh-CN" sz="3200">
                <a:solidFill>
                  <a:srgbClr val="FF0000"/>
                </a:solidFill>
                <a:latin typeface="Georgia" panose="02040502050405020303" charset="0"/>
                <a:cs typeface="Georgia" panose="02040502050405020303" charset="0"/>
                <a:sym typeface="+mn-ea"/>
              </a:rPr>
              <a:t> </a:t>
            </a:r>
            <a:r>
              <a:rPr lang="en-US" altLang="zh-CN" sz="3200">
                <a:latin typeface="Georgia" panose="02040502050405020303" charset="0"/>
                <a:cs typeface="Georgia" panose="02040502050405020303" charset="0"/>
                <a:sym typeface="+mn-ea"/>
              </a:rPr>
              <a:t>he</a:t>
            </a:r>
            <a:r>
              <a:rPr lang="en-US" altLang="zh-CN" sz="3200">
                <a:solidFill>
                  <a:srgbClr val="C00000"/>
                </a:solidFill>
                <a:latin typeface="Georgia" panose="02040502050405020303" charset="0"/>
                <a:cs typeface="Georgia" panose="02040502050405020303" charset="0"/>
                <a:sym typeface="+mn-ea"/>
              </a:rPr>
              <a:t> groped his way</a:t>
            </a:r>
            <a:r>
              <a:rPr lang="en-US" altLang="zh-CN" sz="3200">
                <a:latin typeface="Times New Roman" panose="02020603050405020304" pitchFamily="18" charset="0"/>
                <a:cs typeface="Times New Roman" panose="02020603050405020304" pitchFamily="18" charset="0"/>
                <a:sym typeface="+mn-ea"/>
              </a:rPr>
              <a:t> </a:t>
            </a:r>
            <a:r>
              <a:rPr lang="en-US" altLang="zh-CN" sz="3200">
                <a:solidFill>
                  <a:srgbClr val="00B0F0"/>
                </a:solidFill>
                <a:latin typeface="Georgia" panose="02040502050405020303" charset="0"/>
                <a:cs typeface="Georgia" panose="02040502050405020303" charset="0"/>
                <a:sym typeface="+mn-ea"/>
              </a:rPr>
              <a:t>along</a:t>
            </a:r>
            <a:r>
              <a:rPr lang="en-US" altLang="zh-CN" sz="3200">
                <a:latin typeface="Times New Roman" panose="02020603050405020304" pitchFamily="18" charset="0"/>
                <a:cs typeface="Times New Roman" panose="02020603050405020304" pitchFamily="18" charset="0"/>
                <a:sym typeface="+mn-ea"/>
              </a:rPr>
              <a:t> </a:t>
            </a:r>
            <a:r>
              <a:rPr lang="en-US" altLang="zh-CN" sz="3200">
                <a:latin typeface="Georgia" panose="02040502050405020303" charset="0"/>
                <a:cs typeface="Georgia" panose="02040502050405020303" charset="0"/>
                <a:sym typeface="+mn-ea"/>
              </a:rPr>
              <a:t>the dark corridor, </a:t>
            </a:r>
            <a:r>
              <a:rPr lang="zh-CN" altLang="en-US" sz="3200">
                <a:latin typeface="Georgia" panose="02040502050405020303" charset="0"/>
                <a:cs typeface="Georgia" panose="02040502050405020303" charset="0"/>
                <a:sym typeface="+mn-ea"/>
              </a:rPr>
              <a:t>and finally made it to the second floor, where he </a:t>
            </a:r>
            <a:r>
              <a:rPr lang="en-US" sz="3200">
                <a:latin typeface="Georgia" panose="02040502050405020303" charset="0"/>
                <a:cs typeface="Georgia" panose="02040502050405020303" charset="0"/>
                <a:sym typeface="+mn-ea"/>
              </a:rPr>
              <a:t>heard faint cries in the distance. Without hesitation, h</a:t>
            </a:r>
            <a:r>
              <a:rPr lang="zh-CN" altLang="en-US" sz="3200">
                <a:latin typeface="Georgia" panose="02040502050405020303" charset="0"/>
                <a:cs typeface="Georgia" panose="02040502050405020303" charset="0"/>
                <a:sym typeface="+mn-ea"/>
              </a:rPr>
              <a:t>e </a:t>
            </a:r>
            <a:r>
              <a:rPr lang="en-US" altLang="zh-CN" sz="3200">
                <a:solidFill>
                  <a:srgbClr val="C00000"/>
                </a:solidFill>
                <a:latin typeface="Georgia" panose="02040502050405020303" charset="0"/>
                <a:cs typeface="Georgia" panose="02040502050405020303" charset="0"/>
                <a:sym typeface="+mn-ea"/>
              </a:rPr>
              <a:t>hurried</a:t>
            </a:r>
            <a:r>
              <a:rPr lang="en-US"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toward</a:t>
            </a:r>
            <a:r>
              <a:rPr lang="en-US" sz="3200">
                <a:latin typeface="Georgia" panose="02040502050405020303" charset="0"/>
                <a:cs typeface="Georgia" panose="02040502050405020303" charset="0"/>
                <a:sym typeface="+mn-ea"/>
              </a:rPr>
              <a:t> him and reached the room. </a:t>
            </a:r>
            <a:r>
              <a:rPr lang="en-US" altLang="zh-CN" sz="3200">
                <a:latin typeface="Georgia" panose="02040502050405020303" charset="0"/>
                <a:cs typeface="Georgia" panose="02040502050405020303" charset="0"/>
                <a:sym typeface="+mn-ea"/>
              </a:rPr>
              <a:t>Thankful</a:t>
            </a:r>
            <a:r>
              <a:rPr lang="zh-CN" altLang="en-US" sz="3200">
                <a:latin typeface="Georgia" panose="02040502050405020303" charset="0"/>
                <a:cs typeface="Georgia" panose="02040502050405020303" charset="0"/>
                <a:sym typeface="+mn-ea"/>
              </a:rPr>
              <a:t>ly, he </a:t>
            </a:r>
            <a:r>
              <a:rPr lang="en-US" altLang="zh-CN" sz="3200">
                <a:latin typeface="Georgia" panose="02040502050405020303" charset="0"/>
                <a:cs typeface="Georgia" panose="02040502050405020303" charset="0"/>
                <a:sym typeface="+mn-ea"/>
              </a:rPr>
              <a:t>found the trembling figure in the corner of the room</a:t>
            </a:r>
            <a:r>
              <a:rPr lang="zh-CN" altLang="en-US" sz="3200">
                <a:latin typeface="Georgia" panose="02040502050405020303" charset="0"/>
                <a:cs typeface="Georgia" panose="02040502050405020303" charset="0"/>
                <a:sym typeface="+mn-ea"/>
              </a:rPr>
              <a:t>. He </a:t>
            </a:r>
            <a:r>
              <a:rPr lang="en-US" altLang="zh-CN" sz="3200">
                <a:solidFill>
                  <a:srgbClr val="C00000"/>
                </a:solidFill>
                <a:latin typeface="Georgia" panose="02040502050405020303" charset="0"/>
                <a:cs typeface="Georgia" panose="02040502050405020303" charset="0"/>
                <a:sym typeface="+mn-ea"/>
              </a:rPr>
              <a:t>pulled</a:t>
            </a:r>
            <a:r>
              <a:rPr lang="en-US" altLang="zh-CN" sz="3200">
                <a:latin typeface="Georgia" panose="02040502050405020303" charset="0"/>
                <a:cs typeface="Georgia" panose="02040502050405020303" charset="0"/>
                <a:sym typeface="+mn-ea"/>
              </a:rPr>
              <a:t> him </a:t>
            </a:r>
            <a:r>
              <a:rPr lang="en-US" altLang="zh-CN" sz="3200">
                <a:solidFill>
                  <a:srgbClr val="00B0F0"/>
                </a:solidFill>
                <a:latin typeface="Georgia" panose="02040502050405020303" charset="0"/>
                <a:cs typeface="Georgia" panose="02040502050405020303" charset="0"/>
                <a:sym typeface="+mn-ea"/>
              </a:rPr>
              <a:t>toward</a:t>
            </a:r>
            <a:r>
              <a:rPr lang="zh-CN" altLang="en-US" sz="3200">
                <a:latin typeface="Georgia" panose="02040502050405020303" charset="0"/>
                <a:cs typeface="Georgia" panose="02040502050405020303" charset="0"/>
                <a:sym typeface="+mn-ea"/>
              </a:rPr>
              <a:t> him and </a:t>
            </a:r>
            <a:r>
              <a:rPr lang="en-US" altLang="zh-CN" sz="3200">
                <a:solidFill>
                  <a:srgbClr val="C00000"/>
                </a:solidFill>
                <a:latin typeface="Georgia" panose="02040502050405020303" charset="0"/>
                <a:cs typeface="Georgia" panose="02040502050405020303" charset="0"/>
                <a:sym typeface="+mn-ea"/>
              </a:rPr>
              <a:t>rushed</a:t>
            </a:r>
            <a:r>
              <a:rPr lang="en-US" altLang="zh-CN" sz="3200">
                <a:latin typeface="Georgia" panose="02040502050405020303" charset="0"/>
                <a:cs typeface="Georgia" panose="02040502050405020303" charset="0"/>
                <a:sym typeface="+mn-ea"/>
              </a:rPr>
              <a:t> </a:t>
            </a:r>
            <a:r>
              <a:rPr lang="en-US" altLang="zh-CN" sz="3200">
                <a:solidFill>
                  <a:srgbClr val="00B0F0"/>
                </a:solidFill>
                <a:latin typeface="Georgia" panose="02040502050405020303" charset="0"/>
                <a:cs typeface="Georgia" panose="02040502050405020303" charset="0"/>
                <a:sym typeface="+mn-ea"/>
              </a:rPr>
              <a:t>out</a:t>
            </a:r>
            <a:r>
              <a:rPr lang="en-US" altLang="zh-CN" sz="3200">
                <a:latin typeface="Georgia" panose="02040502050405020303" charset="0"/>
                <a:cs typeface="Georgia" panose="02040502050405020303" charset="0"/>
                <a:sym typeface="+mn-ea"/>
              </a:rPr>
              <a:t>.</a:t>
            </a:r>
            <a:endParaRPr lang="en-US" altLang="zh-CN" sz="3200">
              <a:solidFill>
                <a:schemeClr val="tx1"/>
              </a:solidFill>
              <a:latin typeface="Georgia" panose="02040502050405020303" charset="0"/>
              <a:cs typeface="Georgia" panose="02040502050405020303" charset="0"/>
              <a:sym typeface="+mn-ea"/>
            </a:endParaRPr>
          </a:p>
        </p:txBody>
      </p:sp>
      <p:pic>
        <p:nvPicPr>
          <p:cNvPr id="12" name="图片 1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440689"/>
            <a:ext cx="1282515" cy="1297172"/>
          </a:xfrm>
          <a:prstGeom prst="rect">
            <a:avLst/>
          </a:prstGeom>
        </p:spPr>
      </p:pic>
      <p:sp>
        <p:nvSpPr>
          <p:cNvPr id="14" name="五边形 21"/>
          <p:cNvSpPr/>
          <p:nvPr/>
        </p:nvSpPr>
        <p:spPr bwMode="auto">
          <a:xfrm>
            <a:off x="968375" y="287020"/>
            <a:ext cx="4027805" cy="569595"/>
          </a:xfrm>
          <a:prstGeom prst="homePlate">
            <a:avLst>
              <a:gd name="adj" fmla="val 32998"/>
            </a:avLst>
          </a:prstGeom>
          <a:solidFill>
            <a:srgbClr val="F79646"/>
          </a:solidFill>
          <a:ln w="25400" cap="flat" cmpd="sng" algn="ctr">
            <a:noFill/>
            <a:prstDash val="solid"/>
          </a:ln>
          <a:effectLst/>
        </p:spPr>
        <p:txBody>
          <a:bodyPr anchor="ctr"/>
          <a:p>
            <a:pPr algn="ctr" defTabSz="1622425">
              <a:defRPr/>
            </a:pPr>
            <a:r>
              <a:rPr lang="zh-CN" altLang="en-US" sz="3600">
                <a:solidFill>
                  <a:schemeClr val="bg1"/>
                </a:solidFill>
                <a:latin typeface="Impact" panose="020B0806030902050204" pitchFamily="34" charset="0"/>
                <a:cs typeface="Impact" panose="020B0806030902050204" pitchFamily="34" charset="0"/>
              </a:rPr>
              <a:t>高考读后续写</a:t>
            </a:r>
            <a:endParaRPr lang="zh-CN" altLang="en-US" sz="3600">
              <a:solidFill>
                <a:schemeClr val="bg1"/>
              </a:solidFill>
              <a:latin typeface="Impact" panose="020B0806030902050204" pitchFamily="34" charset="0"/>
              <a:cs typeface="Impact" panose="020B0806030902050204" pitchFamily="34" charset="0"/>
            </a:endParaRPr>
          </a:p>
        </p:txBody>
      </p:sp>
      <p:graphicFrame>
        <p:nvGraphicFramePr>
          <p:cNvPr id="2" name="表格 1"/>
          <p:cNvGraphicFramePr/>
          <p:nvPr/>
        </p:nvGraphicFramePr>
        <p:xfrm>
          <a:off x="741680" y="1170940"/>
          <a:ext cx="10535285" cy="4861560"/>
        </p:xfrm>
        <a:graphic>
          <a:graphicData uri="http://schemas.openxmlformats.org/drawingml/2006/table">
            <a:tbl>
              <a:tblPr firstRow="1" bandRow="1">
                <a:tableStyleId>{5C22544A-7EE6-4342-B048-85BDC9FD1C3A}</a:tableStyleId>
              </a:tblPr>
              <a:tblGrid>
                <a:gridCol w="815975"/>
                <a:gridCol w="1620520"/>
                <a:gridCol w="1229360"/>
                <a:gridCol w="1185545"/>
                <a:gridCol w="1215390"/>
                <a:gridCol w="1645285"/>
                <a:gridCol w="1536700"/>
                <a:gridCol w="1286510"/>
              </a:tblGrid>
              <a:tr h="396875">
                <a:tc rowSpan="2" gridSpan="2">
                  <a:txBody>
                    <a:bodyPr/>
                    <a:p>
                      <a:pPr>
                        <a:buNone/>
                      </a:pPr>
                      <a:endParaRPr lang="zh-CN" altLang="en-US" sz="2400">
                        <a:solidFill>
                          <a:schemeClr val="tx1"/>
                        </a:solidFill>
                      </a:endParaRPr>
                    </a:p>
                    <a:p>
                      <a:pPr>
                        <a:buNone/>
                      </a:pPr>
                      <a:r>
                        <a:rPr lang="zh-CN" altLang="en-US" sz="2400">
                          <a:solidFill>
                            <a:schemeClr val="tx1"/>
                          </a:solidFill>
                        </a:rPr>
                        <a:t>考察项目</a:t>
                      </a:r>
                      <a:endParaRPr lang="zh-CN" altLang="en-US" sz="2400">
                        <a:solidFill>
                          <a:schemeClr val="tx1"/>
                        </a:solidFill>
                      </a:endParaRPr>
                    </a:p>
                    <a:p>
                      <a:pPr>
                        <a:buNone/>
                      </a:pP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6">
                  <a:txBody>
                    <a:bodyPr/>
                    <a:p>
                      <a:pPr>
                        <a:buNone/>
                      </a:pPr>
                      <a:r>
                        <a:rPr lang="en-US" altLang="zh-CN" sz="2400"/>
                        <a:t>                                             </a:t>
                      </a:r>
                      <a:r>
                        <a:rPr lang="zh-CN" altLang="en-US" sz="2400">
                          <a:solidFill>
                            <a:schemeClr val="tx1"/>
                          </a:solidFill>
                        </a:rPr>
                        <a:t>考情分析</a:t>
                      </a:r>
                      <a:endParaRPr lang="zh-CN" altLang="en-US" sz="24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61315">
                <a:tc vMerge="1" gridSpan="2">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2017.6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sym typeface="+mn-ea"/>
                        </a:rPr>
                        <a:t>2017.11</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2018.6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2020.1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2020.6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2021.1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gridSpan="2">
                  <a:txBody>
                    <a:bodyPr/>
                    <a:p>
                      <a:pPr>
                        <a:buNone/>
                      </a:pPr>
                      <a:r>
                        <a:rPr lang="zh-CN" altLang="en-US" sz="2400"/>
                        <a:t>话题</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狼口脱险</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sym typeface="+mn-ea"/>
                        </a:rPr>
                        <a:t>跟妈妈去旅行</a:t>
                      </a:r>
                      <a:endParaRPr lang="zh-CN" altLang="en-US"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跟爸爸骑行</a:t>
                      </a:r>
                      <a:r>
                        <a:rPr lang="en-US" altLang="zh-CN" sz="2400"/>
                        <a:t>, </a:t>
                      </a:r>
                      <a:r>
                        <a:rPr lang="zh-CN" altLang="en-US" sz="2400"/>
                        <a:t>森林迷路</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人犬深情</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熊口脱险</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万圣节囧事</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rowSpan="3">
                  <a:txBody>
                    <a:bodyPr/>
                    <a:p>
                      <a:pPr>
                        <a:buNone/>
                      </a:pPr>
                      <a:endParaRPr lang="zh-CN" altLang="en-US" sz="2400"/>
                    </a:p>
                    <a:p>
                      <a:pPr>
                        <a:buNone/>
                      </a:pPr>
                      <a:r>
                        <a:rPr lang="zh-CN" altLang="en-US" sz="2400"/>
                        <a:t>划线词</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名词</a:t>
                      </a:r>
                      <a:r>
                        <a:rPr lang="en-US" altLang="zh-CN" sz="2400"/>
                        <a:t>(</a:t>
                      </a:r>
                      <a:r>
                        <a:rPr lang="zh-CN" altLang="en-US" sz="2400"/>
                        <a:t>词组</a:t>
                      </a:r>
                      <a:r>
                        <a:rPr lang="en-US" altLang="zh-CN" sz="2400"/>
                        <a:t>)</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sym typeface="+mn-ea"/>
                        </a:rPr>
                        <a:t>6</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7</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6</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8100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sym typeface="+mn-ea"/>
                        </a:rPr>
                        <a:t>动词</a:t>
                      </a:r>
                      <a:r>
                        <a:rPr lang="en-US" altLang="zh-CN" sz="2400">
                          <a:sym typeface="+mn-ea"/>
                        </a:rPr>
                        <a:t>(</a:t>
                      </a:r>
                      <a:r>
                        <a:rPr lang="zh-CN" altLang="en-US" sz="2400">
                          <a:sym typeface="+mn-ea"/>
                        </a:rPr>
                        <a:t>词组</a:t>
                      </a:r>
                      <a:r>
                        <a:rPr lang="en-US" altLang="zh-CN" sz="2400">
                          <a:sym typeface="+mn-ea"/>
                        </a:rPr>
                        <a:t>)</a:t>
                      </a:r>
                      <a:endParaRPr lang="en-US" altLang="zh-CN" sz="2400">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3</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4</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6576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zh-CN" altLang="en-US" sz="2400"/>
                        <a:t>形容词</a:t>
                      </a:r>
                      <a:r>
                        <a:rPr lang="en-US" altLang="zh-CN" sz="2400"/>
                        <a:t>/</a:t>
                      </a:r>
                      <a:r>
                        <a:rPr lang="zh-CN" altLang="en-US" sz="2400"/>
                        <a:t>副词</a:t>
                      </a: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3</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2</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a:t>1</a:t>
                      </a:r>
                      <a:endParaRPr lang="en-US" altLang="zh-CN"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40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12" name="矩形 11"/>
          <p:cNvSpPr/>
          <p:nvPr/>
        </p:nvSpPr>
        <p:spPr>
          <a:xfrm>
            <a:off x="3179445" y="1663700"/>
            <a:ext cx="1210945" cy="398780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4142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314325" y="-330199"/>
            <a:ext cx="1282515" cy="1297172"/>
          </a:xfrm>
          <a:prstGeom prst="rect">
            <a:avLst/>
          </a:prstGeom>
        </p:spPr>
      </p:pic>
      <p:sp>
        <p:nvSpPr>
          <p:cNvPr id="14" name="五边形 21"/>
          <p:cNvSpPr/>
          <p:nvPr/>
        </p:nvSpPr>
        <p:spPr bwMode="auto">
          <a:xfrm>
            <a:off x="968375" y="353695"/>
            <a:ext cx="377507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b="1">
                <a:solidFill>
                  <a:schemeClr val="bg1"/>
                </a:solidFill>
                <a:latin typeface="Segoe UI Black" panose="020B0A02040204020203" charset="0"/>
                <a:cs typeface="Impact" panose="020B0806030902050204" pitchFamily="34" charset="0"/>
              </a:rPr>
              <a:t>高考真题</a:t>
            </a:r>
            <a:r>
              <a:rPr lang="en-US" altLang="zh-CN" sz="2800" b="1">
                <a:solidFill>
                  <a:schemeClr val="bg1"/>
                </a:solidFill>
                <a:latin typeface="Segoe UI Black" panose="020B0A02040204020203" charset="0"/>
                <a:cs typeface="Impact" panose="020B0806030902050204" pitchFamily="34" charset="0"/>
              </a:rPr>
              <a:t>(2017.6)</a:t>
            </a:r>
            <a:endParaRPr lang="en-US" altLang="zh-CN" sz="2800" b="1">
              <a:solidFill>
                <a:schemeClr val="bg1"/>
              </a:solidFill>
              <a:latin typeface="Segoe UI Black" panose="020B0A02040204020203" charset="0"/>
              <a:cs typeface="Impact" panose="020B0806030902050204" pitchFamily="34" charset="0"/>
            </a:endParaRPr>
          </a:p>
        </p:txBody>
      </p:sp>
      <p:sp>
        <p:nvSpPr>
          <p:cNvPr id="4" name="TextBox 3"/>
          <p:cNvSpPr txBox="1"/>
          <p:nvPr/>
        </p:nvSpPr>
        <p:spPr>
          <a:xfrm>
            <a:off x="487680" y="923290"/>
            <a:ext cx="11217910" cy="5629910"/>
          </a:xfrm>
          <a:prstGeom prst="rect">
            <a:avLst/>
          </a:prstGeom>
          <a:noFill/>
          <a:ln w="38100">
            <a:noFill/>
          </a:ln>
        </p:spPr>
        <p:txBody>
          <a:bodyPr wrap="square" lIns="91438" tIns="45719" rIns="91438" bIns="45719" rtlCol="0">
            <a:spAutoFit/>
          </a:bodyPr>
          <a:p>
            <a:pPr algn="just"/>
            <a:r>
              <a:rPr lang="en-US" altLang="zh-CN" sz="2000" dirty="0" smtClean="0">
                <a:latin typeface="Times New Roman" panose="02020603050405020304" pitchFamily="18" charset="0"/>
                <a:cs typeface="Times New Roman" panose="02020603050405020304" pitchFamily="18" charset="0"/>
              </a:rPr>
              <a:t>       On a bright, warm July afternoon, </a:t>
            </a:r>
            <a:r>
              <a:rPr lang="en-US" altLang="zh-CN" sz="2000" u="sng" dirty="0" smtClean="0">
                <a:latin typeface="Times New Roman" panose="02020603050405020304" pitchFamily="18" charset="0"/>
                <a:cs typeface="Times New Roman" panose="02020603050405020304" pitchFamily="18" charset="0"/>
              </a:rPr>
              <a:t>Mac</a:t>
            </a:r>
            <a:r>
              <a:rPr lang="en-US" altLang="zh-CN" sz="2000" dirty="0" smtClean="0">
                <a:latin typeface="Times New Roman" panose="02020603050405020304" pitchFamily="18" charset="0"/>
                <a:cs typeface="Times New Roman" panose="02020603050405020304" pitchFamily="18" charset="0"/>
              </a:rPr>
              <a:t> </a:t>
            </a:r>
            <a:r>
              <a:rPr lang="en-US" altLang="zh-CN" sz="2000" dirty="0" err="1" smtClean="0">
                <a:latin typeface="Times New Roman" panose="02020603050405020304" pitchFamily="18" charset="0"/>
                <a:cs typeface="Times New Roman" panose="02020603050405020304" pitchFamily="18" charset="0"/>
              </a:rPr>
              <a:t>Hollan</a:t>
            </a:r>
            <a:r>
              <a:rPr lang="en-US" altLang="zh-CN" sz="2000" dirty="0" smtClean="0">
                <a:latin typeface="Times New Roman" panose="02020603050405020304" pitchFamily="18" charset="0"/>
                <a:cs typeface="Times New Roman" panose="02020603050405020304" pitchFamily="18" charset="0"/>
              </a:rPr>
              <a:t>, a primary school teacher, was cycling from his home to Alaska with his </a:t>
            </a:r>
            <a:r>
              <a:rPr lang="en-US" altLang="zh-CN" sz="2000" u="sng" dirty="0" smtClean="0">
                <a:latin typeface="Times New Roman" panose="02020603050405020304" pitchFamily="18" charset="0"/>
                <a:cs typeface="Times New Roman" panose="02020603050405020304" pitchFamily="18" charset="0"/>
              </a:rPr>
              <a:t>friends</a:t>
            </a:r>
            <a:r>
              <a:rPr lang="en-US" altLang="zh-CN" sz="2000" dirty="0" smtClean="0">
                <a:latin typeface="Times New Roman" panose="02020603050405020304" pitchFamily="18" charset="0"/>
                <a:cs typeface="Times New Roman" panose="02020603050405020304" pitchFamily="18" charset="0"/>
              </a:rPr>
              <a:t>. One of his friends had stopped to make a </a:t>
            </a:r>
            <a:r>
              <a:rPr lang="en-US" altLang="zh-CN" sz="2000" u="sng" dirty="0" smtClean="0">
                <a:latin typeface="Times New Roman" panose="02020603050405020304" pitchFamily="18" charset="0"/>
                <a:cs typeface="Times New Roman" panose="02020603050405020304" pitchFamily="18" charset="0"/>
              </a:rPr>
              <a:t>bicycle</a:t>
            </a:r>
            <a:r>
              <a:rPr lang="en-US" altLang="zh-CN" sz="2000" dirty="0" smtClean="0">
                <a:latin typeface="Times New Roman" panose="02020603050405020304" pitchFamily="18" charset="0"/>
                <a:cs typeface="Times New Roman" panose="02020603050405020304" pitchFamily="18" charset="0"/>
              </a:rPr>
              <a:t> repair, but they had encouraged Mac to carry on, and they would catch up with him soon. As Mac </a:t>
            </a:r>
            <a:r>
              <a:rPr lang="en-US" altLang="zh-CN" sz="2000" u="sng" dirty="0" smtClean="0">
                <a:latin typeface="Times New Roman" panose="02020603050405020304" pitchFamily="18" charset="0"/>
                <a:cs typeface="Times New Roman" panose="02020603050405020304" pitchFamily="18" charset="0"/>
              </a:rPr>
              <a:t>pedaled</a:t>
            </a:r>
            <a:r>
              <a:rPr lang="en-US" altLang="zh-CN" sz="2000" dirty="0" smtClean="0">
                <a:latin typeface="Times New Roman" panose="02020603050405020304" pitchFamily="18" charset="0"/>
                <a:cs typeface="Times New Roman" panose="02020603050405020304" pitchFamily="18" charset="0"/>
              </a:rPr>
              <a:t> (</a:t>
            </a:r>
            <a:r>
              <a:rPr lang="zh-CN" altLang="zh-CN" sz="2000" dirty="0" smtClean="0">
                <a:latin typeface="Times New Roman" panose="02020603050405020304" pitchFamily="18" charset="0"/>
                <a:cs typeface="Times New Roman" panose="02020603050405020304" pitchFamily="18" charset="0"/>
              </a:rPr>
              <a:t>骑行</a:t>
            </a:r>
            <a:r>
              <a:rPr lang="en-US" altLang="zh-CN" sz="2000" dirty="0" smtClean="0">
                <a:latin typeface="Times New Roman" panose="02020603050405020304" pitchFamily="18" charset="0"/>
                <a:cs typeface="Times New Roman" panose="02020603050405020304" pitchFamily="18" charset="0"/>
              </a:rPr>
              <a:t>) along alone, he thought fondly of his wife and two young daughters at </a:t>
            </a:r>
            <a:r>
              <a:rPr lang="en-US" altLang="zh-CN" sz="2000" u="sng" dirty="0" smtClean="0">
                <a:latin typeface="Times New Roman" panose="02020603050405020304" pitchFamily="18" charset="0"/>
                <a:cs typeface="Times New Roman" panose="02020603050405020304" pitchFamily="18" charset="0"/>
              </a:rPr>
              <a:t>home</a:t>
            </a:r>
            <a:r>
              <a:rPr lang="en-US" altLang="zh-CN" sz="2000" dirty="0" smtClean="0">
                <a:latin typeface="Times New Roman" panose="02020603050405020304" pitchFamily="18" charset="0"/>
                <a:cs typeface="Times New Roman" panose="02020603050405020304" pitchFamily="18" charset="0"/>
              </a:rPr>
              <a:t>. He hoped to show them this beautiful place someday. </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        Then Mac heard quick and loud breathing behind him. “Man, that's a big dog!” he thought. But when he looked to the side, he saw instantly that it wasn’t a dog at all, but a </a:t>
            </a:r>
            <a:r>
              <a:rPr lang="en-US" altLang="zh-CN" sz="2000" u="sng" dirty="0" smtClean="0">
                <a:latin typeface="Times New Roman" panose="02020603050405020304" pitchFamily="18" charset="0"/>
                <a:cs typeface="Times New Roman" panose="02020603050405020304" pitchFamily="18" charset="0"/>
              </a:rPr>
              <a:t>wolf</a:t>
            </a:r>
            <a:r>
              <a:rPr lang="en-US" altLang="zh-CN" sz="2000" dirty="0" smtClean="0">
                <a:latin typeface="Times New Roman" panose="02020603050405020304" pitchFamily="18" charset="0"/>
                <a:cs typeface="Times New Roman" panose="02020603050405020304" pitchFamily="18" charset="0"/>
              </a:rPr>
              <a:t>, quickly catching up with him. </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rPr>
              <a:t>       Mac’s heart </a:t>
            </a:r>
            <a:r>
              <a:rPr lang="en-US" altLang="zh-CN" sz="2000" u="sng" dirty="0" smtClean="0">
                <a:latin typeface="Times New Roman" panose="02020603050405020304" pitchFamily="18" charset="0"/>
                <a:cs typeface="Times New Roman" panose="02020603050405020304" pitchFamily="18" charset="0"/>
              </a:rPr>
              <a:t>jumped</a:t>
            </a:r>
            <a:r>
              <a:rPr lang="en-US" altLang="zh-CN" sz="2000" dirty="0" smtClean="0">
                <a:latin typeface="Times New Roman" panose="02020603050405020304" pitchFamily="18" charset="0"/>
                <a:cs typeface="Times New Roman" panose="02020603050405020304" pitchFamily="18" charset="0"/>
              </a:rPr>
              <a:t>. He found out his can of bear spray. With one hand on the bars, he fired the spray at the wolf. A bright red cloud enveloped the animal, and to Mac's relief, it fell back, shaking its head. But a minute later, it was by his side again. Then it attacked the back of Mac's bike, tearing open his tent bag. He fired at the wolf a second time, and again, it fell back only to quickly restart the chase.</a:t>
            </a:r>
            <a:endParaRPr lang="en-US"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sym typeface="+mn-ea"/>
              </a:rPr>
              <a:t>   Mac was pedaling hard now. He waved and yelled at passing </a:t>
            </a:r>
            <a:r>
              <a:rPr lang="en-US" altLang="zh-CN" sz="2000" u="sng" dirty="0" smtClean="0">
                <a:latin typeface="Times New Roman" panose="02020603050405020304" pitchFamily="18" charset="0"/>
                <a:cs typeface="Times New Roman" panose="02020603050405020304" pitchFamily="18" charset="0"/>
                <a:sym typeface="+mn-ea"/>
              </a:rPr>
              <a:t>cars</a:t>
            </a:r>
            <a:r>
              <a:rPr lang="en-US" altLang="zh-CN" sz="2000" dirty="0" smtClean="0">
                <a:latin typeface="Times New Roman" panose="02020603050405020304" pitchFamily="18" charset="0"/>
                <a:cs typeface="Times New Roman" panose="02020603050405020304" pitchFamily="18" charset="0"/>
                <a:sym typeface="+mn-ea"/>
              </a:rPr>
              <a:t> but was careful not to slow down. He saw a steep uphill </a:t>
            </a:r>
            <a:r>
              <a:rPr lang="en-US" altLang="zh-CN" sz="2000" u="sng" dirty="0" smtClean="0">
                <a:latin typeface="Times New Roman" panose="02020603050405020304" pitchFamily="18" charset="0"/>
                <a:cs typeface="Times New Roman" panose="02020603050405020304" pitchFamily="18" charset="0"/>
                <a:sym typeface="+mn-ea"/>
              </a:rPr>
              <a:t>climb</a:t>
            </a:r>
            <a:r>
              <a:rPr lang="en-US" altLang="zh-CN" sz="2000" dirty="0" smtClean="0">
                <a:latin typeface="Times New Roman" panose="02020603050405020304" pitchFamily="18" charset="0"/>
                <a:cs typeface="Times New Roman" panose="02020603050405020304" pitchFamily="18" charset="0"/>
                <a:sym typeface="+mn-ea"/>
              </a:rPr>
              <a:t> before him. He knew that once he hit the hill, he’d be easy caught up and the wolf’s teeth would be tearing into his flesh.</a:t>
            </a:r>
            <a:endParaRPr lang="zh-CN" altLang="zh-CN" sz="2000" dirty="0" smtClean="0">
              <a:latin typeface="Times New Roman" panose="02020603050405020304" pitchFamily="18" charset="0"/>
              <a:cs typeface="Times New Roman" panose="02020603050405020304" pitchFamily="18" charset="0"/>
            </a:endParaRPr>
          </a:p>
          <a:p>
            <a:pPr algn="just"/>
            <a:r>
              <a:rPr lang="en-US" altLang="zh-CN" sz="2000" dirty="0" smtClean="0">
                <a:latin typeface="Times New Roman" panose="02020603050405020304" pitchFamily="18" charset="0"/>
                <a:cs typeface="Times New Roman" panose="02020603050405020304" pitchFamily="18" charset="0"/>
                <a:sym typeface="+mn-ea"/>
              </a:rPr>
              <a:t>        At this moment, </a:t>
            </a:r>
            <a:r>
              <a:rPr lang="en-US" altLang="zh-CN" sz="2000" u="sng" dirty="0" smtClean="0">
                <a:latin typeface="Times New Roman" panose="02020603050405020304" pitchFamily="18" charset="0"/>
                <a:cs typeface="Times New Roman" panose="02020603050405020304" pitchFamily="18" charset="0"/>
                <a:sym typeface="+mn-ea"/>
              </a:rPr>
              <a:t>Paul</a:t>
            </a:r>
            <a:r>
              <a:rPr lang="en-US" altLang="zh-CN" sz="2000" dirty="0" smtClean="0">
                <a:latin typeface="Times New Roman" panose="02020603050405020304" pitchFamily="18" charset="0"/>
                <a:cs typeface="Times New Roman" panose="02020603050405020304" pitchFamily="18" charset="0"/>
                <a:sym typeface="+mn-ea"/>
              </a:rPr>
              <a:t> and </a:t>
            </a:r>
            <a:r>
              <a:rPr lang="en-US" altLang="zh-CN" sz="2000" dirty="0" err="1" smtClean="0">
                <a:latin typeface="Times New Roman" panose="02020603050405020304" pitchFamily="18" charset="0"/>
                <a:cs typeface="Times New Roman" panose="02020603050405020304" pitchFamily="18" charset="0"/>
                <a:sym typeface="+mn-ea"/>
              </a:rPr>
              <a:t>Beeky</a:t>
            </a:r>
            <a:r>
              <a:rPr lang="en-US" altLang="zh-CN" sz="2000" dirty="0" smtClean="0">
                <a:latin typeface="Times New Roman" panose="02020603050405020304" pitchFamily="18" charset="0"/>
                <a:cs typeface="Times New Roman" panose="02020603050405020304" pitchFamily="18" charset="0"/>
                <a:sym typeface="+mn-ea"/>
              </a:rPr>
              <a:t> were driving their car on their way to Alaska. They didn’t think much of it when they saw two cyclists repairing their bike on the side of the road. A bit later, they spotted what they, too, assumed was a dog running alongside a man on a bike. As they got closer, they realized that the dog was a wolf. Mac heard a large vehicle behind him. He pulled in front of it as the wolf was catching up fast, just a dozen yards away now.</a:t>
            </a:r>
            <a:endParaRPr lang="en-US" altLang="zh-CN" sz="2000" dirty="0" smtClean="0">
              <a:latin typeface="Times New Roman" panose="02020603050405020304" pitchFamily="18" charset="0"/>
              <a:cs typeface="Times New Roman" panose="02020603050405020304" pitchFamily="18" charset="0"/>
            </a:endParaRPr>
          </a:p>
        </p:txBody>
      </p:sp>
      <p:sp>
        <p:nvSpPr>
          <p:cNvPr id="12" name="矩形 11"/>
          <p:cNvSpPr/>
          <p:nvPr/>
        </p:nvSpPr>
        <p:spPr>
          <a:xfrm>
            <a:off x="1299210" y="1569720"/>
            <a:ext cx="1023620" cy="33147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8174355" y="3028950"/>
            <a:ext cx="97663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0015220" y="4020185"/>
            <a:ext cx="122809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9150985" y="4354830"/>
            <a:ext cx="1007745"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3642995" y="5546090"/>
            <a:ext cx="1920240"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0454640" y="5880735"/>
            <a:ext cx="1250315" cy="33464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水印"/>
          <p:cNvPicPr>
            <a:picLocks noChangeAspect="1"/>
          </p:cNvPicPr>
          <p:nvPr userDrawn="1"/>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ox(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ox(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ox(in)">
                                      <p:cBhvr>
                                        <p:cTn id="27" dur="2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ox(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9" grpId="0" bldLvl="0" animBg="1"/>
      <p:bldP spid="21" grpId="0" bldLvl="0" animBg="1"/>
      <p:bldP spid="22" grpId="0" bldLvl="0" animBg="1"/>
      <p:bldP spid="24" grpId="0" bldLvl="0" animBg="1"/>
      <p:bldP spid="27"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5995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TextBox 1"/>
          <p:cNvSpPr txBox="1"/>
          <p:nvPr/>
        </p:nvSpPr>
        <p:spPr>
          <a:xfrm>
            <a:off x="652780" y="720090"/>
            <a:ext cx="10654030" cy="2305685"/>
          </a:xfrm>
          <a:prstGeom prst="rect">
            <a:avLst/>
          </a:prstGeom>
          <a:noFill/>
        </p:spPr>
        <p:txBody>
          <a:bodyPr wrap="square" lIns="91438" tIns="45719" rIns="91438" bIns="45719" rtlCol="0">
            <a:spAutoFit/>
          </a:bodyPr>
          <a:p>
            <a:pPr algn="just"/>
            <a:r>
              <a:rPr lang="en-US" altLang="zh-CN" sz="2400" dirty="0" smtClean="0">
                <a:latin typeface="Times New Roman" panose="02020603050405020304" pitchFamily="18" charset="0"/>
                <a:cs typeface="Times New Roman" panose="02020603050405020304" pitchFamily="18" charset="0"/>
              </a:rPr>
              <a:t>     </a:t>
            </a:r>
            <a:endParaRPr lang="en-US" altLang="zh-CN" sz="2400" dirty="0" smtClean="0">
              <a:latin typeface="Times New Roman" panose="02020603050405020304" pitchFamily="18" charset="0"/>
              <a:cs typeface="Times New Roman" panose="02020603050405020304" pitchFamily="18" charset="0"/>
            </a:endParaRPr>
          </a:p>
          <a:p>
            <a:pPr algn="just"/>
            <a:endParaRPr lang="zh-CN" altLang="zh-CN" sz="2400" dirty="0" smtClean="0"/>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Para1:</a:t>
            </a:r>
            <a:endParaRPr lang="en-US" altLang="zh-CN" sz="2400"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      The car abruptly stopped in front of him._______________________________</a:t>
            </a:r>
            <a:endParaRPr lang="en-US" altLang="zh-CN" sz="2400" b="1" i="1"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Para2:</a:t>
            </a:r>
            <a:endParaRPr lang="en-US" altLang="zh-CN" sz="2400" dirty="0" smtClean="0">
              <a:solidFill>
                <a:srgbClr val="000000"/>
              </a:solidFill>
              <a:latin typeface="Times New Roman" panose="02020603050405020304" pitchFamily="18" charset="0"/>
            </a:endParaRPr>
          </a:p>
          <a:p>
            <a:pPr fontAlgn="base">
              <a:spcBef>
                <a:spcPct val="0"/>
              </a:spcBef>
              <a:spcAft>
                <a:spcPct val="0"/>
              </a:spcAft>
              <a:buFont typeface="Arial" panose="020B0604020202020204" pitchFamily="34" charset="0"/>
              <a:buNone/>
            </a:pPr>
            <a:r>
              <a:rPr lang="en-US" altLang="zh-CN" sz="2400" dirty="0" smtClean="0">
                <a:solidFill>
                  <a:srgbClr val="000000"/>
                </a:solidFill>
                <a:latin typeface="Times New Roman" panose="02020603050405020304" pitchFamily="18" charset="0"/>
                <a:sym typeface="+mn-ea"/>
              </a:rPr>
              <a:t>      A few minutes later, the other two cyclists arrived.________________________</a:t>
            </a:r>
            <a:endParaRPr lang="zh-CN" altLang="en-US" sz="2400" dirty="0"/>
          </a:p>
        </p:txBody>
      </p:sp>
      <p:pic>
        <p:nvPicPr>
          <p:cNvPr id="3" name="图片 2"/>
          <p:cNvPicPr>
            <a:picLocks noChangeAspect="1"/>
          </p:cNvPicPr>
          <p:nvPr/>
        </p:nvPicPr>
        <p:blipFill>
          <a:blip r:embed="rId1">
            <a:clrChange>
              <a:clrFrom>
                <a:srgbClr val="F6F6F6">
                  <a:alpha val="100000"/>
                </a:srgbClr>
              </a:clrFrom>
              <a:clrTo>
                <a:srgbClr val="F6F6F6">
                  <a:alpha val="100000"/>
                  <a:alpha val="0"/>
                </a:srgbClr>
              </a:clrTo>
            </a:clrChange>
          </a:blip>
          <a:stretch>
            <a:fillRect/>
          </a:stretch>
        </p:blipFill>
        <p:spPr>
          <a:xfrm>
            <a:off x="2369820" y="3929380"/>
            <a:ext cx="2925445" cy="2581910"/>
          </a:xfrm>
          <a:prstGeom prst="rect">
            <a:avLst/>
          </a:prstGeom>
        </p:spPr>
      </p:pic>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9694545" y="5257800"/>
            <a:ext cx="2009775" cy="125349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63761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 name="直接连接符 2"/>
          <p:cNvCxnSpPr/>
          <p:nvPr/>
        </p:nvCxnSpPr>
        <p:spPr>
          <a:xfrm flipV="1">
            <a:off x="864235" y="5544185"/>
            <a:ext cx="2296795" cy="283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3161030" y="1642745"/>
            <a:ext cx="1998345" cy="390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5159375" y="1642745"/>
            <a:ext cx="2249805" cy="3413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7409815" y="4490720"/>
            <a:ext cx="1682115" cy="551180"/>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127760" y="5951855"/>
            <a:ext cx="1769110"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beginning</a:t>
            </a:r>
            <a:endParaRPr lang="en-US" altLang="zh-CN" sz="2400">
              <a:latin typeface="Georgia" panose="02040502050405020303" charset="0"/>
              <a:cs typeface="Georgia" panose="02040502050405020303" charset="0"/>
            </a:endParaRPr>
          </a:p>
        </p:txBody>
      </p:sp>
      <p:sp>
        <p:nvSpPr>
          <p:cNvPr id="19" name="文本框 18"/>
          <p:cNvSpPr txBox="1"/>
          <p:nvPr/>
        </p:nvSpPr>
        <p:spPr>
          <a:xfrm>
            <a:off x="4177665" y="478790"/>
            <a:ext cx="1769110"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climax</a:t>
            </a:r>
            <a:endParaRPr lang="en-US" altLang="zh-CN" sz="2400">
              <a:latin typeface="Georgia" panose="02040502050405020303" charset="0"/>
              <a:cs typeface="Georgia" panose="02040502050405020303" charset="0"/>
            </a:endParaRPr>
          </a:p>
        </p:txBody>
      </p:sp>
      <p:sp>
        <p:nvSpPr>
          <p:cNvPr id="20" name="文本框 19"/>
          <p:cNvSpPr txBox="1"/>
          <p:nvPr/>
        </p:nvSpPr>
        <p:spPr>
          <a:xfrm>
            <a:off x="749935" y="2241550"/>
            <a:ext cx="1203325" cy="82994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rising action</a:t>
            </a:r>
            <a:endParaRPr lang="en-US" altLang="zh-CN" sz="2400">
              <a:latin typeface="Georgia" panose="02040502050405020303" charset="0"/>
              <a:cs typeface="Georgia" panose="02040502050405020303" charset="0"/>
            </a:endParaRPr>
          </a:p>
        </p:txBody>
      </p:sp>
      <p:sp>
        <p:nvSpPr>
          <p:cNvPr id="21" name="文本框 20"/>
          <p:cNvSpPr txBox="1"/>
          <p:nvPr/>
        </p:nvSpPr>
        <p:spPr>
          <a:xfrm>
            <a:off x="9954260" y="2426335"/>
            <a:ext cx="1203325" cy="82994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falling action</a:t>
            </a:r>
            <a:endParaRPr lang="en-US" altLang="zh-CN" sz="2400">
              <a:latin typeface="Georgia" panose="02040502050405020303" charset="0"/>
              <a:cs typeface="Georgia" panose="02040502050405020303" charset="0"/>
            </a:endParaRPr>
          </a:p>
        </p:txBody>
      </p:sp>
      <p:sp>
        <p:nvSpPr>
          <p:cNvPr id="22" name="文本框 21"/>
          <p:cNvSpPr txBox="1"/>
          <p:nvPr/>
        </p:nvSpPr>
        <p:spPr>
          <a:xfrm>
            <a:off x="8085455" y="5367020"/>
            <a:ext cx="1203325" cy="460375"/>
          </a:xfrm>
          <a:prstGeom prst="rect">
            <a:avLst/>
          </a:prstGeom>
          <a:solidFill>
            <a:srgbClr val="00B0F0"/>
          </a:solidFill>
        </p:spPr>
        <p:txBody>
          <a:bodyPr wrap="square" rtlCol="0">
            <a:spAutoFit/>
          </a:bodyPr>
          <a:p>
            <a:r>
              <a:rPr lang="en-US" altLang="zh-CN" sz="2400">
                <a:latin typeface="Georgia" panose="02040502050405020303" charset="0"/>
                <a:cs typeface="Georgia" panose="02040502050405020303" charset="0"/>
              </a:rPr>
              <a:t>ending</a:t>
            </a:r>
            <a:endParaRPr lang="en-US" altLang="zh-CN" sz="2400">
              <a:latin typeface="Georgia" panose="02040502050405020303" charset="0"/>
              <a:cs typeface="Georgia" panose="02040502050405020303" charset="0"/>
            </a:endParaRPr>
          </a:p>
        </p:txBody>
      </p:sp>
      <p:sp>
        <p:nvSpPr>
          <p:cNvPr id="23" name="文本框 22"/>
          <p:cNvSpPr txBox="1"/>
          <p:nvPr/>
        </p:nvSpPr>
        <p:spPr>
          <a:xfrm>
            <a:off x="695960" y="5056505"/>
            <a:ext cx="263334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cycling from...to...</a:t>
            </a:r>
            <a:endParaRPr lang="en-US" altLang="zh-CN" sz="2400">
              <a:latin typeface="Georgia" panose="02040502050405020303" charset="0"/>
              <a:cs typeface="Georgia" panose="02040502050405020303" charset="0"/>
            </a:endParaRPr>
          </a:p>
        </p:txBody>
      </p:sp>
      <p:sp>
        <p:nvSpPr>
          <p:cNvPr id="24" name="文本框 23"/>
          <p:cNvSpPr txBox="1"/>
          <p:nvPr/>
        </p:nvSpPr>
        <p:spPr>
          <a:xfrm>
            <a:off x="1953260" y="4398010"/>
            <a:ext cx="146748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stopped</a:t>
            </a:r>
            <a:endParaRPr lang="en-US" altLang="zh-CN" sz="2400">
              <a:latin typeface="Georgia" panose="02040502050405020303" charset="0"/>
              <a:cs typeface="Georgia" panose="02040502050405020303" charset="0"/>
            </a:endParaRPr>
          </a:p>
        </p:txBody>
      </p:sp>
      <p:sp>
        <p:nvSpPr>
          <p:cNvPr id="25" name="文本框 24"/>
          <p:cNvSpPr txBox="1"/>
          <p:nvPr/>
        </p:nvSpPr>
        <p:spPr>
          <a:xfrm>
            <a:off x="1576070" y="3740150"/>
            <a:ext cx="222250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pedaled alone</a:t>
            </a:r>
            <a:endParaRPr lang="en-US" altLang="zh-CN" sz="2400">
              <a:latin typeface="Georgia" panose="02040502050405020303" charset="0"/>
              <a:cs typeface="Georgia" panose="02040502050405020303" charset="0"/>
            </a:endParaRPr>
          </a:p>
        </p:txBody>
      </p:sp>
      <p:sp>
        <p:nvSpPr>
          <p:cNvPr id="26" name="文本框 25"/>
          <p:cNvSpPr txBox="1"/>
          <p:nvPr/>
        </p:nvSpPr>
        <p:spPr>
          <a:xfrm>
            <a:off x="1362710" y="3071495"/>
            <a:ext cx="264922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catching up with</a:t>
            </a:r>
            <a:endParaRPr lang="en-US" altLang="zh-CN" sz="2400">
              <a:latin typeface="Georgia" panose="02040502050405020303" charset="0"/>
              <a:cs typeface="Georgia" panose="02040502050405020303" charset="0"/>
            </a:endParaRPr>
          </a:p>
        </p:txBody>
      </p:sp>
      <p:sp>
        <p:nvSpPr>
          <p:cNvPr id="28" name="文本框 27"/>
          <p:cNvSpPr txBox="1"/>
          <p:nvPr/>
        </p:nvSpPr>
        <p:spPr>
          <a:xfrm>
            <a:off x="1953260" y="2426335"/>
            <a:ext cx="2492375"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attacked;tearing</a:t>
            </a:r>
            <a:endParaRPr lang="en-US" altLang="zh-CN" sz="2400">
              <a:latin typeface="Georgia" panose="02040502050405020303" charset="0"/>
              <a:cs typeface="Georgia" panose="02040502050405020303" charset="0"/>
            </a:endParaRPr>
          </a:p>
        </p:txBody>
      </p:sp>
      <p:sp>
        <p:nvSpPr>
          <p:cNvPr id="29" name="文本框 28"/>
          <p:cNvSpPr txBox="1"/>
          <p:nvPr/>
        </p:nvSpPr>
        <p:spPr>
          <a:xfrm>
            <a:off x="2506345" y="1781175"/>
            <a:ext cx="210058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waved;yelled</a:t>
            </a:r>
            <a:endParaRPr lang="en-US" altLang="zh-CN" sz="2400">
              <a:latin typeface="Georgia" panose="02040502050405020303" charset="0"/>
              <a:cs typeface="Georgia" panose="02040502050405020303" charset="0"/>
            </a:endParaRPr>
          </a:p>
        </p:txBody>
      </p:sp>
      <p:sp>
        <p:nvSpPr>
          <p:cNvPr id="30" name="文本框 29"/>
          <p:cNvSpPr txBox="1"/>
          <p:nvPr/>
        </p:nvSpPr>
        <p:spPr>
          <a:xfrm>
            <a:off x="4011930" y="1182370"/>
            <a:ext cx="210058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driving;pulled</a:t>
            </a:r>
            <a:endParaRPr lang="en-US" altLang="zh-CN" sz="2400">
              <a:latin typeface="Georgia" panose="02040502050405020303" charset="0"/>
              <a:cs typeface="Georgia" panose="02040502050405020303" charset="0"/>
            </a:endParaRPr>
          </a:p>
        </p:txBody>
      </p:sp>
      <p:sp>
        <p:nvSpPr>
          <p:cNvPr id="33" name="文本框 32"/>
          <p:cNvSpPr txBox="1"/>
          <p:nvPr/>
        </p:nvSpPr>
        <p:spPr>
          <a:xfrm>
            <a:off x="7018020" y="3968750"/>
            <a:ext cx="1483360" cy="521970"/>
          </a:xfrm>
          <a:prstGeom prst="rect">
            <a:avLst/>
          </a:prstGeom>
          <a:solidFill>
            <a:schemeClr val="accent4">
              <a:lumMod val="60000"/>
              <a:lumOff val="40000"/>
            </a:schemeClr>
          </a:solidFill>
        </p:spPr>
        <p:txBody>
          <a:bodyPr wrap="none" rtlCol="0" anchor="t">
            <a:spAutoFit/>
          </a:bodyPr>
          <a:p>
            <a:r>
              <a:rPr lang="en-US" sz="2800">
                <a:sym typeface="+mn-ea"/>
              </a:rPr>
              <a:t>rescued?</a:t>
            </a:r>
            <a:endParaRPr lang="en-US" sz="2800">
              <a:latin typeface="华文新魏" panose="02010800040101010101" charset="-122"/>
              <a:ea typeface="华文新魏" panose="02010800040101010101" charset="-122"/>
              <a:cs typeface="华文新魏" panose="02010800040101010101" charset="-122"/>
              <a:sym typeface="+mn-ea"/>
            </a:endParaRPr>
          </a:p>
        </p:txBody>
      </p:sp>
      <p:sp>
        <p:nvSpPr>
          <p:cNvPr id="35" name="文本框 34"/>
          <p:cNvSpPr txBox="1"/>
          <p:nvPr/>
        </p:nvSpPr>
        <p:spPr>
          <a:xfrm>
            <a:off x="695325" y="5491480"/>
            <a:ext cx="880110" cy="460375"/>
          </a:xfrm>
          <a:prstGeom prst="rect">
            <a:avLst/>
          </a:prstGeom>
          <a:solidFill>
            <a:srgbClr val="92D050"/>
          </a:solidFill>
        </p:spPr>
        <p:txBody>
          <a:bodyPr wrap="square" rtlCol="0">
            <a:spAutoFit/>
          </a:bodyPr>
          <a:p>
            <a:r>
              <a:rPr lang="en-US" altLang="zh-CN" sz="2400">
                <a:latin typeface="Georgia" panose="02040502050405020303" charset="0"/>
                <a:cs typeface="Georgia" panose="02040502050405020303" charset="0"/>
              </a:rPr>
              <a:t>plot</a:t>
            </a:r>
            <a:endParaRPr lang="en-US" altLang="zh-CN" sz="2400">
              <a:latin typeface="Georgia" panose="02040502050405020303" charset="0"/>
              <a:cs typeface="Georgia" panose="02040502050405020303" charset="0"/>
            </a:endParaRPr>
          </a:p>
        </p:txBody>
      </p:sp>
      <p:sp>
        <p:nvSpPr>
          <p:cNvPr id="36" name="文本框 35"/>
          <p:cNvSpPr txBox="1"/>
          <p:nvPr/>
        </p:nvSpPr>
        <p:spPr>
          <a:xfrm>
            <a:off x="1575435" y="5516880"/>
            <a:ext cx="147510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emotions</a:t>
            </a:r>
            <a:endParaRPr lang="en-US" altLang="zh-CN" sz="2400">
              <a:latin typeface="Georgia" panose="02040502050405020303" charset="0"/>
              <a:cs typeface="Georgia" panose="02040502050405020303" charset="0"/>
            </a:endParaRPr>
          </a:p>
        </p:txBody>
      </p:sp>
      <p:sp>
        <p:nvSpPr>
          <p:cNvPr id="37" name="文本框 36"/>
          <p:cNvSpPr txBox="1"/>
          <p:nvPr/>
        </p:nvSpPr>
        <p:spPr>
          <a:xfrm>
            <a:off x="3798570" y="4200525"/>
            <a:ext cx="147510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delighted</a:t>
            </a:r>
            <a:endParaRPr lang="en-US" altLang="zh-CN" sz="2400">
              <a:latin typeface="Georgia" panose="02040502050405020303" charset="0"/>
              <a:cs typeface="Georgia" panose="02040502050405020303" charset="0"/>
            </a:endParaRPr>
          </a:p>
        </p:txBody>
      </p:sp>
      <p:sp>
        <p:nvSpPr>
          <p:cNvPr id="38" name="文本框 37"/>
          <p:cNvSpPr txBox="1"/>
          <p:nvPr/>
        </p:nvSpPr>
        <p:spPr>
          <a:xfrm>
            <a:off x="4177665" y="3119120"/>
            <a:ext cx="163322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frightened</a:t>
            </a:r>
            <a:endParaRPr lang="en-US" altLang="zh-CN" sz="2400">
              <a:latin typeface="Georgia" panose="02040502050405020303" charset="0"/>
              <a:cs typeface="Georgia" panose="02040502050405020303" charset="0"/>
            </a:endParaRPr>
          </a:p>
        </p:txBody>
      </p:sp>
      <p:sp>
        <p:nvSpPr>
          <p:cNvPr id="39" name="文本框 38"/>
          <p:cNvSpPr txBox="1"/>
          <p:nvPr/>
        </p:nvSpPr>
        <p:spPr>
          <a:xfrm>
            <a:off x="4606925" y="1781175"/>
            <a:ext cx="150622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hopeless</a:t>
            </a:r>
            <a:endParaRPr lang="en-US" altLang="zh-CN" sz="2400">
              <a:latin typeface="Georgia" panose="02040502050405020303" charset="0"/>
              <a:cs typeface="Georgia" panose="02040502050405020303" charset="0"/>
            </a:endParaRPr>
          </a:p>
        </p:txBody>
      </p:sp>
      <p:sp>
        <p:nvSpPr>
          <p:cNvPr id="40" name="文本框 39"/>
          <p:cNvSpPr txBox="1"/>
          <p:nvPr/>
        </p:nvSpPr>
        <p:spPr>
          <a:xfrm>
            <a:off x="6300470" y="1182370"/>
            <a:ext cx="1333500"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hopeful</a:t>
            </a:r>
            <a:endParaRPr lang="en-US" altLang="zh-CN" sz="2400">
              <a:latin typeface="Georgia" panose="02040502050405020303" charset="0"/>
              <a:cs typeface="Georgia" panose="02040502050405020303" charset="0"/>
            </a:endParaRPr>
          </a:p>
        </p:txBody>
      </p:sp>
      <p:sp>
        <p:nvSpPr>
          <p:cNvPr id="32" name="圆角矩形 31"/>
          <p:cNvSpPr/>
          <p:nvPr/>
        </p:nvSpPr>
        <p:spPr>
          <a:xfrm>
            <a:off x="5811520" y="2038985"/>
            <a:ext cx="4142740" cy="1492885"/>
          </a:xfrm>
          <a:prstGeom prst="roundRect">
            <a:avLst/>
          </a:prstGeom>
          <a:solidFill>
            <a:srgbClr val="C11E2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a:latin typeface="Georgia" panose="02040502050405020303" charset="0"/>
                <a:cs typeface="Georgia" panose="02040502050405020303" charset="0"/>
                <a:sym typeface="+mn-ea"/>
              </a:rPr>
              <a:t>turning point:</a:t>
            </a:r>
            <a:endParaRPr lang="en-US" altLang="zh-CN" sz="2400">
              <a:latin typeface="Georgia" panose="02040502050405020303" charset="0"/>
              <a:cs typeface="Georgia" panose="02040502050405020303" charset="0"/>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en-US" altLang="zh-CN" sz="2400">
                <a:latin typeface="Georgia" panose="02040502050405020303" charset="0"/>
                <a:cs typeface="Georgia" panose="02040502050405020303" charset="0"/>
                <a:sym typeface="+mn-ea"/>
              </a:rPr>
              <a:t>1. the car abruptly stopped</a:t>
            </a:r>
            <a:r>
              <a:rPr lang="en-US" altLang="zh-CN" sz="2800">
                <a:latin typeface="Georgia" panose="02040502050405020303" charset="0"/>
                <a:cs typeface="Georgia" panose="02040502050405020303" charset="0"/>
                <a:sym typeface="+mn-ea"/>
              </a:rPr>
              <a:t> </a:t>
            </a:r>
            <a:endParaRPr lang="en-US" altLang="zh-CN" sz="2800">
              <a:latin typeface="Georgia" panose="02040502050405020303" charset="0"/>
              <a:cs typeface="Georgia" panose="02040502050405020303" charset="0"/>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rPr>
              <a:t>2. cyclists arrived</a:t>
            </a:r>
            <a:endParaRPr kumimoji="0" lang="en-US" altLang="zh-CN" sz="2400" u="none" strike="noStrike" kern="1200" cap="none" spc="0" normalizeH="0" baseline="0" noProof="1">
              <a:solidFill>
                <a:schemeClr val="lt1"/>
              </a:solidFill>
              <a:latin typeface="Georgia" panose="02040502050405020303" charset="0"/>
              <a:ea typeface="+mn-ea"/>
              <a:cs typeface="Georgia" panose="02040502050405020303" charset="0"/>
            </a:endParaRPr>
          </a:p>
        </p:txBody>
      </p:sp>
      <p:sp>
        <p:nvSpPr>
          <p:cNvPr id="41" name="文本框 40"/>
          <p:cNvSpPr txBox="1"/>
          <p:nvPr/>
        </p:nvSpPr>
        <p:spPr>
          <a:xfrm>
            <a:off x="7955280" y="2038985"/>
            <a:ext cx="2117725" cy="46037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more hopeful</a:t>
            </a:r>
            <a:endParaRPr lang="en-US" altLang="zh-CN" sz="2400">
              <a:latin typeface="Georgia" panose="02040502050405020303" charset="0"/>
              <a:cs typeface="Georgia" panose="02040502050405020303" charset="0"/>
            </a:endParaRPr>
          </a:p>
        </p:txBody>
      </p:sp>
      <p:sp>
        <p:nvSpPr>
          <p:cNvPr id="42" name="文本框 41"/>
          <p:cNvSpPr txBox="1"/>
          <p:nvPr/>
        </p:nvSpPr>
        <p:spPr>
          <a:xfrm>
            <a:off x="8865235" y="3937635"/>
            <a:ext cx="2057400" cy="829945"/>
          </a:xfrm>
          <a:prstGeom prst="rect">
            <a:avLst/>
          </a:prstGeom>
          <a:solidFill>
            <a:schemeClr val="accent2">
              <a:lumMod val="60000"/>
              <a:lumOff val="40000"/>
            </a:schemeClr>
          </a:solidFill>
        </p:spPr>
        <p:txBody>
          <a:bodyPr wrap="square" rtlCol="0">
            <a:spAutoFit/>
          </a:bodyPr>
          <a:p>
            <a:r>
              <a:rPr lang="en-US" altLang="zh-CN" sz="2400">
                <a:latin typeface="Georgia" panose="02040502050405020303" charset="0"/>
                <a:cs typeface="Georgia" panose="02040502050405020303" charset="0"/>
              </a:rPr>
              <a:t>thankful</a:t>
            </a:r>
            <a:endParaRPr lang="en-US" altLang="zh-CN" sz="2400">
              <a:latin typeface="Georgia" panose="02040502050405020303" charset="0"/>
              <a:cs typeface="Georgia" panose="02040502050405020303" charset="0"/>
            </a:endParaRPr>
          </a:p>
          <a:p>
            <a:r>
              <a:rPr lang="en-US" altLang="zh-CN" sz="2400">
                <a:latin typeface="Georgia" panose="02040502050405020303" charset="0"/>
                <a:cs typeface="Georgia" panose="02040502050405020303" charset="0"/>
              </a:rPr>
              <a:t>unforgettable</a:t>
            </a:r>
            <a:endParaRPr lang="en-US" altLang="zh-CN" sz="2400">
              <a:latin typeface="Georgia" panose="02040502050405020303" charset="0"/>
              <a:cs typeface="Georgia" panose="02040502050405020303" charset="0"/>
            </a:endParaRPr>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024630" y="4746625"/>
            <a:ext cx="2671445" cy="166560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ox(in)">
                                      <p:cBhvr>
                                        <p:cTn id="12" dur="2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ox(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ox(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ox(in)">
                                      <p:cBhvr>
                                        <p:cTn id="32" dur="2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ox(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ox(in)">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ox(in)">
                                      <p:cBhvr>
                                        <p:cTn id="47" dur="20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ox(in)">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ox(in)">
                                      <p:cBhvr>
                                        <p:cTn id="57" dur="2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ox(in)">
                                      <p:cBhvr>
                                        <p:cTn id="62" dur="20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ox(in)">
                                      <p:cBhvr>
                                        <p:cTn id="67" dur="2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ox(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ox(in)">
                                      <p:cBhvr>
                                        <p:cTn id="77" dur="20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ox(in)">
                                      <p:cBhvr>
                                        <p:cTn id="82" dur="20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ox(in)">
                                      <p:cBhvr>
                                        <p:cTn id="8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P spid="28" grpId="0" bldLvl="0" animBg="1"/>
      <p:bldP spid="29" grpId="0" bldLvl="0" animBg="1"/>
      <p:bldP spid="30" grpId="0" bldLvl="0" animBg="1"/>
      <p:bldP spid="35" grpId="0" bldLvl="0" animBg="1"/>
      <p:bldP spid="36" grpId="0" bldLvl="0" animBg="1"/>
      <p:bldP spid="37" grpId="0" bldLvl="0" animBg="1"/>
      <p:bldP spid="38" grpId="0" bldLvl="0" animBg="1"/>
      <p:bldP spid="39" grpId="0" bldLvl="0" animBg="1"/>
      <p:bldP spid="40" grpId="0" bldLvl="0" animBg="1"/>
      <p:bldP spid="32" grpId="0" animBg="1"/>
      <p:bldP spid="41" grpId="0" bldLvl="0" animBg="1"/>
      <p:bldP spid="33" grpId="0" animBg="1"/>
      <p:bldP spid="4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045" y="410845"/>
            <a:ext cx="11217275" cy="6204585"/>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文本框 1"/>
          <p:cNvSpPr txBox="1"/>
          <p:nvPr/>
        </p:nvSpPr>
        <p:spPr>
          <a:xfrm>
            <a:off x="487045" y="740410"/>
            <a:ext cx="6510655" cy="5631180"/>
          </a:xfrm>
          <a:prstGeom prst="rect">
            <a:avLst/>
          </a:prstGeom>
          <a:noFill/>
        </p:spPr>
        <p:txBody>
          <a:bodyPr wrap="square" rtlCol="0" anchor="t">
            <a:spAutoFit/>
          </a:bodyPr>
          <a:p>
            <a:r>
              <a:rPr lang="en-US" altLang="zh-CN" sz="2000">
                <a:solidFill>
                  <a:srgbClr val="000000"/>
                </a:solidFill>
                <a:latin typeface="Times New Roman" panose="02020603050405020304" pitchFamily="18" charset="0"/>
                <a:cs typeface="Times New Roman" panose="02020603050405020304" pitchFamily="18" charset="0"/>
                <a:sym typeface="+mn-ea"/>
              </a:rPr>
              <a:t>Para.1: </a:t>
            </a:r>
            <a:r>
              <a:rPr lang="en-US" altLang="zh-CN" sz="2000" i="1">
                <a:solidFill>
                  <a:srgbClr val="000000"/>
                </a:solidFill>
                <a:latin typeface="Times New Roman" panose="02020603050405020304" pitchFamily="18" charset="0"/>
                <a:cs typeface="Times New Roman" panose="02020603050405020304" pitchFamily="18" charset="0"/>
                <a:sym typeface="+mn-ea"/>
              </a:rPr>
              <a:t>The car abruptly stopped in front of him. </a:t>
            </a:r>
            <a:r>
              <a:rPr lang="en-US" altLang="zh-CN" sz="2000" u="sng">
                <a:solidFill>
                  <a:srgbClr val="000000"/>
                </a:solidFill>
                <a:latin typeface="Times New Roman" panose="02020603050405020304" pitchFamily="18" charset="0"/>
                <a:cs typeface="Times New Roman" panose="02020603050405020304" pitchFamily="18" charset="0"/>
                <a:sym typeface="+mn-ea"/>
              </a:rPr>
              <a:t>Paul</a:t>
            </a:r>
            <a:r>
              <a:rPr lang="en-US" altLang="zh-CN" sz="2000">
                <a:solidFill>
                  <a:srgbClr val="000000"/>
                </a:solidFill>
                <a:latin typeface="Times New Roman" panose="02020603050405020304" pitchFamily="18" charset="0"/>
                <a:cs typeface="Times New Roman" panose="02020603050405020304" pitchFamily="18" charset="0"/>
                <a:sym typeface="+mn-ea"/>
              </a:rPr>
              <a:t> and Becky got out of the car, </a:t>
            </a:r>
            <a:r>
              <a:rPr lang="en-US" altLang="zh-CN" sz="2000">
                <a:solidFill>
                  <a:srgbClr val="C00000"/>
                </a:solidFill>
                <a:latin typeface="Times New Roman" panose="02020603050405020304" pitchFamily="18" charset="0"/>
                <a:cs typeface="Times New Roman" panose="02020603050405020304" pitchFamily="18" charset="0"/>
                <a:sym typeface="+mn-ea"/>
              </a:rPr>
              <a:t>rushing</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 to </a:t>
            </a:r>
            <a:r>
              <a:rPr lang="en-US" altLang="zh-CN" sz="2000">
                <a:solidFill>
                  <a:srgbClr val="000000"/>
                </a:solidFill>
                <a:latin typeface="Times New Roman" panose="02020603050405020304" pitchFamily="18" charset="0"/>
                <a:cs typeface="Times New Roman" panose="02020603050405020304" pitchFamily="18" charset="0"/>
                <a:sym typeface="+mn-ea"/>
              </a:rPr>
              <a:t>offer help. But with the bare hands, they didn’t dare to fight with the </a:t>
            </a:r>
            <a:r>
              <a:rPr lang="en-US" altLang="zh-CN" sz="2000" u="sng">
                <a:solidFill>
                  <a:srgbClr val="000000"/>
                </a:solidFill>
                <a:latin typeface="Times New Roman" panose="02020603050405020304" pitchFamily="18" charset="0"/>
                <a:cs typeface="Times New Roman" panose="02020603050405020304" pitchFamily="18" charset="0"/>
                <a:sym typeface="+mn-ea"/>
              </a:rPr>
              <a:t>wolf</a:t>
            </a:r>
            <a:r>
              <a:rPr lang="en-US" altLang="zh-CN" sz="2000">
                <a:solidFill>
                  <a:srgbClr val="000000"/>
                </a:solidFill>
                <a:latin typeface="Times New Roman" panose="02020603050405020304" pitchFamily="18" charset="0"/>
                <a:cs typeface="Times New Roman" panose="02020603050405020304" pitchFamily="18" charset="0"/>
                <a:sym typeface="+mn-ea"/>
              </a:rPr>
              <a:t>. However, they still </a:t>
            </a:r>
            <a:r>
              <a:rPr lang="en-US" altLang="zh-CN" sz="2000">
                <a:solidFill>
                  <a:srgbClr val="C00000"/>
                </a:solidFill>
                <a:latin typeface="Times New Roman" panose="02020603050405020304" pitchFamily="18" charset="0"/>
                <a:cs typeface="Times New Roman" panose="02020603050405020304" pitchFamily="18" charset="0"/>
                <a:sym typeface="+mn-ea"/>
              </a:rPr>
              <a:t>approached</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altLang="zh-CN" sz="2000">
                <a:solidFill>
                  <a:srgbClr val="000000"/>
                </a:solidFill>
                <a:latin typeface="Times New Roman" panose="02020603050405020304" pitchFamily="18" charset="0"/>
                <a:cs typeface="Times New Roman" panose="02020603050405020304" pitchFamily="18" charset="0"/>
                <a:sym typeface="+mn-ea"/>
              </a:rPr>
              <a:t> the wolf bravely. At the same time, the wolf also noticed them and turned its head back, shouting loudly at Paul and Becky. </a:t>
            </a:r>
            <a:r>
              <a:rPr lang="en-US" altLang="zh-CN" sz="2000" u="sng">
                <a:solidFill>
                  <a:srgbClr val="000000"/>
                </a:solidFill>
                <a:latin typeface="Times New Roman" panose="02020603050405020304" pitchFamily="18" charset="0"/>
                <a:cs typeface="Times New Roman" panose="02020603050405020304" pitchFamily="18" charset="0"/>
                <a:sym typeface="+mn-ea"/>
              </a:rPr>
              <a:t>Mac</a:t>
            </a:r>
            <a:r>
              <a:rPr lang="en-US" altLang="zh-CN" sz="2000">
                <a:solidFill>
                  <a:srgbClr val="000000"/>
                </a:solidFill>
                <a:latin typeface="Times New Roman" panose="02020603050405020304" pitchFamily="18" charset="0"/>
                <a:cs typeface="Times New Roman" panose="02020603050405020304" pitchFamily="18" charset="0"/>
                <a:sym typeface="+mn-ea"/>
              </a:rPr>
              <a:t> then </a:t>
            </a:r>
            <a:r>
              <a:rPr lang="en-US" altLang="zh-CN" sz="2000">
                <a:solidFill>
                  <a:srgbClr val="C00000"/>
                </a:solidFill>
                <a:latin typeface="Times New Roman" panose="02020603050405020304" pitchFamily="18" charset="0"/>
                <a:cs typeface="Times New Roman" panose="02020603050405020304" pitchFamily="18" charset="0"/>
                <a:sym typeface="+mn-ea"/>
              </a:rPr>
              <a:t>jumped</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off </a:t>
            </a:r>
            <a:r>
              <a:rPr lang="en-US" altLang="zh-CN" sz="2000">
                <a:solidFill>
                  <a:srgbClr val="000000"/>
                </a:solidFill>
                <a:latin typeface="Times New Roman" panose="02020603050405020304" pitchFamily="18" charset="0"/>
                <a:cs typeface="Times New Roman" panose="02020603050405020304" pitchFamily="18" charset="0"/>
                <a:sym typeface="+mn-ea"/>
              </a:rPr>
              <a:t>the </a:t>
            </a:r>
            <a:r>
              <a:rPr lang="en-US" altLang="zh-CN" sz="2000" u="sng">
                <a:solidFill>
                  <a:srgbClr val="000000"/>
                </a:solidFill>
                <a:latin typeface="Times New Roman" panose="02020603050405020304" pitchFamily="18" charset="0"/>
                <a:cs typeface="Times New Roman" panose="02020603050405020304" pitchFamily="18" charset="0"/>
                <a:sym typeface="+mn-ea"/>
              </a:rPr>
              <a:t>bicycle</a:t>
            </a:r>
            <a:r>
              <a:rPr lang="en-US" altLang="zh-CN" sz="2000">
                <a:solidFill>
                  <a:srgbClr val="000000"/>
                </a:solidFill>
                <a:latin typeface="Times New Roman" panose="02020603050405020304" pitchFamily="18" charset="0"/>
                <a:cs typeface="Times New Roman" panose="02020603050405020304" pitchFamily="18" charset="0"/>
                <a:sym typeface="+mn-ea"/>
              </a:rPr>
              <a:t> and was ready to fight against the wolf. They reached  a complete deadlock (</a:t>
            </a:r>
            <a:r>
              <a:rPr lang="zh-CN" altLang="en-US" sz="2000">
                <a:solidFill>
                  <a:srgbClr val="000000"/>
                </a:solidFill>
                <a:latin typeface="Times New Roman" panose="02020603050405020304" pitchFamily="18" charset="0"/>
                <a:cs typeface="Times New Roman" panose="02020603050405020304" pitchFamily="18" charset="0"/>
                <a:sym typeface="+mn-ea"/>
              </a:rPr>
              <a:t>僵局</a:t>
            </a:r>
            <a:r>
              <a:rPr lang="en-US" altLang="zh-CN" sz="2000">
                <a:solidFill>
                  <a:srgbClr val="000000"/>
                </a:solidFill>
                <a:latin typeface="Times New Roman" panose="02020603050405020304" pitchFamily="18" charset="0"/>
                <a:cs typeface="Times New Roman" panose="02020603050405020304" pitchFamily="18" charset="0"/>
                <a:sym typeface="+mn-ea"/>
              </a:rPr>
              <a:t>).</a:t>
            </a:r>
            <a:r>
              <a:rPr lang="en-US" altLang="zh-CN" sz="2000" i="1">
                <a:solidFill>
                  <a:srgbClr val="000000"/>
                </a:solidFill>
                <a:latin typeface="Times New Roman" panose="02020603050405020304" pitchFamily="18" charset="0"/>
                <a:cs typeface="Times New Roman" panose="02020603050405020304" pitchFamily="18" charset="0"/>
                <a:sym typeface="+mn-ea"/>
              </a:rPr>
              <a:t> </a:t>
            </a:r>
            <a:endParaRPr lang="en-US" altLang="zh-CN" sz="2000" i="1">
              <a:solidFill>
                <a:srgbClr val="000000"/>
              </a:solidFill>
              <a:latin typeface="Times New Roman" panose="02020603050405020304" pitchFamily="18" charset="0"/>
              <a:cs typeface="Times New Roman" panose="02020603050405020304" pitchFamily="18" charset="0"/>
              <a:sym typeface="+mn-ea"/>
            </a:endParaRPr>
          </a:p>
          <a:p>
            <a:endParaRPr lang="en-US" altLang="zh-CN" sz="2000" i="1">
              <a:solidFill>
                <a:srgbClr val="000000"/>
              </a:solidFill>
              <a:latin typeface="Times New Roman" panose="02020603050405020304" pitchFamily="18" charset="0"/>
              <a:cs typeface="Times New Roman" panose="02020603050405020304" pitchFamily="18" charset="0"/>
              <a:sym typeface="+mn-ea"/>
            </a:endParaRPr>
          </a:p>
          <a:p>
            <a:r>
              <a:rPr lang="en-US" altLang="zh-CN" sz="2000">
                <a:solidFill>
                  <a:srgbClr val="000000"/>
                </a:solidFill>
                <a:latin typeface="Times New Roman" panose="02020603050405020304" pitchFamily="18" charset="0"/>
                <a:cs typeface="Times New Roman" panose="02020603050405020304" pitchFamily="18" charset="0"/>
                <a:sym typeface="+mn-ea"/>
              </a:rPr>
              <a:t>Para.2</a:t>
            </a:r>
            <a:r>
              <a:rPr lang="en-US" altLang="zh-CN" sz="2000" i="1">
                <a:solidFill>
                  <a:srgbClr val="000000"/>
                </a:solidFill>
                <a:latin typeface="Times New Roman" panose="02020603050405020304" pitchFamily="18" charset="0"/>
                <a:cs typeface="Times New Roman" panose="02020603050405020304" pitchFamily="18" charset="0"/>
                <a:sym typeface="+mn-ea"/>
              </a:rPr>
              <a:t>: A few minutes later, the other two cyclists arrived. </a:t>
            </a:r>
            <a:r>
              <a:rPr lang="en-US" altLang="zh-CN" sz="2000">
                <a:solidFill>
                  <a:srgbClr val="000000"/>
                </a:solidFill>
                <a:latin typeface="Times New Roman" panose="02020603050405020304" pitchFamily="18" charset="0"/>
                <a:cs typeface="Times New Roman" panose="02020603050405020304" pitchFamily="18" charset="0"/>
                <a:sym typeface="+mn-ea"/>
              </a:rPr>
              <a:t>They found the dangerous situation, where three men circled the wolf. Mac’s </a:t>
            </a:r>
            <a:r>
              <a:rPr lang="en-US" altLang="zh-CN" sz="2000" u="sng">
                <a:solidFill>
                  <a:srgbClr val="000000"/>
                </a:solidFill>
                <a:latin typeface="Times New Roman" panose="02020603050405020304" pitchFamily="18" charset="0"/>
                <a:cs typeface="Times New Roman" panose="02020603050405020304" pitchFamily="18" charset="0"/>
                <a:sym typeface="+mn-ea"/>
              </a:rPr>
              <a:t>friends </a:t>
            </a:r>
            <a:r>
              <a:rPr lang="en-US" altLang="zh-CN" sz="2000">
                <a:solidFill>
                  <a:srgbClr val="000000"/>
                </a:solidFill>
                <a:latin typeface="Times New Roman" panose="02020603050405020304" pitchFamily="18" charset="0"/>
                <a:cs typeface="Times New Roman" panose="02020603050405020304" pitchFamily="18" charset="0"/>
                <a:sym typeface="+mn-ea"/>
              </a:rPr>
              <a:t>also jumped off their bicycles and joined the fight with the wolf. More and more cars stopped. Some drivers took out the sticks from the cars, and some took out the knives, even the guns towards the wolf. In the meanwhile, the wolf might feel the threats from the people, starting to</a:t>
            </a:r>
            <a:r>
              <a:rPr lang="en-US" altLang="zh-CN" sz="2000">
                <a:solidFill>
                  <a:srgbClr val="C00000"/>
                </a:solidFill>
                <a:latin typeface="Times New Roman" panose="02020603050405020304" pitchFamily="18" charset="0"/>
                <a:cs typeface="Times New Roman" panose="02020603050405020304" pitchFamily="18" charset="0"/>
                <a:sym typeface="+mn-ea"/>
              </a:rPr>
              <a:t> withdraw</a:t>
            </a:r>
            <a:r>
              <a:rPr lang="en-US" altLang="zh-CN" sz="2000">
                <a:solidFill>
                  <a:srgbClr val="000000"/>
                </a:solidFill>
                <a:latin typeface="Times New Roman" panose="02020603050405020304" pitchFamily="18" charset="0"/>
                <a:cs typeface="Times New Roman" panose="02020603050405020304" pitchFamily="18" charset="0"/>
                <a:sym typeface="+mn-ea"/>
              </a:rPr>
              <a:t>. Soon, it</a:t>
            </a:r>
            <a:r>
              <a:rPr lang="en-US" altLang="zh-CN" sz="2000">
                <a:solidFill>
                  <a:srgbClr val="C00000"/>
                </a:solidFill>
                <a:latin typeface="Times New Roman" panose="02020603050405020304" pitchFamily="18" charset="0"/>
                <a:cs typeface="Times New Roman" panose="02020603050405020304" pitchFamily="18" charset="0"/>
                <a:sym typeface="+mn-ea"/>
              </a:rPr>
              <a:t> ran</a:t>
            </a:r>
            <a:r>
              <a:rPr lang="en-US" altLang="zh-CN" sz="2000">
                <a:solidFill>
                  <a:srgbClr val="000000"/>
                </a:solidFill>
                <a:latin typeface="Times New Roman" panose="02020603050405020304" pitchFamily="18" charset="0"/>
                <a:cs typeface="Times New Roman" panose="02020603050405020304" pitchFamily="18" charset="0"/>
                <a:sym typeface="+mn-ea"/>
              </a:rPr>
              <a:t> </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away</a:t>
            </a:r>
            <a:r>
              <a:rPr lang="en-US" altLang="zh-CN" sz="2000">
                <a:solidFill>
                  <a:srgbClr val="000000"/>
                </a:solidFill>
                <a:latin typeface="Times New Roman" panose="02020603050405020304" pitchFamily="18" charset="0"/>
                <a:cs typeface="Times New Roman" panose="02020603050405020304" pitchFamily="18" charset="0"/>
                <a:sym typeface="+mn-ea"/>
              </a:rPr>
              <a:t> off the road and </a:t>
            </a:r>
            <a:r>
              <a:rPr lang="en-US" altLang="zh-CN" sz="2000">
                <a:solidFill>
                  <a:srgbClr val="C00000"/>
                </a:solidFill>
                <a:latin typeface="Times New Roman" panose="02020603050405020304" pitchFamily="18" charset="0"/>
                <a:cs typeface="Times New Roman" panose="02020603050405020304" pitchFamily="18" charset="0"/>
                <a:sym typeface="+mn-ea"/>
              </a:rPr>
              <a:t>disappeared</a:t>
            </a:r>
            <a:r>
              <a:rPr lang="en-US" altLang="zh-CN" sz="2000">
                <a:solidFill>
                  <a:schemeClr val="accent5">
                    <a:lumMod val="75000"/>
                  </a:schemeClr>
                </a:solidFill>
                <a:latin typeface="Times New Roman" panose="02020603050405020304" pitchFamily="18" charset="0"/>
                <a:cs typeface="Times New Roman" panose="02020603050405020304" pitchFamily="18" charset="0"/>
                <a:sym typeface="+mn-ea"/>
              </a:rPr>
              <a:t> in</a:t>
            </a:r>
            <a:r>
              <a:rPr lang="en-US" altLang="zh-CN" sz="2000">
                <a:solidFill>
                  <a:srgbClr val="000000"/>
                </a:solidFill>
                <a:latin typeface="Times New Roman" panose="02020603050405020304" pitchFamily="18" charset="0"/>
                <a:cs typeface="Times New Roman" panose="02020603050405020304" pitchFamily="18" charset="0"/>
                <a:sym typeface="+mn-ea"/>
              </a:rPr>
              <a:t> the distance.</a:t>
            </a:r>
            <a:r>
              <a:rPr lang="en-US" altLang="zh-CN" sz="2000" i="1">
                <a:solidFill>
                  <a:srgbClr val="000000"/>
                </a:solidFill>
                <a:latin typeface="Times New Roman" panose="02020603050405020304" pitchFamily="18" charset="0"/>
                <a:cs typeface="Times New Roman" panose="02020603050405020304" pitchFamily="18" charset="0"/>
                <a:sym typeface="+mn-ea"/>
              </a:rPr>
              <a:t> </a:t>
            </a:r>
            <a:endParaRPr lang="en-US" altLang="zh-CN" sz="2000" i="1">
              <a:solidFill>
                <a:srgbClr val="00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6857365" y="410845"/>
            <a:ext cx="4847590" cy="1568450"/>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Paul &amp; Beckey/two cyclists:</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latin typeface="Georgia" panose="02040502050405020303" charset="0"/>
                <a:cs typeface="Georgia" panose="02040502050405020303" charset="0"/>
              </a:rPr>
              <a:t>rushed/darted/shot/dashed</a:t>
            </a:r>
            <a:endParaRPr lang="en-US" altLang="zh-CN" sz="2400">
              <a:latin typeface="Georgia" panose="02040502050405020303" charset="0"/>
              <a:cs typeface="Georgia" panose="02040502050405020303" charset="0"/>
            </a:endParaRPr>
          </a:p>
          <a:p>
            <a:pPr indent="0">
              <a:buFont typeface="Wingdings" panose="05000000000000000000" charset="0"/>
              <a:buNone/>
            </a:pPr>
            <a:r>
              <a:rPr lang="en-US" altLang="zh-CN" sz="2400">
                <a:latin typeface="Georgia" panose="02040502050405020303" charset="0"/>
                <a:cs typeface="Georgia" panose="02040502050405020303" charset="0"/>
              </a:rPr>
              <a:t>/raced/dashed instantly to give help... </a:t>
            </a:r>
            <a:endParaRPr lang="en-US" altLang="zh-CN" sz="2400">
              <a:latin typeface="Georgia" panose="02040502050405020303" charset="0"/>
              <a:cs typeface="Georgia" panose="02040502050405020303" charset="0"/>
            </a:endParaRPr>
          </a:p>
        </p:txBody>
      </p:sp>
      <p:sp>
        <p:nvSpPr>
          <p:cNvPr id="4" name="文本框 3"/>
          <p:cNvSpPr txBox="1"/>
          <p:nvPr/>
        </p:nvSpPr>
        <p:spPr>
          <a:xfrm>
            <a:off x="6856730" y="2175510"/>
            <a:ext cx="4847590" cy="1568450"/>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Mac:</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 jumped to </a:t>
            </a:r>
            <a:r>
              <a:rPr lang="en-US" altLang="zh-CN" sz="2400" dirty="0" smtClean="0">
                <a:latin typeface="Times New Roman" panose="02020603050405020304" pitchFamily="18" charset="0"/>
                <a:cs typeface="Times New Roman" panose="02020603050405020304" pitchFamily="18" charset="0"/>
                <a:sym typeface="+mn-ea"/>
              </a:rPr>
              <a:t>the car promptly</a:t>
            </a:r>
            <a:endParaRPr lang="en-US" altLang="zh-CN" sz="2400" dirty="0" smtClean="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stumbled his way to </a:t>
            </a:r>
            <a:r>
              <a:rPr lang="en-US" altLang="zh-CN" sz="2400" dirty="0" smtClean="0">
                <a:latin typeface="Times New Roman" panose="02020603050405020304" pitchFamily="18" charset="0"/>
                <a:cs typeface="Times New Roman" panose="02020603050405020304" pitchFamily="18" charset="0"/>
                <a:sym typeface="+mn-ea"/>
              </a:rPr>
              <a:t>the car</a:t>
            </a:r>
            <a:endParaRPr lang="zh-CN" altLang="en-US" sz="2400"/>
          </a:p>
          <a:p>
            <a:pPr marL="342900" indent="-342900">
              <a:buFont typeface="Wingdings" panose="05000000000000000000" charset="0"/>
              <a:buChar char="Ø"/>
            </a:pPr>
            <a:r>
              <a:rPr lang="en-US" altLang="zh-CN" sz="2400" dirty="0" smtClean="0">
                <a:latin typeface="Times New Roman" panose="02020603050405020304" pitchFamily="18" charset="0"/>
                <a:cs typeface="Times New Roman" panose="02020603050405020304" pitchFamily="18" charset="0"/>
                <a:sym typeface="+mn-ea"/>
              </a:rPr>
              <a:t> </a:t>
            </a:r>
            <a:r>
              <a:rPr lang="en-US" altLang="zh-CN" sz="2400" dirty="0" smtClean="0">
                <a:solidFill>
                  <a:srgbClr val="0000FF"/>
                </a:solidFill>
                <a:latin typeface="Times New Roman" panose="02020603050405020304" pitchFamily="18" charset="0"/>
                <a:cs typeface="Times New Roman" panose="02020603050405020304" pitchFamily="18" charset="0"/>
                <a:sym typeface="+mn-ea"/>
              </a:rPr>
              <a:t>sprinted crazily for</a:t>
            </a:r>
            <a:r>
              <a:rPr lang="en-US" altLang="zh-CN" sz="2400" dirty="0" smtClean="0">
                <a:latin typeface="Times New Roman" panose="02020603050405020304" pitchFamily="18" charset="0"/>
                <a:cs typeface="Times New Roman" panose="02020603050405020304" pitchFamily="18" charset="0"/>
                <a:sym typeface="+mn-ea"/>
              </a:rPr>
              <a:t> the car...</a:t>
            </a:r>
            <a:endParaRPr lang="en-US" altLang="zh-CN" sz="2400"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6856730" y="3939540"/>
            <a:ext cx="4848225" cy="2676525"/>
          </a:xfrm>
          <a:prstGeom prst="rect">
            <a:avLst/>
          </a:prstGeom>
          <a:noFill/>
          <a:ln w="38100">
            <a:solidFill>
              <a:schemeClr val="accent5">
                <a:lumMod val="75000"/>
              </a:schemeClr>
            </a:solidFill>
            <a:prstDash val="dash"/>
          </a:ln>
        </p:spPr>
        <p:txBody>
          <a:bodyPr wrap="square" rtlCol="0">
            <a:spAutoFit/>
          </a:bodyPr>
          <a:p>
            <a:r>
              <a:rPr lang="en-US" altLang="zh-CN" sz="2400" b="1">
                <a:latin typeface="Georgia" panose="02040502050405020303" charset="0"/>
                <a:cs typeface="Georgia" panose="02040502050405020303" charset="0"/>
              </a:rPr>
              <a:t>The wolf:</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dirty="0" smtClean="0">
                <a:solidFill>
                  <a:srgbClr val="C00000"/>
                </a:solidFill>
                <a:latin typeface="Times New Roman" panose="02020603050405020304" pitchFamily="18" charset="0"/>
                <a:cs typeface="Times New Roman" panose="02020603050405020304" pitchFamily="18" charset="0"/>
                <a:sym typeface="+mn-ea"/>
              </a:rPr>
              <a:t>hovering around</a:t>
            </a:r>
            <a:r>
              <a:rPr lang="en-US" altLang="zh-CN" sz="2400" dirty="0" smtClean="0">
                <a:latin typeface="Times New Roman" panose="02020603050405020304" pitchFamily="18" charset="0"/>
                <a:cs typeface="Times New Roman" panose="02020603050405020304" pitchFamily="18" charset="0"/>
                <a:sym typeface="+mn-ea"/>
              </a:rPr>
              <a:t> the car</a:t>
            </a:r>
            <a:endParaRPr lang="en-US" altLang="zh-CN" sz="2400" dirty="0" smtClean="0">
              <a:latin typeface="Times New Roman" panose="02020603050405020304" pitchFamily="18" charset="0"/>
              <a:cs typeface="Times New Roman" panose="02020603050405020304" pitchFamily="18" charset="0"/>
              <a:sym typeface="+mn-ea"/>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rPr>
              <a:t>wandering for</a:t>
            </a:r>
            <a:r>
              <a:rPr lang="en-US" altLang="zh-CN" sz="2400">
                <a:latin typeface="Georgia" panose="02040502050405020303" charset="0"/>
                <a:cs typeface="Georgia" panose="02040502050405020303" charset="0"/>
              </a:rPr>
              <a:t> a while</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rPr>
              <a:t>charged towards</a:t>
            </a:r>
            <a:r>
              <a:rPr lang="en-US" altLang="zh-CN" sz="2400">
                <a:latin typeface="Georgia" panose="02040502050405020303" charset="0"/>
                <a:cs typeface="Georgia" panose="02040502050405020303" charset="0"/>
              </a:rPr>
              <a:t> Mac</a:t>
            </a:r>
            <a:endParaRPr lang="en-US" altLang="zh-CN" sz="2400">
              <a:latin typeface="Georgia" panose="02040502050405020303" charset="0"/>
              <a:cs typeface="Georgia" panose="02040502050405020303" charset="0"/>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sym typeface="+mn-ea"/>
              </a:rPr>
              <a:t>caught up with </a:t>
            </a:r>
            <a:r>
              <a:rPr lang="en-US" altLang="zh-CN" sz="2400">
                <a:latin typeface="Georgia" panose="02040502050405020303" charset="0"/>
                <a:cs typeface="Georgia" panose="02040502050405020303" charset="0"/>
                <a:sym typeface="+mn-ea"/>
              </a:rPr>
              <a:t>the car, making fierce attacks</a:t>
            </a:r>
            <a:endParaRPr lang="en-US" altLang="zh-CN" sz="2400">
              <a:latin typeface="Georgia" panose="02040502050405020303" charset="0"/>
              <a:cs typeface="Georgia" panose="02040502050405020303" charset="0"/>
              <a:sym typeface="+mn-ea"/>
            </a:endParaRPr>
          </a:p>
          <a:p>
            <a:pPr marL="342900" indent="-342900">
              <a:buFont typeface="Wingdings" panose="05000000000000000000" charset="0"/>
              <a:buChar char="Ø"/>
            </a:pPr>
            <a:r>
              <a:rPr lang="en-US" altLang="zh-CN" sz="2400">
                <a:solidFill>
                  <a:srgbClr val="C00000"/>
                </a:solidFill>
                <a:latin typeface="Georgia" panose="02040502050405020303" charset="0"/>
                <a:cs typeface="Georgia" panose="02040502050405020303" charset="0"/>
                <a:sym typeface="+mn-ea"/>
              </a:rPr>
              <a:t>chased </a:t>
            </a:r>
            <a:r>
              <a:rPr lang="en-US" altLang="zh-CN" sz="2400">
                <a:latin typeface="Georgia" panose="02040502050405020303" charset="0"/>
                <a:cs typeface="Georgia" panose="02040502050405020303" charset="0"/>
                <a:sym typeface="+mn-ea"/>
              </a:rPr>
              <a:t>the car </a:t>
            </a:r>
            <a:r>
              <a:rPr lang="en-US" altLang="zh-CN" sz="2400">
                <a:solidFill>
                  <a:srgbClr val="C00000"/>
                </a:solidFill>
                <a:latin typeface="Georgia" panose="02040502050405020303" charset="0"/>
                <a:cs typeface="Georgia" panose="02040502050405020303" charset="0"/>
                <a:sym typeface="+mn-ea"/>
              </a:rPr>
              <a:t>tightly...</a:t>
            </a:r>
            <a:endParaRPr lang="en-US" altLang="zh-CN" sz="2400">
              <a:solidFill>
                <a:srgbClr val="C00000"/>
              </a:solidFill>
              <a:latin typeface="Georgia" panose="02040502050405020303" charset="0"/>
              <a:cs typeface="Georgia" panose="02040502050405020303" charset="0"/>
            </a:endParaRPr>
          </a:p>
        </p:txBody>
      </p:sp>
      <p:pic>
        <p:nvPicPr>
          <p:cNvPr id="12" name="图片 11" descr="水印"/>
          <p:cNvPicPr>
            <a:picLocks noChangeAspect="1"/>
          </p:cNvPicPr>
          <p:nvPr userDrawn="1"/>
        </p:nvPicPr>
        <p:blipFill>
          <a:blip r:embed="rId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P spid="7"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17220" y="2101850"/>
            <a:ext cx="2263775" cy="3671570"/>
          </a:xfrm>
          <a:prstGeom prst="rect">
            <a:avLst/>
          </a:prstGeom>
        </p:spPr>
      </p:pic>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548505" y="2013585"/>
            <a:ext cx="1866900" cy="3847465"/>
          </a:xfrm>
          <a:prstGeom prst="rect">
            <a:avLst/>
          </a:prstGeom>
        </p:spPr>
      </p:pic>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851140" y="1908810"/>
            <a:ext cx="3504565" cy="4057015"/>
          </a:xfrm>
          <a:prstGeom prst="rect">
            <a:avLst/>
          </a:prstGeom>
        </p:spPr>
      </p:pic>
      <p:sp>
        <p:nvSpPr>
          <p:cNvPr id="5" name="矩形 4"/>
          <p:cNvSpPr/>
          <p:nvPr/>
        </p:nvSpPr>
        <p:spPr>
          <a:xfrm>
            <a:off x="4327843" y="473075"/>
            <a:ext cx="322135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rPr>
              <a:t>The End</a:t>
            </a:r>
            <a:endParaRPr lang="en-US" altLang="zh-CN" sz="7200" b="1">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1090295" y="3034030"/>
            <a:ext cx="10073640" cy="3193415"/>
            <a:chOff x="1717" y="4778"/>
            <a:chExt cx="15864" cy="5029"/>
          </a:xfrm>
        </p:grpSpPr>
        <p:sp>
          <p:nvSpPr>
            <p:cNvPr id="7" name="文本框 6"/>
            <p:cNvSpPr txBox="1"/>
            <p:nvPr/>
          </p:nvSpPr>
          <p:spPr>
            <a:xfrm>
              <a:off x="1717" y="5185"/>
              <a:ext cx="12384" cy="822"/>
            </a:xfrm>
            <a:prstGeom prst="rect">
              <a:avLst/>
            </a:prstGeom>
            <a:noFill/>
          </p:spPr>
          <p:txBody>
            <a:bodyPr wrap="square" rtlCol="0">
              <a:spAutoFit/>
            </a:bodyPr>
            <a:p>
              <a:endParaRPr lang="zh-CN" altLang="en-US" sz="2800" b="1"/>
            </a:p>
          </p:txBody>
        </p:sp>
        <p:pic>
          <p:nvPicPr>
            <p:cNvPr id="10" name="图片 9"/>
            <p:cNvPicPr>
              <a:picLocks noChangeAspect="1"/>
            </p:cNvPicPr>
            <p:nvPr/>
          </p:nvPicPr>
          <p:blipFill>
            <a:blip r:embed="rId1"/>
            <a:stretch>
              <a:fillRect/>
            </a:stretch>
          </p:blipFill>
          <p:spPr>
            <a:xfrm>
              <a:off x="14900" y="4778"/>
              <a:ext cx="2681" cy="5029"/>
            </a:xfrm>
            <a:prstGeom prst="rect">
              <a:avLst/>
            </a:prstGeom>
          </p:spPr>
        </p:pic>
      </p:grpSp>
      <p:grpSp>
        <p:nvGrpSpPr>
          <p:cNvPr id="17" name="组合 16"/>
          <p:cNvGrpSpPr/>
          <p:nvPr/>
        </p:nvGrpSpPr>
        <p:grpSpPr>
          <a:xfrm>
            <a:off x="422275" y="1244600"/>
            <a:ext cx="11785600" cy="5360035"/>
            <a:chOff x="665" y="1960"/>
            <a:chExt cx="18560" cy="8441"/>
          </a:xfrm>
        </p:grpSpPr>
        <p:grpSp>
          <p:nvGrpSpPr>
            <p:cNvPr id="4" name="组合 3"/>
            <p:cNvGrpSpPr/>
            <p:nvPr/>
          </p:nvGrpSpPr>
          <p:grpSpPr>
            <a:xfrm>
              <a:off x="665" y="2785"/>
              <a:ext cx="17665" cy="7616"/>
              <a:chOff x="1435" y="835"/>
              <a:chExt cx="17665" cy="6132"/>
            </a:xfrm>
          </p:grpSpPr>
          <p:grpSp>
            <p:nvGrpSpPr>
              <p:cNvPr id="2" name="组合 1"/>
              <p:cNvGrpSpPr/>
              <p:nvPr/>
            </p:nvGrpSpPr>
            <p:grpSpPr>
              <a:xfrm>
                <a:off x="1603" y="835"/>
                <a:ext cx="17497" cy="6132"/>
                <a:chOff x="1122" y="2665"/>
                <a:chExt cx="8568" cy="6140"/>
              </a:xfrm>
            </p:grpSpPr>
            <p:sp>
              <p:nvSpPr>
                <p:cNvPr id="5" name="文本框 4"/>
                <p:cNvSpPr txBox="1"/>
                <p:nvPr/>
              </p:nvSpPr>
              <p:spPr>
                <a:xfrm>
                  <a:off x="1122" y="2665"/>
                  <a:ext cx="8201" cy="794"/>
                </a:xfrm>
                <a:prstGeom prst="rect">
                  <a:avLst/>
                </a:prstGeom>
                <a:noFill/>
              </p:spPr>
              <p:txBody>
                <a:bodyPr wrap="square" rtlCol="0">
                  <a:spAutoFit/>
                </a:bodyPr>
                <a:p>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1140"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3" name="文本框 2"/>
              <p:cNvSpPr txBox="1"/>
              <p:nvPr/>
            </p:nvSpPr>
            <p:spPr>
              <a:xfrm>
                <a:off x="1435" y="1115"/>
                <a:ext cx="16915" cy="4486"/>
              </a:xfrm>
              <a:prstGeom prst="rect">
                <a:avLst/>
              </a:prstGeom>
              <a:noFill/>
            </p:spPr>
            <p:txBody>
              <a:bodyPr wrap="square" rtlCol="0" anchor="t">
                <a:spAutoFit/>
              </a:bodyPr>
              <a:p>
                <a:r>
                  <a:rPr lang="en-US" altLang="zh-CN" sz="3200">
                    <a:latin typeface="Times New Roman" panose="02020603050405020304" pitchFamily="18" charset="0"/>
                    <a:cs typeface="Times New Roman" panose="02020603050405020304" pitchFamily="18" charset="0"/>
                  </a:rPr>
                  <a:t>   </a:t>
                </a:r>
                <a:r>
                  <a:rPr lang="zh-CN" altLang="en-US" sz="3200">
                    <a:latin typeface="Times New Roman" panose="02020603050405020304" pitchFamily="18" charset="0"/>
                    <a:cs typeface="Times New Roman" panose="02020603050405020304" pitchFamily="18" charset="0"/>
                  </a:rPr>
                  <a:t>语境：The darkness was gathering as she </a:t>
                </a:r>
                <a:r>
                  <a:rPr lang="en-US" altLang="zh-CN" sz="3200">
                    <a:latin typeface="Times New Roman" panose="02020603050405020304" pitchFamily="18" charset="0"/>
                    <a:cs typeface="Times New Roman" panose="02020603050405020304" pitchFamily="18" charset="0"/>
                  </a:rPr>
                  <a:t>_____________</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      </a:t>
                </a:r>
                <a:r>
                  <a:rPr lang="zh-CN" altLang="en-US" sz="3200" b="1">
                    <a:sym typeface="+mn-ea"/>
                  </a:rPr>
                  <a:t>她穿着高跟鞋在公路边摇摇晃晃地走着。她的车意外地停了，像 每个正常的青少年都会做的，她唯一能想到的就是从车里出来然后步行。天很冷，夜已深，家很远。这可能是很漫长的夜晚。要是有人能停下来送她一程就好啦。她一边祈祷一边拖着腿继续往前走。</a:t>
                </a:r>
                <a:endParaRPr lang="zh-CN" altLang="en-US" sz="3200" b="1"/>
              </a:p>
              <a:p>
                <a:r>
                  <a:rPr lang="en-US" altLang="zh-CN" sz="3200">
                    <a:latin typeface="Times New Roman" panose="02020603050405020304" pitchFamily="18" charset="0"/>
                    <a:cs typeface="Times New Roman" panose="02020603050405020304" pitchFamily="18" charset="0"/>
                  </a:rPr>
                  <a:t>         </a:t>
                </a:r>
                <a:endParaRPr lang="en-US" altLang="zh-CN" sz="3200">
                  <a:latin typeface="Times New Roman" panose="02020603050405020304" pitchFamily="18" charset="0"/>
                  <a:cs typeface="Times New Roman" panose="02020603050405020304" pitchFamily="18" charset="0"/>
                </a:endParaRPr>
              </a:p>
            </p:txBody>
          </p:sp>
        </p:grpSp>
        <p:pic>
          <p:nvPicPr>
            <p:cNvPr id="16" name="图片 15"/>
            <p:cNvPicPr>
              <a:picLocks noChangeAspect="1"/>
            </p:cNvPicPr>
            <p:nvPr/>
          </p:nvPicPr>
          <p:blipFill>
            <a:blip r:embed="rId2">
              <a:clrChange>
                <a:clrFrom>
                  <a:srgbClr val="F6F6F6">
                    <a:alpha val="100000"/>
                  </a:srgbClr>
                </a:clrFrom>
                <a:clrTo>
                  <a:srgbClr val="F6F6F6">
                    <a:alpha val="100000"/>
                    <a:alpha val="0"/>
                  </a:srgbClr>
                </a:clrTo>
              </a:clrChange>
            </a:blip>
            <a:stretch>
              <a:fillRect/>
            </a:stretch>
          </p:blipFill>
          <p:spPr>
            <a:xfrm>
              <a:off x="16657" y="1960"/>
              <a:ext cx="2568" cy="2635"/>
            </a:xfrm>
            <a:prstGeom prst="rect">
              <a:avLst/>
            </a:prstGeom>
          </p:spPr>
        </p:pic>
      </p:grpSp>
      <p:sp>
        <p:nvSpPr>
          <p:cNvPr id="18" name="文本框 17"/>
          <p:cNvSpPr txBox="1"/>
          <p:nvPr>
            <p:custDataLst>
              <p:tags r:id="rId3"/>
            </p:custDataLst>
          </p:nvPr>
        </p:nvSpPr>
        <p:spPr>
          <a:xfrm>
            <a:off x="2030095" y="589280"/>
            <a:ext cx="7632065" cy="655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用形象的</a:t>
            </a:r>
            <a:r>
              <a:rPr lang="en-US" altLang="zh-CN" sz="2800">
                <a:ea typeface="+mj-ea"/>
                <a:cs typeface="+mj-cs"/>
              </a:rPr>
              <a:t>“</a:t>
            </a:r>
            <a:r>
              <a:rPr lang="zh-CN" altLang="en-US" sz="2800">
                <a:ea typeface="+mj-ea"/>
                <a:cs typeface="+mj-cs"/>
              </a:rPr>
              <a:t>走</a:t>
            </a:r>
            <a:r>
              <a:rPr lang="en-US" altLang="zh-CN" sz="2800">
                <a:ea typeface="+mj-ea"/>
                <a:cs typeface="+mj-cs"/>
              </a:rPr>
              <a:t>”</a:t>
            </a:r>
            <a:r>
              <a:rPr lang="zh-CN" altLang="en-US" sz="2800">
                <a:ea typeface="+mj-ea"/>
                <a:cs typeface="+mj-cs"/>
              </a:rPr>
              <a:t>加准确的小品词来</a:t>
            </a:r>
            <a:r>
              <a:rPr lang="zh-CN" sz="2800">
                <a:ea typeface="+mj-ea"/>
                <a:cs typeface="+mj-cs"/>
              </a:rPr>
              <a:t>展现人物情感</a:t>
            </a:r>
            <a:endParaRPr lang="zh-CN" sz="280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1538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635" y="-278130"/>
            <a:ext cx="1198245" cy="1211580"/>
          </a:xfrm>
          <a:prstGeom prst="rect">
            <a:avLst/>
          </a:prstGeom>
        </p:spPr>
      </p:pic>
      <p:sp>
        <p:nvSpPr>
          <p:cNvPr id="14" name="五边形 21"/>
          <p:cNvSpPr/>
          <p:nvPr/>
        </p:nvSpPr>
        <p:spPr bwMode="auto">
          <a:xfrm>
            <a:off x="1197610" y="363855"/>
            <a:ext cx="456946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Function of particles</a:t>
            </a:r>
            <a:endParaRPr lang="en-US" altLang="zh-CN" sz="3600">
              <a:solidFill>
                <a:schemeClr val="bg1"/>
              </a:solidFill>
              <a:latin typeface="Impact" panose="020B0806030902050204" pitchFamily="34" charset="0"/>
              <a:cs typeface="Impact" panose="020B0806030902050204" pitchFamily="34" charset="0"/>
            </a:endParaRPr>
          </a:p>
        </p:txBody>
      </p:sp>
      <p:grpSp>
        <p:nvGrpSpPr>
          <p:cNvPr id="9" name="组合 8"/>
          <p:cNvGrpSpPr/>
          <p:nvPr/>
        </p:nvGrpSpPr>
        <p:grpSpPr>
          <a:xfrm>
            <a:off x="601980" y="1345565"/>
            <a:ext cx="5273040" cy="4035425"/>
            <a:chOff x="947" y="2665"/>
            <a:chExt cx="8550" cy="6140"/>
          </a:xfrm>
        </p:grpSpPr>
        <p:sp>
          <p:nvSpPr>
            <p:cNvPr id="4" name="文本框 3"/>
            <p:cNvSpPr txBox="1"/>
            <p:nvPr/>
          </p:nvSpPr>
          <p:spPr>
            <a:xfrm>
              <a:off x="1122" y="2665"/>
              <a:ext cx="8201" cy="604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A.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yelled at passing cars but was careful not to slow down. He saw a steep uphill climb before him. He knew that once he hit the hill, he'd be easily caught up and the wolf's teeth would be tearing into his flesh.</a:t>
              </a:r>
              <a:endParaRPr lang="en-US" altLang="zh-CN" sz="2800">
                <a:latin typeface="Times New Roman" panose="02020603050405020304" pitchFamily="18" charset="0"/>
                <a:cs typeface="Times New Roman" panose="02020603050405020304" pitchFamily="18" charset="0"/>
              </a:endParaRPr>
            </a:p>
          </p:txBody>
        </p:sp>
        <p:sp>
          <p:nvSpPr>
            <p:cNvPr id="29"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grpSp>
        <p:nvGrpSpPr>
          <p:cNvPr id="11" name="组合 10"/>
          <p:cNvGrpSpPr/>
          <p:nvPr/>
        </p:nvGrpSpPr>
        <p:grpSpPr>
          <a:xfrm>
            <a:off x="6368415" y="1344930"/>
            <a:ext cx="4565650" cy="4034790"/>
            <a:chOff x="10128" y="2665"/>
            <a:chExt cx="7190" cy="6354"/>
          </a:xfrm>
        </p:grpSpPr>
        <p:sp>
          <p:nvSpPr>
            <p:cNvPr id="3" name="文本框 2"/>
            <p:cNvSpPr txBox="1"/>
            <p:nvPr/>
          </p:nvSpPr>
          <p:spPr>
            <a:xfrm>
              <a:off x="10600" y="3057"/>
              <a:ext cx="6245" cy="5572"/>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B.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yelled but was careful. He saw a steep uphill climb. He knew that once he hit the hill, he'd be easily bitten by the wolf.</a:t>
              </a:r>
              <a:endParaRPr lang="en-US" altLang="zh-CN" sz="2800">
                <a:latin typeface="Times New Roman" panose="02020603050405020304" pitchFamily="18" charset="0"/>
                <a:cs typeface="Times New Roman" panose="02020603050405020304" pitchFamily="18" charset="0"/>
              </a:endParaRPr>
            </a:p>
          </p:txBody>
        </p:sp>
        <p:sp>
          <p:nvSpPr>
            <p:cNvPr id="10" name="矩形: 圆角 28"/>
            <p:cNvSpPr/>
            <p:nvPr/>
          </p:nvSpPr>
          <p:spPr>
            <a:xfrm>
              <a:off x="10128" y="2665"/>
              <a:ext cx="7190" cy="635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3" name="流程图: 可选过程 12"/>
          <p:cNvSpPr/>
          <p:nvPr/>
        </p:nvSpPr>
        <p:spPr>
          <a:xfrm rot="20520000">
            <a:off x="8845550" y="4636135"/>
            <a:ext cx="2811780" cy="752475"/>
          </a:xfrm>
          <a:prstGeom prst="flowChartAlternate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Arial Black" panose="020B0A04020102020204" charset="0"/>
                <a:cs typeface="Arial Black" panose="020B0A04020102020204" charset="0"/>
              </a:rPr>
              <a:t>obscure</a:t>
            </a:r>
            <a:endParaRPr lang="en-US" altLang="zh-CN" sz="3600">
              <a:latin typeface="Arial Black" panose="020B0A04020102020204" charset="0"/>
              <a:cs typeface="Arial Black" panose="020B0A04020102020204" charset="0"/>
            </a:endParaRPr>
          </a:p>
        </p:txBody>
      </p:sp>
      <p:grpSp>
        <p:nvGrpSpPr>
          <p:cNvPr id="2" name="组合 1"/>
          <p:cNvGrpSpPr/>
          <p:nvPr/>
        </p:nvGrpSpPr>
        <p:grpSpPr>
          <a:xfrm>
            <a:off x="602615" y="1344930"/>
            <a:ext cx="5273040" cy="4035425"/>
            <a:chOff x="947" y="2665"/>
            <a:chExt cx="8550" cy="6140"/>
          </a:xfrm>
        </p:grpSpPr>
        <p:sp>
          <p:nvSpPr>
            <p:cNvPr id="5" name="文本框 4"/>
            <p:cNvSpPr txBox="1"/>
            <p:nvPr/>
          </p:nvSpPr>
          <p:spPr>
            <a:xfrm>
              <a:off x="1122" y="2665"/>
              <a:ext cx="8201" cy="604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                        A. </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Mac was pedaling hard now. He waved and </a:t>
              </a:r>
              <a:r>
                <a:rPr lang="en-US" altLang="zh-CN" sz="2800">
                  <a:solidFill>
                    <a:srgbClr val="FF0000"/>
                  </a:solidFill>
                  <a:latin typeface="Times New Roman" panose="02020603050405020304" pitchFamily="18" charset="0"/>
                  <a:cs typeface="Times New Roman" panose="02020603050405020304" pitchFamily="18" charset="0"/>
                </a:rPr>
                <a:t>yelled at passing cars</a:t>
              </a:r>
              <a:r>
                <a:rPr lang="en-US" altLang="zh-CN" sz="2800">
                  <a:latin typeface="Times New Roman" panose="02020603050405020304" pitchFamily="18" charset="0"/>
                  <a:cs typeface="Times New Roman" panose="02020603050405020304" pitchFamily="18" charset="0"/>
                </a:rPr>
                <a:t> but was careful not to </a:t>
              </a:r>
              <a:r>
                <a:rPr lang="en-US" altLang="zh-CN" sz="2800">
                  <a:solidFill>
                    <a:srgbClr val="FF0000"/>
                  </a:solidFill>
                  <a:latin typeface="Times New Roman" panose="02020603050405020304" pitchFamily="18" charset="0"/>
                  <a:cs typeface="Times New Roman" panose="02020603050405020304" pitchFamily="18" charset="0"/>
                </a:rPr>
                <a:t>slow down</a:t>
              </a:r>
              <a:r>
                <a:rPr lang="en-US" altLang="zh-CN" sz="2800">
                  <a:latin typeface="Times New Roman" panose="02020603050405020304" pitchFamily="18" charset="0"/>
                  <a:cs typeface="Times New Roman" panose="02020603050405020304" pitchFamily="18" charset="0"/>
                </a:rPr>
                <a:t>. He saw </a:t>
              </a:r>
              <a:r>
                <a:rPr lang="en-US" altLang="zh-CN" sz="2800">
                  <a:solidFill>
                    <a:srgbClr val="FF0000"/>
                  </a:solidFill>
                  <a:latin typeface="Times New Roman" panose="02020603050405020304" pitchFamily="18" charset="0"/>
                  <a:cs typeface="Times New Roman" panose="02020603050405020304" pitchFamily="18" charset="0"/>
                </a:rPr>
                <a:t>a steep uphill climb before him</a:t>
              </a:r>
              <a:r>
                <a:rPr lang="en-US" altLang="zh-CN" sz="2800">
                  <a:latin typeface="Times New Roman" panose="02020603050405020304" pitchFamily="18" charset="0"/>
                  <a:cs typeface="Times New Roman" panose="02020603050405020304" pitchFamily="18" charset="0"/>
                </a:rPr>
                <a:t>. He knew that once he hit the hill, he'd be easily </a:t>
              </a:r>
              <a:r>
                <a:rPr lang="en-US" altLang="zh-CN" sz="2800">
                  <a:solidFill>
                    <a:srgbClr val="FF0000"/>
                  </a:solidFill>
                  <a:latin typeface="Times New Roman" panose="02020603050405020304" pitchFamily="18" charset="0"/>
                  <a:cs typeface="Times New Roman" panose="02020603050405020304" pitchFamily="18" charset="0"/>
                </a:rPr>
                <a:t>caught up </a:t>
              </a:r>
              <a:r>
                <a:rPr lang="en-US" altLang="zh-CN" sz="2800">
                  <a:latin typeface="Times New Roman" panose="02020603050405020304" pitchFamily="18" charset="0"/>
                  <a:cs typeface="Times New Roman" panose="02020603050405020304" pitchFamily="18" charset="0"/>
                </a:rPr>
                <a:t>and the wolf's teeth would be </a:t>
              </a:r>
              <a:r>
                <a:rPr lang="en-US" altLang="zh-CN" sz="2800">
                  <a:solidFill>
                    <a:srgbClr val="FF0000"/>
                  </a:solidFill>
                  <a:latin typeface="Times New Roman" panose="02020603050405020304" pitchFamily="18" charset="0"/>
                  <a:cs typeface="Times New Roman" panose="02020603050405020304" pitchFamily="18" charset="0"/>
                </a:rPr>
                <a:t>tearing into</a:t>
              </a:r>
              <a:r>
                <a:rPr lang="en-US" altLang="zh-CN" sz="2800">
                  <a:latin typeface="Times New Roman" panose="02020603050405020304" pitchFamily="18" charset="0"/>
                  <a:cs typeface="Times New Roman" panose="02020603050405020304" pitchFamily="18" charset="0"/>
                </a:rPr>
                <a:t> his flesh.</a:t>
              </a:r>
              <a:endParaRPr lang="en-US" altLang="zh-CN" sz="2800">
                <a:latin typeface="Times New Roman" panose="02020603050405020304" pitchFamily="18" charset="0"/>
                <a:cs typeface="Times New Roman" panose="02020603050405020304" pitchFamily="18" charset="0"/>
              </a:endParaRPr>
            </a:p>
          </p:txBody>
        </p:sp>
        <p:sp>
          <p:nvSpPr>
            <p:cNvPr id="8" name="矩形: 圆角 28"/>
            <p:cNvSpPr/>
            <p:nvPr/>
          </p:nvSpPr>
          <p:spPr>
            <a:xfrm>
              <a:off x="947" y="2665"/>
              <a:ext cx="8550" cy="614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a:ea typeface="微软雅黑" panose="020B0503020204020204" charset="-122"/>
                <a:cs typeface="+mn-cs"/>
              </a:endParaRPr>
            </a:p>
          </p:txBody>
        </p:sp>
      </p:grpSp>
      <p:sp>
        <p:nvSpPr>
          <p:cNvPr id="12" name="流程图: 可选过程 11"/>
          <p:cNvSpPr/>
          <p:nvPr/>
        </p:nvSpPr>
        <p:spPr>
          <a:xfrm rot="20520000">
            <a:off x="3298825" y="4839970"/>
            <a:ext cx="2811780" cy="752475"/>
          </a:xfrm>
          <a:prstGeom prst="flowChartAlternateProcess">
            <a:avLst/>
          </a:prstGeom>
          <a:gradFill>
            <a:gsLst>
              <a:gs pos="10000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Arial Black" panose="020B0A04020102020204" charset="0"/>
                <a:cs typeface="Arial Black" panose="020B0A04020102020204" charset="0"/>
              </a:rPr>
              <a:t>cohesive</a:t>
            </a:r>
            <a:endParaRPr lang="en-US" altLang="zh-CN" sz="3600">
              <a:latin typeface="Arial Black" panose="020B0A04020102020204" charset="0"/>
              <a:cs typeface="Arial Black" panose="020B0A04020102020204" charset="0"/>
            </a:endParaRPr>
          </a:p>
        </p:txBody>
      </p:sp>
      <p:sp>
        <p:nvSpPr>
          <p:cNvPr id="15" name="文本框 14"/>
          <p:cNvSpPr txBox="1"/>
          <p:nvPr>
            <p:custDataLst>
              <p:tags r:id="rId3"/>
            </p:custDataLst>
          </p:nvPr>
        </p:nvSpPr>
        <p:spPr>
          <a:xfrm>
            <a:off x="1197610" y="5132070"/>
            <a:ext cx="10201275" cy="107823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CN" altLang="en-US" sz="2800">
                <a:ea typeface="+mj-ea"/>
                <a:cs typeface="+mj-cs"/>
              </a:rPr>
              <a:t>小品词对整体意义起修饰作用，使原本无目的性的动词具有了目的性，</a:t>
            </a:r>
            <a:r>
              <a:rPr lang="zh-CN" altLang="en-US" sz="2800">
                <a:ea typeface="+mj-ea"/>
                <a:cs typeface="+mj-cs"/>
                <a:sym typeface="+mn-ea"/>
              </a:rPr>
              <a:t>语义更明确，</a:t>
            </a:r>
            <a:r>
              <a:rPr lang="zh-CN" altLang="en-US" sz="2800">
                <a:ea typeface="+mj-ea"/>
                <a:cs typeface="+mj-cs"/>
              </a:rPr>
              <a:t>上下文连接更紧密。</a:t>
            </a:r>
            <a:endParaRPr lang="zh-CN" altLang="en-US" sz="2800">
              <a:ea typeface="+mj-ea"/>
              <a:cs typeface="+mj-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73540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2225" y="-267334"/>
            <a:ext cx="1282515" cy="1297172"/>
          </a:xfrm>
          <a:prstGeom prst="rect">
            <a:avLst/>
          </a:prstGeom>
        </p:spPr>
      </p:pic>
      <p:sp>
        <p:nvSpPr>
          <p:cNvPr id="2" name="五边形 21"/>
          <p:cNvSpPr/>
          <p:nvPr/>
        </p:nvSpPr>
        <p:spPr bwMode="auto">
          <a:xfrm>
            <a:off x="1260475" y="460375"/>
            <a:ext cx="404114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Types of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3" name="Freeform 12"/>
          <p:cNvSpPr/>
          <p:nvPr/>
        </p:nvSpPr>
        <p:spPr bwMode="auto">
          <a:xfrm>
            <a:off x="3783965" y="2726690"/>
            <a:ext cx="3794125" cy="4131310"/>
          </a:xfrm>
          <a:custGeom>
            <a:avLst/>
            <a:gdLst>
              <a:gd name="T0" fmla="*/ 152 w 1253"/>
              <a:gd name="T1" fmla="*/ 99 h 1451"/>
              <a:gd name="T2" fmla="*/ 216 w 1253"/>
              <a:gd name="T3" fmla="*/ 226 h 1451"/>
              <a:gd name="T4" fmla="*/ 278 w 1253"/>
              <a:gd name="T5" fmla="*/ 335 h 1451"/>
              <a:gd name="T6" fmla="*/ 347 w 1253"/>
              <a:gd name="T7" fmla="*/ 443 h 1451"/>
              <a:gd name="T8" fmla="*/ 420 w 1253"/>
              <a:gd name="T9" fmla="*/ 542 h 1451"/>
              <a:gd name="T10" fmla="*/ 476 w 1253"/>
              <a:gd name="T11" fmla="*/ 610 h 1451"/>
              <a:gd name="T12" fmla="*/ 526 w 1253"/>
              <a:gd name="T13" fmla="*/ 652 h 1451"/>
              <a:gd name="T14" fmla="*/ 578 w 1253"/>
              <a:gd name="T15" fmla="*/ 676 h 1451"/>
              <a:gd name="T16" fmla="*/ 609 w 1253"/>
              <a:gd name="T17" fmla="*/ 580 h 1451"/>
              <a:gd name="T18" fmla="*/ 613 w 1253"/>
              <a:gd name="T19" fmla="*/ 419 h 1451"/>
              <a:gd name="T20" fmla="*/ 617 w 1253"/>
              <a:gd name="T21" fmla="*/ 302 h 1451"/>
              <a:gd name="T22" fmla="*/ 627 w 1253"/>
              <a:gd name="T23" fmla="*/ 218 h 1451"/>
              <a:gd name="T24" fmla="*/ 648 w 1253"/>
              <a:gd name="T25" fmla="*/ 149 h 1451"/>
              <a:gd name="T26" fmla="*/ 686 w 1253"/>
              <a:gd name="T27" fmla="*/ 337 h 1451"/>
              <a:gd name="T28" fmla="*/ 730 w 1253"/>
              <a:gd name="T29" fmla="*/ 292 h 1451"/>
              <a:gd name="T30" fmla="*/ 761 w 1253"/>
              <a:gd name="T31" fmla="*/ 266 h 1451"/>
              <a:gd name="T32" fmla="*/ 789 w 1253"/>
              <a:gd name="T33" fmla="*/ 243 h 1451"/>
              <a:gd name="T34" fmla="*/ 825 w 1253"/>
              <a:gd name="T35" fmla="*/ 209 h 1451"/>
              <a:gd name="T36" fmla="*/ 759 w 1253"/>
              <a:gd name="T37" fmla="*/ 293 h 1451"/>
              <a:gd name="T38" fmla="*/ 699 w 1253"/>
              <a:gd name="T39" fmla="*/ 369 h 1451"/>
              <a:gd name="T40" fmla="*/ 665 w 1253"/>
              <a:gd name="T41" fmla="*/ 432 h 1451"/>
              <a:gd name="T42" fmla="*/ 673 w 1253"/>
              <a:gd name="T43" fmla="*/ 530 h 1451"/>
              <a:gd name="T44" fmla="*/ 687 w 1253"/>
              <a:gd name="T45" fmla="*/ 603 h 1451"/>
              <a:gd name="T46" fmla="*/ 701 w 1253"/>
              <a:gd name="T47" fmla="*/ 649 h 1451"/>
              <a:gd name="T48" fmla="*/ 710 w 1253"/>
              <a:gd name="T49" fmla="*/ 688 h 1451"/>
              <a:gd name="T50" fmla="*/ 727 w 1253"/>
              <a:gd name="T51" fmla="*/ 710 h 1451"/>
              <a:gd name="T52" fmla="*/ 783 w 1253"/>
              <a:gd name="T53" fmla="*/ 696 h 1451"/>
              <a:gd name="T54" fmla="*/ 865 w 1253"/>
              <a:gd name="T55" fmla="*/ 661 h 1451"/>
              <a:gd name="T56" fmla="*/ 972 w 1253"/>
              <a:gd name="T57" fmla="*/ 598 h 1451"/>
              <a:gd name="T58" fmla="*/ 1102 w 1253"/>
              <a:gd name="T59" fmla="*/ 496 h 1451"/>
              <a:gd name="T60" fmla="*/ 1253 w 1253"/>
              <a:gd name="T61" fmla="*/ 351 h 1451"/>
              <a:gd name="T62" fmla="*/ 1160 w 1253"/>
              <a:gd name="T63" fmla="*/ 485 h 1451"/>
              <a:gd name="T64" fmla="*/ 1033 w 1253"/>
              <a:gd name="T65" fmla="*/ 608 h 1451"/>
              <a:gd name="T66" fmla="*/ 872 w 1253"/>
              <a:gd name="T67" fmla="*/ 716 h 1451"/>
              <a:gd name="T68" fmla="*/ 727 w 1253"/>
              <a:gd name="T69" fmla="*/ 807 h 1451"/>
              <a:gd name="T70" fmla="*/ 734 w 1253"/>
              <a:gd name="T71" fmla="*/ 936 h 1451"/>
              <a:gd name="T72" fmla="*/ 752 w 1253"/>
              <a:gd name="T73" fmla="*/ 1081 h 1451"/>
              <a:gd name="T74" fmla="*/ 772 w 1253"/>
              <a:gd name="T75" fmla="*/ 1221 h 1451"/>
              <a:gd name="T76" fmla="*/ 784 w 1253"/>
              <a:gd name="T77" fmla="*/ 1331 h 1451"/>
              <a:gd name="T78" fmla="*/ 791 w 1253"/>
              <a:gd name="T79" fmla="*/ 1426 h 1451"/>
              <a:gd name="T80" fmla="*/ 547 w 1253"/>
              <a:gd name="T81" fmla="*/ 1447 h 1451"/>
              <a:gd name="T82" fmla="*/ 564 w 1253"/>
              <a:gd name="T83" fmla="*/ 1304 h 1451"/>
              <a:gd name="T84" fmla="*/ 579 w 1253"/>
              <a:gd name="T85" fmla="*/ 1119 h 1451"/>
              <a:gd name="T86" fmla="*/ 587 w 1253"/>
              <a:gd name="T87" fmla="*/ 968 h 1451"/>
              <a:gd name="T88" fmla="*/ 581 w 1253"/>
              <a:gd name="T89" fmla="*/ 849 h 1451"/>
              <a:gd name="T90" fmla="*/ 549 w 1253"/>
              <a:gd name="T91" fmla="*/ 765 h 1451"/>
              <a:gd name="T92" fmla="*/ 486 w 1253"/>
              <a:gd name="T93" fmla="*/ 711 h 1451"/>
              <a:gd name="T94" fmla="*/ 327 w 1253"/>
              <a:gd name="T95" fmla="*/ 700 h 1451"/>
              <a:gd name="T96" fmla="*/ 189 w 1253"/>
              <a:gd name="T97" fmla="*/ 689 h 1451"/>
              <a:gd name="T98" fmla="*/ 85 w 1253"/>
              <a:gd name="T99" fmla="*/ 661 h 1451"/>
              <a:gd name="T100" fmla="*/ 0 w 1253"/>
              <a:gd name="T101" fmla="*/ 607 h 1451"/>
              <a:gd name="T102" fmla="*/ 32 w 1253"/>
              <a:gd name="T103" fmla="*/ 619 h 1451"/>
              <a:gd name="T104" fmla="*/ 98 w 1253"/>
              <a:gd name="T105" fmla="*/ 636 h 1451"/>
              <a:gd name="T106" fmla="*/ 187 w 1253"/>
              <a:gd name="T107" fmla="*/ 652 h 1451"/>
              <a:gd name="T108" fmla="*/ 281 w 1253"/>
              <a:gd name="T109" fmla="*/ 655 h 1451"/>
              <a:gd name="T110" fmla="*/ 365 w 1253"/>
              <a:gd name="T111" fmla="*/ 636 h 1451"/>
              <a:gd name="T112" fmla="*/ 357 w 1253"/>
              <a:gd name="T113" fmla="*/ 564 h 1451"/>
              <a:gd name="T114" fmla="*/ 270 w 1253"/>
              <a:gd name="T115" fmla="*/ 430 h 1451"/>
              <a:gd name="T116" fmla="*/ 188 w 1253"/>
              <a:gd name="T117" fmla="*/ 266 h 1451"/>
              <a:gd name="T118" fmla="*/ 130 w 1253"/>
              <a:gd name="T119" fmla="*/ 9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3" h="1451">
                <a:moveTo>
                  <a:pt x="113" y="0"/>
                </a:moveTo>
                <a:lnTo>
                  <a:pt x="125" y="32"/>
                </a:lnTo>
                <a:lnTo>
                  <a:pt x="138" y="66"/>
                </a:lnTo>
                <a:lnTo>
                  <a:pt x="152" y="99"/>
                </a:lnTo>
                <a:lnTo>
                  <a:pt x="168" y="132"/>
                </a:lnTo>
                <a:lnTo>
                  <a:pt x="184" y="164"/>
                </a:lnTo>
                <a:lnTo>
                  <a:pt x="200" y="195"/>
                </a:lnTo>
                <a:lnTo>
                  <a:pt x="216" y="226"/>
                </a:lnTo>
                <a:lnTo>
                  <a:pt x="233" y="256"/>
                </a:lnTo>
                <a:lnTo>
                  <a:pt x="249" y="284"/>
                </a:lnTo>
                <a:lnTo>
                  <a:pt x="264" y="310"/>
                </a:lnTo>
                <a:lnTo>
                  <a:pt x="278" y="335"/>
                </a:lnTo>
                <a:lnTo>
                  <a:pt x="291" y="358"/>
                </a:lnTo>
                <a:lnTo>
                  <a:pt x="303" y="379"/>
                </a:lnTo>
                <a:lnTo>
                  <a:pt x="326" y="412"/>
                </a:lnTo>
                <a:lnTo>
                  <a:pt x="347" y="443"/>
                </a:lnTo>
                <a:lnTo>
                  <a:pt x="368" y="471"/>
                </a:lnTo>
                <a:lnTo>
                  <a:pt x="387" y="496"/>
                </a:lnTo>
                <a:lnTo>
                  <a:pt x="405" y="520"/>
                </a:lnTo>
                <a:lnTo>
                  <a:pt x="420" y="542"/>
                </a:lnTo>
                <a:lnTo>
                  <a:pt x="435" y="561"/>
                </a:lnTo>
                <a:lnTo>
                  <a:pt x="449" y="579"/>
                </a:lnTo>
                <a:lnTo>
                  <a:pt x="463" y="594"/>
                </a:lnTo>
                <a:lnTo>
                  <a:pt x="476" y="610"/>
                </a:lnTo>
                <a:lnTo>
                  <a:pt x="489" y="622"/>
                </a:lnTo>
                <a:lnTo>
                  <a:pt x="502" y="633"/>
                </a:lnTo>
                <a:lnTo>
                  <a:pt x="513" y="644"/>
                </a:lnTo>
                <a:lnTo>
                  <a:pt x="526" y="652"/>
                </a:lnTo>
                <a:lnTo>
                  <a:pt x="538" y="660"/>
                </a:lnTo>
                <a:lnTo>
                  <a:pt x="551" y="666"/>
                </a:lnTo>
                <a:lnTo>
                  <a:pt x="564" y="672"/>
                </a:lnTo>
                <a:lnTo>
                  <a:pt x="578" y="676"/>
                </a:lnTo>
                <a:lnTo>
                  <a:pt x="592" y="680"/>
                </a:lnTo>
                <a:lnTo>
                  <a:pt x="607" y="683"/>
                </a:lnTo>
                <a:lnTo>
                  <a:pt x="609" y="629"/>
                </a:lnTo>
                <a:lnTo>
                  <a:pt x="609" y="580"/>
                </a:lnTo>
                <a:lnTo>
                  <a:pt x="610" y="535"/>
                </a:lnTo>
                <a:lnTo>
                  <a:pt x="611" y="493"/>
                </a:lnTo>
                <a:lnTo>
                  <a:pt x="611" y="454"/>
                </a:lnTo>
                <a:lnTo>
                  <a:pt x="613" y="419"/>
                </a:lnTo>
                <a:lnTo>
                  <a:pt x="614" y="386"/>
                </a:lnTo>
                <a:lnTo>
                  <a:pt x="615" y="356"/>
                </a:lnTo>
                <a:lnTo>
                  <a:pt x="615" y="328"/>
                </a:lnTo>
                <a:lnTo>
                  <a:pt x="617" y="302"/>
                </a:lnTo>
                <a:lnTo>
                  <a:pt x="618" y="279"/>
                </a:lnTo>
                <a:lnTo>
                  <a:pt x="621" y="258"/>
                </a:lnTo>
                <a:lnTo>
                  <a:pt x="624" y="237"/>
                </a:lnTo>
                <a:lnTo>
                  <a:pt x="627" y="218"/>
                </a:lnTo>
                <a:lnTo>
                  <a:pt x="631" y="199"/>
                </a:lnTo>
                <a:lnTo>
                  <a:pt x="636" y="183"/>
                </a:lnTo>
                <a:lnTo>
                  <a:pt x="641" y="166"/>
                </a:lnTo>
                <a:lnTo>
                  <a:pt x="648" y="149"/>
                </a:lnTo>
                <a:lnTo>
                  <a:pt x="655" y="133"/>
                </a:lnTo>
                <a:lnTo>
                  <a:pt x="655" y="370"/>
                </a:lnTo>
                <a:lnTo>
                  <a:pt x="671" y="353"/>
                </a:lnTo>
                <a:lnTo>
                  <a:pt x="686" y="337"/>
                </a:lnTo>
                <a:lnTo>
                  <a:pt x="699" y="322"/>
                </a:lnTo>
                <a:lnTo>
                  <a:pt x="710" y="312"/>
                </a:lnTo>
                <a:lnTo>
                  <a:pt x="721" y="301"/>
                </a:lnTo>
                <a:lnTo>
                  <a:pt x="730" y="292"/>
                </a:lnTo>
                <a:lnTo>
                  <a:pt x="739" y="284"/>
                </a:lnTo>
                <a:lnTo>
                  <a:pt x="747" y="278"/>
                </a:lnTo>
                <a:lnTo>
                  <a:pt x="754" y="272"/>
                </a:lnTo>
                <a:lnTo>
                  <a:pt x="761" y="266"/>
                </a:lnTo>
                <a:lnTo>
                  <a:pt x="768" y="260"/>
                </a:lnTo>
                <a:lnTo>
                  <a:pt x="775" y="254"/>
                </a:lnTo>
                <a:lnTo>
                  <a:pt x="782" y="249"/>
                </a:lnTo>
                <a:lnTo>
                  <a:pt x="789" y="243"/>
                </a:lnTo>
                <a:lnTo>
                  <a:pt x="797" y="236"/>
                </a:lnTo>
                <a:lnTo>
                  <a:pt x="806" y="227"/>
                </a:lnTo>
                <a:lnTo>
                  <a:pt x="815" y="219"/>
                </a:lnTo>
                <a:lnTo>
                  <a:pt x="825" y="209"/>
                </a:lnTo>
                <a:lnTo>
                  <a:pt x="809" y="230"/>
                </a:lnTo>
                <a:lnTo>
                  <a:pt x="793" y="252"/>
                </a:lnTo>
                <a:lnTo>
                  <a:pt x="776" y="272"/>
                </a:lnTo>
                <a:lnTo>
                  <a:pt x="759" y="293"/>
                </a:lnTo>
                <a:lnTo>
                  <a:pt x="742" y="313"/>
                </a:lnTo>
                <a:lnTo>
                  <a:pt x="727" y="333"/>
                </a:lnTo>
                <a:lnTo>
                  <a:pt x="713" y="351"/>
                </a:lnTo>
                <a:lnTo>
                  <a:pt x="699" y="369"/>
                </a:lnTo>
                <a:lnTo>
                  <a:pt x="687" y="385"/>
                </a:lnTo>
                <a:lnTo>
                  <a:pt x="678" y="402"/>
                </a:lnTo>
                <a:lnTo>
                  <a:pt x="670" y="418"/>
                </a:lnTo>
                <a:lnTo>
                  <a:pt x="665" y="432"/>
                </a:lnTo>
                <a:lnTo>
                  <a:pt x="664" y="446"/>
                </a:lnTo>
                <a:lnTo>
                  <a:pt x="666" y="478"/>
                </a:lnTo>
                <a:lnTo>
                  <a:pt x="670" y="506"/>
                </a:lnTo>
                <a:lnTo>
                  <a:pt x="673" y="530"/>
                </a:lnTo>
                <a:lnTo>
                  <a:pt x="677" y="552"/>
                </a:lnTo>
                <a:lnTo>
                  <a:pt x="680" y="571"/>
                </a:lnTo>
                <a:lnTo>
                  <a:pt x="684" y="587"/>
                </a:lnTo>
                <a:lnTo>
                  <a:pt x="687" y="603"/>
                </a:lnTo>
                <a:lnTo>
                  <a:pt x="691" y="617"/>
                </a:lnTo>
                <a:lnTo>
                  <a:pt x="694" y="628"/>
                </a:lnTo>
                <a:lnTo>
                  <a:pt x="698" y="639"/>
                </a:lnTo>
                <a:lnTo>
                  <a:pt x="701" y="649"/>
                </a:lnTo>
                <a:lnTo>
                  <a:pt x="704" y="659"/>
                </a:lnTo>
                <a:lnTo>
                  <a:pt x="707" y="668"/>
                </a:lnTo>
                <a:lnTo>
                  <a:pt x="708" y="677"/>
                </a:lnTo>
                <a:lnTo>
                  <a:pt x="710" y="688"/>
                </a:lnTo>
                <a:lnTo>
                  <a:pt x="711" y="698"/>
                </a:lnTo>
                <a:lnTo>
                  <a:pt x="712" y="711"/>
                </a:lnTo>
                <a:lnTo>
                  <a:pt x="719" y="711"/>
                </a:lnTo>
                <a:lnTo>
                  <a:pt x="727" y="710"/>
                </a:lnTo>
                <a:lnTo>
                  <a:pt x="739" y="709"/>
                </a:lnTo>
                <a:lnTo>
                  <a:pt x="752" y="705"/>
                </a:lnTo>
                <a:lnTo>
                  <a:pt x="767" y="701"/>
                </a:lnTo>
                <a:lnTo>
                  <a:pt x="783" y="696"/>
                </a:lnTo>
                <a:lnTo>
                  <a:pt x="801" y="690"/>
                </a:lnTo>
                <a:lnTo>
                  <a:pt x="821" y="682"/>
                </a:lnTo>
                <a:lnTo>
                  <a:pt x="842" y="673"/>
                </a:lnTo>
                <a:lnTo>
                  <a:pt x="865" y="661"/>
                </a:lnTo>
                <a:lnTo>
                  <a:pt x="890" y="648"/>
                </a:lnTo>
                <a:lnTo>
                  <a:pt x="915" y="633"/>
                </a:lnTo>
                <a:lnTo>
                  <a:pt x="943" y="617"/>
                </a:lnTo>
                <a:lnTo>
                  <a:pt x="972" y="598"/>
                </a:lnTo>
                <a:lnTo>
                  <a:pt x="1002" y="576"/>
                </a:lnTo>
                <a:lnTo>
                  <a:pt x="1033" y="552"/>
                </a:lnTo>
                <a:lnTo>
                  <a:pt x="1067" y="525"/>
                </a:lnTo>
                <a:lnTo>
                  <a:pt x="1102" y="496"/>
                </a:lnTo>
                <a:lnTo>
                  <a:pt x="1138" y="465"/>
                </a:lnTo>
                <a:lnTo>
                  <a:pt x="1175" y="430"/>
                </a:lnTo>
                <a:lnTo>
                  <a:pt x="1214" y="392"/>
                </a:lnTo>
                <a:lnTo>
                  <a:pt x="1253" y="351"/>
                </a:lnTo>
                <a:lnTo>
                  <a:pt x="1232" y="385"/>
                </a:lnTo>
                <a:lnTo>
                  <a:pt x="1210" y="419"/>
                </a:lnTo>
                <a:lnTo>
                  <a:pt x="1187" y="452"/>
                </a:lnTo>
                <a:lnTo>
                  <a:pt x="1160" y="485"/>
                </a:lnTo>
                <a:lnTo>
                  <a:pt x="1132" y="517"/>
                </a:lnTo>
                <a:lnTo>
                  <a:pt x="1100" y="548"/>
                </a:lnTo>
                <a:lnTo>
                  <a:pt x="1069" y="579"/>
                </a:lnTo>
                <a:lnTo>
                  <a:pt x="1033" y="608"/>
                </a:lnTo>
                <a:lnTo>
                  <a:pt x="996" y="638"/>
                </a:lnTo>
                <a:lnTo>
                  <a:pt x="957" y="665"/>
                </a:lnTo>
                <a:lnTo>
                  <a:pt x="915" y="691"/>
                </a:lnTo>
                <a:lnTo>
                  <a:pt x="872" y="716"/>
                </a:lnTo>
                <a:lnTo>
                  <a:pt x="827" y="739"/>
                </a:lnTo>
                <a:lnTo>
                  <a:pt x="779" y="760"/>
                </a:lnTo>
                <a:lnTo>
                  <a:pt x="728" y="780"/>
                </a:lnTo>
                <a:lnTo>
                  <a:pt x="727" y="807"/>
                </a:lnTo>
                <a:lnTo>
                  <a:pt x="727" y="836"/>
                </a:lnTo>
                <a:lnTo>
                  <a:pt x="728" y="868"/>
                </a:lnTo>
                <a:lnTo>
                  <a:pt x="732" y="901"/>
                </a:lnTo>
                <a:lnTo>
                  <a:pt x="734" y="936"/>
                </a:lnTo>
                <a:lnTo>
                  <a:pt x="738" y="971"/>
                </a:lnTo>
                <a:lnTo>
                  <a:pt x="742" y="1007"/>
                </a:lnTo>
                <a:lnTo>
                  <a:pt x="747" y="1044"/>
                </a:lnTo>
                <a:lnTo>
                  <a:pt x="752" y="1081"/>
                </a:lnTo>
                <a:lnTo>
                  <a:pt x="756" y="1117"/>
                </a:lnTo>
                <a:lnTo>
                  <a:pt x="761" y="1152"/>
                </a:lnTo>
                <a:lnTo>
                  <a:pt x="767" y="1187"/>
                </a:lnTo>
                <a:lnTo>
                  <a:pt x="772" y="1221"/>
                </a:lnTo>
                <a:lnTo>
                  <a:pt x="775" y="1251"/>
                </a:lnTo>
                <a:lnTo>
                  <a:pt x="779" y="1280"/>
                </a:lnTo>
                <a:lnTo>
                  <a:pt x="782" y="1307"/>
                </a:lnTo>
                <a:lnTo>
                  <a:pt x="784" y="1331"/>
                </a:lnTo>
                <a:lnTo>
                  <a:pt x="786" y="1352"/>
                </a:lnTo>
                <a:lnTo>
                  <a:pt x="788" y="1377"/>
                </a:lnTo>
                <a:lnTo>
                  <a:pt x="790" y="1403"/>
                </a:lnTo>
                <a:lnTo>
                  <a:pt x="791" y="1426"/>
                </a:lnTo>
                <a:lnTo>
                  <a:pt x="793" y="1449"/>
                </a:lnTo>
                <a:lnTo>
                  <a:pt x="793" y="1451"/>
                </a:lnTo>
                <a:lnTo>
                  <a:pt x="546" y="1451"/>
                </a:lnTo>
                <a:lnTo>
                  <a:pt x="547" y="1447"/>
                </a:lnTo>
                <a:lnTo>
                  <a:pt x="552" y="1421"/>
                </a:lnTo>
                <a:lnTo>
                  <a:pt x="556" y="1389"/>
                </a:lnTo>
                <a:lnTo>
                  <a:pt x="560" y="1356"/>
                </a:lnTo>
                <a:lnTo>
                  <a:pt x="564" y="1304"/>
                </a:lnTo>
                <a:lnTo>
                  <a:pt x="567" y="1255"/>
                </a:lnTo>
                <a:lnTo>
                  <a:pt x="572" y="1208"/>
                </a:lnTo>
                <a:lnTo>
                  <a:pt x="575" y="1162"/>
                </a:lnTo>
                <a:lnTo>
                  <a:pt x="579" y="1119"/>
                </a:lnTo>
                <a:lnTo>
                  <a:pt x="582" y="1077"/>
                </a:lnTo>
                <a:lnTo>
                  <a:pt x="585" y="1040"/>
                </a:lnTo>
                <a:lnTo>
                  <a:pt x="587" y="1002"/>
                </a:lnTo>
                <a:lnTo>
                  <a:pt x="587" y="968"/>
                </a:lnTo>
                <a:lnTo>
                  <a:pt x="587" y="936"/>
                </a:lnTo>
                <a:lnTo>
                  <a:pt x="587" y="905"/>
                </a:lnTo>
                <a:lnTo>
                  <a:pt x="585" y="876"/>
                </a:lnTo>
                <a:lnTo>
                  <a:pt x="581" y="849"/>
                </a:lnTo>
                <a:lnTo>
                  <a:pt x="576" y="826"/>
                </a:lnTo>
                <a:lnTo>
                  <a:pt x="568" y="804"/>
                </a:lnTo>
                <a:lnTo>
                  <a:pt x="560" y="783"/>
                </a:lnTo>
                <a:lnTo>
                  <a:pt x="549" y="765"/>
                </a:lnTo>
                <a:lnTo>
                  <a:pt x="538" y="748"/>
                </a:lnTo>
                <a:lnTo>
                  <a:pt x="523" y="733"/>
                </a:lnTo>
                <a:lnTo>
                  <a:pt x="506" y="721"/>
                </a:lnTo>
                <a:lnTo>
                  <a:pt x="486" y="711"/>
                </a:lnTo>
                <a:lnTo>
                  <a:pt x="465" y="702"/>
                </a:lnTo>
                <a:lnTo>
                  <a:pt x="415" y="702"/>
                </a:lnTo>
                <a:lnTo>
                  <a:pt x="369" y="701"/>
                </a:lnTo>
                <a:lnTo>
                  <a:pt x="327" y="700"/>
                </a:lnTo>
                <a:lnTo>
                  <a:pt x="289" y="698"/>
                </a:lnTo>
                <a:lnTo>
                  <a:pt x="253" y="696"/>
                </a:lnTo>
                <a:lnTo>
                  <a:pt x="220" y="693"/>
                </a:lnTo>
                <a:lnTo>
                  <a:pt x="189" y="689"/>
                </a:lnTo>
                <a:lnTo>
                  <a:pt x="161" y="684"/>
                </a:lnTo>
                <a:lnTo>
                  <a:pt x="134" y="677"/>
                </a:lnTo>
                <a:lnTo>
                  <a:pt x="109" y="669"/>
                </a:lnTo>
                <a:lnTo>
                  <a:pt x="85" y="661"/>
                </a:lnTo>
                <a:lnTo>
                  <a:pt x="63" y="649"/>
                </a:lnTo>
                <a:lnTo>
                  <a:pt x="41" y="638"/>
                </a:lnTo>
                <a:lnTo>
                  <a:pt x="20" y="622"/>
                </a:lnTo>
                <a:lnTo>
                  <a:pt x="0" y="607"/>
                </a:lnTo>
                <a:lnTo>
                  <a:pt x="2" y="608"/>
                </a:lnTo>
                <a:lnTo>
                  <a:pt x="11" y="612"/>
                </a:lnTo>
                <a:lnTo>
                  <a:pt x="19" y="614"/>
                </a:lnTo>
                <a:lnTo>
                  <a:pt x="32" y="619"/>
                </a:lnTo>
                <a:lnTo>
                  <a:pt x="44" y="622"/>
                </a:lnTo>
                <a:lnTo>
                  <a:pt x="62" y="627"/>
                </a:lnTo>
                <a:lnTo>
                  <a:pt x="79" y="632"/>
                </a:lnTo>
                <a:lnTo>
                  <a:pt x="98" y="636"/>
                </a:lnTo>
                <a:lnTo>
                  <a:pt x="119" y="641"/>
                </a:lnTo>
                <a:lnTo>
                  <a:pt x="141" y="646"/>
                </a:lnTo>
                <a:lnTo>
                  <a:pt x="164" y="649"/>
                </a:lnTo>
                <a:lnTo>
                  <a:pt x="187" y="652"/>
                </a:lnTo>
                <a:lnTo>
                  <a:pt x="210" y="654"/>
                </a:lnTo>
                <a:lnTo>
                  <a:pt x="234" y="656"/>
                </a:lnTo>
                <a:lnTo>
                  <a:pt x="257" y="656"/>
                </a:lnTo>
                <a:lnTo>
                  <a:pt x="281" y="655"/>
                </a:lnTo>
                <a:lnTo>
                  <a:pt x="303" y="653"/>
                </a:lnTo>
                <a:lnTo>
                  <a:pt x="325" y="649"/>
                </a:lnTo>
                <a:lnTo>
                  <a:pt x="345" y="645"/>
                </a:lnTo>
                <a:lnTo>
                  <a:pt x="365" y="636"/>
                </a:lnTo>
                <a:lnTo>
                  <a:pt x="382" y="627"/>
                </a:lnTo>
                <a:lnTo>
                  <a:pt x="397" y="617"/>
                </a:lnTo>
                <a:lnTo>
                  <a:pt x="378" y="592"/>
                </a:lnTo>
                <a:lnTo>
                  <a:pt x="357" y="564"/>
                </a:lnTo>
                <a:lnTo>
                  <a:pt x="336" y="534"/>
                </a:lnTo>
                <a:lnTo>
                  <a:pt x="313" y="501"/>
                </a:lnTo>
                <a:lnTo>
                  <a:pt x="291" y="466"/>
                </a:lnTo>
                <a:lnTo>
                  <a:pt x="270" y="430"/>
                </a:lnTo>
                <a:lnTo>
                  <a:pt x="248" y="391"/>
                </a:lnTo>
                <a:lnTo>
                  <a:pt x="227" y="351"/>
                </a:lnTo>
                <a:lnTo>
                  <a:pt x="207" y="309"/>
                </a:lnTo>
                <a:lnTo>
                  <a:pt x="188" y="266"/>
                </a:lnTo>
                <a:lnTo>
                  <a:pt x="171" y="223"/>
                </a:lnTo>
                <a:lnTo>
                  <a:pt x="155" y="180"/>
                </a:lnTo>
                <a:lnTo>
                  <a:pt x="141" y="134"/>
                </a:lnTo>
                <a:lnTo>
                  <a:pt x="130" y="90"/>
                </a:lnTo>
                <a:lnTo>
                  <a:pt x="119" y="44"/>
                </a:lnTo>
                <a:lnTo>
                  <a:pt x="113" y="0"/>
                </a:lnTo>
                <a:close/>
              </a:path>
            </a:pathLst>
          </a:custGeom>
          <a:solidFill>
            <a:schemeClr val="accent1">
              <a:alpha val="20000"/>
            </a:schemeClr>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grpSp>
        <p:nvGrpSpPr>
          <p:cNvPr id="4" name="组合 3"/>
          <p:cNvGrpSpPr/>
          <p:nvPr/>
        </p:nvGrpSpPr>
        <p:grpSpPr>
          <a:xfrm>
            <a:off x="3086735" y="2109470"/>
            <a:ext cx="5517515" cy="2898775"/>
            <a:chOff x="4861" y="3322"/>
            <a:chExt cx="8689" cy="4565"/>
          </a:xfrm>
        </p:grpSpPr>
        <p:grpSp>
          <p:nvGrpSpPr>
            <p:cNvPr id="12" name="组合 11"/>
            <p:cNvGrpSpPr/>
            <p:nvPr/>
          </p:nvGrpSpPr>
          <p:grpSpPr>
            <a:xfrm>
              <a:off x="4921" y="6517"/>
              <a:ext cx="1584" cy="1370"/>
              <a:chOff x="4173" y="6144"/>
              <a:chExt cx="1526" cy="1526"/>
            </a:xfrm>
            <a:solidFill>
              <a:schemeClr val="accent2"/>
            </a:solidFill>
          </p:grpSpPr>
          <p:sp>
            <p:nvSpPr>
              <p:cNvPr id="9"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grp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11" name="文本框 10"/>
              <p:cNvSpPr txBox="1"/>
              <p:nvPr/>
            </p:nvSpPr>
            <p:spPr>
              <a:xfrm>
                <a:off x="4317" y="6395"/>
                <a:ext cx="1239" cy="1023"/>
              </a:xfrm>
              <a:prstGeom prst="rect">
                <a:avLst/>
              </a:prstGeom>
              <a:grpFill/>
            </p:spPr>
            <p:txBody>
              <a:bodyPr wrap="square" rtlCol="0">
                <a:spAutoFit/>
              </a:bodyPr>
              <a:p>
                <a:r>
                  <a:rPr lang="en-US" altLang="zh-CN" sz="3200" b="1">
                    <a:solidFill>
                      <a:schemeClr val="bg1"/>
                    </a:solidFill>
                  </a:rPr>
                  <a:t>up</a:t>
                </a:r>
                <a:endParaRPr lang="en-US" altLang="zh-CN" sz="3200" b="1">
                  <a:solidFill>
                    <a:schemeClr val="bg1"/>
                  </a:solidFill>
                </a:endParaRPr>
              </a:p>
            </p:txBody>
          </p:sp>
        </p:grpSp>
        <p:grpSp>
          <p:nvGrpSpPr>
            <p:cNvPr id="15" name="组合 14"/>
            <p:cNvGrpSpPr/>
            <p:nvPr/>
          </p:nvGrpSpPr>
          <p:grpSpPr>
            <a:xfrm>
              <a:off x="5699" y="3346"/>
              <a:ext cx="1750" cy="1223"/>
              <a:chOff x="4173" y="6144"/>
              <a:chExt cx="2231" cy="1526"/>
            </a:xfrm>
          </p:grpSpPr>
          <p:sp>
            <p:nvSpPr>
              <p:cNvPr id="16"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17" name="文本框 16"/>
              <p:cNvSpPr txBox="1"/>
              <p:nvPr/>
            </p:nvSpPr>
            <p:spPr>
              <a:xfrm>
                <a:off x="4504" y="6334"/>
                <a:ext cx="1900" cy="1147"/>
              </a:xfrm>
              <a:prstGeom prst="rect">
                <a:avLst/>
              </a:prstGeom>
              <a:noFill/>
            </p:spPr>
            <p:txBody>
              <a:bodyPr wrap="square" rtlCol="0">
                <a:spAutoFit/>
              </a:bodyPr>
              <a:p>
                <a:r>
                  <a:rPr lang="en-US" altLang="zh-CN" sz="3200" b="1">
                    <a:solidFill>
                      <a:schemeClr val="bg1"/>
                    </a:solidFill>
                  </a:rPr>
                  <a:t>in</a:t>
                </a:r>
                <a:endParaRPr lang="en-US" altLang="zh-CN" sz="3200" b="1">
                  <a:solidFill>
                    <a:schemeClr val="bg1"/>
                  </a:solidFill>
                </a:endParaRPr>
              </a:p>
            </p:txBody>
          </p:sp>
        </p:grpSp>
        <p:grpSp>
          <p:nvGrpSpPr>
            <p:cNvPr id="18" name="组合 17"/>
            <p:cNvGrpSpPr/>
            <p:nvPr/>
          </p:nvGrpSpPr>
          <p:grpSpPr>
            <a:xfrm>
              <a:off x="4861" y="4441"/>
              <a:ext cx="2047" cy="1574"/>
              <a:chOff x="4173" y="6144"/>
              <a:chExt cx="1900" cy="1526"/>
            </a:xfrm>
          </p:grpSpPr>
          <p:sp>
            <p:nvSpPr>
              <p:cNvPr id="20"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2" name="文本框 21"/>
              <p:cNvSpPr txBox="1"/>
              <p:nvPr/>
            </p:nvSpPr>
            <p:spPr>
              <a:xfrm>
                <a:off x="4173" y="6413"/>
                <a:ext cx="1900" cy="891"/>
              </a:xfrm>
              <a:prstGeom prst="rect">
                <a:avLst/>
              </a:prstGeom>
              <a:noFill/>
            </p:spPr>
            <p:txBody>
              <a:bodyPr wrap="square" rtlCol="0">
                <a:spAutoFit/>
              </a:bodyPr>
              <a:p>
                <a:r>
                  <a:rPr lang="en-US" altLang="zh-CN" sz="3200" b="1">
                    <a:solidFill>
                      <a:schemeClr val="bg1"/>
                    </a:solidFill>
                  </a:rPr>
                  <a:t>down</a:t>
                </a:r>
                <a:endParaRPr lang="en-US" altLang="zh-CN" sz="3200" b="1">
                  <a:solidFill>
                    <a:schemeClr val="bg1"/>
                  </a:solidFill>
                </a:endParaRPr>
              </a:p>
            </p:txBody>
          </p:sp>
        </p:grpSp>
        <p:grpSp>
          <p:nvGrpSpPr>
            <p:cNvPr id="23" name="组合 22"/>
            <p:cNvGrpSpPr/>
            <p:nvPr/>
          </p:nvGrpSpPr>
          <p:grpSpPr>
            <a:xfrm>
              <a:off x="8265" y="3793"/>
              <a:ext cx="1633" cy="1253"/>
              <a:chOff x="4172" y="6144"/>
              <a:chExt cx="1900" cy="1526"/>
            </a:xfrm>
          </p:grpSpPr>
          <p:sp>
            <p:nvSpPr>
              <p:cNvPr id="24"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5" name="文本框 24"/>
              <p:cNvSpPr txBox="1"/>
              <p:nvPr/>
            </p:nvSpPr>
            <p:spPr>
              <a:xfrm>
                <a:off x="4172" y="6348"/>
                <a:ext cx="1900" cy="1119"/>
              </a:xfrm>
              <a:prstGeom prst="rect">
                <a:avLst/>
              </a:prstGeom>
              <a:noFill/>
            </p:spPr>
            <p:txBody>
              <a:bodyPr wrap="square" rtlCol="0">
                <a:spAutoFit/>
              </a:bodyPr>
              <a:p>
                <a:r>
                  <a:rPr lang="en-US" altLang="zh-CN" sz="3200" b="1">
                    <a:solidFill>
                      <a:schemeClr val="bg1"/>
                    </a:solidFill>
                  </a:rPr>
                  <a:t>out</a:t>
                </a:r>
                <a:endParaRPr lang="en-US" altLang="zh-CN" sz="3200" b="1">
                  <a:solidFill>
                    <a:schemeClr val="bg1"/>
                  </a:solidFill>
                </a:endParaRPr>
              </a:p>
            </p:txBody>
          </p:sp>
        </p:grpSp>
        <p:grpSp>
          <p:nvGrpSpPr>
            <p:cNvPr id="26" name="组合 25"/>
            <p:cNvGrpSpPr/>
            <p:nvPr/>
          </p:nvGrpSpPr>
          <p:grpSpPr>
            <a:xfrm>
              <a:off x="9521" y="4569"/>
              <a:ext cx="1555" cy="1046"/>
              <a:chOff x="4173" y="6144"/>
              <a:chExt cx="1984" cy="1526"/>
            </a:xfrm>
          </p:grpSpPr>
          <p:sp>
            <p:nvSpPr>
              <p:cNvPr id="27"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28" name="文本框 27"/>
              <p:cNvSpPr txBox="1"/>
              <p:nvPr/>
            </p:nvSpPr>
            <p:spPr>
              <a:xfrm>
                <a:off x="4257" y="6236"/>
                <a:ext cx="1900" cy="1341"/>
              </a:xfrm>
              <a:prstGeom prst="rect">
                <a:avLst/>
              </a:prstGeom>
              <a:noFill/>
            </p:spPr>
            <p:txBody>
              <a:bodyPr wrap="square" rtlCol="0">
                <a:spAutoFit/>
              </a:bodyPr>
              <a:p>
                <a:r>
                  <a:rPr lang="en-US" altLang="zh-CN" sz="3200" b="1">
                    <a:solidFill>
                      <a:schemeClr val="bg1"/>
                    </a:solidFill>
                  </a:rPr>
                  <a:t>on</a:t>
                </a:r>
                <a:endParaRPr lang="en-US" altLang="zh-CN" sz="3200" b="1">
                  <a:solidFill>
                    <a:schemeClr val="bg1"/>
                  </a:solidFill>
                </a:endParaRPr>
              </a:p>
            </p:txBody>
          </p:sp>
        </p:grpSp>
        <p:grpSp>
          <p:nvGrpSpPr>
            <p:cNvPr id="29" name="组合 28"/>
            <p:cNvGrpSpPr/>
            <p:nvPr/>
          </p:nvGrpSpPr>
          <p:grpSpPr>
            <a:xfrm>
              <a:off x="11934" y="4880"/>
              <a:ext cx="1616" cy="1264"/>
              <a:chOff x="4173" y="6144"/>
              <a:chExt cx="1930" cy="1526"/>
            </a:xfrm>
          </p:grpSpPr>
          <p:sp>
            <p:nvSpPr>
              <p:cNvPr id="30"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1" name="文本框 30"/>
              <p:cNvSpPr txBox="1"/>
              <p:nvPr/>
            </p:nvSpPr>
            <p:spPr>
              <a:xfrm>
                <a:off x="4203" y="6346"/>
                <a:ext cx="1900" cy="1109"/>
              </a:xfrm>
              <a:prstGeom prst="rect">
                <a:avLst/>
              </a:prstGeom>
              <a:noFill/>
            </p:spPr>
            <p:txBody>
              <a:bodyPr wrap="square" rtlCol="0">
                <a:spAutoFit/>
              </a:bodyPr>
              <a:p>
                <a:r>
                  <a:rPr lang="en-US" altLang="zh-CN" sz="3200" b="1">
                    <a:solidFill>
                      <a:schemeClr val="bg1"/>
                    </a:solidFill>
                  </a:rPr>
                  <a:t>off</a:t>
                </a:r>
                <a:endParaRPr lang="en-US" altLang="zh-CN" sz="3200" b="1">
                  <a:solidFill>
                    <a:schemeClr val="bg1"/>
                  </a:solidFill>
                </a:endParaRPr>
              </a:p>
            </p:txBody>
          </p:sp>
        </p:grpSp>
        <p:grpSp>
          <p:nvGrpSpPr>
            <p:cNvPr id="32" name="组合 31"/>
            <p:cNvGrpSpPr/>
            <p:nvPr/>
          </p:nvGrpSpPr>
          <p:grpSpPr>
            <a:xfrm>
              <a:off x="10549" y="3322"/>
              <a:ext cx="2215" cy="1574"/>
              <a:chOff x="4173" y="6144"/>
              <a:chExt cx="2056" cy="1526"/>
            </a:xfrm>
          </p:grpSpPr>
          <p:sp>
            <p:nvSpPr>
              <p:cNvPr id="33"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4" name="文本框 33"/>
              <p:cNvSpPr txBox="1"/>
              <p:nvPr/>
            </p:nvSpPr>
            <p:spPr>
              <a:xfrm>
                <a:off x="4329" y="6462"/>
                <a:ext cx="1900" cy="891"/>
              </a:xfrm>
              <a:prstGeom prst="rect">
                <a:avLst/>
              </a:prstGeom>
              <a:noFill/>
            </p:spPr>
            <p:txBody>
              <a:bodyPr wrap="square" rtlCol="0">
                <a:spAutoFit/>
              </a:bodyPr>
              <a:p>
                <a:r>
                  <a:rPr lang="en-US" altLang="zh-CN" sz="3200" b="1">
                    <a:solidFill>
                      <a:schemeClr val="bg1"/>
                    </a:solidFill>
                  </a:rPr>
                  <a:t>over</a:t>
                </a:r>
                <a:endParaRPr lang="en-US" altLang="zh-CN" sz="3200" b="1">
                  <a:solidFill>
                    <a:schemeClr val="bg1"/>
                  </a:solidFill>
                </a:endParaRPr>
              </a:p>
            </p:txBody>
          </p:sp>
        </p:grpSp>
        <p:grpSp>
          <p:nvGrpSpPr>
            <p:cNvPr id="35" name="组合 34"/>
            <p:cNvGrpSpPr/>
            <p:nvPr/>
          </p:nvGrpSpPr>
          <p:grpSpPr>
            <a:xfrm>
              <a:off x="6706" y="4241"/>
              <a:ext cx="2047" cy="1560"/>
              <a:chOff x="4173" y="6144"/>
              <a:chExt cx="1900" cy="1526"/>
            </a:xfrm>
          </p:grpSpPr>
          <p:sp>
            <p:nvSpPr>
              <p:cNvPr id="36"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37" name="文本框 36"/>
              <p:cNvSpPr txBox="1"/>
              <p:nvPr/>
            </p:nvSpPr>
            <p:spPr>
              <a:xfrm>
                <a:off x="4173" y="6462"/>
                <a:ext cx="1900" cy="899"/>
              </a:xfrm>
              <a:prstGeom prst="rect">
                <a:avLst/>
              </a:prstGeom>
              <a:noFill/>
            </p:spPr>
            <p:txBody>
              <a:bodyPr wrap="square" rtlCol="0">
                <a:spAutoFit/>
              </a:bodyPr>
              <a:p>
                <a:r>
                  <a:rPr lang="en-US" altLang="zh-CN" sz="3200" b="1">
                    <a:solidFill>
                      <a:schemeClr val="bg1"/>
                    </a:solidFill>
                  </a:rPr>
                  <a:t>away</a:t>
                </a:r>
                <a:endParaRPr lang="en-US" altLang="zh-CN" sz="3200" b="1">
                  <a:solidFill>
                    <a:schemeClr val="bg1"/>
                  </a:solidFill>
                </a:endParaRPr>
              </a:p>
            </p:txBody>
          </p:sp>
        </p:grpSp>
        <p:grpSp>
          <p:nvGrpSpPr>
            <p:cNvPr id="38" name="组合 37"/>
            <p:cNvGrpSpPr/>
            <p:nvPr/>
          </p:nvGrpSpPr>
          <p:grpSpPr>
            <a:xfrm>
              <a:off x="12141" y="6967"/>
              <a:ext cx="1409" cy="920"/>
              <a:chOff x="4173" y="6144"/>
              <a:chExt cx="2312" cy="1526"/>
            </a:xfrm>
          </p:grpSpPr>
          <p:sp>
            <p:nvSpPr>
              <p:cNvPr id="39"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40" name="文本框 39"/>
              <p:cNvSpPr txBox="1"/>
              <p:nvPr/>
            </p:nvSpPr>
            <p:spPr>
              <a:xfrm>
                <a:off x="4173" y="6145"/>
                <a:ext cx="2312" cy="1525"/>
              </a:xfrm>
              <a:prstGeom prst="rect">
                <a:avLst/>
              </a:prstGeom>
              <a:noFill/>
            </p:spPr>
            <p:txBody>
              <a:bodyPr wrap="square" rtlCol="0">
                <a:spAutoFit/>
              </a:bodyPr>
              <a:p>
                <a:r>
                  <a:rPr lang="en-US" altLang="zh-CN" sz="3200" b="1">
                    <a:solidFill>
                      <a:schemeClr val="bg1"/>
                    </a:solidFill>
                  </a:rPr>
                  <a:t>...</a:t>
                </a:r>
                <a:endParaRPr lang="en-US" altLang="zh-CN" sz="3200" b="1">
                  <a:solidFill>
                    <a:schemeClr val="bg1"/>
                  </a:solidFill>
                </a:endParaRPr>
              </a:p>
            </p:txBody>
          </p:sp>
        </p:grpSp>
        <p:grpSp>
          <p:nvGrpSpPr>
            <p:cNvPr id="41" name="组合 40"/>
            <p:cNvGrpSpPr/>
            <p:nvPr/>
          </p:nvGrpSpPr>
          <p:grpSpPr>
            <a:xfrm>
              <a:off x="10475" y="5802"/>
              <a:ext cx="2530" cy="1600"/>
              <a:chOff x="4173" y="6144"/>
              <a:chExt cx="2312" cy="1526"/>
            </a:xfrm>
          </p:grpSpPr>
          <p:sp>
            <p:nvSpPr>
              <p:cNvPr id="42" name="Freeform 143"/>
              <p:cNvSpPr/>
              <p:nvPr/>
            </p:nvSpPr>
            <p:spPr bwMode="auto">
              <a:xfrm>
                <a:off x="4173" y="6144"/>
                <a:ext cx="1526" cy="1526"/>
              </a:xfrm>
              <a:custGeom>
                <a:avLst/>
                <a:gdLst>
                  <a:gd name="T0" fmla="*/ 381 w 781"/>
                  <a:gd name="T1" fmla="*/ 0 h 781"/>
                  <a:gd name="T2" fmla="*/ 425 w 781"/>
                  <a:gd name="T3" fmla="*/ 2 h 781"/>
                  <a:gd name="T4" fmla="*/ 470 w 781"/>
                  <a:gd name="T5" fmla="*/ 8 h 781"/>
                  <a:gd name="T6" fmla="*/ 515 w 781"/>
                  <a:gd name="T7" fmla="*/ 20 h 781"/>
                  <a:gd name="T8" fmla="*/ 556 w 781"/>
                  <a:gd name="T9" fmla="*/ 37 h 781"/>
                  <a:gd name="T10" fmla="*/ 595 w 781"/>
                  <a:gd name="T11" fmla="*/ 58 h 781"/>
                  <a:gd name="T12" fmla="*/ 630 w 781"/>
                  <a:gd name="T13" fmla="*/ 82 h 781"/>
                  <a:gd name="T14" fmla="*/ 663 w 781"/>
                  <a:gd name="T15" fmla="*/ 110 h 781"/>
                  <a:gd name="T16" fmla="*/ 691 w 781"/>
                  <a:gd name="T17" fmla="*/ 142 h 781"/>
                  <a:gd name="T18" fmla="*/ 717 w 781"/>
                  <a:gd name="T19" fmla="*/ 177 h 781"/>
                  <a:gd name="T20" fmla="*/ 739 w 781"/>
                  <a:gd name="T21" fmla="*/ 214 h 781"/>
                  <a:gd name="T22" fmla="*/ 756 w 781"/>
                  <a:gd name="T23" fmla="*/ 253 h 781"/>
                  <a:gd name="T24" fmla="*/ 769 w 781"/>
                  <a:gd name="T25" fmla="*/ 295 h 781"/>
                  <a:gd name="T26" fmla="*/ 778 w 781"/>
                  <a:gd name="T27" fmla="*/ 337 h 781"/>
                  <a:gd name="T28" fmla="*/ 781 w 781"/>
                  <a:gd name="T29" fmla="*/ 381 h 781"/>
                  <a:gd name="T30" fmla="*/ 780 w 781"/>
                  <a:gd name="T31" fmla="*/ 425 h 781"/>
                  <a:gd name="T32" fmla="*/ 773 w 781"/>
                  <a:gd name="T33" fmla="*/ 471 h 781"/>
                  <a:gd name="T34" fmla="*/ 761 w 781"/>
                  <a:gd name="T35" fmla="*/ 515 h 781"/>
                  <a:gd name="T36" fmla="*/ 744 w 781"/>
                  <a:gd name="T37" fmla="*/ 556 h 781"/>
                  <a:gd name="T38" fmla="*/ 724 w 781"/>
                  <a:gd name="T39" fmla="*/ 595 h 781"/>
                  <a:gd name="T40" fmla="*/ 699 w 781"/>
                  <a:gd name="T41" fmla="*/ 631 h 781"/>
                  <a:gd name="T42" fmla="*/ 670 w 781"/>
                  <a:gd name="T43" fmla="*/ 663 h 781"/>
                  <a:gd name="T44" fmla="*/ 639 w 781"/>
                  <a:gd name="T45" fmla="*/ 693 h 781"/>
                  <a:gd name="T46" fmla="*/ 604 w 781"/>
                  <a:gd name="T47" fmla="*/ 718 h 781"/>
                  <a:gd name="T48" fmla="*/ 567 w 781"/>
                  <a:gd name="T49" fmla="*/ 739 h 781"/>
                  <a:gd name="T50" fmla="*/ 528 w 781"/>
                  <a:gd name="T51" fmla="*/ 757 h 781"/>
                  <a:gd name="T52" fmla="*/ 487 w 781"/>
                  <a:gd name="T53" fmla="*/ 770 h 781"/>
                  <a:gd name="T54" fmla="*/ 444 w 781"/>
                  <a:gd name="T55" fmla="*/ 778 h 781"/>
                  <a:gd name="T56" fmla="*/ 401 w 781"/>
                  <a:gd name="T57" fmla="*/ 781 h 781"/>
                  <a:gd name="T58" fmla="*/ 356 w 781"/>
                  <a:gd name="T59" fmla="*/ 780 h 781"/>
                  <a:gd name="T60" fmla="*/ 310 w 781"/>
                  <a:gd name="T61" fmla="*/ 774 h 781"/>
                  <a:gd name="T62" fmla="*/ 266 w 781"/>
                  <a:gd name="T63" fmla="*/ 761 h 781"/>
                  <a:gd name="T64" fmla="*/ 225 w 781"/>
                  <a:gd name="T65" fmla="*/ 745 h 781"/>
                  <a:gd name="T66" fmla="*/ 186 w 781"/>
                  <a:gd name="T67" fmla="*/ 724 h 781"/>
                  <a:gd name="T68" fmla="*/ 150 w 781"/>
                  <a:gd name="T69" fmla="*/ 699 h 781"/>
                  <a:gd name="T70" fmla="*/ 118 w 781"/>
                  <a:gd name="T71" fmla="*/ 671 h 781"/>
                  <a:gd name="T72" fmla="*/ 89 w 781"/>
                  <a:gd name="T73" fmla="*/ 639 h 781"/>
                  <a:gd name="T74" fmla="*/ 64 w 781"/>
                  <a:gd name="T75" fmla="*/ 605 h 781"/>
                  <a:gd name="T76" fmla="*/ 42 w 781"/>
                  <a:gd name="T77" fmla="*/ 567 h 781"/>
                  <a:gd name="T78" fmla="*/ 25 w 781"/>
                  <a:gd name="T79" fmla="*/ 528 h 781"/>
                  <a:gd name="T80" fmla="*/ 11 w 781"/>
                  <a:gd name="T81" fmla="*/ 487 h 781"/>
                  <a:gd name="T82" fmla="*/ 3 w 781"/>
                  <a:gd name="T83" fmla="*/ 445 h 781"/>
                  <a:gd name="T84" fmla="*/ 0 w 781"/>
                  <a:gd name="T85" fmla="*/ 401 h 781"/>
                  <a:gd name="T86" fmla="*/ 1 w 781"/>
                  <a:gd name="T87" fmla="*/ 356 h 781"/>
                  <a:gd name="T88" fmla="*/ 8 w 781"/>
                  <a:gd name="T89" fmla="*/ 312 h 781"/>
                  <a:gd name="T90" fmla="*/ 20 w 781"/>
                  <a:gd name="T91" fmla="*/ 267 h 781"/>
                  <a:gd name="T92" fmla="*/ 37 w 781"/>
                  <a:gd name="T93" fmla="*/ 225 h 781"/>
                  <a:gd name="T94" fmla="*/ 58 w 781"/>
                  <a:gd name="T95" fmla="*/ 186 h 781"/>
                  <a:gd name="T96" fmla="*/ 82 w 781"/>
                  <a:gd name="T97" fmla="*/ 151 h 781"/>
                  <a:gd name="T98" fmla="*/ 110 w 781"/>
                  <a:gd name="T99" fmla="*/ 119 h 781"/>
                  <a:gd name="T100" fmla="*/ 142 w 781"/>
                  <a:gd name="T101" fmla="*/ 89 h 781"/>
                  <a:gd name="T102" fmla="*/ 177 w 781"/>
                  <a:gd name="T103" fmla="*/ 64 h 781"/>
                  <a:gd name="T104" fmla="*/ 214 w 781"/>
                  <a:gd name="T105" fmla="*/ 43 h 781"/>
                  <a:gd name="T106" fmla="*/ 252 w 781"/>
                  <a:gd name="T107" fmla="*/ 25 h 781"/>
                  <a:gd name="T108" fmla="*/ 294 w 781"/>
                  <a:gd name="T109" fmla="*/ 13 h 781"/>
                  <a:gd name="T110" fmla="*/ 337 w 781"/>
                  <a:gd name="T111" fmla="*/ 4 h 781"/>
                  <a:gd name="T112" fmla="*/ 381 w 781"/>
                  <a:gd name="T113" fmla="*/ 0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1" h="781">
                    <a:moveTo>
                      <a:pt x="381" y="0"/>
                    </a:moveTo>
                    <a:lnTo>
                      <a:pt x="425" y="2"/>
                    </a:lnTo>
                    <a:lnTo>
                      <a:pt x="470" y="8"/>
                    </a:lnTo>
                    <a:lnTo>
                      <a:pt x="515" y="20"/>
                    </a:lnTo>
                    <a:lnTo>
                      <a:pt x="556" y="37"/>
                    </a:lnTo>
                    <a:lnTo>
                      <a:pt x="595" y="58"/>
                    </a:lnTo>
                    <a:lnTo>
                      <a:pt x="630" y="82"/>
                    </a:lnTo>
                    <a:lnTo>
                      <a:pt x="663" y="110"/>
                    </a:lnTo>
                    <a:lnTo>
                      <a:pt x="691" y="142"/>
                    </a:lnTo>
                    <a:lnTo>
                      <a:pt x="717" y="177"/>
                    </a:lnTo>
                    <a:lnTo>
                      <a:pt x="739" y="214"/>
                    </a:lnTo>
                    <a:lnTo>
                      <a:pt x="756" y="253"/>
                    </a:lnTo>
                    <a:lnTo>
                      <a:pt x="769" y="295"/>
                    </a:lnTo>
                    <a:lnTo>
                      <a:pt x="778" y="337"/>
                    </a:lnTo>
                    <a:lnTo>
                      <a:pt x="781" y="381"/>
                    </a:lnTo>
                    <a:lnTo>
                      <a:pt x="780" y="425"/>
                    </a:lnTo>
                    <a:lnTo>
                      <a:pt x="773" y="471"/>
                    </a:lnTo>
                    <a:lnTo>
                      <a:pt x="761" y="515"/>
                    </a:lnTo>
                    <a:lnTo>
                      <a:pt x="744" y="556"/>
                    </a:lnTo>
                    <a:lnTo>
                      <a:pt x="724" y="595"/>
                    </a:lnTo>
                    <a:lnTo>
                      <a:pt x="699" y="631"/>
                    </a:lnTo>
                    <a:lnTo>
                      <a:pt x="670" y="663"/>
                    </a:lnTo>
                    <a:lnTo>
                      <a:pt x="639" y="693"/>
                    </a:lnTo>
                    <a:lnTo>
                      <a:pt x="604" y="718"/>
                    </a:lnTo>
                    <a:lnTo>
                      <a:pt x="567" y="739"/>
                    </a:lnTo>
                    <a:lnTo>
                      <a:pt x="528" y="757"/>
                    </a:lnTo>
                    <a:lnTo>
                      <a:pt x="487" y="770"/>
                    </a:lnTo>
                    <a:lnTo>
                      <a:pt x="444" y="778"/>
                    </a:lnTo>
                    <a:lnTo>
                      <a:pt x="401" y="781"/>
                    </a:lnTo>
                    <a:lnTo>
                      <a:pt x="356" y="780"/>
                    </a:lnTo>
                    <a:lnTo>
                      <a:pt x="310" y="774"/>
                    </a:lnTo>
                    <a:lnTo>
                      <a:pt x="266" y="761"/>
                    </a:lnTo>
                    <a:lnTo>
                      <a:pt x="225" y="745"/>
                    </a:lnTo>
                    <a:lnTo>
                      <a:pt x="186" y="724"/>
                    </a:lnTo>
                    <a:lnTo>
                      <a:pt x="150" y="699"/>
                    </a:lnTo>
                    <a:lnTo>
                      <a:pt x="118" y="671"/>
                    </a:lnTo>
                    <a:lnTo>
                      <a:pt x="89" y="639"/>
                    </a:lnTo>
                    <a:lnTo>
                      <a:pt x="64" y="605"/>
                    </a:lnTo>
                    <a:lnTo>
                      <a:pt x="42" y="567"/>
                    </a:lnTo>
                    <a:lnTo>
                      <a:pt x="25" y="528"/>
                    </a:lnTo>
                    <a:lnTo>
                      <a:pt x="11" y="487"/>
                    </a:lnTo>
                    <a:lnTo>
                      <a:pt x="3" y="445"/>
                    </a:lnTo>
                    <a:lnTo>
                      <a:pt x="0" y="401"/>
                    </a:lnTo>
                    <a:lnTo>
                      <a:pt x="1" y="356"/>
                    </a:lnTo>
                    <a:lnTo>
                      <a:pt x="8" y="312"/>
                    </a:lnTo>
                    <a:lnTo>
                      <a:pt x="20" y="267"/>
                    </a:lnTo>
                    <a:lnTo>
                      <a:pt x="37" y="225"/>
                    </a:lnTo>
                    <a:lnTo>
                      <a:pt x="58" y="186"/>
                    </a:lnTo>
                    <a:lnTo>
                      <a:pt x="82" y="151"/>
                    </a:lnTo>
                    <a:lnTo>
                      <a:pt x="110" y="119"/>
                    </a:lnTo>
                    <a:lnTo>
                      <a:pt x="142" y="89"/>
                    </a:lnTo>
                    <a:lnTo>
                      <a:pt x="177" y="64"/>
                    </a:lnTo>
                    <a:lnTo>
                      <a:pt x="214" y="43"/>
                    </a:lnTo>
                    <a:lnTo>
                      <a:pt x="252" y="25"/>
                    </a:lnTo>
                    <a:lnTo>
                      <a:pt x="294" y="13"/>
                    </a:lnTo>
                    <a:lnTo>
                      <a:pt x="337" y="4"/>
                    </a:lnTo>
                    <a:lnTo>
                      <a:pt x="381" y="0"/>
                    </a:lnTo>
                    <a:close/>
                  </a:path>
                </a:pathLst>
              </a:custGeom>
              <a:solidFill>
                <a:schemeClr val="accent2"/>
              </a:solidFill>
              <a:ln w="0">
                <a:noFill/>
                <a:prstDash val="solid"/>
                <a:round/>
              </a:ln>
            </p:spPr>
            <p:txBody>
              <a:bodyPr vert="horz" wrap="square" lIns="121920" tIns="60960" rIns="121920" bIns="60960" numCol="1" anchor="t" anchorCtr="0" compatLnSpc="1"/>
              <a:p>
                <a:pPr defTabSz="1374775"/>
                <a:endParaRPr lang="en-US" sz="2665">
                  <a:solidFill>
                    <a:srgbClr val="00B050"/>
                  </a:solidFill>
                </a:endParaRPr>
              </a:p>
            </p:txBody>
          </p:sp>
          <p:sp>
            <p:nvSpPr>
              <p:cNvPr id="43" name="文本框 42"/>
              <p:cNvSpPr txBox="1"/>
              <p:nvPr/>
            </p:nvSpPr>
            <p:spPr>
              <a:xfrm>
                <a:off x="4173" y="6470"/>
                <a:ext cx="2312" cy="876"/>
              </a:xfrm>
              <a:prstGeom prst="rect">
                <a:avLst/>
              </a:prstGeom>
              <a:noFill/>
            </p:spPr>
            <p:txBody>
              <a:bodyPr wrap="square" rtlCol="0">
                <a:spAutoFit/>
              </a:bodyPr>
              <a:p>
                <a:r>
                  <a:rPr lang="en-US" altLang="zh-CN" sz="3200" b="1">
                    <a:solidFill>
                      <a:schemeClr val="bg1"/>
                    </a:solidFill>
                  </a:rPr>
                  <a:t>from</a:t>
                </a:r>
                <a:endParaRPr lang="en-US" altLang="zh-CN" sz="3200" b="1">
                  <a:solidFill>
                    <a:schemeClr val="bg1"/>
                  </a:solidFill>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72778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a:p>
            <a:pPr algn="ctr"/>
            <a:endParaRPr lang="zh-CN" altLang="en-US">
              <a:solidFill>
                <a:schemeClr val="tx1"/>
              </a:solidFill>
            </a:endParaRPr>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109855" y="-363854"/>
            <a:ext cx="1282515" cy="1297172"/>
          </a:xfrm>
          <a:prstGeom prst="rect">
            <a:avLst/>
          </a:prstGeom>
        </p:spPr>
      </p:pic>
      <p:grpSp>
        <p:nvGrpSpPr>
          <p:cNvPr id="5" name="组合 4"/>
          <p:cNvGrpSpPr/>
          <p:nvPr/>
        </p:nvGrpSpPr>
        <p:grpSpPr>
          <a:xfrm>
            <a:off x="1282700" y="1541780"/>
            <a:ext cx="9033578" cy="546100"/>
            <a:chOff x="4065" y="315"/>
            <a:chExt cx="3335" cy="645"/>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15"/>
              <a:ext cx="3335"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Franklin Gothic Demi Cond" panose="020B0706030402020204" charset="0"/>
                  <a:ea typeface="+mn-ea"/>
                  <a:cs typeface="Franklin Gothic Demi Cond" panose="020B0706030402020204" charset="0"/>
                </a:rPr>
                <a:t>up;   in;  out;  on;  off;  down;  away;  over;  from...</a:t>
              </a:r>
              <a:endParaRPr lang="en-US" altLang="zh-CN" sz="3735">
                <a:latin typeface="Franklin Gothic Demi Cond" panose="020B0706030402020204" charset="0"/>
                <a:ea typeface="+mn-ea"/>
                <a:cs typeface="Franklin Gothic Demi Cond" panose="020B0706030402020204" charset="0"/>
              </a:endParaRPr>
            </a:p>
          </p:txBody>
        </p:sp>
      </p:grpSp>
      <p:sp>
        <p:nvSpPr>
          <p:cNvPr id="14" name="五边形 21"/>
          <p:cNvSpPr/>
          <p:nvPr/>
        </p:nvSpPr>
        <p:spPr bwMode="auto">
          <a:xfrm>
            <a:off x="1172845" y="363855"/>
            <a:ext cx="5349240"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Application of 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文本框 1"/>
          <p:cNvSpPr txBox="1"/>
          <p:nvPr/>
        </p:nvSpPr>
        <p:spPr>
          <a:xfrm>
            <a:off x="1430655" y="2429510"/>
            <a:ext cx="9014460" cy="368300"/>
          </a:xfrm>
          <a:prstGeom prst="rect">
            <a:avLst/>
          </a:prstGeom>
          <a:noFill/>
        </p:spPr>
        <p:txBody>
          <a:bodyPr wrap="square" rtlCol="0">
            <a:spAutoFit/>
          </a:bodyPr>
          <a:p>
            <a:endParaRPr lang="zh-CN" altLang="en-US"/>
          </a:p>
        </p:txBody>
      </p:sp>
      <p:pic>
        <p:nvPicPr>
          <p:cNvPr id="3" name="图片 2"/>
          <p:cNvPicPr>
            <a:picLocks noChangeAspect="1"/>
          </p:cNvPicPr>
          <p:nvPr/>
        </p:nvPicPr>
        <p:blipFill>
          <a:blip r:embed="rId5"/>
          <a:stretch>
            <a:fillRect/>
          </a:stretch>
        </p:blipFill>
        <p:spPr>
          <a:xfrm>
            <a:off x="954405" y="2306955"/>
            <a:ext cx="2463800" cy="2907665"/>
          </a:xfrm>
          <a:prstGeom prst="rect">
            <a:avLst/>
          </a:prstGeom>
        </p:spPr>
      </p:pic>
      <p:sp>
        <p:nvSpPr>
          <p:cNvPr id="4" name="文本框 3"/>
          <p:cNvSpPr txBox="1"/>
          <p:nvPr/>
        </p:nvSpPr>
        <p:spPr>
          <a:xfrm>
            <a:off x="660400" y="5325110"/>
            <a:ext cx="3240405" cy="953135"/>
          </a:xfrm>
          <a:prstGeom prst="rect">
            <a:avLst/>
          </a:prstGeom>
          <a:noFill/>
        </p:spPr>
        <p:txBody>
          <a:bodyPr wrap="square" rtlCol="0">
            <a:spAutoFit/>
          </a:bodyPr>
          <a:p>
            <a:r>
              <a:rPr lang="en-US" altLang="zh-CN" sz="2800"/>
              <a:t>She bent _____ to hug her dog.</a:t>
            </a:r>
            <a:endParaRPr lang="en-US" altLang="zh-CN" sz="2800"/>
          </a:p>
        </p:txBody>
      </p:sp>
      <p:sp>
        <p:nvSpPr>
          <p:cNvPr id="9" name="文本框 8"/>
          <p:cNvSpPr txBox="1"/>
          <p:nvPr/>
        </p:nvSpPr>
        <p:spPr>
          <a:xfrm>
            <a:off x="1282700" y="933450"/>
            <a:ext cx="8067040" cy="521970"/>
          </a:xfrm>
          <a:prstGeom prst="rect">
            <a:avLst/>
          </a:prstGeom>
          <a:noFill/>
        </p:spPr>
        <p:txBody>
          <a:bodyPr wrap="square" rtlCol="0">
            <a:spAutoFit/>
          </a:bodyPr>
          <a:p>
            <a:r>
              <a:rPr lang="en-US" altLang="zh-CN" sz="2800">
                <a:latin typeface="Times New Roman" panose="02020603050405020304" pitchFamily="18" charset="0"/>
                <a:cs typeface="Times New Roman" panose="02020603050405020304" pitchFamily="18" charset="0"/>
              </a:rPr>
              <a:t>Describe the following pictures by using particles.</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nvSpPr>
        <p:spPr>
          <a:xfrm>
            <a:off x="1960245" y="5325110"/>
            <a:ext cx="1085850" cy="521970"/>
          </a:xfrm>
          <a:prstGeom prst="rect">
            <a:avLst/>
          </a:prstGeom>
          <a:noFill/>
        </p:spPr>
        <p:txBody>
          <a:bodyPr wrap="square" rtlCol="0">
            <a:spAutoFit/>
          </a:bodyPr>
          <a:p>
            <a:r>
              <a:rPr lang="en-US" altLang="zh-CN" sz="2800" b="1">
                <a:solidFill>
                  <a:srgbClr val="C00000"/>
                </a:solidFill>
              </a:rPr>
              <a:t>down</a:t>
            </a:r>
            <a:endParaRPr lang="en-US" altLang="zh-CN" sz="2800" b="1">
              <a:solidFill>
                <a:srgbClr val="C00000"/>
              </a:solidFill>
            </a:endParaRPr>
          </a:p>
        </p:txBody>
      </p:sp>
      <p:pic>
        <p:nvPicPr>
          <p:cNvPr id="11" name="图片 10"/>
          <p:cNvPicPr>
            <a:picLocks noChangeAspect="1"/>
          </p:cNvPicPr>
          <p:nvPr/>
        </p:nvPicPr>
        <p:blipFill>
          <a:blip r:embed="rId6"/>
          <a:stretch>
            <a:fillRect/>
          </a:stretch>
        </p:blipFill>
        <p:spPr>
          <a:xfrm>
            <a:off x="7870190" y="2306955"/>
            <a:ext cx="3251835" cy="2492375"/>
          </a:xfrm>
          <a:prstGeom prst="rect">
            <a:avLst/>
          </a:prstGeom>
        </p:spPr>
      </p:pic>
      <p:sp>
        <p:nvSpPr>
          <p:cNvPr id="12" name="文本框 11"/>
          <p:cNvSpPr txBox="1"/>
          <p:nvPr/>
        </p:nvSpPr>
        <p:spPr>
          <a:xfrm>
            <a:off x="7775575" y="5024120"/>
            <a:ext cx="4337685" cy="1383665"/>
          </a:xfrm>
          <a:prstGeom prst="rect">
            <a:avLst/>
          </a:prstGeom>
          <a:noFill/>
        </p:spPr>
        <p:txBody>
          <a:bodyPr wrap="square" rtlCol="0">
            <a:spAutoFit/>
          </a:bodyPr>
          <a:p>
            <a:r>
              <a:rPr lang="en-US" altLang="zh-CN" sz="2800"/>
              <a:t>She walked ___, took ____ </a:t>
            </a:r>
            <a:endParaRPr lang="en-US" altLang="zh-CN" sz="2800"/>
          </a:p>
          <a:p>
            <a:r>
              <a:rPr lang="en-US" altLang="zh-CN" sz="2800"/>
              <a:t>a tissue and wiped _____ </a:t>
            </a:r>
            <a:r>
              <a:rPr lang="en-US" altLang="zh-CN" sz="2800">
                <a:sym typeface="+mn-ea"/>
              </a:rPr>
              <a:t>tears____ his cheeks .</a:t>
            </a:r>
            <a:endParaRPr lang="en-US" altLang="zh-CN" sz="2800"/>
          </a:p>
        </p:txBody>
      </p:sp>
      <p:sp>
        <p:nvSpPr>
          <p:cNvPr id="15" name="文本框 14"/>
          <p:cNvSpPr txBox="1"/>
          <p:nvPr/>
        </p:nvSpPr>
        <p:spPr>
          <a:xfrm>
            <a:off x="3900805" y="5214620"/>
            <a:ext cx="3786505" cy="1383665"/>
          </a:xfrm>
          <a:prstGeom prst="rect">
            <a:avLst/>
          </a:prstGeom>
          <a:noFill/>
        </p:spPr>
        <p:txBody>
          <a:bodyPr wrap="square" rtlCol="0">
            <a:spAutoFit/>
          </a:bodyPr>
          <a:p>
            <a:r>
              <a:rPr lang="en-US" altLang="zh-CN" sz="2800" dirty="0">
                <a:latin typeface="Times New Roman" panose="02020603050405020304" pitchFamily="18" charset="0"/>
                <a:ea typeface="宋体" panose="02010600030101010101" pitchFamily="2" charset="-122"/>
                <a:sym typeface="+mn-ea"/>
              </a:rPr>
              <a:t>He banged _______the door trying to wake up </a:t>
            </a:r>
            <a:r>
              <a:rPr lang="en-US" altLang="zh-CN" sz="2800">
                <a:latin typeface="Times New Roman" panose="02020603050405020304" pitchFamily="18" charset="0"/>
                <a:ea typeface="宋体" panose="02010600030101010101" pitchFamily="2" charset="-122"/>
                <a:sym typeface="+mn-ea"/>
              </a:rPr>
              <a:t>Makcik </a:t>
            </a:r>
            <a:r>
              <a:rPr lang="en-US" altLang="zh-CN" sz="2800" dirty="0">
                <a:latin typeface="Times New Roman" panose="02020603050405020304" pitchFamily="18" charset="0"/>
                <a:ea typeface="宋体" panose="02010600030101010101" pitchFamily="2" charset="-122"/>
                <a:sym typeface="+mn-ea"/>
              </a:rPr>
              <a:t>but in vain.</a:t>
            </a:r>
            <a:endParaRPr lang="en-US" altLang="zh-CN" sz="2800"/>
          </a:p>
        </p:txBody>
      </p:sp>
      <p:sp>
        <p:nvSpPr>
          <p:cNvPr id="17" name="文本框 16"/>
          <p:cNvSpPr txBox="1"/>
          <p:nvPr/>
        </p:nvSpPr>
        <p:spPr>
          <a:xfrm>
            <a:off x="9627235" y="5024120"/>
            <a:ext cx="1085850" cy="521970"/>
          </a:xfrm>
          <a:prstGeom prst="rect">
            <a:avLst/>
          </a:prstGeom>
          <a:noFill/>
        </p:spPr>
        <p:txBody>
          <a:bodyPr wrap="square" rtlCol="0">
            <a:spAutoFit/>
          </a:bodyPr>
          <a:p>
            <a:r>
              <a:rPr lang="en-US" altLang="zh-CN" sz="2800" b="1">
                <a:solidFill>
                  <a:srgbClr val="C00000"/>
                </a:solidFill>
              </a:rPr>
              <a:t>up</a:t>
            </a:r>
            <a:endParaRPr lang="en-US" altLang="zh-CN" sz="2800" b="1">
              <a:solidFill>
                <a:srgbClr val="C00000"/>
              </a:solidFill>
            </a:endParaRPr>
          </a:p>
        </p:txBody>
      </p:sp>
      <p:sp>
        <p:nvSpPr>
          <p:cNvPr id="18" name="文本框 17"/>
          <p:cNvSpPr txBox="1"/>
          <p:nvPr/>
        </p:nvSpPr>
        <p:spPr>
          <a:xfrm>
            <a:off x="10993755" y="5024120"/>
            <a:ext cx="1085850" cy="521970"/>
          </a:xfrm>
          <a:prstGeom prst="rect">
            <a:avLst/>
          </a:prstGeom>
          <a:noFill/>
        </p:spPr>
        <p:txBody>
          <a:bodyPr wrap="square" rtlCol="0">
            <a:spAutoFit/>
          </a:bodyPr>
          <a:p>
            <a:r>
              <a:rPr lang="en-US" altLang="zh-CN" sz="2800" b="1">
                <a:solidFill>
                  <a:srgbClr val="C00000"/>
                </a:solidFill>
              </a:rPr>
              <a:t>out</a:t>
            </a:r>
            <a:endParaRPr lang="en-US" altLang="zh-CN" sz="2800" b="1">
              <a:solidFill>
                <a:srgbClr val="C00000"/>
              </a:solidFill>
            </a:endParaRPr>
          </a:p>
        </p:txBody>
      </p:sp>
      <p:sp>
        <p:nvSpPr>
          <p:cNvPr id="20" name="文本框 19"/>
          <p:cNvSpPr txBox="1"/>
          <p:nvPr/>
        </p:nvSpPr>
        <p:spPr>
          <a:xfrm>
            <a:off x="10490200" y="5454650"/>
            <a:ext cx="1085850" cy="521970"/>
          </a:xfrm>
          <a:prstGeom prst="rect">
            <a:avLst/>
          </a:prstGeom>
          <a:noFill/>
        </p:spPr>
        <p:txBody>
          <a:bodyPr wrap="square" rtlCol="0">
            <a:spAutoFit/>
          </a:bodyPr>
          <a:p>
            <a:r>
              <a:rPr lang="en-US" altLang="zh-CN" sz="2800" b="1">
                <a:solidFill>
                  <a:srgbClr val="C00000"/>
                </a:solidFill>
              </a:rPr>
              <a:t>away</a:t>
            </a:r>
            <a:endParaRPr lang="en-US" altLang="zh-CN" sz="2800" b="1">
              <a:solidFill>
                <a:srgbClr val="C00000"/>
              </a:solidFill>
            </a:endParaRPr>
          </a:p>
        </p:txBody>
      </p:sp>
      <p:sp>
        <p:nvSpPr>
          <p:cNvPr id="22" name="文本框 21"/>
          <p:cNvSpPr txBox="1"/>
          <p:nvPr/>
        </p:nvSpPr>
        <p:spPr>
          <a:xfrm>
            <a:off x="8541385" y="5885815"/>
            <a:ext cx="1085850" cy="521970"/>
          </a:xfrm>
          <a:prstGeom prst="rect">
            <a:avLst/>
          </a:prstGeom>
          <a:noFill/>
        </p:spPr>
        <p:txBody>
          <a:bodyPr wrap="square" rtlCol="0">
            <a:spAutoFit/>
          </a:bodyPr>
          <a:p>
            <a:r>
              <a:rPr lang="en-US" altLang="zh-CN" sz="2800" b="1">
                <a:solidFill>
                  <a:srgbClr val="C00000"/>
                </a:solidFill>
              </a:rPr>
              <a:t>off</a:t>
            </a:r>
            <a:endParaRPr lang="en-US" altLang="zh-CN" sz="2800" b="1">
              <a:solidFill>
                <a:srgbClr val="C00000"/>
              </a:solidFill>
            </a:endParaRPr>
          </a:p>
        </p:txBody>
      </p:sp>
      <p:sp>
        <p:nvSpPr>
          <p:cNvPr id="23" name="文本框 22"/>
          <p:cNvSpPr txBox="1"/>
          <p:nvPr/>
        </p:nvSpPr>
        <p:spPr>
          <a:xfrm>
            <a:off x="5993130" y="5214620"/>
            <a:ext cx="1085850" cy="521970"/>
          </a:xfrm>
          <a:prstGeom prst="rect">
            <a:avLst/>
          </a:prstGeom>
          <a:noFill/>
        </p:spPr>
        <p:txBody>
          <a:bodyPr wrap="square" rtlCol="0">
            <a:spAutoFit/>
          </a:bodyPr>
          <a:p>
            <a:r>
              <a:rPr lang="en-US" altLang="zh-CN" sz="2800" b="1">
                <a:solidFill>
                  <a:srgbClr val="C00000"/>
                </a:solidFill>
              </a:rPr>
              <a:t>on</a:t>
            </a:r>
            <a:endParaRPr lang="en-US" altLang="zh-CN" sz="2800" b="1">
              <a:solidFill>
                <a:srgbClr val="C00000"/>
              </a:solidFill>
            </a:endParaRPr>
          </a:p>
        </p:txBody>
      </p:sp>
      <p:pic>
        <p:nvPicPr>
          <p:cNvPr id="24" name="图片 23"/>
          <p:cNvPicPr>
            <a:picLocks noChangeAspect="1"/>
          </p:cNvPicPr>
          <p:nvPr/>
        </p:nvPicPr>
        <p:blipFill>
          <a:blip r:embed="rId7"/>
          <a:stretch>
            <a:fillRect/>
          </a:stretch>
        </p:blipFill>
        <p:spPr>
          <a:xfrm>
            <a:off x="3900805" y="2294255"/>
            <a:ext cx="3344545" cy="2517140"/>
          </a:xfrm>
          <a:prstGeom prst="rect">
            <a:avLst/>
          </a:prstGeom>
        </p:spPr>
      </p:pic>
      <p:sp>
        <p:nvSpPr>
          <p:cNvPr id="25" name="矩形 24"/>
          <p:cNvSpPr/>
          <p:nvPr/>
        </p:nvSpPr>
        <p:spPr>
          <a:xfrm>
            <a:off x="1282700" y="5342255"/>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4505960" y="5214620"/>
            <a:ext cx="213423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8331835" y="5024120"/>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0188575" y="5033010"/>
            <a:ext cx="138747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7775575" y="5847080"/>
            <a:ext cx="1574165"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9627235" y="5549265"/>
            <a:ext cx="1762760" cy="50482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2514600" y="4043045"/>
            <a:ext cx="7163435" cy="768350"/>
          </a:xfrm>
          <a:prstGeom prst="rect">
            <a:avLst/>
          </a:prstGeom>
          <a:solidFill>
            <a:srgbClr val="FFC000"/>
          </a:solidFill>
        </p:spPr>
        <p:txBody>
          <a:bodyPr wrap="square" rtlCol="0">
            <a:spAutoFit/>
          </a:bodyPr>
          <a:p>
            <a:r>
              <a:rPr lang="en-US" altLang="zh-CN" sz="4400" dirty="0">
                <a:latin typeface="Times New Roman" panose="02020603050405020304" pitchFamily="18" charset="0"/>
                <a:cs typeface="Times New Roman" panose="02020603050405020304" pitchFamily="18" charset="0"/>
                <a:sym typeface="宋体" panose="02010600030101010101" pitchFamily="2" charset="-122"/>
              </a:rPr>
              <a:t>vivid verb+accurate particle</a:t>
            </a:r>
            <a:endParaRPr lang="en-US" altLang="zh-CN" sz="4400" dirty="0">
              <a:latin typeface="Times New Roman" panose="02020603050405020304" pitchFamily="18" charset="0"/>
              <a:cs typeface="Times New Roman" panose="02020603050405020304" pitchFamily="18" charset="0"/>
              <a:sym typeface="宋体" panose="02010600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ox(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ox(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ox(in)">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ox(in)">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ox(in)">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ox(in)">
                                      <p:cBhvr>
                                        <p:cTn id="67" dur="2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ox(in)">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ox(in)">
                                      <p:cBhvr>
                                        <p:cTn id="77" dur="20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heel(1)">
                                      <p:cBhvr>
                                        <p:cTn id="8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20" grpId="0"/>
      <p:bldP spid="22" grpId="0"/>
      <p:bldP spid="23" grpId="0"/>
      <p:bldP spid="4" grpId="0"/>
      <p:bldP spid="15" grpId="0"/>
      <p:bldP spid="12" grpId="0"/>
      <p:bldP spid="25" grpId="0" bldLvl="0" animBg="1"/>
      <p:bldP spid="26" grpId="0" animBg="1"/>
      <p:bldP spid="27" grpId="0" animBg="1"/>
      <p:bldP spid="28" grpId="0" animBg="1"/>
      <p:bldP spid="29" grpId="0" animBg="1"/>
      <p:bldP spid="30" grpId="0" animBg="1"/>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961" y="473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440689"/>
            <a:ext cx="1282515" cy="1297172"/>
          </a:xfrm>
          <a:prstGeom prst="rect">
            <a:avLst/>
          </a:prstGeom>
        </p:spPr>
      </p:pic>
      <p:sp>
        <p:nvSpPr>
          <p:cNvPr id="16" name="Freeform 12"/>
          <p:cNvSpPr>
            <a:spLocks noChangeArrowheads="1"/>
          </p:cNvSpPr>
          <p:nvPr/>
        </p:nvSpPr>
        <p:spPr bwMode="auto">
          <a:xfrm>
            <a:off x="2819400" y="1934845"/>
            <a:ext cx="6176010" cy="4450080"/>
          </a:xfrm>
          <a:custGeom>
            <a:avLst/>
            <a:gdLst>
              <a:gd name="T0" fmla="*/ 2147483647 w 595"/>
              <a:gd name="T1" fmla="*/ 2147483647 h 800"/>
              <a:gd name="T2" fmla="*/ 2147483647 w 595"/>
              <a:gd name="T3" fmla="*/ 2147483647 h 800"/>
              <a:gd name="T4" fmla="*/ 2147483647 w 595"/>
              <a:gd name="T5" fmla="*/ 2147483647 h 800"/>
              <a:gd name="T6" fmla="*/ 2147483647 w 595"/>
              <a:gd name="T7" fmla="*/ 2147483647 h 800"/>
              <a:gd name="T8" fmla="*/ 2147483647 w 595"/>
              <a:gd name="T9" fmla="*/ 2147483647 h 800"/>
              <a:gd name="T10" fmla="*/ 2147483647 w 595"/>
              <a:gd name="T11" fmla="*/ 2147483647 h 800"/>
              <a:gd name="T12" fmla="*/ 2147483647 w 595"/>
              <a:gd name="T13" fmla="*/ 2147483647 h 800"/>
              <a:gd name="T14" fmla="*/ 2147483647 w 595"/>
              <a:gd name="T15" fmla="*/ 2147483647 h 800"/>
              <a:gd name="T16" fmla="*/ 2147483647 w 595"/>
              <a:gd name="T17" fmla="*/ 2147483647 h 800"/>
              <a:gd name="T18" fmla="*/ 2147483647 w 595"/>
              <a:gd name="T19" fmla="*/ 2147483647 h 800"/>
              <a:gd name="T20" fmla="*/ 2147483647 w 595"/>
              <a:gd name="T21" fmla="*/ 2147483647 h 800"/>
              <a:gd name="T22" fmla="*/ 2147483647 w 595"/>
              <a:gd name="T23" fmla="*/ 2147483647 h 800"/>
              <a:gd name="T24" fmla="*/ 2147483647 w 595"/>
              <a:gd name="T25" fmla="*/ 2147483647 h 800"/>
              <a:gd name="T26" fmla="*/ 2147483647 w 595"/>
              <a:gd name="T27" fmla="*/ 2147483647 h 800"/>
              <a:gd name="T28" fmla="*/ 2147483647 w 595"/>
              <a:gd name="T29" fmla="*/ 2147483647 h 800"/>
              <a:gd name="T30" fmla="*/ 2147483647 w 595"/>
              <a:gd name="T31" fmla="*/ 2147483647 h 800"/>
              <a:gd name="T32" fmla="*/ 2147483647 w 595"/>
              <a:gd name="T33" fmla="*/ 0 h 800"/>
              <a:gd name="T34" fmla="*/ 2147483647 w 595"/>
              <a:gd name="T35" fmla="*/ 2147483647 h 800"/>
              <a:gd name="T36" fmla="*/ 2147483647 w 595"/>
              <a:gd name="T37" fmla="*/ 2147483647 h 800"/>
              <a:gd name="T38" fmla="*/ 2147483647 w 595"/>
              <a:gd name="T39" fmla="*/ 2147483647 h 800"/>
              <a:gd name="T40" fmla="*/ 2147483647 w 595"/>
              <a:gd name="T41" fmla="*/ 2147483647 h 800"/>
              <a:gd name="T42" fmla="*/ 2147483647 w 595"/>
              <a:gd name="T43" fmla="*/ 2147483647 h 800"/>
              <a:gd name="T44" fmla="*/ 2147483647 w 595"/>
              <a:gd name="T45" fmla="*/ 2147483647 h 800"/>
              <a:gd name="T46" fmla="*/ 2147483647 w 595"/>
              <a:gd name="T47" fmla="*/ 2147483647 h 800"/>
              <a:gd name="T48" fmla="*/ 2147483647 w 595"/>
              <a:gd name="T49" fmla="*/ 2147483647 h 800"/>
              <a:gd name="T50" fmla="*/ 2147483647 w 595"/>
              <a:gd name="T51" fmla="*/ 2147483647 h 800"/>
              <a:gd name="T52" fmla="*/ 2147483647 w 595"/>
              <a:gd name="T53" fmla="*/ 2147483647 h 800"/>
              <a:gd name="T54" fmla="*/ 2147483647 w 595"/>
              <a:gd name="T55" fmla="*/ 2147483647 h 800"/>
              <a:gd name="T56" fmla="*/ 2147483647 w 595"/>
              <a:gd name="T57" fmla="*/ 2147483647 h 800"/>
              <a:gd name="T58" fmla="*/ 0 w 595"/>
              <a:gd name="T59" fmla="*/ 2147483647 h 800"/>
              <a:gd name="T60" fmla="*/ 2147483647 w 595"/>
              <a:gd name="T61" fmla="*/ 2147483647 h 800"/>
              <a:gd name="T62" fmla="*/ 2147483647 w 595"/>
              <a:gd name="T63" fmla="*/ 2147483647 h 800"/>
              <a:gd name="T64" fmla="*/ 2147483647 w 595"/>
              <a:gd name="T65" fmla="*/ 2147483647 h 800"/>
              <a:gd name="T66" fmla="*/ 2147483647 w 595"/>
              <a:gd name="T67" fmla="*/ 2147483647 h 800"/>
              <a:gd name="T68" fmla="*/ 2147483647 w 595"/>
              <a:gd name="T69" fmla="*/ 2147483647 h 800"/>
              <a:gd name="T70" fmla="*/ 2147483647 w 595"/>
              <a:gd name="T71" fmla="*/ 2147483647 h 800"/>
              <a:gd name="T72" fmla="*/ 2147483647 w 595"/>
              <a:gd name="T73" fmla="*/ 2147483647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5"/>
              <a:gd name="T112" fmla="*/ 0 h 800"/>
              <a:gd name="T113" fmla="*/ 595 w 595"/>
              <a:gd name="T114" fmla="*/ 800 h 8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5" h="800">
                <a:moveTo>
                  <a:pt x="203" y="800"/>
                </a:moveTo>
                <a:cubicBezTo>
                  <a:pt x="442" y="800"/>
                  <a:pt x="419" y="800"/>
                  <a:pt x="419" y="800"/>
                </a:cubicBezTo>
                <a:cubicBezTo>
                  <a:pt x="419" y="800"/>
                  <a:pt x="335" y="782"/>
                  <a:pt x="335" y="556"/>
                </a:cubicBezTo>
                <a:cubicBezTo>
                  <a:pt x="335" y="462"/>
                  <a:pt x="400" y="338"/>
                  <a:pt x="473" y="332"/>
                </a:cubicBezTo>
                <a:cubicBezTo>
                  <a:pt x="545" y="327"/>
                  <a:pt x="587" y="344"/>
                  <a:pt x="587" y="344"/>
                </a:cubicBezTo>
                <a:cubicBezTo>
                  <a:pt x="587" y="344"/>
                  <a:pt x="497" y="284"/>
                  <a:pt x="388" y="338"/>
                </a:cubicBezTo>
                <a:cubicBezTo>
                  <a:pt x="388" y="338"/>
                  <a:pt x="416" y="282"/>
                  <a:pt x="463" y="247"/>
                </a:cubicBezTo>
                <a:cubicBezTo>
                  <a:pt x="510" y="212"/>
                  <a:pt x="578" y="209"/>
                  <a:pt x="595" y="210"/>
                </a:cubicBezTo>
                <a:cubicBezTo>
                  <a:pt x="595" y="210"/>
                  <a:pt x="542" y="192"/>
                  <a:pt x="484" y="219"/>
                </a:cubicBezTo>
                <a:cubicBezTo>
                  <a:pt x="484" y="219"/>
                  <a:pt x="528" y="188"/>
                  <a:pt x="498" y="102"/>
                </a:cubicBezTo>
                <a:cubicBezTo>
                  <a:pt x="498" y="102"/>
                  <a:pt x="507" y="178"/>
                  <a:pt x="476" y="209"/>
                </a:cubicBezTo>
                <a:cubicBezTo>
                  <a:pt x="445" y="241"/>
                  <a:pt x="349" y="297"/>
                  <a:pt x="324" y="342"/>
                </a:cubicBezTo>
                <a:cubicBezTo>
                  <a:pt x="324" y="342"/>
                  <a:pt x="304" y="256"/>
                  <a:pt x="322" y="187"/>
                </a:cubicBezTo>
                <a:cubicBezTo>
                  <a:pt x="338" y="127"/>
                  <a:pt x="383" y="98"/>
                  <a:pt x="394" y="95"/>
                </a:cubicBezTo>
                <a:cubicBezTo>
                  <a:pt x="394" y="95"/>
                  <a:pt x="336" y="103"/>
                  <a:pt x="309" y="170"/>
                </a:cubicBezTo>
                <a:cubicBezTo>
                  <a:pt x="309" y="170"/>
                  <a:pt x="309" y="112"/>
                  <a:pt x="272" y="61"/>
                </a:cubicBezTo>
                <a:cubicBezTo>
                  <a:pt x="234" y="11"/>
                  <a:pt x="192" y="3"/>
                  <a:pt x="178" y="0"/>
                </a:cubicBezTo>
                <a:cubicBezTo>
                  <a:pt x="178" y="0"/>
                  <a:pt x="270" y="33"/>
                  <a:pt x="273" y="135"/>
                </a:cubicBezTo>
                <a:cubicBezTo>
                  <a:pt x="273" y="135"/>
                  <a:pt x="248" y="105"/>
                  <a:pt x="207" y="96"/>
                </a:cubicBezTo>
                <a:cubicBezTo>
                  <a:pt x="166" y="88"/>
                  <a:pt x="128" y="95"/>
                  <a:pt x="108" y="91"/>
                </a:cubicBezTo>
                <a:cubicBezTo>
                  <a:pt x="87" y="87"/>
                  <a:pt x="63" y="69"/>
                  <a:pt x="59" y="60"/>
                </a:cubicBezTo>
                <a:cubicBezTo>
                  <a:pt x="59" y="60"/>
                  <a:pt x="71" y="88"/>
                  <a:pt x="115" y="102"/>
                </a:cubicBezTo>
                <a:cubicBezTo>
                  <a:pt x="154" y="114"/>
                  <a:pt x="197" y="104"/>
                  <a:pt x="227" y="124"/>
                </a:cubicBezTo>
                <a:cubicBezTo>
                  <a:pt x="257" y="144"/>
                  <a:pt x="277" y="172"/>
                  <a:pt x="282" y="203"/>
                </a:cubicBezTo>
                <a:cubicBezTo>
                  <a:pt x="287" y="231"/>
                  <a:pt x="295" y="335"/>
                  <a:pt x="274" y="424"/>
                </a:cubicBezTo>
                <a:cubicBezTo>
                  <a:pt x="274" y="424"/>
                  <a:pt x="250" y="393"/>
                  <a:pt x="217" y="372"/>
                </a:cubicBezTo>
                <a:cubicBezTo>
                  <a:pt x="183" y="349"/>
                  <a:pt x="148" y="318"/>
                  <a:pt x="136" y="299"/>
                </a:cubicBezTo>
                <a:cubicBezTo>
                  <a:pt x="124" y="281"/>
                  <a:pt x="121" y="234"/>
                  <a:pt x="123" y="209"/>
                </a:cubicBezTo>
                <a:cubicBezTo>
                  <a:pt x="123" y="209"/>
                  <a:pt x="105" y="271"/>
                  <a:pt x="130" y="312"/>
                </a:cubicBezTo>
                <a:cubicBezTo>
                  <a:pt x="130" y="312"/>
                  <a:pt x="70" y="282"/>
                  <a:pt x="0" y="318"/>
                </a:cubicBezTo>
                <a:cubicBezTo>
                  <a:pt x="0" y="318"/>
                  <a:pt x="83" y="298"/>
                  <a:pt x="131" y="330"/>
                </a:cubicBezTo>
                <a:cubicBezTo>
                  <a:pt x="183" y="364"/>
                  <a:pt x="216" y="408"/>
                  <a:pt x="230" y="430"/>
                </a:cubicBezTo>
                <a:cubicBezTo>
                  <a:pt x="244" y="453"/>
                  <a:pt x="257" y="485"/>
                  <a:pt x="257" y="485"/>
                </a:cubicBezTo>
                <a:cubicBezTo>
                  <a:pt x="257" y="485"/>
                  <a:pt x="182" y="437"/>
                  <a:pt x="92" y="502"/>
                </a:cubicBezTo>
                <a:cubicBezTo>
                  <a:pt x="92" y="502"/>
                  <a:pt x="145" y="475"/>
                  <a:pt x="190" y="482"/>
                </a:cubicBezTo>
                <a:cubicBezTo>
                  <a:pt x="235" y="489"/>
                  <a:pt x="275" y="528"/>
                  <a:pt x="275" y="605"/>
                </a:cubicBezTo>
                <a:cubicBezTo>
                  <a:pt x="275" y="681"/>
                  <a:pt x="257" y="753"/>
                  <a:pt x="203" y="800"/>
                </a:cubicBezTo>
                <a:close/>
              </a:path>
            </a:pathLst>
          </a:custGeom>
          <a:solidFill>
            <a:srgbClr val="475F77"/>
          </a:solidFill>
          <a:ln w="9525">
            <a:noFill/>
            <a:round/>
          </a:ln>
        </p:spPr>
        <p:txBody>
          <a:bodyPr/>
          <a:p>
            <a:endParaRPr lang="zh-CN" altLang="en-US" sz="135"/>
          </a:p>
        </p:txBody>
      </p:sp>
      <p:sp>
        <p:nvSpPr>
          <p:cNvPr id="17" name="TextBox 2"/>
          <p:cNvSpPr txBox="1">
            <a:spLocks noChangeArrowheads="1"/>
          </p:cNvSpPr>
          <p:nvPr/>
        </p:nvSpPr>
        <p:spPr bwMode="auto">
          <a:xfrm rot="-5400000">
            <a:off x="5879581" y="3820366"/>
            <a:ext cx="621665" cy="1382564"/>
          </a:xfrm>
          <a:prstGeom prst="rect">
            <a:avLst/>
          </a:prstGeom>
          <a:noFill/>
          <a:ln w="9525">
            <a:noFill/>
            <a:miter lim="800000"/>
          </a:ln>
        </p:spPr>
        <p:txBody>
          <a:bodyPr vert="eaVert" lIns="64951" tIns="32474" rIns="64951" bIns="32474">
            <a:spAutoFit/>
          </a:bodyPr>
          <a:p>
            <a:pPr defTabSz="649605"/>
            <a:r>
              <a:rPr lang="en-US" altLang="zh-CN" sz="3200" b="1">
                <a:solidFill>
                  <a:schemeClr val="bg1"/>
                </a:solidFill>
                <a:latin typeface="Calibri" panose="020F0502020204030204" charset="0"/>
                <a:ea typeface="宋体" panose="02010600030101010101" pitchFamily="2" charset="-122"/>
              </a:rPr>
              <a:t>walk</a:t>
            </a:r>
            <a:endParaRPr lang="en-US" altLang="zh-CN" sz="3200" b="1">
              <a:solidFill>
                <a:schemeClr val="bg1"/>
              </a:solidFill>
              <a:latin typeface="Calibri" panose="020F0502020204030204" charset="0"/>
              <a:ea typeface="宋体" panose="02010600030101010101" pitchFamily="2" charset="-122"/>
            </a:endParaRPr>
          </a:p>
        </p:txBody>
      </p:sp>
      <p:sp>
        <p:nvSpPr>
          <p:cNvPr id="3" name="椭圆 2"/>
          <p:cNvSpPr>
            <a:spLocks noChangeArrowheads="1"/>
          </p:cNvSpPr>
          <p:nvPr/>
        </p:nvSpPr>
        <p:spPr bwMode="auto">
          <a:xfrm>
            <a:off x="808990" y="4380230"/>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care</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小心翼翼地走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4" name="椭圆 3"/>
          <p:cNvSpPr>
            <a:spLocks noChangeArrowheads="1"/>
          </p:cNvSpPr>
          <p:nvPr/>
        </p:nvSpPr>
        <p:spPr bwMode="auto">
          <a:xfrm>
            <a:off x="2819400" y="1576070"/>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a quick pace (</a:t>
            </a:r>
            <a:r>
              <a:rPr lang="zh-CN" altLang="en-US" sz="2400" b="1" dirty="0">
                <a:latin typeface="+mn-ea"/>
                <a:ea typeface="+mn-ea"/>
                <a:cs typeface="Times New Roman" panose="02020603050405020304" pitchFamily="18" charset="0"/>
              </a:rPr>
              <a:t>快走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5" name="椭圆 4"/>
          <p:cNvSpPr>
            <a:spLocks noChangeArrowheads="1"/>
          </p:cNvSpPr>
          <p:nvPr/>
        </p:nvSpPr>
        <p:spPr bwMode="auto">
          <a:xfrm>
            <a:off x="920115" y="2919095"/>
            <a:ext cx="3249295"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difficulty</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艰难地走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8" name="椭圆 7"/>
          <p:cNvSpPr>
            <a:spLocks noChangeArrowheads="1"/>
          </p:cNvSpPr>
          <p:nvPr/>
        </p:nvSpPr>
        <p:spPr bwMode="auto">
          <a:xfrm>
            <a:off x="6425565" y="1576070"/>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a purpose</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有目的地走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9" name="椭圆 8"/>
          <p:cNvSpPr>
            <a:spLocks noChangeArrowheads="1"/>
          </p:cNvSpPr>
          <p:nvPr/>
        </p:nvSpPr>
        <p:spPr bwMode="auto">
          <a:xfrm>
            <a:off x="7890510" y="2747645"/>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sound</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出声地走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
        <p:nvSpPr>
          <p:cNvPr id="14" name="五边形 21"/>
          <p:cNvSpPr/>
          <p:nvPr/>
        </p:nvSpPr>
        <p:spPr bwMode="auto">
          <a:xfrm>
            <a:off x="1282700" y="168910"/>
            <a:ext cx="6294755" cy="569595"/>
          </a:xfrm>
          <a:prstGeom prst="homePlate">
            <a:avLst>
              <a:gd name="adj" fmla="val 43987"/>
            </a:avLst>
          </a:prstGeom>
          <a:solidFill>
            <a:srgbClr val="F79646"/>
          </a:solidFill>
          <a:ln w="25400" cap="flat" cmpd="sng" algn="ctr">
            <a:noFill/>
            <a:prstDash val="solid"/>
          </a:ln>
          <a:effectLst/>
        </p:spPr>
        <p:txBody>
          <a:bodyPr anchor="ctr"/>
          <a:p>
            <a:pPr algn="ctr" defTabSz="1622425">
              <a:defRPr/>
            </a:pPr>
            <a:r>
              <a:rPr lang="en-US" altLang="zh-CN" sz="3600">
                <a:solidFill>
                  <a:schemeClr val="bg1"/>
                </a:solidFill>
                <a:latin typeface="Impact" panose="020B0806030902050204" pitchFamily="34" charset="0"/>
                <a:cs typeface="Impact" panose="020B0806030902050204" pitchFamily="34" charset="0"/>
              </a:rPr>
              <a:t>vivid verbs--“walk”+particles</a:t>
            </a:r>
            <a:endParaRPr lang="en-US" altLang="zh-CN" sz="3600">
              <a:solidFill>
                <a:schemeClr val="bg1"/>
              </a:solidFill>
              <a:latin typeface="Impact" panose="020B0806030902050204" pitchFamily="34" charset="0"/>
              <a:cs typeface="Impact" panose="020B0806030902050204" pitchFamily="34" charset="0"/>
            </a:endParaRPr>
          </a:p>
        </p:txBody>
      </p:sp>
      <p:sp>
        <p:nvSpPr>
          <p:cNvPr id="2" name="椭圆 1"/>
          <p:cNvSpPr>
            <a:spLocks noChangeArrowheads="1"/>
          </p:cNvSpPr>
          <p:nvPr/>
        </p:nvSpPr>
        <p:spPr bwMode="auto">
          <a:xfrm>
            <a:off x="7890510" y="3733800"/>
            <a:ext cx="3516630" cy="814705"/>
          </a:xfrm>
          <a:prstGeom prst="ellipse">
            <a:avLst/>
          </a:prstGeom>
          <a:solidFill>
            <a:schemeClr val="bg1">
              <a:lumMod val="75000"/>
            </a:schemeClr>
          </a:solidFill>
          <a:ln w="12700" algn="ctr">
            <a:noFill/>
            <a:miter lim="800000"/>
          </a:ln>
        </p:spPr>
        <p:txBody>
          <a:bodyPr lIns="86590" tIns="43294" rIns="86590" bIns="43294" anchor="ctr"/>
          <a:p>
            <a:pPr algn="ctr" defTabSz="649605" fontAlgn="auto">
              <a:spcBef>
                <a:spcPts val="0"/>
              </a:spcBef>
              <a:spcAft>
                <a:spcPts val="0"/>
              </a:spcAft>
              <a:defRPr/>
            </a:pPr>
            <a:r>
              <a:rPr lang="en-US" sz="2400" b="1" dirty="0">
                <a:latin typeface="+mn-ea"/>
                <a:ea typeface="+mn-ea"/>
                <a:cs typeface="Times New Roman" panose="02020603050405020304" pitchFamily="18" charset="0"/>
              </a:rPr>
              <a:t>with mood</a:t>
            </a:r>
            <a:endParaRPr lang="en-US" sz="2400" b="1" dirty="0">
              <a:latin typeface="+mn-ea"/>
              <a:ea typeface="+mn-ea"/>
              <a:cs typeface="Times New Roman" panose="02020603050405020304" pitchFamily="18" charset="0"/>
            </a:endParaRPr>
          </a:p>
          <a:p>
            <a:pPr algn="ctr" defTabSz="649605" fontAlgn="auto">
              <a:spcBef>
                <a:spcPts val="0"/>
              </a:spcBef>
              <a:spcAft>
                <a:spcPts val="0"/>
              </a:spcAft>
              <a:defRPr/>
            </a:pPr>
            <a:r>
              <a:rPr lang="en-US" sz="2400" b="1" dirty="0">
                <a:latin typeface="+mn-ea"/>
                <a:ea typeface="+mn-ea"/>
                <a:cs typeface="Times New Roman" panose="02020603050405020304" pitchFamily="18" charset="0"/>
              </a:rPr>
              <a:t>(</a:t>
            </a:r>
            <a:r>
              <a:rPr lang="zh-CN" altLang="en-US" sz="2400" b="1" dirty="0">
                <a:latin typeface="+mn-ea"/>
                <a:ea typeface="+mn-ea"/>
                <a:cs typeface="Times New Roman" panose="02020603050405020304" pitchFamily="18" charset="0"/>
              </a:rPr>
              <a:t>带感情地走</a:t>
            </a:r>
            <a:r>
              <a:rPr lang="en-US" sz="2400" b="1" dirty="0">
                <a:latin typeface="+mn-ea"/>
                <a:ea typeface="+mn-ea"/>
                <a:cs typeface="Times New Roman" panose="02020603050405020304" pitchFamily="18" charset="0"/>
              </a:rPr>
              <a:t>)</a:t>
            </a:r>
            <a:endParaRPr lang="en-US" sz="2400" b="1" dirty="0">
              <a:latin typeface="+mn-ea"/>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10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10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10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0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3" grpId="0" bldLvl="0" animBg="1"/>
      <p:bldP spid="4" grpId="0" bldLvl="0" animBg="1"/>
      <p:bldP spid="5" grpId="0" bldLvl="0" animBg="1"/>
      <p:bldP spid="8" grpId="0" bldLvl="0" animBg="1"/>
      <p:bldP spid="9"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7326" y="600149"/>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3" name="组合 52"/>
          <p:cNvGrpSpPr/>
          <p:nvPr/>
        </p:nvGrpSpPr>
        <p:grpSpPr>
          <a:xfrm>
            <a:off x="3570883" y="1802130"/>
            <a:ext cx="4835247" cy="4935220"/>
            <a:chOff x="5616" y="2923"/>
            <a:chExt cx="7615" cy="7772"/>
          </a:xfrm>
        </p:grpSpPr>
        <p:grpSp>
          <p:nvGrpSpPr>
            <p:cNvPr id="15" name="组合 14"/>
            <p:cNvGrpSpPr/>
            <p:nvPr/>
          </p:nvGrpSpPr>
          <p:grpSpPr>
            <a:xfrm>
              <a:off x="5616" y="2923"/>
              <a:ext cx="7615" cy="7772"/>
              <a:chOff x="5543" y="3027"/>
              <a:chExt cx="7615" cy="7772"/>
            </a:xfrm>
          </p:grpSpPr>
          <p:grpSp>
            <p:nvGrpSpPr>
              <p:cNvPr id="37" name="组合 36"/>
              <p:cNvGrpSpPr/>
              <p:nvPr/>
            </p:nvGrpSpPr>
            <p:grpSpPr>
              <a:xfrm>
                <a:off x="5543" y="3027"/>
                <a:ext cx="7235" cy="7772"/>
                <a:chOff x="1890529" y="2203763"/>
                <a:chExt cx="3517339" cy="3778710"/>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90529" y="2918470"/>
                  <a:ext cx="917918" cy="51974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2331013" y="2203763"/>
                  <a:ext cx="1189696" cy="52314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3310191" y="2461933"/>
                  <a:ext cx="1171221" cy="57516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4230813" y="3802835"/>
                  <a:ext cx="1177055" cy="64030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2071390" y="3552955"/>
                  <a:ext cx="903819" cy="581003"/>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2084031" y="4508329"/>
                  <a:ext cx="1095862" cy="621844"/>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2" name="Cloud 91"/>
              <p:cNvSpPr>
                <a:spLocks noChangeAspect="1"/>
              </p:cNvSpPr>
              <p:nvPr/>
            </p:nvSpPr>
            <p:spPr bwMode="auto">
              <a:xfrm>
                <a:off x="8378" y="8182"/>
                <a:ext cx="2285" cy="110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12" name="Cloud 88"/>
              <p:cNvSpPr>
                <a:spLocks noChangeAspect="1"/>
              </p:cNvSpPr>
              <p:nvPr/>
            </p:nvSpPr>
            <p:spPr>
              <a:xfrm rot="834068">
                <a:off x="10994" y="5065"/>
                <a:ext cx="2164" cy="1279"/>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33" name="Cloud 92"/>
            <p:cNvSpPr/>
            <p:nvPr/>
          </p:nvSpPr>
          <p:spPr bwMode="auto">
            <a:xfrm>
              <a:off x="10682" y="3846"/>
              <a:ext cx="1766" cy="131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0" y="1"/>
            <a:ext cx="1282515" cy="1297172"/>
          </a:xfrm>
          <a:prstGeom prst="rect">
            <a:avLst/>
          </a:prstGeom>
        </p:spPr>
      </p:pic>
      <p:grpSp>
        <p:nvGrpSpPr>
          <p:cNvPr id="5" name="组合 4"/>
          <p:cNvGrpSpPr/>
          <p:nvPr/>
        </p:nvGrpSpPr>
        <p:grpSpPr>
          <a:xfrm>
            <a:off x="5137785" y="304800"/>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5057140" y="267970"/>
            <a:ext cx="1447165" cy="635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113790" y="323850"/>
            <a:ext cx="4640580" cy="651510"/>
            <a:chOff x="806450" y="650875"/>
            <a:chExt cx="4640424" cy="793558"/>
          </a:xfrm>
        </p:grpSpPr>
        <p:sp>
          <p:nvSpPr>
            <p:cNvPr id="63" name="AutoShape 64"/>
            <p:cNvSpPr>
              <a:spLocks noChangeArrowheads="1"/>
            </p:cNvSpPr>
            <p:nvPr/>
          </p:nvSpPr>
          <p:spPr bwMode="gray">
            <a:xfrm>
              <a:off x="806450" y="650875"/>
              <a:ext cx="3838446" cy="703838"/>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difficulty</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665855" y="2758440"/>
            <a:ext cx="1251585" cy="521970"/>
          </a:xfrm>
          <a:prstGeom prst="rect">
            <a:avLst/>
          </a:prstGeom>
          <a:noFill/>
        </p:spPr>
        <p:txBody>
          <a:bodyPr wrap="square" rtlCol="0">
            <a:spAutoFit/>
          </a:bodyPr>
          <a:p>
            <a:r>
              <a:rPr lang="en-US" altLang="zh-CN" sz="2800" b="1">
                <a:solidFill>
                  <a:schemeClr val="bg1"/>
                </a:solidFill>
              </a:rPr>
              <a:t>plod</a:t>
            </a:r>
            <a:endParaRPr lang="en-US" altLang="zh-CN" sz="2800" b="1">
              <a:solidFill>
                <a:schemeClr val="bg1"/>
              </a:solidFill>
            </a:endParaRPr>
          </a:p>
        </p:txBody>
      </p:sp>
      <p:sp>
        <p:nvSpPr>
          <p:cNvPr id="17" name="文本框 16"/>
          <p:cNvSpPr txBox="1"/>
          <p:nvPr/>
        </p:nvSpPr>
        <p:spPr>
          <a:xfrm>
            <a:off x="0" y="2127250"/>
            <a:ext cx="3808730" cy="156845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a:t>
            </a:r>
            <a:r>
              <a:rPr lang="zh-CN" altLang="en-US" sz="2400">
                <a:latin typeface="Times New Roman" panose="02020603050405020304" pitchFamily="18" charset="0"/>
                <a:cs typeface="Times New Roman" panose="02020603050405020304" pitchFamily="18" charset="0"/>
                <a:sym typeface="+mn-ea"/>
              </a:rPr>
              <a:t>he</a:t>
            </a:r>
            <a:r>
              <a:rPr lang="zh-CN" altLang="en-US" sz="2400">
                <a:solidFill>
                  <a:srgbClr val="C00000"/>
                </a:solidFill>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plodded </a:t>
            </a:r>
            <a:r>
              <a:rPr lang="en-US" altLang="zh-CN" sz="2400">
                <a:solidFill>
                  <a:schemeClr val="tx1"/>
                </a:solidFill>
                <a:latin typeface="Times New Roman" panose="02020603050405020304" pitchFamily="18" charset="0"/>
                <a:cs typeface="Times New Roman" panose="02020603050405020304" pitchFamily="18" charset="0"/>
                <a:sym typeface="+mn-ea"/>
              </a:rPr>
              <a:t>her way  </a:t>
            </a:r>
            <a:r>
              <a:rPr lang="en-US" altLang="zh-CN" sz="2400">
                <a:solidFill>
                  <a:schemeClr val="accent5">
                    <a:lumMod val="50000"/>
                  </a:schemeClr>
                </a:solidFill>
                <a:latin typeface="Times New Roman" panose="02020603050405020304" pitchFamily="18" charset="0"/>
                <a:cs typeface="Times New Roman" panose="02020603050405020304" pitchFamily="18" charset="0"/>
                <a:sym typeface="+mn-ea"/>
              </a:rPr>
              <a:t>through</a:t>
            </a:r>
            <a:r>
              <a:rPr lang="en-US" altLang="zh-CN" sz="2400">
                <a:solidFill>
                  <a:schemeClr val="tx1"/>
                </a:solidFill>
                <a:latin typeface="Times New Roman" panose="02020603050405020304" pitchFamily="18" charset="0"/>
                <a:cs typeface="Times New Roman" panose="02020603050405020304" pitchFamily="18" charset="0"/>
                <a:sym typeface="+mn-ea"/>
              </a:rPr>
              <a:t> the rain.</a:t>
            </a: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-dd-</a:t>
            </a:r>
            <a:r>
              <a:rPr lang="en-US" altLang="zh-CN" sz="2400">
                <a:latin typeface="Times New Roman" panose="02020603050405020304" pitchFamily="18" charset="0"/>
                <a:cs typeface="Times New Roman" panose="02020603050405020304" pitchFamily="18" charset="0"/>
                <a:sym typeface="+mn-ea"/>
              </a:rPr>
              <a:t>: to walk slowly with heavy steps</a:t>
            </a:r>
            <a:r>
              <a:rPr lang="zh-CN" altLang="en-US" sz="2400" b="1">
                <a:latin typeface="Times New Roman" panose="02020603050405020304" pitchFamily="18" charset="0"/>
                <a:cs typeface="Times New Roman" panose="02020603050405020304" pitchFamily="18" charset="0"/>
                <a:sym typeface="+mn-ea"/>
              </a:rPr>
              <a:t>艰难地走</a:t>
            </a:r>
            <a:r>
              <a:rPr lang="en-US" altLang="zh-CN" sz="2400">
                <a:latin typeface="Times New Roman" panose="02020603050405020304" pitchFamily="18" charset="0"/>
                <a:cs typeface="Times New Roman" panose="02020603050405020304" pitchFamily="18" charset="0"/>
                <a:sym typeface="+mn-ea"/>
              </a:rPr>
              <a:t>)</a:t>
            </a:r>
            <a:endParaRPr lang="en-US" altLang="zh-CN" sz="2800" b="1">
              <a:solidFill>
                <a:schemeClr val="bg1"/>
              </a:solidFill>
              <a:sym typeface="+mn-ea"/>
            </a:endParaRPr>
          </a:p>
        </p:txBody>
      </p:sp>
      <p:sp>
        <p:nvSpPr>
          <p:cNvPr id="18" name="文本框 17"/>
          <p:cNvSpPr txBox="1"/>
          <p:nvPr/>
        </p:nvSpPr>
        <p:spPr>
          <a:xfrm>
            <a:off x="3909695" y="4956810"/>
            <a:ext cx="1294765" cy="521970"/>
          </a:xfrm>
          <a:prstGeom prst="rect">
            <a:avLst/>
          </a:prstGeom>
          <a:noFill/>
        </p:spPr>
        <p:txBody>
          <a:bodyPr wrap="square" rtlCol="0">
            <a:spAutoFit/>
          </a:bodyPr>
          <a:p>
            <a:pPr algn="l"/>
            <a:r>
              <a:rPr lang="en-US" altLang="zh-CN" sz="2800" b="1">
                <a:solidFill>
                  <a:schemeClr val="bg1"/>
                </a:solidFill>
                <a:sym typeface="+mn-ea"/>
              </a:rPr>
              <a:t>plough</a:t>
            </a:r>
            <a:endParaRPr lang="en-US" altLang="zh-CN" sz="2800" b="1">
              <a:solidFill>
                <a:schemeClr val="bg1"/>
              </a:solidFill>
              <a:sym typeface="+mn-ea"/>
            </a:endParaRPr>
          </a:p>
        </p:txBody>
      </p:sp>
      <p:sp>
        <p:nvSpPr>
          <p:cNvPr id="20" name="文本框 19"/>
          <p:cNvSpPr txBox="1"/>
          <p:nvPr/>
        </p:nvSpPr>
        <p:spPr>
          <a:xfrm>
            <a:off x="340360" y="5239385"/>
            <a:ext cx="5024120" cy="156845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They </a:t>
            </a:r>
            <a:r>
              <a:rPr lang="en-US" sz="2400">
                <a:solidFill>
                  <a:srgbClr val="C00000"/>
                </a:solidFill>
                <a:latin typeface="Times New Roman" panose="02020603050405020304" pitchFamily="18" charset="0"/>
                <a:cs typeface="Times New Roman" panose="02020603050405020304" pitchFamily="18" charset="0"/>
                <a:sym typeface="+mn-ea"/>
              </a:rPr>
              <a:t>ploughed</a:t>
            </a:r>
            <a:r>
              <a:rPr lang="en-US" sz="2400">
                <a:latin typeface="Times New Roman" panose="02020603050405020304" pitchFamily="18" charset="0"/>
                <a:cs typeface="Times New Roman" panose="02020603050405020304" pitchFamily="18" charset="0"/>
                <a:sym typeface="+mn-ea"/>
              </a:rPr>
              <a:t> their way </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rgbClr val="1099DF"/>
                </a:solidFill>
                <a:latin typeface="Times New Roman" panose="02020603050405020304" pitchFamily="18" charset="0"/>
                <a:cs typeface="Times New Roman" panose="02020603050405020304" pitchFamily="18" charset="0"/>
                <a:sym typeface="+mn-ea"/>
              </a:rPr>
              <a:t>    through</a:t>
            </a:r>
            <a:r>
              <a:rPr lang="en-US" sz="2400">
                <a:latin typeface="Times New Roman" panose="02020603050405020304" pitchFamily="18" charset="0"/>
                <a:cs typeface="Times New Roman" panose="02020603050405020304" pitchFamily="18" charset="0"/>
                <a:sym typeface="+mn-ea"/>
              </a:rPr>
              <a:t> deep snow</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plough one's way through sth</a:t>
            </a:r>
            <a:r>
              <a:rPr lang="en-US" altLang="zh-CN" sz="2400">
                <a:latin typeface="Times New Roman" panose="02020603050405020304" pitchFamily="18" charset="0"/>
                <a:cs typeface="Times New Roman" panose="02020603050405020304" pitchFamily="18" charset="0"/>
                <a:sym typeface="+mn-ea"/>
              </a:rPr>
              <a:t>:to force a way through sth</a:t>
            </a:r>
            <a:r>
              <a:rPr lang="zh-CN" altLang="en-US" sz="2400" b="1">
                <a:latin typeface="Times New Roman" panose="02020603050405020304" pitchFamily="18" charset="0"/>
                <a:cs typeface="Times New Roman" panose="02020603050405020304" pitchFamily="18" charset="0"/>
                <a:sym typeface="+mn-ea"/>
              </a:rPr>
              <a:t>费力向前</a:t>
            </a:r>
            <a:r>
              <a:rPr lang="en-US" altLang="zh-CN" sz="2400">
                <a:latin typeface="Times New Roman" panose="02020603050405020304" pitchFamily="18" charset="0"/>
                <a:cs typeface="Times New Roman" panose="02020603050405020304" pitchFamily="18" charset="0"/>
                <a:sym typeface="+mn-ea"/>
              </a:rPr>
              <a:t>)</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3909695" y="3670935"/>
            <a:ext cx="836295" cy="521970"/>
          </a:xfrm>
          <a:prstGeom prst="rect">
            <a:avLst/>
          </a:prstGeom>
          <a:noFill/>
        </p:spPr>
        <p:txBody>
          <a:bodyPr wrap="none" rtlCol="0">
            <a:spAutoFit/>
          </a:bodyPr>
          <a:p>
            <a:pPr algn="l"/>
            <a:r>
              <a:rPr lang="en-US" altLang="zh-CN" sz="2800" b="1">
                <a:solidFill>
                  <a:schemeClr val="bg1"/>
                </a:solidFill>
                <a:sym typeface="+mn-ea"/>
              </a:rPr>
              <a:t>drag</a:t>
            </a:r>
            <a:endParaRPr lang="en-US" altLang="zh-CN" sz="2800" b="1">
              <a:solidFill>
                <a:schemeClr val="bg1"/>
              </a:solidFill>
              <a:sym typeface="+mn-ea"/>
            </a:endParaRPr>
          </a:p>
        </p:txBody>
      </p:sp>
      <p:sp>
        <p:nvSpPr>
          <p:cNvPr id="23" name="文本框 22"/>
          <p:cNvSpPr txBox="1"/>
          <p:nvPr/>
        </p:nvSpPr>
        <p:spPr>
          <a:xfrm>
            <a:off x="100965" y="3675380"/>
            <a:ext cx="4126865" cy="193802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She </a:t>
            </a:r>
            <a:r>
              <a:rPr lang="en-US" altLang="zh-CN" sz="2400">
                <a:solidFill>
                  <a:srgbClr val="C00000"/>
                </a:solidFill>
                <a:latin typeface="Times New Roman" panose="02020603050405020304" pitchFamily="18" charset="0"/>
                <a:cs typeface="Times New Roman" panose="02020603050405020304" pitchFamily="18" charset="0"/>
                <a:sym typeface="+mn-ea"/>
              </a:rPr>
              <a:t>dragged </a:t>
            </a:r>
            <a:r>
              <a:rPr lang="en-US" altLang="zh-CN" sz="2400">
                <a:latin typeface="Times New Roman" panose="02020603050405020304" pitchFamily="18" charset="0"/>
                <a:cs typeface="Times New Roman" panose="02020603050405020304" pitchFamily="18" charset="0"/>
                <a:sym typeface="+mn-ea"/>
              </a:rPr>
              <a:t>herself </a:t>
            </a:r>
            <a:r>
              <a:rPr lang="en-US" altLang="zh-CN" sz="2400">
                <a:solidFill>
                  <a:srgbClr val="0070C0"/>
                </a:solidFill>
                <a:latin typeface="Times New Roman" panose="02020603050405020304" pitchFamily="18" charset="0"/>
                <a:cs typeface="Times New Roman" panose="02020603050405020304" pitchFamily="18" charset="0"/>
                <a:sym typeface="+mn-ea"/>
              </a:rPr>
              <a:t>out of</a:t>
            </a:r>
            <a:r>
              <a:rPr lang="en-US" altLang="zh-CN" sz="2400">
                <a:latin typeface="Times New Roman" panose="02020603050405020304" pitchFamily="18" charset="0"/>
                <a:cs typeface="Times New Roman" panose="02020603050405020304" pitchFamily="18" charset="0"/>
                <a:sym typeface="+mn-ea"/>
              </a:rPr>
              <a:t> the bed .  (</a:t>
            </a:r>
            <a:r>
              <a:rPr lang="en-US" altLang="zh-CN" sz="2400" b="1">
                <a:solidFill>
                  <a:srgbClr val="E642A2"/>
                </a:solidFill>
                <a:latin typeface="Times New Roman" panose="02020603050405020304" pitchFamily="18" charset="0"/>
                <a:cs typeface="Times New Roman" panose="02020603050405020304" pitchFamily="18" charset="0"/>
                <a:sym typeface="+mn-ea"/>
              </a:rPr>
              <a:t>-gg-</a:t>
            </a:r>
            <a:r>
              <a:rPr lang="en-US" altLang="zh-CN" sz="2400">
                <a:latin typeface="Times New Roman" panose="02020603050405020304" pitchFamily="18" charset="0"/>
                <a:cs typeface="Times New Roman" panose="02020603050405020304" pitchFamily="18" charset="0"/>
                <a:sym typeface="+mn-ea"/>
              </a:rPr>
              <a:t>: to move yourself slowly and with effort</a:t>
            </a:r>
            <a:r>
              <a:rPr lang="en-US" altLang="zh-CN" sz="2400" b="1">
                <a:latin typeface="Times New Roman" panose="02020603050405020304" pitchFamily="18" charset="0"/>
                <a:cs typeface="Times New Roman" panose="02020603050405020304" pitchFamily="18" charset="0"/>
                <a:sym typeface="+mn-ea"/>
              </a:rPr>
              <a:t>缓慢而费力地移动</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a:t>
            </a:r>
            <a:endParaRPr lang="en-US" altLang="zh-CN" sz="2400" b="1">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4255135" y="1784350"/>
            <a:ext cx="1409065" cy="521970"/>
          </a:xfrm>
          <a:prstGeom prst="rect">
            <a:avLst/>
          </a:prstGeom>
          <a:noFill/>
        </p:spPr>
        <p:txBody>
          <a:bodyPr wrap="square" rtlCol="0">
            <a:spAutoFit/>
          </a:bodyPr>
          <a:p>
            <a:pPr algn="l"/>
            <a:r>
              <a:rPr lang="en-US" altLang="zh-CN" sz="2800" b="1">
                <a:solidFill>
                  <a:schemeClr val="bg1"/>
                </a:solidFill>
                <a:sym typeface="+mn-ea"/>
              </a:rPr>
              <a:t>stagger</a:t>
            </a:r>
            <a:endParaRPr lang="en-US" altLang="zh-CN" sz="2800" b="1">
              <a:solidFill>
                <a:schemeClr val="bg1"/>
              </a:solidFill>
            </a:endParaRPr>
          </a:p>
        </p:txBody>
      </p:sp>
      <p:sp>
        <p:nvSpPr>
          <p:cNvPr id="25" name="文本框 24"/>
          <p:cNvSpPr txBox="1"/>
          <p:nvPr/>
        </p:nvSpPr>
        <p:spPr>
          <a:xfrm>
            <a:off x="221615" y="970915"/>
            <a:ext cx="413575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injured man </a:t>
            </a:r>
            <a:r>
              <a:rPr lang="en-US" sz="2400">
                <a:solidFill>
                  <a:srgbClr val="C00000"/>
                </a:solidFill>
                <a:latin typeface="Times New Roman" panose="02020603050405020304" pitchFamily="18" charset="0"/>
                <a:cs typeface="Times New Roman" panose="02020603050405020304" pitchFamily="18" charset="0"/>
                <a:sym typeface="+mn-ea"/>
              </a:rPr>
              <a:t>staggered</a:t>
            </a:r>
            <a:r>
              <a:rPr lang="en-US" sz="2400">
                <a:latin typeface="Times New Roman" panose="02020603050405020304" pitchFamily="18" charset="0"/>
                <a:cs typeface="Times New Roman" panose="02020603050405020304" pitchFamily="18" charset="0"/>
                <a:sym typeface="+mn-ea"/>
              </a:rPr>
              <a:t> </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to</a:t>
            </a:r>
            <a:r>
              <a:rPr lang="en-US" sz="2400">
                <a:latin typeface="Times New Roman" panose="02020603050405020304" pitchFamily="18" charset="0"/>
                <a:cs typeface="Times New Roman" panose="02020603050405020304" pitchFamily="18" charset="0"/>
                <a:sym typeface="+mn-ea"/>
              </a:rPr>
              <a:t> his feet</a:t>
            </a: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(to walk with weak unsteady steps</a:t>
            </a:r>
            <a:r>
              <a:rPr lang="zh-CN" altLang="en-US" sz="2400" b="1">
                <a:latin typeface="Times New Roman" panose="02020603050405020304" pitchFamily="18" charset="0"/>
                <a:cs typeface="Times New Roman" panose="02020603050405020304" pitchFamily="18" charset="0"/>
                <a:sym typeface="+mn-ea"/>
              </a:rPr>
              <a:t>蹒跚</a:t>
            </a:r>
            <a:r>
              <a:rPr lang="en-US" altLang="zh-CN" sz="2400">
                <a:latin typeface="Times New Roman" panose="02020603050405020304" pitchFamily="18" charset="0"/>
                <a:cs typeface="Times New Roman" panose="02020603050405020304" pitchFamily="18" charset="0"/>
                <a:sym typeface="+mn-ea"/>
              </a:rPr>
              <a:t>)</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5481955" y="1000760"/>
            <a:ext cx="7047865" cy="829945"/>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rPr>
              <a:t>Jane </a:t>
            </a:r>
            <a:r>
              <a:rPr lang="en-US" sz="2400">
                <a:solidFill>
                  <a:srgbClr val="C00000"/>
                </a:solidFill>
                <a:latin typeface="Times New Roman" panose="02020603050405020304" pitchFamily="18" charset="0"/>
                <a:cs typeface="Times New Roman" panose="02020603050405020304" pitchFamily="18" charset="0"/>
              </a:rPr>
              <a:t>stumbled</a:t>
            </a:r>
            <a:r>
              <a:rPr lang="en-US" sz="2400">
                <a:solidFill>
                  <a:schemeClr val="accent5">
                    <a:lumMod val="75000"/>
                  </a:schemeClr>
                </a:solidFill>
                <a:latin typeface="Times New Roman" panose="02020603050405020304" pitchFamily="18" charset="0"/>
                <a:cs typeface="Times New Roman" panose="02020603050405020304" pitchFamily="18" charset="0"/>
              </a:rPr>
              <a:t> in</a:t>
            </a:r>
            <a:r>
              <a:rPr lang="en-US" sz="2400">
                <a:solidFill>
                  <a:schemeClr val="tx1"/>
                </a:solidFill>
                <a:latin typeface="Times New Roman" panose="02020603050405020304" pitchFamily="18" charset="0"/>
                <a:cs typeface="Times New Roman" panose="02020603050405020304" pitchFamily="18" charset="0"/>
              </a:rPr>
              <a:t> the dark, looking for a shelter.</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b="1">
                <a:solidFill>
                  <a:schemeClr val="tx1"/>
                </a:solidFill>
                <a:latin typeface="Times New Roman" panose="02020603050405020304" pitchFamily="18" charset="0"/>
                <a:cs typeface="Times New Roman" panose="02020603050405020304" pitchFamily="18" charset="0"/>
              </a:rPr>
              <a:t>    </a:t>
            </a:r>
            <a:r>
              <a:rPr lang="en-US" altLang="zh-CN" sz="2400">
                <a:solidFill>
                  <a:schemeClr val="tx1"/>
                </a:solidFill>
                <a:latin typeface="Times New Roman" panose="02020603050405020304" pitchFamily="18" charset="0"/>
                <a:cs typeface="Times New Roman" panose="02020603050405020304" pitchFamily="18" charset="0"/>
              </a:rPr>
              <a:t>(to walk in an unsteady way</a:t>
            </a:r>
            <a:r>
              <a:rPr lang="en-US" altLang="zh-CN" sz="2400" b="1">
                <a:solidFill>
                  <a:schemeClr val="tx1"/>
                </a:solidFill>
                <a:latin typeface="Times New Roman" panose="02020603050405020304" pitchFamily="18" charset="0"/>
                <a:cs typeface="Times New Roman" panose="02020603050405020304" pitchFamily="18" charset="0"/>
              </a:rPr>
              <a:t>蹒跚</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a:off x="6762115" y="2483485"/>
            <a:ext cx="988695" cy="521970"/>
          </a:xfrm>
          <a:prstGeom prst="rect">
            <a:avLst/>
          </a:prstGeom>
          <a:noFill/>
        </p:spPr>
        <p:txBody>
          <a:bodyPr wrap="none" rtlCol="0">
            <a:spAutoFit/>
          </a:bodyPr>
          <a:p>
            <a:pPr algn="l"/>
            <a:r>
              <a:rPr lang="en-US" altLang="zh-CN" sz="2800" b="1">
                <a:solidFill>
                  <a:schemeClr val="bg1"/>
                </a:solidFill>
                <a:sym typeface="+mn-ea"/>
              </a:rPr>
              <a:t>wade</a:t>
            </a:r>
            <a:endParaRPr lang="en-US" altLang="zh-CN" sz="2800" b="1">
              <a:solidFill>
                <a:schemeClr val="bg1"/>
              </a:solidFill>
            </a:endParaRPr>
          </a:p>
        </p:txBody>
      </p:sp>
      <p:sp>
        <p:nvSpPr>
          <p:cNvPr id="28" name="文本框 27"/>
          <p:cNvSpPr txBox="1"/>
          <p:nvPr/>
        </p:nvSpPr>
        <p:spPr>
          <a:xfrm>
            <a:off x="6762750" y="4047490"/>
            <a:ext cx="1267460" cy="521970"/>
          </a:xfrm>
          <a:prstGeom prst="rect">
            <a:avLst/>
          </a:prstGeom>
          <a:noFill/>
        </p:spPr>
        <p:txBody>
          <a:bodyPr wrap="none" rtlCol="0">
            <a:spAutoFit/>
          </a:bodyPr>
          <a:p>
            <a:pPr algn="l"/>
            <a:r>
              <a:rPr lang="en-US" altLang="zh-CN" sz="2800" b="1">
                <a:solidFill>
                  <a:schemeClr val="bg1"/>
                </a:solidFill>
              </a:rPr>
              <a:t>waddle</a:t>
            </a:r>
            <a:endParaRPr lang="en-US" altLang="zh-CN" sz="2800" b="1">
              <a:solidFill>
                <a:schemeClr val="bg1"/>
              </a:solidFill>
            </a:endParaRPr>
          </a:p>
        </p:txBody>
      </p:sp>
      <p:sp>
        <p:nvSpPr>
          <p:cNvPr id="29" name="文本框 28"/>
          <p:cNvSpPr txBox="1"/>
          <p:nvPr/>
        </p:nvSpPr>
        <p:spPr>
          <a:xfrm>
            <a:off x="6504305" y="4414520"/>
            <a:ext cx="5643245" cy="119888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chemeClr val="tx1"/>
                </a:solidFill>
                <a:latin typeface="Times New Roman" panose="02020603050405020304" pitchFamily="18" charset="0"/>
                <a:cs typeface="Times New Roman" panose="02020603050405020304" pitchFamily="18" charset="0"/>
              </a:rPr>
              <a:t>The stout old man </a:t>
            </a:r>
            <a:r>
              <a:rPr lang="en-US" altLang="zh-CN" sz="2400">
                <a:solidFill>
                  <a:srgbClr val="C00000"/>
                </a:solidFill>
                <a:latin typeface="Times New Roman" panose="02020603050405020304" pitchFamily="18" charset="0"/>
                <a:cs typeface="Times New Roman" panose="02020603050405020304" pitchFamily="18" charset="0"/>
              </a:rPr>
              <a:t>waddled</a:t>
            </a:r>
            <a:r>
              <a:rPr lang="en-US" altLang="zh-CN" sz="2400">
                <a:solidFill>
                  <a:schemeClr val="tx1"/>
                </a:solidFill>
                <a:latin typeface="Times New Roman" panose="02020603050405020304" pitchFamily="18" charset="0"/>
                <a:cs typeface="Times New Roman" panose="02020603050405020304" pitchFamily="18" charset="0"/>
              </a:rPr>
              <a:t> </a:t>
            </a:r>
            <a:r>
              <a:rPr lang="en-US" altLang="zh-CN" sz="2400">
                <a:solidFill>
                  <a:srgbClr val="0070C0"/>
                </a:solidFill>
                <a:latin typeface="Times New Roman" panose="02020603050405020304" pitchFamily="18" charset="0"/>
                <a:cs typeface="Times New Roman" panose="02020603050405020304" pitchFamily="18" charset="0"/>
              </a:rPr>
              <a:t>across</a:t>
            </a:r>
            <a:r>
              <a:rPr lang="en-US" altLang="zh-CN" sz="2400">
                <a:solidFill>
                  <a:schemeClr val="tx1"/>
                </a:solidFill>
                <a:latin typeface="Times New Roman" panose="02020603050405020304" pitchFamily="18" charset="0"/>
                <a:cs typeface="Times New Roman" panose="02020603050405020304" pitchFamily="18" charset="0"/>
              </a:rPr>
              <a:t> the road.(to walk with short steps, swinging from side to side.</a:t>
            </a:r>
            <a:r>
              <a:rPr lang="zh-CN" altLang="en-US" sz="2400" b="1">
                <a:solidFill>
                  <a:schemeClr val="tx1"/>
                </a:solidFill>
                <a:latin typeface="Times New Roman" panose="02020603050405020304" pitchFamily="18" charset="0"/>
                <a:cs typeface="Times New Roman" panose="02020603050405020304" pitchFamily="18" charset="0"/>
              </a:rPr>
              <a:t>蹒跚行走</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577840" y="5166360"/>
            <a:ext cx="1035050" cy="521970"/>
          </a:xfrm>
          <a:prstGeom prst="rect">
            <a:avLst/>
          </a:prstGeom>
          <a:noFill/>
        </p:spPr>
        <p:txBody>
          <a:bodyPr wrap="none" rtlCol="0">
            <a:spAutoFit/>
          </a:bodyPr>
          <a:p>
            <a:pPr algn="l"/>
            <a:r>
              <a:rPr lang="en-US" altLang="zh-CN" sz="2800" b="1">
                <a:solidFill>
                  <a:schemeClr val="bg1"/>
                </a:solidFill>
              </a:rPr>
              <a:t>grope</a:t>
            </a:r>
            <a:endParaRPr lang="en-US" altLang="zh-CN" sz="2800" b="1">
              <a:solidFill>
                <a:schemeClr val="bg1"/>
              </a:solidFill>
            </a:endParaRPr>
          </a:p>
        </p:txBody>
      </p:sp>
      <p:sp>
        <p:nvSpPr>
          <p:cNvPr id="11" name="文本框 10"/>
          <p:cNvSpPr txBox="1"/>
          <p:nvPr/>
        </p:nvSpPr>
        <p:spPr>
          <a:xfrm>
            <a:off x="5577840" y="5613400"/>
            <a:ext cx="5810885" cy="1198880"/>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rPr>
              <a:t>We </a:t>
            </a:r>
            <a:r>
              <a:rPr lang="en-US" altLang="zh-CN" sz="2400">
                <a:solidFill>
                  <a:srgbClr val="C00000"/>
                </a:solidFill>
                <a:latin typeface="Times New Roman" panose="02020603050405020304" pitchFamily="18" charset="0"/>
                <a:cs typeface="Times New Roman" panose="02020603050405020304" pitchFamily="18" charset="0"/>
              </a:rPr>
              <a:t>groped our way</a:t>
            </a:r>
            <a:r>
              <a:rPr lang="en-US" altLang="zh-CN" sz="2400">
                <a:latin typeface="Times New Roman" panose="02020603050405020304" pitchFamily="18" charset="0"/>
                <a:cs typeface="Times New Roman" panose="02020603050405020304" pitchFamily="18" charset="0"/>
              </a:rPr>
              <a:t> </a:t>
            </a:r>
            <a:r>
              <a:rPr lang="en-US" altLang="zh-CN" sz="2400">
                <a:solidFill>
                  <a:srgbClr val="0070C0"/>
                </a:solidFill>
                <a:latin typeface="Times New Roman" panose="02020603050405020304" pitchFamily="18" charset="0"/>
                <a:cs typeface="Times New Roman" panose="02020603050405020304" pitchFamily="18" charset="0"/>
              </a:rPr>
              <a:t>along</a:t>
            </a:r>
            <a:r>
              <a:rPr lang="en-US" altLang="zh-CN" sz="2400">
                <a:latin typeface="Times New Roman" panose="02020603050405020304" pitchFamily="18" charset="0"/>
                <a:cs typeface="Times New Roman" panose="02020603050405020304" pitchFamily="18" charset="0"/>
              </a:rPr>
              <a:t> the dark corridor</a:t>
            </a:r>
            <a:r>
              <a:rPr lang="en-US" altLang="zh-CN" sz="2400">
                <a:solidFill>
                  <a:schemeClr val="tx1"/>
                </a:solidFill>
                <a:latin typeface="Times New Roman" panose="02020603050405020304" pitchFamily="18" charset="0"/>
                <a:cs typeface="Times New Roman" panose="02020603050405020304" pitchFamily="18" charset="0"/>
              </a:rPr>
              <a:t>. (</a:t>
            </a:r>
            <a:r>
              <a:rPr lang="en-US" altLang="zh-CN" sz="2400" b="1">
                <a:solidFill>
                  <a:srgbClr val="E642A2"/>
                </a:solidFill>
                <a:latin typeface="Times New Roman" panose="02020603050405020304" pitchFamily="18" charset="0"/>
                <a:cs typeface="Times New Roman" panose="02020603050405020304" pitchFamily="18" charset="0"/>
              </a:rPr>
              <a:t>grope one's way</a:t>
            </a:r>
            <a:r>
              <a:rPr lang="en-US" altLang="zh-CN" sz="2400">
                <a:solidFill>
                  <a:schemeClr val="tx1"/>
                </a:solidFill>
                <a:latin typeface="Times New Roman" panose="02020603050405020304" pitchFamily="18" charset="0"/>
                <a:cs typeface="Times New Roman" panose="02020603050405020304" pitchFamily="18" charset="0"/>
              </a:rPr>
              <a:t>: to reach a place by feeling with your hands</a:t>
            </a:r>
            <a:r>
              <a:rPr lang="zh-CN" altLang="en-US" sz="2400" b="1">
                <a:solidFill>
                  <a:schemeClr val="tx1"/>
                </a:solidFill>
                <a:latin typeface="Times New Roman" panose="02020603050405020304" pitchFamily="18" charset="0"/>
                <a:cs typeface="Times New Roman" panose="02020603050405020304" pitchFamily="18" charset="0"/>
              </a:rPr>
              <a:t>摸索前行</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7135495" y="3148965"/>
            <a:ext cx="1158240" cy="521970"/>
          </a:xfrm>
          <a:prstGeom prst="rect">
            <a:avLst/>
          </a:prstGeom>
          <a:noFill/>
        </p:spPr>
        <p:txBody>
          <a:bodyPr wrap="none" rtlCol="0">
            <a:spAutoFit/>
          </a:bodyPr>
          <a:p>
            <a:pPr algn="l"/>
            <a:r>
              <a:rPr lang="en-US" altLang="zh-CN" sz="2800" b="1">
                <a:solidFill>
                  <a:schemeClr val="bg1"/>
                </a:solidFill>
                <a:sym typeface="+mn-ea"/>
              </a:rPr>
              <a:t>trudge</a:t>
            </a:r>
            <a:endParaRPr lang="en-US" altLang="zh-CN" sz="2800" b="1">
              <a:solidFill>
                <a:schemeClr val="bg1"/>
              </a:solidFill>
            </a:endParaRPr>
          </a:p>
        </p:txBody>
      </p:sp>
      <p:sp>
        <p:nvSpPr>
          <p:cNvPr id="14" name="文本框 13"/>
          <p:cNvSpPr txBox="1"/>
          <p:nvPr/>
        </p:nvSpPr>
        <p:spPr>
          <a:xfrm>
            <a:off x="8139430" y="3280410"/>
            <a:ext cx="4559300" cy="1198880"/>
          </a:xfrm>
          <a:prstGeom prst="rect">
            <a:avLst/>
          </a:prstGeom>
          <a:noFill/>
        </p:spPr>
        <p:txBody>
          <a:bodyPr wrap="square" rtlCol="0">
            <a:spAutoFit/>
          </a:bodyPr>
          <a:p>
            <a:pPr marL="342900" indent="-342900" algn="l">
              <a:buFont typeface="Wingdings" panose="05000000000000000000" charset="0"/>
              <a:buChar char="Ø"/>
            </a:pPr>
            <a:r>
              <a:rPr lang="en-US" sz="2400">
                <a:solidFill>
                  <a:schemeClr val="tx1"/>
                </a:solidFill>
                <a:latin typeface="Times New Roman" panose="02020603050405020304" pitchFamily="18" charset="0"/>
                <a:cs typeface="Times New Roman" panose="02020603050405020304" pitchFamily="18" charset="0"/>
              </a:rPr>
              <a:t>He</a:t>
            </a:r>
            <a:r>
              <a:rPr lang="en-US" sz="2400">
                <a:solidFill>
                  <a:srgbClr val="C00000"/>
                </a:solidFill>
                <a:latin typeface="Times New Roman" panose="02020603050405020304" pitchFamily="18" charset="0"/>
                <a:cs typeface="Times New Roman" panose="02020603050405020304" pitchFamily="18" charset="0"/>
              </a:rPr>
              <a:t> trudged </a:t>
            </a:r>
            <a:r>
              <a:rPr lang="en-US" sz="2400">
                <a:solidFill>
                  <a:schemeClr val="accent5">
                    <a:lumMod val="75000"/>
                  </a:schemeClr>
                </a:solidFill>
                <a:latin typeface="Times New Roman" panose="02020603050405020304" pitchFamily="18" charset="0"/>
                <a:cs typeface="Times New Roman" panose="02020603050405020304" pitchFamily="18" charset="0"/>
              </a:rPr>
              <a:t>back</a:t>
            </a:r>
            <a:r>
              <a:rPr lang="en-US" sz="2400">
                <a:solidFill>
                  <a:schemeClr val="tx1"/>
                </a:solidFill>
                <a:latin typeface="Times New Roman" panose="02020603050405020304" pitchFamily="18" charset="0"/>
                <a:cs typeface="Times New Roman" panose="02020603050405020304" pitchFamily="18" charset="0"/>
              </a:rPr>
              <a:t> to school.</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  (to walk slowly with heavy </a:t>
            </a:r>
            <a:endParaRPr lang="en-US" sz="2400">
              <a:solidFill>
                <a:schemeClr val="tx1"/>
              </a:solidFill>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 steps</a:t>
            </a:r>
            <a:r>
              <a:rPr lang="en-US" sz="2400" b="1">
                <a:solidFill>
                  <a:schemeClr val="tx1"/>
                </a:solidFill>
                <a:latin typeface="Times New Roman" panose="02020603050405020304" pitchFamily="18" charset="0"/>
                <a:cs typeface="Times New Roman" panose="02020603050405020304" pitchFamily="18" charset="0"/>
              </a:rPr>
              <a:t> </a:t>
            </a:r>
            <a:r>
              <a:rPr lang="zh-CN" altLang="en-US" sz="2400" b="1">
                <a:solidFill>
                  <a:schemeClr val="tx1"/>
                </a:solidFill>
                <a:latin typeface="Times New Roman" panose="02020603050405020304" pitchFamily="18" charset="0"/>
                <a:cs typeface="Times New Roman" panose="02020603050405020304" pitchFamily="18" charset="0"/>
              </a:rPr>
              <a:t>因疲劳或负重缓慢地走</a:t>
            </a:r>
            <a:r>
              <a:rPr lang="en-US" altLang="zh-CN" sz="2400">
                <a:solidFill>
                  <a:schemeClr val="tx1"/>
                </a:solidFill>
                <a:latin typeface="Times New Roman" panose="02020603050405020304" pitchFamily="18" charset="0"/>
                <a:cs typeface="Times New Roman" panose="02020603050405020304" pitchFamily="18" charset="0"/>
              </a:rPr>
              <a:t>)</a:t>
            </a:r>
            <a:endParaRPr lang="en-US" altLang="zh-CN" sz="2400">
              <a:solidFill>
                <a:schemeClr val="tx1"/>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7383145" y="1784350"/>
            <a:ext cx="4764405" cy="1568450"/>
          </a:xfrm>
          <a:prstGeom prst="rect">
            <a:avLst/>
          </a:prstGeom>
          <a:noFill/>
        </p:spPr>
        <p:txBody>
          <a:bodyPr wrap="square" rtlCol="0">
            <a:spAutoFit/>
          </a:bodyPr>
          <a:p>
            <a:pPr marL="342900" indent="-342900" algn="l">
              <a:buFont typeface="Wingdings" panose="05000000000000000000" charset="0"/>
              <a:buChar char="Ø"/>
            </a:pPr>
            <a:r>
              <a:rPr lang="en-US" altLang="zh-CN" sz="2400">
                <a:solidFill>
                  <a:srgbClr val="C00000"/>
                </a:solidFill>
                <a:latin typeface="Times New Roman" panose="02020603050405020304" pitchFamily="18" charset="0"/>
                <a:cs typeface="Times New Roman" panose="02020603050405020304" pitchFamily="18" charset="0"/>
              </a:rPr>
              <a:t>Wading</a:t>
            </a:r>
            <a:r>
              <a:rPr lang="en-US" altLang="zh-CN" sz="2400">
                <a:latin typeface="Times New Roman" panose="02020603050405020304" pitchFamily="18" charset="0"/>
                <a:cs typeface="Times New Roman" panose="02020603050405020304" pitchFamily="18" charset="0"/>
              </a:rPr>
              <a:t> </a:t>
            </a:r>
            <a:r>
              <a:rPr lang="en-US" altLang="zh-CN" sz="2400">
                <a:solidFill>
                  <a:schemeClr val="accent5">
                    <a:lumMod val="75000"/>
                  </a:schemeClr>
                </a:solidFill>
                <a:latin typeface="Times New Roman" panose="02020603050405020304" pitchFamily="18" charset="0"/>
                <a:cs typeface="Times New Roman" panose="02020603050405020304" pitchFamily="18" charset="0"/>
              </a:rPr>
              <a:t>down</a:t>
            </a:r>
            <a:r>
              <a:rPr lang="en-US" altLang="zh-CN" sz="2400">
                <a:latin typeface="Times New Roman" panose="02020603050405020304" pitchFamily="18" charset="0"/>
                <a:cs typeface="Times New Roman" panose="02020603050405020304" pitchFamily="18" charset="0"/>
              </a:rPr>
              <a:t> to the school, I met Joe. </a:t>
            </a:r>
            <a:r>
              <a:rPr lang="en-US" altLang="zh-CN" sz="2400">
                <a:solidFill>
                  <a:schemeClr val="tx1"/>
                </a:solidFill>
                <a:latin typeface="Times New Roman" panose="02020603050405020304" pitchFamily="18" charset="0"/>
                <a:cs typeface="Times New Roman" panose="02020603050405020304" pitchFamily="18" charset="0"/>
              </a:rPr>
              <a:t>(to walk with an effort, especially water or mud.</a:t>
            </a:r>
            <a:r>
              <a:rPr lang="zh-CN" altLang="en-US" sz="2400" b="1">
                <a:solidFill>
                  <a:schemeClr val="tx1"/>
                </a:solidFill>
                <a:latin typeface="Times New Roman" panose="02020603050405020304" pitchFamily="18" charset="0"/>
                <a:cs typeface="Times New Roman" panose="02020603050405020304" pitchFamily="18" charset="0"/>
              </a:rPr>
              <a:t>涉水</a:t>
            </a:r>
            <a:r>
              <a:rPr lang="en-US" altLang="zh-CN" sz="2400" b="1">
                <a:solidFill>
                  <a:schemeClr val="tx1"/>
                </a:solidFill>
                <a:latin typeface="Times New Roman" panose="02020603050405020304" pitchFamily="18" charset="0"/>
                <a:cs typeface="Times New Roman" panose="02020603050405020304" pitchFamily="18" charset="0"/>
              </a:rPr>
              <a:t>/</a:t>
            </a:r>
            <a:r>
              <a:rPr lang="zh-CN" altLang="en-US" sz="2400" b="1">
                <a:solidFill>
                  <a:schemeClr val="tx1"/>
                </a:solidFill>
                <a:latin typeface="Times New Roman" panose="02020603050405020304" pitchFamily="18" charset="0"/>
                <a:cs typeface="Times New Roman" panose="02020603050405020304" pitchFamily="18" charset="0"/>
              </a:rPr>
              <a:t>泥费力前进</a:t>
            </a:r>
            <a:r>
              <a:rPr lang="en-US" altLang="zh-CN" sz="2400">
                <a:latin typeface="Times New Roman" panose="02020603050405020304" pitchFamily="18" charset="0"/>
                <a:cs typeface="Times New Roman" panose="02020603050405020304" pitchFamily="18" charset="0"/>
                <a:sym typeface="+mn-ea"/>
              </a:rPr>
              <a:t>)</a:t>
            </a:r>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pic>
        <p:nvPicPr>
          <p:cNvPr id="31" name="图片 30"/>
          <p:cNvPicPr>
            <a:picLocks noChangeAspect="1"/>
          </p:cNvPicPr>
          <p:nvPr/>
        </p:nvPicPr>
        <p:blipFill>
          <a:blip r:embed="rId6">
            <a:clrChange>
              <a:clrFrom>
                <a:srgbClr val="F6F6F6">
                  <a:alpha val="100000"/>
                </a:srgbClr>
              </a:clrFrom>
              <a:clrTo>
                <a:srgbClr val="F6F6F6">
                  <a:alpha val="100000"/>
                  <a:alpha val="0"/>
                </a:srgbClr>
              </a:clrTo>
            </a:clrChange>
          </a:blip>
          <a:stretch>
            <a:fillRect/>
          </a:stretch>
        </p:blipFill>
        <p:spPr>
          <a:xfrm>
            <a:off x="10594975" y="5120640"/>
            <a:ext cx="1552575" cy="1696720"/>
          </a:xfrm>
          <a:prstGeom prst="rect">
            <a:avLst/>
          </a:prstGeom>
        </p:spPr>
      </p:pic>
      <p:sp>
        <p:nvSpPr>
          <p:cNvPr id="32" name="矩形 31"/>
          <p:cNvSpPr/>
          <p:nvPr/>
        </p:nvSpPr>
        <p:spPr>
          <a:xfrm>
            <a:off x="4951413" y="45370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54" name="文本框 53"/>
          <p:cNvSpPr txBox="1"/>
          <p:nvPr/>
        </p:nvSpPr>
        <p:spPr>
          <a:xfrm>
            <a:off x="5452110" y="2169160"/>
            <a:ext cx="1381760" cy="521970"/>
          </a:xfrm>
          <a:prstGeom prst="rect">
            <a:avLst/>
          </a:prstGeom>
          <a:noFill/>
        </p:spPr>
        <p:txBody>
          <a:bodyPr wrap="none" rtlCol="0">
            <a:spAutoFit/>
          </a:bodyPr>
          <a:p>
            <a:pPr algn="l"/>
            <a:r>
              <a:rPr lang="en-US" altLang="zh-CN" sz="2800" b="1">
                <a:solidFill>
                  <a:schemeClr val="bg1"/>
                </a:solidFill>
                <a:sym typeface="+mn-ea"/>
              </a:rPr>
              <a:t>stumble</a:t>
            </a:r>
            <a:endParaRPr lang="en-US" altLang="zh-CN" sz="2800" b="1">
              <a:solidFill>
                <a:schemeClr val="bg1"/>
              </a:solidFill>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in)">
                                      <p:cBhvr>
                                        <p:cTn id="17" dur="2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ox(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ox(in)">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ox(in)">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ox(in)">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ox(in)">
                                      <p:cBhvr>
                                        <p:cTn id="62" dur="20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ox(in)">
                                      <p:cBhvr>
                                        <p:cTn id="67" dur="20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ox(in)">
                                      <p:cBhvr>
                                        <p:cTn id="72" dur="20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ox(in)">
                                      <p:cBhvr>
                                        <p:cTn id="77" dur="20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box(in)">
                                      <p:cBhvr>
                                        <p:cTn id="82" dur="20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box(in)">
                                      <p:cBhvr>
                                        <p:cTn id="87" dur="2000"/>
                                        <p:tgtEl>
                                          <p:spTgt spid="13"/>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ox(in)">
                                      <p:cBhvr>
                                        <p:cTn id="92" dur="2000"/>
                                        <p:tgtEl>
                                          <p:spTgt spid="14"/>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ox(in)">
                                      <p:cBhvr>
                                        <p:cTn id="97" dur="20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ox(in)">
                                      <p:cBhvr>
                                        <p:cTn id="102" dur="20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Effect transition="in" filter="box(in)">
                                      <p:cBhvr>
                                        <p:cTn id="107" dur="2000"/>
                                        <p:tgtEl>
                                          <p:spTgt spid="3"/>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box(in)">
                                      <p:cBhvr>
                                        <p:cTn id="1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16" grpId="0"/>
      <p:bldP spid="17" grpId="0"/>
      <p:bldP spid="24" grpId="0"/>
      <p:bldP spid="25" grpId="0"/>
      <p:bldP spid="27" grpId="0"/>
      <p:bldP spid="26" grpId="0"/>
      <p:bldP spid="13" grpId="0"/>
      <p:bldP spid="14" grpId="0"/>
      <p:bldP spid="28" grpId="0"/>
      <p:bldP spid="29" grpId="0"/>
      <p:bldP spid="3" grpId="0"/>
      <p:bldP spid="11" grpId="0"/>
      <p:bldP spid="8" grpId="0" bldLvl="0" animBg="1"/>
      <p:bldP spid="30" grpId="0"/>
      <p:bldP spid="32"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FB7"/>
        </a:solidFill>
        <a:effectLst/>
      </p:bgPr>
    </p:bg>
    <p:spTree>
      <p:nvGrpSpPr>
        <p:cNvPr id="1" name=""/>
        <p:cNvGrpSpPr/>
        <p:nvPr/>
      </p:nvGrpSpPr>
      <p:grpSpPr>
        <a:xfrm>
          <a:off x="0" y="0"/>
          <a:ext cx="0" cy="0"/>
          <a:chOff x="0" y="0"/>
          <a:chExt cx="0" cy="0"/>
        </a:xfrm>
      </p:grpSpPr>
      <p:sp>
        <p:nvSpPr>
          <p:cNvPr id="6" name="矩形 5"/>
          <p:cNvSpPr/>
          <p:nvPr/>
        </p:nvSpPr>
        <p:spPr>
          <a:xfrm>
            <a:off x="488596" y="638884"/>
            <a:ext cx="11217349" cy="5911702"/>
          </a:xfrm>
          <a:prstGeom prst="rect">
            <a:avLst/>
          </a:prstGeom>
          <a:solidFill>
            <a:srgbClr val="F7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1" name="组合 10"/>
          <p:cNvGrpSpPr/>
          <p:nvPr/>
        </p:nvGrpSpPr>
        <p:grpSpPr>
          <a:xfrm rot="0">
            <a:off x="3380105" y="1799590"/>
            <a:ext cx="4646295" cy="5073650"/>
            <a:chOff x="5324" y="2877"/>
            <a:chExt cx="7317" cy="7990"/>
          </a:xfrm>
        </p:grpSpPr>
        <p:grpSp>
          <p:nvGrpSpPr>
            <p:cNvPr id="37" name="组合 36"/>
            <p:cNvGrpSpPr/>
            <p:nvPr/>
          </p:nvGrpSpPr>
          <p:grpSpPr>
            <a:xfrm>
              <a:off x="5324" y="3766"/>
              <a:ext cx="7317" cy="7101"/>
              <a:chOff x="1783340" y="2529990"/>
              <a:chExt cx="3557208" cy="3452483"/>
            </a:xfrm>
          </p:grpSpPr>
          <p:sp>
            <p:nvSpPr>
              <p:cNvPr id="38" name="Freeform 7"/>
              <p:cNvSpPr/>
              <p:nvPr/>
            </p:nvSpPr>
            <p:spPr bwMode="auto">
              <a:xfrm>
                <a:off x="2026734" y="2532581"/>
                <a:ext cx="2801902" cy="3449892"/>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1"/>
              </a:solidFill>
              <a:ln>
                <a:noFill/>
              </a:ln>
            </p:spPr>
            <p:txBody>
              <a:bodyPr/>
              <a:p>
                <a:pPr>
                  <a:defRPr/>
                </a:pPr>
                <a:endParaRPr lang="en-US" sz="3600" dirty="0"/>
              </a:p>
            </p:txBody>
          </p:sp>
          <p:sp>
            <p:nvSpPr>
              <p:cNvPr id="58" name="Cloud 89"/>
              <p:cNvSpPr/>
              <p:nvPr/>
            </p:nvSpPr>
            <p:spPr bwMode="auto">
              <a:xfrm>
                <a:off x="1806419" y="2726978"/>
                <a:ext cx="1001790" cy="711491"/>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6" name="Cloud 90"/>
              <p:cNvSpPr/>
              <p:nvPr/>
            </p:nvSpPr>
            <p:spPr bwMode="auto">
              <a:xfrm>
                <a:off x="3804816" y="2529990"/>
                <a:ext cx="1001790"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2" name="Cloud 92"/>
              <p:cNvSpPr/>
              <p:nvPr/>
            </p:nvSpPr>
            <p:spPr bwMode="auto">
              <a:xfrm>
                <a:off x="4338758" y="3117067"/>
                <a:ext cx="1001790" cy="71149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50" name="Cloud 91"/>
              <p:cNvSpPr>
                <a:spLocks noChangeAspect="1"/>
              </p:cNvSpPr>
              <p:nvPr/>
            </p:nvSpPr>
            <p:spPr bwMode="auto">
              <a:xfrm>
                <a:off x="3932153" y="3989066"/>
                <a:ext cx="932448" cy="663172"/>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8" name="Cloud 93"/>
              <p:cNvSpPr/>
              <p:nvPr/>
            </p:nvSpPr>
            <p:spPr bwMode="auto">
              <a:xfrm>
                <a:off x="1783340" y="3643234"/>
                <a:ext cx="1003086" cy="712788"/>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sp>
            <p:nvSpPr>
              <p:cNvPr id="46" name="Cloud 88"/>
              <p:cNvSpPr>
                <a:spLocks noChangeAspect="1"/>
              </p:cNvSpPr>
              <p:nvPr/>
            </p:nvSpPr>
            <p:spPr>
              <a:xfrm rot="1734068">
                <a:off x="1994818" y="4620636"/>
                <a:ext cx="967938" cy="688455"/>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sp>
          <p:nvSpPr>
            <p:cNvPr id="2" name="Cloud 90"/>
            <p:cNvSpPr/>
            <p:nvPr/>
          </p:nvSpPr>
          <p:spPr bwMode="auto">
            <a:xfrm>
              <a:off x="7185" y="2877"/>
              <a:ext cx="2061" cy="1466"/>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a:pPr>
              <a:endParaRPr lang="id-ID" sz="3600"/>
            </a:p>
          </p:txBody>
        </p:sp>
      </p:grpSp>
      <p:pic>
        <p:nvPicPr>
          <p:cNvPr id="7" name="图片 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0" b="26198" l="130" r="14297">
                        <a14:foregroundMark x1="5755" y1="8854" x2="1484" y2="469"/>
                        <a14:foregroundMark x1="3047" y1="8385" x2="599" y2="5104"/>
                        <a14:foregroundMark x1="4792" y1="5573" x2="3932" y2="13177"/>
                        <a14:foregroundMark x1="9583" y1="17969" x2="8359" y2="20625"/>
                        <a14:foregroundMark x1="10990" y1="22188" x2="182" y2="6198"/>
                        <a14:foregroundMark x1="13177" y1="20313" x2="3828" y2="2031"/>
                        <a14:foregroundMark x1="4271" y1="4323" x2="2448" y2="0"/>
                        <a14:foregroundMark x1="7422" y1="7760" x2="11328" y2="15052"/>
                        <a14:foregroundMark x1="12917" y1="18594" x2="14297" y2="26198"/>
                      </a14:backgroundRemoval>
                    </a14:imgEffect>
                  </a14:imgLayer>
                </a14:imgProps>
              </a:ext>
              <a:ext uri="{28A0092B-C50C-407E-A947-70E740481C1C}">
                <a14:useLocalDpi xmlns:a14="http://schemas.microsoft.com/office/drawing/2010/main" val="0"/>
              </a:ext>
            </a:extLst>
          </a:blip>
          <a:srcRect r="84738" b="72558"/>
          <a:stretch>
            <a:fillRect/>
          </a:stretch>
        </p:blipFill>
        <p:spPr>
          <a:xfrm>
            <a:off x="-242570" y="-520064"/>
            <a:ext cx="1282515" cy="1297172"/>
          </a:xfrm>
          <a:prstGeom prst="rect">
            <a:avLst/>
          </a:prstGeom>
        </p:spPr>
      </p:pic>
      <p:grpSp>
        <p:nvGrpSpPr>
          <p:cNvPr id="5" name="组合 4"/>
          <p:cNvGrpSpPr/>
          <p:nvPr/>
        </p:nvGrpSpPr>
        <p:grpSpPr>
          <a:xfrm>
            <a:off x="4852670" y="266065"/>
            <a:ext cx="1114425" cy="545465"/>
            <a:chOff x="4065" y="315"/>
            <a:chExt cx="3304" cy="644"/>
          </a:xfrm>
        </p:grpSpPr>
        <p:sp>
          <p:nvSpPr>
            <p:cNvPr id="19" name="矩形 18"/>
            <p:cNvSpPr/>
            <p:nvPr>
              <p:custDataLst>
                <p:tags r:id="rId3"/>
              </p:custDataLst>
            </p:nvPr>
          </p:nvSpPr>
          <p:spPr>
            <a:xfrm>
              <a:off x="4065" y="315"/>
              <a:ext cx="3190" cy="64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4"/>
              </p:custDataLst>
            </p:nvPr>
          </p:nvSpPr>
          <p:spPr>
            <a:xfrm>
              <a:off x="4065" y="380"/>
              <a:ext cx="3304" cy="442"/>
            </a:xfrm>
            <a:prstGeom prst="rect">
              <a:avLst/>
            </a:prstGeom>
          </p:spPr>
          <p:txBody>
            <a:bodyPr wrap="square" lIns="90000" tIns="46800" rIns="90000" bIns="46800" anchor="ctr">
              <a:noAutofit/>
            </a:bodyPr>
            <a:lstStyle>
              <a:defPPr>
                <a:defRPr lang="zh-CN"/>
              </a:defPPr>
              <a:lvl1pPr algn="ctr" fontAlgn="base">
                <a:lnSpc>
                  <a:spcPct val="130000"/>
                </a:lnSpc>
                <a:spcBef>
                  <a:spcPct val="0"/>
                </a:spcBef>
                <a:spcAft>
                  <a:spcPct val="0"/>
                </a:spcAft>
                <a:defRPr sz="1400">
                  <a:ea typeface="黑体" panose="02010609060101010101" pitchFamily="49" charset="-122"/>
                  <a:cs typeface="Arial" panose="020B0604020202020204" pitchFamily="34" charset="0"/>
                </a:defRPr>
              </a:lvl1pPr>
            </a:lstStyle>
            <a:p>
              <a:pPr algn="l"/>
              <a:r>
                <a:rPr lang="en-US" altLang="zh-CN" sz="3735">
                  <a:latin typeface="Impact" panose="020B0806030902050204" pitchFamily="34" charset="0"/>
                  <a:ea typeface="+mn-ea"/>
                  <a:cs typeface="Impact" panose="020B0806030902050204" pitchFamily="34" charset="0"/>
                </a:rPr>
                <a:t>tell</a:t>
              </a:r>
              <a:endParaRPr lang="en-US" altLang="zh-CN" sz="3735">
                <a:latin typeface="Impact" panose="020B0806030902050204" pitchFamily="34" charset="0"/>
                <a:ea typeface="+mn-ea"/>
                <a:cs typeface="Impact" panose="020B0806030902050204" pitchFamily="34" charset="0"/>
              </a:endParaRPr>
            </a:p>
          </p:txBody>
        </p:sp>
      </p:grpSp>
      <p:sp>
        <p:nvSpPr>
          <p:cNvPr id="8" name="文本框 7"/>
          <p:cNvSpPr txBox="1"/>
          <p:nvPr>
            <p:custDataLst>
              <p:tags r:id="rId5"/>
            </p:custDataLst>
          </p:nvPr>
        </p:nvSpPr>
        <p:spPr>
          <a:xfrm>
            <a:off x="4782820" y="266065"/>
            <a:ext cx="1447165" cy="558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noAutofit/>
          </a:bodyPr>
          <a:lstStyle>
            <a:defPPr>
              <a:defRPr lang="zh-CN"/>
            </a:defPPr>
            <a:lvl1pPr algn="ctr">
              <a:defRPr sz="2000" b="1">
                <a:solidFill>
                  <a:srgbClr val="262626"/>
                </a:solidFill>
                <a:latin typeface="+mj-lt"/>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3735">
                <a:ea typeface="+mj-ea"/>
                <a:cs typeface="+mj-cs"/>
              </a:rPr>
              <a:t>show</a:t>
            </a:r>
            <a:endParaRPr lang="en-US" altLang="zh-CN" sz="3735">
              <a:ea typeface="+mj-ea"/>
              <a:cs typeface="+mj-cs"/>
            </a:endParaRPr>
          </a:p>
        </p:txBody>
      </p:sp>
      <p:grpSp>
        <p:nvGrpSpPr>
          <p:cNvPr id="43" name="组合 42"/>
          <p:cNvGrpSpPr/>
          <p:nvPr/>
        </p:nvGrpSpPr>
        <p:grpSpPr>
          <a:xfrm>
            <a:off x="1040130" y="219710"/>
            <a:ext cx="4640580" cy="651510"/>
            <a:chOff x="806450" y="650875"/>
            <a:chExt cx="4640424" cy="793558"/>
          </a:xfrm>
        </p:grpSpPr>
        <p:sp>
          <p:nvSpPr>
            <p:cNvPr id="63" name="AutoShape 64"/>
            <p:cNvSpPr>
              <a:spLocks noChangeArrowheads="1"/>
            </p:cNvSpPr>
            <p:nvPr/>
          </p:nvSpPr>
          <p:spPr bwMode="gray">
            <a:xfrm>
              <a:off x="806450" y="650875"/>
              <a:ext cx="3522345" cy="703580"/>
            </a:xfrm>
            <a:prstGeom prst="roundRect">
              <a:avLst>
                <a:gd name="adj" fmla="val 22815"/>
              </a:avLst>
            </a:prstGeom>
            <a:solidFill>
              <a:srgbClr val="0070C0"/>
            </a:solidFill>
          </p:spPr>
          <p:style>
            <a:lnRef idx="0">
              <a:schemeClr val="accent2"/>
            </a:lnRef>
            <a:fillRef idx="3">
              <a:schemeClr val="accent2"/>
            </a:fillRef>
            <a:effectRef idx="3">
              <a:schemeClr val="accent2"/>
            </a:effectRef>
            <a:fontRef idx="minor">
              <a:schemeClr val="lt1"/>
            </a:fontRef>
          </p:style>
          <p:txBody>
            <a:bodyPr wrap="none" anchor="ctr"/>
            <a:p>
              <a:pPr algn="ctr" eaLnBrk="0" hangingPunct="0">
                <a:spcBef>
                  <a:spcPct val="50000"/>
                </a:spcBef>
                <a:defRPr/>
              </a:pPr>
              <a:r>
                <a:rPr lang="en-US" altLang="zh-CN" sz="3600" b="1" dirty="0">
                  <a:solidFill>
                    <a:srgbClr val="FFFFFF"/>
                  </a:solidFill>
                  <a:latin typeface="Calibri" panose="020F0502020204030204" charset="0"/>
                </a:rPr>
                <a:t>walk with care</a:t>
              </a:r>
              <a:endParaRPr lang="en-US" altLang="zh-CN" sz="3600" b="1" dirty="0">
                <a:solidFill>
                  <a:srgbClr val="FFFFFF"/>
                </a:solidFill>
                <a:latin typeface="Calibri" panose="020F0502020204030204" charset="0"/>
              </a:endParaRPr>
            </a:p>
          </p:txBody>
        </p:sp>
        <p:grpSp>
          <p:nvGrpSpPr>
            <p:cNvPr id="4" name="Group 7"/>
            <p:cNvGrpSpPr/>
            <p:nvPr/>
          </p:nvGrpSpPr>
          <p:grpSpPr bwMode="auto">
            <a:xfrm rot="20302575" flipH="1" flipV="1">
              <a:off x="5060659" y="1325880"/>
              <a:ext cx="386215" cy="118553"/>
              <a:chOff x="2526" y="1060"/>
              <a:chExt cx="896" cy="236"/>
            </a:xfrm>
          </p:grpSpPr>
          <p:grpSp>
            <p:nvGrpSpPr>
              <p:cNvPr id="9" name="Group 8"/>
              <p:cNvGrpSpPr/>
              <p:nvPr/>
            </p:nvGrpSpPr>
            <p:grpSpPr bwMode="auto">
              <a:xfrm>
                <a:off x="2526" y="1060"/>
                <a:ext cx="742" cy="186"/>
                <a:chOff x="1565" y="2568"/>
                <a:chExt cx="1118" cy="279"/>
              </a:xfrm>
            </p:grpSpPr>
            <p:sp>
              <p:nvSpPr>
                <p:cNvPr id="8251" name="AutoShape 9"/>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2" name="AutoShape 10"/>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3" name="AutoShape 11"/>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4" name="AutoShape 12"/>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nvGrpSpPr>
              <p:cNvPr id="10" name="Group 13"/>
              <p:cNvGrpSpPr/>
              <p:nvPr/>
            </p:nvGrpSpPr>
            <p:grpSpPr bwMode="auto">
              <a:xfrm rot="1353540">
                <a:off x="2680" y="1110"/>
                <a:ext cx="742" cy="186"/>
                <a:chOff x="1565" y="2568"/>
                <a:chExt cx="1118" cy="279"/>
              </a:xfrm>
            </p:grpSpPr>
            <p:sp>
              <p:nvSpPr>
                <p:cNvPr id="8247" name="AutoShape 14"/>
                <p:cNvSpPr>
                  <a:spLocks noChangeArrowheads="1"/>
                </p:cNvSpPr>
                <p:nvPr/>
              </p:nvSpPr>
              <p:spPr bwMode="gray">
                <a:xfrm rot="5263130">
                  <a:off x="1859"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8" name="AutoShape 15"/>
                <p:cNvSpPr>
                  <a:spLocks noChangeArrowheads="1"/>
                </p:cNvSpPr>
                <p:nvPr/>
              </p:nvSpPr>
              <p:spPr bwMode="gray">
                <a:xfrm rot="6078281">
                  <a:off x="1995" y="2274"/>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49" name="AutoShape 16"/>
                <p:cNvSpPr>
                  <a:spLocks noChangeArrowheads="1"/>
                </p:cNvSpPr>
                <p:nvPr/>
              </p:nvSpPr>
              <p:spPr bwMode="gray">
                <a:xfrm rot="6373927">
                  <a:off x="2071" y="229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sp>
              <p:nvSpPr>
                <p:cNvPr id="8250" name="AutoShape 17"/>
                <p:cNvSpPr>
                  <a:spLocks noChangeArrowheads="1"/>
                </p:cNvSpPr>
                <p:nvPr/>
              </p:nvSpPr>
              <p:spPr bwMode="gray">
                <a:xfrm rot="6906312">
                  <a:off x="2161" y="2326"/>
                  <a:ext cx="227" cy="816"/>
                </a:xfrm>
                <a:prstGeom prst="moon">
                  <a:avLst>
                    <a:gd name="adj" fmla="val 49773"/>
                  </a:avLst>
                </a:prstGeom>
                <a:solidFill>
                  <a:srgbClr val="FFFFFF">
                    <a:alpha val="3922"/>
                  </a:srgbClr>
                </a:solidFill>
                <a:ln w="9525">
                  <a:noFill/>
                  <a:miter lim="800000"/>
                </a:ln>
              </p:spPr>
              <p:txBody>
                <a:bodyPr wrap="none" anchor="ctr"/>
                <a:p>
                  <a:endParaRPr lang="zh-CN" altLang="zh-CN">
                    <a:latin typeface="Calibri" panose="020F0502020204030204" charset="0"/>
                  </a:endParaRPr>
                </a:p>
              </p:txBody>
            </p:sp>
          </p:grpSp>
        </p:grpSp>
      </p:grpSp>
      <p:sp>
        <p:nvSpPr>
          <p:cNvPr id="16" name="文本框 15"/>
          <p:cNvSpPr txBox="1"/>
          <p:nvPr/>
        </p:nvSpPr>
        <p:spPr>
          <a:xfrm>
            <a:off x="3438525" y="4007485"/>
            <a:ext cx="1251585" cy="521970"/>
          </a:xfrm>
          <a:prstGeom prst="rect">
            <a:avLst/>
          </a:prstGeom>
          <a:noFill/>
        </p:spPr>
        <p:txBody>
          <a:bodyPr wrap="square" rtlCol="0">
            <a:spAutoFit/>
          </a:bodyPr>
          <a:p>
            <a:r>
              <a:rPr lang="en-US" altLang="zh-CN" sz="2800" b="1">
                <a:solidFill>
                  <a:schemeClr val="bg1"/>
                </a:solidFill>
              </a:rPr>
              <a:t>tiptoe</a:t>
            </a:r>
            <a:endParaRPr lang="en-US" altLang="zh-CN" sz="2800" b="1">
              <a:solidFill>
                <a:schemeClr val="bg1"/>
              </a:solidFill>
            </a:endParaRPr>
          </a:p>
        </p:txBody>
      </p:sp>
      <p:sp>
        <p:nvSpPr>
          <p:cNvPr id="17" name="文本框 16"/>
          <p:cNvSpPr txBox="1"/>
          <p:nvPr/>
        </p:nvSpPr>
        <p:spPr>
          <a:xfrm>
            <a:off x="-39370" y="2909570"/>
            <a:ext cx="3737610" cy="2306955"/>
          </a:xfrm>
          <a:prstGeom prst="rect">
            <a:avLst/>
          </a:prstGeom>
          <a:noFill/>
        </p:spPr>
        <p:txBody>
          <a:bodyPr wrap="square" rtlCol="0">
            <a:spAutoFit/>
          </a:bodyPr>
          <a:p>
            <a:pPr marL="342900" indent="-342900" algn="l">
              <a:buFont typeface="Wingdings" panose="05000000000000000000" charset="0"/>
              <a:buChar char="Ø"/>
            </a:pPr>
            <a:r>
              <a:rPr lang="en-US" altLang="zh-CN" sz="2400">
                <a:latin typeface="Times New Roman" panose="02020603050405020304" pitchFamily="18" charset="0"/>
                <a:cs typeface="Times New Roman" panose="02020603050405020304" pitchFamily="18" charset="0"/>
                <a:sym typeface="+mn-ea"/>
              </a:rPr>
              <a:t>S</a:t>
            </a:r>
            <a:r>
              <a:rPr lang="zh-CN" altLang="en-US" sz="2400">
                <a:latin typeface="Times New Roman" panose="02020603050405020304" pitchFamily="18" charset="0"/>
                <a:cs typeface="Times New Roman" panose="02020603050405020304" pitchFamily="18" charset="0"/>
                <a:sym typeface="+mn-ea"/>
              </a:rPr>
              <a:t>he</a:t>
            </a:r>
            <a:r>
              <a:rPr lang="zh-CN" altLang="en-US" sz="2400">
                <a:solidFill>
                  <a:srgbClr val="C00000"/>
                </a:solidFill>
                <a:latin typeface="Times New Roman" panose="02020603050405020304" pitchFamily="18" charset="0"/>
                <a:cs typeface="Times New Roman" panose="02020603050405020304" pitchFamily="18" charset="0"/>
                <a:sym typeface="+mn-ea"/>
              </a:rPr>
              <a:t> tiptoed</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0070C0"/>
                </a:solidFill>
                <a:latin typeface="Times New Roman" panose="02020603050405020304" pitchFamily="18" charset="0"/>
                <a:cs typeface="Times New Roman" panose="02020603050405020304" pitchFamily="18" charset="0"/>
                <a:sym typeface="+mn-ea"/>
              </a:rPr>
              <a:t>to</a:t>
            </a:r>
            <a:r>
              <a:rPr lang="zh-CN" altLang="en-US" sz="2400">
                <a:latin typeface="Times New Roman" panose="02020603050405020304" pitchFamily="18" charset="0"/>
                <a:cs typeface="Times New Roman" panose="02020603050405020304" pitchFamily="18" charset="0"/>
                <a:sym typeface="+mn-ea"/>
              </a:rPr>
              <a:t> the bedside of the sleeping child.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latin typeface="Times New Roman" panose="02020603050405020304" pitchFamily="18" charset="0"/>
                <a:cs typeface="Times New Roman" panose="02020603050405020304" pitchFamily="18" charset="0"/>
                <a:sym typeface="+mn-ea"/>
              </a:rPr>
              <a:t>(to walk using the front parts of your feet, so that other people can't hear you.</a:t>
            </a:r>
            <a:endParaRPr lang="en-US" altLang="zh-CN"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踮着脚走</a:t>
            </a:r>
            <a:r>
              <a:rPr lang="en-US" altLang="zh-CN" sz="2400">
                <a:latin typeface="Times New Roman" panose="02020603050405020304" pitchFamily="18" charset="0"/>
                <a:cs typeface="Times New Roman" panose="02020603050405020304" pitchFamily="18" charset="0"/>
                <a:sym typeface="+mn-ea"/>
              </a:rPr>
              <a:t>)</a:t>
            </a:r>
            <a:endParaRPr lang="en-US" altLang="zh-CN" sz="2400" b="1">
              <a:solidFill>
                <a:schemeClr val="bg1"/>
              </a:soli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3912870" y="5267960"/>
            <a:ext cx="869950" cy="521970"/>
          </a:xfrm>
          <a:prstGeom prst="rect">
            <a:avLst/>
          </a:prstGeom>
          <a:noFill/>
        </p:spPr>
        <p:txBody>
          <a:bodyPr wrap="none" rtlCol="0">
            <a:spAutoFit/>
          </a:bodyPr>
          <a:p>
            <a:pPr algn="l"/>
            <a:r>
              <a:rPr lang="en-US" altLang="zh-CN" sz="2800" b="1">
                <a:solidFill>
                  <a:schemeClr val="bg1"/>
                </a:solidFill>
                <a:sym typeface="+mn-ea"/>
              </a:rPr>
              <a:t>slide</a:t>
            </a:r>
            <a:endParaRPr lang="en-US" altLang="zh-CN" sz="2800" b="1">
              <a:solidFill>
                <a:schemeClr val="bg1"/>
              </a:solidFill>
              <a:sym typeface="+mn-ea"/>
            </a:endParaRPr>
          </a:p>
        </p:txBody>
      </p:sp>
      <p:sp>
        <p:nvSpPr>
          <p:cNvPr id="23" name="文本框 22"/>
          <p:cNvSpPr txBox="1"/>
          <p:nvPr/>
        </p:nvSpPr>
        <p:spPr>
          <a:xfrm>
            <a:off x="156845" y="5465445"/>
            <a:ext cx="4196080" cy="1198880"/>
          </a:xfrm>
          <a:prstGeom prst="rect">
            <a:avLst/>
          </a:prstGeom>
          <a:noFill/>
        </p:spPr>
        <p:txBody>
          <a:bodyPr wrap="square" rtlCol="0">
            <a:spAutoFit/>
          </a:bodyPr>
          <a:p>
            <a:pPr marL="342900" indent="-342900" algn="l">
              <a:buFont typeface="Wingdings" panose="05000000000000000000" charset="0"/>
              <a:buChar char="Ø"/>
            </a:pPr>
            <a:r>
              <a:rPr lang="zh-CN" altLang="en-US" sz="2400">
                <a:latin typeface="Times New Roman" panose="02020603050405020304" pitchFamily="18" charset="0"/>
                <a:cs typeface="Times New Roman" panose="02020603050405020304" pitchFamily="18" charset="0"/>
                <a:sym typeface="+mn-ea"/>
              </a:rPr>
              <a:t>The thief </a:t>
            </a:r>
            <a:r>
              <a:rPr lang="zh-CN" altLang="en-US" sz="2400">
                <a:solidFill>
                  <a:srgbClr val="C00000"/>
                </a:solidFill>
                <a:latin typeface="Times New Roman" panose="02020603050405020304" pitchFamily="18" charset="0"/>
                <a:cs typeface="Times New Roman" panose="02020603050405020304" pitchFamily="18" charset="0"/>
                <a:sym typeface="+mn-ea"/>
              </a:rPr>
              <a:t>slid</a:t>
            </a:r>
            <a:r>
              <a:rPr lang="zh-CN" altLang="en-US" sz="2400">
                <a:latin typeface="Times New Roman" panose="02020603050405020304" pitchFamily="18" charset="0"/>
                <a:cs typeface="Times New Roman" panose="02020603050405020304" pitchFamily="18" charset="0"/>
                <a:sym typeface="+mn-ea"/>
              </a:rPr>
              <a:t> </a:t>
            </a:r>
            <a:r>
              <a:rPr lang="zh-CN" altLang="en-US" sz="2400">
                <a:solidFill>
                  <a:srgbClr val="0070C0"/>
                </a:solidFill>
                <a:latin typeface="Times New Roman" panose="02020603050405020304" pitchFamily="18" charset="0"/>
                <a:cs typeface="Times New Roman" panose="02020603050405020304" pitchFamily="18" charset="0"/>
                <a:sym typeface="+mn-ea"/>
              </a:rPr>
              <a:t>into </a:t>
            </a:r>
            <a:r>
              <a:rPr lang="zh-CN" altLang="en-US" sz="2400">
                <a:latin typeface="Times New Roman" panose="02020603050405020304" pitchFamily="18" charset="0"/>
                <a:cs typeface="Times New Roman" panose="02020603050405020304" pitchFamily="18" charset="0"/>
                <a:sym typeface="+mn-ea"/>
              </a:rPr>
              <a:t>the house.</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b="1">
                <a:solidFill>
                  <a:srgbClr val="E642A2"/>
                </a:solidFill>
                <a:latin typeface="Times New Roman" panose="02020603050405020304" pitchFamily="18" charset="0"/>
                <a:cs typeface="Times New Roman" panose="02020603050405020304" pitchFamily="18" charset="0"/>
                <a:sym typeface="+mn-ea"/>
              </a:rPr>
              <a:t>slide slid slid</a:t>
            </a:r>
            <a:r>
              <a:rPr lang="en-US" altLang="zh-CN" sz="2400">
                <a:solidFill>
                  <a:schemeClr val="tx1"/>
                </a:solidFill>
                <a:latin typeface="Times New Roman" panose="02020603050405020304" pitchFamily="18" charset="0"/>
                <a:cs typeface="Times New Roman" panose="02020603050405020304" pitchFamily="18" charset="0"/>
                <a:sym typeface="+mn-ea"/>
              </a:rPr>
              <a:t>: to move quickly and quietly.</a:t>
            </a:r>
            <a:r>
              <a:rPr lang="zh-CN" altLang="en-US" sz="2000" b="1">
                <a:solidFill>
                  <a:schemeClr val="tx1"/>
                </a:solidFill>
                <a:latin typeface="Times New Roman" panose="02020603050405020304" pitchFamily="18" charset="0"/>
                <a:cs typeface="Times New Roman" panose="02020603050405020304" pitchFamily="18" charset="0"/>
                <a:sym typeface="+mn-ea"/>
              </a:rPr>
              <a:t>快而悄声地移动</a:t>
            </a:r>
            <a:r>
              <a:rPr lang="en-US" altLang="zh-CN" sz="2400">
                <a:solidFill>
                  <a:schemeClr val="tx1"/>
                </a:solidFill>
                <a:latin typeface="Times New Roman" panose="02020603050405020304" pitchFamily="18" charset="0"/>
                <a:cs typeface="Times New Roman" panose="02020603050405020304" pitchFamily="18" charset="0"/>
                <a:sym typeface="+mn-ea"/>
              </a:rPr>
              <a:t>）</a:t>
            </a:r>
            <a:endParaRPr lang="en-US" altLang="zh-CN" sz="2000" b="1">
              <a:solidFill>
                <a:schemeClr val="tx1"/>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4699635" y="2004060"/>
            <a:ext cx="1121410" cy="521970"/>
          </a:xfrm>
          <a:prstGeom prst="rect">
            <a:avLst/>
          </a:prstGeom>
          <a:noFill/>
        </p:spPr>
        <p:txBody>
          <a:bodyPr wrap="none" rtlCol="0">
            <a:spAutoFit/>
          </a:bodyPr>
          <a:p>
            <a:pPr algn="l"/>
            <a:r>
              <a:rPr lang="en-US" altLang="zh-CN" sz="2800" b="1">
                <a:solidFill>
                  <a:schemeClr val="bg1"/>
                </a:solidFill>
                <a:sym typeface="+mn-ea"/>
              </a:rPr>
              <a:t>sneak </a:t>
            </a:r>
            <a:endParaRPr lang="en-US" altLang="zh-CN" sz="2800" b="1">
              <a:solidFill>
                <a:schemeClr val="bg1"/>
              </a:solidFill>
            </a:endParaRPr>
          </a:p>
        </p:txBody>
      </p:sp>
      <p:sp>
        <p:nvSpPr>
          <p:cNvPr id="25" name="文本框 24"/>
          <p:cNvSpPr txBox="1"/>
          <p:nvPr/>
        </p:nvSpPr>
        <p:spPr>
          <a:xfrm>
            <a:off x="4271010" y="737870"/>
            <a:ext cx="584454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The burglars</a:t>
            </a:r>
            <a:r>
              <a:rPr lang="en-US" sz="2400">
                <a:solidFill>
                  <a:srgbClr val="C00000"/>
                </a:solidFill>
                <a:latin typeface="Times New Roman" panose="02020603050405020304" pitchFamily="18" charset="0"/>
                <a:cs typeface="Times New Roman" panose="02020603050405020304" pitchFamily="18" charset="0"/>
                <a:sym typeface="+mn-ea"/>
              </a:rPr>
              <a:t> sneaked </a:t>
            </a:r>
            <a:r>
              <a:rPr lang="en-US" sz="2400">
                <a:solidFill>
                  <a:srgbClr val="0070C0"/>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zoo</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  </a:t>
            </a:r>
            <a:r>
              <a:rPr lang="en-US" sz="2400">
                <a:latin typeface="Times New Roman" panose="02020603050405020304" pitchFamily="18" charset="0"/>
                <a:cs typeface="Times New Roman" panose="02020603050405020304" pitchFamily="18" charset="0"/>
                <a:sym typeface="+mn-ea"/>
              </a:rPr>
              <a:t>(to go somewhere secretly, trying to avoid being seen. </a:t>
            </a:r>
            <a:r>
              <a:rPr lang="zh-CN" altLang="en-US" sz="2400" b="1">
                <a:latin typeface="Times New Roman" panose="02020603050405020304" pitchFamily="18" charset="0"/>
                <a:cs typeface="Times New Roman" panose="02020603050405020304" pitchFamily="18" charset="0"/>
                <a:sym typeface="+mn-ea"/>
              </a:rPr>
              <a:t>偷偷溜进</a:t>
            </a:r>
            <a:r>
              <a:rPr lang="en-US" sz="2400">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7103745" y="2004060"/>
            <a:ext cx="454025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My mother</a:t>
            </a:r>
            <a:r>
              <a:rPr lang="en-US" sz="2400">
                <a:solidFill>
                  <a:srgbClr val="C00000"/>
                </a:solidFill>
                <a:latin typeface="Times New Roman" panose="02020603050405020304" pitchFamily="18" charset="0"/>
                <a:cs typeface="Times New Roman" panose="02020603050405020304" pitchFamily="18" charset="0"/>
                <a:sym typeface="+mn-ea"/>
              </a:rPr>
              <a:t> eases</a:t>
            </a:r>
            <a:r>
              <a:rPr lang="en-US" sz="2400">
                <a:solidFill>
                  <a:schemeClr val="accent5">
                    <a:lumMod val="75000"/>
                  </a:schemeClr>
                </a:solidFill>
                <a:latin typeface="Times New Roman" panose="02020603050405020304" pitchFamily="18" charset="0"/>
                <a:cs typeface="Times New Roman" panose="02020603050405020304" pitchFamily="18" charset="0"/>
                <a:sym typeface="+mn-ea"/>
              </a:rPr>
              <a:t> into</a:t>
            </a:r>
            <a:r>
              <a:rPr lang="en-US" sz="2400">
                <a:latin typeface="Times New Roman" panose="02020603050405020304" pitchFamily="18" charset="0"/>
                <a:cs typeface="Times New Roman" panose="02020603050405020304" pitchFamily="18" charset="0"/>
                <a:sym typeface="+mn-ea"/>
              </a:rPr>
              <a:t> the room with a smile.(to move slowly and carefully</a:t>
            </a:r>
            <a:r>
              <a:rPr lang="en-US" sz="2400" b="1">
                <a:latin typeface="Times New Roman" panose="02020603050405020304" pitchFamily="18" charset="0"/>
                <a:cs typeface="Times New Roman" panose="02020603050405020304" pitchFamily="18" charset="0"/>
                <a:sym typeface="+mn-ea"/>
              </a:rPr>
              <a:t>小心缓缓地移动)</a:t>
            </a:r>
            <a:endParaRPr lang="en-US" sz="2400" b="1">
              <a:solidFill>
                <a:schemeClr val="tx1"/>
              </a:solidFill>
              <a:latin typeface="Times New Roman" panose="02020603050405020304" pitchFamily="18" charset="0"/>
              <a:cs typeface="Times New Roman" panose="02020603050405020304" pitchFamily="18" charset="0"/>
              <a:sym typeface="+mn-ea"/>
            </a:endParaRPr>
          </a:p>
        </p:txBody>
      </p:sp>
      <p:sp>
        <p:nvSpPr>
          <p:cNvPr id="27" name="文本框 26"/>
          <p:cNvSpPr txBox="1"/>
          <p:nvPr/>
        </p:nvSpPr>
        <p:spPr>
          <a:xfrm>
            <a:off x="6245860" y="2526030"/>
            <a:ext cx="857885" cy="521970"/>
          </a:xfrm>
          <a:prstGeom prst="rect">
            <a:avLst/>
          </a:prstGeom>
          <a:noFill/>
        </p:spPr>
        <p:txBody>
          <a:bodyPr wrap="none" rtlCol="0">
            <a:spAutoFit/>
          </a:bodyPr>
          <a:p>
            <a:pPr algn="l"/>
            <a:r>
              <a:rPr lang="en-US" altLang="zh-CN" sz="2800" b="1">
                <a:solidFill>
                  <a:schemeClr val="bg1"/>
                </a:solidFill>
                <a:sym typeface="+mn-ea"/>
              </a:rPr>
              <a:t>ease</a:t>
            </a:r>
            <a:endParaRPr lang="en-US" altLang="zh-CN" sz="2800" b="1">
              <a:solidFill>
                <a:schemeClr val="bg1"/>
              </a:solidFill>
            </a:endParaRPr>
          </a:p>
        </p:txBody>
      </p:sp>
      <p:sp>
        <p:nvSpPr>
          <p:cNvPr id="28" name="文本框 27"/>
          <p:cNvSpPr txBox="1"/>
          <p:nvPr/>
        </p:nvSpPr>
        <p:spPr>
          <a:xfrm>
            <a:off x="6347460" y="4441825"/>
            <a:ext cx="896620" cy="521970"/>
          </a:xfrm>
          <a:prstGeom prst="rect">
            <a:avLst/>
          </a:prstGeom>
          <a:noFill/>
        </p:spPr>
        <p:txBody>
          <a:bodyPr wrap="none" rtlCol="0">
            <a:spAutoFit/>
          </a:bodyPr>
          <a:p>
            <a:pPr algn="l"/>
            <a:r>
              <a:rPr lang="en-US" altLang="zh-CN" sz="2800" b="1">
                <a:solidFill>
                  <a:schemeClr val="bg1"/>
                </a:solidFill>
              </a:rPr>
              <a:t>edge</a:t>
            </a:r>
            <a:endParaRPr lang="en-US" altLang="zh-CN" sz="2800" b="1">
              <a:solidFill>
                <a:schemeClr val="bg1"/>
              </a:solidFill>
            </a:endParaRPr>
          </a:p>
        </p:txBody>
      </p:sp>
      <p:sp>
        <p:nvSpPr>
          <p:cNvPr id="29" name="文本框 28"/>
          <p:cNvSpPr txBox="1"/>
          <p:nvPr/>
        </p:nvSpPr>
        <p:spPr>
          <a:xfrm>
            <a:off x="6348095" y="5267960"/>
            <a:ext cx="5536565"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He </a:t>
            </a:r>
            <a:r>
              <a:rPr lang="en-US" sz="2400">
                <a:solidFill>
                  <a:srgbClr val="C00000"/>
                </a:solidFill>
                <a:latin typeface="Times New Roman" panose="02020603050405020304" pitchFamily="18" charset="0"/>
                <a:cs typeface="Times New Roman" panose="02020603050405020304" pitchFamily="18" charset="0"/>
                <a:sym typeface="+mn-ea"/>
              </a:rPr>
              <a:t>edged </a:t>
            </a:r>
            <a:r>
              <a:rPr lang="en-US" sz="2400">
                <a:solidFill>
                  <a:srgbClr val="0070C0"/>
                </a:solidFill>
                <a:latin typeface="Times New Roman" panose="02020603050405020304" pitchFamily="18" charset="0"/>
                <a:cs typeface="Times New Roman" panose="02020603050405020304" pitchFamily="18" charset="0"/>
                <a:sym typeface="+mn-ea"/>
              </a:rPr>
              <a:t>closer to</a:t>
            </a:r>
            <a:r>
              <a:rPr lang="en-US" sz="2400">
                <a:latin typeface="Times New Roman" panose="02020603050405020304" pitchFamily="18" charset="0"/>
                <a:cs typeface="Times New Roman" panose="02020603050405020304" pitchFamily="18" charset="0"/>
                <a:sym typeface="+mn-ea"/>
              </a:rPr>
              <a:t> them with great care.</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 (to move slowly and carefully in a particular direction</a:t>
            </a:r>
            <a:r>
              <a:rPr lang="en-US" sz="2400" b="1">
                <a:latin typeface="Times New Roman" panose="02020603050405020304" pitchFamily="18" charset="0"/>
                <a:cs typeface="Times New Roman" panose="02020603050405020304" pitchFamily="18" charset="0"/>
                <a:sym typeface="+mn-ea"/>
              </a:rPr>
              <a:t>慢慢移动</a:t>
            </a:r>
            <a:r>
              <a:rPr lang="en-US" sz="2400">
                <a:latin typeface="Times New Roman" panose="02020603050405020304" pitchFamily="18" charset="0"/>
                <a:cs typeface="Times New Roman" panose="02020603050405020304" pitchFamily="18" charset="0"/>
                <a:sym typeface="+mn-ea"/>
              </a:rPr>
              <a: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584575" y="2757805"/>
            <a:ext cx="977900" cy="521970"/>
          </a:xfrm>
          <a:prstGeom prst="rect">
            <a:avLst/>
          </a:prstGeom>
          <a:noFill/>
        </p:spPr>
        <p:txBody>
          <a:bodyPr wrap="none" rtlCol="0">
            <a:spAutoFit/>
          </a:bodyPr>
          <a:p>
            <a:pPr algn="l"/>
            <a:r>
              <a:rPr lang="en-US" altLang="zh-CN" sz="2800" b="1">
                <a:solidFill>
                  <a:schemeClr val="bg1"/>
                </a:solidFill>
                <a:sym typeface="+mn-ea"/>
              </a:rPr>
              <a:t>glide </a:t>
            </a:r>
            <a:endParaRPr lang="en-US" altLang="zh-CN" sz="2800" b="1">
              <a:solidFill>
                <a:schemeClr val="bg1"/>
              </a:solidFill>
            </a:endParaRPr>
          </a:p>
        </p:txBody>
      </p:sp>
      <p:sp>
        <p:nvSpPr>
          <p:cNvPr id="13" name="文本框 12"/>
          <p:cNvSpPr txBox="1"/>
          <p:nvPr/>
        </p:nvSpPr>
        <p:spPr>
          <a:xfrm>
            <a:off x="238760" y="1422400"/>
            <a:ext cx="4032250" cy="119888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Mum</a:t>
            </a:r>
            <a:r>
              <a:rPr lang="en-US" sz="2400">
                <a:solidFill>
                  <a:srgbClr val="C00000"/>
                </a:solidFill>
                <a:latin typeface="Times New Roman" panose="02020603050405020304" pitchFamily="18" charset="0"/>
                <a:cs typeface="Times New Roman" panose="02020603050405020304" pitchFamily="18" charset="0"/>
                <a:sym typeface="+mn-ea"/>
              </a:rPr>
              <a:t> glided </a:t>
            </a:r>
            <a:r>
              <a:rPr lang="en-US" sz="2400">
                <a:solidFill>
                  <a:srgbClr val="0070C0"/>
                </a:solidFill>
                <a:latin typeface="Times New Roman" panose="02020603050405020304" pitchFamily="18" charset="0"/>
                <a:cs typeface="Times New Roman" panose="02020603050405020304" pitchFamily="18" charset="0"/>
                <a:sym typeface="+mn-ea"/>
              </a:rPr>
              <a:t>into</a:t>
            </a:r>
            <a:r>
              <a:rPr lang="en-US" sz="2400">
                <a:latin typeface="Times New Roman" panose="02020603050405020304" pitchFamily="18" charset="0"/>
                <a:cs typeface="Times New Roman" panose="02020603050405020304" pitchFamily="18" charset="0"/>
                <a:sym typeface="+mn-ea"/>
              </a:rPr>
              <a:t> the room</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latin typeface="Times New Roman" panose="02020603050405020304" pitchFamily="18" charset="0"/>
                <a:cs typeface="Times New Roman" panose="02020603050405020304" pitchFamily="18" charset="0"/>
                <a:sym typeface="+mn-ea"/>
              </a:rPr>
              <a:t>(to move smoothly and quietly</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zh-CN" altLang="en-US" sz="2400" b="1">
                <a:latin typeface="Times New Roman" panose="02020603050405020304" pitchFamily="18" charset="0"/>
                <a:cs typeface="Times New Roman" panose="02020603050405020304" pitchFamily="18" charset="0"/>
                <a:sym typeface="+mn-ea"/>
              </a:rPr>
              <a:t>悄悄溜/走进)</a:t>
            </a:r>
            <a:endParaRPr lang="zh-CN" altLang="en-US" sz="2400" b="1">
              <a:solidFill>
                <a:schemeClr val="tx1"/>
              </a:solidFill>
              <a:latin typeface="Times New Roman" panose="02020603050405020304" pitchFamily="18" charset="0"/>
              <a:cs typeface="Times New Roman" panose="02020603050405020304" pitchFamily="18" charset="0"/>
            </a:endParaRPr>
          </a:p>
        </p:txBody>
      </p:sp>
      <p:sp>
        <p:nvSpPr>
          <p:cNvPr id="15" name="矩形 14"/>
          <p:cNvSpPr/>
          <p:nvPr/>
        </p:nvSpPr>
        <p:spPr>
          <a:xfrm>
            <a:off x="4951413" y="4537075"/>
            <a:ext cx="967740" cy="583565"/>
          </a:xfrm>
          <a:prstGeom prst="rect">
            <a:avLst/>
          </a:prstGeom>
          <a:noFill/>
          <a:ln>
            <a:noFill/>
          </a:ln>
        </p:spPr>
        <p:txBody>
          <a:bodyPr wrap="none" rtlCol="0" anchor="t">
            <a:spAutoFit/>
          </a:bodyPr>
          <a:p>
            <a:pPr algn="ctr"/>
            <a:r>
              <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rPr>
              <a:t>walk</a:t>
            </a:r>
            <a:endParaRPr lang="en-US" altLang="zh-CN" sz="3200" b="1">
              <a:solidFill>
                <a:schemeClr val="tx1"/>
              </a:solidFill>
              <a:effectLst>
                <a:outerShdw blurRad="38100" dist="25400" dir="5400000" algn="ctr" rotWithShape="0">
                  <a:srgbClr val="6E747A">
                    <a:alpha val="43000"/>
                  </a:srgbClr>
                </a:outerShdw>
              </a:effectLst>
              <a:latin typeface="Impact" panose="020B0806030902050204" pitchFamily="34" charset="0"/>
              <a:ea typeface="+mn-ea"/>
              <a:cs typeface="Impact" panose="020B0806030902050204" pitchFamily="34" charset="0"/>
            </a:endParaRPr>
          </a:p>
        </p:txBody>
      </p:sp>
      <p:sp>
        <p:nvSpPr>
          <p:cNvPr id="30" name="文本框 29"/>
          <p:cNvSpPr txBox="1"/>
          <p:nvPr/>
        </p:nvSpPr>
        <p:spPr>
          <a:xfrm>
            <a:off x="6904355" y="3334385"/>
            <a:ext cx="1002665" cy="521970"/>
          </a:xfrm>
          <a:prstGeom prst="rect">
            <a:avLst/>
          </a:prstGeom>
          <a:noFill/>
        </p:spPr>
        <p:txBody>
          <a:bodyPr wrap="none" rtlCol="0">
            <a:spAutoFit/>
          </a:bodyPr>
          <a:p>
            <a:pPr algn="l"/>
            <a:r>
              <a:rPr lang="en-US" altLang="zh-CN" sz="2800" b="1">
                <a:solidFill>
                  <a:schemeClr val="bg1"/>
                </a:solidFill>
              </a:rPr>
              <a:t>creep</a:t>
            </a:r>
            <a:endParaRPr lang="en-US" altLang="zh-CN" sz="2800" b="1">
              <a:solidFill>
                <a:schemeClr val="bg1"/>
              </a:solidFill>
            </a:endParaRPr>
          </a:p>
        </p:txBody>
      </p:sp>
      <p:sp>
        <p:nvSpPr>
          <p:cNvPr id="31" name="文本框 30"/>
          <p:cNvSpPr txBox="1"/>
          <p:nvPr/>
        </p:nvSpPr>
        <p:spPr>
          <a:xfrm>
            <a:off x="7767320" y="3278505"/>
            <a:ext cx="4117340" cy="1938020"/>
          </a:xfrm>
          <a:prstGeom prst="rect">
            <a:avLst/>
          </a:prstGeom>
          <a:noFill/>
        </p:spPr>
        <p:txBody>
          <a:bodyPr wrap="square" rtlCol="0">
            <a:spAutoFit/>
          </a:bodyPr>
          <a:p>
            <a:pPr marL="342900" indent="-342900" algn="l">
              <a:buFont typeface="Wingdings" panose="05000000000000000000" charset="0"/>
              <a:buChar char="Ø"/>
            </a:pPr>
            <a:r>
              <a:rPr lang="en-US" sz="2400">
                <a:latin typeface="Times New Roman" panose="02020603050405020304" pitchFamily="18" charset="0"/>
                <a:cs typeface="Times New Roman" panose="02020603050405020304" pitchFamily="18" charset="0"/>
                <a:sym typeface="+mn-ea"/>
              </a:rPr>
              <a:t>I crept up the stairs, trying not to wake my parents.</a:t>
            </a:r>
            <a:endParaRPr lang="en-US" sz="2400">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a:solidFill>
                  <a:schemeClr val="tx1"/>
                </a:solidFill>
                <a:latin typeface="Times New Roman" panose="02020603050405020304" pitchFamily="18" charset="0"/>
                <a:cs typeface="Times New Roman" panose="02020603050405020304" pitchFamily="18" charset="0"/>
              </a:rPr>
              <a:t>(</a:t>
            </a:r>
            <a:r>
              <a:rPr lang="en-US" altLang="zh-CN" sz="2400" b="1">
                <a:solidFill>
                  <a:srgbClr val="E642A2"/>
                </a:solidFill>
                <a:latin typeface="Times New Roman" panose="02020603050405020304" pitchFamily="18" charset="0"/>
                <a:cs typeface="Times New Roman" panose="02020603050405020304" pitchFamily="18" charset="0"/>
              </a:rPr>
              <a:t>creep crept crept</a:t>
            </a:r>
            <a:r>
              <a:rPr lang="en-US" sz="2400">
                <a:solidFill>
                  <a:schemeClr val="tx1"/>
                </a:solidFill>
                <a:latin typeface="Times New Roman" panose="02020603050405020304" pitchFamily="18" charset="0"/>
                <a:cs typeface="Times New Roman" panose="02020603050405020304" pitchFamily="18" charset="0"/>
              </a:rPr>
              <a:t>: to move slowly, quietly and carefully</a:t>
            </a:r>
            <a:r>
              <a:rPr lang="en-US" sz="2400" b="1">
                <a:solidFill>
                  <a:schemeClr val="tx1"/>
                </a:solidFill>
                <a:latin typeface="Times New Roman" panose="02020603050405020304" pitchFamily="18" charset="0"/>
                <a:cs typeface="Times New Roman" panose="02020603050405020304" pitchFamily="18" charset="0"/>
              </a:rPr>
              <a:t>蹑手蹑脚地移动</a:t>
            </a:r>
            <a:r>
              <a:rPr lang="en-US" sz="240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6"/>
          <a:stretch>
            <a:fillRect/>
          </a:stretch>
        </p:blipFill>
        <p:spPr>
          <a:xfrm>
            <a:off x="10514965" y="-21590"/>
            <a:ext cx="1652270" cy="21786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ox(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ox(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ox(in)">
                                      <p:cBhvr>
                                        <p:cTn id="57" dur="2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ox(in)">
                                      <p:cBhvr>
                                        <p:cTn id="62" dur="20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ox(in)">
                                      <p:cBhvr>
                                        <p:cTn id="67" dur="20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ox(in)">
                                      <p:cBhvr>
                                        <p:cTn id="72" dur="20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ox(in)">
                                      <p:cBhvr>
                                        <p:cTn id="77" dur="20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ox(in)">
                                      <p:cBhvr>
                                        <p:cTn id="82" dur="20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ox(in)">
                                      <p:cBhvr>
                                        <p:cTn id="8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6" grpId="0"/>
      <p:bldP spid="17" grpId="0"/>
      <p:bldP spid="12" grpId="0"/>
      <p:bldP spid="13" grpId="0"/>
      <p:bldP spid="24" grpId="0"/>
      <p:bldP spid="25" grpId="0"/>
      <p:bldP spid="27" grpId="0"/>
      <p:bldP spid="26" grpId="0"/>
      <p:bldP spid="28" grpId="0"/>
      <p:bldP spid="29" grpId="0"/>
      <p:bldP spid="8" grpId="0" bldLvl="0" animBg="1"/>
      <p:bldP spid="15" grpId="0"/>
      <p:bldP spid="30" grpId="0"/>
      <p:bldP spid="31" grpId="0"/>
    </p:bldLst>
  </p:timing>
</p:sld>
</file>

<file path=ppt/tags/tag1.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0.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1.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2.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4.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17.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0.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3.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4.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5.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27.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3.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5.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6.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TEMPLATE_CATEGORY" val="custom"/>
  <p:tag name="KSO_WM_TEMPLATE_INDEX" val="20184655"/>
  <p:tag name="KSO_WM_UNIT_TYPE" val="a"/>
  <p:tag name="KSO_WM_UNIT_INDEX" val="1"/>
  <p:tag name="KSO_WM_UNIT_ID" val="custom20184655_22*a*1"/>
  <p:tag name="KSO_WM_UNIT_LAYERLEVEL" val="1"/>
  <p:tag name="KSO_WM_UNIT_VALUE" val="12"/>
  <p:tag name="KSO_WM_UNIT_ISCONTENTSTITLE" val="0"/>
  <p:tag name="KSO_WM_UNIT_HIGHLIGHT" val="0"/>
  <p:tag name="KSO_WM_UNIT_COMPATIBLE" val="0"/>
  <p:tag name="KSO_WM_BEAUTIFY_FLAG" val="#wm#"/>
  <p:tag name="KSO_WM_TAG_VERSION" val="1.0"/>
  <p:tag name="KSO_WM_UNIT_PRESET_TEXT" val="LOREM IPSUM DOLOR"/>
  <p:tag name="KSO_WM_UNIT_NOCLEAR" val="0"/>
  <p:tag name="KSO_WM_UNIT_DIAGRAM_ISNUMVISUAL" val="0"/>
  <p:tag name="KSO_WM_UNIT_DIAGRAM_ISREFERUNIT" val="0"/>
  <p:tag name="KSO_WM_DIAGRAM_GROUP_CODE" val="l1-11"/>
  <p:tag name="KSO_WM_UNIT_USESOURCEFORMAT_APPLY" val="1"/>
</p:tagLst>
</file>

<file path=ppt/tags/tag8.xml><?xml version="1.0" encoding="utf-8"?>
<p:tagLst xmlns:p="http://schemas.openxmlformats.org/presentationml/2006/main">
  <p:tag name="KSO_WM_TAG_VERSION" val="1.0"/>
  <p:tag name="KSO_WM_BEAUTIFY_FLAG" val="#wm#"/>
  <p:tag name="KSO_WM_UNIT_TYPE" val="i"/>
  <p:tag name="KSO_WM_UNIT_ID" val="custom20184655_22*i*11"/>
  <p:tag name="KSO_WM_TEMPLATE_CATEGORY" val="custom"/>
  <p:tag name="KSO_WM_TEMPLATE_INDEX" val="20184655"/>
  <p:tag name="KSO_WM_UNIT_INDEX" val="11"/>
  <p:tag name="KSO_WM_UNIT_HIGHLIGHT" val="0"/>
  <p:tag name="KSO_WM_UNIT_COMPATIBLE" val="0"/>
  <p:tag name="KSO_WM_UNIT_DIAGRAM_ISNUMVISUAL" val="0"/>
  <p:tag name="KSO_WM_UNIT_DIAGRAM_ISREFERUNIT" val="0"/>
  <p:tag name="KSO_WM_DIAGRAM_GROUP_CODE" val="l1-11"/>
  <p:tag name="KSO_WM_UNIT_LAYERLEVEL" val="1"/>
  <p:tag name="KSO_WM_UNIT_LINE_FORE_SCHEMECOLOR_INDEX" val="7"/>
  <p:tag name="KSO_WM_UNIT_LINE_FILL_TYPE" val="2"/>
  <p:tag name="KSO_WM_UNIT_TEXT_FILL_FORE_SCHEMECOLOR_INDEX" val="2"/>
  <p:tag name="KSO_WM_UNIT_TEXT_FILL_TYPE" val="1"/>
  <p:tag name="KSO_WM_UNIT_USESOURCEFORMAT_APPLY" val="1"/>
</p:tagLst>
</file>

<file path=ppt/tags/tag9.xml><?xml version="1.0" encoding="utf-8"?>
<p:tagLst xmlns:p="http://schemas.openxmlformats.org/presentationml/2006/main">
  <p:tag name="KSO_WM_TEMPLATE_CATEGORY" val="custom"/>
  <p:tag name="KSO_WM_TEMPLATE_INDEX" val="20184655"/>
  <p:tag name="KSO_WM_UNIT_TYPE" val="f"/>
  <p:tag name="KSO_WM_UNIT_INDEX" val="1"/>
  <p:tag name="KSO_WM_UNIT_ID" val="custom20184655_22*f*1"/>
  <p:tag name="KSO_WM_UNIT_LAYERLEVEL" val="1"/>
  <p:tag name="KSO_WM_UNIT_VALUE" val="45"/>
  <p:tag name="KSO_WM_UNIT_HIGHLIGHT" val="0"/>
  <p:tag name="KSO_WM_UNIT_COMPATIBLE" val="0"/>
  <p:tag name="KSO_WM_BEAUTIFY_FLAG" val="#wm#"/>
  <p:tag name="KSO_WM_TAG_VERSION" val="1.0"/>
  <p:tag name="KSO_WM_UNIT_PRESET_TEXT" val="Lorem ipsum dolor sit amet, consectetur adipisicing elit.Lorem ipsum dolor sit amet"/>
  <p:tag name="KSO_WM_UNIT_NOCLEAR" val="0"/>
  <p:tag name="KSO_WM_UNIT_DIAGRAM_ISNUMVISUAL" val="0"/>
  <p:tag name="KSO_WM_UNIT_DIAGRAM_ISREFERUNIT" val="0"/>
  <p:tag name="KSO_WM_DIAGRAM_GROUP_CODE" val="l1-11"/>
  <p:tag name="KSO_WM_UNIT_TEXT_FILL_FORE_SCHEMECOLOR_INDEX" val="13"/>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17323</Words>
  <Application>WPS 演示</Application>
  <PresentationFormat>宽屏</PresentationFormat>
  <Paragraphs>773</Paragraphs>
  <Slides>38</Slides>
  <Notes>0</Notes>
  <HiddenSlides>0</HiddenSlides>
  <MMClips>0</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38</vt:i4>
      </vt:variant>
    </vt:vector>
  </HeadingPairs>
  <TitlesOfParts>
    <vt:vector size="64" baseType="lpstr">
      <vt:lpstr>Arial</vt:lpstr>
      <vt:lpstr>宋体</vt:lpstr>
      <vt:lpstr>Wingdings</vt:lpstr>
      <vt:lpstr>黑体</vt:lpstr>
      <vt:lpstr>Impact</vt:lpstr>
      <vt:lpstr>华文中宋</vt:lpstr>
      <vt:lpstr>Wingdings</vt:lpstr>
      <vt:lpstr>Times New Roman</vt:lpstr>
      <vt:lpstr>Arial Rounded MT Bold</vt:lpstr>
      <vt:lpstr>汉仪中圆简</vt:lpstr>
      <vt:lpstr>Cambria</vt:lpstr>
      <vt:lpstr>微软雅黑</vt:lpstr>
      <vt:lpstr>Arial Black</vt:lpstr>
      <vt:lpstr>Franklin Gothic Demi Cond</vt:lpstr>
      <vt:lpstr>Calibri</vt:lpstr>
      <vt:lpstr>Arial Unicode MS</vt:lpstr>
      <vt:lpstr>Calibri Light</vt:lpstr>
      <vt:lpstr>方正剪纸简体</vt:lpstr>
      <vt:lpstr>华文细黑</vt:lpstr>
      <vt:lpstr>Georgia</vt:lpstr>
      <vt:lpstr>华文行楷</vt:lpstr>
      <vt:lpstr>Segoe UI Black</vt:lpstr>
      <vt:lpstr>华文新魏</vt:lpstr>
      <vt:lpstr>HelveticaNeue</vt:lpstr>
      <vt:lpstr>Corbel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吕萍</dc:creator>
  <cp:lastModifiedBy>南山有谷堆</cp:lastModifiedBy>
  <cp:revision>61</cp:revision>
  <dcterms:created xsi:type="dcterms:W3CDTF">2020-10-28T15:14:00Z</dcterms:created>
  <dcterms:modified xsi:type="dcterms:W3CDTF">2021-02-07T08:23:50Z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