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8" r:id="rId3"/>
    <p:sldId id="304" r:id="rId5"/>
    <p:sldId id="256" r:id="rId6"/>
    <p:sldId id="264" r:id="rId7"/>
    <p:sldId id="294" r:id="rId8"/>
    <p:sldId id="295" r:id="rId9"/>
    <p:sldId id="296" r:id="rId10"/>
    <p:sldId id="297" r:id="rId11"/>
    <p:sldId id="298" r:id="rId12"/>
    <p:sldId id="299" r:id="rId13"/>
    <p:sldId id="300" r:id="rId14"/>
    <p:sldId id="301" r:id="rId15"/>
    <p:sldId id="302" r:id="rId16"/>
    <p:sldId id="303" r:id="rId17"/>
    <p:sldId id="281" r:id="rId1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67" d="100"/>
          <a:sy n="67" d="100"/>
        </p:scale>
        <p:origin x="-840" y="-102"/>
      </p:cViewPr>
      <p:guideLst>
        <p:guide orient="horz" pos="2157"/>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7" name="图片 6" descr="水印"/>
          <p:cNvPicPr>
            <a:picLocks noChangeAspect="1"/>
          </p:cNvPicPr>
          <p:nvPr userDrawn="1"/>
        </p:nvPicPr>
        <p:blipFill>
          <a:blip r:embed="rId12"/>
          <a:stretch>
            <a:fillRect/>
          </a:stretch>
        </p:blipFill>
        <p:spPr>
          <a:xfrm>
            <a:off x="11169015" y="10987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398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9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79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a:t>
            </a:r>
            <a:r>
              <a:rPr lang="en-US" altLang="zh-CN" sz="2800" kern="100" dirty="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a:t>
            </a:r>
            <a:r>
              <a:rPr lang="en-US" altLang="zh-CN" sz="2800" kern="100" dirty="0">
                <a:cs typeface="Calibri" panose="020F0502020204030204" pitchFamily="34" charset="0"/>
              </a:rPr>
              <a:t>.</a:t>
            </a:r>
            <a:endParaRPr lang="en-US" altLang="zh-CN" sz="28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0" y="341075"/>
            <a:ext cx="12230735" cy="6915785"/>
          </a:xfrm>
          <a:prstGeom prst="rect">
            <a:avLst/>
          </a:prstGeom>
          <a:noFill/>
          <a:ln>
            <a:solidFill>
              <a:srgbClr val="FF0000"/>
            </a:solidFill>
          </a:ln>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603569" y="765272"/>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expressions</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椭圆 6"/>
          <p:cNvSpPr/>
          <p:nvPr/>
        </p:nvSpPr>
        <p:spPr>
          <a:xfrm>
            <a:off x="4727848" y="8487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椭圆 7"/>
          <p:cNvSpPr/>
          <p:nvPr/>
        </p:nvSpPr>
        <p:spPr>
          <a:xfrm>
            <a:off x="9216677" y="836712"/>
            <a:ext cx="4082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460075"/>
            <a:ext cx="25202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32329" y="4437112"/>
            <a:ext cx="122273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37553" y="5168359"/>
            <a:ext cx="285811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24965" y="6021288"/>
            <a:ext cx="1079547" cy="83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180512" cy="5324535"/>
          </a:xfrm>
          <a:prstGeom prst="rect">
            <a:avLst/>
          </a:prstGeom>
        </p:spPr>
        <p:txBody>
          <a:bodyPr wrap="square">
            <a:spAutoFit/>
          </a:bodyPr>
          <a:lstStyle/>
          <a:p>
            <a:pPr eaLnBrk="0"/>
            <a:r>
              <a:rPr lang="en-US" altLang="zh-CN" sz="2800" dirty="0"/>
              <a:t>Dear fellow students,</a:t>
            </a:r>
            <a:endParaRPr lang="zh-CN" altLang="zh-CN" sz="2800" dirty="0"/>
          </a:p>
          <a:p>
            <a:pPr eaLnBrk="0"/>
            <a:r>
              <a:rPr lang="en-US" altLang="zh-CN" sz="2600" dirty="0"/>
              <a:t> </a:t>
            </a:r>
            <a:r>
              <a:rPr lang="en-US" altLang="zh-CN" sz="2600" dirty="0" smtClean="0"/>
              <a:t>   Nowadays, the coronavirus has infected thousands of people nationwide and even spread all over the world, which affects </a:t>
            </a:r>
            <a:endParaRPr lang="en-US" altLang="zh-CN" sz="2600" dirty="0" smtClean="0"/>
          </a:p>
          <a:p>
            <a:pPr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eaLnBrk="0"/>
            <a:r>
              <a:rPr lang="en-US" altLang="zh-CN" sz="2600" dirty="0" smtClean="0"/>
              <a:t>work out regularly. I am convinced that we’ll win the fight against</a:t>
            </a:r>
            <a:endParaRPr lang="en-US" altLang="zh-CN" sz="2600" dirty="0" smtClean="0"/>
          </a:p>
          <a:p>
            <a:pPr eaLnBrk="0"/>
            <a:r>
              <a:rPr lang="en-US" altLang="zh-CN" sz="2600" dirty="0"/>
              <a:t> </a:t>
            </a:r>
            <a:r>
              <a:rPr lang="en-US" altLang="zh-CN" sz="2600" dirty="0" smtClean="0"/>
              <a:t>the virus.</a:t>
            </a:r>
            <a:endParaRPr lang="en-US" altLang="zh-CN" sz="2600" dirty="0" smtClean="0"/>
          </a:p>
          <a:p>
            <a:pPr eaLnBrk="0"/>
            <a:r>
              <a:rPr lang="en-US" altLang="zh-CN" sz="2600" dirty="0"/>
              <a:t> </a:t>
            </a:r>
            <a:r>
              <a:rPr lang="en-US" altLang="zh-CN" sz="2600" dirty="0" smtClean="0"/>
              <a:t>                                                                                Student Union</a:t>
            </a:r>
            <a:endParaRPr lang="en-US" altLang="zh-CN" sz="2600" dirty="0"/>
          </a:p>
          <a:p>
            <a:pPr eaLnBrk="0"/>
            <a:endParaRPr lang="en-US" altLang="zh-CN"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62235"/>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669311"/>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586145"/>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en-US" altLang="zh-CN" sz="255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a:solidFill>
                  <a:srgbClr val="C0AFCE"/>
                </a:solidFill>
                <a:latin typeface="Impact" panose="020B0806030902050204" pitchFamily="34" charset="0"/>
              </a:rPr>
              <a:t>THANK YOU</a:t>
            </a:r>
            <a:endParaRPr lang="zh-CN" altLang="en-US" sz="6000">
              <a:solidFill>
                <a:srgbClr val="C0AFCE"/>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0302" y="174"/>
            <a:ext cx="9131983" cy="68133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0" y="0"/>
            <a:ext cx="6093460" cy="291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829300" y="513080"/>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845" y="1585595"/>
            <a:ext cx="7416800" cy="5146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1685" y="2345655"/>
            <a:ext cx="10141529" cy="4469801"/>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6860" y="165735"/>
            <a:ext cx="8981440"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a:t>
            </a:r>
            <a:r>
              <a:rPr lang="zh-CN" altLang="en-US" sz="2400" dirty="0" smtClean="0">
                <a:latin typeface="楷体" panose="02010609060101010101" charset="-122"/>
                <a:ea typeface="楷体" panose="02010609060101010101" charset="-122"/>
                <a:cs typeface="楷体" panose="02010609060101010101" charset="-122"/>
              </a:rPr>
              <a:t>给全校</a:t>
            </a:r>
            <a:r>
              <a:rPr lang="zh-CN" altLang="en-US" sz="2400" dirty="0">
                <a:latin typeface="楷体" panose="02010609060101010101" charset="-122"/>
                <a:ea typeface="楷体" panose="02010609060101010101" charset="-122"/>
                <a:cs typeface="楷体" panose="02010609060101010101" charset="-122"/>
              </a:rPr>
              <a:t>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4" name="直接连接符 3"/>
          <p:cNvCxnSpPr/>
          <p:nvPr/>
        </p:nvCxnSpPr>
        <p:spPr>
          <a:xfrm flipV="1">
            <a:off x="3759488" y="2108198"/>
            <a:ext cx="474546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a:off x="7615307" y="1300074"/>
            <a:ext cx="828606" cy="214401"/>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8462084" y="1300074"/>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5335602" y="2108198"/>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2227580" y="1350852"/>
            <a:ext cx="3577193" cy="3466472"/>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277923" y="2578712"/>
            <a:ext cx="8709040" cy="3970318"/>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pPr algn="r"/>
            <a:r>
              <a:rPr lang="en-US" altLang="zh-CN" sz="2800" dirty="0" smtClean="0"/>
              <a:t>Students</a:t>
            </a:r>
            <a:r>
              <a:rPr lang="en-US" altLang="zh-CN" sz="2800" dirty="0"/>
              <a:t>’ </a:t>
            </a:r>
            <a:r>
              <a:rPr lang="en-US" altLang="zh-CN" sz="2800" dirty="0" smtClean="0"/>
              <a:t>Union</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 calcmode="lin" valueType="num">
                                      <p:cBhvr additive="base">
                                        <p:cTn id="4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barn(inVertical)">
                                      <p:cBhvr>
                                        <p:cTn id="50" dur="500"/>
                                        <p:tgtEl>
                                          <p:spTgt spid="21">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xEl>
                                              <p:pRg st="3" end="3"/>
                                            </p:txEl>
                                          </p:spTgt>
                                        </p:tgtEl>
                                        <p:attrNameLst>
                                          <p:attrName>style.visibility</p:attrName>
                                        </p:attrNameLst>
                                      </p:cBhvr>
                                      <p:to>
                                        <p:strVal val="visible"/>
                                      </p:to>
                                    </p:set>
                                    <p:animEffect transition="in" filter="barn(inVertical)">
                                      <p:cBhvr>
                                        <p:cTn id="53" dur="500"/>
                                        <p:tgtEl>
                                          <p:spTgt spid="2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1">
                                            <p:txEl>
                                              <p:pRg st="4" end="4"/>
                                            </p:txEl>
                                          </p:spTgt>
                                        </p:tgtEl>
                                        <p:attrNameLst>
                                          <p:attrName>style.visibility</p:attrName>
                                        </p:attrNameLst>
                                      </p:cBhvr>
                                      <p:to>
                                        <p:strVal val="visible"/>
                                      </p:to>
                                    </p:set>
                                    <p:animEffect transition="in" filter="barn(inVertical)">
                                      <p:cBhvr>
                                        <p:cTn id="58" dur="500"/>
                                        <p:tgtEl>
                                          <p:spTgt spid="21">
                                            <p:txEl>
                                              <p:pRg st="4" end="4"/>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barn(inVertical)">
                                      <p:cBhvr>
                                        <p:cTn id="61" dur="50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xEl>
                                              <p:pRg st="6" end="6"/>
                                            </p:txEl>
                                          </p:spTgt>
                                        </p:tgtEl>
                                        <p:attrNameLst>
                                          <p:attrName>style.visibility</p:attrName>
                                        </p:attrNameLst>
                                      </p:cBhvr>
                                      <p:to>
                                        <p:strVal val="visible"/>
                                      </p:to>
                                    </p:set>
                                    <p:animEffect transition="in" filter="barn(inVertical)">
                                      <p:cBhvr>
                                        <p:cTn id="72" dur="500"/>
                                        <p:tgtEl>
                                          <p:spTgt spid="21">
                                            <p:txEl>
                                              <p:pRg st="6" end="6"/>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21">
                                            <p:txEl>
                                              <p:pRg st="7" end="7"/>
                                            </p:txEl>
                                          </p:spTgt>
                                        </p:tgtEl>
                                        <p:attrNameLst>
                                          <p:attrName>style.visibility</p:attrName>
                                        </p:attrNameLst>
                                      </p:cBhvr>
                                      <p:to>
                                        <p:strVal val="visible"/>
                                      </p:to>
                                    </p:set>
                                    <p:animEffect transition="in" filter="barn(inVertical)">
                                      <p:cBhvr>
                                        <p:cTn id="75" dur="500"/>
                                        <p:tgtEl>
                                          <p:spTgt spid="2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xEl>
                                              <p:pRg st="8" end="8"/>
                                            </p:txEl>
                                          </p:spTgt>
                                        </p:tgtEl>
                                        <p:attrNameLst>
                                          <p:attrName>style.visibility</p:attrName>
                                        </p:attrNameLst>
                                      </p:cBhvr>
                                      <p:to>
                                        <p:strVal val="visible"/>
                                      </p:to>
                                    </p:set>
                                    <p:anim calcmode="lin" valueType="num">
                                      <p:cBhvr additive="base">
                                        <p:cTn id="8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423218" y="2007870"/>
            <a:ext cx="11206798" cy="4431983"/>
          </a:xfrm>
          <a:prstGeom prst="rect">
            <a:avLst/>
          </a:prstGeom>
        </p:spPr>
        <p:txBody>
          <a:bodyPr wrap="square">
            <a:spAutoFit/>
          </a:bodyPr>
          <a:lstStyle/>
          <a:p>
            <a:r>
              <a:rPr lang="en-US" altLang="zh-CN" sz="3200" dirty="0" smtClean="0"/>
              <a:t>1. 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to </a:t>
            </a:r>
            <a:r>
              <a:rPr lang="en-US" altLang="zh-CN" sz="3200" b="1" dirty="0" smtClean="0">
                <a:solidFill>
                  <a:srgbClr val="C0AFCE"/>
                </a:solidFill>
              </a:rPr>
              <a:t>/call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endParaRPr lang="en-US" altLang="zh-CN" sz="3200" dirty="0" smtClean="0"/>
          </a:p>
          <a:p>
            <a:r>
              <a:rPr lang="en-US" altLang="zh-CN" sz="3200" dirty="0" smtClean="0"/>
              <a:t>2.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
        <p:nvSpPr>
          <p:cNvPr id="4" name="文本框 3"/>
          <p:cNvSpPr txBox="1"/>
          <p:nvPr/>
        </p:nvSpPr>
        <p:spPr>
          <a:xfrm>
            <a:off x="7367905" y="2506980"/>
            <a:ext cx="2273300" cy="521970"/>
          </a:xfrm>
          <a:prstGeom prst="rect">
            <a:avLst/>
          </a:prstGeom>
          <a:noFill/>
        </p:spPr>
        <p:txBody>
          <a:bodyPr wrap="square" rtlCol="0">
            <a:spAutoFit/>
          </a:bodyPr>
          <a:lstStyle/>
          <a:p>
            <a:r>
              <a:rPr lang="en-US" altLang="zh-CN" sz="2800" b="1" dirty="0">
                <a:solidFill>
                  <a:schemeClr val="bg1">
                    <a:lumMod val="65000"/>
                  </a:schemeClr>
                </a:solidFill>
              </a:rPr>
              <a:t>call for(</a:t>
            </a:r>
            <a:r>
              <a:rPr lang="zh-CN" altLang="en-US" sz="2800" b="1" dirty="0">
                <a:solidFill>
                  <a:schemeClr val="bg1">
                    <a:lumMod val="65000"/>
                  </a:schemeClr>
                </a:solidFill>
              </a:rPr>
              <a:t>需要</a:t>
            </a:r>
            <a:r>
              <a:rPr lang="en-US" altLang="zh-CN" sz="2800" b="1" dirty="0">
                <a:solidFill>
                  <a:schemeClr val="bg1">
                    <a:lumMod val="65000"/>
                  </a:schemeClr>
                </a:solidFill>
              </a:rPr>
              <a:t>)</a:t>
            </a:r>
            <a:endParaRPr lang="en-US" altLang="zh-CN" sz="28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3784600"/>
          </a:xfrm>
          <a:prstGeom prst="rect">
            <a:avLst/>
          </a:prstGeom>
        </p:spPr>
        <p:txBody>
          <a:bodyPr wrap="square">
            <a:spAutoFit/>
          </a:bodyPr>
          <a:lstStyle/>
          <a:p>
            <a:pPr lvl="0"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smtClean="0">
                <a:solidFill>
                  <a:srgbClr val="AE97C0"/>
                </a:solidFill>
                <a:latin typeface="+mn-lt"/>
                <a:cs typeface="+mn-lt"/>
              </a:rPr>
              <a:t>affecting</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lives and causing many problems.                                        </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fontAlgn="base" hangingPunct="0">
              <a:spcBef>
                <a:spcPct val="0"/>
              </a:spcBef>
              <a:spcAft>
                <a:spcPct val="0"/>
              </a:spcAft>
            </a:pPr>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a:t>
            </a:r>
            <a:r>
              <a:rPr lang="en-US" altLang="zh-CN" sz="2400" kern="100" dirty="0" err="1" smtClean="0">
                <a:solidFill>
                  <a:schemeClr val="tx1">
                    <a:lumMod val="95000"/>
                    <a:lumOff val="5000"/>
                  </a:schemeClr>
                </a:solidFill>
                <a:latin typeface="+mn-lt"/>
                <a:cs typeface="+mn-lt"/>
              </a:rPr>
              <a:t>Hua</a:t>
            </a:r>
            <a:r>
              <a:rPr lang="en-US" altLang="zh-CN" sz="2400" kern="100" dirty="0" smtClean="0">
                <a:solidFill>
                  <a:schemeClr val="tx1">
                    <a:lumMod val="95000"/>
                    <a:lumOff val="5000"/>
                  </a:schemeClr>
                </a:solidFill>
                <a:latin typeface="+mn-lt"/>
                <a:cs typeface="+mn-lt"/>
              </a:rPr>
              <a:t>, president </a:t>
            </a:r>
            <a:r>
              <a:rPr lang="en-US" altLang="zh-CN" sz="2400" kern="100" dirty="0">
                <a:solidFill>
                  <a:schemeClr val="tx1">
                    <a:lumMod val="95000"/>
                    <a:lumOff val="5000"/>
                  </a:schemeClr>
                </a:solidFill>
                <a:latin typeface="+mn-lt"/>
                <a:cs typeface="+mn-lt"/>
              </a:rPr>
              <a:t>of students </a:t>
            </a:r>
            <a:r>
              <a:rPr lang="en-US" altLang="zh-CN" sz="2400" kern="100" dirty="0" smtClean="0">
                <a:solidFill>
                  <a:schemeClr val="tx1">
                    <a:lumMod val="95000"/>
                    <a:lumOff val="5000"/>
                  </a:schemeClr>
                </a:solidFill>
                <a:latin typeface="+mn-lt"/>
                <a:cs typeface="+mn-lt"/>
              </a:rPr>
              <a:t>union.</a:t>
            </a:r>
            <a:r>
              <a:rPr lang="zh-CN"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a:t>
            </a:r>
            <a:r>
              <a:rPr lang="en-US" altLang="zh-CN" sz="2400" kern="100" dirty="0" smtClean="0">
                <a:solidFill>
                  <a:schemeClr val="tx1">
                    <a:lumMod val="95000"/>
                    <a:lumOff val="5000"/>
                  </a:schemeClr>
                </a:solidFill>
                <a:latin typeface="+mn-lt"/>
                <a:cs typeface="+mn-lt"/>
              </a:rPr>
              <a:t>he </a:t>
            </a:r>
            <a:r>
              <a:rPr lang="en-US" altLang="zh-CN" sz="2400" kern="100" dirty="0">
                <a:solidFill>
                  <a:schemeClr val="tx1">
                    <a:lumMod val="95000"/>
                    <a:lumOff val="5000"/>
                  </a:schemeClr>
                </a:solidFill>
                <a:latin typeface="+mn-lt"/>
                <a:cs typeface="+mn-lt"/>
              </a:rPr>
              <a:t>epidemic situation we are faced with </a:t>
            </a:r>
            <a:r>
              <a:rPr lang="en-US" altLang="zh-CN" sz="2400" kern="100" dirty="0" smtClean="0">
                <a:solidFill>
                  <a:schemeClr val="tx1">
                    <a:lumMod val="95000"/>
                    <a:lumOff val="5000"/>
                  </a:schemeClr>
                </a:solidFill>
                <a:latin typeface="+mn-lt"/>
                <a:cs typeface="+mn-lt"/>
              </a:rPr>
              <a:t>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a:t>
            </a:r>
            <a:r>
              <a:rPr lang="en-US" altLang="zh-CN" sz="2400" kern="100" dirty="0" smtClean="0">
                <a:solidFill>
                  <a:schemeClr val="tx1">
                    <a:lumMod val="95000"/>
                    <a:lumOff val="5000"/>
                  </a:schemeClr>
                </a:solidFill>
                <a:latin typeface="+mn-lt"/>
                <a:cs typeface="+mn-lt"/>
              </a:rPr>
              <a:t>stretched </a:t>
            </a:r>
            <a:r>
              <a:rPr lang="en-US" altLang="zh-CN" sz="2400" kern="100" dirty="0">
                <a:solidFill>
                  <a:schemeClr val="tx1">
                    <a:lumMod val="95000"/>
                    <a:lumOff val="5000"/>
                  </a:schemeClr>
                </a:solidFill>
                <a:latin typeface="+mn-lt"/>
                <a:cs typeface="+mn-lt"/>
              </a:rPr>
              <a:t>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80956" y="4724453"/>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a:latin typeface="MV Boli" panose="02000500030200090000" charset="0"/>
                <a:cs typeface="MV Boli" panose="02000500030200090000" charset="0"/>
              </a:rPr>
              <a:t>Para 2: detailed advice (at least two)</a:t>
            </a:r>
            <a:endParaRPr lang="en-US" altLang="zh-CN" sz="3200" b="1" dirty="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a:t>
            </a:r>
            <a:r>
              <a:rPr lang="en-US" altLang="zh-CN" sz="3000" dirty="0" smtClean="0">
                <a:cs typeface="Calibri" panose="020F0502020204030204" pitchFamily="34" charset="0"/>
              </a:rPr>
              <a:t>to do…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to do …</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4" y="693420"/>
            <a:ext cx="10693083" cy="2308324"/>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control.</a:t>
            </a:r>
            <a:endParaRPr lang="en-US" altLang="zh-CN" sz="2400" kern="100" dirty="0" smtClean="0">
              <a:solidFill>
                <a:srgbClr val="FF0000"/>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a:t>
            </a:r>
            <a:endParaRPr lang="en-US" altLang="zh-CN" sz="24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579754" y="3433493"/>
            <a:ext cx="10335896" cy="156966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Last </a:t>
            </a:r>
            <a:r>
              <a:rPr lang="en-US" altLang="zh-CN" sz="2400" kern="100" dirty="0">
                <a:solidFill>
                  <a:srgbClr val="AE97C0"/>
                </a:solidFill>
                <a:cs typeface="Calibri" panose="020F0502020204030204" pitchFamily="34" charset="0"/>
              </a:rPr>
              <a:t>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a:t>
            </a:r>
            <a:r>
              <a:rPr lang="zh-CN" altLang="en-US" sz="3200" b="1" dirty="0" smtClean="0">
                <a:latin typeface="MV Boli" panose="02000500030200090000" charset="0"/>
                <a:cs typeface="MV Boli" panose="02000500030200090000" charset="0"/>
              </a:rPr>
              <a:t>（</a:t>
            </a:r>
            <a:r>
              <a:rPr lang="en-US" altLang="zh-CN" sz="3200" b="1" dirty="0" smtClean="0">
                <a:latin typeface="MV Boli" panose="02000500030200090000" charset="0"/>
                <a:cs typeface="MV Boli" panose="02000500030200090000" charset="0"/>
              </a:rPr>
              <a:t>again</a:t>
            </a:r>
            <a:r>
              <a:rPr lang="zh-CN" altLang="en-US" sz="3200" b="1" dirty="0" smtClean="0">
                <a:latin typeface="MV Boli" panose="02000500030200090000" charset="0"/>
                <a:cs typeface="MV Boli" panose="02000500030200090000" charset="0"/>
              </a:rPr>
              <a:t>）</a:t>
            </a:r>
            <a:endParaRPr lang="zh-CN" altLang="en-US" sz="3200" b="1" dirty="0">
              <a:latin typeface="MV Boli" panose="02000500030200090000" charset="0"/>
              <a:cs typeface="MV Boli" panose="02000500030200090000" charset="0"/>
            </a:endParaRPr>
          </a:p>
        </p:txBody>
      </p:sp>
      <p:sp>
        <p:nvSpPr>
          <p:cNvPr id="3" name="矩形 2"/>
          <p:cNvSpPr/>
          <p:nvPr/>
        </p:nvSpPr>
        <p:spPr>
          <a:xfrm>
            <a:off x="337819" y="1736090"/>
            <a:ext cx="11400791" cy="3215005"/>
          </a:xfrm>
          <a:prstGeom prst="rect">
            <a:avLst/>
          </a:prstGeom>
        </p:spPr>
        <p:txBody>
          <a:bodyPr wrap="square">
            <a:spAutoFit/>
          </a:bodyPr>
          <a:lstStyle/>
          <a:p>
            <a:r>
              <a:rPr lang="en-US" altLang="zh-CN" sz="2900" dirty="0" smtClean="0">
                <a:solidFill>
                  <a:srgbClr val="AE97C0"/>
                </a:solidFill>
              </a:rPr>
              <a:t>(appeal to; call on /for; advocate…/It’s high time sb. did…)</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6792</Words>
  <Application>WPS 演示</Application>
  <PresentationFormat>自定义</PresentationFormat>
  <Paragraphs>148</Paragraphs>
  <Slides>15</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宋体</vt:lpstr>
      <vt:lpstr>Wingdings</vt:lpstr>
      <vt:lpstr>Calibri</vt:lpstr>
      <vt:lpstr>Calibri Light</vt:lpstr>
      <vt:lpstr>MV Boli</vt:lpstr>
      <vt:lpstr>楷体</vt:lpstr>
      <vt:lpstr>Comic Sans MS</vt:lpstr>
      <vt:lpstr>等线</vt:lpstr>
      <vt:lpstr>Times New Roman</vt:lpstr>
      <vt:lpstr>Times New Roman</vt:lpstr>
      <vt:lpstr>Impact</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南山有谷堆</cp:lastModifiedBy>
  <cp:revision>10</cp:revision>
  <dcterms:created xsi:type="dcterms:W3CDTF">2015-08-19T01:58:00Z</dcterms:created>
  <dcterms:modified xsi:type="dcterms:W3CDTF">2020-04-02T06:50:35Z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