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sldIdLst>
    <p:sldId id="1146" r:id="rId5"/>
    <p:sldId id="1050" r:id="rId6"/>
    <p:sldId id="981" r:id="rId7"/>
    <p:sldId id="1073" r:id="rId8"/>
    <p:sldId id="1000" r:id="rId9"/>
    <p:sldId id="1001" r:id="rId10"/>
    <p:sldId id="1071" r:id="rId11"/>
    <p:sldId id="1074" r:id="rId12"/>
    <p:sldId id="1081" r:id="rId13"/>
    <p:sldId id="1052" r:id="rId14"/>
    <p:sldId id="1004" r:id="rId15"/>
    <p:sldId id="1008" r:id="rId16"/>
    <p:sldId id="1097" r:id="rId17"/>
    <p:sldId id="1075" r:id="rId18"/>
    <p:sldId id="1093" r:id="rId19"/>
    <p:sldId id="1083" r:id="rId20"/>
    <p:sldId id="1009" r:id="rId21"/>
    <p:sldId id="1098" r:id="rId22"/>
    <p:sldId id="1010" r:id="rId23"/>
    <p:sldId id="1054" r:id="rId24"/>
    <p:sldId id="1055" r:id="rId25"/>
    <p:sldId id="1076" r:id="rId26"/>
    <p:sldId id="1086" r:id="rId27"/>
    <p:sldId id="1085" r:id="rId28"/>
    <p:sldId id="1013" r:id="rId29"/>
    <p:sldId id="1056" r:id="rId30"/>
    <p:sldId id="1058" r:id="rId31"/>
    <p:sldId id="1099" r:id="rId32"/>
    <p:sldId id="1089" r:id="rId33"/>
    <p:sldId id="1057" r:id="rId34"/>
    <p:sldId id="1106" r:id="rId35"/>
    <p:sldId id="1077" r:id="rId36"/>
    <p:sldId id="1094" r:id="rId37"/>
    <p:sldId id="1018" r:id="rId38"/>
    <p:sldId id="1100" r:id="rId39"/>
    <p:sldId id="1019" r:id="rId40"/>
    <p:sldId id="1021" r:id="rId41"/>
    <p:sldId id="1061" r:id="rId42"/>
    <p:sldId id="1062" r:id="rId43"/>
    <p:sldId id="1063" r:id="rId44"/>
    <p:sldId id="1064" r:id="rId45"/>
    <p:sldId id="1078" r:id="rId46"/>
    <p:sldId id="1095" r:id="rId47"/>
    <p:sldId id="1025" r:id="rId48"/>
    <p:sldId id="1101" r:id="rId49"/>
    <p:sldId id="1104" r:id="rId50"/>
    <p:sldId id="1027" r:id="rId51"/>
    <p:sldId id="1092" r:id="rId52"/>
    <p:sldId id="1105" r:id="rId53"/>
    <p:sldId id="1065" r:id="rId54"/>
    <p:sldId id="1066" r:id="rId55"/>
    <p:sldId id="1079" r:id="rId56"/>
    <p:sldId id="1030" r:id="rId57"/>
    <p:sldId id="1033" r:id="rId58"/>
    <p:sldId id="1068" r:id="rId59"/>
    <p:sldId id="1034" r:id="rId60"/>
    <p:sldId id="1103" r:id="rId61"/>
    <p:sldId id="1102" r:id="rId62"/>
    <p:sldId id="1096" r:id="rId63"/>
    <p:sldId id="1080" r:id="rId64"/>
    <p:sldId id="1047" r:id="rId6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dministrator" initials="A" lastIdx="0" clrIdx="3"/>
  <p:cmAuthor id="1" name="10248" initials="1" lastIdx="0" clrIdx="0"/>
  <p:cmAuthor id="8" name="宋洁然" initials="宋" lastIdx="0" clrIdx="1"/>
  <p:cmAuthor id="2" name="作者" initials="作" lastIdx="0" clrIdx="1"/>
  <p:cmAuthor id="9" name="ming qiu" initials="m" lastIdx="0" clrIdx="1"/>
  <p:cmAuthor id="3" name="li jun" initials="l" lastIdx="0" clrIdx="0"/>
  <p:cmAuthor id="4" name="Mia Vida Villanueva" initials="M" lastIdx="0" clrIdx="0"/>
  <p:cmAuthor id="5" name="1206988966@qq.com" initials="1" lastIdx="0" clrIdx="2"/>
  <p:cmAuthor id="6" name="姜伟光" initials="姜"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FF"/>
    <a:srgbClr val="006600"/>
    <a:srgbClr val="FFCC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1" autoAdjust="0"/>
    <p:restoredTop sz="94660"/>
  </p:normalViewPr>
  <p:slideViewPr>
    <p:cSldViewPr snapToGrid="0" showGuides="1">
      <p:cViewPr varScale="1">
        <p:scale>
          <a:sx n="68" d="100"/>
          <a:sy n="68" d="100"/>
        </p:scale>
        <p:origin x="728" y="64"/>
      </p:cViewPr>
      <p:guideLst>
        <p:guide orient="horz" pos="2181"/>
        <p:guide pos="377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9" Type="http://schemas.openxmlformats.org/officeDocument/2006/relationships/commentAuthors" Target="commentAuthors.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1" cy="2387600"/>
          </a:xfrm>
          <a:prstGeom prst="rect">
            <a:avLst/>
          </a:prstGeo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1"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130" indent="0" algn="ctr">
              <a:buNone/>
              <a:defRPr sz="1600"/>
            </a:lvl8pPr>
            <a:lvl9pPr marL="3655695" indent="0" algn="ctr">
              <a:buNone/>
              <a:defRPr sz="1600"/>
            </a:lvl9pPr>
          </a:lstStyle>
          <a:p>
            <a:pPr fontAlgn="base"/>
            <a:r>
              <a:rPr lang="zh-CN" altLang="en-US" strike="noStrike" noProof="1"/>
              <a:t>单击此处编辑母版副标题样式</a:t>
            </a:r>
            <a:endParaRPr lang="zh-CN" altLang="en-US" strike="noStrike" noProof="1"/>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48" y="274879"/>
            <a:ext cx="8230457" cy="114268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57248" y="1599756"/>
            <a:ext cx="8230457" cy="4525023"/>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0965"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130" indent="0">
              <a:buNone/>
              <a:defRPr sz="1600">
                <a:solidFill>
                  <a:schemeClr val="tx1">
                    <a:tint val="75000"/>
                  </a:schemeClr>
                </a:solidFill>
              </a:defRPr>
            </a:lvl8pPr>
            <a:lvl9pPr marL="3655695"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48" y="274879"/>
            <a:ext cx="8230457" cy="114268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0965" indent="0">
              <a:buNone/>
              <a:defRPr sz="1800"/>
            </a:lvl4pPr>
            <a:lvl5pPr marL="1828165" indent="0">
              <a:buNone/>
              <a:defRPr sz="1800"/>
            </a:lvl5pPr>
            <a:lvl6pPr marL="2285365" indent="0">
              <a:buNone/>
              <a:defRPr sz="1800"/>
            </a:lvl6pPr>
            <a:lvl7pPr marL="2742565" indent="0">
              <a:buNone/>
              <a:defRPr sz="1800"/>
            </a:lvl7pPr>
            <a:lvl8pPr marL="3199130" indent="0">
              <a:buNone/>
              <a:defRPr sz="1800"/>
            </a:lvl8pPr>
            <a:lvl9pPr marL="3655695" indent="0">
              <a:buNone/>
              <a:defRPr sz="180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0965" indent="0">
              <a:buNone/>
              <a:defRPr sz="1800"/>
            </a:lvl4pPr>
            <a:lvl5pPr marL="1828165" indent="0">
              <a:buNone/>
              <a:defRPr sz="1800"/>
            </a:lvl5pPr>
            <a:lvl6pPr marL="2285365" indent="0">
              <a:buNone/>
              <a:defRPr sz="1800"/>
            </a:lvl6pPr>
            <a:lvl7pPr marL="2742565" indent="0">
              <a:buNone/>
              <a:defRPr sz="1800"/>
            </a:lvl7pPr>
            <a:lvl8pPr marL="3199130" indent="0">
              <a:buNone/>
              <a:defRPr sz="1800"/>
            </a:lvl8pPr>
            <a:lvl9pPr marL="3655695" indent="0">
              <a:buNone/>
              <a:defRPr sz="180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48" y="274879"/>
            <a:ext cx="8230457" cy="1142683"/>
          </a:xfrm>
          <a:prstGeom prst="rect">
            <a:avLst/>
          </a:prstGeom>
        </p:spPr>
        <p:txBody>
          <a:bodyPr/>
          <a:lstStyle/>
          <a:p>
            <a:pPr fontAlgn="base"/>
            <a:r>
              <a:rPr lang="zh-CN" altLang="en-US" strike="noStrike" noProof="1"/>
              <a:t>单击此处编辑母版标题样式</a:t>
            </a:r>
            <a:endParaRPr lang="zh-CN" altLang="en-US" strike="noStrike" noProof="1"/>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5695" indent="0">
              <a:buNone/>
              <a:defRPr sz="1000"/>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130" indent="0">
              <a:buNone/>
              <a:defRPr sz="2000"/>
            </a:lvl8pPr>
            <a:lvl9pPr marL="3655695"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0965" indent="0">
              <a:buNone/>
              <a:defRPr sz="1400"/>
            </a:lvl4pPr>
            <a:lvl5pPr marL="1828165" indent="0">
              <a:buNone/>
              <a:defRPr sz="1400"/>
            </a:lvl5pPr>
            <a:lvl6pPr marL="2285365" indent="0">
              <a:buNone/>
              <a:defRPr sz="1400"/>
            </a:lvl6pPr>
            <a:lvl7pPr marL="2742565" indent="0">
              <a:buNone/>
              <a:defRPr sz="1400"/>
            </a:lvl7pPr>
            <a:lvl8pPr marL="3199130" indent="0">
              <a:buNone/>
              <a:defRPr sz="1400"/>
            </a:lvl8pPr>
            <a:lvl9pPr marL="3655695" indent="0">
              <a:buNone/>
              <a:defRPr sz="1400"/>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48" y="274879"/>
            <a:ext cx="8230457" cy="114268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48" y="1599756"/>
            <a:ext cx="8230457" cy="4525023"/>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file:///D:\qq&#25991;&#20214;\712321467\Image\C2C\Image2\%7b75232B38-A165-1FB7-499C-2E1C792CACB5%7d.png" TargetMode="Externa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file:///D:\qq&#25991;&#20214;\712321467\Image\C2C\Image2\%7b75232B38-A165-1FB7-499C-2E1C792CACB5%7d.png" TargetMode="Externa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file:///D:\qq&#25991;&#20214;\712321467\Image\C2C\Image2\%7b75232B38-A165-1FB7-499C-2E1C792CACB5%7d.png" TargetMode="External"/><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DnDiag">
          <a:fgClr>
            <a:srgbClr val="FFFF00"/>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915BF-78AE-47FD-9F4B-FA9BE023503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285C0-491D-4C21-BF6B-E40BE1782FA7}" type="slidenum">
              <a:rPr lang="zh-CN" altLang="en-US" smtClean="0"/>
            </a:fld>
            <a:endParaRPr lang="zh-CN" altLang="en-US"/>
          </a:p>
        </p:txBody>
      </p:sp>
      <p:pic>
        <p:nvPicPr>
          <p:cNvPr id="7" name="图片 1073743875" descr="学科网 zxxk.com"/>
          <p:cNvPicPr>
            <a:picLocks noChangeAspect="1"/>
          </p:cNvPicPr>
          <p:nvPr/>
        </p:nvPicPr>
        <p:blipFill>
          <a:blip r:embed="rId12" r:link="rId13"/>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DnDiag">
          <a:fgClr>
            <a:srgbClr val="FFFF00"/>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915BF-78AE-47FD-9F4B-FA9BE023503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285C0-491D-4C21-BF6B-E40BE1782FA7}" type="slidenum">
              <a:rPr lang="zh-CN" altLang="en-US" smtClean="0"/>
            </a:fld>
            <a:endParaRPr lang="zh-CN" altLang="en-US"/>
          </a:p>
        </p:txBody>
      </p:sp>
      <p:pic>
        <p:nvPicPr>
          <p:cNvPr id="7" name="图片 1073743875" descr="学科网 zxxk.com"/>
          <p:cNvPicPr>
            <a:picLocks noChangeAspect="1"/>
          </p:cNvPicPr>
          <p:nvPr/>
        </p:nvPicPr>
        <p:blipFill>
          <a:blip r:embed="rId12" r:link="rId13"/>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tDnDiag">
          <a:fgClr>
            <a:srgbClr val="FFFF00"/>
          </a:fgClr>
          <a:bgClr>
            <a:schemeClr val="bg1"/>
          </a:bgClr>
        </a:patt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nvPicPr>
        <p:blipFill>
          <a:blip r:embed="rId12" r:link="rId13"/>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marL="0" lvl="0" indent="0" algn="l" defTabSz="914400" rtl="0" eaLnBrk="1" fontAlgn="base" latinLnBrk="0" hangingPunct="1">
        <a:lnSpc>
          <a:spcPct val="90000"/>
        </a:lnSpc>
        <a:spcBef>
          <a:spcPct val="0"/>
        </a:spcBef>
        <a:spcAft>
          <a:spcPct val="0"/>
        </a:spcAft>
        <a:buNone/>
        <a:defRPr sz="4400" b="0" i="0" u="none" kern="1200" baseline="0">
          <a:solidFill>
            <a:schemeClr val="tx1"/>
          </a:solidFill>
          <a:latin typeface="+mj-lt"/>
          <a:ea typeface="+mj-ea"/>
          <a:cs typeface="+mj-cs"/>
        </a:defRPr>
      </a:lvl1pPr>
    </p:titleStyle>
    <p:bodyStyle>
      <a:lvl1pPr marL="228600" lvl="0" indent="-228600" algn="l" defTabSz="914400" rtl="0" eaLnBrk="1" fontAlgn="base" latinLnBrk="0" hangingPunct="1">
        <a:lnSpc>
          <a:spcPct val="90000"/>
        </a:lnSpc>
        <a:spcBef>
          <a:spcPts val="990"/>
        </a:spcBef>
        <a:spcAft>
          <a:spcPct val="0"/>
        </a:spcAft>
        <a:buFont typeface="Arial" panose="020B0604020202020204" pitchFamily="34" charset="0"/>
        <a:buChar char="•"/>
        <a:defRPr sz="2900" b="0" i="0" u="none" kern="1200" baseline="0">
          <a:solidFill>
            <a:schemeClr val="tx1"/>
          </a:solidFill>
          <a:latin typeface="+mn-lt"/>
          <a:ea typeface="+mn-ea"/>
          <a:cs typeface="+mn-cs"/>
        </a:defRPr>
      </a:lvl1pPr>
      <a:lvl2pPr marL="685800" lvl="1" indent="-228600" algn="l" defTabSz="914400" rtl="0" eaLnBrk="1" fontAlgn="base" latinLnBrk="0" hangingPunct="1">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defRPr>
      </a:lvl2pPr>
      <a:lvl3pPr marL="1144270" lvl="2" indent="-230505" algn="l" defTabSz="914400" rtl="0" eaLnBrk="1" fontAlgn="base" latinLnBrk="0" hangingPunct="1">
        <a:lnSpc>
          <a:spcPct val="90000"/>
        </a:lnSpc>
        <a:spcBef>
          <a:spcPts val="500"/>
        </a:spcBef>
        <a:spcAft>
          <a:spcPct val="0"/>
        </a:spcAft>
        <a:buFont typeface="Arial" panose="020B0604020202020204" pitchFamily="34" charset="0"/>
        <a:buChar char="•"/>
        <a:defRPr sz="2100" b="0" i="0" u="none" kern="1200" baseline="0">
          <a:solidFill>
            <a:schemeClr val="tx1"/>
          </a:solidFill>
          <a:latin typeface="+mn-lt"/>
          <a:ea typeface="+mn-ea"/>
          <a:cs typeface="+mn-cs"/>
        </a:defRPr>
      </a:lvl3pPr>
      <a:lvl4pPr marL="1599565" lvl="3" indent="-228600" algn="l" defTabSz="914400" rtl="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4pPr>
      <a:lvl5pPr marL="2056765" lvl="4" indent="-229870" algn="l" defTabSz="914400" rtl="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5pPr>
      <a:lvl6pPr marL="2513965" lvl="5" indent="-228600" algn="l" defTabSz="914400" rtl="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6pPr>
      <a:lvl7pPr marL="2971165" lvl="6" indent="-228600" algn="l" defTabSz="914400" rtl="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7pPr>
      <a:lvl8pPr marL="3428365" lvl="7" indent="-228600" algn="l" defTabSz="914400" rtl="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8pPr>
      <a:lvl9pPr marL="3884930" lvl="8" indent="-228600" algn="l" defTabSz="914400" rtl="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2pPr>
      <a:lvl3pPr marL="914400" lvl="2"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3pPr>
      <a:lvl4pPr marL="1370965" lvl="3"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4pPr>
      <a:lvl5pPr marL="1828165" lvl="4"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5pPr>
      <a:lvl6pPr marL="2285365" lvl="5"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6pPr>
      <a:lvl7pPr marL="2742565" lvl="6"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7pPr>
      <a:lvl8pPr marL="3199765" lvl="7"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8pPr>
      <a:lvl9pPr marL="3656330" lvl="8"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image" Target="../media/image8.GIF"/><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3.jpeg"/><Relationship Id="rId2" Type="http://schemas.openxmlformats.org/officeDocument/2006/relationships/image" Target="../media/image8.GIF"/><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3.jpeg"/><Relationship Id="rId2" Type="http://schemas.openxmlformats.org/officeDocument/2006/relationships/image" Target="../media/image8.GIF"/><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3.jpeg"/><Relationship Id="rId2" Type="http://schemas.openxmlformats.org/officeDocument/2006/relationships/image" Target="../media/image8.GIF"/><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3.jpeg"/><Relationship Id="rId2" Type="http://schemas.openxmlformats.org/officeDocument/2006/relationships/image" Target="../media/image8.GIF"/><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jpeg"/><Relationship Id="rId1" Type="http://schemas.openxmlformats.org/officeDocument/2006/relationships/image" Target="../media/image8.GI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jpeg"/><Relationship Id="rId1" Type="http://schemas.openxmlformats.org/officeDocument/2006/relationships/image" Target="../media/image8.GI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8.GIF"/></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image" Target="../media/image8.GIF"/><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3.jpeg"/><Relationship Id="rId2" Type="http://schemas.openxmlformats.org/officeDocument/2006/relationships/image" Target="../media/image8.GIF"/><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8.GIF"/></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8.GIF"/></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8.GIF"/></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5.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3.jpeg"/><Relationship Id="rId2" Type="http://schemas.openxmlformats.org/officeDocument/2006/relationships/tags" Target="../tags/tag2.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tags" Target="../tags/tag4.xml"/><Relationship Id="rId1" Type="http://schemas.openxmlformats.org/officeDocument/2006/relationships/tags" Target="../tags/tag3.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tags" Target="../tags/tag6.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tags" Target="../tags/tag8.xml"/><Relationship Id="rId1" Type="http://schemas.openxmlformats.org/officeDocument/2006/relationships/tags" Target="../tags/tag7.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tags" Target="../tags/tag10.xml"/><Relationship Id="rId1" Type="http://schemas.openxmlformats.org/officeDocument/2006/relationships/tags" Target="../tags/tag9.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image" Target="../media/image16.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3.jpeg"/><Relationship Id="rId2" Type="http://schemas.openxmlformats.org/officeDocument/2006/relationships/image" Target="../media/image8.GIF"/><Relationship Id="rId1"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image" Target="../media/image18.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jpeg"/><Relationship Id="rId1" Type="http://schemas.openxmlformats.org/officeDocument/2006/relationships/image" Target="../media/image8.GIF"/></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1.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jpeg"/><Relationship Id="rId1" Type="http://schemas.openxmlformats.org/officeDocument/2006/relationships/image" Target="../media/image8.GI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pic>
        <p:nvPicPr>
          <p:cNvPr id="5125" name="图片 1" descr="qrcode_for_gh_3a435f224ccf_1280"/>
          <p:cNvPicPr>
            <a:picLocks noChangeAspect="1"/>
          </p:cNvPicPr>
          <p:nvPr/>
        </p:nvPicPr>
        <p:blipFill>
          <a:blip r:embed="rId3"/>
          <a:stretch>
            <a:fillRect/>
          </a:stretch>
        </p:blipFill>
        <p:spPr>
          <a:xfrm>
            <a:off x="7927975" y="2717800"/>
            <a:ext cx="3109913" cy="3108325"/>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58775" y="4594225"/>
            <a:ext cx="10909300" cy="1754326"/>
          </a:xfrm>
          <a:prstGeom prst="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24.Where is the passage probably taken from?</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tabLst>
                <a:tab pos="198120" algn="l"/>
              </a:tabLst>
            </a:pPr>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   A. A leaflet.          B. A newspaper.       </a:t>
            </a:r>
            <a:endPar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tabLst>
                <a:tab pos="198120" algn="l"/>
              </a:tabLst>
            </a:pPr>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   C. A brochure.      D. A research paper. </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2933700" cy="583565"/>
          </a:xfrm>
          <a:prstGeom prst="rect">
            <a:avLst/>
          </a:prstGeom>
          <a:noFill/>
        </p:spPr>
        <p:txBody>
          <a:bodyPr wrap="square" rtlCol="0">
            <a:spAutoFit/>
          </a:bodyPr>
          <a:lstStyle/>
          <a:p>
            <a:r>
              <a:rPr lang="en-US" altLang="zh-CN"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B </a:t>
            </a:r>
            <a:r>
              <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篇：记叙文</a:t>
            </a:r>
            <a:endPar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589780" y="147320"/>
            <a:ext cx="10095865" cy="829945"/>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人与自我</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0" y="1160145"/>
            <a:ext cx="12113443"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sz="2800" dirty="0">
                <a:solidFill>
                  <a:schemeClr val="tx1"/>
                </a:solidFill>
                <a:latin typeface="Times New Roman" panose="02020603050405020304" pitchFamily="18" charset="0"/>
                <a:cs typeface="Times New Roman" panose="02020603050405020304" pitchFamily="18" charset="0"/>
              </a:rPr>
              <a:t>(Para. 1)</a:t>
            </a: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Passing the Cities through the Lens (</a:t>
            </a:r>
            <a:r>
              <a:rPr lang="zh-CN" altLang="en-US" sz="3200" dirty="0">
                <a:solidFill>
                  <a:srgbClr val="FF0000"/>
                </a:solidFill>
                <a:latin typeface="Times New Roman" panose="02020603050405020304" pitchFamily="18" charset="0"/>
                <a:cs typeface="Times New Roman" panose="02020603050405020304" pitchFamily="18" charset="0"/>
              </a:rPr>
              <a:t>镜头</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of Women, a solo exhibition by Swiss artist Catherine </a:t>
            </a:r>
            <a:r>
              <a:rPr lang="en-US" sz="3200" dirty="0" err="1">
                <a:solidFill>
                  <a:srgbClr val="FF0000"/>
                </a:solidFill>
                <a:latin typeface="Times New Roman" panose="02020603050405020304" pitchFamily="18" charset="0"/>
                <a:cs typeface="Times New Roman" panose="02020603050405020304" pitchFamily="18" charset="0"/>
              </a:rPr>
              <a:t>Gfeller</a:t>
            </a:r>
            <a:r>
              <a:rPr lang="en-US" sz="3200" dirty="0">
                <a:solidFill>
                  <a:srgbClr val="FF0000"/>
                </a:solidFill>
                <a:latin typeface="Times New Roman" panose="02020603050405020304" pitchFamily="18" charset="0"/>
                <a:cs typeface="Times New Roman" panose="02020603050405020304" pitchFamily="18" charset="0"/>
              </a:rPr>
              <a:t>, is being held at the Swiss embassy in Beijing.</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心形 7"/>
          <p:cNvSpPr/>
          <p:nvPr/>
        </p:nvSpPr>
        <p:spPr>
          <a:xfrm>
            <a:off x="549760" y="7204849"/>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1" name="文本框 10"/>
          <p:cNvSpPr txBox="1"/>
          <p:nvPr/>
        </p:nvSpPr>
        <p:spPr>
          <a:xfrm>
            <a:off x="2305050" y="4643567"/>
            <a:ext cx="6631560" cy="584775"/>
          </a:xfrm>
          <a:prstGeom prst="rect">
            <a:avLst/>
          </a:prstGeom>
          <a:noFill/>
          <a:ln w="57150">
            <a:solidFill>
              <a:srgbClr val="FFC000"/>
            </a:solidFill>
          </a:ln>
        </p:spPr>
        <p:txBody>
          <a:bodyPr wrap="square" rtlCol="0">
            <a:spAutoFit/>
          </a:bodyPr>
          <a:lstStyle/>
          <a:p>
            <a:endParaRPr lang="zh-CN" altLang="en-US" sz="2800"/>
          </a:p>
        </p:txBody>
      </p:sp>
      <p:pic>
        <p:nvPicPr>
          <p:cNvPr id="12" name="Picture 5" descr="appl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81594" y="4967357"/>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9245538" y="4607267"/>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推理判断</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152400" y="2651152"/>
            <a:ext cx="12113443"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zh-CN" altLang="en-US" sz="3200" dirty="0">
                <a:solidFill>
                  <a:srgbClr val="0000FF"/>
                </a:solidFill>
                <a:latin typeface="Times New Roman" panose="02020603050405020304" pitchFamily="18" charset="0"/>
                <a:cs typeface="Times New Roman" panose="02020603050405020304" pitchFamily="18" charset="0"/>
              </a:rPr>
              <a:t>第一段就介绍举办摄影展 ，下文介绍相关的展品来源以及举办影展的目的意义加上重要人物的评议。说明文本具有新闻特征。</a:t>
            </a:r>
            <a:r>
              <a:rPr lang="en-US" altLang="zh-CN" sz="3200" dirty="0">
                <a:solidFill>
                  <a:srgbClr val="0000FF"/>
                </a:solidFill>
                <a:latin typeface="Times New Roman" panose="02020603050405020304" pitchFamily="18" charset="0"/>
                <a:cs typeface="Times New Roman" panose="02020603050405020304" pitchFamily="18" charset="0"/>
              </a:rPr>
              <a:t>Brochure </a:t>
            </a:r>
            <a:r>
              <a:rPr lang="zh-CN" altLang="en-US" sz="3200" dirty="0">
                <a:solidFill>
                  <a:srgbClr val="0000FF"/>
                </a:solidFill>
                <a:latin typeface="Times New Roman" panose="02020603050405020304" pitchFamily="18" charset="0"/>
                <a:cs typeface="Times New Roman" panose="02020603050405020304" pitchFamily="18" charset="0"/>
              </a:rPr>
              <a:t>手册，只描述静态事物，没有新闻时效性的特征。故</a:t>
            </a:r>
            <a:r>
              <a:rPr lang="en-US" altLang="zh-CN" sz="3200" dirty="0">
                <a:solidFill>
                  <a:srgbClr val="0000FF"/>
                </a:solidFill>
                <a:latin typeface="Times New Roman" panose="02020603050405020304" pitchFamily="18" charset="0"/>
                <a:cs typeface="Times New Roman" panose="02020603050405020304" pitchFamily="18" charset="0"/>
              </a:rPr>
              <a:t>B. </a:t>
            </a:r>
            <a:endParaRPr lang="en-US" sz="3200" dirty="0">
              <a:solidFill>
                <a:srgbClr val="0000FF"/>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8556" y="4666993"/>
            <a:ext cx="11987753" cy="1815882"/>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25.What does Catherine </a:t>
            </a:r>
            <a:r>
              <a:rPr lang="en-US" altLang="zh-CN" sz="2800" dirty="0" err="1">
                <a:latin typeface="Times New Roman" panose="02020603050405020304" pitchFamily="18" charset="0"/>
                <a:cs typeface="Times New Roman" panose="02020603050405020304" pitchFamily="18" charset="0"/>
              </a:rPr>
              <a:t>Gfeller’s</a:t>
            </a:r>
            <a:r>
              <a:rPr lang="en-US" altLang="zh-CN" sz="2800" dirty="0">
                <a:latin typeface="Times New Roman" panose="02020603050405020304" pitchFamily="18" charset="0"/>
                <a:cs typeface="Times New Roman" panose="02020603050405020304" pitchFamily="18" charset="0"/>
              </a:rPr>
              <a:t> exhibition focus on?</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 </a:t>
            </a:r>
            <a:r>
              <a:rPr lang="en-US" altLang="zh-CN" sz="2800" b="1" dirty="0">
                <a:solidFill>
                  <a:srgbClr val="FF0000"/>
                </a:solidFill>
                <a:latin typeface="Times New Roman" panose="02020603050405020304" pitchFamily="18" charset="0"/>
                <a:cs typeface="Times New Roman" panose="02020603050405020304" pitchFamily="18" charset="0"/>
              </a:rPr>
              <a:t>Chinese women’s viewpoints.             </a:t>
            </a:r>
            <a:r>
              <a:rPr lang="en-US" altLang="zh-CN" sz="2800" dirty="0">
                <a:latin typeface="Times New Roman" panose="02020603050405020304" pitchFamily="18" charset="0"/>
                <a:cs typeface="Times New Roman" panose="02020603050405020304" pitchFamily="18" charset="0"/>
              </a:rPr>
              <a:t>B. Chinese urban landscapes.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C. Chinese traditional roles of women.      D. Chinese women’s status in society.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p:txBody>
      </p:sp>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2933700" cy="583565"/>
          </a:xfrm>
          <a:prstGeom prst="rect">
            <a:avLst/>
          </a:prstGeom>
          <a:noFill/>
        </p:spPr>
        <p:txBody>
          <a:bodyPr wrap="square" rtlCol="0">
            <a:spAutoFit/>
          </a:bodyPr>
          <a:lstStyle/>
          <a:p>
            <a:r>
              <a:rPr lang="en-US" altLang="zh-CN"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B </a:t>
            </a:r>
            <a:r>
              <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篇：记叙文</a:t>
            </a:r>
            <a:endPar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589780" y="147320"/>
            <a:ext cx="10095865" cy="715581"/>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人与社会</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358775" y="1160145"/>
            <a:ext cx="11612245"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sz="2800" dirty="0">
                <a:solidFill>
                  <a:schemeClr val="tx1"/>
                </a:solidFill>
                <a:latin typeface="Times New Roman" panose="02020603050405020304" pitchFamily="18" charset="0"/>
                <a:cs typeface="Times New Roman" panose="02020603050405020304" pitchFamily="18" charset="0"/>
              </a:rPr>
              <a:t>(Para. 2)</a:t>
            </a:r>
            <a:r>
              <a:rPr lang="en-US" sz="3200" dirty="0">
                <a:latin typeface="Times New Roman" panose="02020603050405020304" pitchFamily="18" charset="0"/>
                <a:cs typeface="Times New Roman" panose="02020603050405020304" pitchFamily="18" charset="0"/>
              </a:rPr>
              <a:t> Between 2016 and 2019, Swiss artist Catherine </a:t>
            </a:r>
            <a:r>
              <a:rPr lang="en-US" sz="3200" dirty="0" err="1">
                <a:latin typeface="Times New Roman" panose="02020603050405020304" pitchFamily="18" charset="0"/>
                <a:cs typeface="Times New Roman" panose="02020603050405020304" pitchFamily="18" charset="0"/>
              </a:rPr>
              <a:t>Gfeller</a:t>
            </a:r>
            <a:r>
              <a:rPr lang="en-US" sz="3200" dirty="0">
                <a:latin typeface="Times New Roman" panose="02020603050405020304" pitchFamily="18" charset="0"/>
                <a:cs typeface="Times New Roman" panose="02020603050405020304" pitchFamily="18" charset="0"/>
              </a:rPr>
              <a:t> embarked on a journey to a number of Chinese cities, weaving a narrative as she engaged with the stories of women from different backgrounds. </a:t>
            </a:r>
            <a:r>
              <a:rPr lang="en-US" sz="3200" dirty="0">
                <a:solidFill>
                  <a:srgbClr val="FF0000"/>
                </a:solidFill>
                <a:latin typeface="Times New Roman" panose="02020603050405020304" pitchFamily="18" charset="0"/>
                <a:cs typeface="Times New Roman" panose="02020603050405020304" pitchFamily="18" charset="0"/>
              </a:rPr>
              <a:t>Her vision of the women, the challenges they confront, and their distinctive spirit are </a:t>
            </a:r>
            <a:r>
              <a:rPr lang="en-US" sz="3200" b="1" u="sng" dirty="0">
                <a:solidFill>
                  <a:srgbClr val="FF0000"/>
                </a:solidFill>
                <a:latin typeface="Times New Roman" panose="02020603050405020304" pitchFamily="18" charset="0"/>
                <a:cs typeface="Times New Roman" panose="02020603050405020304" pitchFamily="18" charset="0"/>
              </a:rPr>
              <a:t>the focuses </a:t>
            </a:r>
            <a:r>
              <a:rPr lang="en-US" sz="3200" dirty="0">
                <a:solidFill>
                  <a:srgbClr val="FF0000"/>
                </a:solidFill>
                <a:latin typeface="Times New Roman" panose="02020603050405020304" pitchFamily="18" charset="0"/>
                <a:cs typeface="Times New Roman" panose="02020603050405020304" pitchFamily="18" charset="0"/>
              </a:rPr>
              <a:t>of the artist's subsequent explorations.</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358775" y="1692275"/>
            <a:ext cx="11273901" cy="521970"/>
          </a:xfrm>
          <a:prstGeom prst="rect">
            <a:avLst/>
          </a:prstGeom>
          <a:noFill/>
          <a:ln w="57150">
            <a:solidFill>
              <a:srgbClr val="FFC000"/>
            </a:solidFill>
          </a:ln>
        </p:spPr>
        <p:txBody>
          <a:bodyPr wrap="square" rtlCol="0">
            <a:spAutoFit/>
          </a:bodyPr>
          <a:lstStyle/>
          <a:p>
            <a:endParaRPr lang="zh-CN" altLang="en-US" sz="2800"/>
          </a:p>
        </p:txBody>
      </p:sp>
      <p:sp>
        <p:nvSpPr>
          <p:cNvPr id="2" name="矩形 1"/>
          <p:cNvSpPr/>
          <p:nvPr/>
        </p:nvSpPr>
        <p:spPr>
          <a:xfrm>
            <a:off x="9232243" y="4083428"/>
            <a:ext cx="2214880" cy="583565"/>
          </a:xfrm>
          <a:prstGeom prst="rect">
            <a:avLst/>
          </a:prstGeom>
          <a:solidFill>
            <a:srgbClr val="F5C059"/>
          </a:solidFill>
        </p:spPr>
        <p:txBody>
          <a:bodyPr wrap="none">
            <a:spAutoFit/>
          </a:bodyPr>
          <a:lstStyle/>
          <a:p>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细节理解题</a:t>
            </a:r>
            <a:endParaRPr lang="zh-CN" altLang="en-US" sz="32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6353666" y="1204495"/>
            <a:ext cx="5617354" cy="521970"/>
          </a:xfrm>
          <a:prstGeom prst="rect">
            <a:avLst/>
          </a:prstGeom>
          <a:noFill/>
          <a:ln w="57150">
            <a:solidFill>
              <a:srgbClr val="FFC000"/>
            </a:solidFill>
          </a:ln>
        </p:spPr>
        <p:txBody>
          <a:bodyPr wrap="square" rtlCol="0">
            <a:spAutoFit/>
          </a:bodyPr>
          <a:lstStyle/>
          <a:p>
            <a:endParaRPr lang="zh-CN" altLang="en-US" sz="2800"/>
          </a:p>
        </p:txBody>
      </p:sp>
      <p:sp>
        <p:nvSpPr>
          <p:cNvPr id="3" name="文本框 2"/>
          <p:cNvSpPr txBox="1"/>
          <p:nvPr/>
        </p:nvSpPr>
        <p:spPr>
          <a:xfrm>
            <a:off x="469265" y="2224405"/>
            <a:ext cx="10908888" cy="460375"/>
          </a:xfrm>
          <a:prstGeom prst="rect">
            <a:avLst/>
          </a:prstGeom>
          <a:noFill/>
          <a:ln w="57150">
            <a:solidFill>
              <a:srgbClr val="FFC000"/>
            </a:solidFill>
          </a:ln>
        </p:spPr>
        <p:txBody>
          <a:bodyPr wrap="square" rtlCol="0">
            <a:spAutoFit/>
          </a:bodyPr>
          <a:lstStyle/>
          <a:p>
            <a:endParaRPr lang="zh-CN" altLang="en-US" sz="2400"/>
          </a:p>
        </p:txBody>
      </p:sp>
      <p:pic>
        <p:nvPicPr>
          <p:cNvPr id="4" name="Picture 5" descr="appl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279" y="4882619"/>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a:xfrm>
            <a:off x="469265" y="2688461"/>
            <a:ext cx="2151387" cy="460375"/>
          </a:xfrm>
          <a:prstGeom prst="rect">
            <a:avLst/>
          </a:prstGeom>
          <a:noFill/>
          <a:ln w="57150">
            <a:solidFill>
              <a:srgbClr val="FFC000"/>
            </a:solidFill>
          </a:ln>
        </p:spPr>
        <p:txBody>
          <a:bodyPr wrap="square" rtlCol="0">
            <a:spAutoFit/>
          </a:bodyPr>
          <a:lstStyle/>
          <a:p>
            <a:endParaRPr lang="zh-CN" altLang="en-US" sz="2400"/>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2933700" cy="58356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B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篇：记叙文</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589780" y="147320"/>
            <a:ext cx="10095865" cy="829945"/>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人与自我</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274320" y="1238250"/>
            <a:ext cx="11643360"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sz="3200" dirty="0">
                <a:latin typeface="Times New Roman" panose="02020603050405020304" pitchFamily="18" charset="0"/>
                <a:cs typeface="Times New Roman" panose="02020603050405020304" pitchFamily="18" charset="0"/>
                <a:sym typeface="+mn-ea"/>
              </a:rPr>
              <a:t>Ambassador of Switzerland to China </a:t>
            </a:r>
            <a:r>
              <a:rPr lang="en-US" sz="3200" dirty="0" err="1">
                <a:latin typeface="Times New Roman" panose="02020603050405020304" pitchFamily="18" charset="0"/>
                <a:cs typeface="Times New Roman" panose="02020603050405020304" pitchFamily="18" charset="0"/>
                <a:sym typeface="+mn-ea"/>
              </a:rPr>
              <a:t>Jurg</a:t>
            </a:r>
            <a:r>
              <a:rPr lang="en-US" sz="3200" dirty="0">
                <a:latin typeface="Times New Roman" panose="02020603050405020304" pitchFamily="18" charset="0"/>
                <a:cs typeface="Times New Roman" panose="02020603050405020304" pitchFamily="18" charset="0"/>
                <a:sym typeface="+mn-ea"/>
              </a:rPr>
              <a:t> </a:t>
            </a:r>
            <a:r>
              <a:rPr lang="en-US" sz="3200" dirty="0" err="1">
                <a:latin typeface="Times New Roman" panose="02020603050405020304" pitchFamily="18" charset="0"/>
                <a:cs typeface="Times New Roman" panose="02020603050405020304" pitchFamily="18" charset="0"/>
                <a:sym typeface="+mn-ea"/>
              </a:rPr>
              <a:t>Burri</a:t>
            </a:r>
            <a:r>
              <a:rPr lang="en-US" sz="3200" dirty="0">
                <a:latin typeface="Times New Roman" panose="02020603050405020304" pitchFamily="18" charset="0"/>
                <a:cs typeface="Times New Roman" panose="02020603050405020304" pitchFamily="18" charset="0"/>
                <a:sym typeface="+mn-ea"/>
              </a:rPr>
              <a:t> said at the opening ceremony, "</a:t>
            </a:r>
            <a:r>
              <a:rPr lang="en-US" sz="3200" dirty="0" err="1">
                <a:solidFill>
                  <a:srgbClr val="FF0000"/>
                </a:solidFill>
                <a:latin typeface="Times New Roman" panose="02020603050405020304" pitchFamily="18" charset="0"/>
                <a:cs typeface="Times New Roman" panose="02020603050405020304" pitchFamily="18" charset="0"/>
                <a:sym typeface="+mn-ea"/>
              </a:rPr>
              <a:t>Ms</a:t>
            </a:r>
            <a:r>
              <a:rPr lang="en-US" sz="3200" dirty="0">
                <a:solidFill>
                  <a:srgbClr val="FF0000"/>
                </a:solidFill>
                <a:latin typeface="Times New Roman" panose="02020603050405020304" pitchFamily="18" charset="0"/>
                <a:cs typeface="Times New Roman" panose="02020603050405020304" pitchFamily="18" charset="0"/>
                <a:sym typeface="+mn-ea"/>
              </a:rPr>
              <a:t> </a:t>
            </a:r>
            <a:r>
              <a:rPr lang="en-US" sz="3200" dirty="0" err="1">
                <a:solidFill>
                  <a:srgbClr val="FF0000"/>
                </a:solidFill>
                <a:latin typeface="Times New Roman" panose="02020603050405020304" pitchFamily="18" charset="0"/>
                <a:cs typeface="Times New Roman" panose="02020603050405020304" pitchFamily="18" charset="0"/>
                <a:sym typeface="+mn-ea"/>
              </a:rPr>
              <a:t>Gfeller</a:t>
            </a:r>
            <a:r>
              <a:rPr lang="en-US" sz="3200" dirty="0">
                <a:solidFill>
                  <a:srgbClr val="FF0000"/>
                </a:solidFill>
                <a:latin typeface="Times New Roman" panose="02020603050405020304" pitchFamily="18" charset="0"/>
                <a:cs typeface="Times New Roman" panose="02020603050405020304" pitchFamily="18" charset="0"/>
                <a:sym typeface="+mn-ea"/>
              </a:rPr>
              <a:t> cares very much about people, </a:t>
            </a:r>
            <a:r>
              <a:rPr lang="en-US" sz="3200" u="sng" dirty="0">
                <a:solidFill>
                  <a:srgbClr val="FF0000"/>
                </a:solidFill>
                <a:latin typeface="Times New Roman" panose="02020603050405020304" pitchFamily="18" charset="0"/>
                <a:cs typeface="Times New Roman" panose="02020603050405020304" pitchFamily="18" charset="0"/>
                <a:sym typeface="+mn-ea"/>
              </a:rPr>
              <a:t>especially women in cities.</a:t>
            </a:r>
            <a:r>
              <a:rPr lang="en-US" sz="3200" dirty="0">
                <a:solidFill>
                  <a:srgbClr val="FF0000"/>
                </a:solidFill>
                <a:latin typeface="Times New Roman" panose="02020603050405020304" pitchFamily="18" charset="0"/>
                <a:cs typeface="Times New Roman" panose="02020603050405020304" pitchFamily="18" charset="0"/>
                <a:sym typeface="+mn-ea"/>
              </a:rPr>
              <a:t> Women's issues are a global topic and I hope that </a:t>
            </a:r>
            <a:r>
              <a:rPr lang="en-US" sz="3200" b="1" u="sng" dirty="0">
                <a:solidFill>
                  <a:srgbClr val="FF0000"/>
                </a:solidFill>
                <a:latin typeface="Times New Roman" panose="02020603050405020304" pitchFamily="18" charset="0"/>
                <a:cs typeface="Times New Roman" panose="02020603050405020304" pitchFamily="18" charset="0"/>
                <a:sym typeface="+mn-ea"/>
              </a:rPr>
              <a:t>more women's voices will be heard</a:t>
            </a:r>
            <a:r>
              <a:rPr lang="en-US" sz="3200" dirty="0">
                <a:solidFill>
                  <a:srgbClr val="FF0000"/>
                </a:solidFill>
                <a:latin typeface="Times New Roman" panose="02020603050405020304" pitchFamily="18" charset="0"/>
                <a:cs typeface="Times New Roman" panose="02020603050405020304" pitchFamily="18" charset="0"/>
                <a:sym typeface="+mn-ea"/>
              </a:rPr>
              <a:t>."</a:t>
            </a:r>
            <a:r>
              <a:rPr lang="en-US" sz="3200" dirty="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矩形 1"/>
          <p:cNvSpPr/>
          <p:nvPr/>
        </p:nvSpPr>
        <p:spPr>
          <a:xfrm>
            <a:off x="9015033" y="3550587"/>
            <a:ext cx="2214880" cy="583565"/>
          </a:xfrm>
          <a:prstGeom prst="rect">
            <a:avLst/>
          </a:prstGeom>
          <a:solidFill>
            <a:srgbClr val="F5C059"/>
          </a:solidFill>
        </p:spPr>
        <p:txBody>
          <a:bodyPr wrap="none">
            <a:spAutoFit/>
          </a:bodyPr>
          <a:lstStyle/>
          <a:p>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推理判断题</a:t>
            </a:r>
            <a:endParaRPr lang="zh-CN" altLang="en-US" sz="3200" b="1" dirty="0">
              <a:latin typeface="微软雅黑" panose="020B0503020204020204" pitchFamily="34" charset="-122"/>
              <a:ea typeface="微软雅黑" panose="020B0503020204020204" pitchFamily="34" charset="-122"/>
            </a:endParaRPr>
          </a:p>
        </p:txBody>
      </p:sp>
      <p:sp>
        <p:nvSpPr>
          <p:cNvPr id="8" name="矩形 7"/>
          <p:cNvSpPr/>
          <p:nvPr/>
        </p:nvSpPr>
        <p:spPr>
          <a:xfrm>
            <a:off x="333375" y="4147820"/>
            <a:ext cx="11524615" cy="2246769"/>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26. Why does the author cite </a:t>
            </a:r>
            <a:r>
              <a:rPr lang="en-US" altLang="zh-CN" sz="2800" dirty="0" err="1">
                <a:latin typeface="Times New Roman" panose="02020603050405020304" pitchFamily="18" charset="0"/>
                <a:cs typeface="Times New Roman" panose="02020603050405020304" pitchFamily="18" charset="0"/>
              </a:rPr>
              <a:t>Jurg</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Burri’s</a:t>
            </a:r>
            <a:r>
              <a:rPr lang="en-US" altLang="zh-CN" sz="2800" dirty="0">
                <a:latin typeface="Times New Roman" panose="02020603050405020304" pitchFamily="18" charset="0"/>
                <a:cs typeface="Times New Roman" panose="02020603050405020304" pitchFamily="18" charset="0"/>
              </a:rPr>
              <a:t> words?</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 </a:t>
            </a:r>
            <a:r>
              <a:rPr lang="en-US" altLang="zh-CN" sz="2800" dirty="0" err="1">
                <a:latin typeface="Times New Roman" panose="02020603050405020304" pitchFamily="18" charset="0"/>
                <a:cs typeface="Times New Roman" panose="02020603050405020304" pitchFamily="18" charset="0"/>
              </a:rPr>
              <a:t>Jurg</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Burri</a:t>
            </a:r>
            <a:r>
              <a:rPr lang="en-US" altLang="zh-CN" sz="2800" dirty="0">
                <a:latin typeface="Times New Roman" panose="02020603050405020304" pitchFamily="18" charset="0"/>
                <a:cs typeface="Times New Roman" panose="02020603050405020304" pitchFamily="18" charset="0"/>
              </a:rPr>
              <a:t> is the Ambassador of Switzerland to China.</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B. The theme of Catherine </a:t>
            </a:r>
            <a:r>
              <a:rPr lang="en-US" altLang="zh-CN" sz="2800" dirty="0" err="1">
                <a:latin typeface="Times New Roman" panose="02020603050405020304" pitchFamily="18" charset="0"/>
                <a:cs typeface="Times New Roman" panose="02020603050405020304" pitchFamily="18" charset="0"/>
              </a:rPr>
              <a:t>Gfeller</a:t>
            </a:r>
            <a:r>
              <a:rPr lang="en-US" altLang="zh-CN" sz="2800" dirty="0">
                <a:latin typeface="Times New Roman" panose="02020603050405020304" pitchFamily="18" charset="0"/>
                <a:cs typeface="Times New Roman" panose="02020603050405020304" pitchFamily="18" charset="0"/>
              </a:rPr>
              <a:t> exhibition is a global topic.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C. </a:t>
            </a:r>
            <a:r>
              <a:rPr lang="en-US" altLang="zh-CN" sz="2800" dirty="0" err="1">
                <a:latin typeface="Times New Roman" panose="02020603050405020304" pitchFamily="18" charset="0"/>
                <a:cs typeface="Times New Roman" panose="02020603050405020304" pitchFamily="18" charset="0"/>
              </a:rPr>
              <a:t>Jurg</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Burri</a:t>
            </a:r>
            <a:r>
              <a:rPr lang="en-US" altLang="zh-CN" sz="2800" dirty="0">
                <a:latin typeface="Times New Roman" panose="02020603050405020304" pitchFamily="18" charset="0"/>
                <a:cs typeface="Times New Roman" panose="02020603050405020304" pitchFamily="18" charset="0"/>
              </a:rPr>
              <a:t> is in favor of Catherine </a:t>
            </a:r>
            <a:r>
              <a:rPr lang="en-US" altLang="zh-CN" sz="2800" dirty="0" err="1">
                <a:latin typeface="Times New Roman" panose="02020603050405020304" pitchFamily="18" charset="0"/>
                <a:cs typeface="Times New Roman" panose="02020603050405020304" pitchFamily="18" charset="0"/>
              </a:rPr>
              <a:t>Gfeller’s</a:t>
            </a:r>
            <a:r>
              <a:rPr lang="en-US" altLang="zh-CN" sz="2800" dirty="0">
                <a:latin typeface="Times New Roman" panose="02020603050405020304" pitchFamily="18" charset="0"/>
                <a:cs typeface="Times New Roman" panose="02020603050405020304" pitchFamily="18" charset="0"/>
              </a:rPr>
              <a:t> means of exploring cities.</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D. Catherine </a:t>
            </a:r>
            <a:r>
              <a:rPr lang="en-US" altLang="zh-CN" sz="2800" dirty="0" err="1">
                <a:latin typeface="Times New Roman" panose="02020603050405020304" pitchFamily="18" charset="0"/>
                <a:cs typeface="Times New Roman" panose="02020603050405020304" pitchFamily="18" charset="0"/>
              </a:rPr>
              <a:t>Gfeller</a:t>
            </a:r>
            <a:r>
              <a:rPr lang="en-US" altLang="zh-CN" sz="2800" dirty="0">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rPr>
              <a:t>attaches great importance to </a:t>
            </a:r>
            <a:r>
              <a:rPr lang="en-US" altLang="zh-CN" sz="2800" dirty="0">
                <a:latin typeface="Times New Roman" panose="02020603050405020304" pitchFamily="18" charset="0"/>
                <a:cs typeface="Times New Roman" panose="02020603050405020304" pitchFamily="18" charset="0"/>
              </a:rPr>
              <a:t>women’s </a:t>
            </a:r>
            <a:r>
              <a:rPr lang="en-US" altLang="zh-CN" sz="2800" b="1" dirty="0">
                <a:solidFill>
                  <a:srgbClr val="FF0000"/>
                </a:solidFill>
                <a:latin typeface="Times New Roman" panose="02020603050405020304" pitchFamily="18" charset="0"/>
                <a:cs typeface="Times New Roman" panose="02020603050405020304" pitchFamily="18" charset="0"/>
              </a:rPr>
              <a:t>perspectives.</a:t>
            </a:r>
            <a:r>
              <a:rPr lang="en-US" altLang="zh-CN" sz="2800" dirty="0">
                <a:latin typeface="Times New Roman" panose="02020603050405020304" pitchFamily="18" charset="0"/>
                <a:cs typeface="Times New Roman" panose="02020603050405020304" pitchFamily="18" charset="0"/>
              </a:rPr>
              <a:t> </a:t>
            </a:r>
            <a:endParaRPr lang="en-US" altLang="zh-CN" sz="2800" dirty="0">
              <a:latin typeface="Times New Roman" panose="02020603050405020304" pitchFamily="18" charset="0"/>
              <a:cs typeface="Times New Roman" panose="02020603050405020304" pitchFamily="18" charset="0"/>
            </a:endParaRPr>
          </a:p>
        </p:txBody>
      </p:sp>
      <p:cxnSp>
        <p:nvCxnSpPr>
          <p:cNvPr id="3" name="直接箭头连接符 2"/>
          <p:cNvCxnSpPr/>
          <p:nvPr/>
        </p:nvCxnSpPr>
        <p:spPr>
          <a:xfrm>
            <a:off x="5109328" y="3186260"/>
            <a:ext cx="4883084" cy="2856321"/>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1951348" y="2710180"/>
            <a:ext cx="4144334" cy="3332401"/>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 name="Picture 5" descr="appl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4206" y="5615123"/>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14"/>
          <p:cNvSpPr txBox="1"/>
          <p:nvPr/>
        </p:nvSpPr>
        <p:spPr>
          <a:xfrm>
            <a:off x="152401" y="2651152"/>
            <a:ext cx="12039600"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altLang="zh-CN" sz="3200" dirty="0">
                <a:solidFill>
                  <a:srgbClr val="0000FF"/>
                </a:solidFill>
                <a:latin typeface="Times New Roman" panose="02020603050405020304" pitchFamily="18" charset="0"/>
                <a:cs typeface="Times New Roman" panose="02020603050405020304" pitchFamily="18" charset="0"/>
              </a:rPr>
              <a:t>A</a:t>
            </a:r>
            <a:r>
              <a:rPr lang="zh-CN" altLang="en-US" sz="3200" dirty="0">
                <a:solidFill>
                  <a:srgbClr val="0000FF"/>
                </a:solidFill>
                <a:latin typeface="Times New Roman" panose="02020603050405020304" pitchFamily="18" charset="0"/>
                <a:cs typeface="Times New Roman" panose="02020603050405020304" pitchFamily="18" charset="0"/>
              </a:rPr>
              <a:t>选项虽然是事实但与本题没有因果关系；</a:t>
            </a:r>
            <a:r>
              <a:rPr lang="en-US" altLang="zh-CN" sz="3200" dirty="0">
                <a:solidFill>
                  <a:srgbClr val="0000FF"/>
                </a:solidFill>
                <a:latin typeface="Times New Roman" panose="02020603050405020304" pitchFamily="18" charset="0"/>
                <a:cs typeface="Times New Roman" panose="02020603050405020304" pitchFamily="18" charset="0"/>
              </a:rPr>
              <a:t>B:</a:t>
            </a:r>
            <a:r>
              <a:rPr lang="zh-CN" altLang="en-US" sz="3200" dirty="0">
                <a:solidFill>
                  <a:srgbClr val="0000FF"/>
                </a:solidFill>
                <a:latin typeface="Times New Roman" panose="02020603050405020304" pitchFamily="18" charset="0"/>
                <a:cs typeface="Times New Roman" panose="02020603050405020304" pitchFamily="18" charset="0"/>
              </a:rPr>
              <a:t>偷换概念：</a:t>
            </a:r>
            <a:r>
              <a:rPr lang="en-US" altLang="zh-CN" sz="3200" dirty="0">
                <a:solidFill>
                  <a:srgbClr val="0000FF"/>
                </a:solidFill>
                <a:latin typeface="Times New Roman" panose="02020603050405020304" pitchFamily="18" charset="0"/>
                <a:cs typeface="Times New Roman" panose="02020603050405020304" pitchFamily="18" charset="0"/>
              </a:rPr>
              <a:t>Women’s issues is a global topic. C. </a:t>
            </a:r>
            <a:r>
              <a:rPr lang="zh-CN" altLang="en-US" sz="3200" dirty="0">
                <a:solidFill>
                  <a:srgbClr val="0000FF"/>
                </a:solidFill>
                <a:latin typeface="Times New Roman" panose="02020603050405020304" pitchFamily="18" charset="0"/>
                <a:cs typeface="Times New Roman" panose="02020603050405020304" pitchFamily="18" charset="0"/>
              </a:rPr>
              <a:t>没有提到此人对</a:t>
            </a:r>
            <a:r>
              <a:rPr lang="en-US" altLang="zh-CN" sz="3200" dirty="0" err="1">
                <a:solidFill>
                  <a:srgbClr val="0000FF"/>
                </a:solidFill>
                <a:latin typeface="Times New Roman" panose="02020603050405020304" pitchFamily="18" charset="0"/>
                <a:cs typeface="Times New Roman" panose="02020603050405020304" pitchFamily="18" charset="0"/>
              </a:rPr>
              <a:t>Gfeller</a:t>
            </a:r>
            <a:r>
              <a:rPr lang="en-US" altLang="zh-CN" sz="3200" dirty="0">
                <a:solidFill>
                  <a:srgbClr val="0000FF"/>
                </a:solidFill>
                <a:latin typeface="Times New Roman" panose="02020603050405020304" pitchFamily="18" charset="0"/>
                <a:cs typeface="Times New Roman" panose="02020603050405020304" pitchFamily="18" charset="0"/>
              </a:rPr>
              <a:t> </a:t>
            </a:r>
            <a:r>
              <a:rPr lang="zh-CN" altLang="en-US" sz="3200" dirty="0">
                <a:solidFill>
                  <a:srgbClr val="0000FF"/>
                </a:solidFill>
                <a:latin typeface="Times New Roman" panose="02020603050405020304" pitchFamily="18" charset="0"/>
                <a:cs typeface="Times New Roman" panose="02020603050405020304" pitchFamily="18" charset="0"/>
              </a:rPr>
              <a:t>探索城市的方式表示支持。 故</a:t>
            </a:r>
            <a:r>
              <a:rPr lang="en-US" altLang="zh-CN" sz="3200" dirty="0">
                <a:solidFill>
                  <a:srgbClr val="0000FF"/>
                </a:solidFill>
                <a:latin typeface="Times New Roman" panose="02020603050405020304" pitchFamily="18" charset="0"/>
                <a:cs typeface="Times New Roman" panose="02020603050405020304" pitchFamily="18" charset="0"/>
              </a:rPr>
              <a:t>D</a:t>
            </a:r>
            <a:r>
              <a:rPr lang="zh-CN" altLang="en-US" sz="3200" dirty="0">
                <a:solidFill>
                  <a:srgbClr val="0000FF"/>
                </a:solidFill>
                <a:latin typeface="Times New Roman" panose="02020603050405020304" pitchFamily="18" charset="0"/>
                <a:cs typeface="Times New Roman" panose="02020603050405020304" pitchFamily="18" charset="0"/>
              </a:rPr>
              <a:t>为正确选项。与原文的</a:t>
            </a:r>
            <a:r>
              <a:rPr lang="en-US" altLang="zh-CN" sz="3200" dirty="0">
                <a:solidFill>
                  <a:srgbClr val="0000FF"/>
                </a:solidFill>
                <a:latin typeface="Times New Roman" panose="02020603050405020304" pitchFamily="18" charset="0"/>
                <a:cs typeface="Times New Roman" panose="02020603050405020304" pitchFamily="18" charset="0"/>
              </a:rPr>
              <a:t>Para5 </a:t>
            </a:r>
            <a:r>
              <a:rPr lang="zh-CN" altLang="en-US" sz="3200" dirty="0">
                <a:solidFill>
                  <a:srgbClr val="0000FF"/>
                </a:solidFill>
                <a:latin typeface="Times New Roman" panose="02020603050405020304" pitchFamily="18" charset="0"/>
                <a:cs typeface="Times New Roman" panose="02020603050405020304" pitchFamily="18" charset="0"/>
              </a:rPr>
              <a:t>完全贴合。</a:t>
            </a:r>
            <a:endParaRPr lang="en-US" sz="3200" dirty="0">
              <a:solidFill>
                <a:srgbClr val="0000FF"/>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3375" y="4523818"/>
            <a:ext cx="11524615" cy="1569660"/>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27.What is the purpose of the passage?</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marL="266700" algn="just">
              <a:tabLst>
                <a:tab pos="198120" algn="l"/>
              </a:tabLst>
            </a:pP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 </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To introduce an exhibition.         B. To educate readers.      </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marL="266700" algn="just">
              <a:tabLst>
                <a:tab pos="198120" algn="l"/>
              </a:tabLst>
            </a:pP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 </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To persuade readers.                   D. To advertise an exhibition. </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2933700" cy="583565"/>
          </a:xfrm>
          <a:prstGeom prst="rect">
            <a:avLst/>
          </a:prstGeom>
          <a:noFill/>
        </p:spPr>
        <p:txBody>
          <a:bodyPr wrap="square" rtlCol="0">
            <a:spAutoFit/>
          </a:bodyPr>
          <a:lstStyle/>
          <a:p>
            <a:r>
              <a:rPr lang="en-US" altLang="zh-CN"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B </a:t>
            </a:r>
            <a:r>
              <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篇：记叙文</a:t>
            </a:r>
            <a:endPar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589780" y="147320"/>
            <a:ext cx="10095865" cy="829945"/>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人与自我</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0" y="1160145"/>
            <a:ext cx="12113443"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sz="2800" dirty="0">
                <a:solidFill>
                  <a:schemeClr val="tx1"/>
                </a:solidFill>
                <a:latin typeface="Times New Roman" panose="02020603050405020304" pitchFamily="18" charset="0"/>
                <a:cs typeface="Times New Roman" panose="02020603050405020304" pitchFamily="18" charset="0"/>
              </a:rPr>
              <a:t>(Para. 1)</a:t>
            </a: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Passing the Cities through the Lens (</a:t>
            </a:r>
            <a:r>
              <a:rPr lang="zh-CN" altLang="en-US" sz="3200" dirty="0">
                <a:solidFill>
                  <a:srgbClr val="FF0000"/>
                </a:solidFill>
                <a:latin typeface="Times New Roman" panose="02020603050405020304" pitchFamily="18" charset="0"/>
                <a:cs typeface="Times New Roman" panose="02020603050405020304" pitchFamily="18" charset="0"/>
              </a:rPr>
              <a:t>镜头</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of Women, a solo exhibition by Swiss artist Catherine </a:t>
            </a:r>
            <a:r>
              <a:rPr lang="en-US" sz="3200" dirty="0" err="1">
                <a:solidFill>
                  <a:srgbClr val="FF0000"/>
                </a:solidFill>
                <a:latin typeface="Times New Roman" panose="02020603050405020304" pitchFamily="18" charset="0"/>
                <a:cs typeface="Times New Roman" panose="02020603050405020304" pitchFamily="18" charset="0"/>
              </a:rPr>
              <a:t>Gfeller</a:t>
            </a:r>
            <a:r>
              <a:rPr lang="en-US" sz="3200" dirty="0">
                <a:solidFill>
                  <a:srgbClr val="FF0000"/>
                </a:solidFill>
                <a:latin typeface="Times New Roman" panose="02020603050405020304" pitchFamily="18" charset="0"/>
                <a:cs typeface="Times New Roman" panose="02020603050405020304" pitchFamily="18" charset="0"/>
              </a:rPr>
              <a:t>, is being held at the Swiss embassy in Beijing.</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心形 7"/>
          <p:cNvSpPr/>
          <p:nvPr/>
        </p:nvSpPr>
        <p:spPr>
          <a:xfrm>
            <a:off x="549760" y="7204849"/>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1" name="文本框 10"/>
          <p:cNvSpPr txBox="1"/>
          <p:nvPr/>
        </p:nvSpPr>
        <p:spPr>
          <a:xfrm>
            <a:off x="2234152" y="4492737"/>
            <a:ext cx="4496585" cy="584775"/>
          </a:xfrm>
          <a:prstGeom prst="rect">
            <a:avLst/>
          </a:prstGeom>
          <a:noFill/>
          <a:ln w="57150">
            <a:solidFill>
              <a:srgbClr val="FFC000"/>
            </a:solidFill>
          </a:ln>
        </p:spPr>
        <p:txBody>
          <a:bodyPr wrap="square" rtlCol="0">
            <a:spAutoFit/>
          </a:bodyPr>
          <a:lstStyle/>
          <a:p>
            <a:endParaRPr lang="zh-CN" altLang="en-US" sz="2800"/>
          </a:p>
        </p:txBody>
      </p:sp>
      <p:pic>
        <p:nvPicPr>
          <p:cNvPr id="12" name="Picture 5" descr="appl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4661" y="4804617"/>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9245538" y="4607267"/>
            <a:ext cx="2236510" cy="584775"/>
          </a:xfrm>
          <a:prstGeom prst="rect">
            <a:avLst/>
          </a:prstGeom>
          <a:solidFill>
            <a:srgbClr val="F5C059"/>
          </a:solidFill>
        </p:spPr>
        <p:txBody>
          <a:bodyPr wrap="none">
            <a:spAutoFit/>
          </a:bodyPr>
          <a:lstStyle/>
          <a:p>
            <a:r>
              <a:rPr lang="zh-CN" altLang="en-US" sz="3200" b="1" dirty="0">
                <a:latin typeface="微软雅黑" panose="020B0503020204020204" pitchFamily="34" charset="-122"/>
                <a:ea typeface="微软雅黑" panose="020B0503020204020204" pitchFamily="34" charset="-122"/>
              </a:rPr>
              <a:t>归纳概括题</a:t>
            </a:r>
            <a:endParaRPr lang="zh-CN" altLang="en-US" sz="3200" b="1"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152400" y="2651152"/>
            <a:ext cx="12113443"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zh-CN" altLang="en-US" sz="3200" dirty="0">
                <a:solidFill>
                  <a:srgbClr val="0000FF"/>
                </a:solidFill>
                <a:latin typeface="Times New Roman" panose="02020603050405020304" pitchFamily="18" charset="0"/>
                <a:cs typeface="Times New Roman" panose="02020603050405020304" pitchFamily="18" charset="0"/>
              </a:rPr>
              <a:t>第一段就介绍举办摄影展 ，下文介绍相关的展品来源以及举办影展的目的意义加上重要人物的评议。</a:t>
            </a:r>
            <a:endParaRPr lang="en-US" sz="3200" dirty="0">
              <a:solidFill>
                <a:srgbClr val="0000FF"/>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774" y="543291"/>
            <a:ext cx="10170965" cy="6017481"/>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1.a solo exhibition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个人展览</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 the Swiss embassy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瑞士大使馆</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3.embark on a journey to a number of Chinese cities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开始去中国的几个城市旅游</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 weave a narrative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编织一个故事</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 distinctive spirit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独特的精神</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6. subsequent explorations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后来的探索</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7. the bustling streets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繁华的接到</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8. a means of </a:t>
            </a:r>
            <a:r>
              <a:rPr lang="en-US" altLang="zh-CN" sz="36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36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一种方式</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50" y="7201"/>
            <a:ext cx="2933700"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B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988" y="1005205"/>
            <a:ext cx="12126012" cy="5352684"/>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9. essence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精髓；精华</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10. </a:t>
            </a:r>
            <a:r>
              <a:rPr lang="en-US" altLang="zh-CN" sz="3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spotlight</a:t>
            </a: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the perspectives and voices of women</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让公众关注女性的观点和声音</a:t>
            </a: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11.through her lens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借助于镜头</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12.inhabit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居住</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13. perceive the new ways of life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感知生活新方式</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14. find an anchor in their cities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在她们居住的城市找到支柱</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15. Ambassador of Switzerland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瑞士大使</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50" y="393700"/>
            <a:ext cx="2933700"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B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09188" y="433629"/>
            <a:ext cx="6221689" cy="1938992"/>
          </a:xfrm>
          <a:prstGeom prst="rect">
            <a:avLst/>
          </a:prstGeom>
          <a:noFill/>
        </p:spPr>
        <p:txBody>
          <a:bodyPr wrap="square" rtlCol="0">
            <a:spAutoFit/>
          </a:bodyPr>
          <a:lstStyle/>
          <a:p>
            <a:r>
              <a:rPr lang="en-US" altLang="zh-CN" sz="4000" b="1" dirty="0">
                <a:solidFill>
                  <a:srgbClr val="FF0000"/>
                </a:solidFill>
              </a:rPr>
              <a:t>                     C </a:t>
            </a:r>
            <a:r>
              <a:rPr lang="zh-CN" altLang="en-US" sz="4000" b="1" dirty="0">
                <a:solidFill>
                  <a:srgbClr val="FF0000"/>
                </a:solidFill>
              </a:rPr>
              <a:t>篇</a:t>
            </a:r>
            <a:endParaRPr lang="en-US" altLang="zh-CN" sz="4000" b="1" dirty="0">
              <a:solidFill>
                <a:srgbClr val="FF0000"/>
              </a:solidFill>
            </a:endParaRPr>
          </a:p>
          <a:p>
            <a:r>
              <a:rPr lang="en-US" altLang="zh-CN" sz="4000" b="1" dirty="0">
                <a:solidFill>
                  <a:srgbClr val="FF0000"/>
                </a:solidFill>
              </a:rPr>
              <a:t>            OpenAI </a:t>
            </a:r>
            <a:r>
              <a:rPr lang="zh-CN" altLang="en-US" sz="4000" b="1" dirty="0">
                <a:solidFill>
                  <a:srgbClr val="FF0000"/>
                </a:solidFill>
              </a:rPr>
              <a:t>研发的</a:t>
            </a:r>
            <a:endParaRPr lang="en-US" altLang="zh-CN" sz="4000" b="1" dirty="0">
              <a:solidFill>
                <a:srgbClr val="FF0000"/>
              </a:solidFill>
            </a:endParaRPr>
          </a:p>
          <a:p>
            <a:r>
              <a:rPr lang="zh-CN" altLang="en-US" sz="4000" b="1" dirty="0">
                <a:solidFill>
                  <a:srgbClr val="FF0000"/>
                </a:solidFill>
              </a:rPr>
              <a:t>         视频生成工具 </a:t>
            </a:r>
            <a:r>
              <a:rPr lang="en-US" altLang="zh-CN" sz="4000" b="1" dirty="0">
                <a:solidFill>
                  <a:srgbClr val="FF0000"/>
                </a:solidFill>
              </a:rPr>
              <a:t>Sora </a:t>
            </a:r>
            <a:endParaRPr lang="zh-CN" altLang="en-US" sz="4000" b="1" dirty="0">
              <a:solidFill>
                <a:srgbClr val="FF0000"/>
              </a:solidFill>
            </a:endParaRPr>
          </a:p>
        </p:txBody>
      </p:sp>
      <p:pic>
        <p:nvPicPr>
          <p:cNvPr id="20482" name="Picture 2" descr="Sora, Pembuat Video AI dari Teks: Inovasi Terbaru dari OpenA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8801" y="2288847"/>
            <a:ext cx="8682086" cy="44984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63019" y="862900"/>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9312" y="189682"/>
            <a:ext cx="1474140" cy="733610"/>
          </a:xfrm>
          <a:prstGeom prst="rect">
            <a:avLst/>
          </a:prstGeom>
        </p:spPr>
      </p:pic>
      <p:sp>
        <p:nvSpPr>
          <p:cNvPr id="18" name="TextBox 237"/>
          <p:cNvSpPr txBox="1"/>
          <p:nvPr/>
        </p:nvSpPr>
        <p:spPr>
          <a:xfrm>
            <a:off x="2173075" y="189682"/>
            <a:ext cx="3612515" cy="58356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C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篇：夹叙夹议文</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00" name="文本框 99"/>
          <p:cNvSpPr txBox="1"/>
          <p:nvPr/>
        </p:nvSpPr>
        <p:spPr>
          <a:xfrm>
            <a:off x="0" y="1005205"/>
            <a:ext cx="12191999" cy="3108543"/>
          </a:xfrm>
          <a:prstGeom prst="rect">
            <a:avLst/>
          </a:prstGeom>
          <a:solidFill>
            <a:schemeClr val="bg1"/>
          </a:solidFill>
          <a:ln w="9525">
            <a:noFill/>
          </a:ln>
        </p:spPr>
        <p:txBody>
          <a:bodyPr wrap="square">
            <a:spAutoFit/>
          </a:bodyPr>
          <a:lstStyle/>
          <a:p>
            <a:pPr indent="444500"/>
            <a:r>
              <a:rPr lang="en-US" sz="2800" dirty="0">
                <a:latin typeface="Times New Roman" panose="02020603050405020304" pitchFamily="18" charset="0"/>
                <a:cs typeface="Times New Roman" panose="02020603050405020304" pitchFamily="18" charset="0"/>
                <a:sym typeface="+mn-ea"/>
              </a:rPr>
              <a:t>(Para. 1)</a:t>
            </a:r>
            <a:r>
              <a:rPr lang="en-US" sz="2800" dirty="0">
                <a:latin typeface="Times New Roman" panose="02020603050405020304" pitchFamily="18" charset="0"/>
                <a:cs typeface="Times New Roman" panose="02020603050405020304" pitchFamily="18" charset="0"/>
              </a:rPr>
              <a:t> Many got sleepless nights after </a:t>
            </a:r>
            <a:r>
              <a:rPr lang="en-US" sz="2800" dirty="0">
                <a:solidFill>
                  <a:srgbClr val="FF0000"/>
                </a:solidFill>
                <a:latin typeface="Times New Roman" panose="02020603050405020304" pitchFamily="18" charset="0"/>
                <a:cs typeface="Times New Roman" panose="02020603050405020304" pitchFamily="18" charset="0"/>
              </a:rPr>
              <a:t>Sora amazed the world with its remarkable ability of creating videos directly from text instructions. </a:t>
            </a:r>
            <a:r>
              <a:rPr lang="en-US" sz="2800" dirty="0">
                <a:latin typeface="Times New Roman" panose="02020603050405020304" pitchFamily="18" charset="0"/>
                <a:cs typeface="Times New Roman" panose="02020603050405020304" pitchFamily="18" charset="0"/>
              </a:rPr>
              <a:t>Discussions about what the artificial intelligence model can do and make a difference continue.</a:t>
            </a:r>
            <a:endParaRPr lang="en-US" sz="2800" dirty="0">
              <a:latin typeface="Times New Roman" panose="02020603050405020304" pitchFamily="18" charset="0"/>
              <a:cs typeface="Times New Roman" panose="02020603050405020304" pitchFamily="18" charset="0"/>
            </a:endParaRPr>
          </a:p>
          <a:p>
            <a:pPr indent="444500"/>
            <a:r>
              <a:rPr lang="en-US" sz="2800" dirty="0">
                <a:latin typeface="Times New Roman" panose="02020603050405020304" pitchFamily="18" charset="0"/>
                <a:cs typeface="Times New Roman" panose="02020603050405020304" pitchFamily="18" charset="0"/>
              </a:rPr>
              <a:t>(Para. 2) Some said it could give a huge </a:t>
            </a:r>
            <a:r>
              <a:rPr lang="en-US" sz="2800" u="sng" dirty="0">
                <a:solidFill>
                  <a:srgbClr val="FF0000"/>
                </a:solidFill>
                <a:latin typeface="Times New Roman" panose="02020603050405020304" pitchFamily="18" charset="0"/>
                <a:cs typeface="Times New Roman" panose="02020603050405020304" pitchFamily="18" charset="0"/>
              </a:rPr>
              <a:t>blow</a:t>
            </a:r>
            <a:r>
              <a:rPr lang="en-US" sz="2800" dirty="0">
                <a:latin typeface="Times New Roman" panose="02020603050405020304" pitchFamily="18" charset="0"/>
                <a:cs typeface="Times New Roman" panose="02020603050405020304" pitchFamily="18" charset="0"/>
              </a:rPr>
              <a:t> to traditional industries such as film and television making, </a:t>
            </a:r>
            <a:r>
              <a:rPr lang="en-US" sz="2800" dirty="0">
                <a:solidFill>
                  <a:srgbClr val="FF0000"/>
                </a:solidFill>
                <a:latin typeface="Times New Roman" panose="02020603050405020304" pitchFamily="18" charset="0"/>
                <a:cs typeface="Times New Roman" panose="02020603050405020304" pitchFamily="18" charset="0"/>
              </a:rPr>
              <a:t>looking forward to the day</a:t>
            </a:r>
            <a:r>
              <a:rPr lang="en-US" sz="2800" dirty="0">
                <a:latin typeface="Times New Roman" panose="02020603050405020304" pitchFamily="18" charset="0"/>
                <a:cs typeface="Times New Roman" panose="02020603050405020304" pitchFamily="18" charset="0"/>
              </a:rPr>
              <a:t> </a:t>
            </a:r>
            <a:r>
              <a:rPr lang="en-US" sz="2800" b="1" i="1" dirty="0">
                <a:solidFill>
                  <a:srgbClr val="0000FF"/>
                </a:solidFill>
                <a:latin typeface="Times New Roman" panose="02020603050405020304" pitchFamily="18" charset="0"/>
                <a:cs typeface="Times New Roman" panose="02020603050405020304" pitchFamily="18" charset="0"/>
              </a:rPr>
              <a:t>when a movie can be created right after a novel is put into the model. </a:t>
            </a:r>
            <a:r>
              <a:rPr lang="en-US" sz="2800" dirty="0">
                <a:latin typeface="Times New Roman" panose="02020603050405020304" pitchFamily="18" charset="0"/>
                <a:cs typeface="Times New Roman" panose="02020603050405020304" pitchFamily="18" charset="0"/>
              </a:rPr>
              <a:t>But others remain skeptical about how powerful the model can be in changing the landscape of AI application. </a:t>
            </a:r>
            <a:endParaRPr lang="en-US" sz="2800" dirty="0">
              <a:latin typeface="Times New Roman" panose="02020603050405020304" pitchFamily="18" charset="0"/>
              <a:cs typeface="Times New Roman" panose="02020603050405020304" pitchFamily="18" charset="0"/>
            </a:endParaRPr>
          </a:p>
        </p:txBody>
      </p:sp>
      <p:sp>
        <p:nvSpPr>
          <p:cNvPr id="13" name="矩形 12"/>
          <p:cNvSpPr/>
          <p:nvPr/>
        </p:nvSpPr>
        <p:spPr>
          <a:xfrm>
            <a:off x="122551" y="4715006"/>
            <a:ext cx="12031743" cy="1384995"/>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28.Which of the following might have similar meaning to the underlined word in Paragraph 2?</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 push.		B. </a:t>
            </a:r>
            <a:r>
              <a:rPr lang="en-US" altLang="zh-CN" sz="2800" dirty="0">
                <a:solidFill>
                  <a:srgbClr val="FF0000"/>
                </a:solidFill>
                <a:latin typeface="Times New Roman" panose="02020603050405020304" pitchFamily="18" charset="0"/>
                <a:cs typeface="Times New Roman" panose="02020603050405020304" pitchFamily="18" charset="0"/>
              </a:rPr>
              <a:t>strike.</a:t>
            </a:r>
            <a:r>
              <a:rPr lang="en-US" altLang="zh-CN" sz="2800" dirty="0">
                <a:latin typeface="Times New Roman" panose="02020603050405020304" pitchFamily="18" charset="0"/>
                <a:cs typeface="Times New Roman" panose="02020603050405020304" pitchFamily="18" charset="0"/>
              </a:rPr>
              <a:t>		C. warning.			D. bonus. </a:t>
            </a:r>
            <a:endParaRPr lang="en-US" altLang="zh-CN" sz="2800" dirty="0">
              <a:latin typeface="Times New Roman" panose="02020603050405020304" pitchFamily="18" charset="0"/>
              <a:cs typeface="Times New Roman" panose="02020603050405020304" pitchFamily="18" charset="0"/>
            </a:endParaRPr>
          </a:p>
        </p:txBody>
      </p:sp>
      <p:sp>
        <p:nvSpPr>
          <p:cNvPr id="2" name="矩形 1"/>
          <p:cNvSpPr/>
          <p:nvPr/>
        </p:nvSpPr>
        <p:spPr>
          <a:xfrm>
            <a:off x="9144000" y="6122698"/>
            <a:ext cx="2458688" cy="584775"/>
          </a:xfrm>
          <a:prstGeom prst="rect">
            <a:avLst/>
          </a:prstGeom>
          <a:solidFill>
            <a:srgbClr val="F5C059"/>
          </a:solidFill>
        </p:spPr>
        <p:txBody>
          <a:bodyPr wrap="squar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词义猜测</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cxnSp>
        <p:nvCxnSpPr>
          <p:cNvPr id="3" name="直接箭头连接符 2"/>
          <p:cNvCxnSpPr/>
          <p:nvPr/>
        </p:nvCxnSpPr>
        <p:spPr>
          <a:xfrm flipH="1">
            <a:off x="3139126" y="3158158"/>
            <a:ext cx="2056991" cy="2497924"/>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5196117" y="-67071"/>
            <a:ext cx="6296470" cy="715581"/>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人与社会之科技</a:t>
            </a:r>
            <a:endParaRPr lang="zh-CN" altLang="en-US" sz="3200" b="1" dirty="0">
              <a:latin typeface="宋体" panose="02010600030101010101" pitchFamily="2" charset="-122"/>
              <a:ea typeface="宋体" panose="02010600030101010101" pitchFamily="2" charset="-122"/>
            </a:endParaRPr>
          </a:p>
        </p:txBody>
      </p:sp>
      <p:pic>
        <p:nvPicPr>
          <p:cNvPr id="4" name="Picture 5" descr="appl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73075" y="5407023"/>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接箭头连接符 10"/>
          <p:cNvCxnSpPr/>
          <p:nvPr/>
        </p:nvCxnSpPr>
        <p:spPr>
          <a:xfrm>
            <a:off x="1772239" y="1885361"/>
            <a:ext cx="1519287" cy="3923121"/>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3" name="矩形 12"/>
          <p:cNvSpPr/>
          <p:nvPr/>
        </p:nvSpPr>
        <p:spPr>
          <a:xfrm>
            <a:off x="65988" y="2811528"/>
            <a:ext cx="11722787" cy="3108543"/>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29. What can we know from the passage?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a:t>
            </a:r>
            <a:r>
              <a:rPr lang="en-US" altLang="zh-CN" sz="2800" b="1" dirty="0">
                <a:solidFill>
                  <a:srgbClr val="FF0000"/>
                </a:solidFill>
                <a:latin typeface="Times New Roman" panose="02020603050405020304" pitchFamily="18" charset="0"/>
                <a:cs typeface="Times New Roman" panose="02020603050405020304" pitchFamily="18" charset="0"/>
              </a:rPr>
              <a:t>All </a:t>
            </a:r>
            <a:r>
              <a:rPr lang="en-US" altLang="zh-CN" sz="2800" dirty="0">
                <a:solidFill>
                  <a:srgbClr val="FF0000"/>
                </a:solidFill>
                <a:latin typeface="Times New Roman" panose="02020603050405020304" pitchFamily="18" charset="0"/>
                <a:cs typeface="Times New Roman" panose="02020603050405020304" pitchFamily="18" charset="0"/>
              </a:rPr>
              <a:t>people can </a:t>
            </a:r>
            <a:r>
              <a:rPr lang="en-US" altLang="zh-CN" sz="2800" b="1" dirty="0">
                <a:solidFill>
                  <a:srgbClr val="FF0000"/>
                </a:solidFill>
                <a:latin typeface="Times New Roman" panose="02020603050405020304" pitchFamily="18" charset="0"/>
                <a:cs typeface="Times New Roman" panose="02020603050405020304" pitchFamily="18" charset="0"/>
              </a:rPr>
              <a:t>not</a:t>
            </a:r>
            <a:r>
              <a:rPr lang="en-US" altLang="zh-CN" sz="2800" dirty="0">
                <a:solidFill>
                  <a:srgbClr val="FF0000"/>
                </a:solidFill>
                <a:latin typeface="Times New Roman" panose="02020603050405020304" pitchFamily="18" charset="0"/>
                <a:cs typeface="Times New Roman" panose="02020603050405020304" pitchFamily="18" charset="0"/>
              </a:rPr>
              <a:t> benefit from the new AI technologies.</a:t>
            </a:r>
            <a:endParaRPr lang="en-US" altLang="zh-CN" sz="2800" dirty="0">
              <a:solidFill>
                <a:srgbClr val="FF0000"/>
              </a:solidFill>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B.	AI model’s safety </a:t>
            </a:r>
            <a:r>
              <a:rPr lang="en-US" altLang="zh-CN" sz="2800" dirty="0">
                <a:solidFill>
                  <a:srgbClr val="CC00FF"/>
                </a:solidFill>
                <a:latin typeface="Times New Roman" panose="02020603050405020304" pitchFamily="18" charset="0"/>
                <a:cs typeface="Times New Roman" panose="02020603050405020304" pitchFamily="18" charset="0"/>
              </a:rPr>
              <a:t>isn’t concerning </a:t>
            </a:r>
            <a:r>
              <a:rPr lang="en-US" altLang="zh-CN" sz="2800" dirty="0">
                <a:latin typeface="Times New Roman" panose="02020603050405020304" pitchFamily="18" charset="0"/>
                <a:cs typeface="Times New Roman" panose="02020603050405020304" pitchFamily="18" charset="0"/>
              </a:rPr>
              <a:t>despite lagging legal restrictions.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The AI-generated videos by Shen Yang’s team were better than those created by Sora.</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D.	The text-to-video model was developed by a group of young talent from Tsinghua University.</a:t>
            </a:r>
            <a:endParaRPr lang="en-US" altLang="zh-CN" sz="2800" dirty="0">
              <a:latin typeface="Times New Roman" panose="02020603050405020304" pitchFamily="18" charset="0"/>
              <a:cs typeface="Times New Roman" panose="02020603050405020304" pitchFamily="18" charset="0"/>
            </a:endParaRPr>
          </a:p>
        </p:txBody>
      </p:sp>
      <p:sp>
        <p:nvSpPr>
          <p:cNvPr id="2" name="矩形 1"/>
          <p:cNvSpPr/>
          <p:nvPr/>
        </p:nvSpPr>
        <p:spPr>
          <a:xfrm>
            <a:off x="9625589" y="2865056"/>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推理判断</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pic>
        <p:nvPicPr>
          <p:cNvPr id="4"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163616" y="3046478"/>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152401" y="58777"/>
            <a:ext cx="12039600"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dirty="0">
                <a:solidFill>
                  <a:srgbClr val="0000FF"/>
                </a:solidFill>
                <a:latin typeface="Times New Roman" panose="02020603050405020304" pitchFamily="18" charset="0"/>
                <a:cs typeface="Times New Roman" panose="02020603050405020304" pitchFamily="18" charset="0"/>
              </a:rPr>
              <a:t>  </a:t>
            </a:r>
            <a:r>
              <a:rPr lang="zh-CN" altLang="en-US" sz="3200" dirty="0">
                <a:solidFill>
                  <a:srgbClr val="0000FF"/>
                </a:solidFill>
                <a:latin typeface="Times New Roman" panose="02020603050405020304" pitchFamily="18" charset="0"/>
                <a:cs typeface="Times New Roman" panose="02020603050405020304" pitchFamily="18" charset="0"/>
              </a:rPr>
              <a:t>（</a:t>
            </a:r>
            <a:r>
              <a:rPr lang="en-US" altLang="zh-CN" sz="3200" dirty="0">
                <a:solidFill>
                  <a:srgbClr val="0000FF"/>
                </a:solidFill>
                <a:latin typeface="Times New Roman" panose="02020603050405020304" pitchFamily="18" charset="0"/>
                <a:cs typeface="Times New Roman" panose="02020603050405020304" pitchFamily="18" charset="0"/>
              </a:rPr>
              <a:t>para7)  </a:t>
            </a:r>
            <a:r>
              <a:rPr lang="en-US" sz="3200" dirty="0">
                <a:solidFill>
                  <a:srgbClr val="0000FF"/>
                </a:solidFill>
                <a:latin typeface="Times New Roman" panose="02020603050405020304" pitchFamily="18" charset="0"/>
                <a:cs typeface="Times New Roman" panose="02020603050405020304" pitchFamily="18" charset="0"/>
              </a:rPr>
              <a:t>However, </a:t>
            </a:r>
            <a:r>
              <a:rPr lang="en-US" sz="3200" b="1" dirty="0">
                <a:solidFill>
                  <a:srgbClr val="FF0000"/>
                </a:solidFill>
                <a:latin typeface="Times New Roman" panose="02020603050405020304" pitchFamily="18" charset="0"/>
                <a:cs typeface="Times New Roman" panose="02020603050405020304" pitchFamily="18" charset="0"/>
              </a:rPr>
              <a:t>new technologies do not mean good news to everyone.</a:t>
            </a:r>
            <a:r>
              <a:rPr lang="en-US" sz="3200" dirty="0">
                <a:solidFill>
                  <a:srgbClr val="0000FF"/>
                </a:solidFill>
                <a:latin typeface="Times New Roman" panose="02020603050405020304" pitchFamily="18" charset="0"/>
                <a:cs typeface="Times New Roman" panose="02020603050405020304" pitchFamily="18" charset="0"/>
              </a:rPr>
              <a:t> </a:t>
            </a:r>
            <a:r>
              <a:rPr lang="en-US" sz="3200" b="1" dirty="0">
                <a:solidFill>
                  <a:srgbClr val="CC00FF"/>
                </a:solidFill>
                <a:latin typeface="Times New Roman" panose="02020603050405020304" pitchFamily="18" charset="0"/>
                <a:cs typeface="Times New Roman" panose="02020603050405020304" pitchFamily="18" charset="0"/>
              </a:rPr>
              <a:t>Many also concern about AI models' safety issues since related regulations are lagging behind. </a:t>
            </a:r>
            <a:endParaRPr lang="en-US" sz="3200" b="1" dirty="0">
              <a:solidFill>
                <a:srgbClr val="CC00FF"/>
              </a:solidFill>
              <a:latin typeface="Times New Roman" panose="02020603050405020304" pitchFamily="18" charset="0"/>
              <a:cs typeface="Times New Roman" panose="02020603050405020304" pitchFamily="18" charset="0"/>
            </a:endParaRPr>
          </a:p>
        </p:txBody>
      </p:sp>
      <p:cxnSp>
        <p:nvCxnSpPr>
          <p:cNvPr id="3" name="直接箭头连接符 2"/>
          <p:cNvCxnSpPr/>
          <p:nvPr/>
        </p:nvCxnSpPr>
        <p:spPr>
          <a:xfrm flipH="1">
            <a:off x="3676454" y="537328"/>
            <a:ext cx="3987538" cy="2799761"/>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52401" y="1771308"/>
            <a:ext cx="11865978" cy="1077218"/>
          </a:xfrm>
          <a:prstGeom prst="rect">
            <a:avLst/>
          </a:prstGeom>
          <a:noFill/>
        </p:spPr>
        <p:txBody>
          <a:bodyPr wrap="square">
            <a:spAutoFit/>
          </a:bodyPr>
          <a:lstStyle/>
          <a:p>
            <a:r>
              <a:rPr lang="en-US" altLang="zh-CN" sz="3200" dirty="0">
                <a:solidFill>
                  <a:srgbClr val="0000FF"/>
                </a:solidFill>
                <a:latin typeface="Times New Roman" panose="02020603050405020304" pitchFamily="18" charset="0"/>
                <a:cs typeface="Times New Roman" panose="02020603050405020304" pitchFamily="18" charset="0"/>
              </a:rPr>
              <a:t>All …not = Not all …</a:t>
            </a:r>
            <a:r>
              <a:rPr lang="zh-CN" altLang="en-US" sz="3200" dirty="0">
                <a:solidFill>
                  <a:srgbClr val="0000FF"/>
                </a:solidFill>
                <a:latin typeface="Times New Roman" panose="02020603050405020304" pitchFamily="18" charset="0"/>
                <a:cs typeface="Times New Roman" panose="02020603050405020304" pitchFamily="18" charset="0"/>
              </a:rPr>
              <a:t>为部分否定：并非所有人都能从这项新的人工智能技术中获益</a:t>
            </a:r>
            <a:r>
              <a:rPr lang="en-US" altLang="zh-CN" sz="3200" dirty="0">
                <a:solidFill>
                  <a:srgbClr val="0000FF"/>
                </a:solidFill>
                <a:latin typeface="Times New Roman" panose="02020603050405020304" pitchFamily="18" charset="0"/>
                <a:cs typeface="Times New Roman" panose="02020603050405020304" pitchFamily="18" charset="0"/>
              </a:rPr>
              <a:t>;</a:t>
            </a:r>
            <a:endParaRPr lang="zh-CN" altLang="en-US" sz="3200" dirty="0"/>
          </a:p>
        </p:txBody>
      </p:sp>
      <p:sp>
        <p:nvSpPr>
          <p:cNvPr id="11" name="文本框 10"/>
          <p:cNvSpPr txBox="1"/>
          <p:nvPr/>
        </p:nvSpPr>
        <p:spPr>
          <a:xfrm>
            <a:off x="386500" y="6033180"/>
            <a:ext cx="8722150" cy="523220"/>
          </a:xfrm>
          <a:prstGeom prst="rect">
            <a:avLst/>
          </a:prstGeom>
          <a:solidFill>
            <a:schemeClr val="accent2">
              <a:lumMod val="20000"/>
              <a:lumOff val="80000"/>
            </a:schemeClr>
          </a:solidFill>
        </p:spPr>
        <p:txBody>
          <a:bodyPr wrap="square">
            <a:spAutoFit/>
          </a:bodyPr>
          <a:lstStyle/>
          <a:p>
            <a:r>
              <a:rPr lang="en-US" altLang="zh-CN" sz="2800" dirty="0">
                <a:solidFill>
                  <a:srgbClr val="CC00FF"/>
                </a:solidFill>
                <a:latin typeface="Times New Roman" panose="02020603050405020304" pitchFamily="18" charset="0"/>
                <a:cs typeface="Times New Roman" panose="02020603050405020304" pitchFamily="18" charset="0"/>
              </a:rPr>
              <a:t>B: </a:t>
            </a:r>
            <a:r>
              <a:rPr lang="zh-CN" altLang="en-US" sz="2800" dirty="0">
                <a:solidFill>
                  <a:srgbClr val="CC00FF"/>
                </a:solidFill>
                <a:latin typeface="Times New Roman" panose="02020603050405020304" pitchFamily="18" charset="0"/>
                <a:cs typeface="Times New Roman" panose="02020603050405020304" pitchFamily="18" charset="0"/>
              </a:rPr>
              <a:t>与原文</a:t>
            </a:r>
            <a:r>
              <a:rPr lang="en-US" altLang="zh-CN" sz="2800" dirty="0">
                <a:solidFill>
                  <a:srgbClr val="CC00FF"/>
                </a:solidFill>
                <a:latin typeface="Times New Roman" panose="02020603050405020304" pitchFamily="18" charset="0"/>
                <a:cs typeface="Times New Roman" panose="02020603050405020304" pitchFamily="18" charset="0"/>
              </a:rPr>
              <a:t>Para7</a:t>
            </a:r>
            <a:r>
              <a:rPr lang="zh-CN" altLang="en-US" sz="2800" dirty="0">
                <a:solidFill>
                  <a:srgbClr val="CC00FF"/>
                </a:solidFill>
                <a:latin typeface="Times New Roman" panose="02020603050405020304" pitchFamily="18" charset="0"/>
                <a:cs typeface="Times New Roman" panose="02020603050405020304" pitchFamily="18" charset="0"/>
              </a:rPr>
              <a:t>最后一个句子语义相反</a:t>
            </a:r>
            <a:r>
              <a:rPr lang="en-US" altLang="zh-CN" sz="2800" dirty="0">
                <a:solidFill>
                  <a:srgbClr val="CC00FF"/>
                </a:solidFill>
                <a:latin typeface="Times New Roman" panose="02020603050405020304" pitchFamily="18" charset="0"/>
                <a:cs typeface="Times New Roman" panose="02020603050405020304" pitchFamily="18" charset="0"/>
              </a:rPr>
              <a:t>;</a:t>
            </a:r>
            <a:endParaRPr lang="en-US" altLang="zh-CN" sz="2800" dirty="0">
              <a:solidFill>
                <a:srgbClr val="CC00FF"/>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3" name="矩形 12"/>
          <p:cNvSpPr/>
          <p:nvPr/>
        </p:nvSpPr>
        <p:spPr>
          <a:xfrm>
            <a:off x="65988" y="2811528"/>
            <a:ext cx="11722787" cy="3108543"/>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29. What can we know from the passage?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a:t>
            </a:r>
            <a:r>
              <a:rPr lang="en-US" altLang="zh-CN" sz="2800" dirty="0">
                <a:solidFill>
                  <a:srgbClr val="FF0000"/>
                </a:solidFill>
                <a:latin typeface="Times New Roman" panose="02020603050405020304" pitchFamily="18" charset="0"/>
                <a:cs typeface="Times New Roman" panose="02020603050405020304" pitchFamily="18" charset="0"/>
              </a:rPr>
              <a:t>All people can not benefit from the new AI technologies.</a:t>
            </a:r>
            <a:endParaRPr lang="en-US" altLang="zh-CN" sz="2800" dirty="0">
              <a:solidFill>
                <a:srgbClr val="FF0000"/>
              </a:solidFill>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B.	AI model’s safety isn’t concerning despite lagging legal restrictions.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The AI-generated videos by Shen Yang’s team were better than those created by Sora.</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D.	The text-to-video model was developed by a group of young talent from Tsinghua University.</a:t>
            </a:r>
            <a:endParaRPr lang="en-US" altLang="zh-CN" sz="2800" dirty="0">
              <a:latin typeface="Times New Roman" panose="02020603050405020304" pitchFamily="18" charset="0"/>
              <a:cs typeface="Times New Roman" panose="02020603050405020304" pitchFamily="18" charset="0"/>
            </a:endParaRPr>
          </a:p>
        </p:txBody>
      </p:sp>
      <p:sp>
        <p:nvSpPr>
          <p:cNvPr id="2" name="矩形 1"/>
          <p:cNvSpPr/>
          <p:nvPr/>
        </p:nvSpPr>
        <p:spPr>
          <a:xfrm>
            <a:off x="9625589" y="2865056"/>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推理判断</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pic>
        <p:nvPicPr>
          <p:cNvPr id="4"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163616" y="3046478"/>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152401" y="58777"/>
            <a:ext cx="12039600"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zh-CN" sz="3200" dirty="0">
                <a:solidFill>
                  <a:srgbClr val="0000FF"/>
                </a:solidFill>
                <a:latin typeface="Times New Roman" panose="02020603050405020304" pitchFamily="18" charset="0"/>
                <a:cs typeface="Times New Roman" panose="02020603050405020304" pitchFamily="18" charset="0"/>
              </a:rPr>
              <a:t>C. </a:t>
            </a:r>
            <a:r>
              <a:rPr lang="zh-CN" altLang="en-US" sz="3200" dirty="0">
                <a:solidFill>
                  <a:srgbClr val="0000FF"/>
                </a:solidFill>
                <a:latin typeface="Times New Roman" panose="02020603050405020304" pitchFamily="18" charset="0"/>
                <a:cs typeface="Times New Roman" panose="02020603050405020304" pitchFamily="18" charset="0"/>
              </a:rPr>
              <a:t>根据原文</a:t>
            </a:r>
            <a:r>
              <a:rPr lang="en-US" altLang="zh-CN" sz="3200" dirty="0">
                <a:solidFill>
                  <a:srgbClr val="0000FF"/>
                </a:solidFill>
                <a:latin typeface="Times New Roman" panose="02020603050405020304" pitchFamily="18" charset="0"/>
                <a:cs typeface="Times New Roman" panose="02020603050405020304" pitchFamily="18" charset="0"/>
              </a:rPr>
              <a:t>Para5 Shen </a:t>
            </a:r>
            <a:r>
              <a:rPr lang="zh-CN" altLang="en-US" sz="3200" dirty="0">
                <a:solidFill>
                  <a:srgbClr val="0000FF"/>
                </a:solidFill>
                <a:latin typeface="Times New Roman" panose="02020603050405020304" pitchFamily="18" charset="0"/>
                <a:cs typeface="Times New Roman" panose="02020603050405020304" pitchFamily="18" charset="0"/>
              </a:rPr>
              <a:t>说的： </a:t>
            </a:r>
            <a:r>
              <a:rPr lang="en-US" altLang="zh-CN" sz="3200" dirty="0">
                <a:solidFill>
                  <a:srgbClr val="0000FF"/>
                </a:solidFill>
                <a:latin typeface="Times New Roman" panose="02020603050405020304" pitchFamily="18" charset="0"/>
                <a:cs typeface="Times New Roman" panose="02020603050405020304" pitchFamily="18" charset="0"/>
              </a:rPr>
              <a:t>There</a:t>
            </a:r>
            <a:r>
              <a:rPr lang="zh-CN" altLang="en-US" sz="3200" dirty="0">
                <a:solidFill>
                  <a:srgbClr val="0000FF"/>
                </a:solidFill>
                <a:latin typeface="Times New Roman" panose="02020603050405020304" pitchFamily="18" charset="0"/>
                <a:cs typeface="Times New Roman" panose="02020603050405020304" pitchFamily="18" charset="0"/>
              </a:rPr>
              <a:t>‘</a:t>
            </a:r>
            <a:r>
              <a:rPr lang="en-US" altLang="zh-CN" sz="3200" dirty="0">
                <a:solidFill>
                  <a:srgbClr val="0000FF"/>
                </a:solidFill>
                <a:latin typeface="Times New Roman" panose="02020603050405020304" pitchFamily="18" charset="0"/>
                <a:cs typeface="Times New Roman" panose="02020603050405020304" pitchFamily="18" charset="0"/>
              </a:rPr>
              <a:t>s a huge gap in between. </a:t>
            </a:r>
            <a:r>
              <a:rPr lang="zh-CN" altLang="en-US" sz="3200" dirty="0">
                <a:solidFill>
                  <a:srgbClr val="0000FF"/>
                </a:solidFill>
                <a:latin typeface="Times New Roman" panose="02020603050405020304" pitchFamily="18" charset="0"/>
                <a:cs typeface="Times New Roman" panose="02020603050405020304" pitchFamily="18" charset="0"/>
              </a:rPr>
              <a:t>可知两者差距非常大。暗示他们团队的视频生成器是前一代的工具，落后于</a:t>
            </a:r>
            <a:r>
              <a:rPr lang="en-US" altLang="zh-CN" sz="3200" dirty="0">
                <a:solidFill>
                  <a:srgbClr val="0000FF"/>
                </a:solidFill>
                <a:latin typeface="Times New Roman" panose="02020603050405020304" pitchFamily="18" charset="0"/>
                <a:cs typeface="Times New Roman" panose="02020603050405020304" pitchFamily="18" charset="0"/>
              </a:rPr>
              <a:t>Sora. D. </a:t>
            </a:r>
            <a:r>
              <a:rPr lang="zh-CN" altLang="en-US" sz="3200" dirty="0">
                <a:solidFill>
                  <a:srgbClr val="0000FF"/>
                </a:solidFill>
                <a:latin typeface="Times New Roman" panose="02020603050405020304" pitchFamily="18" charset="0"/>
                <a:cs typeface="Times New Roman" panose="02020603050405020304" pitchFamily="18" charset="0"/>
              </a:rPr>
              <a:t>偷梁换柱。</a:t>
            </a:r>
            <a:r>
              <a:rPr lang="en-US" altLang="zh-CN" sz="3200" dirty="0">
                <a:solidFill>
                  <a:srgbClr val="0000FF"/>
                </a:solidFill>
                <a:latin typeface="Times New Roman" panose="02020603050405020304" pitchFamily="18" charset="0"/>
                <a:cs typeface="Times New Roman" panose="02020603050405020304" pitchFamily="18" charset="0"/>
              </a:rPr>
              <a:t>Sora </a:t>
            </a:r>
            <a:r>
              <a:rPr lang="zh-CN" altLang="en-US" sz="3200" dirty="0">
                <a:solidFill>
                  <a:srgbClr val="0000FF"/>
                </a:solidFill>
                <a:latin typeface="Times New Roman" panose="02020603050405020304" pitchFamily="18" charset="0"/>
                <a:cs typeface="Times New Roman" panose="02020603050405020304" pitchFamily="18" charset="0"/>
              </a:rPr>
              <a:t>视频生成器是</a:t>
            </a:r>
            <a:r>
              <a:rPr lang="en-US" altLang="zh-CN" sz="3200" dirty="0">
                <a:solidFill>
                  <a:srgbClr val="0000FF"/>
                </a:solidFill>
                <a:latin typeface="Times New Roman" panose="02020603050405020304" pitchFamily="18" charset="0"/>
                <a:cs typeface="Times New Roman" panose="02020603050405020304" pitchFamily="18" charset="0"/>
              </a:rPr>
              <a:t>OpenAI</a:t>
            </a:r>
            <a:r>
              <a:rPr lang="zh-CN" altLang="en-US" sz="3200" dirty="0">
                <a:solidFill>
                  <a:srgbClr val="0000FF"/>
                </a:solidFill>
                <a:latin typeface="Times New Roman" panose="02020603050405020304" pitchFamily="18" charset="0"/>
                <a:cs typeface="Times New Roman" panose="02020603050405020304" pitchFamily="18" charset="0"/>
              </a:rPr>
              <a:t>研发的。故</a:t>
            </a:r>
            <a:r>
              <a:rPr lang="en-US" altLang="zh-CN" sz="3200" dirty="0">
                <a:solidFill>
                  <a:srgbClr val="0000FF"/>
                </a:solidFill>
                <a:latin typeface="Times New Roman" panose="02020603050405020304" pitchFamily="18" charset="0"/>
                <a:cs typeface="Times New Roman" panose="02020603050405020304" pitchFamily="18" charset="0"/>
              </a:rPr>
              <a:t>A</a:t>
            </a:r>
            <a:r>
              <a:rPr lang="zh-CN" altLang="en-US" sz="3200" dirty="0">
                <a:solidFill>
                  <a:srgbClr val="0000FF"/>
                </a:solidFill>
                <a:latin typeface="Times New Roman" panose="02020603050405020304" pitchFamily="18" charset="0"/>
                <a:cs typeface="Times New Roman" panose="02020603050405020304" pitchFamily="18" charset="0"/>
              </a:rPr>
              <a:t>正确。</a:t>
            </a:r>
            <a:endParaRPr lang="en-US" sz="3200" dirty="0">
              <a:solidFill>
                <a:srgbClr val="0000FF"/>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鲜花背景高清图片下载-正版图片500614760-摄图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文本框 2"/>
          <p:cNvSpPr txBox="1"/>
          <p:nvPr/>
        </p:nvSpPr>
        <p:spPr>
          <a:xfrm>
            <a:off x="8003457" y="4978605"/>
            <a:ext cx="1101213" cy="584775"/>
          </a:xfrm>
          <a:prstGeom prst="rect">
            <a:avLst/>
          </a:prstGeom>
          <a:solidFill>
            <a:srgbClr val="FFCCCC"/>
          </a:solidFill>
          <a:ln w="9525">
            <a:noFill/>
          </a:ln>
        </p:spPr>
        <p:txBody>
          <a:bodyPr wrap="square" anchor="t" anchorCtr="0">
            <a:spAutoFit/>
          </a:bodyPr>
          <a:lstStyle/>
          <a:p>
            <a:pPr algn="just"/>
            <a:r>
              <a:rPr lang="zh-CN" altLang="en-US" sz="3200" dirty="0">
                <a:solidFill>
                  <a:srgbClr val="7030A0"/>
                </a:solidFill>
                <a:latin typeface="微软雅黑" panose="020B0503020204020204" pitchFamily="34" charset="-122"/>
                <a:ea typeface="微软雅黑" panose="020B0503020204020204" pitchFamily="34" charset="-122"/>
              </a:rPr>
              <a:t>傅嘉</a:t>
            </a:r>
            <a:endParaRPr lang="en-US" altLang="zh-CN" sz="3200" dirty="0">
              <a:solidFill>
                <a:srgbClr val="7030A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937635" y="3265726"/>
            <a:ext cx="4316730" cy="922020"/>
          </a:xfrm>
          <a:prstGeom prst="rect">
            <a:avLst/>
          </a:prstGeom>
          <a:solidFill>
            <a:schemeClr val="accent1">
              <a:lumMod val="75000"/>
            </a:schemeClr>
          </a:solidFill>
        </p:spPr>
        <p:txBody>
          <a:bodyPr wrap="none" rtlCol="0" anchor="t">
            <a:spAutoFit/>
          </a:bodyPr>
          <a:lstStyle/>
          <a:p>
            <a:pPr algn="dist"/>
            <a:r>
              <a:rPr lang="zh-CN" altLang="en-US" sz="5400" b="1" dirty="0">
                <a:solidFill>
                  <a:srgbClr val="FFC000"/>
                </a:solidFill>
                <a:cs typeface="+mn-ea"/>
                <a:sym typeface="+mn-lt"/>
              </a:rPr>
              <a:t>试卷讲评课件</a:t>
            </a:r>
            <a:endParaRPr lang="zh-CN" altLang="en-US" sz="5400" b="1" dirty="0">
              <a:solidFill>
                <a:srgbClr val="FFC000"/>
              </a:solidFill>
              <a:cs typeface="+mn-ea"/>
              <a:sym typeface="+mn-lt"/>
            </a:endParaRPr>
          </a:p>
        </p:txBody>
      </p:sp>
      <p:sp>
        <p:nvSpPr>
          <p:cNvPr id="8" name="矩形 7"/>
          <p:cNvSpPr/>
          <p:nvPr/>
        </p:nvSpPr>
        <p:spPr>
          <a:xfrm>
            <a:off x="254524" y="1261500"/>
            <a:ext cx="11613425" cy="1015663"/>
          </a:xfrm>
          <a:prstGeom prst="rect">
            <a:avLst/>
          </a:prstGeom>
          <a:solidFill>
            <a:schemeClr val="bg1"/>
          </a:solidFill>
        </p:spPr>
        <p:txBody>
          <a:bodyPr wrap="square">
            <a:spAutoFit/>
            <a:scene3d>
              <a:camera prst="orthographicFront"/>
              <a:lightRig rig="threePt" dir="t"/>
            </a:scene3d>
          </a:bodyPr>
          <a:lstStyle/>
          <a:p>
            <a:pPr algn="dist"/>
            <a:r>
              <a:rPr lang="zh-CN" altLang="en-US" sz="6000" b="1" dirty="0">
                <a:solidFill>
                  <a:srgbClr val="FF0000"/>
                </a:solidFill>
                <a:effectLst>
                  <a:outerShdw blurRad="38100" dist="19050" dir="2700000" algn="tl" rotWithShape="0">
                    <a:schemeClr val="dk1">
                      <a:alpha val="40000"/>
                    </a:schemeClr>
                  </a:outerShdw>
                </a:effectLst>
                <a:cs typeface="+mn-ea"/>
                <a:sym typeface="+mn-lt"/>
              </a:rPr>
              <a:t>202</a:t>
            </a:r>
            <a:r>
              <a:rPr lang="en-US" altLang="zh-CN" sz="6000" b="1" dirty="0">
                <a:solidFill>
                  <a:srgbClr val="FF0000"/>
                </a:solidFill>
                <a:effectLst>
                  <a:outerShdw blurRad="38100" dist="19050" dir="2700000" algn="tl" rotWithShape="0">
                    <a:schemeClr val="dk1">
                      <a:alpha val="40000"/>
                    </a:schemeClr>
                  </a:outerShdw>
                </a:effectLst>
                <a:cs typeface="+mn-ea"/>
                <a:sym typeface="+mn-lt"/>
              </a:rPr>
              <a:t>4</a:t>
            </a:r>
            <a:r>
              <a:rPr lang="zh-CN" altLang="en-US" sz="6000" b="1" dirty="0">
                <a:solidFill>
                  <a:srgbClr val="FF0000"/>
                </a:solidFill>
                <a:effectLst>
                  <a:outerShdw blurRad="38100" dist="19050" dir="2700000" algn="tl" rotWithShape="0">
                    <a:schemeClr val="dk1">
                      <a:alpha val="40000"/>
                    </a:schemeClr>
                  </a:outerShdw>
                </a:effectLst>
                <a:cs typeface="+mn-ea"/>
                <a:sym typeface="+mn-lt"/>
              </a:rPr>
              <a:t>年浙江省高二精诚联盟英语</a:t>
            </a:r>
            <a:endParaRPr lang="zh-CN" altLang="en-US" sz="6000" b="1" dirty="0">
              <a:solidFill>
                <a:srgbClr val="FF0000"/>
              </a:solidFill>
              <a:effectLst>
                <a:outerShdw blurRad="38100" dist="19050" dir="2700000" algn="tl" rotWithShape="0">
                  <a:schemeClr val="dk1">
                    <a:alpha val="40000"/>
                  </a:schemeClr>
                </a:outerShdw>
              </a:effectLst>
              <a:cs typeface="+mn-ea"/>
              <a:sym typeface="+mn-lt"/>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226060" y="156359"/>
            <a:ext cx="11562715" cy="4401205"/>
          </a:xfrm>
          <a:prstGeom prst="rect">
            <a:avLst/>
          </a:prstGeom>
          <a:solidFill>
            <a:schemeClr val="bg1"/>
          </a:solidFill>
          <a:ln w="9525">
            <a:noFill/>
          </a:ln>
        </p:spPr>
        <p:txBody>
          <a:bodyPr wrap="square">
            <a:spAutoFit/>
          </a:bodyPr>
          <a:lstStyle/>
          <a:p>
            <a:pPr indent="444500"/>
            <a:r>
              <a:rPr lang="en-US" sz="2800" dirty="0">
                <a:latin typeface="Times New Roman" panose="02020603050405020304" pitchFamily="18" charset="0"/>
                <a:cs typeface="Times New Roman" panose="02020603050405020304" pitchFamily="18" charset="0"/>
              </a:rPr>
              <a:t>(Para. 4)	Shen Yang, a professor at the School of Journalism and Communication, Tsinghua University , said, "Sora represents </a:t>
            </a:r>
            <a:r>
              <a:rPr lang="en-US" sz="2800" dirty="0">
                <a:solidFill>
                  <a:srgbClr val="FF0000"/>
                </a:solidFill>
                <a:latin typeface="Times New Roman" panose="02020603050405020304" pitchFamily="18" charset="0"/>
                <a:cs typeface="Times New Roman" panose="02020603050405020304" pitchFamily="18" charset="0"/>
              </a:rPr>
              <a:t>a revolutionary leap</a:t>
            </a:r>
            <a:r>
              <a:rPr lang="en-US" sz="2800" dirty="0">
                <a:latin typeface="Times New Roman" panose="02020603050405020304" pitchFamily="18" charset="0"/>
                <a:cs typeface="Times New Roman" panose="02020603050405020304" pitchFamily="18" charset="0"/>
              </a:rPr>
              <a:t> in the field of AI-generated content (AIGC)." </a:t>
            </a:r>
            <a:endParaRPr lang="en-US" sz="2800" dirty="0">
              <a:latin typeface="Times New Roman" panose="02020603050405020304" pitchFamily="18" charset="0"/>
              <a:cs typeface="Times New Roman" panose="02020603050405020304" pitchFamily="18" charset="0"/>
            </a:endParaRPr>
          </a:p>
          <a:p>
            <a:pPr indent="444500"/>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indent="444500"/>
            <a:r>
              <a:rPr lang="en-US" sz="2800" dirty="0">
                <a:latin typeface="Times New Roman" panose="02020603050405020304" pitchFamily="18" charset="0"/>
                <a:cs typeface="Times New Roman" panose="02020603050405020304" pitchFamily="18" charset="0"/>
              </a:rPr>
              <a:t>(para6) As a frequent user of AI, Shen said </a:t>
            </a:r>
            <a:r>
              <a:rPr lang="en-US" sz="2800" dirty="0">
                <a:solidFill>
                  <a:srgbClr val="FF0000"/>
                </a:solidFill>
                <a:latin typeface="Times New Roman" panose="02020603050405020304" pitchFamily="18" charset="0"/>
                <a:cs typeface="Times New Roman" panose="02020603050405020304" pitchFamily="18" charset="0"/>
              </a:rPr>
              <a:t>the technology not only helps improve his productivity, but also benefits his daily life.</a:t>
            </a:r>
            <a:r>
              <a:rPr lang="en-US" sz="2800" dirty="0">
                <a:latin typeface="Times New Roman" panose="02020603050405020304" pitchFamily="18" charset="0"/>
                <a:cs typeface="Times New Roman" panose="02020603050405020304" pitchFamily="18" charset="0"/>
              </a:rPr>
              <a:t> His wife was suffering from cancer and many complications, and he used AI to assist in finding treatment, which has remarkably prolonged her life. He even wrote an award-winning science fiction novel using AI.</a:t>
            </a:r>
            <a:endParaRPr lang="en-US" sz="2800" dirty="0">
              <a:latin typeface="Times New Roman" panose="02020603050405020304" pitchFamily="18" charset="0"/>
              <a:cs typeface="Times New Roman" panose="02020603050405020304" pitchFamily="18" charset="0"/>
            </a:endParaRPr>
          </a:p>
          <a:p>
            <a:pPr indent="444500"/>
            <a:endParaRPr lang="en-US" sz="2800" dirty="0">
              <a:latin typeface="Times New Roman" panose="02020603050405020304" pitchFamily="18" charset="0"/>
              <a:cs typeface="Times New Roman" panose="02020603050405020304" pitchFamily="18" charset="0"/>
            </a:endParaRPr>
          </a:p>
        </p:txBody>
      </p:sp>
      <p:sp>
        <p:nvSpPr>
          <p:cNvPr id="13" name="矩形 12"/>
          <p:cNvSpPr/>
          <p:nvPr/>
        </p:nvSpPr>
        <p:spPr>
          <a:xfrm>
            <a:off x="226060" y="4432935"/>
            <a:ext cx="11335385" cy="954107"/>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solidFill>
                  <a:schemeClr val="tx1"/>
                </a:solidFill>
                <a:latin typeface="Times New Roman" panose="02020603050405020304" pitchFamily="18" charset="0"/>
                <a:cs typeface="Times New Roman" panose="02020603050405020304" pitchFamily="18" charset="0"/>
              </a:rPr>
              <a:t>30. What kind of attitude does Shen have towards Sora?</a:t>
            </a:r>
            <a:endParaRPr lang="en-US" altLang="zh-CN" sz="2800" dirty="0">
              <a:solidFill>
                <a:schemeClr val="tx1"/>
              </a:solidFill>
              <a:latin typeface="Times New Roman" panose="02020603050405020304" pitchFamily="18" charset="0"/>
              <a:cs typeface="Times New Roman" panose="02020603050405020304" pitchFamily="18" charset="0"/>
            </a:endParaRPr>
          </a:p>
          <a:p>
            <a:r>
              <a:rPr lang="en-US" altLang="zh-CN" sz="2800" dirty="0">
                <a:solidFill>
                  <a:schemeClr val="tx1"/>
                </a:solidFill>
                <a:latin typeface="Times New Roman" panose="02020603050405020304" pitchFamily="18" charset="0"/>
                <a:cs typeface="Times New Roman" panose="02020603050405020304" pitchFamily="18" charset="0"/>
              </a:rPr>
              <a:t>  A. </a:t>
            </a:r>
            <a:r>
              <a:rPr lang="en-US" altLang="zh-CN" sz="2800" dirty="0">
                <a:solidFill>
                  <a:srgbClr val="FF0000"/>
                </a:solidFill>
                <a:latin typeface="Times New Roman" panose="02020603050405020304" pitchFamily="18" charset="0"/>
                <a:cs typeface="Times New Roman" panose="02020603050405020304" pitchFamily="18" charset="0"/>
              </a:rPr>
              <a:t>Favorable.</a:t>
            </a:r>
            <a:r>
              <a:rPr lang="en-US" altLang="zh-CN" sz="2800" dirty="0">
                <a:solidFill>
                  <a:schemeClr val="tx1"/>
                </a:solidFill>
                <a:latin typeface="Times New Roman" panose="02020603050405020304" pitchFamily="18" charset="0"/>
                <a:cs typeface="Times New Roman" panose="02020603050405020304" pitchFamily="18" charset="0"/>
              </a:rPr>
              <a:t>	B. Objective.          C. Unconcerned.      D. Reserved. </a:t>
            </a:r>
            <a:endParaRPr lang="en-US" altLang="zh-CN" sz="2800" dirty="0">
              <a:solidFill>
                <a:schemeClr val="tx1"/>
              </a:solidFill>
              <a:latin typeface="Times New Roman" panose="02020603050405020304" pitchFamily="18" charset="0"/>
              <a:cs typeface="Times New Roman" panose="02020603050405020304" pitchFamily="18" charset="0"/>
            </a:endParaRPr>
          </a:p>
        </p:txBody>
      </p:sp>
      <p:sp>
        <p:nvSpPr>
          <p:cNvPr id="2" name="矩形 1"/>
          <p:cNvSpPr/>
          <p:nvPr/>
        </p:nvSpPr>
        <p:spPr>
          <a:xfrm>
            <a:off x="9229663" y="4253572"/>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推理判断</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cxnSp>
        <p:nvCxnSpPr>
          <p:cNvPr id="3" name="直接箭头连接符 2"/>
          <p:cNvCxnSpPr/>
          <p:nvPr/>
        </p:nvCxnSpPr>
        <p:spPr>
          <a:xfrm flipH="1">
            <a:off x="2111604" y="881135"/>
            <a:ext cx="7620386" cy="409116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4"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0" y="4639640"/>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接箭头连接符 5"/>
          <p:cNvCxnSpPr/>
          <p:nvPr/>
        </p:nvCxnSpPr>
        <p:spPr>
          <a:xfrm flipH="1">
            <a:off x="2460010" y="2297670"/>
            <a:ext cx="6298352" cy="2846001"/>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3815715" cy="583565"/>
          </a:xfrm>
          <a:prstGeom prst="rect">
            <a:avLst/>
          </a:prstGeom>
          <a:noFill/>
        </p:spPr>
        <p:txBody>
          <a:bodyPr wrap="square" rtlCol="0">
            <a:spAutoFit/>
          </a:bodyPr>
          <a:lstStyle/>
          <a:p>
            <a:r>
              <a:rPr lang="en-US" altLang="zh-CN"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C </a:t>
            </a:r>
            <a:r>
              <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篇：夹叙夹议文</a:t>
            </a:r>
            <a:endPar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00" name="文本框 99"/>
          <p:cNvSpPr txBox="1"/>
          <p:nvPr/>
        </p:nvSpPr>
        <p:spPr>
          <a:xfrm>
            <a:off x="226060" y="976489"/>
            <a:ext cx="11562715" cy="3970318"/>
          </a:xfrm>
          <a:prstGeom prst="rect">
            <a:avLst/>
          </a:prstGeom>
          <a:solidFill>
            <a:schemeClr val="bg1"/>
          </a:solidFill>
          <a:ln w="9525">
            <a:noFill/>
          </a:ln>
        </p:spPr>
        <p:txBody>
          <a:bodyPr wrap="square">
            <a:spAutoFit/>
          </a:bodyPr>
          <a:lstStyle/>
          <a:p>
            <a:pPr indent="444500"/>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para1</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Many got sleepless nights after </a:t>
            </a:r>
            <a:r>
              <a:rPr lang="en-US" altLang="zh-CN" sz="2800" dirty="0">
                <a:solidFill>
                  <a:srgbClr val="FF0000"/>
                </a:solidFill>
                <a:latin typeface="Times New Roman" panose="02020603050405020304" pitchFamily="18" charset="0"/>
                <a:cs typeface="Times New Roman" panose="02020603050405020304" pitchFamily="18" charset="0"/>
              </a:rPr>
              <a:t>Sora amazed the world with its remarkable ability of creating videos directly from text instructions. Discussions </a:t>
            </a:r>
            <a:r>
              <a:rPr lang="en-US" altLang="zh-CN" sz="2800" i="1" dirty="0">
                <a:solidFill>
                  <a:srgbClr val="0000FF"/>
                </a:solidFill>
                <a:latin typeface="Times New Roman" panose="02020603050405020304" pitchFamily="18" charset="0"/>
                <a:cs typeface="Times New Roman" panose="02020603050405020304" pitchFamily="18" charset="0"/>
              </a:rPr>
              <a:t>about what the artificial intelligence model can do and make a difference </a:t>
            </a:r>
            <a:r>
              <a:rPr lang="en-US" altLang="zh-CN" sz="2800" dirty="0">
                <a:solidFill>
                  <a:srgbClr val="FF0000"/>
                </a:solidFill>
                <a:latin typeface="Times New Roman" panose="02020603050405020304" pitchFamily="18" charset="0"/>
                <a:cs typeface="Times New Roman" panose="02020603050405020304" pitchFamily="18" charset="0"/>
              </a:rPr>
              <a:t>continue.</a:t>
            </a:r>
            <a:endParaRPr lang="en-US" altLang="zh-CN" sz="2800" dirty="0">
              <a:solidFill>
                <a:srgbClr val="FF0000"/>
              </a:solidFill>
              <a:latin typeface="Times New Roman" panose="02020603050405020304" pitchFamily="18" charset="0"/>
              <a:cs typeface="Times New Roman" panose="02020603050405020304" pitchFamily="18" charset="0"/>
            </a:endParaRPr>
          </a:p>
          <a:p>
            <a:pPr indent="444500"/>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para2) </a:t>
            </a:r>
            <a:r>
              <a:rPr lang="en-US" altLang="zh-CN" sz="2800" b="1" dirty="0">
                <a:solidFill>
                  <a:srgbClr val="CC00FF"/>
                </a:solidFill>
                <a:latin typeface="Times New Roman" panose="02020603050405020304" pitchFamily="18" charset="0"/>
                <a:cs typeface="Times New Roman" panose="02020603050405020304" pitchFamily="18" charset="0"/>
              </a:rPr>
              <a:t>Some </a:t>
            </a:r>
            <a:r>
              <a:rPr lang="en-US" altLang="zh-CN" sz="2800" dirty="0">
                <a:latin typeface="Times New Roman" panose="02020603050405020304" pitchFamily="18" charset="0"/>
                <a:cs typeface="Times New Roman" panose="02020603050405020304" pitchFamily="18" charset="0"/>
              </a:rPr>
              <a:t>said </a:t>
            </a:r>
            <a:r>
              <a:rPr lang="en-US" altLang="zh-CN" sz="2800" b="1" dirty="0">
                <a:solidFill>
                  <a:srgbClr val="FF0000"/>
                </a:solidFill>
                <a:latin typeface="Times New Roman" panose="02020603050405020304" pitchFamily="18" charset="0"/>
                <a:cs typeface="Times New Roman" panose="02020603050405020304" pitchFamily="18" charset="0"/>
              </a:rPr>
              <a:t>it </a:t>
            </a:r>
            <a:r>
              <a:rPr lang="en-US" altLang="zh-CN" sz="2800" dirty="0">
                <a:solidFill>
                  <a:srgbClr val="0000FF"/>
                </a:solidFill>
                <a:latin typeface="Times New Roman" panose="02020603050405020304" pitchFamily="18" charset="0"/>
                <a:cs typeface="Times New Roman" panose="02020603050405020304" pitchFamily="18" charset="0"/>
              </a:rPr>
              <a:t>could give a huge blow to traditional industries such as film and television making,</a:t>
            </a:r>
            <a:r>
              <a:rPr lang="en-US" altLang="zh-CN" sz="2800" dirty="0">
                <a:latin typeface="Times New Roman" panose="02020603050405020304" pitchFamily="18" charset="0"/>
                <a:cs typeface="Times New Roman" panose="02020603050405020304" pitchFamily="18" charset="0"/>
              </a:rPr>
              <a:t> looking forward to the day when a movie can be created right after a novel is put into the model. </a:t>
            </a:r>
            <a:r>
              <a:rPr lang="en-US" altLang="zh-CN" sz="2800" b="1" dirty="0">
                <a:solidFill>
                  <a:srgbClr val="0000FF"/>
                </a:solidFill>
                <a:latin typeface="Times New Roman" panose="02020603050405020304" pitchFamily="18" charset="0"/>
                <a:cs typeface="Times New Roman" panose="02020603050405020304" pitchFamily="18" charset="0"/>
              </a:rPr>
              <a:t>But </a:t>
            </a:r>
            <a:r>
              <a:rPr lang="en-US" altLang="zh-CN" sz="2800" b="1" dirty="0">
                <a:solidFill>
                  <a:srgbClr val="CC00FF"/>
                </a:solidFill>
                <a:latin typeface="Times New Roman" panose="02020603050405020304" pitchFamily="18" charset="0"/>
                <a:cs typeface="Times New Roman" panose="02020603050405020304" pitchFamily="18" charset="0"/>
              </a:rPr>
              <a:t>others</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0000FF"/>
                </a:solidFill>
                <a:latin typeface="Times New Roman" panose="02020603050405020304" pitchFamily="18" charset="0"/>
                <a:cs typeface="Times New Roman" panose="02020603050405020304" pitchFamily="18" charset="0"/>
              </a:rPr>
              <a:t>remain skeptical about how powerful the model can be in changing the landscape of AI application. </a:t>
            </a:r>
            <a:endParaRPr lang="en-US" altLang="zh-CN" sz="2800" dirty="0">
              <a:solidFill>
                <a:srgbClr val="0000FF"/>
              </a:solidFill>
              <a:latin typeface="Times New Roman" panose="02020603050405020304" pitchFamily="18" charset="0"/>
              <a:cs typeface="Times New Roman" panose="02020603050405020304" pitchFamily="18" charset="0"/>
            </a:endParaRPr>
          </a:p>
        </p:txBody>
      </p:sp>
      <p:sp>
        <p:nvSpPr>
          <p:cNvPr id="13" name="矩形 12"/>
          <p:cNvSpPr/>
          <p:nvPr/>
        </p:nvSpPr>
        <p:spPr>
          <a:xfrm>
            <a:off x="226060" y="4923129"/>
            <a:ext cx="11335385" cy="1384995"/>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31.Which of the following is the best title?</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Sora: An AI video.             	        B. Video Making: AI Models.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a:t>
            </a:r>
            <a:r>
              <a:rPr lang="en-US" altLang="zh-CN" sz="2800" dirty="0">
                <a:solidFill>
                  <a:srgbClr val="FF0000"/>
                </a:solidFill>
                <a:latin typeface="Times New Roman" panose="02020603050405020304" pitchFamily="18" charset="0"/>
                <a:cs typeface="Times New Roman" panose="02020603050405020304" pitchFamily="18" charset="0"/>
              </a:rPr>
              <a:t>Sora: A Powerful AI Tool.               </a:t>
            </a:r>
            <a:r>
              <a:rPr lang="en-US" altLang="zh-CN" sz="2800" dirty="0">
                <a:latin typeface="Times New Roman" panose="02020603050405020304" pitchFamily="18" charset="0"/>
                <a:cs typeface="Times New Roman" panose="02020603050405020304" pitchFamily="18" charset="0"/>
              </a:rPr>
              <a:t>	D. Video Making: Future of AI. </a:t>
            </a:r>
            <a:endParaRPr lang="en-US" altLang="zh-CN" sz="2800" dirty="0">
              <a:latin typeface="Times New Roman" panose="02020603050405020304" pitchFamily="18" charset="0"/>
              <a:cs typeface="Times New Roman" panose="02020603050405020304" pitchFamily="18" charset="0"/>
            </a:endParaRPr>
          </a:p>
        </p:txBody>
      </p:sp>
      <p:sp>
        <p:nvSpPr>
          <p:cNvPr id="2" name="矩形 1"/>
          <p:cNvSpPr/>
          <p:nvPr/>
        </p:nvSpPr>
        <p:spPr>
          <a:xfrm>
            <a:off x="9352637" y="4492057"/>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主旨概括</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cxnSp>
        <p:nvCxnSpPr>
          <p:cNvPr id="3" name="直接箭头连接符 2"/>
          <p:cNvCxnSpPr/>
          <p:nvPr/>
        </p:nvCxnSpPr>
        <p:spPr>
          <a:xfrm flipH="1">
            <a:off x="3930977" y="3101419"/>
            <a:ext cx="2837468" cy="2846894"/>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a:off x="3459637" y="1408337"/>
            <a:ext cx="3773575" cy="4473174"/>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4" name="Picture 5" descr="appl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0657" y="5547565"/>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直接箭头连接符 13"/>
          <p:cNvCxnSpPr/>
          <p:nvPr/>
        </p:nvCxnSpPr>
        <p:spPr>
          <a:xfrm flipH="1">
            <a:off x="4192761" y="3792782"/>
            <a:ext cx="4466734" cy="2122602"/>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775" y="873230"/>
            <a:ext cx="11268710" cy="4768228"/>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1.make a difference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有影响；有意义</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 a huge blow to traditional industries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对传统产业的巨大打击</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 remain skeptical about </a:t>
            </a:r>
            <a:r>
              <a:rPr lang="en-US" altLang="zh-CN" sz="3200" b="1"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sth</a:t>
            </a: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对</a:t>
            </a:r>
            <a:r>
              <a:rPr lang="en-US" altLang="zh-CN" sz="3200" b="1"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sth</a:t>
            </a: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保持怀疑</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4.represent a revolutionary leap in the field of AI-generated content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代表了人工智能生成内容领域的革命性飞跃</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 the philosophy of AI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人工智能的哲学</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6. a huge gap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巨大差别</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7. improve his productivity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提高效率</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8045971" y="35483"/>
            <a:ext cx="3581514" cy="584775"/>
          </a:xfrm>
          <a:prstGeom prst="rect">
            <a:avLst/>
          </a:prstGeom>
          <a:solidFill>
            <a:schemeClr val="bg1"/>
          </a:solid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C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005205"/>
            <a:ext cx="11934334" cy="4687886"/>
          </a:xfrm>
          <a:prstGeom prst="rect">
            <a:avLst/>
          </a:prstGeom>
          <a:solidFill>
            <a:schemeClr val="accent4">
              <a:lumMod val="20000"/>
              <a:lumOff val="80000"/>
            </a:schemeClr>
          </a:solidFill>
          <a:ln w="9525">
            <a:noFill/>
          </a:ln>
        </p:spPr>
        <p:txBody>
          <a:bodyPr wrap="square">
            <a:spAutoFit/>
          </a:bodyPr>
          <a:lstStyle/>
          <a:p>
            <a:pPr indent="266700" algn="just">
              <a:lnSpc>
                <a:spcPct val="120000"/>
              </a:lnSpc>
            </a:pPr>
            <a:r>
              <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8. Suffer from cancer and many complications </a:t>
            </a:r>
            <a:r>
              <a:rPr lang="zh-CN" altLang="en-US"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患有癌症以及多种并发症</a:t>
            </a:r>
            <a:endPar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20000"/>
              </a:lnSpc>
            </a:pPr>
            <a:r>
              <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9. remarkably prolong her life   </a:t>
            </a:r>
            <a:r>
              <a:rPr lang="zh-CN" altLang="en-US"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大大延长了她的寿命</a:t>
            </a:r>
            <a:endPar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20000"/>
              </a:lnSpc>
            </a:pPr>
            <a:r>
              <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10.related regulations are lagging behind</a:t>
            </a:r>
            <a:r>
              <a:rPr lang="zh-CN" altLang="en-US"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相关规定相对滞后</a:t>
            </a:r>
            <a:endPar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20000"/>
              </a:lnSpc>
            </a:pPr>
            <a:r>
              <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11. current AI models   </a:t>
            </a:r>
            <a:r>
              <a:rPr lang="zh-CN" altLang="en-US"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当前的人工智能模型</a:t>
            </a:r>
            <a:endPar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20000"/>
              </a:lnSpc>
            </a:pPr>
            <a:r>
              <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12. be capable of   </a:t>
            </a:r>
            <a:r>
              <a:rPr lang="zh-CN" altLang="en-US"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具备</a:t>
            </a:r>
            <a:r>
              <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能力；能够</a:t>
            </a:r>
            <a:r>
              <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20000"/>
              </a:lnSpc>
            </a:pPr>
            <a:r>
              <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13.	concerning  ①adj. </a:t>
            </a:r>
            <a:r>
              <a:rPr lang="zh-CN" altLang="en-US"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令人担忧的；</a:t>
            </a:r>
            <a:r>
              <a:rPr lang="en-US" altLang="zh-CN" sz="36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②</a:t>
            </a:r>
            <a:r>
              <a:rPr lang="zh-CN" altLang="en-US"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6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prep</a:t>
            </a:r>
            <a:r>
              <a:rPr lang="zh-CN" altLang="en-US" sz="36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 关于</a:t>
            </a:r>
            <a:endPar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50" y="393700"/>
            <a:ext cx="2933700"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C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descr="Catalo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63" y="18844"/>
            <a:ext cx="4514850" cy="3381375"/>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355942" y="254524"/>
            <a:ext cx="3591613" cy="3046988"/>
          </a:xfrm>
          <a:prstGeom prst="rect">
            <a:avLst/>
          </a:prstGeom>
          <a:noFill/>
        </p:spPr>
        <p:txBody>
          <a:bodyPr wrap="square" rtlCol="0">
            <a:spAutoFit/>
          </a:bodyPr>
          <a:lstStyle/>
          <a:p>
            <a:r>
              <a:rPr lang="en-US" altLang="zh-CN" sz="3200" b="1" dirty="0">
                <a:solidFill>
                  <a:srgbClr val="CC00FF"/>
                </a:solidFill>
              </a:rPr>
              <a:t>               D                               </a:t>
            </a:r>
            <a:endParaRPr lang="en-US" altLang="zh-CN" sz="3200" b="1" dirty="0">
              <a:solidFill>
                <a:srgbClr val="CC00FF"/>
              </a:solidFill>
            </a:endParaRPr>
          </a:p>
          <a:p>
            <a:r>
              <a:rPr lang="zh-CN" altLang="en-US" sz="3200" dirty="0">
                <a:solidFill>
                  <a:srgbClr val="CC00FF"/>
                </a:solidFill>
              </a:rPr>
              <a:t>探讨不同官员对</a:t>
            </a:r>
            <a:r>
              <a:rPr lang="zh-CN" altLang="zh-CN" sz="32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修改小学生（</a:t>
            </a:r>
            <a:r>
              <a:rPr lang="en-US" altLang="zh-CN" sz="3200" kern="100" dirty="0">
                <a:solidFill>
                  <a:srgbClr val="CC00FF"/>
                </a:solidFill>
                <a:effectLst/>
                <a:latin typeface="Times New Roman" panose="02020603050405020304" pitchFamily="18" charset="0"/>
                <a:ea typeface="宋体" panose="02010600030101010101" pitchFamily="2" charset="-122"/>
              </a:rPr>
              <a:t>13</a:t>
            </a:r>
            <a:r>
              <a:rPr lang="zh-CN" altLang="zh-CN" sz="32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岁前的学生）的科学标准</a:t>
            </a:r>
            <a:r>
              <a:rPr lang="zh-CN" altLang="en-US" sz="32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这一事件的不同看法和评论</a:t>
            </a:r>
            <a:endParaRPr lang="zh-CN" altLang="en-US" sz="3200" dirty="0">
              <a:solidFill>
                <a:srgbClr val="CC00FF"/>
              </a:solidFill>
            </a:endParaRPr>
          </a:p>
        </p:txBody>
      </p:sp>
      <p:pic>
        <p:nvPicPr>
          <p:cNvPr id="22532" name="Picture 4" descr="When global warming gets you down, come back stronger – Climate Chang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7555" y="0"/>
            <a:ext cx="524444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PPT - Common Core State Standards &amp; Next Generation Science Standard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3" y="3400219"/>
            <a:ext cx="6965818" cy="36618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图片 6" descr="logo横版 png"/>
          <p:cNvPicPr>
            <a:picLocks noChangeAspect="1"/>
          </p:cNvPicPr>
          <p:nvPr/>
        </p:nvPicPr>
        <p:blipFill>
          <a:blip r:embed="rId4"/>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49335" y="20618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74046" y="8528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2206" y="352675"/>
            <a:ext cx="1474140" cy="733610"/>
          </a:xfrm>
          <a:prstGeom prst="rect">
            <a:avLst/>
          </a:prstGeom>
        </p:spPr>
      </p:pic>
      <p:sp>
        <p:nvSpPr>
          <p:cNvPr id="18" name="TextBox 237"/>
          <p:cNvSpPr txBox="1"/>
          <p:nvPr/>
        </p:nvSpPr>
        <p:spPr>
          <a:xfrm>
            <a:off x="2294890" y="241300"/>
            <a:ext cx="3744595" cy="583565"/>
          </a:xfrm>
          <a:prstGeom prst="rect">
            <a:avLst/>
          </a:prstGeom>
          <a:noFill/>
        </p:spPr>
        <p:txBody>
          <a:bodyPr wrap="square" rtlCol="0">
            <a:spAutoFit/>
          </a:bodyPr>
          <a:lstStyle/>
          <a:p>
            <a:r>
              <a:rPr lang="en-US" altLang="zh-CN"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D </a:t>
            </a:r>
            <a:r>
              <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篇：说明文</a:t>
            </a:r>
            <a:endPar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998085" y="118110"/>
            <a:ext cx="10095865" cy="715581"/>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人与社会</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科学教育</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215900" y="1029335"/>
            <a:ext cx="11562715" cy="2862322"/>
          </a:xfrm>
          <a:prstGeom prst="rect">
            <a:avLst/>
          </a:prstGeom>
          <a:solidFill>
            <a:schemeClr val="bg1"/>
          </a:solidFill>
          <a:ln w="9525">
            <a:noFill/>
          </a:ln>
        </p:spPr>
        <p:txBody>
          <a:bodyPr wrap="square">
            <a:spAutoFit/>
          </a:bodyPr>
          <a:lstStyle/>
          <a:p>
            <a:pPr indent="444500"/>
            <a:r>
              <a:rPr lang="en-US" sz="3600" dirty="0">
                <a:latin typeface="Times New Roman" panose="02020603050405020304" pitchFamily="18" charset="0"/>
                <a:cs typeface="Times New Roman" panose="02020603050405020304" pitchFamily="18" charset="0"/>
              </a:rPr>
              <a:t>(Para. 1) The weather in Texas may have cooled since the recent extreme heat,</a:t>
            </a:r>
            <a:r>
              <a:rPr lang="en-US" sz="3600" b="1" dirty="0">
                <a:latin typeface="Times New Roman" panose="02020603050405020304" pitchFamily="18" charset="0"/>
                <a:cs typeface="Times New Roman" panose="02020603050405020304" pitchFamily="18" charset="0"/>
              </a:rPr>
              <a:t> but </a:t>
            </a:r>
            <a:r>
              <a:rPr lang="en-US" sz="3600" b="1" dirty="0">
                <a:solidFill>
                  <a:srgbClr val="FF0000"/>
                </a:solidFill>
                <a:latin typeface="Times New Roman" panose="02020603050405020304" pitchFamily="18" charset="0"/>
                <a:cs typeface="Times New Roman" panose="02020603050405020304" pitchFamily="18" charset="0"/>
              </a:rPr>
              <a:t>the temperature will be high </a:t>
            </a:r>
            <a:r>
              <a:rPr lang="en-US" sz="3600" dirty="0">
                <a:solidFill>
                  <a:srgbClr val="CC00FF"/>
                </a:solidFill>
                <a:latin typeface="Times New Roman" panose="02020603050405020304" pitchFamily="18" charset="0"/>
                <a:cs typeface="Times New Roman" panose="02020603050405020304" pitchFamily="18" charset="0"/>
              </a:rPr>
              <a:t>at the State Board of Education meeting in Austin this month</a:t>
            </a:r>
            <a:r>
              <a:rPr lang="en-US" sz="3600" dirty="0">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as officials</a:t>
            </a:r>
            <a:r>
              <a:rPr lang="en-US" sz="3600" dirty="0">
                <a:latin typeface="Times New Roman" panose="02020603050405020304" pitchFamily="18" charset="0"/>
                <a:cs typeface="Times New Roman" panose="02020603050405020304" pitchFamily="18" charset="0"/>
              </a:rPr>
              <a:t> </a:t>
            </a:r>
            <a:r>
              <a:rPr lang="en-US" sz="3600" dirty="0">
                <a:solidFill>
                  <a:srgbClr val="CC00FF"/>
                </a:solidFill>
                <a:latin typeface="Times New Roman" panose="02020603050405020304" pitchFamily="18" charset="0"/>
                <a:cs typeface="Times New Roman" panose="02020603050405020304" pitchFamily="18" charset="0"/>
              </a:rPr>
              <a:t>debate </a:t>
            </a:r>
            <a:r>
              <a:rPr lang="en-US" sz="3600" dirty="0">
                <a:solidFill>
                  <a:srgbClr val="0000FF"/>
                </a:solidFill>
                <a:latin typeface="Times New Roman" panose="02020603050405020304" pitchFamily="18" charset="0"/>
                <a:cs typeface="Times New Roman" panose="02020603050405020304" pitchFamily="18" charset="0"/>
              </a:rPr>
              <a:t>how climate change is taught in Texas schools.</a:t>
            </a:r>
            <a:endParaRPr lang="en-US" sz="3600" u="sng" dirty="0">
              <a:solidFill>
                <a:srgbClr val="0000FF"/>
              </a:solidFill>
              <a:latin typeface="Times New Roman" panose="02020603050405020304" pitchFamily="18" charset="0"/>
              <a:cs typeface="Times New Roman" panose="02020603050405020304" pitchFamily="18" charset="0"/>
            </a:endParaRPr>
          </a:p>
        </p:txBody>
      </p:sp>
      <p:sp>
        <p:nvSpPr>
          <p:cNvPr id="13" name="矩形 12"/>
          <p:cNvSpPr/>
          <p:nvPr/>
        </p:nvSpPr>
        <p:spPr>
          <a:xfrm>
            <a:off x="257809" y="3954810"/>
            <a:ext cx="11271171" cy="2554545"/>
          </a:xfrm>
          <a:prstGeom prst="rect">
            <a:avLst/>
          </a:prstGeom>
          <a:no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3200" dirty="0">
                <a:latin typeface="Times New Roman" panose="02020603050405020304" pitchFamily="18" charset="0"/>
                <a:cs typeface="Times New Roman" panose="02020603050405020304" pitchFamily="18" charset="0"/>
              </a:rPr>
              <a:t>32. Why is the weather in Texas mentioned in Paragraph1?</a:t>
            </a:r>
            <a:endParaRPr lang="en-US" altLang="zh-CN" sz="3200" dirty="0">
              <a:latin typeface="Times New Roman" panose="02020603050405020304" pitchFamily="18" charset="0"/>
              <a:cs typeface="Times New Roman" panose="02020603050405020304" pitchFamily="18" charset="0"/>
            </a:endParaRPr>
          </a:p>
          <a:p>
            <a:pPr marL="514350" indent="-514350">
              <a:buAutoNum type="alphaUcPeriod"/>
            </a:pPr>
            <a:r>
              <a:rPr lang="en-US" altLang="zh-CN" sz="3200" dirty="0">
                <a:latin typeface="Times New Roman" panose="02020603050405020304" pitchFamily="18" charset="0"/>
                <a:cs typeface="Times New Roman" panose="02020603050405020304" pitchFamily="18" charset="0"/>
              </a:rPr>
              <a:t>To forecast a policy shift in Texas schools.     </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B. To stress the consequences of climate change.</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C. To </a:t>
            </a:r>
            <a:r>
              <a:rPr lang="en-US" altLang="zh-CN" sz="3200" dirty="0">
                <a:solidFill>
                  <a:srgbClr val="FF0000"/>
                </a:solidFill>
                <a:latin typeface="Times New Roman" panose="02020603050405020304" pitchFamily="18" charset="0"/>
                <a:cs typeface="Times New Roman" panose="02020603050405020304" pitchFamily="18" charset="0"/>
              </a:rPr>
              <a:t>indicate the atmosphere at the board meeting. </a:t>
            </a:r>
            <a:endParaRPr lang="en-US" altLang="zh-CN" sz="3200" dirty="0">
              <a:solidFill>
                <a:srgbClr val="FF0000"/>
              </a:solidFill>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D. To draw the public's attention to energy shortages.</a:t>
            </a:r>
            <a:endParaRPr lang="en-US" altLang="zh-CN" sz="3200" dirty="0">
              <a:latin typeface="Times New Roman" panose="02020603050405020304" pitchFamily="18" charset="0"/>
              <a:cs typeface="Times New Roman" panose="02020603050405020304" pitchFamily="18" charset="0"/>
            </a:endParaRPr>
          </a:p>
        </p:txBody>
      </p:sp>
      <p:sp>
        <p:nvSpPr>
          <p:cNvPr id="5" name="矩形 4"/>
          <p:cNvSpPr/>
          <p:nvPr/>
        </p:nvSpPr>
        <p:spPr>
          <a:xfrm>
            <a:off x="9203387" y="3234112"/>
            <a:ext cx="2236510" cy="584775"/>
          </a:xfrm>
          <a:prstGeom prst="rect">
            <a:avLst/>
          </a:prstGeom>
          <a:gradFill>
            <a:gsLst>
              <a:gs pos="50000">
                <a:srgbClr val="F186AB"/>
              </a:gs>
              <a:gs pos="0">
                <a:srgbClr val="F4ADC5"/>
              </a:gs>
              <a:gs pos="100000">
                <a:srgbClr val="EE5F90"/>
              </a:gs>
            </a:gsLst>
            <a:lin scaled="1"/>
          </a:gradFill>
        </p:spPr>
        <p:txBody>
          <a:bodyPr wrap="none">
            <a:spAutoFit/>
          </a:bodyPr>
          <a:lstStyle/>
          <a:p>
            <a:pPr algn="l"/>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写作手法</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题</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3" name="直接箭头连接符 2"/>
          <p:cNvCxnSpPr/>
          <p:nvPr/>
        </p:nvCxnSpPr>
        <p:spPr>
          <a:xfrm flipH="1">
            <a:off x="3252247" y="2061845"/>
            <a:ext cx="2328421" cy="3558857"/>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2799904" y="3070847"/>
            <a:ext cx="358075" cy="2757817"/>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descr="appl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324633"/>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5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1000"/>
                                        <p:tgtEl>
                                          <p:spTgt spid="18"/>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49335" y="20618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65988" y="-101883"/>
            <a:ext cx="12084102" cy="4462760"/>
          </a:xfrm>
          <a:prstGeom prst="rect">
            <a:avLst/>
          </a:prstGeom>
          <a:solidFill>
            <a:schemeClr val="bg1"/>
          </a:solidFill>
          <a:ln w="9525">
            <a:noFill/>
          </a:ln>
        </p:spPr>
        <p:txBody>
          <a:bodyPr wrap="square">
            <a:spAutoFit/>
          </a:bodyPr>
          <a:lstStyle/>
          <a:p>
            <a:pPr indent="444500"/>
            <a:r>
              <a:rPr lang="zh-CN" altLang="en-US" sz="2800" dirty="0">
                <a:solidFill>
                  <a:srgbClr val="CC00FF"/>
                </a:solidFill>
                <a:latin typeface="Times New Roman" panose="02020603050405020304" pitchFamily="18" charset="0"/>
                <a:cs typeface="Times New Roman" panose="02020603050405020304" pitchFamily="18" charset="0"/>
              </a:rPr>
              <a:t>（</a:t>
            </a:r>
            <a:r>
              <a:rPr lang="en-US" altLang="zh-CN" sz="2800" dirty="0">
                <a:solidFill>
                  <a:srgbClr val="CC00FF"/>
                </a:solidFill>
                <a:latin typeface="Times New Roman" panose="02020603050405020304" pitchFamily="18" charset="0"/>
                <a:cs typeface="Times New Roman" panose="02020603050405020304" pitchFamily="18" charset="0"/>
              </a:rPr>
              <a:t>Para2)</a:t>
            </a:r>
            <a:r>
              <a:rPr lang="en-US" sz="2800" dirty="0">
                <a:solidFill>
                  <a:srgbClr val="CC00FF"/>
                </a:solidFill>
                <a:latin typeface="Times New Roman" panose="02020603050405020304" pitchFamily="18" charset="0"/>
                <a:cs typeface="Times New Roman" panose="02020603050405020304" pitchFamily="18" charset="0"/>
              </a:rPr>
              <a:t>Pat Hardy, </a:t>
            </a:r>
            <a:r>
              <a:rPr lang="en-US" sz="2800" i="1" dirty="0">
                <a:solidFill>
                  <a:srgbClr val="0000FF"/>
                </a:solidFill>
                <a:latin typeface="Times New Roman" panose="02020603050405020304" pitchFamily="18" charset="0"/>
                <a:cs typeface="Times New Roman" panose="02020603050405020304" pitchFamily="18" charset="0"/>
              </a:rPr>
              <a:t>who agrees with the views of the energy department, </a:t>
            </a:r>
            <a:r>
              <a:rPr lang="en-US" sz="2800" dirty="0">
                <a:solidFill>
                  <a:srgbClr val="CC00FF"/>
                </a:solidFill>
                <a:latin typeface="Times New Roman" panose="02020603050405020304" pitchFamily="18" charset="0"/>
                <a:cs typeface="Times New Roman" panose="02020603050405020304" pitchFamily="18" charset="0"/>
              </a:rPr>
              <a:t>is resisting proposed changes to science standards for pre-teen pupils. </a:t>
            </a:r>
            <a:r>
              <a:rPr lang="en-US" sz="2400" dirty="0">
                <a:latin typeface="Times New Roman" panose="02020603050405020304" pitchFamily="18" charset="0"/>
                <a:cs typeface="Times New Roman" panose="02020603050405020304" pitchFamily="18" charset="0"/>
              </a:rPr>
              <a:t>These would emphasize the significance of human activity in recent climate change and encourage discussion of reduction measures.</a:t>
            </a:r>
            <a:endParaRPr lang="en-US" sz="2400" dirty="0">
              <a:latin typeface="Times New Roman" panose="02020603050405020304" pitchFamily="18" charset="0"/>
              <a:cs typeface="Times New Roman" panose="02020603050405020304" pitchFamily="18" charset="0"/>
            </a:endParaRPr>
          </a:p>
          <a:p>
            <a:pPr indent="444500"/>
            <a:r>
              <a:rPr lang="en-US" sz="2800" b="1" dirty="0">
                <a:solidFill>
                  <a:srgbClr val="7030A0"/>
                </a:solidFill>
                <a:latin typeface="Times New Roman" panose="02020603050405020304" pitchFamily="18" charset="0"/>
                <a:cs typeface="Times New Roman" panose="02020603050405020304" pitchFamily="18" charset="0"/>
              </a:rPr>
              <a:t>(para3)Most scientists and experts </a:t>
            </a:r>
            <a:r>
              <a:rPr lang="en-US" sz="2800" b="1" dirty="0">
                <a:solidFill>
                  <a:srgbClr val="CC00FF"/>
                </a:solidFill>
                <a:latin typeface="Times New Roman" panose="02020603050405020304" pitchFamily="18" charset="0"/>
                <a:cs typeface="Times New Roman" panose="02020603050405020304" pitchFamily="18" charset="0"/>
              </a:rPr>
              <a:t>sharply argue against Hardy's views</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a:solidFill>
                  <a:srgbClr val="00B0F0"/>
                </a:solidFill>
                <a:latin typeface="Times New Roman" panose="02020603050405020304" pitchFamily="18" charset="0"/>
                <a:cs typeface="Times New Roman" panose="02020603050405020304" pitchFamily="18" charset="0"/>
              </a:rPr>
              <a:t>“They </a:t>
            </a:r>
            <a:r>
              <a:rPr lang="en-US" sz="2800" b="1" dirty="0">
                <a:solidFill>
                  <a:srgbClr val="FF0000"/>
                </a:solidFill>
                <a:latin typeface="Times New Roman" panose="02020603050405020304" pitchFamily="18" charset="0"/>
                <a:cs typeface="Times New Roman" panose="02020603050405020304" pitchFamily="18" charset="0"/>
              </a:rPr>
              <a:t>casually view the career work of scholars and scientists as just another misguided opinion,” says Dan Quinn, </a:t>
            </a:r>
            <a:r>
              <a:rPr lang="en-US" sz="2400" dirty="0">
                <a:latin typeface="Times New Roman" panose="02020603050405020304" pitchFamily="18" charset="0"/>
                <a:cs typeface="Times New Roman" panose="02020603050405020304" pitchFamily="18" charset="0"/>
              </a:rPr>
              <a:t>senior communications strategist at the Texas Freedom Network, a non-profit group </a:t>
            </a:r>
            <a:r>
              <a:rPr lang="en-US" sz="2400" i="1" dirty="0">
                <a:solidFill>
                  <a:srgbClr val="0000FF"/>
                </a:solidFill>
                <a:latin typeface="Times New Roman" panose="02020603050405020304" pitchFamily="18" charset="0"/>
                <a:cs typeface="Times New Roman" panose="02020603050405020304" pitchFamily="18" charset="0"/>
              </a:rPr>
              <a:t>that monitors public education. </a:t>
            </a:r>
            <a:r>
              <a:rPr lang="en-US" sz="2400" dirty="0">
                <a:latin typeface="Times New Roman" panose="02020603050405020304" pitchFamily="18" charset="0"/>
                <a:cs typeface="Times New Roman" panose="02020603050405020304" pitchFamily="18" charset="0"/>
              </a:rPr>
              <a:t>Such debates reflect fierce discussions across the US and around the world, as researchers, policymakers, teachers and students step up demands for a greater focus on teaching about the facts of climate change in schools.</a:t>
            </a:r>
            <a:endParaRPr lang="en-US" sz="2400" dirty="0">
              <a:latin typeface="Times New Roman" panose="02020603050405020304" pitchFamily="18" charset="0"/>
              <a:cs typeface="Times New Roman" panose="02020603050405020304" pitchFamily="18" charset="0"/>
            </a:endParaRPr>
          </a:p>
        </p:txBody>
      </p:sp>
      <p:sp>
        <p:nvSpPr>
          <p:cNvPr id="13" name="矩形 12"/>
          <p:cNvSpPr/>
          <p:nvPr/>
        </p:nvSpPr>
        <p:spPr>
          <a:xfrm>
            <a:off x="215900" y="4510704"/>
            <a:ext cx="11784422" cy="2284769"/>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33. What does</a:t>
            </a:r>
            <a:r>
              <a:rPr lang="en-US" altLang="zh-CN" sz="2800" b="1" dirty="0">
                <a:solidFill>
                  <a:srgbClr val="FF0000"/>
                </a:solidFill>
                <a:latin typeface="Times New Roman" panose="02020603050405020304" pitchFamily="18" charset="0"/>
                <a:cs typeface="Times New Roman" panose="02020603050405020304" pitchFamily="18" charset="0"/>
              </a:rPr>
              <a:t> Quinn </a:t>
            </a:r>
            <a:r>
              <a:rPr lang="en-US" altLang="zh-CN" sz="2800" dirty="0">
                <a:latin typeface="Times New Roman" panose="02020603050405020304" pitchFamily="18" charset="0"/>
                <a:cs typeface="Times New Roman" panose="02020603050405020304" pitchFamily="18" charset="0"/>
              </a:rPr>
              <a:t>think of </a:t>
            </a:r>
            <a:r>
              <a:rPr lang="en-US" altLang="zh-CN" sz="2800" dirty="0">
                <a:solidFill>
                  <a:srgbClr val="CC00FF"/>
                </a:solidFill>
                <a:latin typeface="Times New Roman" panose="02020603050405020304" pitchFamily="18" charset="0"/>
                <a:cs typeface="Times New Roman" panose="02020603050405020304" pitchFamily="18" charset="0"/>
              </a:rPr>
              <a:t>Hardy?</a:t>
            </a:r>
            <a:endParaRPr lang="en-US" altLang="zh-CN" sz="2800" dirty="0">
              <a:solidFill>
                <a:srgbClr val="CC00FF"/>
              </a:solidFill>
              <a:latin typeface="Times New Roman" panose="02020603050405020304" pitchFamily="18" charset="0"/>
              <a:cs typeface="Times New Roman" panose="02020603050405020304" pitchFamily="18" charset="0"/>
            </a:endParaRPr>
          </a:p>
          <a:p>
            <a:pPr marL="514350" indent="-514350">
              <a:buAutoNum type="alphaUcPeriod"/>
            </a:pPr>
            <a:r>
              <a:rPr lang="en-US" altLang="zh-CN" sz="2800" dirty="0">
                <a:latin typeface="Times New Roman" panose="02020603050405020304" pitchFamily="18" charset="0"/>
                <a:cs typeface="Times New Roman" panose="02020603050405020304" pitchFamily="18" charset="0"/>
              </a:rPr>
              <a:t>Hardy overstates the existing panic.          </a:t>
            </a:r>
            <a:endParaRPr lang="en-US" altLang="zh-CN" sz="2800" dirty="0">
              <a:latin typeface="Times New Roman" panose="02020603050405020304" pitchFamily="18" charset="0"/>
              <a:cs typeface="Times New Roman" panose="02020603050405020304" pitchFamily="18" charset="0"/>
            </a:endParaRPr>
          </a:p>
          <a:p>
            <a:pPr marL="514350" indent="-514350">
              <a:buAutoNum type="alphaUcPeriod"/>
            </a:pPr>
            <a:r>
              <a:rPr lang="en-US" altLang="zh-CN" sz="2800" dirty="0">
                <a:latin typeface="Times New Roman" panose="02020603050405020304" pitchFamily="18" charset="0"/>
                <a:cs typeface="Times New Roman" panose="02020603050405020304" pitchFamily="18" charset="0"/>
              </a:rPr>
              <a:t>Hardy </a:t>
            </a:r>
            <a:r>
              <a:rPr lang="en-US" altLang="zh-CN" sz="2800" dirty="0">
                <a:solidFill>
                  <a:srgbClr val="FF0000"/>
                </a:solidFill>
                <a:latin typeface="Times New Roman" panose="02020603050405020304" pitchFamily="18" charset="0"/>
                <a:cs typeface="Times New Roman" panose="02020603050405020304" pitchFamily="18" charset="0"/>
              </a:rPr>
              <a:t>denies the value of scientific work.</a:t>
            </a:r>
            <a:endParaRPr lang="en-US" altLang="zh-CN" sz="2800" dirty="0">
              <a:solidFill>
                <a:srgbClr val="FF0000"/>
              </a:solidFill>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Hardy shows no concern for pre-teens.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D. Hardy expresses self-contradictory views</a:t>
            </a:r>
            <a:endParaRPr lang="en-US" altLang="zh-CN" sz="2800" dirty="0">
              <a:latin typeface="Times New Roman" panose="02020603050405020304" pitchFamily="18" charset="0"/>
              <a:cs typeface="Times New Roman" panose="02020603050405020304" pitchFamily="18" charset="0"/>
            </a:endParaRPr>
          </a:p>
        </p:txBody>
      </p:sp>
      <p:sp>
        <p:nvSpPr>
          <p:cNvPr id="5" name="矩形 4"/>
          <p:cNvSpPr/>
          <p:nvPr/>
        </p:nvSpPr>
        <p:spPr>
          <a:xfrm>
            <a:off x="8587678" y="3663185"/>
            <a:ext cx="2214880" cy="583565"/>
          </a:xfrm>
          <a:prstGeom prst="rect">
            <a:avLst/>
          </a:prstGeom>
          <a:gradFill>
            <a:gsLst>
              <a:gs pos="50000">
                <a:srgbClr val="F186AB"/>
              </a:gs>
              <a:gs pos="0">
                <a:srgbClr val="F4ADC5"/>
              </a:gs>
              <a:gs pos="100000">
                <a:srgbClr val="EE5F90"/>
              </a:gs>
            </a:gsLst>
            <a:lin scaled="1"/>
          </a:gradFill>
        </p:spPr>
        <p:txBody>
          <a:bodyPr wrap="none">
            <a:spAutoFit/>
          </a:bodyPr>
          <a:lstStyle/>
          <a:p>
            <a:pPr algn="l"/>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推理判断题</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3" name="直接箭头连接符 2"/>
          <p:cNvCxnSpPr/>
          <p:nvPr/>
        </p:nvCxnSpPr>
        <p:spPr>
          <a:xfrm flipH="1">
            <a:off x="3073138" y="2752627"/>
            <a:ext cx="1842783" cy="192306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2684203" y="306346"/>
            <a:ext cx="2632515" cy="4369349"/>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132891" y="5149057"/>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49335" y="20618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0" y="76686"/>
            <a:ext cx="12192000" cy="2554545"/>
          </a:xfrm>
          <a:prstGeom prst="rect">
            <a:avLst/>
          </a:prstGeom>
          <a:solidFill>
            <a:schemeClr val="bg1"/>
          </a:solidFill>
          <a:ln w="9525">
            <a:noFill/>
          </a:ln>
        </p:spPr>
        <p:txBody>
          <a:bodyPr wrap="square">
            <a:spAutoFit/>
          </a:bodyPr>
          <a:lstStyle/>
          <a:p>
            <a:pPr indent="444500"/>
            <a:r>
              <a:rPr lang="en-US" sz="3200" dirty="0">
                <a:latin typeface="Times New Roman" panose="02020603050405020304" pitchFamily="18" charset="0"/>
                <a:cs typeface="Times New Roman" panose="02020603050405020304" pitchFamily="18" charset="0"/>
              </a:rPr>
              <a:t>(Para5）</a:t>
            </a:r>
            <a:r>
              <a:rPr lang="en-US" sz="3200" dirty="0">
                <a:solidFill>
                  <a:srgbClr val="FF0000"/>
                </a:solidFill>
                <a:latin typeface="Times New Roman" panose="02020603050405020304" pitchFamily="18" charset="0"/>
                <a:cs typeface="Times New Roman" panose="02020603050405020304" pitchFamily="18" charset="0"/>
              </a:rPr>
              <a:t>Glenn Branch, </a:t>
            </a:r>
            <a:r>
              <a:rPr lang="en-US" sz="3200" dirty="0">
                <a:latin typeface="Times New Roman" panose="02020603050405020304" pitchFamily="18" charset="0"/>
                <a:cs typeface="Times New Roman" panose="02020603050405020304" pitchFamily="18" charset="0"/>
              </a:rPr>
              <a:t>the center's deputy director,</a:t>
            </a:r>
            <a:r>
              <a:rPr lang="en-US" sz="3200" dirty="0">
                <a:solidFill>
                  <a:srgbClr val="FF0000"/>
                </a:solidFill>
                <a:latin typeface="Times New Roman" panose="02020603050405020304" pitchFamily="18" charset="0"/>
                <a:cs typeface="Times New Roman" panose="02020603050405020304" pitchFamily="18" charset="0"/>
              </a:rPr>
              <a:t> cautions </a:t>
            </a:r>
            <a:r>
              <a:rPr lang="en-US" sz="3200" dirty="0">
                <a:latin typeface="Times New Roman" panose="02020603050405020304" pitchFamily="18" charset="0"/>
                <a:cs typeface="Times New Roman" panose="02020603050405020304" pitchFamily="18" charset="0"/>
              </a:rPr>
              <a:t>that </a:t>
            </a:r>
            <a:r>
              <a:rPr lang="en-US" sz="3200" u="sng" dirty="0">
                <a:solidFill>
                  <a:srgbClr val="CC00FF"/>
                </a:solidFill>
                <a:latin typeface="Times New Roman" panose="02020603050405020304" pitchFamily="18" charset="0"/>
                <a:cs typeface="Times New Roman" panose="02020603050405020304" pitchFamily="18" charset="0"/>
              </a:rPr>
              <a:t>setting state-level science standards is only one limited norm </a:t>
            </a:r>
            <a:r>
              <a:rPr lang="en-US" sz="3200" dirty="0">
                <a:latin typeface="Times New Roman" panose="02020603050405020304" pitchFamily="18" charset="0"/>
                <a:cs typeface="Times New Roman" panose="02020603050405020304" pitchFamily="18" charset="0"/>
              </a:rPr>
              <a:t>in a country </a:t>
            </a:r>
            <a:r>
              <a:rPr lang="en-US" sz="3200" dirty="0">
                <a:solidFill>
                  <a:srgbClr val="0000FF"/>
                </a:solidFill>
                <a:latin typeface="Times New Roman" panose="02020603050405020304" pitchFamily="18" charset="0"/>
                <a:cs typeface="Times New Roman" panose="02020603050405020304" pitchFamily="18" charset="0"/>
              </a:rPr>
              <a:t>that decentralizes (</a:t>
            </a:r>
            <a:r>
              <a:rPr lang="zh-CN" altLang="en-US" sz="3200" dirty="0">
                <a:solidFill>
                  <a:srgbClr val="0000FF"/>
                </a:solidFill>
                <a:latin typeface="Times New Roman" panose="02020603050405020304" pitchFamily="18" charset="0"/>
                <a:cs typeface="Times New Roman" panose="02020603050405020304" pitchFamily="18" charset="0"/>
              </a:rPr>
              <a:t>使分权</a:t>
            </a:r>
            <a:r>
              <a:rPr lang="en-US" altLang="zh-CN" sz="3200" dirty="0">
                <a:solidFill>
                  <a:srgbClr val="0000FF"/>
                </a:solidFill>
                <a:latin typeface="Times New Roman" panose="02020603050405020304" pitchFamily="18" charset="0"/>
                <a:cs typeface="Times New Roman" panose="02020603050405020304" pitchFamily="18" charset="0"/>
              </a:rPr>
              <a:t>)</a:t>
            </a:r>
            <a:r>
              <a:rPr lang="en-US" sz="3200" dirty="0">
                <a:solidFill>
                  <a:srgbClr val="0000FF"/>
                </a:solidFill>
                <a:latin typeface="Times New Roman" panose="02020603050405020304" pitchFamily="18" charset="0"/>
                <a:cs typeface="Times New Roman" panose="02020603050405020304" pitchFamily="18" charset="0"/>
              </a:rPr>
              <a:t>decisions to local school boards. </a:t>
            </a:r>
            <a:r>
              <a:rPr lang="en-US" sz="3200" b="1" dirty="0">
                <a:solidFill>
                  <a:srgbClr val="FF0000"/>
                </a:solidFill>
                <a:latin typeface="Times New Roman" panose="02020603050405020304" pitchFamily="18" charset="0"/>
                <a:cs typeface="Times New Roman" panose="02020603050405020304" pitchFamily="18" charset="0"/>
              </a:rPr>
              <a:t>Even if a state is considered a high performer in its science standards, “that does not mean it will be taught”, he says.</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矩形 12"/>
          <p:cNvSpPr/>
          <p:nvPr/>
        </p:nvSpPr>
        <p:spPr>
          <a:xfrm>
            <a:off x="1" y="3619894"/>
            <a:ext cx="12047455" cy="3046988"/>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3200" dirty="0">
                <a:latin typeface="Times New Roman" panose="02020603050405020304" pitchFamily="18" charset="0"/>
                <a:cs typeface="Times New Roman" panose="02020603050405020304" pitchFamily="18" charset="0"/>
              </a:rPr>
              <a:t>34. Which will</a:t>
            </a:r>
            <a:r>
              <a:rPr lang="en-US" altLang="zh-CN" sz="3200" b="1" dirty="0">
                <a:solidFill>
                  <a:srgbClr val="FF0000"/>
                </a:solidFill>
                <a:latin typeface="Times New Roman" panose="02020603050405020304" pitchFamily="18" charset="0"/>
                <a:cs typeface="Times New Roman" panose="02020603050405020304" pitchFamily="18" charset="0"/>
              </a:rPr>
              <a:t> Branch </a:t>
            </a:r>
            <a:r>
              <a:rPr lang="en-US" altLang="zh-CN" sz="3200" dirty="0">
                <a:latin typeface="Times New Roman" panose="02020603050405020304" pitchFamily="18" charset="0"/>
                <a:cs typeface="Times New Roman" panose="02020603050405020304" pitchFamily="18" charset="0"/>
              </a:rPr>
              <a:t>probably agree about </a:t>
            </a:r>
            <a:r>
              <a:rPr lang="en-US" altLang="zh-CN" sz="3200" b="1" dirty="0">
                <a:solidFill>
                  <a:srgbClr val="FF0000"/>
                </a:solidFill>
                <a:latin typeface="Times New Roman" panose="02020603050405020304" pitchFamily="18" charset="0"/>
                <a:cs typeface="Times New Roman" panose="02020603050405020304" pitchFamily="18" charset="0"/>
              </a:rPr>
              <a:t>state-level science standards?</a:t>
            </a:r>
            <a:endParaRPr lang="en-US" altLang="zh-CN" sz="3200" b="1" dirty="0">
              <a:solidFill>
                <a:srgbClr val="FF0000"/>
              </a:solidFill>
              <a:latin typeface="Times New Roman" panose="02020603050405020304" pitchFamily="18" charset="0"/>
              <a:cs typeface="Times New Roman" panose="02020603050405020304" pitchFamily="18" charset="0"/>
            </a:endParaRPr>
          </a:p>
          <a:p>
            <a:pPr marL="514350" indent="-514350">
              <a:buAutoNum type="alphaUcPeriod"/>
            </a:pPr>
            <a:r>
              <a:rPr lang="en-US" altLang="zh-CN" sz="3200" dirty="0">
                <a:latin typeface="Times New Roman" panose="02020603050405020304" pitchFamily="18" charset="0"/>
                <a:cs typeface="Times New Roman" panose="02020603050405020304" pitchFamily="18" charset="0"/>
              </a:rPr>
              <a:t>The standards call for regular revision. </a:t>
            </a:r>
            <a:endParaRPr lang="en-US" altLang="zh-CN" sz="3200" dirty="0">
              <a:latin typeface="Times New Roman" panose="02020603050405020304" pitchFamily="18" charset="0"/>
              <a:cs typeface="Times New Roman" panose="02020603050405020304" pitchFamily="18" charset="0"/>
            </a:endParaRPr>
          </a:p>
          <a:p>
            <a:pPr marL="514350" indent="-514350">
              <a:buAutoNum type="alphaUcPeriod"/>
            </a:pPr>
            <a:r>
              <a:rPr lang="en-US" altLang="zh-CN" sz="3200" dirty="0">
                <a:latin typeface="Times New Roman" panose="02020603050405020304" pitchFamily="18" charset="0"/>
                <a:cs typeface="Times New Roman" panose="02020603050405020304" pitchFamily="18" charset="0"/>
              </a:rPr>
              <a:t>The standards cater to local needs.</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C. </a:t>
            </a:r>
            <a:r>
              <a:rPr lang="en-US" altLang="zh-CN" sz="3200" dirty="0">
                <a:solidFill>
                  <a:srgbClr val="FF0000"/>
                </a:solidFill>
                <a:latin typeface="Times New Roman" panose="02020603050405020304" pitchFamily="18" charset="0"/>
                <a:cs typeface="Times New Roman" panose="02020603050405020304" pitchFamily="18" charset="0"/>
              </a:rPr>
              <a:t>The standards have limited influence.  </a:t>
            </a:r>
            <a:endParaRPr lang="en-US" altLang="zh-CN" sz="3200" dirty="0">
              <a:solidFill>
                <a:srgbClr val="FF0000"/>
              </a:solidFill>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D. The standards require urgent application.</a:t>
            </a:r>
            <a:endParaRPr lang="en-US" altLang="zh-CN" sz="3200" dirty="0">
              <a:latin typeface="Times New Roman" panose="02020603050405020304" pitchFamily="18" charset="0"/>
              <a:cs typeface="Times New Roman" panose="02020603050405020304" pitchFamily="18" charset="0"/>
            </a:endParaRPr>
          </a:p>
        </p:txBody>
      </p:sp>
      <p:sp>
        <p:nvSpPr>
          <p:cNvPr id="5" name="矩形 4"/>
          <p:cNvSpPr/>
          <p:nvPr/>
        </p:nvSpPr>
        <p:spPr>
          <a:xfrm>
            <a:off x="9238128" y="2618136"/>
            <a:ext cx="2236510" cy="584775"/>
          </a:xfrm>
          <a:prstGeom prst="rect">
            <a:avLst/>
          </a:prstGeom>
          <a:gradFill>
            <a:gsLst>
              <a:gs pos="50000">
                <a:srgbClr val="F186AB"/>
              </a:gs>
              <a:gs pos="0">
                <a:srgbClr val="F4ADC5"/>
              </a:gs>
              <a:gs pos="100000">
                <a:srgbClr val="EE5F90"/>
              </a:gs>
            </a:gsLst>
            <a:lin scaled="1"/>
          </a:gradFill>
        </p:spPr>
        <p:txBody>
          <a:bodyPr wrap="none">
            <a:spAutoFit/>
          </a:bodyPr>
          <a:lstStyle/>
          <a:p>
            <a:pPr algn="l"/>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题</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3" name="直接箭头连接符 2"/>
          <p:cNvCxnSpPr/>
          <p:nvPr/>
        </p:nvCxnSpPr>
        <p:spPr>
          <a:xfrm flipH="1">
            <a:off x="2573518" y="904973"/>
            <a:ext cx="3365369" cy="4864231"/>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a:off x="2988297" y="1863302"/>
            <a:ext cx="4011417" cy="3905902"/>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4"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144544" y="5492976"/>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152401" y="473559"/>
            <a:ext cx="12039600"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zh-CN" altLang="en-US" sz="3200" dirty="0">
                <a:solidFill>
                  <a:srgbClr val="0000FF"/>
                </a:solidFill>
                <a:latin typeface="Times New Roman" panose="02020603050405020304" pitchFamily="18" charset="0"/>
                <a:cs typeface="Times New Roman" panose="02020603050405020304" pitchFamily="18" charset="0"/>
              </a:rPr>
              <a:t>该题可以用排除法解题：</a:t>
            </a:r>
            <a:r>
              <a:rPr lang="en-US" altLang="zh-CN" sz="3200" dirty="0">
                <a:solidFill>
                  <a:srgbClr val="0000FF"/>
                </a:solidFill>
                <a:latin typeface="Times New Roman" panose="02020603050405020304" pitchFamily="18" charset="0"/>
                <a:cs typeface="Times New Roman" panose="02020603050405020304" pitchFamily="18" charset="0"/>
              </a:rPr>
              <a:t>A</a:t>
            </a:r>
            <a:r>
              <a:rPr lang="zh-CN" altLang="en-US" sz="3200" dirty="0">
                <a:solidFill>
                  <a:srgbClr val="0000FF"/>
                </a:solidFill>
                <a:latin typeface="Times New Roman" panose="02020603050405020304" pitchFamily="18" charset="0"/>
                <a:cs typeface="Times New Roman" panose="02020603050405020304" pitchFamily="18" charset="0"/>
              </a:rPr>
              <a:t>：原文未及，杜撰的答案：</a:t>
            </a:r>
            <a:r>
              <a:rPr lang="en-US" altLang="zh-CN" sz="3200" dirty="0">
                <a:solidFill>
                  <a:srgbClr val="0000FF"/>
                </a:solidFill>
                <a:latin typeface="Times New Roman" panose="02020603050405020304" pitchFamily="18" charset="0"/>
                <a:cs typeface="Times New Roman" panose="02020603050405020304" pitchFamily="18" charset="0"/>
              </a:rPr>
              <a:t>B:</a:t>
            </a:r>
            <a:r>
              <a:rPr lang="zh-CN" altLang="en-US" sz="3200" dirty="0">
                <a:solidFill>
                  <a:srgbClr val="0000FF"/>
                </a:solidFill>
                <a:latin typeface="Times New Roman" panose="02020603050405020304" pitchFamily="18" charset="0"/>
                <a:cs typeface="Times New Roman" panose="02020603050405020304" pitchFamily="18" charset="0"/>
              </a:rPr>
              <a:t>原文未及；</a:t>
            </a:r>
            <a:r>
              <a:rPr lang="en-US" altLang="zh-CN" sz="3200" dirty="0">
                <a:solidFill>
                  <a:srgbClr val="0000FF"/>
                </a:solidFill>
                <a:latin typeface="Times New Roman" panose="02020603050405020304" pitchFamily="18" charset="0"/>
                <a:cs typeface="Times New Roman" panose="02020603050405020304" pitchFamily="18" charset="0"/>
              </a:rPr>
              <a:t>D: </a:t>
            </a:r>
            <a:r>
              <a:rPr lang="zh-CN" altLang="en-US" sz="3200" dirty="0">
                <a:solidFill>
                  <a:srgbClr val="0000FF"/>
                </a:solidFill>
                <a:latin typeface="Times New Roman" panose="02020603050405020304" pitchFamily="18" charset="0"/>
                <a:cs typeface="Times New Roman" panose="02020603050405020304" pitchFamily="18" charset="0"/>
              </a:rPr>
              <a:t>标准需要紧急应用。该段的语义：</a:t>
            </a:r>
            <a:r>
              <a:rPr lang="zh-CN" altLang="en-US" sz="3200" dirty="0">
                <a:solidFill>
                  <a:srgbClr val="FF0000"/>
                </a:solidFill>
                <a:latin typeface="Times New Roman" panose="02020603050405020304" pitchFamily="18" charset="0"/>
                <a:cs typeface="Times New Roman" panose="02020603050405020304" pitchFamily="18" charset="0"/>
              </a:rPr>
              <a:t>即便是一个州设立了很高的（教学）标准， 也不表示在这个州会以这种教学标准进行科学的教学 。</a:t>
            </a:r>
            <a:r>
              <a:rPr lang="zh-CN" altLang="en-US" sz="3200" b="1" dirty="0">
                <a:solidFill>
                  <a:srgbClr val="FF0000"/>
                </a:solidFill>
                <a:latin typeface="Times New Roman" panose="02020603050405020304" pitchFamily="18" charset="0"/>
                <a:cs typeface="Times New Roman" panose="02020603050405020304" pitchFamily="18" charset="0"/>
              </a:rPr>
              <a:t>所以 所谓的科学标准或规范实际影响有限 。</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2547" y="3389633"/>
            <a:ext cx="11962615" cy="3046988"/>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3200" dirty="0">
                <a:latin typeface="Times New Roman" panose="02020603050405020304" pitchFamily="18" charset="0"/>
                <a:cs typeface="Times New Roman" panose="02020603050405020304" pitchFamily="18" charset="0"/>
              </a:rPr>
              <a:t>35. What is implied about </a:t>
            </a:r>
            <a:r>
              <a:rPr lang="en-US" altLang="zh-CN" sz="3200" b="1" dirty="0">
                <a:solidFill>
                  <a:srgbClr val="FF0000"/>
                </a:solidFill>
                <a:latin typeface="Times New Roman" panose="02020603050405020304" pitchFamily="18" charset="0"/>
                <a:cs typeface="Times New Roman" panose="02020603050405020304" pitchFamily="18" charset="0"/>
              </a:rPr>
              <a:t>climate change teaching </a:t>
            </a:r>
            <a:r>
              <a:rPr lang="en-US" altLang="zh-CN" sz="3200" dirty="0">
                <a:latin typeface="Times New Roman" panose="02020603050405020304" pitchFamily="18" charset="0"/>
                <a:cs typeface="Times New Roman" panose="02020603050405020304" pitchFamily="18" charset="0"/>
              </a:rPr>
              <a:t>in some schools in the last paragraph?</a:t>
            </a:r>
            <a:endParaRPr lang="en-US" altLang="zh-CN" sz="3200" dirty="0">
              <a:latin typeface="Times New Roman" panose="02020603050405020304" pitchFamily="18" charset="0"/>
              <a:cs typeface="Times New Roman" panose="02020603050405020304" pitchFamily="18" charset="0"/>
            </a:endParaRPr>
          </a:p>
          <a:p>
            <a:pPr marL="514350" indent="-514350">
              <a:buAutoNum type="alphaUcPeriod"/>
            </a:pPr>
            <a:r>
              <a:rPr lang="en-US" altLang="zh-CN" sz="3200" dirty="0">
                <a:latin typeface="Times New Roman" panose="02020603050405020304" pitchFamily="18" charset="0"/>
                <a:cs typeface="Times New Roman" panose="02020603050405020304" pitchFamily="18" charset="0"/>
              </a:rPr>
              <a:t>It agrees to major public demands.            </a:t>
            </a:r>
            <a:endParaRPr lang="en-US" altLang="zh-CN" sz="3200" dirty="0">
              <a:latin typeface="Times New Roman" panose="02020603050405020304" pitchFamily="18" charset="0"/>
              <a:cs typeface="Times New Roman" panose="02020603050405020304" pitchFamily="18" charset="0"/>
            </a:endParaRPr>
          </a:p>
          <a:p>
            <a:pPr marL="514350" indent="-514350">
              <a:buAutoNum type="alphaUcPeriod"/>
            </a:pPr>
            <a:r>
              <a:rPr lang="en-US" altLang="zh-CN" sz="3200" dirty="0">
                <a:latin typeface="Times New Roman" panose="02020603050405020304" pitchFamily="18" charset="0"/>
                <a:cs typeface="Times New Roman" panose="02020603050405020304" pitchFamily="18" charset="0"/>
              </a:rPr>
              <a:t>It reflects teachers' personal biases.</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C. It may misrepresent the energy department.     </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D. It can </a:t>
            </a:r>
            <a:r>
              <a:rPr lang="en-US" altLang="zh-CN" sz="3200" b="1" dirty="0">
                <a:solidFill>
                  <a:srgbClr val="FF0000"/>
                </a:solidFill>
                <a:latin typeface="Times New Roman" panose="02020603050405020304" pitchFamily="18" charset="0"/>
                <a:cs typeface="Times New Roman" panose="02020603050405020304" pitchFamily="18" charset="0"/>
              </a:rPr>
              <a:t>be impacted </a:t>
            </a:r>
            <a:r>
              <a:rPr lang="en-US" altLang="zh-CN" sz="3200" dirty="0">
                <a:latin typeface="Times New Roman" panose="02020603050405020304" pitchFamily="18" charset="0"/>
                <a:cs typeface="Times New Roman" panose="02020603050405020304" pitchFamily="18" charset="0"/>
              </a:rPr>
              <a:t>by </a:t>
            </a:r>
            <a:r>
              <a:rPr lang="en-US" altLang="zh-CN" sz="3200" b="1" dirty="0">
                <a:solidFill>
                  <a:srgbClr val="FF0000"/>
                </a:solidFill>
                <a:latin typeface="Times New Roman" panose="02020603050405020304" pitchFamily="18" charset="0"/>
                <a:cs typeface="Times New Roman" panose="02020603050405020304" pitchFamily="18" charset="0"/>
              </a:rPr>
              <a:t>external </a:t>
            </a:r>
            <a:r>
              <a:rPr lang="en-US" altLang="zh-CN" sz="3200" dirty="0">
                <a:solidFill>
                  <a:srgbClr val="FF0000"/>
                </a:solidFill>
                <a:latin typeface="Times New Roman" panose="02020603050405020304" pitchFamily="18" charset="0"/>
                <a:cs typeface="Times New Roman" panose="02020603050405020304" pitchFamily="18" charset="0"/>
              </a:rPr>
              <a:t>forces.</a:t>
            </a:r>
            <a:endParaRPr lang="en-US" altLang="zh-CN" sz="3200" dirty="0">
              <a:solidFill>
                <a:srgbClr val="FF0000"/>
              </a:solidFill>
              <a:latin typeface="Times New Roman" panose="02020603050405020304" pitchFamily="18" charset="0"/>
              <a:cs typeface="Times New Roman" panose="02020603050405020304" pitchFamily="18" charset="0"/>
            </a:endParaRPr>
          </a:p>
        </p:txBody>
      </p:sp>
      <p:sp>
        <p:nvSpPr>
          <p:cNvPr id="36" name="文本框1"/>
          <p:cNvSpPr txBox="1"/>
          <p:nvPr/>
        </p:nvSpPr>
        <p:spPr>
          <a:xfrm>
            <a:off x="8649335" y="20618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0" y="76686"/>
            <a:ext cx="12192000" cy="3046988"/>
          </a:xfrm>
          <a:prstGeom prst="rect">
            <a:avLst/>
          </a:prstGeom>
          <a:solidFill>
            <a:schemeClr val="bg1"/>
          </a:solidFill>
          <a:ln w="9525">
            <a:noFill/>
          </a:ln>
        </p:spPr>
        <p:txBody>
          <a:bodyPr wrap="square">
            <a:spAutoFit/>
          </a:bodyPr>
          <a:lstStyle/>
          <a:p>
            <a:pPr indent="444500"/>
            <a:r>
              <a:rPr lang="en-US" sz="3200" dirty="0">
                <a:latin typeface="Times New Roman" panose="02020603050405020304" pitchFamily="18" charset="0"/>
                <a:cs typeface="Times New Roman" panose="02020603050405020304" pitchFamily="18" charset="0"/>
              </a:rPr>
              <a:t>(Para6)Branch points out that, </a:t>
            </a:r>
            <a:r>
              <a:rPr lang="en-US" sz="3200" dirty="0">
                <a:solidFill>
                  <a:srgbClr val="FF0000"/>
                </a:solidFill>
                <a:latin typeface="Times New Roman" panose="02020603050405020304" pitchFamily="18" charset="0"/>
                <a:cs typeface="Times New Roman" panose="02020603050405020304" pitchFamily="18" charset="0"/>
              </a:rPr>
              <a:t>even if a growing number of official guidelines and textbooks reflect scientific consensus (</a:t>
            </a:r>
            <a:r>
              <a:rPr lang="zh-CN" altLang="en-US" sz="3200" dirty="0">
                <a:solidFill>
                  <a:srgbClr val="FF0000"/>
                </a:solidFill>
                <a:latin typeface="Times New Roman" panose="02020603050405020304" pitchFamily="18" charset="0"/>
                <a:cs typeface="Times New Roman" panose="02020603050405020304" pitchFamily="18" charset="0"/>
              </a:rPr>
              <a:t>共识</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on climate change,</a:t>
            </a:r>
            <a:r>
              <a:rPr lang="en-US" sz="3200" dirty="0">
                <a:latin typeface="Times New Roman" panose="02020603050405020304" pitchFamily="18" charset="0"/>
                <a:cs typeface="Times New Roman" panose="02020603050405020304" pitchFamily="18" charset="0"/>
              </a:rPr>
              <a:t> </a:t>
            </a:r>
            <a:r>
              <a:rPr lang="en-US" sz="3200" u="sng" dirty="0">
                <a:solidFill>
                  <a:srgbClr val="CC00FF"/>
                </a:solidFill>
                <a:latin typeface="Times New Roman" panose="02020603050405020304" pitchFamily="18" charset="0"/>
                <a:cs typeface="Times New Roman" panose="02020603050405020304" pitchFamily="18" charset="0"/>
              </a:rPr>
              <a:t>unofficial educational materials </a:t>
            </a:r>
            <a:r>
              <a:rPr lang="en-US" sz="3200" i="1" dirty="0">
                <a:solidFill>
                  <a:srgbClr val="0000FF"/>
                </a:solidFill>
                <a:latin typeface="Times New Roman" panose="02020603050405020304" pitchFamily="18" charset="0"/>
                <a:cs typeface="Times New Roman" panose="02020603050405020304" pitchFamily="18" charset="0"/>
              </a:rPr>
              <a:t>that convey more biased(</a:t>
            </a:r>
            <a:r>
              <a:rPr lang="zh-CN" altLang="en-US" sz="3200" i="1" dirty="0">
                <a:solidFill>
                  <a:srgbClr val="0000FF"/>
                </a:solidFill>
                <a:latin typeface="Times New Roman" panose="02020603050405020304" pitchFamily="18" charset="0"/>
                <a:cs typeface="Times New Roman" panose="02020603050405020304" pitchFamily="18" charset="0"/>
              </a:rPr>
              <a:t>带有偏见的</a:t>
            </a:r>
            <a:r>
              <a:rPr lang="en-US" altLang="zh-CN" sz="3200" i="1" dirty="0">
                <a:solidFill>
                  <a:srgbClr val="0000FF"/>
                </a:solidFill>
                <a:latin typeface="Times New Roman" panose="02020603050405020304" pitchFamily="18" charset="0"/>
                <a:cs typeface="Times New Roman" panose="02020603050405020304" pitchFamily="18" charset="0"/>
              </a:rPr>
              <a:t>) </a:t>
            </a:r>
            <a:r>
              <a:rPr lang="en-US" sz="3200" i="1" dirty="0">
                <a:solidFill>
                  <a:srgbClr val="0000FF"/>
                </a:solidFill>
                <a:latin typeface="Times New Roman" panose="02020603050405020304" pitchFamily="18" charset="0"/>
                <a:cs typeface="Times New Roman" panose="02020603050405020304" pitchFamily="18" charset="0"/>
              </a:rPr>
              <a:t>perspectives</a:t>
            </a: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are being distributed to teachers. </a:t>
            </a:r>
            <a:r>
              <a:rPr lang="en-US" sz="3200" u="sng" dirty="0">
                <a:solidFill>
                  <a:srgbClr val="CC00FF"/>
                </a:solidFill>
                <a:latin typeface="Times New Roman" panose="02020603050405020304" pitchFamily="18" charset="0"/>
                <a:cs typeface="Times New Roman" panose="02020603050405020304" pitchFamily="18" charset="0"/>
              </a:rPr>
              <a:t>They</a:t>
            </a:r>
            <a:r>
              <a:rPr lang="en-US" sz="3200" dirty="0">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include</a:t>
            </a: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materials </a:t>
            </a:r>
            <a:r>
              <a:rPr lang="en-US" sz="3200" i="1" dirty="0">
                <a:solidFill>
                  <a:srgbClr val="0000FF"/>
                </a:solidFill>
                <a:latin typeface="Times New Roman" panose="02020603050405020304" pitchFamily="18" charset="0"/>
                <a:cs typeface="Times New Roman" panose="02020603050405020304" pitchFamily="18" charset="0"/>
              </a:rPr>
              <a:t>sponsored by libertarian think-tanks(</a:t>
            </a:r>
            <a:r>
              <a:rPr lang="zh-CN" altLang="en-US" sz="3200" i="1" dirty="0">
                <a:solidFill>
                  <a:srgbClr val="0000FF"/>
                </a:solidFill>
                <a:latin typeface="Times New Roman" panose="02020603050405020304" pitchFamily="18" charset="0"/>
                <a:cs typeface="Times New Roman" panose="02020603050405020304" pitchFamily="18" charset="0"/>
              </a:rPr>
              <a:t>智库</a:t>
            </a:r>
            <a:r>
              <a:rPr lang="en-US" altLang="zh-CN" sz="3200" i="1" dirty="0">
                <a:solidFill>
                  <a:srgbClr val="0000FF"/>
                </a:solidFill>
                <a:latin typeface="Times New Roman" panose="02020603050405020304" pitchFamily="18" charset="0"/>
                <a:cs typeface="Times New Roman" panose="02020603050405020304" pitchFamily="18" charset="0"/>
              </a:rPr>
              <a:t>) </a:t>
            </a:r>
            <a:r>
              <a:rPr lang="en-US" sz="3200" i="1" dirty="0">
                <a:solidFill>
                  <a:srgbClr val="0000FF"/>
                </a:solidFill>
                <a:latin typeface="Times New Roman" panose="02020603050405020304" pitchFamily="18" charset="0"/>
                <a:cs typeface="Times New Roman" panose="02020603050405020304" pitchFamily="18" charset="0"/>
              </a:rPr>
              <a:t>and energy industry associations. </a:t>
            </a:r>
            <a:endParaRPr lang="en-US" sz="3200" b="1" i="1" dirty="0">
              <a:solidFill>
                <a:srgbClr val="0000FF"/>
              </a:solidFill>
              <a:latin typeface="Times New Roman" panose="02020603050405020304" pitchFamily="18" charset="0"/>
              <a:cs typeface="Times New Roman" panose="02020603050405020304" pitchFamily="18" charset="0"/>
            </a:endParaRPr>
          </a:p>
        </p:txBody>
      </p:sp>
      <p:sp>
        <p:nvSpPr>
          <p:cNvPr id="5" name="矩形 4"/>
          <p:cNvSpPr/>
          <p:nvPr/>
        </p:nvSpPr>
        <p:spPr>
          <a:xfrm>
            <a:off x="9238128" y="2618136"/>
            <a:ext cx="2236510" cy="584775"/>
          </a:xfrm>
          <a:prstGeom prst="rect">
            <a:avLst/>
          </a:prstGeom>
          <a:gradFill>
            <a:gsLst>
              <a:gs pos="50000">
                <a:srgbClr val="F186AB"/>
              </a:gs>
              <a:gs pos="0">
                <a:srgbClr val="F4ADC5"/>
              </a:gs>
              <a:gs pos="100000">
                <a:srgbClr val="EE5F90"/>
              </a:gs>
            </a:gsLst>
            <a:lin scaled="1"/>
          </a:gradFill>
        </p:spPr>
        <p:txBody>
          <a:bodyPr wrap="none">
            <a:spAutoFit/>
          </a:bodyPr>
          <a:lstStyle/>
          <a:p>
            <a:pPr algn="l"/>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推理判断</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题</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3" name="直接箭头连接符 2"/>
          <p:cNvCxnSpPr/>
          <p:nvPr/>
        </p:nvCxnSpPr>
        <p:spPr>
          <a:xfrm flipH="1">
            <a:off x="2573518" y="904973"/>
            <a:ext cx="3365369" cy="4864231"/>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a:off x="2988297" y="1863302"/>
            <a:ext cx="4011417" cy="3905902"/>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4"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205440" y="5615281"/>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连接符: 肘形 7"/>
          <p:cNvCxnSpPr/>
          <p:nvPr/>
        </p:nvCxnSpPr>
        <p:spPr>
          <a:xfrm>
            <a:off x="6570482" y="1369586"/>
            <a:ext cx="2078853" cy="505537"/>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52401" y="1576493"/>
            <a:ext cx="12039600"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zh-CN" altLang="en-US" sz="3200" dirty="0">
                <a:solidFill>
                  <a:srgbClr val="0000FF"/>
                </a:solidFill>
                <a:latin typeface="Times New Roman" panose="02020603050405020304" pitchFamily="18" charset="0"/>
                <a:cs typeface="Times New Roman" panose="02020603050405020304" pitchFamily="18" charset="0"/>
              </a:rPr>
              <a:t>该题可以用排除法解题：</a:t>
            </a:r>
            <a:r>
              <a:rPr lang="en-US" altLang="zh-CN" sz="3200" dirty="0">
                <a:solidFill>
                  <a:srgbClr val="0000FF"/>
                </a:solidFill>
                <a:latin typeface="Times New Roman" panose="02020603050405020304" pitchFamily="18" charset="0"/>
                <a:cs typeface="Times New Roman" panose="02020603050405020304" pitchFamily="18" charset="0"/>
              </a:rPr>
              <a:t>A</a:t>
            </a:r>
            <a:r>
              <a:rPr lang="zh-CN" altLang="en-US" sz="3200" dirty="0">
                <a:solidFill>
                  <a:srgbClr val="0000FF"/>
                </a:solidFill>
                <a:latin typeface="Times New Roman" panose="02020603050405020304" pitchFamily="18" charset="0"/>
                <a:cs typeface="Times New Roman" panose="02020603050405020304" pitchFamily="18" charset="0"/>
              </a:rPr>
              <a:t>：原文未及，杜撰的答案：</a:t>
            </a:r>
            <a:r>
              <a:rPr lang="en-US" altLang="zh-CN" sz="3200" dirty="0">
                <a:solidFill>
                  <a:srgbClr val="0000FF"/>
                </a:solidFill>
                <a:latin typeface="Times New Roman" panose="02020603050405020304" pitchFamily="18" charset="0"/>
                <a:cs typeface="Times New Roman" panose="02020603050405020304" pitchFamily="18" charset="0"/>
              </a:rPr>
              <a:t>B:</a:t>
            </a:r>
            <a:r>
              <a:rPr lang="zh-CN" altLang="en-US" sz="3200" dirty="0">
                <a:solidFill>
                  <a:srgbClr val="0000FF"/>
                </a:solidFill>
                <a:latin typeface="Times New Roman" panose="02020603050405020304" pitchFamily="18" charset="0"/>
                <a:cs typeface="Times New Roman" panose="02020603050405020304" pitchFamily="18" charset="0"/>
              </a:rPr>
              <a:t>偏见不是老师赋予气候变化教学的；</a:t>
            </a:r>
            <a:r>
              <a:rPr lang="en-US" altLang="zh-CN" sz="3200" dirty="0">
                <a:solidFill>
                  <a:srgbClr val="0000FF"/>
                </a:solidFill>
                <a:latin typeface="Times New Roman" panose="02020603050405020304" pitchFamily="18" charset="0"/>
                <a:cs typeface="Times New Roman" panose="02020603050405020304" pitchFamily="18" charset="0"/>
              </a:rPr>
              <a:t>C: </a:t>
            </a:r>
            <a:r>
              <a:rPr lang="zh-CN" altLang="en-US" sz="3200" dirty="0">
                <a:solidFill>
                  <a:srgbClr val="0000FF"/>
                </a:solidFill>
                <a:latin typeface="Times New Roman" panose="02020603050405020304" pitchFamily="18" charset="0"/>
                <a:cs typeface="Times New Roman" panose="02020603050405020304" pitchFamily="18" charset="0"/>
              </a:rPr>
              <a:t>歪曲了能源部，杜撰的答案</a:t>
            </a:r>
            <a:r>
              <a:rPr lang="en-US" altLang="zh-CN" sz="3200" dirty="0">
                <a:solidFill>
                  <a:srgbClr val="0000FF"/>
                </a:solidFill>
                <a:latin typeface="Times New Roman" panose="02020603050405020304" pitchFamily="18" charset="0"/>
                <a:cs typeface="Times New Roman" panose="02020603050405020304" pitchFamily="18" charset="0"/>
              </a:rPr>
              <a:t> </a:t>
            </a:r>
            <a:r>
              <a:rPr lang="zh-CN" altLang="en-US" sz="3200" dirty="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 y="1084082"/>
            <a:ext cx="11962614" cy="3706720"/>
          </a:xfrm>
          <a:prstGeom prst="rect">
            <a:avLst/>
          </a:prstGeom>
          <a:noFill/>
        </p:spPr>
        <p:txBody>
          <a:bodyPr wrap="square">
            <a:spAutoFit/>
          </a:bodyPr>
          <a:lstStyle/>
          <a:p>
            <a:pPr indent="266700" algn="just">
              <a:lnSpc>
                <a:spcPct val="150000"/>
              </a:lnSpc>
            </a:pP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en-US" altLang="zh-CN" sz="3200" u="sng"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 Glenn Branch, </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the center's deputy director,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cautions</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that</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setting state-level science standards is only one limited norm in </a:t>
            </a:r>
            <a:r>
              <a:rPr lang="en-US" altLang="zh-CN" sz="3200" b="1"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a country</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i="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that decentralizes (</a:t>
            </a:r>
            <a:r>
              <a:rPr lang="zh-CN" altLang="en-US" sz="3200" i="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使分权</a:t>
            </a:r>
            <a:r>
              <a:rPr lang="en-US" altLang="zh-CN" sz="3200" i="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)decisions to local school boards. </a:t>
            </a:r>
            <a:r>
              <a:rPr lang="en-US" altLang="zh-CN" sz="3200" b="1"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Even if a state is considered a high performer in its science standards, </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“that does not mean it will be taught”, he says.</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文本框 3"/>
          <p:cNvSpPr txBox="1"/>
          <p:nvPr/>
        </p:nvSpPr>
        <p:spPr>
          <a:xfrm>
            <a:off x="141403" y="254521"/>
            <a:ext cx="2083324" cy="461665"/>
          </a:xfrm>
          <a:prstGeom prst="rect">
            <a:avLst/>
          </a:prstGeom>
          <a:noFill/>
        </p:spPr>
        <p:txBody>
          <a:bodyPr wrap="square" rtlCol="0">
            <a:spAutoFit/>
          </a:bodyPr>
          <a:lstStyle/>
          <a:p>
            <a:r>
              <a:rPr lang="zh-CN" altLang="en-US" sz="2400" b="1" dirty="0">
                <a:solidFill>
                  <a:srgbClr val="FF0000"/>
                </a:solidFill>
              </a:rPr>
              <a:t>长难句分析；</a:t>
            </a:r>
            <a:endParaRPr lang="zh-CN" altLang="en-US" sz="2400" b="1" dirty="0">
              <a:solidFill>
                <a:srgbClr val="FF0000"/>
              </a:solidFill>
            </a:endParaRPr>
          </a:p>
        </p:txBody>
      </p:sp>
      <p:sp>
        <p:nvSpPr>
          <p:cNvPr id="5" name="文本框 4"/>
          <p:cNvSpPr txBox="1"/>
          <p:nvPr/>
        </p:nvSpPr>
        <p:spPr>
          <a:xfrm>
            <a:off x="1249045" y="1717301"/>
            <a:ext cx="848412" cy="400110"/>
          </a:xfrm>
          <a:prstGeom prst="rect">
            <a:avLst/>
          </a:prstGeom>
          <a:solidFill>
            <a:schemeClr val="bg1"/>
          </a:solidFill>
        </p:spPr>
        <p:txBody>
          <a:bodyPr wrap="square" rtlCol="0">
            <a:spAutoFit/>
          </a:bodyPr>
          <a:lstStyle/>
          <a:p>
            <a:r>
              <a:rPr lang="zh-CN" altLang="en-US" sz="2000" dirty="0">
                <a:solidFill>
                  <a:srgbClr val="FF0000"/>
                </a:solidFill>
              </a:rPr>
              <a:t>主语</a:t>
            </a:r>
            <a:endParaRPr lang="zh-CN" altLang="en-US" sz="2000" dirty="0">
              <a:solidFill>
                <a:srgbClr val="FF0000"/>
              </a:solidFill>
            </a:endParaRPr>
          </a:p>
        </p:txBody>
      </p:sp>
      <p:sp>
        <p:nvSpPr>
          <p:cNvPr id="6" name="文本框 5"/>
          <p:cNvSpPr txBox="1"/>
          <p:nvPr/>
        </p:nvSpPr>
        <p:spPr>
          <a:xfrm>
            <a:off x="8531258" y="1641854"/>
            <a:ext cx="848412" cy="400110"/>
          </a:xfrm>
          <a:prstGeom prst="rect">
            <a:avLst/>
          </a:prstGeom>
          <a:solidFill>
            <a:schemeClr val="bg1"/>
          </a:solidFill>
        </p:spPr>
        <p:txBody>
          <a:bodyPr wrap="square" rtlCol="0">
            <a:spAutoFit/>
          </a:bodyPr>
          <a:lstStyle/>
          <a:p>
            <a:r>
              <a:rPr lang="zh-CN" altLang="en-US" sz="2000" dirty="0">
                <a:solidFill>
                  <a:srgbClr val="FF0000"/>
                </a:solidFill>
              </a:rPr>
              <a:t>谓语</a:t>
            </a:r>
            <a:endParaRPr lang="zh-CN" altLang="en-US" sz="2000" dirty="0">
              <a:solidFill>
                <a:srgbClr val="FF0000"/>
              </a:solidFill>
            </a:endParaRPr>
          </a:p>
        </p:txBody>
      </p:sp>
      <p:sp>
        <p:nvSpPr>
          <p:cNvPr id="11" name="文本框 10"/>
          <p:cNvSpPr txBox="1"/>
          <p:nvPr/>
        </p:nvSpPr>
        <p:spPr>
          <a:xfrm>
            <a:off x="361362" y="2437704"/>
            <a:ext cx="2256148" cy="400110"/>
          </a:xfrm>
          <a:prstGeom prst="rect">
            <a:avLst/>
          </a:prstGeom>
          <a:solidFill>
            <a:schemeClr val="bg1"/>
          </a:solidFill>
        </p:spPr>
        <p:txBody>
          <a:bodyPr wrap="square" rtlCol="0">
            <a:spAutoFit/>
          </a:bodyPr>
          <a:lstStyle/>
          <a:p>
            <a:r>
              <a:rPr lang="en-US" altLang="zh-CN" sz="2000" dirty="0">
                <a:solidFill>
                  <a:srgbClr val="FF0000"/>
                </a:solidFill>
              </a:rPr>
              <a:t>that</a:t>
            </a:r>
            <a:r>
              <a:rPr lang="zh-CN" altLang="en-US" sz="2000" dirty="0">
                <a:solidFill>
                  <a:srgbClr val="FF0000"/>
                </a:solidFill>
              </a:rPr>
              <a:t>引导宾语从句</a:t>
            </a:r>
            <a:endParaRPr lang="zh-CN" altLang="en-US" sz="2000" dirty="0">
              <a:solidFill>
                <a:srgbClr val="FF0000"/>
              </a:solidFill>
            </a:endParaRPr>
          </a:p>
        </p:txBody>
      </p:sp>
      <p:sp>
        <p:nvSpPr>
          <p:cNvPr id="12" name="文本框 11"/>
          <p:cNvSpPr txBox="1"/>
          <p:nvPr/>
        </p:nvSpPr>
        <p:spPr>
          <a:xfrm>
            <a:off x="4212205" y="1725039"/>
            <a:ext cx="1151647" cy="400110"/>
          </a:xfrm>
          <a:prstGeom prst="rect">
            <a:avLst/>
          </a:prstGeom>
          <a:solidFill>
            <a:schemeClr val="bg1"/>
          </a:solidFill>
        </p:spPr>
        <p:txBody>
          <a:bodyPr wrap="square" rtlCol="0">
            <a:spAutoFit/>
          </a:bodyPr>
          <a:lstStyle/>
          <a:p>
            <a:r>
              <a:rPr lang="zh-CN" altLang="en-US" sz="2000" dirty="0">
                <a:solidFill>
                  <a:srgbClr val="FF0000"/>
                </a:solidFill>
              </a:rPr>
              <a:t>同位语</a:t>
            </a:r>
            <a:endParaRPr lang="zh-CN" altLang="en-US" sz="2000" dirty="0">
              <a:solidFill>
                <a:srgbClr val="FF0000"/>
              </a:solidFill>
            </a:endParaRPr>
          </a:p>
        </p:txBody>
      </p:sp>
      <p:sp>
        <p:nvSpPr>
          <p:cNvPr id="2" name="文本框 1"/>
          <p:cNvSpPr txBox="1"/>
          <p:nvPr/>
        </p:nvSpPr>
        <p:spPr>
          <a:xfrm>
            <a:off x="461913" y="3142840"/>
            <a:ext cx="4901939" cy="400110"/>
          </a:xfrm>
          <a:prstGeom prst="rect">
            <a:avLst/>
          </a:prstGeom>
          <a:solidFill>
            <a:schemeClr val="bg1"/>
          </a:solidFill>
        </p:spPr>
        <p:txBody>
          <a:bodyPr wrap="square" rtlCol="0">
            <a:spAutoFit/>
          </a:bodyPr>
          <a:lstStyle/>
          <a:p>
            <a:r>
              <a:rPr lang="en-US" altLang="zh-CN" sz="2000" dirty="0">
                <a:solidFill>
                  <a:srgbClr val="FF0000"/>
                </a:solidFill>
              </a:rPr>
              <a:t>that </a:t>
            </a:r>
            <a:r>
              <a:rPr lang="zh-CN" altLang="en-US" sz="2000" dirty="0">
                <a:solidFill>
                  <a:srgbClr val="FF0000"/>
                </a:solidFill>
              </a:rPr>
              <a:t>引导的定语从句</a:t>
            </a:r>
            <a:r>
              <a:rPr lang="en-US" altLang="zh-CN" sz="2000" dirty="0">
                <a:solidFill>
                  <a:srgbClr val="FF0000"/>
                </a:solidFill>
              </a:rPr>
              <a:t>,</a:t>
            </a:r>
            <a:r>
              <a:rPr lang="zh-CN" altLang="en-US" sz="2000" dirty="0">
                <a:solidFill>
                  <a:srgbClr val="FF0000"/>
                </a:solidFill>
              </a:rPr>
              <a:t>修饰想象出 </a:t>
            </a:r>
            <a:r>
              <a:rPr lang="en-US" altLang="zh-CN" sz="2000" dirty="0">
                <a:solidFill>
                  <a:srgbClr val="FF0000"/>
                </a:solidFill>
              </a:rPr>
              <a:t>a country </a:t>
            </a:r>
            <a:endParaRPr lang="zh-CN" altLang="en-US" sz="2000" dirty="0">
              <a:solidFill>
                <a:srgbClr val="FF0000"/>
              </a:solidFill>
            </a:endParaRPr>
          </a:p>
        </p:txBody>
      </p:sp>
      <p:sp>
        <p:nvSpPr>
          <p:cNvPr id="7" name="文本框 6"/>
          <p:cNvSpPr txBox="1"/>
          <p:nvPr/>
        </p:nvSpPr>
        <p:spPr>
          <a:xfrm>
            <a:off x="614313" y="3955115"/>
            <a:ext cx="2949019" cy="400110"/>
          </a:xfrm>
          <a:prstGeom prst="rect">
            <a:avLst/>
          </a:prstGeom>
          <a:solidFill>
            <a:schemeClr val="bg1"/>
          </a:solidFill>
        </p:spPr>
        <p:txBody>
          <a:bodyPr wrap="square" rtlCol="0">
            <a:spAutoFit/>
          </a:bodyPr>
          <a:lstStyle/>
          <a:p>
            <a:r>
              <a:rPr lang="en-US" altLang="zh-CN" sz="2000" dirty="0">
                <a:solidFill>
                  <a:srgbClr val="FF0000"/>
                </a:solidFill>
              </a:rPr>
              <a:t>Even if  </a:t>
            </a:r>
            <a:r>
              <a:rPr lang="zh-CN" altLang="en-US" sz="2000" dirty="0">
                <a:solidFill>
                  <a:srgbClr val="FF0000"/>
                </a:solidFill>
              </a:rPr>
              <a:t>引导的状语从句</a:t>
            </a:r>
            <a:r>
              <a:rPr lang="en-US" altLang="zh-CN" sz="2000" dirty="0">
                <a:solidFill>
                  <a:srgbClr val="FF0000"/>
                </a:solidFill>
              </a:rPr>
              <a:t>,</a:t>
            </a:r>
            <a:endParaRPr lang="zh-CN" altLang="en-US" sz="2000" dirty="0">
              <a:solidFill>
                <a:srgbClr val="FF0000"/>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2"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152789" y="2833776"/>
            <a:ext cx="5887691"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rPr>
              <a:t>阅读理解</a:t>
            </a:r>
            <a:endParaRPr kumimoji="0" lang="zh-CN" altLang="en-US" sz="7200" b="1" i="0" u="none" strike="noStrike" kern="1200" cap="none" spc="0" normalizeH="0" baseline="0" noProof="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1</a:t>
            </a:r>
            <a:endPar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084082"/>
            <a:ext cx="12191999" cy="4147739"/>
          </a:xfrm>
          <a:prstGeom prst="rect">
            <a:avLst/>
          </a:prstGeom>
          <a:noFill/>
        </p:spPr>
        <p:txBody>
          <a:bodyPr wrap="square">
            <a:spAutoFit/>
          </a:bodyPr>
          <a:lstStyle/>
          <a:p>
            <a:pPr>
              <a:lnSpc>
                <a:spcPct val="150000"/>
              </a:lnSpc>
            </a:pPr>
            <a:r>
              <a:rPr lang="en-US" altLang="zh-CN" sz="3600" dirty="0">
                <a:effectLst/>
                <a:latin typeface="Times New Roman" panose="02020603050405020304" pitchFamily="18" charset="0"/>
                <a:ea typeface="宋体" panose="02010600030101010101" pitchFamily="2" charset="-122"/>
              </a:rPr>
              <a:t>2. </a:t>
            </a:r>
            <a:r>
              <a:rPr lang="en-US" altLang="zh-CN" sz="3600" u="sng" dirty="0">
                <a:solidFill>
                  <a:srgbClr val="CC00FF"/>
                </a:solidFill>
                <a:effectLst/>
                <a:latin typeface="Times New Roman" panose="02020603050405020304" pitchFamily="18" charset="0"/>
                <a:ea typeface="宋体" panose="02010600030101010101" pitchFamily="2" charset="-122"/>
              </a:rPr>
              <a:t>Branch</a:t>
            </a:r>
            <a:r>
              <a:rPr lang="en-US" altLang="zh-CN" sz="3600" dirty="0">
                <a:effectLst/>
                <a:latin typeface="Times New Roman" panose="02020603050405020304" pitchFamily="18" charset="0"/>
                <a:ea typeface="宋体" panose="02010600030101010101" pitchFamily="2" charset="-122"/>
              </a:rPr>
              <a:t> </a:t>
            </a:r>
            <a:r>
              <a:rPr lang="en-US" altLang="zh-CN" sz="3600" b="1" dirty="0">
                <a:solidFill>
                  <a:srgbClr val="FF0000"/>
                </a:solidFill>
                <a:effectLst/>
                <a:latin typeface="Times New Roman" panose="02020603050405020304" pitchFamily="18" charset="0"/>
                <a:ea typeface="宋体" panose="02010600030101010101" pitchFamily="2" charset="-122"/>
              </a:rPr>
              <a:t>points out </a:t>
            </a:r>
            <a:r>
              <a:rPr lang="en-US" altLang="zh-CN" sz="3600" b="1" dirty="0">
                <a:solidFill>
                  <a:srgbClr val="0000FF"/>
                </a:solidFill>
                <a:effectLst/>
                <a:latin typeface="Times New Roman" panose="02020603050405020304" pitchFamily="18" charset="0"/>
                <a:ea typeface="宋体" panose="02010600030101010101" pitchFamily="2" charset="-122"/>
              </a:rPr>
              <a:t>that,</a:t>
            </a:r>
            <a:r>
              <a:rPr lang="en-US" altLang="zh-CN" sz="3600" dirty="0">
                <a:effectLst/>
                <a:latin typeface="Times New Roman" panose="02020603050405020304" pitchFamily="18" charset="0"/>
                <a:ea typeface="宋体" panose="02010600030101010101" pitchFamily="2" charset="-122"/>
              </a:rPr>
              <a:t> </a:t>
            </a:r>
            <a:r>
              <a:rPr lang="en-US" altLang="zh-CN" sz="3600" dirty="0">
                <a:solidFill>
                  <a:srgbClr val="CC00FF"/>
                </a:solidFill>
                <a:effectLst/>
                <a:latin typeface="Times New Roman" panose="02020603050405020304" pitchFamily="18" charset="0"/>
                <a:ea typeface="宋体" panose="02010600030101010101" pitchFamily="2" charset="-122"/>
              </a:rPr>
              <a:t>even if a growing number of official guidelines and textbooks reflect scientific consensus (</a:t>
            </a:r>
            <a:r>
              <a:rPr lang="zh-CN" altLang="en-US" sz="3600" dirty="0">
                <a:solidFill>
                  <a:srgbClr val="CC00FF"/>
                </a:solidFill>
                <a:effectLst/>
                <a:latin typeface="Times New Roman" panose="02020603050405020304" pitchFamily="18" charset="0"/>
                <a:ea typeface="宋体" panose="02010600030101010101" pitchFamily="2" charset="-122"/>
              </a:rPr>
              <a:t>共识</a:t>
            </a:r>
            <a:r>
              <a:rPr lang="en-US" altLang="zh-CN" sz="3600" dirty="0">
                <a:solidFill>
                  <a:srgbClr val="CC00FF"/>
                </a:solidFill>
                <a:effectLst/>
                <a:latin typeface="Times New Roman" panose="02020603050405020304" pitchFamily="18" charset="0"/>
                <a:ea typeface="宋体" panose="02010600030101010101" pitchFamily="2" charset="-122"/>
              </a:rPr>
              <a:t>) on climate change, </a:t>
            </a:r>
            <a:r>
              <a:rPr lang="en-US" altLang="zh-CN" sz="3600" b="1" u="sng" dirty="0">
                <a:solidFill>
                  <a:srgbClr val="C00000"/>
                </a:solidFill>
                <a:effectLst/>
                <a:latin typeface="Times New Roman" panose="02020603050405020304" pitchFamily="18" charset="0"/>
                <a:ea typeface="宋体" panose="02010600030101010101" pitchFamily="2" charset="-122"/>
              </a:rPr>
              <a:t>unofficial educational materials </a:t>
            </a:r>
            <a:r>
              <a:rPr lang="en-US" altLang="zh-CN" sz="3600" i="1" dirty="0">
                <a:solidFill>
                  <a:srgbClr val="0000FF"/>
                </a:solidFill>
                <a:effectLst/>
                <a:latin typeface="Times New Roman" panose="02020603050405020304" pitchFamily="18" charset="0"/>
                <a:ea typeface="宋体" panose="02010600030101010101" pitchFamily="2" charset="-122"/>
              </a:rPr>
              <a:t>that convey more biased(</a:t>
            </a:r>
            <a:r>
              <a:rPr lang="zh-CN" altLang="en-US" sz="3600" i="1" dirty="0">
                <a:solidFill>
                  <a:srgbClr val="0000FF"/>
                </a:solidFill>
                <a:effectLst/>
                <a:latin typeface="Times New Roman" panose="02020603050405020304" pitchFamily="18" charset="0"/>
                <a:ea typeface="宋体" panose="02010600030101010101" pitchFamily="2" charset="-122"/>
              </a:rPr>
              <a:t>带有偏见的</a:t>
            </a:r>
            <a:r>
              <a:rPr lang="en-US" altLang="zh-CN" sz="3600" i="1" dirty="0">
                <a:solidFill>
                  <a:srgbClr val="0000FF"/>
                </a:solidFill>
                <a:effectLst/>
                <a:latin typeface="Times New Roman" panose="02020603050405020304" pitchFamily="18" charset="0"/>
                <a:ea typeface="宋体" panose="02010600030101010101" pitchFamily="2" charset="-122"/>
              </a:rPr>
              <a:t>) perspectives </a:t>
            </a:r>
            <a:r>
              <a:rPr lang="en-US" altLang="zh-CN" sz="3600" u="sng" dirty="0">
                <a:solidFill>
                  <a:srgbClr val="CC00FF"/>
                </a:solidFill>
                <a:effectLst/>
                <a:latin typeface="Times New Roman" panose="02020603050405020304" pitchFamily="18" charset="0"/>
                <a:ea typeface="宋体" panose="02010600030101010101" pitchFamily="2" charset="-122"/>
              </a:rPr>
              <a:t>are being distributed to teachers. </a:t>
            </a:r>
            <a:endParaRPr lang="en-US" altLang="zh-CN" sz="3600" u="sng" dirty="0">
              <a:solidFill>
                <a:srgbClr val="CC00FF"/>
              </a:solidFill>
              <a:effectLst/>
              <a:latin typeface="Times New Roman" panose="02020603050405020304" pitchFamily="18" charset="0"/>
              <a:ea typeface="宋体" panose="02010600030101010101" pitchFamily="2" charset="-122"/>
            </a:endParaRPr>
          </a:p>
        </p:txBody>
      </p:sp>
      <p:sp>
        <p:nvSpPr>
          <p:cNvPr id="4" name="文本框 3"/>
          <p:cNvSpPr txBox="1"/>
          <p:nvPr/>
        </p:nvSpPr>
        <p:spPr>
          <a:xfrm>
            <a:off x="141403" y="254521"/>
            <a:ext cx="2083324" cy="461665"/>
          </a:xfrm>
          <a:prstGeom prst="rect">
            <a:avLst/>
          </a:prstGeom>
          <a:noFill/>
        </p:spPr>
        <p:txBody>
          <a:bodyPr wrap="square" rtlCol="0">
            <a:spAutoFit/>
          </a:bodyPr>
          <a:lstStyle/>
          <a:p>
            <a:r>
              <a:rPr lang="zh-CN" altLang="en-US" sz="2400" b="1" dirty="0">
                <a:solidFill>
                  <a:srgbClr val="FF0000"/>
                </a:solidFill>
              </a:rPr>
              <a:t>长难句分析；</a:t>
            </a:r>
            <a:endParaRPr lang="zh-CN" altLang="en-US" sz="2400" b="1" dirty="0">
              <a:solidFill>
                <a:srgbClr val="FF0000"/>
              </a:solidFill>
            </a:endParaRPr>
          </a:p>
        </p:txBody>
      </p:sp>
      <p:sp>
        <p:nvSpPr>
          <p:cNvPr id="5" name="文本框 4"/>
          <p:cNvSpPr txBox="1"/>
          <p:nvPr/>
        </p:nvSpPr>
        <p:spPr>
          <a:xfrm>
            <a:off x="758859" y="1819463"/>
            <a:ext cx="848412" cy="400110"/>
          </a:xfrm>
          <a:prstGeom prst="rect">
            <a:avLst/>
          </a:prstGeom>
          <a:solidFill>
            <a:schemeClr val="bg1"/>
          </a:solidFill>
        </p:spPr>
        <p:txBody>
          <a:bodyPr wrap="square" rtlCol="0">
            <a:spAutoFit/>
          </a:bodyPr>
          <a:lstStyle/>
          <a:p>
            <a:r>
              <a:rPr lang="zh-CN" altLang="en-US" sz="2000" dirty="0">
                <a:solidFill>
                  <a:srgbClr val="FF0000"/>
                </a:solidFill>
              </a:rPr>
              <a:t>主语</a:t>
            </a:r>
            <a:endParaRPr lang="zh-CN" altLang="en-US" sz="2000" dirty="0">
              <a:solidFill>
                <a:srgbClr val="FF0000"/>
              </a:solidFill>
            </a:endParaRPr>
          </a:p>
        </p:txBody>
      </p:sp>
      <p:sp>
        <p:nvSpPr>
          <p:cNvPr id="6" name="文本框 5"/>
          <p:cNvSpPr txBox="1"/>
          <p:nvPr/>
        </p:nvSpPr>
        <p:spPr>
          <a:xfrm>
            <a:off x="8144760" y="4394516"/>
            <a:ext cx="3318234" cy="400110"/>
          </a:xfrm>
          <a:prstGeom prst="rect">
            <a:avLst/>
          </a:prstGeom>
          <a:solidFill>
            <a:schemeClr val="bg1"/>
          </a:solidFill>
        </p:spPr>
        <p:txBody>
          <a:bodyPr wrap="square" rtlCol="0">
            <a:spAutoFit/>
          </a:bodyPr>
          <a:lstStyle/>
          <a:p>
            <a:r>
              <a:rPr lang="zh-CN" altLang="en-US" sz="2000" dirty="0">
                <a:solidFill>
                  <a:srgbClr val="FF0000"/>
                </a:solidFill>
              </a:rPr>
              <a:t>宾语从句的主句的谓语</a:t>
            </a:r>
            <a:endParaRPr lang="zh-CN" altLang="en-US" sz="2000" dirty="0">
              <a:solidFill>
                <a:srgbClr val="FF0000"/>
              </a:solidFill>
            </a:endParaRPr>
          </a:p>
        </p:txBody>
      </p:sp>
      <p:sp>
        <p:nvSpPr>
          <p:cNvPr id="12" name="文本框 11"/>
          <p:cNvSpPr txBox="1"/>
          <p:nvPr/>
        </p:nvSpPr>
        <p:spPr>
          <a:xfrm>
            <a:off x="3582183" y="1812737"/>
            <a:ext cx="2667789" cy="400110"/>
          </a:xfrm>
          <a:prstGeom prst="rect">
            <a:avLst/>
          </a:prstGeom>
          <a:solidFill>
            <a:schemeClr val="bg1"/>
          </a:solidFill>
        </p:spPr>
        <p:txBody>
          <a:bodyPr wrap="square" rtlCol="0">
            <a:spAutoFit/>
          </a:bodyPr>
          <a:lstStyle/>
          <a:p>
            <a:r>
              <a:rPr lang="en-US" altLang="zh-CN" sz="2000" dirty="0">
                <a:solidFill>
                  <a:srgbClr val="FF0000"/>
                </a:solidFill>
              </a:rPr>
              <a:t>that </a:t>
            </a:r>
            <a:r>
              <a:rPr lang="zh-CN" altLang="en-US" sz="2000" dirty="0">
                <a:solidFill>
                  <a:srgbClr val="FF0000"/>
                </a:solidFill>
              </a:rPr>
              <a:t>引导宾语从句</a:t>
            </a:r>
            <a:endParaRPr lang="zh-CN" altLang="en-US" sz="2000" dirty="0">
              <a:solidFill>
                <a:srgbClr val="FF0000"/>
              </a:solidFill>
            </a:endParaRPr>
          </a:p>
        </p:txBody>
      </p:sp>
      <p:sp>
        <p:nvSpPr>
          <p:cNvPr id="2" name="文本框 1"/>
          <p:cNvSpPr txBox="1"/>
          <p:nvPr/>
        </p:nvSpPr>
        <p:spPr>
          <a:xfrm>
            <a:off x="3128906" y="3469166"/>
            <a:ext cx="2857115" cy="400110"/>
          </a:xfrm>
          <a:prstGeom prst="rect">
            <a:avLst/>
          </a:prstGeom>
          <a:solidFill>
            <a:schemeClr val="bg1"/>
          </a:solidFill>
        </p:spPr>
        <p:txBody>
          <a:bodyPr wrap="square" rtlCol="0">
            <a:spAutoFit/>
          </a:bodyPr>
          <a:lstStyle/>
          <a:p>
            <a:r>
              <a:rPr lang="zh-CN" altLang="en-US" sz="2000" dirty="0">
                <a:solidFill>
                  <a:srgbClr val="FF0000"/>
                </a:solidFill>
              </a:rPr>
              <a:t>宾语从句的主句的主语</a:t>
            </a:r>
            <a:endParaRPr lang="zh-CN" altLang="en-US" sz="2000" dirty="0">
              <a:solidFill>
                <a:srgbClr val="FF0000"/>
              </a:solidFill>
            </a:endParaRPr>
          </a:p>
        </p:txBody>
      </p:sp>
      <p:sp>
        <p:nvSpPr>
          <p:cNvPr id="7" name="文本框 6"/>
          <p:cNvSpPr txBox="1"/>
          <p:nvPr/>
        </p:nvSpPr>
        <p:spPr>
          <a:xfrm>
            <a:off x="2231795" y="1850536"/>
            <a:ext cx="1020451" cy="400110"/>
          </a:xfrm>
          <a:prstGeom prst="rect">
            <a:avLst/>
          </a:prstGeom>
          <a:solidFill>
            <a:schemeClr val="bg1"/>
          </a:solidFill>
        </p:spPr>
        <p:txBody>
          <a:bodyPr wrap="square" rtlCol="0">
            <a:spAutoFit/>
          </a:bodyPr>
          <a:lstStyle/>
          <a:p>
            <a:r>
              <a:rPr lang="zh-CN" altLang="en-US" sz="2000" dirty="0">
                <a:solidFill>
                  <a:srgbClr val="FF0000"/>
                </a:solidFill>
              </a:rPr>
              <a:t>谓语</a:t>
            </a:r>
            <a:endParaRPr lang="zh-CN" altLang="en-US" sz="2000" dirty="0">
              <a:solidFill>
                <a:srgbClr val="FF0000"/>
              </a:solidFill>
            </a:endParaRPr>
          </a:p>
        </p:txBody>
      </p:sp>
      <p:sp>
        <p:nvSpPr>
          <p:cNvPr id="8" name="文本框 7"/>
          <p:cNvSpPr txBox="1"/>
          <p:nvPr/>
        </p:nvSpPr>
        <p:spPr>
          <a:xfrm>
            <a:off x="6787299" y="1842590"/>
            <a:ext cx="5090474" cy="400110"/>
          </a:xfrm>
          <a:prstGeom prst="rect">
            <a:avLst/>
          </a:prstGeom>
          <a:solidFill>
            <a:schemeClr val="bg1"/>
          </a:solidFill>
        </p:spPr>
        <p:txBody>
          <a:bodyPr wrap="square" rtlCol="0">
            <a:spAutoFit/>
          </a:bodyPr>
          <a:lstStyle/>
          <a:p>
            <a:r>
              <a:rPr lang="zh-CN" altLang="en-US" sz="2000" dirty="0">
                <a:solidFill>
                  <a:srgbClr val="FF0000"/>
                </a:solidFill>
              </a:rPr>
              <a:t>该宾语从句</a:t>
            </a:r>
            <a:r>
              <a:rPr lang="en-US" altLang="zh-CN" sz="2000" dirty="0">
                <a:solidFill>
                  <a:srgbClr val="FF0000"/>
                </a:solidFill>
              </a:rPr>
              <a:t>= even if </a:t>
            </a:r>
            <a:r>
              <a:rPr lang="zh-CN" altLang="en-US" sz="2000" dirty="0">
                <a:solidFill>
                  <a:srgbClr val="FF0000"/>
                </a:solidFill>
              </a:rPr>
              <a:t>让步状语从句， </a:t>
            </a:r>
            <a:r>
              <a:rPr lang="zh-CN" altLang="en-US" sz="2000" dirty="0">
                <a:solidFill>
                  <a:srgbClr val="7030A0"/>
                </a:solidFill>
              </a:rPr>
              <a:t>主句</a:t>
            </a:r>
            <a:endParaRPr lang="zh-CN" altLang="en-US" sz="2000" dirty="0">
              <a:solidFill>
                <a:srgbClr val="7030A0"/>
              </a:solidFill>
            </a:endParaRPr>
          </a:p>
        </p:txBody>
      </p:sp>
      <p:sp>
        <p:nvSpPr>
          <p:cNvPr id="9" name="文本框 8"/>
          <p:cNvSpPr txBox="1"/>
          <p:nvPr/>
        </p:nvSpPr>
        <p:spPr>
          <a:xfrm>
            <a:off x="292231" y="4237172"/>
            <a:ext cx="5803769" cy="400110"/>
          </a:xfrm>
          <a:prstGeom prst="rect">
            <a:avLst/>
          </a:prstGeom>
          <a:solidFill>
            <a:schemeClr val="bg1"/>
          </a:solidFill>
        </p:spPr>
        <p:txBody>
          <a:bodyPr wrap="square" rtlCol="0">
            <a:spAutoFit/>
          </a:bodyPr>
          <a:lstStyle/>
          <a:p>
            <a:r>
              <a:rPr lang="zh-CN" altLang="en-US" sz="2000" dirty="0">
                <a:solidFill>
                  <a:srgbClr val="FF0000"/>
                </a:solidFill>
              </a:rPr>
              <a:t>宾语从句的主句的主语的</a:t>
            </a:r>
            <a:r>
              <a:rPr lang="en-US" altLang="zh-CN" sz="2000" b="1" i="1" dirty="0">
                <a:solidFill>
                  <a:srgbClr val="0000FF"/>
                </a:solidFill>
              </a:rPr>
              <a:t>that </a:t>
            </a:r>
            <a:r>
              <a:rPr lang="zh-CN" altLang="en-US" sz="2000" b="1" i="1" dirty="0">
                <a:solidFill>
                  <a:srgbClr val="0000FF"/>
                </a:solidFill>
              </a:rPr>
              <a:t>引导的定语从句</a:t>
            </a:r>
            <a:endParaRPr lang="zh-CN" altLang="en-US" sz="2000" b="1" i="1" dirty="0">
              <a:solidFill>
                <a:srgbClr val="0000FF"/>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2"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1976" y="978475"/>
            <a:ext cx="11972040" cy="4768228"/>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1.emphasize the significance of human activity</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强调人类活动的重要性</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2.reduction measures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减排措施</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3.sharply argue against Hardy‘s views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尖锐地反对</a:t>
            </a:r>
            <a:r>
              <a:rPr lang="en-US" altLang="zh-CN" sz="32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Hardy</a:t>
            </a:r>
            <a:r>
              <a:rPr lang="zh-CN" altLang="en-US" sz="32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的观点</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 casually view the career work of scholars and scientists as just another misguided opinion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随便把学者和科学家的职业工作看作是另一种误导的观点</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 senior communications strategist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高级传播策略师</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50" y="393700"/>
            <a:ext cx="2933700"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D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1976" y="978475"/>
            <a:ext cx="11972040" cy="5950090"/>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6. monitor public education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监察公众教育</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7.reflect fierce discussions</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反映激烈的讨论</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8.address climate change</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应对气候变化：</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9.the most populous states</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人口最多的州</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10. caution that setting state-level science standards is only one limited norm in a country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警告说制定国家级的科学标准只是一个国家有限的规范</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11</a:t>
            </a:r>
            <a:r>
              <a:rPr lang="en-US" altLang="zh-CN" sz="32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32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convey more biased(</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带有偏见的</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perspectives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传达更多 带有偏见的观点</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50" y="393700"/>
            <a:ext cx="2933700"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D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774" y="1005205"/>
            <a:ext cx="11688681" cy="4177297"/>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12.be distributed to teachers    </a:t>
            </a:r>
            <a:r>
              <a:rPr lang="zh-CN" altLang="en-US" sz="3200" dirty="0"/>
              <a:t>分发给教师</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13. overstate the existing panic   </a:t>
            </a:r>
            <a:r>
              <a:rPr lang="zh-CN" altLang="en-US" sz="3200" dirty="0"/>
              <a:t>夸大现有的恐慌</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14. self-contradictory views   </a:t>
            </a:r>
            <a:r>
              <a:rPr lang="zh-CN" altLang="en-US" sz="3200" dirty="0"/>
              <a:t>自相矛盾的观点</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15. call for regular revision.  </a:t>
            </a:r>
            <a:r>
              <a:rPr lang="zh-CN" altLang="en-US" sz="3200" dirty="0"/>
              <a:t>需要定期修订</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16. cater to local needs  </a:t>
            </a:r>
            <a:r>
              <a:rPr lang="zh-CN" altLang="en-US" sz="3200" dirty="0"/>
              <a:t>迎合当地需求</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17. misrepresent   </a:t>
            </a:r>
            <a:r>
              <a:rPr lang="zh-CN" altLang="en-US" sz="3200" dirty="0"/>
              <a:t>歪曲</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18. external forces   </a:t>
            </a:r>
            <a:r>
              <a:rPr lang="zh-CN" altLang="en-US" sz="3200" dirty="0"/>
              <a:t>外部力量。</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50" y="393700"/>
            <a:ext cx="2933700"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D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549650" y="2863215"/>
            <a:ext cx="5091430"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dirty="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rPr>
              <a:t>七选五</a:t>
            </a:r>
            <a:endParaRPr kumimoji="0" lang="zh-CN" altLang="en-US" sz="7200" b="1" i="0" u="none" strike="noStrike" kern="1200" cap="none" spc="0" normalizeH="0" baseline="0" noProof="0" dirty="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2</a:t>
            </a:r>
            <a:endParaRPr kumimoji="0" lang="en-US" altLang="zh-CN" sz="6000" b="1"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24578" name="Picture 2" descr="Best Small Campers &amp; Travel Trailers | Apartment Therap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49831" y="1176180"/>
            <a:ext cx="7220932" cy="5149104"/>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p:cNvSpPr txBox="1"/>
          <p:nvPr/>
        </p:nvSpPr>
        <p:spPr>
          <a:xfrm>
            <a:off x="817880" y="1424341"/>
            <a:ext cx="1369139" cy="31759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solidFill>
                  <a:srgbClr val="006600"/>
                </a:solidFill>
                <a:latin typeface="微软雅黑" panose="020B0503020204020204" pitchFamily="34" charset="-122"/>
                <a:ea typeface="微软雅黑" panose="020B0503020204020204" pitchFamily="34" charset="-122"/>
              </a:rPr>
              <a:t>提供露营新手的一些小贴士</a:t>
            </a:r>
            <a:endParaRPr lang="zh-CN" altLang="en-US" b="1" dirty="0">
              <a:solidFill>
                <a:srgbClr val="0066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7880" y="990708"/>
            <a:ext cx="10515600" cy="1325563"/>
          </a:xfrm>
        </p:spPr>
        <p:txBody>
          <a:bodyPr>
            <a:normAutofit/>
          </a:bodyPr>
          <a:lstStyle/>
          <a:p>
            <a:r>
              <a:rPr lang="zh-CN" altLang="en-US" sz="3200" b="1" dirty="0">
                <a:solidFill>
                  <a:srgbClr val="AC0000"/>
                </a:solidFill>
                <a:latin typeface="微软雅黑" panose="020B0503020204020204" pitchFamily="34" charset="-122"/>
                <a:ea typeface="微软雅黑" panose="020B0503020204020204" pitchFamily="34" charset="-122"/>
              </a:rPr>
              <a:t>首先观察选项设置的特点：</a:t>
            </a:r>
            <a:endParaRPr lang="zh-CN" altLang="en-US" sz="3200" b="1" dirty="0">
              <a:solidFill>
                <a:srgbClr val="AC00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45019" y="1892935"/>
            <a:ext cx="11968424" cy="4651375"/>
          </a:xfrm>
          <a:solidFill>
            <a:schemeClr val="bg1"/>
          </a:solidFill>
          <a:ln>
            <a:solidFill>
              <a:schemeClr val="accent6">
                <a:lumMod val="75000"/>
              </a:schemeClr>
            </a:solidFill>
          </a:ln>
        </p:spPr>
        <p:txBody>
          <a:bodyPr>
            <a:noAutofit/>
          </a:bodyPr>
          <a:lstStyle/>
          <a:p>
            <a:pPr fontAlgn="auto">
              <a:lnSpc>
                <a:spcPts val="3340"/>
              </a:lnSpc>
            </a:pPr>
            <a:r>
              <a:rPr lang="en-US" altLang="zh-CN" dirty="0">
                <a:latin typeface="Times New Roman" panose="02020603050405020304" pitchFamily="18" charset="0"/>
                <a:cs typeface="Times New Roman" panose="02020603050405020304" pitchFamily="18" charset="0"/>
              </a:rPr>
              <a:t>A</a:t>
            </a:r>
            <a:r>
              <a:rPr lang="en-US" altLang="zh-CN" b="1" dirty="0">
                <a:solidFill>
                  <a:srgbClr val="CC00FF"/>
                </a:solidFill>
                <a:latin typeface="Times New Roman" panose="02020603050405020304" pitchFamily="18" charset="0"/>
                <a:cs typeface="Times New Roman" panose="02020603050405020304" pitchFamily="18" charset="0"/>
              </a:rPr>
              <a:t>. I </a:t>
            </a:r>
            <a:r>
              <a:rPr lang="en-US" altLang="zh-CN" dirty="0">
                <a:latin typeface="Times New Roman" panose="02020603050405020304" pitchFamily="18" charset="0"/>
                <a:cs typeface="Times New Roman" panose="02020603050405020304" pitchFamily="18" charset="0"/>
              </a:rPr>
              <a:t>see and hear all kinds of wildlife.</a:t>
            </a:r>
            <a:endParaRPr lang="en-US" altLang="zh-CN" dirty="0">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B. </a:t>
            </a:r>
            <a:r>
              <a:rPr lang="en-US" altLang="zh-CN" b="1" dirty="0">
                <a:solidFill>
                  <a:srgbClr val="0000FF"/>
                </a:solidFill>
                <a:latin typeface="Times New Roman" panose="02020603050405020304" pitchFamily="18" charset="0"/>
                <a:cs typeface="Times New Roman" panose="02020603050405020304" pitchFamily="18" charset="0"/>
              </a:rPr>
              <a:t>But</a:t>
            </a:r>
            <a:r>
              <a:rPr lang="en-US" altLang="zh-CN" dirty="0">
                <a:latin typeface="Times New Roman" panose="02020603050405020304" pitchFamily="18" charset="0"/>
                <a:cs typeface="Times New Roman" panose="02020603050405020304" pitchFamily="18" charset="0"/>
              </a:rPr>
              <a:t> nature isn’t just there for us to exploit.</a:t>
            </a:r>
            <a:endParaRPr lang="en-US" altLang="zh-CN" dirty="0">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C. Set up a place </a:t>
            </a:r>
            <a:r>
              <a:rPr lang="en-US" altLang="zh-CN" i="1" dirty="0">
                <a:solidFill>
                  <a:srgbClr val="0000FF"/>
                </a:solidFill>
                <a:latin typeface="Times New Roman" panose="02020603050405020304" pitchFamily="18" charset="0"/>
                <a:cs typeface="Times New Roman" panose="02020603050405020304" pitchFamily="18" charset="0"/>
              </a:rPr>
              <a:t>where you can stay comfortably.</a:t>
            </a:r>
            <a:endParaRPr lang="en-US" altLang="zh-CN" i="1" dirty="0">
              <a:solidFill>
                <a:srgbClr val="0000FF"/>
              </a:solidFill>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D. If you’re near a body of water, you can </a:t>
            </a:r>
            <a:r>
              <a:rPr lang="en-US" altLang="zh-CN" dirty="0">
                <a:solidFill>
                  <a:srgbClr val="FF0000"/>
                </a:solidFill>
                <a:latin typeface="Times New Roman" panose="02020603050405020304" pitchFamily="18" charset="0"/>
                <a:cs typeface="Times New Roman" panose="02020603050405020304" pitchFamily="18" charset="0"/>
              </a:rPr>
              <a:t>go swimming.</a:t>
            </a:r>
            <a:endParaRPr lang="en-US" altLang="zh-CN" dirty="0">
              <a:solidFill>
                <a:srgbClr val="FF0000"/>
              </a:solidFill>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E. Become familiar with </a:t>
            </a:r>
            <a:r>
              <a:rPr lang="en-US" altLang="zh-CN" dirty="0">
                <a:solidFill>
                  <a:srgbClr val="FF0000"/>
                </a:solidFill>
                <a:latin typeface="Times New Roman" panose="02020603050405020304" pitchFamily="18" charset="0"/>
                <a:cs typeface="Times New Roman" panose="02020603050405020304" pitchFamily="18" charset="0"/>
              </a:rPr>
              <a:t>different trees </a:t>
            </a:r>
            <a:r>
              <a:rPr lang="en-US" altLang="zh-CN" dirty="0">
                <a:latin typeface="Times New Roman" panose="02020603050405020304" pitchFamily="18" charset="0"/>
                <a:cs typeface="Times New Roman" panose="02020603050405020304" pitchFamily="18" charset="0"/>
              </a:rPr>
              <a:t>and what they offer.</a:t>
            </a:r>
            <a:endParaRPr lang="en-US" altLang="zh-CN" dirty="0">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F. If you can accept nature as it is, it can work in your favor.</a:t>
            </a:r>
            <a:endParaRPr lang="en-US" altLang="zh-CN" dirty="0">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G. </a:t>
            </a:r>
            <a:r>
              <a:rPr lang="en-US" altLang="zh-CN" b="1" dirty="0">
                <a:solidFill>
                  <a:srgbClr val="FF0000"/>
                </a:solidFill>
                <a:latin typeface="Times New Roman" panose="02020603050405020304" pitchFamily="18" charset="0"/>
                <a:cs typeface="Times New Roman" panose="02020603050405020304" pitchFamily="18" charset="0"/>
              </a:rPr>
              <a:t>The river </a:t>
            </a:r>
            <a:r>
              <a:rPr lang="en-US" altLang="zh-CN" dirty="0">
                <a:latin typeface="Times New Roman" panose="02020603050405020304" pitchFamily="18" charset="0"/>
                <a:cs typeface="Times New Roman" panose="02020603050405020304" pitchFamily="18" charset="0"/>
              </a:rPr>
              <a:t>stays cool pretty much year-round and is refreshing in summer.</a:t>
            </a:r>
            <a:endParaRPr lang="en-US" altLang="zh-CN" dirty="0">
              <a:latin typeface="Times New Roman" panose="02020603050405020304" pitchFamily="18" charset="0"/>
              <a:cs typeface="Times New Roman" panose="02020603050405020304" pitchFamily="18" charset="0"/>
            </a:endParaRPr>
          </a:p>
          <a:p>
            <a:pPr fontAlgn="auto">
              <a:lnSpc>
                <a:spcPts val="3340"/>
              </a:lnSpc>
            </a:pPr>
            <a:endParaRPr lang="en-US" altLang="zh-CN" dirty="0">
              <a:latin typeface="Times New Roman" panose="02020603050405020304" pitchFamily="18" charset="0"/>
              <a:cs typeface="Times New Roman" panose="02020603050405020304" pitchFamily="18" charset="0"/>
            </a:endParaRPr>
          </a:p>
        </p:txBody>
      </p:sp>
      <p:cxnSp>
        <p:nvCxnSpPr>
          <p:cNvPr id="42" name="直接连接符 41"/>
          <p:cNvCxnSpPr/>
          <p:nvPr/>
        </p:nvCxnSpPr>
        <p:spPr>
          <a:xfrm flipV="1">
            <a:off x="638777" y="990644"/>
            <a:ext cx="10705589" cy="74252"/>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2189480" y="420370"/>
            <a:ext cx="9991090" cy="570230"/>
          </a:xfrm>
          <a:prstGeom prst="rect">
            <a:avLst/>
          </a:prstGeom>
        </p:spPr>
        <p:txBody>
          <a:bodyPr wrap="square">
            <a:spAutoFit/>
          </a:bodyPr>
          <a:lstStyle/>
          <a:p>
            <a:pPr algn="just">
              <a:lnSpc>
                <a:spcPts val="3735"/>
              </a:lnSpc>
            </a:pPr>
            <a:r>
              <a:rPr lang="en-US" altLang="zh-CN" sz="2800" b="1" kern="100" dirty="0">
                <a:solidFill>
                  <a:srgbClr val="A50021"/>
                </a:solidFill>
                <a:latin typeface="微软雅黑" panose="020B0503020204020204" pitchFamily="34" charset="-122"/>
                <a:cs typeface="+mn-ea"/>
                <a:sym typeface="Times New Roman" panose="02020603050405020304" pitchFamily="18" charset="0"/>
              </a:rPr>
              <a:t> </a:t>
            </a:r>
            <a:r>
              <a:rPr lang="zh-CN" altLang="en-US" sz="3600" b="1" kern="100" dirty="0">
                <a:solidFill>
                  <a:srgbClr val="A50021"/>
                </a:solidFill>
                <a:latin typeface="微软雅黑" panose="020B0503020204020204" pitchFamily="34" charset="-122"/>
                <a:cs typeface="+mn-ea"/>
                <a:sym typeface="Times New Roman" panose="02020603050405020304" pitchFamily="18" charset="0"/>
              </a:rPr>
              <a:t>主题语境与语篇分析</a:t>
            </a:r>
            <a:r>
              <a:rPr lang="en-US" altLang="zh-CN" sz="3600" b="1" kern="100" dirty="0">
                <a:solidFill>
                  <a:srgbClr val="A50021"/>
                </a:solidFill>
                <a:latin typeface="微软雅黑" panose="020B0503020204020204" pitchFamily="34" charset="-122"/>
                <a:cs typeface="+mn-ea"/>
                <a:sym typeface="Times New Roman" panose="02020603050405020304" pitchFamily="18" charset="0"/>
              </a:rPr>
              <a:t>-- </a:t>
            </a:r>
            <a:r>
              <a:rPr lang="zh-CN" altLang="en-US" sz="3600" b="1" kern="100" dirty="0">
                <a:solidFill>
                  <a:srgbClr val="A50021"/>
                </a:solidFill>
                <a:latin typeface="微软雅黑" panose="020B0503020204020204" pitchFamily="34" charset="-122"/>
                <a:cs typeface="+mn-ea"/>
                <a:sym typeface="Times New Roman" panose="02020603050405020304" pitchFamily="18" charset="0"/>
              </a:rPr>
              <a:t>七选五   </a:t>
            </a:r>
            <a:r>
              <a:rPr lang="zh-CN" altLang="en-US" sz="3600" b="1" kern="100" dirty="0">
                <a:solidFill>
                  <a:srgbClr val="006600"/>
                </a:solidFill>
                <a:latin typeface="微软雅黑" panose="020B0503020204020204" pitchFamily="34" charset="-122"/>
                <a:cs typeface="+mn-ea"/>
                <a:sym typeface="Times New Roman" panose="02020603050405020304" pitchFamily="18" charset="0"/>
              </a:rPr>
              <a:t>人与自然</a:t>
            </a:r>
            <a:endParaRPr lang="zh-CN" altLang="en-US" sz="3600" b="1" kern="100" dirty="0">
              <a:solidFill>
                <a:srgbClr val="006600"/>
              </a:solidFill>
              <a:latin typeface="微软雅黑" panose="020B0503020204020204" pitchFamily="34" charset="-122"/>
              <a:cs typeface="+mn-ea"/>
              <a:sym typeface="Times New Roman" panose="02020603050405020304" pitchFamily="18" charset="0"/>
            </a:endParaRPr>
          </a:p>
        </p:txBody>
      </p:sp>
      <p:pic>
        <p:nvPicPr>
          <p:cNvPr id="43" name="图片 4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93803" y="631851"/>
            <a:ext cx="1295467" cy="717587"/>
          </a:xfrm>
          <a:prstGeom prst="rect">
            <a:avLst/>
          </a:prstGeom>
        </p:spPr>
      </p:pic>
      <p:sp>
        <p:nvSpPr>
          <p:cNvPr id="5" name="标题 1"/>
          <p:cNvSpPr txBox="1"/>
          <p:nvPr/>
        </p:nvSpPr>
        <p:spPr>
          <a:xfrm>
            <a:off x="226243" y="5460583"/>
            <a:ext cx="118207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rgbClr val="0000FF"/>
                </a:solidFill>
                <a:latin typeface="微软雅黑" panose="020B0503020204020204" pitchFamily="34" charset="-122"/>
                <a:ea typeface="微软雅黑" panose="020B0503020204020204" pitchFamily="34" charset="-122"/>
              </a:rPr>
              <a:t>关注：</a:t>
            </a:r>
            <a:r>
              <a:rPr lang="zh-CN" altLang="en-US" sz="3200" b="1" dirty="0">
                <a:solidFill>
                  <a:srgbClr val="AC0000"/>
                </a:solidFill>
                <a:latin typeface="微软雅黑" panose="020B0503020204020204" pitchFamily="34" charset="-122"/>
                <a:ea typeface="微软雅黑" panose="020B0503020204020204" pitchFamily="34" charset="-122"/>
              </a:rPr>
              <a:t>逻辑词；主语；宾语；</a:t>
            </a:r>
            <a:r>
              <a:rPr lang="en-US" altLang="zh-CN" sz="3200" b="1" dirty="0">
                <a:solidFill>
                  <a:srgbClr val="AC0000"/>
                </a:solidFill>
                <a:latin typeface="微软雅黑" panose="020B0503020204020204" pitchFamily="34" charset="-122"/>
                <a:ea typeface="微软雅黑" panose="020B0503020204020204" pitchFamily="34" charset="-122"/>
              </a:rPr>
              <a:t>D/F</a:t>
            </a:r>
            <a:r>
              <a:rPr lang="zh-CN" altLang="en-US" sz="3200" b="1" dirty="0">
                <a:solidFill>
                  <a:srgbClr val="AC0000"/>
                </a:solidFill>
                <a:latin typeface="微软雅黑" panose="020B0503020204020204" pitchFamily="34" charset="-122"/>
                <a:ea typeface="微软雅黑" panose="020B0503020204020204" pitchFamily="34" charset="-122"/>
              </a:rPr>
              <a:t>句式一致，可能出现冗余选项。</a:t>
            </a:r>
            <a:endParaRPr lang="zh-CN" altLang="en-US" sz="3200" b="1" dirty="0">
              <a:solidFill>
                <a:srgbClr val="AC0000"/>
              </a:solidFill>
              <a:latin typeface="微软雅黑" panose="020B0503020204020204" pitchFamily="34" charset="-122"/>
              <a:ea typeface="微软雅黑" panose="020B0503020204020204" pitchFamily="34"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5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p:nvPr/>
        </p:nvSpPr>
        <p:spPr>
          <a:xfrm>
            <a:off x="145019" y="2535809"/>
            <a:ext cx="11968424" cy="4215347"/>
          </a:xfrm>
          <a:prstGeom prst="rect">
            <a:avLst/>
          </a:prstGeom>
          <a:solidFill>
            <a:schemeClr val="bg1"/>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340"/>
              </a:lnSpc>
            </a:pPr>
            <a:r>
              <a:rPr lang="en-US" altLang="zh-CN" sz="2400" dirty="0">
                <a:latin typeface="Times New Roman" panose="02020603050405020304" pitchFamily="18" charset="0"/>
                <a:cs typeface="Times New Roman" panose="02020603050405020304" pitchFamily="18" charset="0"/>
              </a:rPr>
              <a:t>A. I see and hear all kinds of wildlife.</a:t>
            </a:r>
            <a:endParaRPr lang="en-US" altLang="zh-CN" sz="2400"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B. </a:t>
            </a:r>
            <a:r>
              <a:rPr lang="en-US" altLang="zh-CN" dirty="0">
                <a:solidFill>
                  <a:srgbClr val="0000FF"/>
                </a:solidFill>
                <a:latin typeface="Times New Roman" panose="02020603050405020304" pitchFamily="18" charset="0"/>
                <a:cs typeface="Times New Roman" panose="02020603050405020304" pitchFamily="18" charset="0"/>
              </a:rPr>
              <a:t>But</a:t>
            </a:r>
            <a:r>
              <a:rPr lang="en-US" altLang="zh-CN" dirty="0">
                <a:latin typeface="Times New Roman" panose="02020603050405020304" pitchFamily="18" charset="0"/>
                <a:cs typeface="Times New Roman" panose="02020603050405020304" pitchFamily="18" charset="0"/>
              </a:rPr>
              <a:t> </a:t>
            </a:r>
            <a:r>
              <a:rPr lang="en-US" altLang="zh-CN" b="1" dirty="0">
                <a:solidFill>
                  <a:srgbClr val="CC00FF"/>
                </a:solidFill>
                <a:latin typeface="Times New Roman" panose="02020603050405020304" pitchFamily="18" charset="0"/>
                <a:cs typeface="Times New Roman" panose="02020603050405020304" pitchFamily="18" charset="0"/>
              </a:rPr>
              <a:t>nature</a:t>
            </a:r>
            <a:r>
              <a:rPr lang="en-US" altLang="zh-CN" dirty="0">
                <a:latin typeface="Times New Roman" panose="02020603050405020304" pitchFamily="18" charset="0"/>
                <a:cs typeface="Times New Roman" panose="02020603050405020304" pitchFamily="18" charset="0"/>
              </a:rPr>
              <a:t> isn’t just there for us to exploit.</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sz="2400" dirty="0">
                <a:latin typeface="Times New Roman" panose="02020603050405020304" pitchFamily="18" charset="0"/>
                <a:cs typeface="Times New Roman" panose="02020603050405020304" pitchFamily="18" charset="0"/>
              </a:rPr>
              <a:t>C. Set up a place where you can stay comfortably.</a:t>
            </a:r>
            <a:endParaRPr lang="en-US" altLang="zh-CN" sz="2400" dirty="0">
              <a:latin typeface="Times New Roman" panose="02020603050405020304" pitchFamily="18" charset="0"/>
              <a:cs typeface="Times New Roman" panose="02020603050405020304" pitchFamily="18" charset="0"/>
            </a:endParaRPr>
          </a:p>
          <a:p>
            <a:pPr>
              <a:lnSpc>
                <a:spcPts val="3340"/>
              </a:lnSpc>
            </a:pPr>
            <a:r>
              <a:rPr lang="en-US" altLang="zh-CN" sz="2400" dirty="0">
                <a:latin typeface="Times New Roman" panose="02020603050405020304" pitchFamily="18" charset="0"/>
                <a:cs typeface="Times New Roman" panose="02020603050405020304" pitchFamily="18" charset="0"/>
              </a:rPr>
              <a:t>D. If you’re near a body of water, you can go swimming.</a:t>
            </a:r>
            <a:endParaRPr lang="en-US" altLang="zh-CN" sz="2400" dirty="0">
              <a:latin typeface="Times New Roman" panose="02020603050405020304" pitchFamily="18" charset="0"/>
              <a:cs typeface="Times New Roman" panose="02020603050405020304" pitchFamily="18" charset="0"/>
            </a:endParaRPr>
          </a:p>
          <a:p>
            <a:pPr>
              <a:lnSpc>
                <a:spcPts val="3340"/>
              </a:lnSpc>
            </a:pPr>
            <a:r>
              <a:rPr lang="en-US" altLang="zh-CN" sz="2400" dirty="0">
                <a:latin typeface="Times New Roman" panose="02020603050405020304" pitchFamily="18" charset="0"/>
                <a:cs typeface="Times New Roman" panose="02020603050405020304" pitchFamily="18" charset="0"/>
              </a:rPr>
              <a:t>E. Become familiar with different trees and what they offer.</a:t>
            </a:r>
            <a:endParaRPr lang="en-US" altLang="zh-CN" sz="2400" dirty="0">
              <a:latin typeface="Times New Roman" panose="02020603050405020304" pitchFamily="18" charset="0"/>
              <a:cs typeface="Times New Roman" panose="02020603050405020304" pitchFamily="18" charset="0"/>
            </a:endParaRPr>
          </a:p>
          <a:p>
            <a:pPr>
              <a:lnSpc>
                <a:spcPts val="3340"/>
              </a:lnSpc>
            </a:pPr>
            <a:r>
              <a:rPr lang="en-US" altLang="zh-CN" sz="2400" dirty="0">
                <a:latin typeface="Times New Roman" panose="02020603050405020304" pitchFamily="18" charset="0"/>
                <a:cs typeface="Times New Roman" panose="02020603050405020304" pitchFamily="18" charset="0"/>
              </a:rPr>
              <a:t>F. If you can accept nature as it is, it can work in your favor.</a:t>
            </a:r>
            <a:endParaRPr lang="en-US" altLang="zh-CN" sz="2400" dirty="0">
              <a:latin typeface="Times New Roman" panose="02020603050405020304" pitchFamily="18" charset="0"/>
              <a:cs typeface="Times New Roman" panose="02020603050405020304" pitchFamily="18" charset="0"/>
            </a:endParaRPr>
          </a:p>
          <a:p>
            <a:pPr>
              <a:lnSpc>
                <a:spcPts val="3340"/>
              </a:lnSpc>
            </a:pPr>
            <a:r>
              <a:rPr lang="en-US" altLang="zh-CN" sz="2400" dirty="0">
                <a:latin typeface="Times New Roman" panose="02020603050405020304" pitchFamily="18" charset="0"/>
                <a:cs typeface="Times New Roman" panose="02020603050405020304" pitchFamily="18" charset="0"/>
              </a:rPr>
              <a:t>G. The river stays cool pretty much year-round and is refreshing in summer.</a:t>
            </a:r>
            <a:endParaRPr lang="en-US" altLang="zh-CN" sz="2400" dirty="0">
              <a:latin typeface="Times New Roman" panose="02020603050405020304" pitchFamily="18" charset="0"/>
              <a:cs typeface="Times New Roman" panose="02020603050405020304" pitchFamily="18" charset="0"/>
            </a:endParaRPr>
          </a:p>
          <a:p>
            <a:pPr>
              <a:lnSpc>
                <a:spcPts val="3340"/>
              </a:lnSpc>
            </a:pPr>
            <a:endParaRPr lang="en-US" altLang="zh-CN" sz="2400"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custDataLst>
              <p:tags r:id="rId1"/>
            </p:custDataLst>
          </p:nvPr>
        </p:nvSpPr>
        <p:spPr>
          <a:xfrm>
            <a:off x="264160" y="-81691"/>
            <a:ext cx="11664315" cy="2393963"/>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57200">
              <a:lnSpc>
                <a:spcPct val="100000"/>
              </a:lnSpc>
              <a:spcBef>
                <a:spcPct val="20000"/>
              </a:spcBef>
              <a:spcAft>
                <a:spcPts val="600"/>
              </a:spcAft>
              <a:buClr>
                <a:schemeClr val="tx1"/>
              </a:buClr>
              <a:buSzPct val="80000"/>
              <a:buNone/>
              <a:defRPr/>
            </a:pP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Nature supports us in a wide variety of ways, whether we are conscious of these gifts or not</a:t>
            </a:r>
            <a:r>
              <a:rPr lang="en-US" altLang="zh-CN" sz="32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u="sng"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   36    </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By following these tricks for first-time campers, </a:t>
            </a:r>
            <a:r>
              <a:rPr lang="en-US" altLang="zh-CN" sz="3200" u="sng" kern="100" dirty="0">
                <a:effectLst/>
                <a:latin typeface="Times New Roman" panose="02020603050405020304" pitchFamily="18" charset="0"/>
                <a:ea typeface="宋体" panose="02010600030101010101" pitchFamily="2" charset="-122"/>
                <a:cs typeface="Times New Roman" panose="02020603050405020304" pitchFamily="18" charset="0"/>
              </a:rPr>
              <a:t>anyone can </a:t>
            </a:r>
            <a:r>
              <a:rPr lang="en-US" altLang="zh-CN" sz="3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engage with </a:t>
            </a:r>
            <a:r>
              <a:rPr lang="en-US" altLang="zh-CN" sz="3200" b="1" u="sng"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nature </a:t>
            </a:r>
            <a:r>
              <a:rPr lang="en-US" altLang="zh-CN" sz="3200" u="sng" kern="100" dirty="0">
                <a:effectLst/>
                <a:latin typeface="Times New Roman" panose="02020603050405020304" pitchFamily="18" charset="0"/>
                <a:ea typeface="宋体" panose="02010600030101010101" pitchFamily="2" charset="-122"/>
                <a:cs typeface="Times New Roman" panose="02020603050405020304" pitchFamily="18" charset="0"/>
              </a:rPr>
              <a:t>in a more grateful way.</a:t>
            </a:r>
            <a:endParaRPr kumimoji="0" lang="en-US" altLang="zh-CN" sz="3200"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2" name="文本框 1"/>
          <p:cNvSpPr txBox="1"/>
          <p:nvPr>
            <p:custDataLst>
              <p:tags r:id="rId2"/>
            </p:custDataLst>
          </p:nvPr>
        </p:nvSpPr>
        <p:spPr>
          <a:xfrm>
            <a:off x="3063711" y="1568968"/>
            <a:ext cx="8697779" cy="1200329"/>
          </a:xfrm>
          <a:prstGeom prst="rect">
            <a:avLst/>
          </a:prstGeom>
          <a:noFill/>
          <a:ln w="28575">
            <a:solidFill>
              <a:schemeClr val="accent1"/>
            </a:solidFill>
          </a:ln>
        </p:spPr>
        <p:txBody>
          <a:bodyPr wrap="square" rtlCol="0">
            <a:spAutoFit/>
          </a:bodyPr>
          <a:lstStyle/>
          <a:p>
            <a:pPr algn="ctr"/>
            <a:r>
              <a:rPr lang="zh-CN" altLang="en-US" sz="3600" b="1" dirty="0">
                <a:solidFill>
                  <a:srgbClr val="FF0000"/>
                </a:solidFill>
                <a:ea typeface="等线" panose="02010600030101010101" charset="-122"/>
                <a:cs typeface="等线" panose="02010600030101010101" charset="-122"/>
                <a:sym typeface="+mn-ea"/>
              </a:rPr>
              <a:t>段中题：提出问题。后一句指出解决问题的一些方法，让人们可以与大自然亲近。</a:t>
            </a:r>
            <a:endParaRPr lang="zh-CN" altLang="en-US" sz="3600" b="1" dirty="0">
              <a:solidFill>
                <a:srgbClr val="FF0000"/>
              </a:solidFill>
              <a:ea typeface="等线" panose="02010600030101010101" charset="-122"/>
              <a:cs typeface="等线" panose="02010600030101010101" charset="-122"/>
              <a:sym typeface="+mn-ea"/>
            </a:endParaRPr>
          </a:p>
        </p:txBody>
      </p:sp>
      <p:cxnSp>
        <p:nvCxnSpPr>
          <p:cNvPr id="6" name="直接箭头连接符 5"/>
          <p:cNvCxnSpPr/>
          <p:nvPr/>
        </p:nvCxnSpPr>
        <p:spPr>
          <a:xfrm flipH="1">
            <a:off x="1753386" y="1480008"/>
            <a:ext cx="6287678" cy="175150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心形 6"/>
          <p:cNvSpPr/>
          <p:nvPr/>
        </p:nvSpPr>
        <p:spPr>
          <a:xfrm>
            <a:off x="349424" y="3153865"/>
            <a:ext cx="385445" cy="415925"/>
          </a:xfrm>
          <a:prstGeom prst="heart">
            <a:avLst/>
          </a:prstGeom>
          <a:solidFill>
            <a:srgbClr val="FF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srgbClr val="FF0000"/>
              </a:solidFill>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37708" y="2809187"/>
            <a:ext cx="12113443" cy="4176074"/>
          </a:xfrm>
          <a:prstGeom prst="rect">
            <a:avLst/>
          </a:prstGeom>
          <a:solidFill>
            <a:schemeClr val="bg1"/>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340"/>
              </a:lnSpc>
            </a:pPr>
            <a:r>
              <a:rPr lang="en-US" altLang="zh-CN" dirty="0">
                <a:latin typeface="Times New Roman" panose="02020603050405020304" pitchFamily="18" charset="0"/>
                <a:cs typeface="Times New Roman" panose="02020603050405020304" pitchFamily="18" charset="0"/>
              </a:rPr>
              <a:t>A. I see and hear all kinds of wildlife.</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B. But nature isn’t just there for us to exploit.</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C. Set up a place where you can stay comfortably.</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D. If </a:t>
            </a:r>
            <a:r>
              <a:rPr lang="en-US" altLang="zh-CN" u="sng" dirty="0">
                <a:solidFill>
                  <a:srgbClr val="FF0000"/>
                </a:solidFill>
                <a:latin typeface="Times New Roman" panose="02020603050405020304" pitchFamily="18" charset="0"/>
                <a:cs typeface="Times New Roman" panose="02020603050405020304" pitchFamily="18" charset="0"/>
              </a:rPr>
              <a:t>you</a:t>
            </a:r>
            <a:r>
              <a:rPr lang="en-US" altLang="zh-CN" dirty="0">
                <a:latin typeface="Times New Roman" panose="02020603050405020304" pitchFamily="18" charset="0"/>
                <a:cs typeface="Times New Roman" panose="02020603050405020304" pitchFamily="18" charset="0"/>
              </a:rPr>
              <a:t>’re near </a:t>
            </a:r>
            <a:r>
              <a:rPr lang="en-US" altLang="zh-CN" b="1" dirty="0">
                <a:solidFill>
                  <a:srgbClr val="CC00FF"/>
                </a:solidFill>
                <a:latin typeface="Times New Roman" panose="02020603050405020304" pitchFamily="18" charset="0"/>
                <a:cs typeface="Times New Roman" panose="02020603050405020304" pitchFamily="18" charset="0"/>
              </a:rPr>
              <a:t>a body of water, </a:t>
            </a:r>
            <a:r>
              <a:rPr lang="en-US" altLang="zh-CN" u="sng" dirty="0">
                <a:solidFill>
                  <a:srgbClr val="FF0000"/>
                </a:solidFill>
                <a:latin typeface="Times New Roman" panose="02020603050405020304" pitchFamily="18" charset="0"/>
                <a:cs typeface="Times New Roman" panose="02020603050405020304" pitchFamily="18" charset="0"/>
              </a:rPr>
              <a:t>you</a:t>
            </a:r>
            <a:r>
              <a:rPr lang="en-US" altLang="zh-CN" dirty="0">
                <a:latin typeface="Times New Roman" panose="02020603050405020304" pitchFamily="18" charset="0"/>
                <a:cs typeface="Times New Roman" panose="02020603050405020304" pitchFamily="18" charset="0"/>
              </a:rPr>
              <a:t> can go swimming.</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E. Become familiar with different trees and what they offer.</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F. If you can accept nature as it is, it can work in your favor.</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G. The river stays cool pretty much year-round and is refreshing in summer.</a:t>
            </a: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custDataLst>
              <p:tags r:id="rId1"/>
            </p:custDataLst>
          </p:nvPr>
        </p:nvSpPr>
        <p:spPr>
          <a:xfrm>
            <a:off x="37708" y="-128830"/>
            <a:ext cx="12113443" cy="2874584"/>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defRPr/>
            </a:pPr>
            <a:r>
              <a:rPr kumimoji="0" lang="en-US" altLang="zh-CN" b="1"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Take full advantage of Nature</a:t>
            </a:r>
            <a:endParaRPr kumimoji="0" lang="en-US" altLang="zh-CN" b="1"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defRPr/>
            </a:pP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If </a:t>
            </a:r>
            <a:r>
              <a:rPr kumimoji="0" lang="en-US" altLang="zh-CN" i="0" u="sng"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you</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’re close to </a:t>
            </a:r>
            <a:r>
              <a:rPr kumimoji="0" lang="en-US" altLang="zh-CN" i="0" u="sng" strike="noStrike" kern="10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flowing water, </a:t>
            </a:r>
            <a:r>
              <a:rPr kumimoji="0" lang="en-US" altLang="zh-CN" i="0" u="sng"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you</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can choose from various approaches to stay hydrated, as well as wash dishes and do laundry, without taking much trouble to bring all your water with you</a:t>
            </a:r>
            <a:r>
              <a:rPr kumimoji="0" lang="en-US" altLang="zh-CN"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37    </a:t>
            </a:r>
            <a:r>
              <a:rPr kumimoji="0" lang="en-US" altLang="zh-CN" b="1"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This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is a fantastic way to begin </a:t>
            </a:r>
            <a:r>
              <a:rPr kumimoji="0" lang="en-US" altLang="zh-CN" i="0" u="sng" strike="noStrike" kern="10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your day</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a:t>
            </a:r>
            <a:endPar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cxnSp>
        <p:nvCxnSpPr>
          <p:cNvPr id="6" name="直接箭头连接符 5"/>
          <p:cNvCxnSpPr/>
          <p:nvPr/>
        </p:nvCxnSpPr>
        <p:spPr>
          <a:xfrm>
            <a:off x="1357460" y="1432874"/>
            <a:ext cx="4166647" cy="32563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心形 6"/>
          <p:cNvSpPr/>
          <p:nvPr/>
        </p:nvSpPr>
        <p:spPr>
          <a:xfrm>
            <a:off x="273377" y="4481299"/>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9" name="文本框 8"/>
          <p:cNvSpPr txBox="1"/>
          <p:nvPr>
            <p:custDataLst>
              <p:tags r:id="rId2"/>
            </p:custDataLst>
          </p:nvPr>
        </p:nvSpPr>
        <p:spPr>
          <a:xfrm>
            <a:off x="7127240" y="2567874"/>
            <a:ext cx="4932680" cy="3539430"/>
          </a:xfrm>
          <a:prstGeom prst="rect">
            <a:avLst/>
          </a:prstGeom>
          <a:noFill/>
          <a:ln w="28575">
            <a:solidFill>
              <a:schemeClr val="accent1"/>
            </a:solidFill>
          </a:ln>
        </p:spPr>
        <p:txBody>
          <a:bodyPr wrap="square" rtlCol="0">
            <a:spAutoFit/>
          </a:bodyPr>
          <a:lstStyle/>
          <a:p>
            <a:pPr algn="ctr"/>
            <a:r>
              <a:rPr lang="zh-CN" altLang="en-US" sz="3200" b="1" dirty="0">
                <a:solidFill>
                  <a:srgbClr val="FF0000"/>
                </a:solidFill>
                <a:ea typeface="等线" panose="02010600030101010101" charset="-122"/>
                <a:cs typeface="等线" panose="02010600030101010101" charset="-122"/>
                <a:sym typeface="+mn-ea"/>
              </a:rPr>
              <a:t>段中设空。</a:t>
            </a:r>
            <a:endParaRPr lang="zh-CN" altLang="en-US" sz="3200" b="1" dirty="0">
              <a:solidFill>
                <a:srgbClr val="FF0000"/>
              </a:solidFill>
              <a:ea typeface="等线" panose="02010600030101010101" charset="-122"/>
              <a:cs typeface="等线" panose="02010600030101010101" charset="-122"/>
              <a:sym typeface="+mn-ea"/>
            </a:endParaRPr>
          </a:p>
          <a:p>
            <a:pPr algn="ctr"/>
            <a:r>
              <a:rPr lang="zh-CN" altLang="en-US" sz="3200" b="1" dirty="0">
                <a:solidFill>
                  <a:srgbClr val="FF0000"/>
                </a:solidFill>
                <a:ea typeface="等线" panose="02010600030101010101" charset="-122"/>
                <a:cs typeface="等线" panose="02010600030101010101" charset="-122"/>
                <a:sym typeface="+mn-ea"/>
              </a:rPr>
              <a:t>下文</a:t>
            </a:r>
            <a:r>
              <a:rPr lang="en-US" altLang="zh-CN" sz="3200" b="1" dirty="0">
                <a:solidFill>
                  <a:srgbClr val="FF0000"/>
                </a:solidFill>
                <a:ea typeface="等线" panose="02010600030101010101" charset="-122"/>
                <a:cs typeface="等线" panose="02010600030101010101" charset="-122"/>
                <a:sym typeface="+mn-ea"/>
              </a:rPr>
              <a:t>this </a:t>
            </a:r>
            <a:r>
              <a:rPr lang="zh-CN" altLang="en-US" sz="3200" b="1" dirty="0">
                <a:solidFill>
                  <a:srgbClr val="FF0000"/>
                </a:solidFill>
                <a:ea typeface="等线" panose="02010600030101010101" charset="-122"/>
                <a:cs typeface="等线" panose="02010600030101010101" charset="-122"/>
                <a:sym typeface="+mn-ea"/>
              </a:rPr>
              <a:t>指代空格中内容；</a:t>
            </a:r>
            <a:endParaRPr lang="en-US" altLang="zh-CN" sz="3200" b="1" dirty="0">
              <a:solidFill>
                <a:srgbClr val="FF0000"/>
              </a:solidFill>
              <a:ea typeface="等线" panose="02010600030101010101" charset="-122"/>
              <a:cs typeface="等线" panose="02010600030101010101" charset="-122"/>
              <a:sym typeface="+mn-ea"/>
            </a:endParaRPr>
          </a:p>
          <a:p>
            <a:pPr algn="ctr"/>
            <a:r>
              <a:rPr lang="en-US" altLang="zh-CN" sz="3200" b="1" dirty="0">
                <a:solidFill>
                  <a:srgbClr val="FF0000"/>
                </a:solidFill>
                <a:ea typeface="等线" panose="02010600030101010101" charset="-122"/>
                <a:cs typeface="等线" panose="02010600030101010101" charset="-122"/>
                <a:sym typeface="+mn-ea"/>
              </a:rPr>
              <a:t>+</a:t>
            </a:r>
            <a:r>
              <a:rPr lang="zh-CN" altLang="en-US" sz="3200" b="1" dirty="0">
                <a:solidFill>
                  <a:srgbClr val="FF0000"/>
                </a:solidFill>
                <a:ea typeface="等线" panose="02010600030101010101" charset="-122"/>
                <a:cs typeface="等线" panose="02010600030101010101" charset="-122"/>
                <a:sym typeface="+mn-ea"/>
              </a:rPr>
              <a:t>人称为第二人称</a:t>
            </a:r>
            <a:r>
              <a:rPr lang="en-US" altLang="zh-CN" sz="3200" b="1" dirty="0">
                <a:solidFill>
                  <a:srgbClr val="FF0000"/>
                </a:solidFill>
                <a:ea typeface="等线" panose="02010600030101010101" charset="-122"/>
                <a:cs typeface="等线" panose="02010600030101010101" charset="-122"/>
                <a:sym typeface="+mn-ea"/>
              </a:rPr>
              <a:t>you </a:t>
            </a:r>
            <a:endParaRPr lang="en-US" altLang="zh-CN" sz="3200" b="1" dirty="0">
              <a:solidFill>
                <a:srgbClr val="FF0000"/>
              </a:solidFill>
              <a:ea typeface="等线" panose="02010600030101010101" charset="-122"/>
              <a:cs typeface="等线" panose="02010600030101010101" charset="-122"/>
              <a:sym typeface="+mn-ea"/>
            </a:endParaRPr>
          </a:p>
          <a:p>
            <a:pPr algn="ctr"/>
            <a:r>
              <a:rPr lang="zh-CN" altLang="en-US" sz="3200" b="1" dirty="0">
                <a:solidFill>
                  <a:srgbClr val="FF0000"/>
                </a:solidFill>
                <a:ea typeface="等线" panose="02010600030101010101" charset="-122"/>
                <a:cs typeface="等线" panose="02010600030101010101" charset="-122"/>
                <a:sym typeface="+mn-ea"/>
              </a:rPr>
              <a:t>根据两个选项句式一致，必有一冗余选项法则，排除</a:t>
            </a:r>
            <a:r>
              <a:rPr lang="en-US" altLang="zh-CN" sz="3200" b="1" dirty="0">
                <a:solidFill>
                  <a:srgbClr val="FF0000"/>
                </a:solidFill>
                <a:ea typeface="等线" panose="02010600030101010101" charset="-122"/>
                <a:cs typeface="等线" panose="02010600030101010101" charset="-122"/>
                <a:sym typeface="+mn-ea"/>
              </a:rPr>
              <a:t>F</a:t>
            </a:r>
            <a:r>
              <a:rPr lang="zh-CN" altLang="en-US" sz="3200" b="1" dirty="0">
                <a:solidFill>
                  <a:srgbClr val="FF0000"/>
                </a:solidFill>
                <a:ea typeface="等线" panose="02010600030101010101" charset="-122"/>
                <a:cs typeface="等线" panose="02010600030101010101" charset="-122"/>
                <a:sym typeface="+mn-ea"/>
              </a:rPr>
              <a:t>。即</a:t>
            </a:r>
            <a:r>
              <a:rPr lang="en-US" altLang="zh-CN" sz="3200" b="1" dirty="0">
                <a:solidFill>
                  <a:srgbClr val="FF0000"/>
                </a:solidFill>
                <a:ea typeface="等线" panose="02010600030101010101" charset="-122"/>
                <a:cs typeface="等线" panose="02010600030101010101" charset="-122"/>
                <a:sym typeface="+mn-ea"/>
              </a:rPr>
              <a:t>F</a:t>
            </a:r>
            <a:r>
              <a:rPr lang="zh-CN" altLang="en-US" sz="3200" b="1" dirty="0">
                <a:solidFill>
                  <a:srgbClr val="FF0000"/>
                </a:solidFill>
                <a:ea typeface="等线" panose="02010600030101010101" charset="-122"/>
                <a:cs typeface="等线" panose="02010600030101010101" charset="-122"/>
                <a:sym typeface="+mn-ea"/>
              </a:rPr>
              <a:t>不可能是任何空格的选项。</a:t>
            </a:r>
            <a:endParaRPr lang="zh-CN" altLang="en-US" sz="3200" b="1" dirty="0">
              <a:solidFill>
                <a:srgbClr val="FF0000"/>
              </a:solidFill>
              <a:ea typeface="等线" panose="02010600030101010101" charset="-122"/>
              <a:cs typeface="等线" panose="02010600030101010101" charset="-122"/>
              <a:sym typeface="+mn-ea"/>
            </a:endParaRPr>
          </a:p>
        </p:txBody>
      </p:sp>
      <p:cxnSp>
        <p:nvCxnSpPr>
          <p:cNvPr id="8" name="直接箭头连接符 7"/>
          <p:cNvCxnSpPr/>
          <p:nvPr/>
        </p:nvCxnSpPr>
        <p:spPr>
          <a:xfrm flipH="1">
            <a:off x="3780148" y="1308462"/>
            <a:ext cx="414780" cy="317283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1509860" y="2224726"/>
            <a:ext cx="9198989" cy="238098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160256" y="2601799"/>
            <a:ext cx="11953187" cy="4149358"/>
          </a:xfrm>
          <a:prstGeom prst="rect">
            <a:avLst/>
          </a:prstGeom>
          <a:solidFill>
            <a:schemeClr val="bg1"/>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340"/>
              </a:lnSpc>
            </a:pPr>
            <a:r>
              <a:rPr lang="en-US" altLang="zh-CN" dirty="0">
                <a:latin typeface="Times New Roman" panose="02020603050405020304" pitchFamily="18" charset="0"/>
                <a:cs typeface="Times New Roman" panose="02020603050405020304" pitchFamily="18" charset="0"/>
              </a:rPr>
              <a:t>A. I see and hear all kinds of wildlife.</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B. But nature isn’t just there for us to exploit.</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C. Set up a place where you can stay comfortably.</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D. If you’re near a body of water, you can go swimming.</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E. Become familiar with </a:t>
            </a:r>
            <a:r>
              <a:rPr lang="en-US" altLang="zh-CN" dirty="0">
                <a:solidFill>
                  <a:srgbClr val="FF0000"/>
                </a:solidFill>
                <a:latin typeface="Times New Roman" panose="02020603050405020304" pitchFamily="18" charset="0"/>
                <a:cs typeface="Times New Roman" panose="02020603050405020304" pitchFamily="18" charset="0"/>
              </a:rPr>
              <a:t>different trees </a:t>
            </a:r>
            <a:r>
              <a:rPr lang="en-US" altLang="zh-CN" dirty="0">
                <a:latin typeface="Times New Roman" panose="02020603050405020304" pitchFamily="18" charset="0"/>
                <a:cs typeface="Times New Roman" panose="02020603050405020304" pitchFamily="18" charset="0"/>
              </a:rPr>
              <a:t>and what they offer.</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F. If you can accept nature as it is, it can work in your favor.</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G. The river stays cool pretty much year-round and is refreshing in summer.</a:t>
            </a: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custDataLst>
              <p:tags r:id="rId1"/>
            </p:custDataLst>
          </p:nvPr>
        </p:nvSpPr>
        <p:spPr>
          <a:xfrm>
            <a:off x="264160" y="245099"/>
            <a:ext cx="11472211" cy="2055043"/>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defRPr/>
            </a:pPr>
            <a:r>
              <a:rPr kumimoji="0" lang="en-US" altLang="zh-CN" b="1"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Do your Research</a:t>
            </a:r>
            <a:endParaRPr kumimoji="0" lang="en-US" altLang="zh-CN" b="1"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defRPr/>
            </a:pPr>
            <a:r>
              <a:rPr kumimoji="0" lang="en-US" altLang="zh-CN" b="1"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38       </a:t>
            </a:r>
            <a:r>
              <a:rPr kumimoji="0" lang="en-US" altLang="zh-CN" b="1"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Some</a:t>
            </a:r>
            <a:r>
              <a:rPr kumimoji="0" lang="en-US" altLang="zh-CN" b="1" i="0" u="sng"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trees </a:t>
            </a:r>
            <a:r>
              <a:rPr kumimoji="0" lang="en-US" altLang="zh-CN" b="1"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supply wood that’s appropriate for making walking sticks. Some wood is suitable for starting fires, while other wood is fit for keeping them going. Other trees may provide nuts and fruits.</a:t>
            </a:r>
            <a:endParaRPr kumimoji="0" lang="en-US" altLang="zh-CN" i="0" strike="noStrike" kern="100" cap="none" spc="0" normalizeH="0" baseline="0" noProof="0" dirty="0">
              <a:ln>
                <a:noFill/>
              </a:ln>
              <a:effectLst/>
              <a:highlight>
                <a:srgbClr val="FFFF00"/>
              </a:highlight>
              <a:uLnTx/>
              <a:uFillTx/>
              <a:latin typeface="Times New Roman" panose="02020603050405020304" pitchFamily="18" charset="0"/>
              <a:cs typeface="Times New Roman" panose="02020603050405020304" pitchFamily="18" charset="0"/>
            </a:endParaRPr>
          </a:p>
        </p:txBody>
      </p:sp>
      <p:sp>
        <p:nvSpPr>
          <p:cNvPr id="7" name="心形 6"/>
          <p:cNvSpPr/>
          <p:nvPr/>
        </p:nvSpPr>
        <p:spPr>
          <a:xfrm>
            <a:off x="407703" y="4859110"/>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4" name="文本框 3"/>
          <p:cNvSpPr txBox="1"/>
          <p:nvPr>
            <p:custDataLst>
              <p:tags r:id="rId2"/>
            </p:custDataLst>
          </p:nvPr>
        </p:nvSpPr>
        <p:spPr>
          <a:xfrm>
            <a:off x="6595057" y="2258399"/>
            <a:ext cx="5622290" cy="523220"/>
          </a:xfrm>
          <a:prstGeom prst="rect">
            <a:avLst/>
          </a:prstGeom>
          <a:solidFill>
            <a:schemeClr val="bg1"/>
          </a:solidFill>
          <a:ln w="28575">
            <a:solidFill>
              <a:schemeClr val="accent1"/>
            </a:solidFill>
          </a:ln>
        </p:spPr>
        <p:txBody>
          <a:bodyPr wrap="square" rtlCol="0">
            <a:spAutoFit/>
          </a:bodyPr>
          <a:lstStyle/>
          <a:p>
            <a:pPr algn="ctr"/>
            <a:r>
              <a:rPr lang="zh-CN" altLang="en-US" sz="2800" b="1" dirty="0">
                <a:solidFill>
                  <a:srgbClr val="FF0000"/>
                </a:solidFill>
                <a:ea typeface="等线" panose="02010600030101010101" charset="-122"/>
                <a:cs typeface="等线" panose="02010600030101010101" charset="-122"/>
                <a:sym typeface="+mn-ea"/>
              </a:rPr>
              <a:t>段首题：根据后面的关键词</a:t>
            </a:r>
            <a:r>
              <a:rPr lang="en-US" altLang="zh-CN" sz="2800" b="1" dirty="0">
                <a:solidFill>
                  <a:srgbClr val="FF0000"/>
                </a:solidFill>
                <a:ea typeface="等线" panose="02010600030101010101" charset="-122"/>
                <a:cs typeface="等线" panose="02010600030101010101" charset="-122"/>
                <a:sym typeface="+mn-ea"/>
              </a:rPr>
              <a:t>trees </a:t>
            </a:r>
            <a:endParaRPr lang="zh-CN" altLang="en-US" sz="2800" b="1" dirty="0">
              <a:solidFill>
                <a:srgbClr val="0000FF"/>
              </a:solidFill>
              <a:ea typeface="等线" panose="02010600030101010101" charset="-122"/>
              <a:cs typeface="等线" panose="02010600030101010101" charset="-122"/>
              <a:sym typeface="+mn-ea"/>
            </a:endParaRPr>
          </a:p>
        </p:txBody>
      </p:sp>
      <p:cxnSp>
        <p:nvCxnSpPr>
          <p:cNvPr id="6" name="直接箭头连接符 5"/>
          <p:cNvCxnSpPr/>
          <p:nvPr/>
        </p:nvCxnSpPr>
        <p:spPr>
          <a:xfrm>
            <a:off x="4062714" y="1357460"/>
            <a:ext cx="1169162" cy="359477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rder LOVEMAMA - East Village Menu Delivery【Menu &amp; Prices】| New York ..."/>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88026" y="0"/>
            <a:ext cx="90942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359442" y="3761293"/>
            <a:ext cx="5290055" cy="954107"/>
          </a:xfrm>
          <a:prstGeom prst="rect">
            <a:avLst/>
          </a:prstGeom>
          <a:solidFill>
            <a:schemeClr val="bg1"/>
          </a:solidFill>
        </p:spPr>
        <p:txBody>
          <a:bodyPr wrap="square" rtlCol="0">
            <a:spAutoFit/>
          </a:bodyPr>
          <a:lstStyle/>
          <a:p>
            <a:r>
              <a:rPr lang="en-US" altLang="zh-CN" sz="2800" b="1" dirty="0">
                <a:solidFill>
                  <a:srgbClr val="FF0000"/>
                </a:solidFill>
              </a:rPr>
              <a:t>                         A </a:t>
            </a:r>
            <a:r>
              <a:rPr lang="zh-CN" altLang="en-US" sz="2800" b="1" dirty="0">
                <a:solidFill>
                  <a:srgbClr val="FF0000"/>
                </a:solidFill>
              </a:rPr>
              <a:t>篇</a:t>
            </a:r>
            <a:endParaRPr lang="en-US" altLang="zh-CN" sz="2800" b="1" dirty="0">
              <a:solidFill>
                <a:srgbClr val="FF0000"/>
              </a:solidFill>
            </a:endParaRPr>
          </a:p>
          <a:p>
            <a:r>
              <a:rPr lang="zh-CN" altLang="en-US" sz="2800" b="1" dirty="0">
                <a:solidFill>
                  <a:srgbClr val="FF0000"/>
                </a:solidFill>
              </a:rPr>
              <a:t>介绍一家名为</a:t>
            </a:r>
            <a:r>
              <a:rPr lang="en-US" altLang="zh-CN" sz="2800" b="1" dirty="0" err="1">
                <a:solidFill>
                  <a:srgbClr val="FF0000"/>
                </a:solidFill>
              </a:rPr>
              <a:t>LoveMama</a:t>
            </a:r>
            <a:r>
              <a:rPr lang="en-US" altLang="zh-CN" sz="2800" b="1" dirty="0">
                <a:solidFill>
                  <a:srgbClr val="FF0000"/>
                </a:solidFill>
              </a:rPr>
              <a:t> </a:t>
            </a:r>
            <a:r>
              <a:rPr lang="zh-CN" altLang="en-US" sz="2800" b="1" dirty="0">
                <a:solidFill>
                  <a:srgbClr val="FF0000"/>
                </a:solidFill>
              </a:rPr>
              <a:t>的餐馆       </a:t>
            </a:r>
            <a:endParaRPr lang="zh-CN" altLang="en-US" sz="2800" b="1" dirty="0">
              <a:solidFill>
                <a:srgbClr val="FF0000"/>
              </a:solidFill>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148266" y="3705661"/>
            <a:ext cx="11968424" cy="2763618"/>
          </a:xfrm>
          <a:prstGeom prst="rect">
            <a:avLst/>
          </a:prstGeom>
          <a:solidFill>
            <a:schemeClr val="bg1"/>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340"/>
              </a:lnSpc>
            </a:pPr>
            <a:endParaRPr lang="en-US" altLang="zh-CN" sz="3200" dirty="0">
              <a:latin typeface="Times New Roman" panose="02020603050405020304" pitchFamily="18" charset="0"/>
              <a:cs typeface="Times New Roman" panose="02020603050405020304" pitchFamily="18" charset="0"/>
            </a:endParaRPr>
          </a:p>
          <a:p>
            <a:pPr>
              <a:lnSpc>
                <a:spcPts val="3340"/>
              </a:lnSpc>
            </a:pPr>
            <a:r>
              <a:rPr lang="en-US" altLang="zh-CN" sz="3200" dirty="0">
                <a:latin typeface="Times New Roman" panose="02020603050405020304" pitchFamily="18" charset="0"/>
                <a:cs typeface="Times New Roman" panose="02020603050405020304" pitchFamily="18" charset="0"/>
              </a:rPr>
              <a:t>E. Become familiar with different trees and what they offer.</a:t>
            </a:r>
            <a:endParaRPr lang="en-US" altLang="zh-CN" sz="3200" dirty="0">
              <a:latin typeface="Times New Roman" panose="02020603050405020304" pitchFamily="18" charset="0"/>
              <a:cs typeface="Times New Roman" panose="02020603050405020304" pitchFamily="18" charset="0"/>
            </a:endParaRPr>
          </a:p>
          <a:p>
            <a:pPr>
              <a:lnSpc>
                <a:spcPts val="3340"/>
              </a:lnSpc>
            </a:pPr>
            <a:r>
              <a:rPr lang="en-US" altLang="zh-CN" sz="3200" dirty="0">
                <a:latin typeface="Times New Roman" panose="02020603050405020304" pitchFamily="18" charset="0"/>
                <a:cs typeface="Times New Roman" panose="02020603050405020304" pitchFamily="18" charset="0"/>
              </a:rPr>
              <a:t>F. If you can accept nature as it is, it can work in your favor.</a:t>
            </a:r>
            <a:endParaRPr lang="en-US" altLang="zh-CN" sz="3200" dirty="0">
              <a:latin typeface="Times New Roman" panose="02020603050405020304" pitchFamily="18" charset="0"/>
              <a:cs typeface="Times New Roman" panose="02020603050405020304" pitchFamily="18" charset="0"/>
            </a:endParaRPr>
          </a:p>
          <a:p>
            <a:pPr>
              <a:lnSpc>
                <a:spcPts val="3340"/>
              </a:lnSpc>
            </a:pPr>
            <a:r>
              <a:rPr lang="en-US" altLang="zh-CN" sz="3200" dirty="0">
                <a:latin typeface="Times New Roman" panose="02020603050405020304" pitchFamily="18" charset="0"/>
                <a:cs typeface="Times New Roman" panose="02020603050405020304" pitchFamily="18" charset="0"/>
              </a:rPr>
              <a:t>G. </a:t>
            </a:r>
            <a:r>
              <a:rPr lang="en-US" altLang="zh-CN" sz="3200" b="1" u="sng" dirty="0">
                <a:solidFill>
                  <a:srgbClr val="FF0000"/>
                </a:solidFill>
                <a:latin typeface="Times New Roman" panose="02020603050405020304" pitchFamily="18" charset="0"/>
                <a:cs typeface="Times New Roman" panose="02020603050405020304" pitchFamily="18" charset="0"/>
              </a:rPr>
              <a:t>The river </a:t>
            </a:r>
            <a:r>
              <a:rPr lang="en-US" altLang="zh-CN" sz="3200" dirty="0">
                <a:solidFill>
                  <a:srgbClr val="CC00FF"/>
                </a:solidFill>
                <a:latin typeface="Times New Roman" panose="02020603050405020304" pitchFamily="18" charset="0"/>
                <a:cs typeface="Times New Roman" panose="02020603050405020304" pitchFamily="18" charset="0"/>
              </a:rPr>
              <a:t>stays cool pretty much year-round and is refreshing in summer.</a:t>
            </a:r>
            <a:endParaRPr lang="en-US" altLang="zh-CN" sz="3200" dirty="0">
              <a:solidFill>
                <a:srgbClr val="CC00FF"/>
              </a:solidFill>
              <a:latin typeface="Times New Roman" panose="02020603050405020304" pitchFamily="18" charset="0"/>
              <a:cs typeface="Times New Roman" panose="02020603050405020304" pitchFamily="18" charset="0"/>
            </a:endParaRPr>
          </a:p>
          <a:p>
            <a:pPr>
              <a:lnSpc>
                <a:spcPts val="3340"/>
              </a:lnSpc>
            </a:pPr>
            <a:endParaRPr lang="en-US" altLang="zh-CN" sz="3200"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custDataLst>
              <p:tags r:id="rId1"/>
            </p:custDataLst>
          </p:nvPr>
        </p:nvSpPr>
        <p:spPr>
          <a:xfrm>
            <a:off x="264160" y="106844"/>
            <a:ext cx="11664315" cy="3298089"/>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buNone/>
            </a:pP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      Fully Enjoy Nature</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gn="just">
              <a:buNone/>
            </a:pP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My hope is that the strategies for first-time campers will help you appreciate the great outdoors. Whether you’re hiking, fishing, swimming, or cooking by a warm fire, each of them is fun. I live approximately 2 miles from fabulous </a:t>
            </a:r>
            <a:r>
              <a:rPr lang="en-US" altLang="zh-CN" sz="3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Current River, </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which is fed by cold springs some 40 miles upstream.  </a:t>
            </a:r>
            <a:r>
              <a:rPr lang="en-US" altLang="zh-CN" sz="3200" u="sng" kern="100" dirty="0">
                <a:effectLst/>
                <a:latin typeface="Times New Roman" panose="02020603050405020304" pitchFamily="18" charset="0"/>
                <a:ea typeface="宋体" panose="02010600030101010101" pitchFamily="2" charset="-122"/>
                <a:cs typeface="Times New Roman" panose="02020603050405020304" pitchFamily="18" charset="0"/>
              </a:rPr>
              <a:t>         39_____  </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7" name="心形 6"/>
          <p:cNvSpPr/>
          <p:nvPr/>
        </p:nvSpPr>
        <p:spPr>
          <a:xfrm>
            <a:off x="463238" y="5415908"/>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9" name="文本框 8"/>
          <p:cNvSpPr txBox="1"/>
          <p:nvPr>
            <p:custDataLst>
              <p:tags r:id="rId2"/>
            </p:custDataLst>
          </p:nvPr>
        </p:nvSpPr>
        <p:spPr>
          <a:xfrm>
            <a:off x="6975835" y="3171190"/>
            <a:ext cx="5084085" cy="1569660"/>
          </a:xfrm>
          <a:prstGeom prst="rect">
            <a:avLst/>
          </a:prstGeom>
          <a:solidFill>
            <a:schemeClr val="bg1"/>
          </a:solidFill>
          <a:ln w="28575">
            <a:solidFill>
              <a:schemeClr val="accent1"/>
            </a:solidFill>
          </a:ln>
        </p:spPr>
        <p:txBody>
          <a:bodyPr wrap="square" rtlCol="0">
            <a:spAutoFit/>
          </a:bodyPr>
          <a:lstStyle/>
          <a:p>
            <a:pPr algn="ctr"/>
            <a:r>
              <a:rPr lang="zh-CN" altLang="en-US" sz="3200" b="1" dirty="0">
                <a:solidFill>
                  <a:srgbClr val="FF0000"/>
                </a:solidFill>
                <a:ea typeface="等线" panose="02010600030101010101" charset="-122"/>
                <a:cs typeface="等线" panose="02010600030101010101" charset="-122"/>
                <a:sym typeface="+mn-ea"/>
              </a:rPr>
              <a:t>段尾设空。</a:t>
            </a:r>
            <a:endParaRPr lang="en-US" altLang="zh-CN" sz="3200" b="1" dirty="0">
              <a:solidFill>
                <a:srgbClr val="FF0000"/>
              </a:solidFill>
              <a:ea typeface="等线" panose="02010600030101010101" charset="-122"/>
              <a:cs typeface="等线" panose="02010600030101010101" charset="-122"/>
              <a:sym typeface="+mn-ea"/>
            </a:endParaRPr>
          </a:p>
          <a:p>
            <a:pPr algn="ctr"/>
            <a:r>
              <a:rPr lang="en-US" altLang="zh-CN" sz="3200" b="1" dirty="0">
                <a:solidFill>
                  <a:srgbClr val="FF0000"/>
                </a:solidFill>
                <a:ea typeface="等线" panose="02010600030101010101" charset="-122"/>
                <a:cs typeface="等线" panose="02010600030101010101" charset="-122"/>
                <a:sym typeface="+mn-ea"/>
              </a:rPr>
              <a:t>Current River</a:t>
            </a:r>
            <a:r>
              <a:rPr lang="zh-CN" altLang="en-US" sz="3200" b="1" dirty="0">
                <a:solidFill>
                  <a:srgbClr val="FF0000"/>
                </a:solidFill>
                <a:ea typeface="等线" panose="02010600030101010101" charset="-122"/>
                <a:cs typeface="等线" panose="02010600030101010101" charset="-122"/>
                <a:sym typeface="+mn-ea"/>
              </a:rPr>
              <a:t>与</a:t>
            </a:r>
            <a:r>
              <a:rPr lang="en-US" altLang="zh-CN" sz="3200" b="1" dirty="0">
                <a:solidFill>
                  <a:srgbClr val="FF0000"/>
                </a:solidFill>
                <a:ea typeface="等线" panose="02010600030101010101" charset="-122"/>
                <a:cs typeface="等线" panose="02010600030101010101" charset="-122"/>
                <a:sym typeface="+mn-ea"/>
              </a:rPr>
              <a:t>G</a:t>
            </a:r>
            <a:r>
              <a:rPr lang="zh-CN" altLang="en-US" sz="3200" b="1" dirty="0">
                <a:solidFill>
                  <a:srgbClr val="FF0000"/>
                </a:solidFill>
                <a:ea typeface="等线" panose="02010600030101010101" charset="-122"/>
                <a:cs typeface="等线" panose="02010600030101010101" charset="-122"/>
                <a:sym typeface="+mn-ea"/>
              </a:rPr>
              <a:t>项</a:t>
            </a:r>
            <a:r>
              <a:rPr lang="en-US" altLang="zh-CN" sz="3200" b="1" dirty="0">
                <a:solidFill>
                  <a:srgbClr val="FF0000"/>
                </a:solidFill>
                <a:ea typeface="等线" panose="02010600030101010101" charset="-122"/>
                <a:cs typeface="等线" panose="02010600030101010101" charset="-122"/>
                <a:sym typeface="+mn-ea"/>
              </a:rPr>
              <a:t>The river </a:t>
            </a:r>
            <a:r>
              <a:rPr lang="zh-CN" altLang="en-US" sz="3200" b="1" dirty="0">
                <a:solidFill>
                  <a:srgbClr val="FF0000"/>
                </a:solidFill>
                <a:ea typeface="等线" panose="02010600030101010101" charset="-122"/>
                <a:cs typeface="等线" panose="02010600030101010101" charset="-122"/>
                <a:sym typeface="+mn-ea"/>
              </a:rPr>
              <a:t>呼应，描述河流全貌</a:t>
            </a:r>
            <a:endParaRPr lang="zh-CN" altLang="en-US" sz="3200" b="1" dirty="0">
              <a:solidFill>
                <a:srgbClr val="FF0000"/>
              </a:solidFill>
              <a:ea typeface="等线" panose="02010600030101010101" charset="-122"/>
              <a:cs typeface="等线" panose="02010600030101010101" charset="-122"/>
              <a:sym typeface="+mn-ea"/>
            </a:endParaRPr>
          </a:p>
        </p:txBody>
      </p:sp>
      <p:cxnSp>
        <p:nvCxnSpPr>
          <p:cNvPr id="4" name="直接箭头连接符 3"/>
          <p:cNvCxnSpPr/>
          <p:nvPr/>
        </p:nvCxnSpPr>
        <p:spPr>
          <a:xfrm flipH="1">
            <a:off x="2026764" y="2291390"/>
            <a:ext cx="6495068" cy="296432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6919065" y="2555885"/>
            <a:ext cx="405929" cy="276703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145019" y="3419100"/>
            <a:ext cx="11968424" cy="2795082"/>
          </a:xfrm>
          <a:prstGeom prst="rect">
            <a:avLst/>
          </a:prstGeom>
          <a:solidFill>
            <a:schemeClr val="bg1"/>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340"/>
              </a:lnSpc>
            </a:pPr>
            <a:r>
              <a:rPr lang="en-US" altLang="zh-CN" dirty="0">
                <a:latin typeface="Times New Roman" panose="02020603050405020304" pitchFamily="18" charset="0"/>
                <a:cs typeface="Times New Roman" panose="02020603050405020304" pitchFamily="18" charset="0"/>
              </a:rPr>
              <a:t>A. </a:t>
            </a:r>
            <a:r>
              <a:rPr lang="en-US" altLang="zh-CN" u="sng" dirty="0">
                <a:solidFill>
                  <a:srgbClr val="FF0000"/>
                </a:solidFill>
                <a:latin typeface="Times New Roman" panose="02020603050405020304" pitchFamily="18" charset="0"/>
                <a:cs typeface="Times New Roman" panose="02020603050405020304" pitchFamily="18" charset="0"/>
              </a:rPr>
              <a:t>I </a:t>
            </a:r>
            <a:r>
              <a:rPr lang="en-US" altLang="zh-CN" dirty="0">
                <a:latin typeface="Times New Roman" panose="02020603050405020304" pitchFamily="18" charset="0"/>
                <a:cs typeface="Times New Roman" panose="02020603050405020304" pitchFamily="18" charset="0"/>
              </a:rPr>
              <a:t>see and hear </a:t>
            </a:r>
            <a:r>
              <a:rPr lang="en-US" altLang="zh-CN" u="sng" dirty="0">
                <a:solidFill>
                  <a:srgbClr val="CC00FF"/>
                </a:solidFill>
                <a:latin typeface="Times New Roman" panose="02020603050405020304" pitchFamily="18" charset="0"/>
                <a:cs typeface="Times New Roman" panose="02020603050405020304" pitchFamily="18" charset="0"/>
              </a:rPr>
              <a:t>all kinds of wildlife.</a:t>
            </a:r>
            <a:endParaRPr lang="en-US" altLang="zh-CN" u="sng" dirty="0">
              <a:solidFill>
                <a:srgbClr val="CC00FF"/>
              </a:solidFill>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B. But nature isn’t just there for us to exploit.</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C. Set up a place where you can stay comfortably.</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D. If you’re near a body of water, you can go swimming.</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E. Become familiar with different trees and what they offer.</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custDataLst>
              <p:tags r:id="rId1"/>
            </p:custDataLst>
          </p:nvPr>
        </p:nvSpPr>
        <p:spPr>
          <a:xfrm>
            <a:off x="145020" y="75414"/>
            <a:ext cx="11968424" cy="3459638"/>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defRPr/>
            </a:pP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zh-CN" sz="3200" b="1"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zh-CN" sz="3200" b="1" i="0" u="sng"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I </a:t>
            </a: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have no interest in hunting or party; </a:t>
            </a:r>
            <a:r>
              <a:rPr kumimoji="0" lang="en-US" altLang="zh-CN" sz="3200" b="1" i="0" u="sng"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I</a:t>
            </a: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fancy simply sitting on a sand bar at dawn, watching the mist rise from the water</a:t>
            </a:r>
            <a:r>
              <a:rPr kumimoji="0" lang="en-US" altLang="zh-CN" sz="3200"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40  </a:t>
            </a: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zh-CN" sz="3200" i="0" u="sng"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zh-CN" sz="3200" b="1" i="0" u="sng"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I</a:t>
            </a:r>
            <a:r>
              <a:rPr kumimoji="0" lang="en-US" altLang="zh-CN" sz="3200" i="0" u="sng"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listen for </a:t>
            </a:r>
            <a:r>
              <a:rPr kumimoji="0" lang="en-US" altLang="zh-CN" sz="3200" i="0" u="sng" strike="noStrike" kern="10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the beavers </a:t>
            </a: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making splashes at night with their wide, flat tails. </a:t>
            </a:r>
            <a:r>
              <a:rPr kumimoji="0" lang="en-US" altLang="zh-CN" sz="3200" b="1" i="0" u="sng"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I </a:t>
            </a: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hear </a:t>
            </a:r>
            <a:r>
              <a:rPr kumimoji="0" lang="en-US" altLang="zh-CN" sz="3200" i="0" u="sng" strike="noStrike" kern="10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coyotes </a:t>
            </a: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howling at night too. </a:t>
            </a:r>
            <a:r>
              <a:rPr kumimoji="0" lang="en-US" altLang="zh-CN" sz="3200" b="1" i="0" u="sng"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I</a:t>
            </a: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’ve seen </a:t>
            </a:r>
            <a:r>
              <a:rPr kumimoji="0" lang="en-US" altLang="zh-CN" sz="3200" i="0" strike="noStrike" kern="10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cottonmouth snakes </a:t>
            </a: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and even </a:t>
            </a:r>
            <a:r>
              <a:rPr kumimoji="0" lang="en-US" altLang="zh-CN" sz="3200" i="0" u="sng" strike="noStrike" kern="10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panther </a:t>
            </a: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tracks! </a:t>
            </a:r>
            <a:r>
              <a:rPr kumimoji="0" lang="en-US" altLang="zh-CN" sz="3200" b="1" i="0" u="sng"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I</a:t>
            </a: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love the serenity and the small thrills, the kinds of experiences I wouldn’t trade for anything in the world.</a:t>
            </a:r>
            <a:endPar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7" name="心形 6"/>
          <p:cNvSpPr/>
          <p:nvPr/>
        </p:nvSpPr>
        <p:spPr>
          <a:xfrm>
            <a:off x="430502" y="3558098"/>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9" name="文本框 8"/>
          <p:cNvSpPr txBox="1"/>
          <p:nvPr>
            <p:custDataLst>
              <p:tags r:id="rId2"/>
            </p:custDataLst>
          </p:nvPr>
        </p:nvSpPr>
        <p:spPr>
          <a:xfrm>
            <a:off x="6957662" y="2973510"/>
            <a:ext cx="4932680" cy="1569660"/>
          </a:xfrm>
          <a:prstGeom prst="rect">
            <a:avLst/>
          </a:prstGeom>
          <a:solidFill>
            <a:schemeClr val="bg1"/>
          </a:solidFill>
          <a:ln w="28575">
            <a:solidFill>
              <a:schemeClr val="accent1"/>
            </a:solidFill>
          </a:ln>
        </p:spPr>
        <p:txBody>
          <a:bodyPr wrap="square" rtlCol="0">
            <a:spAutoFit/>
          </a:bodyPr>
          <a:lstStyle/>
          <a:p>
            <a:pPr algn="ctr"/>
            <a:r>
              <a:rPr lang="zh-CN" altLang="en-US" sz="3200" b="1" dirty="0">
                <a:solidFill>
                  <a:srgbClr val="FF0000"/>
                </a:solidFill>
                <a:ea typeface="等线" panose="02010600030101010101" charset="-122"/>
                <a:cs typeface="等线" panose="02010600030101010101" charset="-122"/>
                <a:sym typeface="+mn-ea"/>
              </a:rPr>
              <a:t>段中设空</a:t>
            </a:r>
            <a:r>
              <a:rPr lang="en-US" altLang="zh-CN" sz="3200" b="1" dirty="0">
                <a:solidFill>
                  <a:srgbClr val="FF0000"/>
                </a:solidFill>
                <a:ea typeface="等线" panose="02010600030101010101" charset="-122"/>
                <a:cs typeface="等线" panose="02010600030101010101" charset="-122"/>
                <a:sym typeface="+mn-ea"/>
              </a:rPr>
              <a:t>:</a:t>
            </a:r>
            <a:endParaRPr lang="zh-CN" altLang="en-US" sz="3200" b="1" dirty="0">
              <a:solidFill>
                <a:srgbClr val="FF0000"/>
              </a:solidFill>
              <a:ea typeface="等线" panose="02010600030101010101" charset="-122"/>
              <a:cs typeface="等线" panose="02010600030101010101" charset="-122"/>
              <a:sym typeface="+mn-ea"/>
            </a:endParaRPr>
          </a:p>
          <a:p>
            <a:pPr algn="ctr"/>
            <a:r>
              <a:rPr lang="zh-CN" altLang="en-US" sz="3200" b="1" dirty="0">
                <a:solidFill>
                  <a:srgbClr val="FF0000"/>
                </a:solidFill>
                <a:ea typeface="等线" panose="02010600030101010101" charset="-122"/>
                <a:cs typeface="等线" panose="02010600030101010101" charset="-122"/>
                <a:sym typeface="+mn-ea"/>
              </a:rPr>
              <a:t>叙事人称均为</a:t>
            </a:r>
            <a:r>
              <a:rPr lang="en-US" altLang="zh-CN" sz="3200" b="1" dirty="0">
                <a:solidFill>
                  <a:srgbClr val="FF0000"/>
                </a:solidFill>
                <a:ea typeface="等线" panose="02010600030101010101" charset="-122"/>
                <a:cs typeface="等线" panose="02010600030101010101" charset="-122"/>
                <a:sym typeface="+mn-ea"/>
              </a:rPr>
              <a:t>I+ all kinds of wildlife </a:t>
            </a:r>
            <a:r>
              <a:rPr lang="zh-CN" altLang="en-US" sz="3200" b="1" dirty="0">
                <a:solidFill>
                  <a:srgbClr val="FF0000"/>
                </a:solidFill>
                <a:ea typeface="等线" panose="02010600030101010101" charset="-122"/>
                <a:cs typeface="等线" panose="02010600030101010101" charset="-122"/>
                <a:sym typeface="+mn-ea"/>
              </a:rPr>
              <a:t>故</a:t>
            </a:r>
            <a:r>
              <a:rPr lang="en-US" altLang="zh-CN" sz="3200" b="1" dirty="0">
                <a:solidFill>
                  <a:srgbClr val="FF0000"/>
                </a:solidFill>
                <a:ea typeface="等线" panose="02010600030101010101" charset="-122"/>
                <a:cs typeface="等线" panose="02010600030101010101" charset="-122"/>
                <a:sym typeface="+mn-ea"/>
              </a:rPr>
              <a:t>A</a:t>
            </a:r>
            <a:r>
              <a:rPr lang="zh-CN" altLang="en-US" sz="3200" b="1" dirty="0">
                <a:solidFill>
                  <a:srgbClr val="FF0000"/>
                </a:solidFill>
                <a:ea typeface="等线" panose="02010600030101010101" charset="-122"/>
                <a:cs typeface="等线" panose="02010600030101010101" charset="-122"/>
                <a:sym typeface="+mn-ea"/>
              </a:rPr>
              <a:t>为正确选项</a:t>
            </a:r>
            <a:endParaRPr lang="zh-CN" altLang="en-US" sz="3200" b="1" dirty="0">
              <a:solidFill>
                <a:srgbClr val="FF0000"/>
              </a:solidFill>
              <a:ea typeface="等线" panose="02010600030101010101" charset="-122"/>
              <a:cs typeface="等线" panose="02010600030101010101" charset="-122"/>
              <a:sym typeface="+mn-ea"/>
            </a:endParaRPr>
          </a:p>
        </p:txBody>
      </p:sp>
      <p:cxnSp>
        <p:nvCxnSpPr>
          <p:cNvPr id="4" name="直接箭头连接符 3"/>
          <p:cNvCxnSpPr/>
          <p:nvPr/>
        </p:nvCxnSpPr>
        <p:spPr>
          <a:xfrm>
            <a:off x="1016521" y="2470786"/>
            <a:ext cx="2286004" cy="114724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1008668" y="829559"/>
            <a:ext cx="0" cy="319568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1331475" y="2205872"/>
            <a:ext cx="2432965" cy="142690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2231799" y="1804929"/>
            <a:ext cx="2292283" cy="187094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5019381" y="2271860"/>
            <a:ext cx="3219646" cy="133360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775" y="1005205"/>
            <a:ext cx="11268710" cy="4700774"/>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1.be conscious of = be aware of </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2.following these tricks   </a:t>
            </a:r>
            <a:r>
              <a:rPr lang="zh-CN" altLang="en-US" sz="2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遵照这些诀窍</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 engage with nature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亲近自然</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4.take full advantage of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充分利用</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5.do laundry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洗衣服</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6.take much trouble to do </a:t>
            </a:r>
            <a:r>
              <a:rPr lang="en-US" altLang="zh-CN" sz="2800" b="1"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sth</a:t>
            </a: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dirty="0"/>
              <a:t>费了很大劲做</a:t>
            </a:r>
            <a:endParaRPr lang="zh-CN" altLang="en-US" sz="2800" dirty="0"/>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 be appropriate for making walking sticks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适合做拐杖</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=be suitable for =be fit for     </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50" y="393700"/>
            <a:ext cx="2933700" cy="584775"/>
          </a:xfrm>
          <a:prstGeom prst="rect">
            <a:avLst/>
          </a:prstGeom>
          <a:noFill/>
        </p:spPr>
        <p:txBody>
          <a:bodyPr wrap="square" rtlCol="0">
            <a:spAutoFit/>
          </a:bodyPr>
          <a:lstStyle/>
          <a:p>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七选五语料库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775" y="1005205"/>
            <a:ext cx="11584986" cy="3149580"/>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 strategy    n.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策略；战略</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9.</a:t>
            </a:r>
            <a:r>
              <a:rPr lang="en-US" altLang="zh-CN" sz="2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approximately    adv.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大约</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10.cold springs   </a:t>
            </a:r>
            <a:r>
              <a:rPr lang="zh-CN" altLang="en-US" sz="2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冰冷的泉水</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11.fancy simply sitting on a sand bar at dawn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喜欢黎明时分坐在沙洲上</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12. trade A for B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用</a:t>
            </a: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换取</a:t>
            </a: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；交易</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13. refreshing  adj.  </a:t>
            </a:r>
            <a:r>
              <a:rPr lang="zh-CN" altLang="en-US" sz="2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令人精神振作；令人耳目一新；令人清醒的；</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50" y="393700"/>
            <a:ext cx="2933700" cy="584775"/>
          </a:xfrm>
          <a:prstGeom prst="rect">
            <a:avLst/>
          </a:prstGeom>
          <a:noFill/>
        </p:spPr>
        <p:txBody>
          <a:bodyPr wrap="square" rtlCol="0">
            <a:spAutoFit/>
          </a:bodyPr>
          <a:lstStyle/>
          <a:p>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七选五语料库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549650" y="2863215"/>
            <a:ext cx="5091430"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dirty="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rPr>
              <a:t>完形填空</a:t>
            </a:r>
            <a:endParaRPr kumimoji="0" lang="zh-CN" altLang="en-US" sz="7200" b="1" i="0" u="none" strike="noStrike" kern="1200" cap="none" spc="0" normalizeH="0" baseline="0" noProof="0" dirty="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3</a:t>
            </a:r>
            <a:endPar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0"/>
            <a:ext cx="12192000" cy="6857999"/>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矩形 1"/>
          <p:cNvSpPr/>
          <p:nvPr/>
        </p:nvSpPr>
        <p:spPr>
          <a:xfrm>
            <a:off x="400323" y="5245257"/>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3</a:t>
            </a:r>
            <a:endParaRPr kumimoji="0" lang="en-US" altLang="zh-CN" sz="6000" b="1"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pic>
        <p:nvPicPr>
          <p:cNvPr id="1026" name="Picture 2" descr="30+ Kamaljit Singh Images - DesiComments.co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0323" y="546755"/>
            <a:ext cx="3934512" cy="4404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erji Ka Dera 的图像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707" y="2435355"/>
            <a:ext cx="6690919" cy="4304221"/>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978114" y="546755"/>
            <a:ext cx="8290016"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dirty="0">
                <a:ln w="0"/>
                <a:solidFill>
                  <a:srgbClr val="CC00FF"/>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The Very Caring Family </a:t>
            </a:r>
            <a:endParaRPr kumimoji="0" lang="en-US" altLang="zh-CN" sz="6000" b="1" i="0" u="none" strike="noStrike" kern="1200" cap="none" spc="0" normalizeH="0" baseline="0" noProof="0" dirty="0">
              <a:ln w="0"/>
              <a:solidFill>
                <a:srgbClr val="CC00FF"/>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
        <p:nvSpPr>
          <p:cNvPr id="5" name="文本框 4"/>
          <p:cNvSpPr txBox="1"/>
          <p:nvPr/>
        </p:nvSpPr>
        <p:spPr>
          <a:xfrm>
            <a:off x="4760536" y="1659118"/>
            <a:ext cx="4345757" cy="584775"/>
          </a:xfrm>
          <a:prstGeom prst="rect">
            <a:avLst/>
          </a:prstGeom>
          <a:noFill/>
        </p:spPr>
        <p:txBody>
          <a:bodyPr wrap="square" rtlCol="0">
            <a:spAutoFit/>
          </a:bodyPr>
          <a:lstStyle/>
          <a:p>
            <a:r>
              <a:rPr lang="zh-CN" altLang="en-US" sz="3200" b="1" dirty="0">
                <a:solidFill>
                  <a:srgbClr val="FF0000"/>
                </a:solidFill>
              </a:rPr>
              <a:t>主题语境：人与社会</a:t>
            </a:r>
            <a:endParaRPr lang="zh-CN" altLang="en-US" sz="3200" b="1" dirty="0">
              <a:solidFill>
                <a:srgbClr val="FF0000"/>
              </a:solidFill>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35497" y="81351"/>
            <a:ext cx="11940239" cy="5041265"/>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40"/>
              </a:lnSpc>
            </a:pPr>
            <a:r>
              <a:rPr lang="en-US" altLang="zh-CN" sz="2800" b="1" dirty="0">
                <a:solidFill>
                  <a:schemeClr val="tx1"/>
                </a:solidFill>
                <a:latin typeface="Times New Roman" panose="02020603050405020304" pitchFamily="18" charset="0"/>
                <a:cs typeface="Times New Roman" panose="02020603050405020304" pitchFamily="18" charset="0"/>
              </a:rPr>
              <a:t>  </a:t>
            </a:r>
            <a:r>
              <a:rPr lang="en-US" altLang="zh-CN" sz="2800" dirty="0">
                <a:solidFill>
                  <a:schemeClr val="tx1"/>
                </a:solidFill>
                <a:latin typeface="Times New Roman" panose="02020603050405020304" pitchFamily="18" charset="0"/>
                <a:cs typeface="Times New Roman" panose="02020603050405020304" pitchFamily="18" charset="0"/>
              </a:rPr>
              <a:t>    Each morning at 6 a.m., </a:t>
            </a:r>
            <a:r>
              <a:rPr lang="en-US" altLang="zh-CN" sz="2800" dirty="0" err="1">
                <a:solidFill>
                  <a:schemeClr val="tx1"/>
                </a:solidFill>
                <a:latin typeface="Times New Roman" panose="02020603050405020304" pitchFamily="18" charset="0"/>
                <a:cs typeface="Times New Roman" panose="02020603050405020304" pitchFamily="18" charset="0"/>
              </a:rPr>
              <a:t>Kamaljeet</a:t>
            </a:r>
            <a:r>
              <a:rPr lang="en-US" altLang="zh-CN" sz="2800" dirty="0">
                <a:solidFill>
                  <a:schemeClr val="tx1"/>
                </a:solidFill>
                <a:latin typeface="Times New Roman" panose="02020603050405020304" pitchFamily="18" charset="0"/>
                <a:cs typeface="Times New Roman" panose="02020603050405020304" pitchFamily="18" charset="0"/>
              </a:rPr>
              <a:t> Singh, 57, is up and out of the house. </a:t>
            </a:r>
            <a:r>
              <a:rPr lang="en-US" altLang="zh-CN" sz="2800" b="1" dirty="0">
                <a:solidFill>
                  <a:srgbClr val="FF0000"/>
                </a:solidFill>
                <a:latin typeface="Times New Roman" panose="02020603050405020304" pitchFamily="18" charset="0"/>
                <a:cs typeface="Times New Roman" panose="02020603050405020304" pitchFamily="18" charset="0"/>
              </a:rPr>
              <a:t>He starts </a:t>
            </a:r>
            <a:r>
              <a:rPr lang="en-US" altLang="zh-CN" sz="2800" dirty="0">
                <a:solidFill>
                  <a:schemeClr val="tx1"/>
                </a:solidFill>
                <a:latin typeface="Times New Roman" panose="02020603050405020304" pitchFamily="18" charset="0"/>
                <a:cs typeface="Times New Roman" panose="02020603050405020304" pitchFamily="18" charset="0"/>
              </a:rPr>
              <a:t>by spending three hours </a:t>
            </a:r>
            <a:r>
              <a:rPr lang="en-US" altLang="zh-CN" sz="2800" b="1" dirty="0">
                <a:solidFill>
                  <a:srgbClr val="0000FF"/>
                </a:solidFill>
                <a:latin typeface="Times New Roman" panose="02020603050405020304" pitchFamily="18" charset="0"/>
                <a:cs typeface="Times New Roman" panose="02020603050405020304" pitchFamily="18" charset="0"/>
              </a:rPr>
              <a:t>helping</a:t>
            </a:r>
            <a:r>
              <a:rPr lang="en-US" altLang="zh-CN" sz="2800" b="1" u="sng" dirty="0">
                <a:solidFill>
                  <a:srgbClr val="0000FF"/>
                </a:solidFill>
                <a:latin typeface="Times New Roman" panose="02020603050405020304" pitchFamily="18" charset="0"/>
                <a:cs typeface="Times New Roman" panose="02020603050405020304" pitchFamily="18" charset="0"/>
              </a:rPr>
              <a:t>   41   </a:t>
            </a:r>
            <a:r>
              <a:rPr lang="en-US" altLang="zh-CN" sz="2800" b="1" dirty="0">
                <a:solidFill>
                  <a:srgbClr val="0000FF"/>
                </a:solidFill>
                <a:latin typeface="Times New Roman" panose="02020603050405020304" pitchFamily="18" charset="0"/>
                <a:cs typeface="Times New Roman" panose="02020603050405020304" pitchFamily="18" charset="0"/>
              </a:rPr>
              <a:t>food to nearly two dozen drop-off locations across Delhi, </a:t>
            </a:r>
            <a:r>
              <a:rPr lang="en-US" altLang="zh-CN" sz="2800" dirty="0">
                <a:solidFill>
                  <a:schemeClr val="tx1"/>
                </a:solidFill>
                <a:latin typeface="Times New Roman" panose="02020603050405020304" pitchFamily="18" charset="0"/>
                <a:cs typeface="Times New Roman" panose="02020603050405020304" pitchFamily="18" charset="0"/>
              </a:rPr>
              <a:t>India, </a:t>
            </a:r>
            <a:r>
              <a:rPr lang="en-US" altLang="zh-CN" sz="2800" b="1" dirty="0">
                <a:solidFill>
                  <a:srgbClr val="0000FF"/>
                </a:solidFill>
                <a:latin typeface="Times New Roman" panose="02020603050405020304" pitchFamily="18" charset="0"/>
                <a:cs typeface="Times New Roman" panose="02020603050405020304" pitchFamily="18" charset="0"/>
              </a:rPr>
              <a:t>then </a:t>
            </a:r>
            <a:r>
              <a:rPr lang="en-US" altLang="zh-CN" sz="2800" u="sng" dirty="0">
                <a:solidFill>
                  <a:schemeClr val="tx1"/>
                </a:solidFill>
                <a:latin typeface="Times New Roman" panose="02020603050405020304" pitchFamily="18" charset="0"/>
                <a:cs typeface="Times New Roman" panose="02020603050405020304" pitchFamily="18" charset="0"/>
              </a:rPr>
              <a:t>  42    </a:t>
            </a:r>
            <a:r>
              <a:rPr lang="en-US" altLang="zh-CN" sz="2800" dirty="0">
                <a:solidFill>
                  <a:srgbClr val="FF0000"/>
                </a:solidFill>
                <a:latin typeface="Times New Roman" panose="02020603050405020304" pitchFamily="18" charset="0"/>
                <a:cs typeface="Times New Roman" panose="02020603050405020304" pitchFamily="18" charset="0"/>
              </a:rPr>
              <a:t>the numerous facilities </a:t>
            </a:r>
            <a:r>
              <a:rPr lang="en-US" altLang="zh-CN" sz="2800" dirty="0">
                <a:solidFill>
                  <a:schemeClr val="tx1"/>
                </a:solidFill>
                <a:latin typeface="Times New Roman" panose="02020603050405020304" pitchFamily="18" charset="0"/>
                <a:cs typeface="Times New Roman" panose="02020603050405020304" pitchFamily="18" charset="0"/>
              </a:rPr>
              <a:t>run by the volunteer organization he leads with his brother, </a:t>
            </a:r>
            <a:r>
              <a:rPr lang="en-US" altLang="zh-CN" sz="2800" dirty="0" err="1">
                <a:solidFill>
                  <a:schemeClr val="tx1"/>
                </a:solidFill>
                <a:latin typeface="Times New Roman" panose="02020603050405020304" pitchFamily="18" charset="0"/>
                <a:cs typeface="Times New Roman" panose="02020603050405020304" pitchFamily="18" charset="0"/>
              </a:rPr>
              <a:t>Premjit</a:t>
            </a:r>
            <a:r>
              <a:rPr lang="en-US" altLang="zh-CN" sz="2800" dirty="0">
                <a:solidFill>
                  <a:schemeClr val="tx1"/>
                </a:solidFill>
                <a:latin typeface="Times New Roman" panose="02020603050405020304" pitchFamily="18" charset="0"/>
                <a:cs typeface="Times New Roman" panose="02020603050405020304" pitchFamily="18" charset="0"/>
              </a:rPr>
              <a:t>. The organization, </a:t>
            </a:r>
            <a:r>
              <a:rPr lang="en-US" altLang="zh-CN" sz="2800" dirty="0" err="1">
                <a:solidFill>
                  <a:schemeClr val="tx1"/>
                </a:solidFill>
                <a:latin typeface="Times New Roman" panose="02020603050405020304" pitchFamily="18" charset="0"/>
                <a:cs typeface="Times New Roman" panose="02020603050405020304" pitchFamily="18" charset="0"/>
              </a:rPr>
              <a:t>Veerji</a:t>
            </a:r>
            <a:r>
              <a:rPr lang="en-US" altLang="zh-CN" sz="2800" dirty="0">
                <a:solidFill>
                  <a:schemeClr val="tx1"/>
                </a:solidFill>
                <a:latin typeface="Times New Roman" panose="02020603050405020304" pitchFamily="18" charset="0"/>
                <a:cs typeface="Times New Roman" panose="02020603050405020304" pitchFamily="18" charset="0"/>
              </a:rPr>
              <a:t> Ka Dera, was founded in 1989 by their father, </a:t>
            </a:r>
            <a:r>
              <a:rPr lang="en-US" altLang="zh-CN" sz="2800" dirty="0" err="1">
                <a:solidFill>
                  <a:schemeClr val="tx1"/>
                </a:solidFill>
                <a:latin typeface="Times New Roman" panose="02020603050405020304" pitchFamily="18" charset="0"/>
                <a:cs typeface="Times New Roman" panose="02020603050405020304" pitchFamily="18" charset="0"/>
              </a:rPr>
              <a:t>Trilokchan</a:t>
            </a:r>
            <a:r>
              <a:rPr lang="en-US" altLang="zh-CN" sz="2800" dirty="0">
                <a:solidFill>
                  <a:schemeClr val="tx1"/>
                </a:solidFill>
                <a:latin typeface="Times New Roman" panose="02020603050405020304" pitchFamily="18" charset="0"/>
                <a:cs typeface="Times New Roman" panose="02020603050405020304" pitchFamily="18" charset="0"/>
              </a:rPr>
              <a:t> Singh.</a:t>
            </a:r>
            <a:endParaRPr lang="en-US" altLang="zh-CN" sz="2800" u="sng" dirty="0">
              <a:solidFill>
                <a:srgbClr val="0000FF"/>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235978" y="2941267"/>
            <a:ext cx="11720044" cy="954107"/>
          </a:xfrm>
          <a:prstGeom prst="rect">
            <a:avLst/>
          </a:prstGeom>
          <a:noFill/>
          <a:ln w="9525">
            <a:noFill/>
          </a:ln>
        </p:spPr>
        <p:txBody>
          <a:bodyPr wrap="square">
            <a:spAutoFit/>
          </a:bodyPr>
          <a:lstStyle/>
          <a:p>
            <a:pPr indent="0"/>
            <a:r>
              <a:rPr lang="en-US" sz="2800" dirty="0">
                <a:latin typeface="Times New Roman" panose="02020603050405020304" pitchFamily="18" charset="0"/>
                <a:ea typeface="宋体" panose="02010600030101010101" pitchFamily="2" charset="-122"/>
              </a:rPr>
              <a:t>41. A. contribute	B. distribute		C. purchase 		 D. donate</a:t>
            </a:r>
            <a:endParaRPr lang="en-US" sz="2800" dirty="0">
              <a:latin typeface="Times New Roman" panose="02020603050405020304" pitchFamily="18" charset="0"/>
              <a:ea typeface="宋体" panose="02010600030101010101" pitchFamily="2" charset="-122"/>
            </a:endParaRPr>
          </a:p>
          <a:p>
            <a:pPr indent="0"/>
            <a:r>
              <a:rPr lang="en-US" sz="2800" dirty="0">
                <a:latin typeface="Times New Roman" panose="02020603050405020304" pitchFamily="18" charset="0"/>
                <a:ea typeface="宋体" panose="02010600030101010101" pitchFamily="2" charset="-122"/>
              </a:rPr>
              <a:t>42. A. checks on	B. decides on	C. carries on		 D. checks out</a:t>
            </a:r>
            <a:endParaRPr lang="en-US" sz="2800" dirty="0">
              <a:latin typeface="Times New Roman" panose="02020603050405020304" pitchFamily="18" charset="0"/>
              <a:ea typeface="宋体" panose="02010600030101010101" pitchFamily="2" charset="-122"/>
            </a:endParaRPr>
          </a:p>
        </p:txBody>
      </p:sp>
      <p:sp>
        <p:nvSpPr>
          <p:cNvPr id="6" name="心形 5"/>
          <p:cNvSpPr/>
          <p:nvPr/>
        </p:nvSpPr>
        <p:spPr>
          <a:xfrm>
            <a:off x="3035774" y="3013075"/>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14" name="心形 13"/>
          <p:cNvSpPr/>
          <p:nvPr/>
        </p:nvSpPr>
        <p:spPr>
          <a:xfrm>
            <a:off x="809851" y="3542780"/>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8" name="直接箭头连接符 7"/>
          <p:cNvCxnSpPr/>
          <p:nvPr/>
        </p:nvCxnSpPr>
        <p:spPr>
          <a:xfrm flipH="1">
            <a:off x="4463928" y="799491"/>
            <a:ext cx="3091992" cy="234347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1554457" y="1804587"/>
            <a:ext cx="1674039" cy="173819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54731" y="3905466"/>
            <a:ext cx="11921005" cy="2677656"/>
          </a:xfrm>
          <a:prstGeom prst="rect">
            <a:avLst/>
          </a:prstGeom>
          <a:solidFill>
            <a:schemeClr val="bg1"/>
          </a:solidFill>
          <a:ln>
            <a:solidFill>
              <a:srgbClr val="FF0000"/>
            </a:solidFill>
          </a:ln>
        </p:spPr>
        <p:txBody>
          <a:bodyPr wrap="square">
            <a:spAutoFit/>
          </a:bodyPr>
          <a:lstStyle/>
          <a:p>
            <a:r>
              <a:rPr lang="en-US" altLang="zh-CN" sz="2800" dirty="0"/>
              <a:t>41.</a:t>
            </a:r>
            <a:r>
              <a:rPr lang="zh-CN" altLang="en-US" sz="2800" dirty="0"/>
              <a:t>考查动词词义辨析。本句句意：他花三个小时帮忙把食物分发到德里近</a:t>
            </a:r>
            <a:r>
              <a:rPr lang="en-US" altLang="zh-CN" sz="2800" dirty="0"/>
              <a:t>24</a:t>
            </a:r>
            <a:r>
              <a:rPr lang="zh-CN" altLang="en-US" sz="2800" dirty="0"/>
              <a:t>个食物投放点。</a:t>
            </a:r>
            <a:r>
              <a:rPr lang="en-US" altLang="zh-CN" sz="2800" dirty="0"/>
              <a:t>   contribute vi </a:t>
            </a:r>
            <a:r>
              <a:rPr lang="zh-CN" altLang="en-US" sz="2800" dirty="0"/>
              <a:t>贡献；</a:t>
            </a:r>
            <a:r>
              <a:rPr lang="en-US" altLang="zh-CN" sz="2800" dirty="0"/>
              <a:t>distribute </a:t>
            </a:r>
            <a:r>
              <a:rPr lang="en-US" altLang="zh-CN" sz="2800" dirty="0" err="1"/>
              <a:t>vt.</a:t>
            </a:r>
            <a:r>
              <a:rPr lang="en-US" altLang="zh-CN" sz="2800" dirty="0"/>
              <a:t> </a:t>
            </a:r>
            <a:r>
              <a:rPr lang="zh-CN" altLang="en-US" sz="2800" dirty="0"/>
              <a:t>分配；分发 </a:t>
            </a:r>
            <a:r>
              <a:rPr lang="en-US" altLang="zh-CN" sz="2800" dirty="0"/>
              <a:t>purchase </a:t>
            </a:r>
            <a:r>
              <a:rPr lang="en-US" altLang="zh-CN" sz="2800" dirty="0" err="1"/>
              <a:t>vt</a:t>
            </a:r>
            <a:r>
              <a:rPr lang="en-US" altLang="zh-CN" sz="2800" dirty="0"/>
              <a:t> </a:t>
            </a:r>
            <a:r>
              <a:rPr lang="zh-CN" altLang="en-US" sz="2800" dirty="0"/>
              <a:t>购买；</a:t>
            </a:r>
            <a:r>
              <a:rPr lang="en-US" altLang="zh-CN" sz="2800" dirty="0"/>
              <a:t>donate </a:t>
            </a:r>
            <a:r>
              <a:rPr lang="en-US" altLang="zh-CN" sz="2800" dirty="0" err="1"/>
              <a:t>vt.</a:t>
            </a:r>
            <a:r>
              <a:rPr lang="zh-CN" altLang="en-US" sz="2800" dirty="0"/>
              <a:t>捐赠    </a:t>
            </a:r>
            <a:endParaRPr lang="en-US" altLang="zh-CN" sz="2800" dirty="0"/>
          </a:p>
          <a:p>
            <a:r>
              <a:rPr lang="en-US" altLang="zh-CN" sz="2800" dirty="0"/>
              <a:t>43. </a:t>
            </a:r>
            <a:r>
              <a:rPr lang="zh-CN" altLang="en-US" sz="2800" dirty="0"/>
              <a:t>考查词组辨析；然后检查数不清的各种设施设备，这些设施都是由志愿者组织管理的。该组织由他和他的弟弟一起领导的。</a:t>
            </a:r>
            <a:r>
              <a:rPr lang="en-US" altLang="zh-CN" sz="2800" dirty="0"/>
              <a:t>Check on :</a:t>
            </a:r>
            <a:r>
              <a:rPr lang="zh-CN" altLang="en-US" sz="2800" dirty="0"/>
              <a:t>检查；核查；</a:t>
            </a:r>
            <a:r>
              <a:rPr lang="en-US" altLang="zh-CN" sz="2800" dirty="0"/>
              <a:t>decide on </a:t>
            </a:r>
            <a:r>
              <a:rPr lang="zh-CN" altLang="en-US" sz="2800" dirty="0"/>
              <a:t>决定；</a:t>
            </a:r>
            <a:r>
              <a:rPr lang="en-US" altLang="zh-CN" sz="2800" dirty="0"/>
              <a:t>carry on </a:t>
            </a:r>
            <a:r>
              <a:rPr lang="zh-CN" altLang="en-US" sz="2800" dirty="0"/>
              <a:t>继续； </a:t>
            </a:r>
            <a:r>
              <a:rPr lang="en-US" altLang="zh-CN" sz="2800" dirty="0"/>
              <a:t>check out </a:t>
            </a:r>
            <a:r>
              <a:rPr lang="zh-CN" altLang="en-US" sz="2800" dirty="0"/>
              <a:t>结账；办理图书借阅手续；</a:t>
            </a:r>
            <a:endParaRPr lang="zh-CN" altLang="en-US" sz="2800" dirty="0"/>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 y="15362"/>
            <a:ext cx="12138346" cy="5041265"/>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40"/>
              </a:lnSpc>
            </a:pPr>
            <a:r>
              <a:rPr lang="en-US" altLang="zh-CN" sz="2800" b="1" dirty="0">
                <a:solidFill>
                  <a:schemeClr val="tx1"/>
                </a:solidFill>
                <a:latin typeface="Times New Roman" panose="02020603050405020304" pitchFamily="18" charset="0"/>
                <a:cs typeface="Times New Roman" panose="02020603050405020304" pitchFamily="18" charset="0"/>
              </a:rPr>
              <a:t>  </a:t>
            </a:r>
            <a:r>
              <a:rPr lang="en-US" altLang="zh-CN" sz="2800" dirty="0">
                <a:solidFill>
                  <a:schemeClr val="tx1"/>
                </a:solidFill>
                <a:latin typeface="Times New Roman" panose="02020603050405020304" pitchFamily="18" charset="0"/>
                <a:cs typeface="Times New Roman" panose="02020603050405020304" pitchFamily="18" charset="0"/>
              </a:rPr>
              <a:t>    “He was a very </a:t>
            </a:r>
            <a:r>
              <a:rPr lang="en-US" altLang="zh-CN" sz="2800" u="sng" dirty="0">
                <a:solidFill>
                  <a:schemeClr val="tx1"/>
                </a:solidFill>
                <a:latin typeface="Times New Roman" panose="02020603050405020304" pitchFamily="18" charset="0"/>
                <a:cs typeface="Times New Roman" panose="02020603050405020304" pitchFamily="18" charset="0"/>
              </a:rPr>
              <a:t>  43    </a:t>
            </a:r>
            <a:r>
              <a:rPr lang="en-US" altLang="zh-CN" sz="2800" dirty="0">
                <a:solidFill>
                  <a:schemeClr val="tx1"/>
                </a:solidFill>
                <a:latin typeface="Times New Roman" panose="02020603050405020304" pitchFamily="18" charset="0"/>
                <a:cs typeface="Times New Roman" panose="02020603050405020304" pitchFamily="18" charset="0"/>
              </a:rPr>
              <a:t>man,” says </a:t>
            </a:r>
            <a:r>
              <a:rPr lang="en-US" altLang="zh-CN" sz="2800" dirty="0" err="1">
                <a:solidFill>
                  <a:schemeClr val="tx1"/>
                </a:solidFill>
                <a:latin typeface="Times New Roman" panose="02020603050405020304" pitchFamily="18" charset="0"/>
                <a:cs typeface="Times New Roman" panose="02020603050405020304" pitchFamily="18" charset="0"/>
              </a:rPr>
              <a:t>Kamaljeet</a:t>
            </a:r>
            <a:r>
              <a:rPr lang="en-US" altLang="zh-CN" sz="2800" dirty="0">
                <a:solidFill>
                  <a:schemeClr val="tx1"/>
                </a:solidFill>
                <a:latin typeface="Times New Roman" panose="02020603050405020304" pitchFamily="18" charset="0"/>
                <a:cs typeface="Times New Roman" panose="02020603050405020304" pitchFamily="18" charset="0"/>
              </a:rPr>
              <a:t> of his father, who died in 2010. </a:t>
            </a:r>
            <a:r>
              <a:rPr lang="en-US" altLang="zh-CN" sz="2800" dirty="0">
                <a:solidFill>
                  <a:srgbClr val="FF0000"/>
                </a:solidFill>
                <a:latin typeface="Times New Roman" panose="02020603050405020304" pitchFamily="18" charset="0"/>
                <a:cs typeface="Times New Roman" panose="02020603050405020304" pitchFamily="18" charset="0"/>
              </a:rPr>
              <a:t>In the 1980s, </a:t>
            </a:r>
            <a:r>
              <a:rPr lang="en-US" altLang="zh-CN" sz="2800" dirty="0" err="1">
                <a:solidFill>
                  <a:srgbClr val="FF0000"/>
                </a:solidFill>
                <a:latin typeface="Times New Roman" panose="02020603050405020304" pitchFamily="18" charset="0"/>
                <a:cs typeface="Times New Roman" panose="02020603050405020304" pitchFamily="18" charset="0"/>
              </a:rPr>
              <a:t>Trilokchan</a:t>
            </a:r>
            <a:r>
              <a:rPr lang="en-US" altLang="zh-CN" sz="2800" dirty="0">
                <a:solidFill>
                  <a:srgbClr val="FF0000"/>
                </a:solidFill>
                <a:latin typeface="Times New Roman" panose="02020603050405020304" pitchFamily="18" charset="0"/>
                <a:cs typeface="Times New Roman" panose="02020603050405020304" pitchFamily="18" charset="0"/>
              </a:rPr>
              <a:t> began organizing volunteers to help him clean temples</a:t>
            </a: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Then they began</a:t>
            </a:r>
            <a:r>
              <a:rPr lang="en-US" altLang="zh-CN" sz="2800" u="sng" dirty="0">
                <a:solidFill>
                  <a:srgbClr val="FF0000"/>
                </a:solidFill>
                <a:latin typeface="Times New Roman" panose="02020603050405020304" pitchFamily="18" charset="0"/>
                <a:cs typeface="Times New Roman" panose="02020603050405020304" pitchFamily="18" charset="0"/>
              </a:rPr>
              <a:t>       44         </a:t>
            </a:r>
            <a:r>
              <a:rPr lang="en-US" altLang="zh-CN" sz="2800" dirty="0">
                <a:solidFill>
                  <a:srgbClr val="FF0000"/>
                </a:solidFill>
                <a:latin typeface="Times New Roman" panose="02020603050405020304" pitchFamily="18" charset="0"/>
                <a:cs typeface="Times New Roman" panose="02020603050405020304" pitchFamily="18" charset="0"/>
              </a:rPr>
              <a:t>one of India’s most underserved groups</a:t>
            </a:r>
            <a:r>
              <a:rPr lang="zh-CN" altLang="en-US" sz="2800" dirty="0">
                <a:solidFill>
                  <a:srgbClr val="FF0000"/>
                </a:solidFill>
                <a:latin typeface="Times New Roman" panose="02020603050405020304" pitchFamily="18" charset="0"/>
                <a:cs typeface="Times New Roman" panose="02020603050405020304" pitchFamily="18" charset="0"/>
              </a:rPr>
              <a:t>（弱势群体）</a:t>
            </a:r>
            <a:r>
              <a:rPr lang="en-US" altLang="zh-CN" sz="2800" dirty="0">
                <a:solidFill>
                  <a:srgbClr val="FF0000"/>
                </a:solidFill>
                <a:latin typeface="Times New Roman" panose="02020603050405020304" pitchFamily="18" charset="0"/>
                <a:cs typeface="Times New Roman" panose="02020603050405020304" pitchFamily="18" charset="0"/>
              </a:rPr>
              <a:t>:   the migrant workers who came to Delhi from rural areas. </a:t>
            </a:r>
            <a:r>
              <a:rPr lang="en-US" altLang="zh-CN" sz="2800" dirty="0">
                <a:solidFill>
                  <a:schemeClr val="tx1"/>
                </a:solidFill>
                <a:latin typeface="Times New Roman" panose="02020603050405020304" pitchFamily="18" charset="0"/>
                <a:cs typeface="Times New Roman" panose="02020603050405020304" pitchFamily="18" charset="0"/>
              </a:rPr>
              <a:t>It started with a free breakfast, and eventually the group was also </a:t>
            </a:r>
            <a:r>
              <a:rPr lang="en-US" altLang="zh-CN" sz="2800" dirty="0">
                <a:solidFill>
                  <a:srgbClr val="CC00FF"/>
                </a:solidFill>
                <a:latin typeface="Times New Roman" panose="02020603050405020304" pitchFamily="18" charset="0"/>
                <a:cs typeface="Times New Roman" panose="02020603050405020304" pitchFamily="18" charset="0"/>
              </a:rPr>
              <a:t>providing basic first aid </a:t>
            </a:r>
            <a:r>
              <a:rPr lang="en-US" altLang="zh-CN" sz="2800" dirty="0">
                <a:solidFill>
                  <a:srgbClr val="0000FF"/>
                </a:solidFill>
                <a:latin typeface="Times New Roman" panose="02020603050405020304" pitchFamily="18" charset="0"/>
                <a:cs typeface="Times New Roman" panose="02020603050405020304" pitchFamily="18" charset="0"/>
              </a:rPr>
              <a:t>for minor, often job-related</a:t>
            </a:r>
            <a:r>
              <a:rPr lang="en-US" altLang="zh-CN" sz="2800" u="sng" dirty="0">
                <a:solidFill>
                  <a:srgbClr val="0000FF"/>
                </a:solidFill>
                <a:latin typeface="Times New Roman" panose="02020603050405020304" pitchFamily="18" charset="0"/>
                <a:cs typeface="Times New Roman" panose="02020603050405020304" pitchFamily="18" charset="0"/>
              </a:rPr>
              <a:t>,      45    </a:t>
            </a:r>
            <a:r>
              <a:rPr lang="en-US" altLang="zh-CN" sz="2800" dirty="0">
                <a:solidFill>
                  <a:srgbClr val="0000FF"/>
                </a:solidFill>
                <a:latin typeface="Times New Roman" panose="02020603050405020304" pitchFamily="18" charset="0"/>
                <a:cs typeface="Times New Roman" panose="02020603050405020304" pitchFamily="18" charset="0"/>
              </a:rPr>
              <a:t>. </a:t>
            </a:r>
            <a:endParaRPr lang="en-US" altLang="zh-CN" sz="2800" u="sng" dirty="0">
              <a:solidFill>
                <a:srgbClr val="0000FF"/>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135497" y="3107259"/>
            <a:ext cx="11720044" cy="1384995"/>
          </a:xfrm>
          <a:prstGeom prst="rect">
            <a:avLst/>
          </a:prstGeom>
          <a:noFill/>
          <a:ln w="9525">
            <a:noFill/>
          </a:ln>
        </p:spPr>
        <p:txBody>
          <a:bodyPr wrap="square">
            <a:spAutoFit/>
          </a:bodyPr>
          <a:lstStyle/>
          <a:p>
            <a:pPr indent="0"/>
            <a:r>
              <a:rPr lang="en-US" sz="2800" dirty="0">
                <a:latin typeface="Times New Roman" panose="02020603050405020304" pitchFamily="18" charset="0"/>
                <a:ea typeface="宋体" panose="02010600030101010101" pitchFamily="2" charset="-122"/>
              </a:rPr>
              <a:t>43. A. selfish	  B. mean	        C. selfless	          D. fearless</a:t>
            </a:r>
            <a:endParaRPr lang="en-US" sz="2800" dirty="0">
              <a:latin typeface="Times New Roman" panose="02020603050405020304" pitchFamily="18" charset="0"/>
              <a:ea typeface="宋体" panose="02010600030101010101" pitchFamily="2" charset="-122"/>
            </a:endParaRPr>
          </a:p>
          <a:p>
            <a:pPr indent="0"/>
            <a:r>
              <a:rPr lang="en-US" sz="2800" dirty="0">
                <a:latin typeface="Times New Roman" panose="02020603050405020304" pitchFamily="18" charset="0"/>
                <a:ea typeface="宋体" panose="02010600030101010101" pitchFamily="2" charset="-122"/>
              </a:rPr>
              <a:t>44. A. supporting	  B. convincing    C. supposing		D. reminding</a:t>
            </a:r>
            <a:endParaRPr lang="en-US" sz="2800" dirty="0">
              <a:latin typeface="Times New Roman" panose="02020603050405020304" pitchFamily="18" charset="0"/>
              <a:ea typeface="宋体" panose="02010600030101010101" pitchFamily="2" charset="-122"/>
            </a:endParaRPr>
          </a:p>
          <a:p>
            <a:pPr indent="0"/>
            <a:r>
              <a:rPr lang="en-US" sz="2800" dirty="0">
                <a:latin typeface="Times New Roman" panose="02020603050405020304" pitchFamily="18" charset="0"/>
                <a:ea typeface="宋体" panose="02010600030101010101" pitchFamily="2" charset="-122"/>
              </a:rPr>
              <a:t>45. A. issues		  B. sufferings      C. pains		D. injuries</a:t>
            </a:r>
            <a:endParaRPr lang="en-US" sz="2800" dirty="0">
              <a:latin typeface="Times New Roman" panose="02020603050405020304" pitchFamily="18" charset="0"/>
              <a:ea typeface="宋体" panose="02010600030101010101" pitchFamily="2" charset="-122"/>
            </a:endParaRPr>
          </a:p>
        </p:txBody>
      </p:sp>
      <p:sp>
        <p:nvSpPr>
          <p:cNvPr id="2" name="心形 1"/>
          <p:cNvSpPr/>
          <p:nvPr/>
        </p:nvSpPr>
        <p:spPr>
          <a:xfrm>
            <a:off x="5490974" y="3207480"/>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6" name="心形 5"/>
          <p:cNvSpPr/>
          <p:nvPr/>
        </p:nvSpPr>
        <p:spPr>
          <a:xfrm>
            <a:off x="785539" y="3701211"/>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14" name="心形 13"/>
          <p:cNvSpPr/>
          <p:nvPr/>
        </p:nvSpPr>
        <p:spPr>
          <a:xfrm>
            <a:off x="8390910" y="4076329"/>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5" name="直接箭头连接符 4"/>
          <p:cNvCxnSpPr/>
          <p:nvPr/>
        </p:nvCxnSpPr>
        <p:spPr>
          <a:xfrm>
            <a:off x="4458878" y="518474"/>
            <a:ext cx="1282045" cy="303070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1956521" y="1314766"/>
            <a:ext cx="4915619" cy="25944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6583325" y="2641867"/>
            <a:ext cx="2000307" cy="166462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53653" y="4458024"/>
            <a:ext cx="12002850" cy="1938992"/>
          </a:xfrm>
          <a:prstGeom prst="rect">
            <a:avLst/>
          </a:prstGeom>
          <a:solidFill>
            <a:schemeClr val="bg1"/>
          </a:solidFill>
          <a:ln>
            <a:solidFill>
              <a:srgbClr val="FF0000"/>
            </a:solidFill>
          </a:ln>
        </p:spPr>
        <p:txBody>
          <a:bodyPr wrap="square">
            <a:spAutoFit/>
          </a:bodyPr>
          <a:lstStyle/>
          <a:p>
            <a:r>
              <a:rPr lang="en-US" altLang="zh-CN" sz="2400" dirty="0"/>
              <a:t>43. </a:t>
            </a:r>
            <a:r>
              <a:rPr lang="zh-CN" altLang="en-US" sz="2400" dirty="0"/>
              <a:t>根据红色部分字体的内容，可知他们的父亲是个很无私的人。上个世纪</a:t>
            </a:r>
            <a:r>
              <a:rPr lang="en-US" altLang="zh-CN" sz="2400" dirty="0"/>
              <a:t>80</a:t>
            </a:r>
            <a:r>
              <a:rPr lang="zh-CN" altLang="en-US" sz="2400" dirty="0"/>
              <a:t>年代就开始支持外来务工人员。</a:t>
            </a:r>
            <a:r>
              <a:rPr lang="en-US" altLang="zh-CN" sz="2400" dirty="0"/>
              <a:t>Selfish </a:t>
            </a:r>
            <a:r>
              <a:rPr lang="zh-CN" altLang="en-US" sz="2400" dirty="0"/>
              <a:t>自私的；</a:t>
            </a:r>
            <a:r>
              <a:rPr lang="en-US" altLang="zh-CN" sz="2400" dirty="0"/>
              <a:t>mean </a:t>
            </a:r>
            <a:r>
              <a:rPr lang="zh-CN" altLang="en-US" sz="2400" dirty="0"/>
              <a:t>卑鄙的小气的</a:t>
            </a:r>
            <a:r>
              <a:rPr lang="en-US" altLang="zh-CN" sz="2400" dirty="0"/>
              <a:t>Selfless adj. </a:t>
            </a:r>
            <a:r>
              <a:rPr lang="zh-CN" altLang="en-US" sz="2400" dirty="0"/>
              <a:t>无私的；</a:t>
            </a:r>
            <a:r>
              <a:rPr lang="en-US" altLang="zh-CN" sz="2400" dirty="0"/>
              <a:t>fearless adj. </a:t>
            </a:r>
            <a:r>
              <a:rPr lang="zh-CN" altLang="en-US" sz="2400" dirty="0"/>
              <a:t>无畏的；</a:t>
            </a:r>
            <a:endParaRPr lang="en-US" altLang="zh-CN" sz="2400" dirty="0"/>
          </a:p>
          <a:p>
            <a:r>
              <a:rPr lang="en-US" altLang="zh-CN" sz="2400" dirty="0"/>
              <a:t>44. </a:t>
            </a:r>
            <a:r>
              <a:rPr lang="zh-CN" altLang="en-US" sz="2400" dirty="0"/>
              <a:t>考查词义辨析：</a:t>
            </a:r>
            <a:r>
              <a:rPr lang="en-US" altLang="zh-CN" sz="2400" dirty="0"/>
              <a:t>supporting </a:t>
            </a:r>
            <a:r>
              <a:rPr lang="zh-CN" altLang="en-US" sz="2400" dirty="0"/>
              <a:t>支持  </a:t>
            </a:r>
            <a:r>
              <a:rPr lang="en-US" altLang="zh-CN" sz="2400" dirty="0"/>
              <a:t>convincing </a:t>
            </a:r>
            <a:r>
              <a:rPr lang="zh-CN" altLang="en-US" sz="2400" dirty="0"/>
              <a:t>说服；</a:t>
            </a:r>
            <a:r>
              <a:rPr lang="en-US" altLang="zh-CN" sz="2400" dirty="0"/>
              <a:t>supposing </a:t>
            </a:r>
            <a:r>
              <a:rPr lang="zh-CN" altLang="en-US" sz="2400" dirty="0"/>
              <a:t>认为；</a:t>
            </a:r>
            <a:r>
              <a:rPr lang="en-US" altLang="zh-CN" sz="2400" dirty="0"/>
              <a:t>reminding </a:t>
            </a:r>
            <a:r>
              <a:rPr lang="zh-CN" altLang="en-US" sz="2400" dirty="0"/>
              <a:t>提醒</a:t>
            </a:r>
            <a:endParaRPr lang="en-US" altLang="zh-CN" sz="2400" dirty="0"/>
          </a:p>
          <a:p>
            <a:r>
              <a:rPr lang="en-US" altLang="zh-CN" sz="2400" dirty="0"/>
              <a:t>45. </a:t>
            </a:r>
            <a:r>
              <a:rPr lang="zh-CN" altLang="en-US" sz="2400" dirty="0"/>
              <a:t>根据</a:t>
            </a:r>
            <a:r>
              <a:rPr lang="en-US" altLang="zh-CN" sz="2400" dirty="0"/>
              <a:t>provide basic first aid </a:t>
            </a:r>
            <a:r>
              <a:rPr lang="zh-CN" altLang="en-US" sz="2400" dirty="0"/>
              <a:t>应该选择</a:t>
            </a:r>
            <a:r>
              <a:rPr lang="en-US" altLang="zh-CN" sz="2400" dirty="0"/>
              <a:t>injuries . </a:t>
            </a:r>
            <a:endParaRPr lang="zh-CN" altLang="en-US" sz="2400" dirty="0"/>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4" grpId="0" animBg="1"/>
      <p:bldP spid="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35497" y="251037"/>
            <a:ext cx="11940239" cy="5041265"/>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40"/>
              </a:lnSpc>
            </a:pP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u="sng" dirty="0">
                <a:solidFill>
                  <a:srgbClr val="0000FF"/>
                </a:solidFill>
                <a:latin typeface="Times New Roman" panose="02020603050405020304" pitchFamily="18" charset="0"/>
                <a:cs typeface="Times New Roman" panose="02020603050405020304" pitchFamily="18" charset="0"/>
              </a:rPr>
              <a:t>After his death</a:t>
            </a:r>
            <a:r>
              <a:rPr lang="en-US" altLang="zh-CN" sz="3200" b="1" u="sng" dirty="0">
                <a:solidFill>
                  <a:schemeClr val="tx1"/>
                </a:solidFill>
                <a:latin typeface="Times New Roman" panose="02020603050405020304" pitchFamily="18" charset="0"/>
                <a:cs typeface="Times New Roman" panose="02020603050405020304" pitchFamily="18" charset="0"/>
              </a:rPr>
              <a:t>, </a:t>
            </a:r>
            <a:r>
              <a:rPr lang="en-US" altLang="zh-CN" sz="3200" b="1" dirty="0" err="1">
                <a:solidFill>
                  <a:srgbClr val="0000FF"/>
                </a:solidFill>
                <a:latin typeface="Times New Roman" panose="02020603050405020304" pitchFamily="18" charset="0"/>
                <a:cs typeface="Times New Roman" panose="02020603050405020304" pitchFamily="18" charset="0"/>
              </a:rPr>
              <a:t>Kamaljeet</a:t>
            </a:r>
            <a:r>
              <a:rPr lang="en-US" altLang="zh-CN" sz="3200" b="1" dirty="0">
                <a:solidFill>
                  <a:srgbClr val="0000FF"/>
                </a:solidFill>
                <a:latin typeface="Times New Roman" panose="02020603050405020304" pitchFamily="18" charset="0"/>
                <a:cs typeface="Times New Roman" panose="02020603050405020304" pitchFamily="18" charset="0"/>
              </a:rPr>
              <a:t> and </a:t>
            </a:r>
            <a:r>
              <a:rPr lang="en-US" altLang="zh-CN" sz="3200" b="1" dirty="0" err="1">
                <a:solidFill>
                  <a:srgbClr val="0000FF"/>
                </a:solidFill>
                <a:latin typeface="Times New Roman" panose="02020603050405020304" pitchFamily="18" charset="0"/>
                <a:cs typeface="Times New Roman" panose="02020603050405020304" pitchFamily="18" charset="0"/>
              </a:rPr>
              <a:t>Premjit</a:t>
            </a:r>
            <a:r>
              <a:rPr lang="en-US" altLang="zh-CN" sz="3200" b="1" dirty="0">
                <a:solidFill>
                  <a:schemeClr val="tx1"/>
                </a:solidFill>
                <a:latin typeface="Times New Roman" panose="02020603050405020304" pitchFamily="18" charset="0"/>
                <a:cs typeface="Times New Roman" panose="02020603050405020304" pitchFamily="18" charset="0"/>
              </a:rPr>
              <a:t>, inspired by their father’s lifetime of service</a:t>
            </a:r>
            <a:r>
              <a:rPr lang="en-US" altLang="zh-CN" sz="3200" b="1" u="sng" dirty="0">
                <a:solidFill>
                  <a:srgbClr val="0000FF"/>
                </a:solidFill>
                <a:latin typeface="Times New Roman" panose="02020603050405020304" pitchFamily="18" charset="0"/>
                <a:cs typeface="Times New Roman" panose="02020603050405020304" pitchFamily="18" charset="0"/>
              </a:rPr>
              <a:t>,  46   </a:t>
            </a:r>
            <a:r>
              <a:rPr lang="en-US" altLang="zh-CN" sz="3200" b="1" dirty="0">
                <a:solidFill>
                  <a:srgbClr val="0000FF"/>
                </a:solidFill>
                <a:latin typeface="Times New Roman" panose="02020603050405020304" pitchFamily="18" charset="0"/>
                <a:cs typeface="Times New Roman" panose="02020603050405020304" pitchFamily="18" charset="0"/>
              </a:rPr>
              <a:t>the organization</a:t>
            </a:r>
            <a:r>
              <a:rPr lang="en-US" altLang="zh-CN" sz="3200" b="1" dirty="0">
                <a:solidFill>
                  <a:schemeClr val="tx1"/>
                </a:solidFill>
                <a:latin typeface="Times New Roman" panose="02020603050405020304" pitchFamily="18" charset="0"/>
                <a:cs typeface="Times New Roman" panose="02020603050405020304" pitchFamily="18" charset="0"/>
              </a:rPr>
              <a:t>. “We are continuing helping the poor,” says </a:t>
            </a:r>
            <a:r>
              <a:rPr lang="en-US" altLang="zh-CN" sz="3200" b="1" dirty="0" err="1">
                <a:solidFill>
                  <a:schemeClr val="tx1"/>
                </a:solidFill>
                <a:latin typeface="Times New Roman" panose="02020603050405020304" pitchFamily="18" charset="0"/>
                <a:cs typeface="Times New Roman" panose="02020603050405020304" pitchFamily="18" charset="0"/>
              </a:rPr>
              <a:t>Premjit</a:t>
            </a:r>
            <a:r>
              <a:rPr lang="en-US" altLang="zh-CN" sz="3200" b="1" dirty="0">
                <a:solidFill>
                  <a:schemeClr val="tx1"/>
                </a:solidFill>
                <a:latin typeface="Times New Roman" panose="02020603050405020304" pitchFamily="18" charset="0"/>
                <a:cs typeface="Times New Roman" panose="02020603050405020304" pitchFamily="18" charset="0"/>
              </a:rPr>
              <a:t>, 61, “Our aim is that </a:t>
            </a:r>
            <a:r>
              <a:rPr lang="en-US" altLang="zh-CN" sz="3200" b="1" dirty="0">
                <a:solidFill>
                  <a:srgbClr val="CC00FF"/>
                </a:solidFill>
                <a:latin typeface="Times New Roman" panose="02020603050405020304" pitchFamily="18" charset="0"/>
                <a:cs typeface="Times New Roman" panose="02020603050405020304" pitchFamily="18" charset="0"/>
              </a:rPr>
              <a:t>no one goes hungry and</a:t>
            </a:r>
            <a:r>
              <a:rPr lang="en-US" altLang="zh-CN" sz="3200" b="1" u="sng" dirty="0">
                <a:solidFill>
                  <a:srgbClr val="CC00FF"/>
                </a:solidFill>
                <a:latin typeface="Times New Roman" panose="02020603050405020304" pitchFamily="18" charset="0"/>
                <a:cs typeface="Times New Roman" panose="02020603050405020304" pitchFamily="18" charset="0"/>
              </a:rPr>
              <a:t>   47  </a:t>
            </a:r>
            <a:r>
              <a:rPr lang="en-US" altLang="zh-CN" sz="3200" b="1" dirty="0">
                <a:solidFill>
                  <a:srgbClr val="CC00FF"/>
                </a:solidFill>
                <a:latin typeface="Times New Roman" panose="02020603050405020304" pitchFamily="18" charset="0"/>
                <a:cs typeface="Times New Roman" panose="02020603050405020304" pitchFamily="18" charset="0"/>
              </a:rPr>
              <a:t>for in Delhi.”</a:t>
            </a:r>
            <a:endParaRPr lang="en-US" altLang="zh-CN" sz="3200" u="sng" dirty="0">
              <a:solidFill>
                <a:srgbClr val="CC00FF"/>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185737" y="2383830"/>
            <a:ext cx="11720044" cy="1569660"/>
          </a:xfrm>
          <a:prstGeom prst="rect">
            <a:avLst/>
          </a:prstGeom>
          <a:noFill/>
          <a:ln w="9525">
            <a:noFill/>
          </a:ln>
        </p:spPr>
        <p:txBody>
          <a:bodyPr wrap="square">
            <a:spAutoFit/>
          </a:bodyPr>
          <a:lstStyle/>
          <a:p>
            <a:pPr indent="0"/>
            <a:r>
              <a:rPr lang="en-US" sz="3200" b="0" dirty="0">
                <a:latin typeface="Times New Roman" panose="02020603050405020304" pitchFamily="18" charset="0"/>
                <a:ea typeface="宋体" panose="02010600030101010101" pitchFamily="2" charset="-122"/>
              </a:rPr>
              <a:t>46. A. took on 	     B. turned on	C. turned over	D. </a:t>
            </a:r>
            <a:r>
              <a:rPr lang="en-US" sz="3200" b="0" dirty="0">
                <a:solidFill>
                  <a:srgbClr val="FF0000"/>
                </a:solidFill>
                <a:latin typeface="Times New Roman" panose="02020603050405020304" pitchFamily="18" charset="0"/>
                <a:ea typeface="宋体" panose="02010600030101010101" pitchFamily="2" charset="-122"/>
              </a:rPr>
              <a:t>took over</a:t>
            </a:r>
            <a:endParaRPr lang="en-US" sz="3200" b="0" dirty="0">
              <a:solidFill>
                <a:srgbClr val="FF0000"/>
              </a:solidFill>
              <a:latin typeface="Times New Roman" panose="02020603050405020304" pitchFamily="18" charset="0"/>
              <a:ea typeface="宋体" panose="02010600030101010101" pitchFamily="2" charset="-122"/>
            </a:endParaRPr>
          </a:p>
          <a:p>
            <a:pPr indent="0"/>
            <a:r>
              <a:rPr lang="en-US" sz="3200" b="0" dirty="0">
                <a:latin typeface="Times New Roman" panose="02020603050405020304" pitchFamily="18" charset="0"/>
                <a:ea typeface="宋体" panose="02010600030101010101" pitchFamily="2" charset="-122"/>
              </a:rPr>
              <a:t>47. A. unfriendly    </a:t>
            </a:r>
            <a:r>
              <a:rPr lang="en-US" sz="3200" b="0" dirty="0">
                <a:solidFill>
                  <a:srgbClr val="FF0000"/>
                </a:solidFill>
                <a:latin typeface="Times New Roman" panose="02020603050405020304" pitchFamily="18" charset="0"/>
                <a:ea typeface="宋体" panose="02010600030101010101" pitchFamily="2" charset="-122"/>
              </a:rPr>
              <a:t>B. uncared	</a:t>
            </a:r>
            <a:r>
              <a:rPr lang="en-US" sz="3200" b="0" dirty="0">
                <a:latin typeface="Times New Roman" panose="02020603050405020304" pitchFamily="18" charset="0"/>
                <a:ea typeface="宋体" panose="02010600030101010101" pitchFamily="2" charset="-122"/>
              </a:rPr>
              <a:t>C. unconcerned	D. unnecessary</a:t>
            </a:r>
            <a:endParaRPr lang="en-US" sz="3200" b="0" dirty="0">
              <a:latin typeface="Times New Roman" panose="02020603050405020304" pitchFamily="18" charset="0"/>
              <a:ea typeface="宋体" panose="02010600030101010101" pitchFamily="2" charset="-122"/>
            </a:endParaRPr>
          </a:p>
          <a:p>
            <a:pPr indent="0"/>
            <a:endParaRPr lang="en-US" altLang="en-US" sz="3200" b="0" dirty="0">
              <a:latin typeface="Times New Roman" panose="02020603050405020304" pitchFamily="18" charset="0"/>
              <a:ea typeface="宋体" panose="02010600030101010101" pitchFamily="2" charset="-122"/>
            </a:endParaRPr>
          </a:p>
        </p:txBody>
      </p:sp>
      <p:sp>
        <p:nvSpPr>
          <p:cNvPr id="2" name="心形 1"/>
          <p:cNvSpPr/>
          <p:nvPr/>
        </p:nvSpPr>
        <p:spPr>
          <a:xfrm>
            <a:off x="8418074" y="2509972"/>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6" name="心形 5"/>
          <p:cNvSpPr/>
          <p:nvPr/>
        </p:nvSpPr>
        <p:spPr>
          <a:xfrm>
            <a:off x="3397087" y="3029757"/>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cxnSp>
        <p:nvCxnSpPr>
          <p:cNvPr id="5" name="直接箭头连接符 4"/>
          <p:cNvCxnSpPr>
            <a:endCxn id="2" idx="0"/>
          </p:cNvCxnSpPr>
          <p:nvPr/>
        </p:nvCxnSpPr>
        <p:spPr>
          <a:xfrm>
            <a:off x="3054285" y="686746"/>
            <a:ext cx="5556512" cy="192720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3946140" y="1971929"/>
            <a:ext cx="2728037" cy="99046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3653" y="3892413"/>
            <a:ext cx="12002850" cy="2554545"/>
          </a:xfrm>
          <a:prstGeom prst="rect">
            <a:avLst/>
          </a:prstGeom>
          <a:solidFill>
            <a:schemeClr val="bg1"/>
          </a:solidFill>
          <a:ln>
            <a:solidFill>
              <a:srgbClr val="FF0000"/>
            </a:solidFill>
          </a:ln>
        </p:spPr>
        <p:txBody>
          <a:bodyPr wrap="square">
            <a:spAutoFit/>
          </a:bodyPr>
          <a:lstStyle/>
          <a:p>
            <a:r>
              <a:rPr lang="en-US" altLang="zh-CN" sz="3200" dirty="0"/>
              <a:t>46. </a:t>
            </a:r>
            <a:r>
              <a:rPr lang="zh-CN" altLang="en-US" sz="3200" dirty="0"/>
              <a:t>考查词组辨析：句意：父亲死后，兄弟俩接管了该机构。 </a:t>
            </a:r>
            <a:r>
              <a:rPr lang="en-US" altLang="zh-CN" sz="3200" dirty="0"/>
              <a:t>take on </a:t>
            </a:r>
            <a:r>
              <a:rPr lang="zh-CN" altLang="en-US" sz="3200" dirty="0"/>
              <a:t>呈现；录用；</a:t>
            </a:r>
            <a:r>
              <a:rPr lang="en-US" altLang="zh-CN" sz="3200" dirty="0"/>
              <a:t>turn  on </a:t>
            </a:r>
            <a:r>
              <a:rPr lang="zh-CN" altLang="en-US" sz="3200" dirty="0"/>
              <a:t>打开； </a:t>
            </a:r>
            <a:r>
              <a:rPr lang="en-US" altLang="zh-CN" sz="3200" dirty="0"/>
              <a:t>turn  over ;</a:t>
            </a:r>
            <a:r>
              <a:rPr lang="zh-CN" altLang="en-US" sz="3200" dirty="0"/>
              <a:t>移交； </a:t>
            </a:r>
            <a:r>
              <a:rPr lang="en-US" altLang="zh-CN" sz="3200" dirty="0"/>
              <a:t>take over </a:t>
            </a:r>
            <a:r>
              <a:rPr lang="zh-CN" altLang="en-US" sz="3200" dirty="0"/>
              <a:t>接管</a:t>
            </a:r>
            <a:endParaRPr lang="en-US" altLang="zh-CN" sz="3200" dirty="0"/>
          </a:p>
          <a:p>
            <a:r>
              <a:rPr lang="en-US" altLang="zh-CN" sz="3200" dirty="0"/>
              <a:t>47. </a:t>
            </a:r>
            <a:r>
              <a:rPr lang="zh-CN" altLang="en-US" sz="3200" dirty="0"/>
              <a:t>语义：我们的目标是没有一个人挨饿没有一个人得不到照顾。 </a:t>
            </a:r>
            <a:r>
              <a:rPr lang="en-US" altLang="zh-CN" sz="3200" dirty="0"/>
              <a:t>Care for sb--- be cared for </a:t>
            </a:r>
            <a:r>
              <a:rPr lang="zh-CN" altLang="en-US" sz="3200" dirty="0"/>
              <a:t>被照顾</a:t>
            </a:r>
            <a:r>
              <a:rPr lang="en-US" altLang="zh-CN" sz="3200" dirty="0"/>
              <a:t>---- be uncared for ---</a:t>
            </a:r>
            <a:r>
              <a:rPr lang="zh-CN" altLang="en-US" sz="3200" dirty="0"/>
              <a:t>得不到照顾</a:t>
            </a:r>
            <a:r>
              <a:rPr lang="en-US" altLang="zh-CN" sz="3200" dirty="0"/>
              <a:t>= go uncared for </a:t>
            </a:r>
            <a:endParaRPr lang="en-US" altLang="zh-CN" sz="3200" dirty="0"/>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35497" y="251037"/>
            <a:ext cx="11864825" cy="3293441"/>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40"/>
              </a:lnSpc>
            </a:pP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u="sng" dirty="0" err="1">
                <a:solidFill>
                  <a:srgbClr val="FF0000"/>
                </a:solidFill>
                <a:latin typeface="Times New Roman" panose="02020603050405020304" pitchFamily="18" charset="0"/>
                <a:cs typeface="Times New Roman" panose="02020603050405020304" pitchFamily="18" charset="0"/>
              </a:rPr>
              <a:t>Veerji</a:t>
            </a:r>
            <a:r>
              <a:rPr lang="en-US" altLang="zh-CN" sz="3200" u="sng" dirty="0">
                <a:solidFill>
                  <a:srgbClr val="FF0000"/>
                </a:solidFill>
                <a:latin typeface="Times New Roman" panose="02020603050405020304" pitchFamily="18" charset="0"/>
                <a:cs typeface="Times New Roman" panose="02020603050405020304" pitchFamily="18" charset="0"/>
              </a:rPr>
              <a:t> Ka Dera now    </a:t>
            </a:r>
            <a:r>
              <a:rPr lang="en-US" altLang="zh-CN" sz="3200" u="sng" dirty="0">
                <a:solidFill>
                  <a:schemeClr val="tx1"/>
                </a:solidFill>
                <a:latin typeface="Times New Roman" panose="02020603050405020304" pitchFamily="18" charset="0"/>
                <a:cs typeface="Times New Roman" panose="02020603050405020304" pitchFamily="18" charset="0"/>
              </a:rPr>
              <a:t>48    </a:t>
            </a:r>
            <a:r>
              <a:rPr lang="en-US" altLang="zh-CN" sz="3200" u="sng" dirty="0">
                <a:solidFill>
                  <a:srgbClr val="FF0000"/>
                </a:solidFill>
                <a:latin typeface="Times New Roman" panose="02020603050405020304" pitchFamily="18" charset="0"/>
                <a:cs typeface="Times New Roman" panose="02020603050405020304" pitchFamily="18" charset="0"/>
              </a:rPr>
              <a:t>about 2,500 daily wage workers and homeless people a day,</a:t>
            </a:r>
            <a:r>
              <a:rPr lang="en-US" altLang="zh-CN" sz="3200" u="sng" dirty="0">
                <a:solidFill>
                  <a:schemeClr val="tx1"/>
                </a:solidFill>
                <a:latin typeface="Times New Roman" panose="02020603050405020304" pitchFamily="18" charset="0"/>
                <a:cs typeface="Times New Roman" panose="02020603050405020304" pitchFamily="18" charset="0"/>
              </a:rPr>
              <a:t> </a:t>
            </a:r>
            <a:r>
              <a:rPr lang="en-US" altLang="zh-CN" sz="3200" b="1" u="sng" dirty="0">
                <a:solidFill>
                  <a:schemeClr val="tx1"/>
                </a:solidFill>
                <a:latin typeface="Times New Roman" panose="02020603050405020304" pitchFamily="18" charset="0"/>
                <a:cs typeface="Times New Roman" panose="02020603050405020304" pitchFamily="18" charset="0"/>
              </a:rPr>
              <a:t>in addition to </a:t>
            </a:r>
            <a:r>
              <a:rPr lang="en-US" altLang="zh-CN" sz="3200" u="sng" dirty="0">
                <a:solidFill>
                  <a:srgbClr val="0000FF"/>
                </a:solidFill>
                <a:latin typeface="Times New Roman" panose="02020603050405020304" pitchFamily="18" charset="0"/>
                <a:cs typeface="Times New Roman" panose="02020603050405020304" pitchFamily="18" charset="0"/>
              </a:rPr>
              <a:t>offering basic medical care to as many as 500 people</a:t>
            </a:r>
            <a:r>
              <a:rPr lang="en-US" altLang="zh-CN" sz="3200"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CC00FF"/>
                </a:solidFill>
                <a:latin typeface="Times New Roman" panose="02020603050405020304" pitchFamily="18" charset="0"/>
                <a:cs typeface="Times New Roman" panose="02020603050405020304" pitchFamily="18" charset="0"/>
              </a:rPr>
              <a:t>It</a:t>
            </a:r>
            <a:r>
              <a:rPr lang="en-US" altLang="zh-CN" sz="3200" dirty="0">
                <a:solidFill>
                  <a:schemeClr val="tx1"/>
                </a:solidFill>
                <a:latin typeface="Times New Roman" panose="02020603050405020304" pitchFamily="18" charset="0"/>
                <a:cs typeface="Times New Roman" panose="02020603050405020304" pitchFamily="18" charset="0"/>
              </a:rPr>
              <a:t>’s all made</a:t>
            </a:r>
            <a:r>
              <a:rPr lang="en-US" altLang="zh-CN" sz="3200" u="sng" dirty="0">
                <a:solidFill>
                  <a:schemeClr val="tx1"/>
                </a:solidFill>
                <a:latin typeface="Times New Roman" panose="02020603050405020304" pitchFamily="18" charset="0"/>
                <a:cs typeface="Times New Roman" panose="02020603050405020304" pitchFamily="18" charset="0"/>
              </a:rPr>
              <a:t>    49    </a:t>
            </a:r>
            <a:r>
              <a:rPr lang="en-US" altLang="zh-CN" sz="3200" dirty="0">
                <a:solidFill>
                  <a:schemeClr val="tx1"/>
                </a:solidFill>
                <a:latin typeface="Times New Roman" panose="02020603050405020304" pitchFamily="18" charset="0"/>
                <a:cs typeface="Times New Roman" panose="02020603050405020304" pitchFamily="18" charset="0"/>
              </a:rPr>
              <a:t>by </a:t>
            </a:r>
            <a:r>
              <a:rPr lang="en-US" altLang="zh-CN" sz="3200" b="1" dirty="0">
                <a:solidFill>
                  <a:schemeClr val="tx1"/>
                </a:solidFill>
                <a:latin typeface="Times New Roman" panose="02020603050405020304" pitchFamily="18" charset="0"/>
                <a:cs typeface="Times New Roman" panose="02020603050405020304" pitchFamily="18" charset="0"/>
              </a:rPr>
              <a:t>the roughly 250 families </a:t>
            </a:r>
            <a:r>
              <a:rPr lang="en-US" altLang="zh-CN" sz="3200" i="1" dirty="0">
                <a:solidFill>
                  <a:srgbClr val="0000FF"/>
                </a:solidFill>
                <a:latin typeface="Times New Roman" panose="02020603050405020304" pitchFamily="18" charset="0"/>
                <a:cs typeface="Times New Roman" panose="02020603050405020304" pitchFamily="18" charset="0"/>
              </a:rPr>
              <a:t>who</a:t>
            </a:r>
            <a:r>
              <a:rPr lang="en-US" altLang="zh-CN" sz="3200" i="1" u="sng" dirty="0">
                <a:solidFill>
                  <a:srgbClr val="0000FF"/>
                </a:solidFill>
                <a:latin typeface="Times New Roman" panose="02020603050405020304" pitchFamily="18" charset="0"/>
                <a:cs typeface="Times New Roman" panose="02020603050405020304" pitchFamily="18" charset="0"/>
              </a:rPr>
              <a:t>     50    </a:t>
            </a:r>
            <a:r>
              <a:rPr lang="en-US" altLang="zh-CN" sz="3200" i="1" dirty="0">
                <a:solidFill>
                  <a:srgbClr val="0000FF"/>
                </a:solidFill>
                <a:latin typeface="Times New Roman" panose="02020603050405020304" pitchFamily="18" charset="0"/>
                <a:cs typeface="Times New Roman" panose="02020603050405020304" pitchFamily="18" charset="0"/>
              </a:rPr>
              <a:t>their time to cook, drive, nurse, farm and clean.</a:t>
            </a:r>
            <a:r>
              <a:rPr lang="en-US" altLang="zh-CN" sz="3200" dirty="0">
                <a:solidFill>
                  <a:schemeClr val="tx1"/>
                </a:solidFill>
                <a:latin typeface="Times New Roman" panose="02020603050405020304" pitchFamily="18" charset="0"/>
                <a:cs typeface="Times New Roman" panose="02020603050405020304" pitchFamily="18" charset="0"/>
              </a:rPr>
              <a:t> During the Covid-19 pandemic, with special</a:t>
            </a:r>
            <a:r>
              <a:rPr lang="en-US" altLang="zh-CN" sz="3200" u="sng" dirty="0">
                <a:solidFill>
                  <a:schemeClr val="tx1"/>
                </a:solidFill>
                <a:latin typeface="Times New Roman" panose="02020603050405020304" pitchFamily="18" charset="0"/>
                <a:cs typeface="Times New Roman" panose="02020603050405020304" pitchFamily="18" charset="0"/>
              </a:rPr>
              <a:t>   51    </a:t>
            </a:r>
            <a:r>
              <a:rPr lang="en-US" altLang="zh-CN" sz="3200" dirty="0">
                <a:solidFill>
                  <a:schemeClr val="tx1"/>
                </a:solidFill>
                <a:latin typeface="Times New Roman" panose="02020603050405020304" pitchFamily="18" charset="0"/>
                <a:cs typeface="Times New Roman" panose="02020603050405020304" pitchFamily="18" charset="0"/>
              </a:rPr>
              <a:t>from the government, it</a:t>
            </a:r>
            <a:r>
              <a:rPr lang="en-US" altLang="zh-CN" sz="3200" u="sng" dirty="0">
                <a:solidFill>
                  <a:schemeClr val="tx1"/>
                </a:solidFill>
                <a:latin typeface="Times New Roman" panose="02020603050405020304" pitchFamily="18" charset="0"/>
                <a:cs typeface="Times New Roman" panose="02020603050405020304" pitchFamily="18" charset="0"/>
              </a:rPr>
              <a:t>     52    </a:t>
            </a:r>
            <a:r>
              <a:rPr lang="en-US" altLang="zh-CN" sz="3200" dirty="0">
                <a:solidFill>
                  <a:schemeClr val="tx1"/>
                </a:solidFill>
                <a:latin typeface="Times New Roman" panose="02020603050405020304" pitchFamily="18" charset="0"/>
                <a:cs typeface="Times New Roman" panose="02020603050405020304" pitchFamily="18" charset="0"/>
              </a:rPr>
              <a:t>down to feed 5,000 people a day and offer medical care to those</a:t>
            </a:r>
            <a:r>
              <a:rPr lang="en-US" altLang="zh-CN" sz="3200" u="sng" dirty="0">
                <a:solidFill>
                  <a:schemeClr val="tx1"/>
                </a:solidFill>
                <a:latin typeface="Times New Roman" panose="02020603050405020304" pitchFamily="18" charset="0"/>
                <a:cs typeface="Times New Roman" panose="02020603050405020304" pitchFamily="18" charset="0"/>
              </a:rPr>
              <a:t>   53  .</a:t>
            </a:r>
            <a:endParaRPr lang="en-US" altLang="zh-CN" sz="3200" u="sng" dirty="0">
              <a:solidFill>
                <a:srgbClr val="0000FF"/>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250825" y="3558541"/>
            <a:ext cx="11941175" cy="1815882"/>
          </a:xfrm>
          <a:prstGeom prst="rect">
            <a:avLst/>
          </a:prstGeom>
          <a:noFill/>
          <a:ln w="9525">
            <a:noFill/>
          </a:ln>
        </p:spPr>
        <p:txBody>
          <a:bodyPr wrap="square">
            <a:spAutoFit/>
          </a:bodyPr>
          <a:lstStyle/>
          <a:p>
            <a:pPr indent="0"/>
            <a:r>
              <a:rPr lang="en-US" sz="2800" b="0" dirty="0">
                <a:latin typeface="Times New Roman" panose="02020603050405020304" pitchFamily="18" charset="0"/>
                <a:ea typeface="宋体" panose="02010600030101010101" pitchFamily="2" charset="-122"/>
              </a:rPr>
              <a:t>48. A. sponsors  		B. employs		С. </a:t>
            </a:r>
            <a:r>
              <a:rPr lang="en-US" sz="2800" b="0" dirty="0">
                <a:solidFill>
                  <a:srgbClr val="FF0000"/>
                </a:solidFill>
                <a:latin typeface="Times New Roman" panose="02020603050405020304" pitchFamily="18" charset="0"/>
                <a:ea typeface="宋体" panose="02010600030101010101" pitchFamily="2" charset="-122"/>
              </a:rPr>
              <a:t>feeds</a:t>
            </a:r>
            <a:r>
              <a:rPr lang="en-US" sz="2800" b="0" dirty="0">
                <a:latin typeface="Times New Roman" panose="02020603050405020304" pitchFamily="18" charset="0"/>
                <a:ea typeface="宋体" panose="02010600030101010101" pitchFamily="2" charset="-122"/>
              </a:rPr>
              <a:t>		D. dismisses</a:t>
            </a:r>
            <a:endParaRPr lang="en-US" sz="2800" b="0" dirty="0">
              <a:latin typeface="Times New Roman" panose="02020603050405020304" pitchFamily="18" charset="0"/>
              <a:ea typeface="宋体" panose="02010600030101010101" pitchFamily="2" charset="-122"/>
            </a:endParaRPr>
          </a:p>
          <a:p>
            <a:pPr indent="0"/>
            <a:r>
              <a:rPr lang="en-US" sz="2800" b="0" dirty="0">
                <a:latin typeface="Times New Roman" panose="02020603050405020304" pitchFamily="18" charset="0"/>
                <a:ea typeface="宋体" panose="02010600030101010101" pitchFamily="2" charset="-122"/>
              </a:rPr>
              <a:t>49. A. apparent		B. adequate		C. </a:t>
            </a:r>
            <a:r>
              <a:rPr lang="en-US" sz="2800" b="0" dirty="0">
                <a:solidFill>
                  <a:srgbClr val="FF0000"/>
                </a:solidFill>
                <a:latin typeface="Times New Roman" panose="02020603050405020304" pitchFamily="18" charset="0"/>
                <a:ea typeface="宋体" panose="02010600030101010101" pitchFamily="2" charset="-122"/>
              </a:rPr>
              <a:t>possible</a:t>
            </a:r>
            <a:r>
              <a:rPr lang="en-US" sz="2800" b="0" dirty="0">
                <a:latin typeface="Times New Roman" panose="02020603050405020304" pitchFamily="18" charset="0"/>
                <a:ea typeface="宋体" panose="02010600030101010101" pitchFamily="2" charset="-122"/>
              </a:rPr>
              <a:t>		D. moderate</a:t>
            </a:r>
            <a:endParaRPr lang="en-US" sz="2800" b="0" dirty="0">
              <a:latin typeface="Times New Roman" panose="02020603050405020304" pitchFamily="18" charset="0"/>
              <a:ea typeface="宋体" panose="02010600030101010101" pitchFamily="2" charset="-122"/>
            </a:endParaRPr>
          </a:p>
          <a:p>
            <a:pPr indent="0"/>
            <a:r>
              <a:rPr lang="en-US" sz="2800" b="0" dirty="0">
                <a:latin typeface="Times New Roman" panose="02020603050405020304" pitchFamily="18" charset="0"/>
                <a:ea typeface="宋体" panose="02010600030101010101" pitchFamily="2" charset="-122"/>
              </a:rPr>
              <a:t>50. A</a:t>
            </a:r>
            <a:r>
              <a:rPr lang="en-US" sz="2800" b="0" dirty="0">
                <a:solidFill>
                  <a:srgbClr val="FF0000"/>
                </a:solidFill>
                <a:latin typeface="Times New Roman" panose="02020603050405020304" pitchFamily="18" charset="0"/>
                <a:ea typeface="宋体" panose="02010600030101010101" pitchFamily="2" charset="-122"/>
              </a:rPr>
              <a:t>. volunteer	</a:t>
            </a:r>
            <a:r>
              <a:rPr lang="en-US" sz="2800" b="0" dirty="0">
                <a:latin typeface="Times New Roman" panose="02020603050405020304" pitchFamily="18" charset="0"/>
                <a:ea typeface="宋体" panose="02010600030101010101" pitchFamily="2" charset="-122"/>
              </a:rPr>
              <a:t>	B. waste		C. take   		D. spend</a:t>
            </a:r>
            <a:endParaRPr lang="en-US" sz="2800" b="0" dirty="0">
              <a:latin typeface="Times New Roman" panose="02020603050405020304" pitchFamily="18" charset="0"/>
              <a:ea typeface="宋体" panose="02010600030101010101" pitchFamily="2" charset="-122"/>
            </a:endParaRPr>
          </a:p>
          <a:p>
            <a:pPr indent="0"/>
            <a:endParaRPr lang="en-US" sz="2800" b="0" dirty="0">
              <a:latin typeface="Times New Roman" panose="02020603050405020304" pitchFamily="18" charset="0"/>
              <a:ea typeface="宋体" panose="02010600030101010101" pitchFamily="2" charset="-122"/>
            </a:endParaRPr>
          </a:p>
        </p:txBody>
      </p:sp>
      <p:sp>
        <p:nvSpPr>
          <p:cNvPr id="6" name="心形 5"/>
          <p:cNvSpPr/>
          <p:nvPr/>
        </p:nvSpPr>
        <p:spPr>
          <a:xfrm>
            <a:off x="6708740" y="3661376"/>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4" name="心形 13"/>
          <p:cNvSpPr/>
          <p:nvPr/>
        </p:nvSpPr>
        <p:spPr>
          <a:xfrm>
            <a:off x="832901" y="4537781"/>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4" name="心形 3"/>
          <p:cNvSpPr/>
          <p:nvPr/>
        </p:nvSpPr>
        <p:spPr>
          <a:xfrm>
            <a:off x="6747489" y="4091365"/>
            <a:ext cx="385445" cy="446416"/>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0" name="箭头: 下弧形 9"/>
          <p:cNvSpPr/>
          <p:nvPr/>
        </p:nvSpPr>
        <p:spPr>
          <a:xfrm flipV="1">
            <a:off x="6018669" y="215672"/>
            <a:ext cx="2151031" cy="1090179"/>
          </a:xfrm>
          <a:prstGeom prst="curvedUpArrow">
            <a:avLst>
              <a:gd name="adj1" fmla="val 25000"/>
              <a:gd name="adj2" fmla="val 50000"/>
              <a:gd name="adj3" fmla="val 31635"/>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cxnSp>
        <p:nvCxnSpPr>
          <p:cNvPr id="13" name="直接箭头连接符 12"/>
          <p:cNvCxnSpPr/>
          <p:nvPr/>
        </p:nvCxnSpPr>
        <p:spPr>
          <a:xfrm>
            <a:off x="5254845" y="678730"/>
            <a:ext cx="1631436" cy="311323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2531218" y="2045615"/>
            <a:ext cx="4095825" cy="263008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8393131" y="1611984"/>
            <a:ext cx="2325145" cy="256523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53653" y="4919938"/>
            <a:ext cx="12002850" cy="1815882"/>
          </a:xfrm>
          <a:prstGeom prst="rect">
            <a:avLst/>
          </a:prstGeom>
          <a:solidFill>
            <a:schemeClr val="bg1"/>
          </a:solidFill>
          <a:ln>
            <a:solidFill>
              <a:srgbClr val="FF0000"/>
            </a:solidFill>
          </a:ln>
        </p:spPr>
        <p:txBody>
          <a:bodyPr wrap="square">
            <a:spAutoFit/>
          </a:bodyPr>
          <a:lstStyle/>
          <a:p>
            <a:r>
              <a:rPr lang="en-US" altLang="zh-CN" sz="2800" dirty="0"/>
              <a:t>48.</a:t>
            </a:r>
            <a:r>
              <a:rPr lang="zh-CN" altLang="en-US" sz="2800" dirty="0"/>
              <a:t>回扣原文第一段：说明</a:t>
            </a:r>
            <a:r>
              <a:rPr lang="en-US" altLang="zh-CN" sz="2800" dirty="0"/>
              <a:t>feed </a:t>
            </a:r>
            <a:r>
              <a:rPr lang="en-US" altLang="zh-CN" sz="2800" dirty="0" err="1"/>
              <a:t>vt</a:t>
            </a:r>
            <a:r>
              <a:rPr lang="en-US" altLang="zh-CN" sz="2800" dirty="0"/>
              <a:t> </a:t>
            </a:r>
            <a:r>
              <a:rPr lang="zh-CN" altLang="en-US" sz="2800" dirty="0"/>
              <a:t>喂养符合语意； </a:t>
            </a:r>
            <a:r>
              <a:rPr lang="en-US" altLang="zh-CN" sz="2800" dirty="0"/>
              <a:t>49/50: </a:t>
            </a:r>
            <a:r>
              <a:rPr lang="zh-CN" altLang="en-US" sz="2800" dirty="0"/>
              <a:t>句</a:t>
            </a:r>
            <a:r>
              <a:rPr lang="en-US" altLang="zh-CN" sz="2800" dirty="0"/>
              <a:t>it </a:t>
            </a:r>
            <a:r>
              <a:rPr lang="zh-CN" altLang="en-US" sz="2800" dirty="0"/>
              <a:t>指的是上文划线的整个句子，大约</a:t>
            </a:r>
            <a:r>
              <a:rPr lang="en-US" altLang="zh-CN" sz="2800" dirty="0"/>
              <a:t>250</a:t>
            </a:r>
            <a:r>
              <a:rPr lang="zh-CN" altLang="en-US" sz="2800" dirty="0"/>
              <a:t>个家庭使这件事可能做成。这</a:t>
            </a:r>
            <a:r>
              <a:rPr lang="en-US" altLang="zh-CN" sz="2800" dirty="0"/>
              <a:t>250</a:t>
            </a:r>
            <a:r>
              <a:rPr lang="zh-CN" altLang="en-US" sz="2800" dirty="0"/>
              <a:t>个家庭自愿奉献时间去做饭，开车，护理，种田以及搞卫生等</a:t>
            </a:r>
            <a:r>
              <a:rPr lang="en-US" altLang="zh-CN" sz="2800" dirty="0"/>
              <a:t>. The roughly 250 families all make it possible. –It was all made possible by the roughly 250 families….</a:t>
            </a:r>
            <a:endParaRPr lang="en-US" altLang="zh-CN" sz="2800" dirty="0"/>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4" grpId="0" animBg="1"/>
      <p:bldP spid="1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2933700" cy="58356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A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篇：应用文</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579620" y="147320"/>
            <a:ext cx="10095865" cy="829945"/>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人与社会</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358775" y="1005205"/>
            <a:ext cx="11268710" cy="2948499"/>
          </a:xfrm>
          <a:prstGeom prst="rect">
            <a:avLst/>
          </a:prstGeom>
          <a:solidFill>
            <a:schemeClr val="bg1"/>
          </a:solidFill>
          <a:ln w="9525">
            <a:noFill/>
          </a:ln>
        </p:spPr>
        <p:txBody>
          <a:bodyPr wrap="square">
            <a:spAutoFit/>
          </a:bodyPr>
          <a:lstStyle/>
          <a:p>
            <a:pPr algn="just">
              <a:lnSpc>
                <a:spcPct val="120000"/>
              </a:lnSpc>
            </a:pPr>
            <a:r>
              <a:rPr lang="en-US" altLang="zh-CN" sz="3200" b="1" dirty="0">
                <a:solidFill>
                  <a:srgbClr val="000000"/>
                </a:solidFill>
                <a:cs typeface="Times New Roman" panose="02020603050405020304" pitchFamily="18" charset="0"/>
              </a:rPr>
              <a:t>  </a:t>
            </a:r>
            <a:r>
              <a:rPr sz="3200" b="1" dirty="0">
                <a:solidFill>
                  <a:srgbClr val="000000"/>
                </a:solidFill>
                <a:cs typeface="Times New Roman" panose="02020603050405020304" pitchFamily="18" charset="0"/>
              </a:rPr>
              <a:t>	</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History</a:t>
            </a:r>
            <a:endPar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	(Para2) Established in 2013. With humble beginnings as a food cart, the popularity of Love Mama's Malaysian street food boosted to opening a </a:t>
            </a:r>
            <a:r>
              <a:rPr lang="en-US" altLang="zh-CN" sz="3200" b="1"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Manhattan</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 restaurant in 2014.</a:t>
            </a:r>
            <a:endPar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444500"/>
            <a:endParaRPr sz="3200" b="1" dirty="0">
              <a:solidFill>
                <a:srgbClr val="000000"/>
              </a:solidFill>
              <a:cs typeface="Times New Roman" panose="02020603050405020304" pitchFamily="18" charset="0"/>
            </a:endParaRPr>
          </a:p>
        </p:txBody>
      </p:sp>
      <p:sp>
        <p:nvSpPr>
          <p:cNvPr id="13" name="矩形 12"/>
          <p:cNvSpPr/>
          <p:nvPr/>
        </p:nvSpPr>
        <p:spPr>
          <a:xfrm>
            <a:off x="358775" y="5017135"/>
            <a:ext cx="1119759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tabLst>
                <a:tab pos="266700" algn="l"/>
                <a:tab pos="1333500" algn="l"/>
                <a:tab pos="2667000" algn="l"/>
                <a:tab pos="4000500" algn="l"/>
              </a:tabLst>
            </a:pP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21. In which country is the </a:t>
            </a:r>
            <a:r>
              <a:rPr lang="en-US" altLang="zh-CN" sz="3200" kern="100" dirty="0" err="1">
                <a:effectLst/>
                <a:latin typeface="Times New Roman" panose="02020603050405020304" pitchFamily="18" charset="0"/>
                <a:ea typeface="宋体" panose="02010600030101010101" pitchFamily="2" charset="-122"/>
                <a:cs typeface="Times New Roman" panose="02020603050405020304" pitchFamily="18" charset="0"/>
              </a:rPr>
              <a:t>LoveMama</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restaurant </a:t>
            </a:r>
            <a:r>
              <a:rPr lang="en-US"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located</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33350" algn="just">
              <a:tabLst>
                <a:tab pos="200025" algn="l"/>
                <a:tab pos="1333500" algn="l"/>
                <a:tab pos="2667000" algn="l"/>
                <a:tab pos="4000500" algn="l"/>
              </a:tabLst>
            </a:pP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A. In Thailand.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B. In America</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133350" algn="just">
              <a:tabLst>
                <a:tab pos="200025" algn="l"/>
                <a:tab pos="1333500" algn="l"/>
                <a:tab pos="2667000" algn="l"/>
                <a:tab pos="4000500" algn="l"/>
              </a:tabLst>
            </a:pP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C. In Malaysia.	             D. In Vietnam.</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7992683" y="4470715"/>
            <a:ext cx="2270173"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4317477" y="5083653"/>
            <a:ext cx="6278251" cy="521970"/>
          </a:xfrm>
          <a:prstGeom prst="rect">
            <a:avLst/>
          </a:prstGeom>
          <a:noFill/>
          <a:ln w="57150">
            <a:solidFill>
              <a:srgbClr val="FFC000"/>
            </a:solidFill>
          </a:ln>
        </p:spPr>
        <p:txBody>
          <a:bodyPr wrap="square" rtlCol="0">
            <a:spAutoFit/>
          </a:bodyPr>
          <a:lstStyle/>
          <a:p>
            <a:endParaRPr lang="zh-CN" altLang="en-US" sz="2800"/>
          </a:p>
        </p:txBody>
      </p:sp>
      <p:sp>
        <p:nvSpPr>
          <p:cNvPr id="3" name="文本框 2"/>
          <p:cNvSpPr txBox="1"/>
          <p:nvPr/>
        </p:nvSpPr>
        <p:spPr>
          <a:xfrm>
            <a:off x="3732881" y="2852043"/>
            <a:ext cx="4316363" cy="521970"/>
          </a:xfrm>
          <a:prstGeom prst="rect">
            <a:avLst/>
          </a:prstGeom>
          <a:noFill/>
          <a:ln w="57150">
            <a:solidFill>
              <a:srgbClr val="FFC000"/>
            </a:solidFill>
          </a:ln>
        </p:spPr>
        <p:txBody>
          <a:bodyPr wrap="square" rtlCol="0">
            <a:spAutoFit/>
          </a:bodyPr>
          <a:lstStyle/>
          <a:p>
            <a:endParaRPr lang="zh-CN" altLang="en-US" sz="2800"/>
          </a:p>
        </p:txBody>
      </p:sp>
      <p:pic>
        <p:nvPicPr>
          <p:cNvPr id="4" name="Picture 5" descr="appl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66647" y="5524107"/>
            <a:ext cx="678730" cy="62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273377" y="3388094"/>
            <a:ext cx="10539167" cy="1569660"/>
          </a:xfrm>
          <a:prstGeom prst="rect">
            <a:avLst/>
          </a:prstGeom>
          <a:solidFill>
            <a:schemeClr val="bg1"/>
          </a:solidFill>
        </p:spPr>
        <p:txBody>
          <a:bodyPr wrap="square" rtlCol="0">
            <a:spAutoFit/>
          </a:bodyPr>
          <a:lstStyle/>
          <a:p>
            <a:r>
              <a:rPr lang="en-US" altLang="zh-CN" sz="3200" dirty="0">
                <a:solidFill>
                  <a:srgbClr val="0000FF"/>
                </a:solidFill>
              </a:rPr>
              <a:t>Manhattan</a:t>
            </a:r>
            <a:r>
              <a:rPr lang="zh-CN" altLang="en-US" sz="3200" dirty="0">
                <a:solidFill>
                  <a:srgbClr val="0000FF"/>
                </a:solidFill>
              </a:rPr>
              <a:t>：美国纽约辖区和中心区</a:t>
            </a:r>
            <a:endParaRPr lang="zh-CN" altLang="en-US" sz="3200" dirty="0">
              <a:solidFill>
                <a:srgbClr val="0000FF"/>
              </a:solidFill>
            </a:endParaRPr>
          </a:p>
          <a:p>
            <a:r>
              <a:rPr lang="zh-CN" altLang="en-US" sz="3200" dirty="0">
                <a:solidFill>
                  <a:srgbClr val="0000FF"/>
                </a:solidFill>
              </a:rPr>
              <a:t>曼哈顿（</a:t>
            </a:r>
            <a:r>
              <a:rPr lang="en-US" altLang="zh-CN" sz="3200" dirty="0">
                <a:solidFill>
                  <a:srgbClr val="0000FF"/>
                </a:solidFill>
              </a:rPr>
              <a:t>Manhattan</a:t>
            </a:r>
            <a:r>
              <a:rPr lang="zh-CN" altLang="en-US" sz="3200" dirty="0">
                <a:solidFill>
                  <a:srgbClr val="0000FF"/>
                </a:solidFill>
              </a:rPr>
              <a:t>）， 是美国纽约市</a:t>
            </a:r>
            <a:r>
              <a:rPr lang="en-US" altLang="zh-CN" sz="3200" dirty="0">
                <a:solidFill>
                  <a:srgbClr val="0000FF"/>
                </a:solidFill>
              </a:rPr>
              <a:t>5</a:t>
            </a:r>
            <a:r>
              <a:rPr lang="zh-CN" altLang="en-US" sz="3200" dirty="0">
                <a:solidFill>
                  <a:srgbClr val="0000FF"/>
                </a:solidFill>
              </a:rPr>
              <a:t>个行政区之中人口最稠密的一个区，也是最小的一个行政区</a:t>
            </a:r>
            <a:endParaRPr lang="zh-CN" altLang="en-US" sz="3200" dirty="0">
              <a:solidFill>
                <a:srgbClr val="0000FF"/>
              </a:solidFill>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35497" y="251037"/>
            <a:ext cx="11820525" cy="3576245"/>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40"/>
              </a:lnSpc>
            </a:pP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b="1" dirty="0">
                <a:solidFill>
                  <a:srgbClr val="CC00FF"/>
                </a:solidFill>
                <a:latin typeface="Times New Roman" panose="02020603050405020304" pitchFamily="18" charset="0"/>
                <a:cs typeface="Times New Roman" panose="02020603050405020304" pitchFamily="18" charset="0"/>
              </a:rPr>
              <a:t>….During the Covid-19 pandemic, </a:t>
            </a:r>
            <a:r>
              <a:rPr lang="en-US" altLang="zh-CN" sz="3200" dirty="0">
                <a:solidFill>
                  <a:schemeClr val="tx1"/>
                </a:solidFill>
                <a:latin typeface="Times New Roman" panose="02020603050405020304" pitchFamily="18" charset="0"/>
                <a:cs typeface="Times New Roman" panose="02020603050405020304" pitchFamily="18" charset="0"/>
              </a:rPr>
              <a:t>with </a:t>
            </a:r>
            <a:r>
              <a:rPr lang="en-US" altLang="zh-CN" sz="3200" dirty="0">
                <a:solidFill>
                  <a:srgbClr val="FF0000"/>
                </a:solidFill>
                <a:latin typeface="Times New Roman" panose="02020603050405020304" pitchFamily="18" charset="0"/>
                <a:cs typeface="Times New Roman" panose="02020603050405020304" pitchFamily="18" charset="0"/>
              </a:rPr>
              <a:t>special</a:t>
            </a:r>
            <a:r>
              <a:rPr lang="en-US" altLang="zh-CN" sz="3200" u="sng" dirty="0">
                <a:solidFill>
                  <a:srgbClr val="FF0000"/>
                </a:solidFill>
                <a:latin typeface="Times New Roman" panose="02020603050405020304" pitchFamily="18" charset="0"/>
                <a:cs typeface="Times New Roman" panose="02020603050405020304" pitchFamily="18" charset="0"/>
              </a:rPr>
              <a:t>   51    </a:t>
            </a:r>
            <a:r>
              <a:rPr lang="en-US" altLang="zh-CN" sz="3200" dirty="0">
                <a:solidFill>
                  <a:srgbClr val="FF0000"/>
                </a:solidFill>
                <a:latin typeface="Times New Roman" panose="02020603050405020304" pitchFamily="18" charset="0"/>
                <a:cs typeface="Times New Roman" panose="02020603050405020304" pitchFamily="18" charset="0"/>
              </a:rPr>
              <a:t>from the government</a:t>
            </a:r>
            <a:r>
              <a:rPr lang="en-US" altLang="zh-CN" sz="3200" dirty="0">
                <a:solidFill>
                  <a:schemeClr val="tx1"/>
                </a:solidFill>
                <a:latin typeface="Times New Roman" panose="02020603050405020304" pitchFamily="18" charset="0"/>
                <a:cs typeface="Times New Roman" panose="02020603050405020304" pitchFamily="18" charset="0"/>
              </a:rPr>
              <a:t>, it</a:t>
            </a:r>
            <a:r>
              <a:rPr lang="en-US" altLang="zh-CN" sz="3200" u="sng" dirty="0">
                <a:solidFill>
                  <a:schemeClr val="tx1"/>
                </a:solidFill>
                <a:latin typeface="Times New Roman" panose="02020603050405020304" pitchFamily="18" charset="0"/>
                <a:cs typeface="Times New Roman" panose="02020603050405020304" pitchFamily="18" charset="0"/>
              </a:rPr>
              <a:t>     52    </a:t>
            </a:r>
            <a:r>
              <a:rPr lang="en-US" altLang="zh-CN" sz="3200" dirty="0">
                <a:solidFill>
                  <a:schemeClr val="tx1"/>
                </a:solidFill>
                <a:latin typeface="Times New Roman" panose="02020603050405020304" pitchFamily="18" charset="0"/>
                <a:cs typeface="Times New Roman" panose="02020603050405020304" pitchFamily="18" charset="0"/>
              </a:rPr>
              <a:t>down </a:t>
            </a:r>
            <a:r>
              <a:rPr lang="en-US" altLang="zh-CN" sz="3200" b="1" dirty="0">
                <a:solidFill>
                  <a:srgbClr val="FF0000"/>
                </a:solidFill>
                <a:latin typeface="Times New Roman" panose="02020603050405020304" pitchFamily="18" charset="0"/>
                <a:cs typeface="Times New Roman" panose="02020603050405020304" pitchFamily="18" charset="0"/>
              </a:rPr>
              <a:t>to feed 5,000 people </a:t>
            </a:r>
            <a:r>
              <a:rPr lang="en-US" altLang="zh-CN" sz="3200" dirty="0">
                <a:solidFill>
                  <a:schemeClr val="tx1"/>
                </a:solidFill>
                <a:latin typeface="Times New Roman" panose="02020603050405020304" pitchFamily="18" charset="0"/>
                <a:cs typeface="Times New Roman" panose="02020603050405020304" pitchFamily="18" charset="0"/>
              </a:rPr>
              <a:t>a day and </a:t>
            </a:r>
            <a:r>
              <a:rPr lang="en-US" altLang="zh-CN" sz="3200" dirty="0">
                <a:solidFill>
                  <a:srgbClr val="FF0000"/>
                </a:solidFill>
                <a:latin typeface="Times New Roman" panose="02020603050405020304" pitchFamily="18" charset="0"/>
                <a:cs typeface="Times New Roman" panose="02020603050405020304" pitchFamily="18" charset="0"/>
              </a:rPr>
              <a:t>offer medical care to those</a:t>
            </a:r>
            <a:r>
              <a:rPr lang="en-US" altLang="zh-CN" sz="3200" u="sng" dirty="0">
                <a:solidFill>
                  <a:srgbClr val="FF0000"/>
                </a:solidFill>
                <a:latin typeface="Times New Roman" panose="02020603050405020304" pitchFamily="18" charset="0"/>
                <a:cs typeface="Times New Roman" panose="02020603050405020304" pitchFamily="18" charset="0"/>
              </a:rPr>
              <a:t>   53  </a:t>
            </a:r>
            <a:r>
              <a:rPr lang="en-US" altLang="zh-CN" sz="3200" dirty="0">
                <a:solidFill>
                  <a:srgbClr val="FF0000"/>
                </a:solidFill>
                <a:latin typeface="Times New Roman" panose="02020603050405020304" pitchFamily="18" charset="0"/>
                <a:cs typeface="Times New Roman" panose="02020603050405020304" pitchFamily="18" charset="0"/>
              </a:rPr>
              <a:t>.</a:t>
            </a:r>
            <a:endParaRPr lang="en-US" altLang="zh-CN" sz="3200" dirty="0">
              <a:solidFill>
                <a:srgbClr val="FF0000"/>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75171" y="1782624"/>
            <a:ext cx="11941175" cy="2062103"/>
          </a:xfrm>
          <a:prstGeom prst="rect">
            <a:avLst/>
          </a:prstGeom>
          <a:noFill/>
          <a:ln w="9525">
            <a:noFill/>
          </a:ln>
        </p:spPr>
        <p:txBody>
          <a:bodyPr wrap="square">
            <a:spAutoFit/>
          </a:bodyPr>
          <a:lstStyle/>
          <a:p>
            <a:pPr indent="0"/>
            <a:r>
              <a:rPr lang="en-US" sz="3200" b="0" dirty="0">
                <a:latin typeface="Times New Roman" panose="02020603050405020304" pitchFamily="18" charset="0"/>
                <a:ea typeface="宋体" panose="02010600030101010101" pitchFamily="2" charset="-122"/>
              </a:rPr>
              <a:t>51. A. authority	B. potential	C. privilege	</a:t>
            </a:r>
            <a:r>
              <a:rPr lang="en-US" sz="3200" b="0" dirty="0">
                <a:solidFill>
                  <a:srgbClr val="FF0000"/>
                </a:solidFill>
                <a:latin typeface="Times New Roman" panose="02020603050405020304" pitchFamily="18" charset="0"/>
                <a:ea typeface="宋体" panose="02010600030101010101" pitchFamily="2" charset="-122"/>
              </a:rPr>
              <a:t>D. permission</a:t>
            </a:r>
            <a:endParaRPr lang="en-US" sz="3200" b="0" dirty="0">
              <a:solidFill>
                <a:srgbClr val="FF0000"/>
              </a:solidFill>
              <a:latin typeface="Times New Roman" panose="02020603050405020304" pitchFamily="18" charset="0"/>
              <a:ea typeface="宋体" panose="02010600030101010101" pitchFamily="2" charset="-122"/>
            </a:endParaRPr>
          </a:p>
          <a:p>
            <a:pPr indent="0"/>
            <a:r>
              <a:rPr lang="en-US" sz="3200" b="0" dirty="0">
                <a:latin typeface="Times New Roman" panose="02020603050405020304" pitchFamily="18" charset="0"/>
                <a:ea typeface="宋体" panose="02010600030101010101" pitchFamily="2" charset="-122"/>
              </a:rPr>
              <a:t>52. A.</a:t>
            </a:r>
            <a:r>
              <a:rPr lang="en-US" sz="3200" b="0" dirty="0">
                <a:solidFill>
                  <a:srgbClr val="FF0000"/>
                </a:solidFill>
                <a:latin typeface="Times New Roman" panose="02020603050405020304" pitchFamily="18" charset="0"/>
                <a:ea typeface="宋体" panose="02010600030101010101" pitchFamily="2" charset="-122"/>
              </a:rPr>
              <a:t> doubled    </a:t>
            </a:r>
            <a:r>
              <a:rPr lang="en-US" sz="3200" b="0" dirty="0">
                <a:latin typeface="Times New Roman" panose="02020603050405020304" pitchFamily="18" charset="0"/>
                <a:ea typeface="宋体" panose="02010600030101010101" pitchFamily="2" charset="-122"/>
              </a:rPr>
              <a:t>B. brought 	C. slid  		D. fell</a:t>
            </a:r>
            <a:endParaRPr lang="en-US" sz="3200" b="0" dirty="0">
              <a:latin typeface="Times New Roman" panose="02020603050405020304" pitchFamily="18" charset="0"/>
              <a:ea typeface="宋体" panose="02010600030101010101" pitchFamily="2" charset="-122"/>
            </a:endParaRPr>
          </a:p>
          <a:p>
            <a:pPr indent="0"/>
            <a:r>
              <a:rPr lang="en-US" sz="3200" b="0" dirty="0">
                <a:latin typeface="Times New Roman" panose="02020603050405020304" pitchFamily="18" charset="0"/>
                <a:ea typeface="宋体" panose="02010600030101010101" pitchFamily="2" charset="-122"/>
              </a:rPr>
              <a:t>53. A. in place	B. in time 		C. </a:t>
            </a:r>
            <a:r>
              <a:rPr lang="en-US" sz="3200" b="0" dirty="0">
                <a:solidFill>
                  <a:srgbClr val="FF0000"/>
                </a:solidFill>
                <a:latin typeface="Times New Roman" panose="02020603050405020304" pitchFamily="18" charset="0"/>
                <a:ea typeface="宋体" panose="02010600030101010101" pitchFamily="2" charset="-122"/>
              </a:rPr>
              <a:t>in panic	</a:t>
            </a:r>
            <a:r>
              <a:rPr lang="en-US" sz="3200" b="0" dirty="0">
                <a:latin typeface="Times New Roman" panose="02020603050405020304" pitchFamily="18" charset="0"/>
                <a:ea typeface="宋体" panose="02010600030101010101" pitchFamily="2" charset="-122"/>
              </a:rPr>
              <a:t>	D. in relief</a:t>
            </a:r>
            <a:endParaRPr lang="en-US" sz="3200" b="0" dirty="0">
              <a:latin typeface="Times New Roman" panose="02020603050405020304" pitchFamily="18" charset="0"/>
              <a:ea typeface="宋体" panose="02010600030101010101" pitchFamily="2" charset="-122"/>
            </a:endParaRPr>
          </a:p>
          <a:p>
            <a:pPr indent="0"/>
            <a:endParaRPr lang="en-US" sz="3200" b="0" dirty="0">
              <a:latin typeface="Times New Roman" panose="02020603050405020304" pitchFamily="18" charset="0"/>
              <a:ea typeface="宋体" panose="02010600030101010101" pitchFamily="2" charset="-122"/>
            </a:endParaRPr>
          </a:p>
        </p:txBody>
      </p:sp>
      <p:sp>
        <p:nvSpPr>
          <p:cNvPr id="6" name="心形 5"/>
          <p:cNvSpPr/>
          <p:nvPr/>
        </p:nvSpPr>
        <p:spPr>
          <a:xfrm>
            <a:off x="8295450" y="1945122"/>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4" name="心形 13"/>
          <p:cNvSpPr/>
          <p:nvPr/>
        </p:nvSpPr>
        <p:spPr>
          <a:xfrm>
            <a:off x="720121" y="2451858"/>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4" name="心形 3"/>
          <p:cNvSpPr/>
          <p:nvPr/>
        </p:nvSpPr>
        <p:spPr>
          <a:xfrm>
            <a:off x="5682214" y="2816890"/>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13" name="直接箭头连接符 12"/>
          <p:cNvCxnSpPr/>
          <p:nvPr/>
        </p:nvCxnSpPr>
        <p:spPr>
          <a:xfrm flipH="1">
            <a:off x="8606672" y="725864"/>
            <a:ext cx="961534" cy="164252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2772009" y="1107763"/>
            <a:ext cx="5071092" cy="166551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4194928" y="688895"/>
            <a:ext cx="1596285" cy="261991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5129" y="3592316"/>
            <a:ext cx="12002850" cy="2677656"/>
          </a:xfrm>
          <a:prstGeom prst="rect">
            <a:avLst/>
          </a:prstGeom>
          <a:solidFill>
            <a:schemeClr val="bg1"/>
          </a:solidFill>
          <a:ln>
            <a:solidFill>
              <a:srgbClr val="FF0000"/>
            </a:solidFill>
          </a:ln>
        </p:spPr>
        <p:txBody>
          <a:bodyPr wrap="square">
            <a:spAutoFit/>
          </a:bodyPr>
          <a:lstStyle/>
          <a:p>
            <a:r>
              <a:rPr lang="zh-CN" altLang="en-US" sz="2800" dirty="0"/>
              <a:t>本句语义：新冠疫情期间，得到了政府特别的许可，该机构加倍努力地每天给</a:t>
            </a:r>
            <a:r>
              <a:rPr lang="en-US" altLang="zh-CN" sz="2800" dirty="0"/>
              <a:t>5000</a:t>
            </a:r>
            <a:r>
              <a:rPr lang="zh-CN" altLang="en-US" sz="2800" dirty="0"/>
              <a:t>人提供食物以及给那些惊慌失措的人提供医疗</a:t>
            </a:r>
            <a:r>
              <a:rPr lang="en-US" altLang="zh-CN" sz="2800" dirty="0"/>
              <a:t>,</a:t>
            </a:r>
            <a:r>
              <a:rPr lang="zh-CN" altLang="en-US" sz="2800" dirty="0"/>
              <a:t>本段首句</a:t>
            </a:r>
            <a:r>
              <a:rPr lang="en-US" altLang="zh-CN" sz="2800" dirty="0"/>
              <a:t>2500</a:t>
            </a:r>
            <a:r>
              <a:rPr lang="zh-CN" altLang="en-US" sz="2800" dirty="0"/>
              <a:t>亦为暗示</a:t>
            </a:r>
            <a:r>
              <a:rPr lang="zh-CN" altLang="en-US" sz="2800" dirty="0">
                <a:solidFill>
                  <a:srgbClr val="CC00FF"/>
                </a:solidFill>
              </a:rPr>
              <a:t>。       </a:t>
            </a:r>
            <a:r>
              <a:rPr lang="en-US" altLang="zh-CN" sz="2800" dirty="0">
                <a:solidFill>
                  <a:srgbClr val="CC00FF"/>
                </a:solidFill>
              </a:rPr>
              <a:t>51. </a:t>
            </a:r>
            <a:r>
              <a:rPr lang="zh-CN" altLang="en-US" sz="2800" dirty="0"/>
              <a:t>考查名词词义辨析</a:t>
            </a:r>
            <a:r>
              <a:rPr lang="en-US" altLang="zh-CN" sz="2800" dirty="0"/>
              <a:t>: A. </a:t>
            </a:r>
            <a:r>
              <a:rPr lang="zh-CN" altLang="en-US" sz="2800" dirty="0"/>
              <a:t>管理机构；</a:t>
            </a:r>
            <a:r>
              <a:rPr lang="en-US" altLang="zh-CN" sz="2800" dirty="0"/>
              <a:t>B. </a:t>
            </a:r>
            <a:r>
              <a:rPr lang="zh-CN" altLang="en-US" sz="2800" dirty="0"/>
              <a:t>潜力；</a:t>
            </a:r>
            <a:r>
              <a:rPr lang="en-US" altLang="zh-CN" sz="2800" dirty="0"/>
              <a:t>C. </a:t>
            </a:r>
            <a:r>
              <a:rPr lang="zh-CN" altLang="en-US" sz="2800" dirty="0"/>
              <a:t>特权，殊荣。</a:t>
            </a:r>
            <a:r>
              <a:rPr lang="en-US" altLang="zh-CN" sz="2800" dirty="0"/>
              <a:t>D.</a:t>
            </a:r>
            <a:r>
              <a:rPr lang="zh-CN" altLang="en-US" sz="2800" dirty="0"/>
              <a:t>许可，允许       </a:t>
            </a:r>
            <a:r>
              <a:rPr lang="en-US" altLang="zh-CN" sz="2800" dirty="0">
                <a:solidFill>
                  <a:srgbClr val="CC00FF"/>
                </a:solidFill>
              </a:rPr>
              <a:t>52. </a:t>
            </a:r>
            <a:r>
              <a:rPr lang="en-US" altLang="zh-CN" sz="2800" dirty="0"/>
              <a:t>Double down </a:t>
            </a:r>
            <a:r>
              <a:rPr lang="zh-CN" altLang="en-US" sz="2800" dirty="0"/>
              <a:t>加倍努力；</a:t>
            </a:r>
            <a:r>
              <a:rPr lang="en-US" altLang="zh-CN" sz="2800" dirty="0"/>
              <a:t>bring down </a:t>
            </a:r>
            <a:r>
              <a:rPr lang="zh-CN" altLang="en-US" sz="2800" dirty="0"/>
              <a:t>减少；</a:t>
            </a:r>
            <a:r>
              <a:rPr lang="en-US" altLang="zh-CN" sz="2800" dirty="0"/>
              <a:t>slide down </a:t>
            </a:r>
            <a:r>
              <a:rPr lang="zh-CN" altLang="en-US" sz="2800" dirty="0"/>
              <a:t>滑倒；</a:t>
            </a:r>
            <a:r>
              <a:rPr lang="en-US" altLang="zh-CN" sz="2800" dirty="0"/>
              <a:t>fall down </a:t>
            </a:r>
            <a:r>
              <a:rPr lang="zh-CN" altLang="en-US" sz="2800" dirty="0"/>
              <a:t>摔倒             </a:t>
            </a:r>
            <a:r>
              <a:rPr lang="en-US" altLang="zh-CN" sz="2800" dirty="0">
                <a:solidFill>
                  <a:srgbClr val="CC00FF"/>
                </a:solidFill>
              </a:rPr>
              <a:t>53</a:t>
            </a:r>
            <a:r>
              <a:rPr lang="en-US" altLang="zh-CN" sz="2800" dirty="0"/>
              <a:t>. in place </a:t>
            </a:r>
            <a:r>
              <a:rPr lang="zh-CN" altLang="en-US" sz="2800" dirty="0"/>
              <a:t>合适的位置；</a:t>
            </a:r>
            <a:r>
              <a:rPr lang="en-US" altLang="zh-CN" sz="2800" dirty="0"/>
              <a:t>in time </a:t>
            </a:r>
            <a:r>
              <a:rPr lang="zh-CN" altLang="en-US" sz="2800" dirty="0"/>
              <a:t>即时； </a:t>
            </a:r>
            <a:r>
              <a:rPr lang="en-US" altLang="zh-CN" sz="2800" dirty="0"/>
              <a:t>in panic </a:t>
            </a:r>
            <a:r>
              <a:rPr lang="zh-CN" altLang="en-US" sz="2800" dirty="0"/>
              <a:t>惊慌，惊恐；</a:t>
            </a:r>
            <a:r>
              <a:rPr lang="en-US" altLang="zh-CN" sz="2800" dirty="0"/>
              <a:t>in relief </a:t>
            </a:r>
            <a:r>
              <a:rPr lang="zh-CN" altLang="en-US" sz="2800" dirty="0"/>
              <a:t>如释重负地</a:t>
            </a:r>
            <a:endParaRPr lang="en-US" altLang="zh-CN" sz="2800" dirty="0"/>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4" grpId="0" animBg="1"/>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35497" y="251037"/>
            <a:ext cx="11820525" cy="5041265"/>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40"/>
              </a:lnSpc>
            </a:pPr>
            <a:r>
              <a:rPr lang="en-US" altLang="zh-CN" sz="3200" dirty="0">
                <a:solidFill>
                  <a:schemeClr val="tx1"/>
                </a:solidFill>
                <a:latin typeface="Times New Roman" panose="02020603050405020304" pitchFamily="18" charset="0"/>
                <a:cs typeface="Times New Roman" panose="02020603050405020304" pitchFamily="18" charset="0"/>
              </a:rPr>
              <a:t>In 2023, </a:t>
            </a:r>
            <a:r>
              <a:rPr lang="en-US" altLang="zh-CN" sz="3200" dirty="0">
                <a:solidFill>
                  <a:srgbClr val="FF0000"/>
                </a:solidFill>
                <a:latin typeface="Times New Roman" panose="02020603050405020304" pitchFamily="18" charset="0"/>
                <a:cs typeface="Times New Roman" panose="02020603050405020304" pitchFamily="18" charset="0"/>
              </a:rPr>
              <a:t>the award </a:t>
            </a:r>
            <a:r>
              <a:rPr lang="en-US" altLang="zh-CN" sz="3200" dirty="0">
                <a:solidFill>
                  <a:schemeClr val="tx1"/>
                </a:solidFill>
                <a:latin typeface="Times New Roman" panose="02020603050405020304" pitchFamily="18" charset="0"/>
                <a:cs typeface="Times New Roman" panose="02020603050405020304" pitchFamily="18" charset="0"/>
              </a:rPr>
              <a:t>-the Real Heroes of Rising India - was</a:t>
            </a:r>
            <a:r>
              <a:rPr lang="en-US" altLang="zh-CN" sz="3200" u="sng" dirty="0">
                <a:solidFill>
                  <a:schemeClr val="tx1"/>
                </a:solidFill>
                <a:latin typeface="Times New Roman" panose="02020603050405020304" pitchFamily="18" charset="0"/>
                <a:cs typeface="Times New Roman" panose="02020603050405020304" pitchFamily="18" charset="0"/>
              </a:rPr>
              <a:t>   54   </a:t>
            </a:r>
            <a:r>
              <a:rPr lang="en-US" altLang="zh-CN" sz="3200" dirty="0">
                <a:solidFill>
                  <a:schemeClr val="tx1"/>
                </a:solidFill>
                <a:latin typeface="Times New Roman" panose="02020603050405020304" pitchFamily="18" charset="0"/>
                <a:cs typeface="Times New Roman" panose="02020603050405020304" pitchFamily="18" charset="0"/>
              </a:rPr>
              <a:t>to them by India’s Health Minister for their </a:t>
            </a:r>
            <a:r>
              <a:rPr lang="en-US" altLang="zh-CN" sz="3200" u="sng" dirty="0">
                <a:solidFill>
                  <a:schemeClr val="tx1"/>
                </a:solidFill>
                <a:latin typeface="Times New Roman" panose="02020603050405020304" pitchFamily="18" charset="0"/>
                <a:cs typeface="Times New Roman" panose="02020603050405020304" pitchFamily="18" charset="0"/>
              </a:rPr>
              <a:t>     55       </a:t>
            </a:r>
            <a:r>
              <a:rPr lang="en-US" altLang="zh-CN" sz="3200" dirty="0">
                <a:solidFill>
                  <a:schemeClr val="tx1"/>
                </a:solidFill>
                <a:latin typeface="Times New Roman" panose="02020603050405020304" pitchFamily="18" charset="0"/>
                <a:cs typeface="Times New Roman" panose="02020603050405020304" pitchFamily="18" charset="0"/>
              </a:rPr>
              <a:t>act. </a:t>
            </a:r>
            <a:endParaRPr lang="en-US" altLang="zh-CN" sz="3200" dirty="0">
              <a:solidFill>
                <a:schemeClr val="tx1"/>
              </a:solidFill>
              <a:latin typeface="Times New Roman" panose="02020603050405020304" pitchFamily="18" charset="0"/>
              <a:cs typeface="Times New Roman" panose="02020603050405020304" pitchFamily="18" charset="0"/>
            </a:endParaRPr>
          </a:p>
          <a:p>
            <a:pPr>
              <a:lnSpc>
                <a:spcPts val="3640"/>
              </a:lnSpc>
            </a:pPr>
            <a:endParaRPr lang="en-US" altLang="zh-CN" sz="3200" dirty="0">
              <a:solidFill>
                <a:schemeClr val="tx1"/>
              </a:solidFill>
              <a:latin typeface="Times New Roman" panose="02020603050405020304" pitchFamily="18" charset="0"/>
              <a:cs typeface="Times New Roman" panose="02020603050405020304" pitchFamily="18" charset="0"/>
            </a:endParaRPr>
          </a:p>
          <a:p>
            <a:pPr marL="0" indent="0">
              <a:lnSpc>
                <a:spcPts val="3640"/>
              </a:lnSpc>
              <a:buNone/>
            </a:pPr>
            <a:r>
              <a:rPr lang="en-US" altLang="zh-CN" sz="3200" dirty="0">
                <a:solidFill>
                  <a:schemeClr val="tx1"/>
                </a:solidFill>
                <a:latin typeface="Times New Roman" panose="02020603050405020304" pitchFamily="18" charset="0"/>
                <a:cs typeface="Times New Roman" panose="02020603050405020304" pitchFamily="18" charset="0"/>
              </a:rPr>
              <a:t>54. A. provided     </a:t>
            </a:r>
            <a:r>
              <a:rPr lang="en-US" altLang="zh-CN" sz="3200" dirty="0">
                <a:solidFill>
                  <a:srgbClr val="FF0000"/>
                </a:solidFill>
                <a:latin typeface="Times New Roman" panose="02020603050405020304" pitchFamily="18" charset="0"/>
                <a:cs typeface="Times New Roman" panose="02020603050405020304" pitchFamily="18" charset="0"/>
              </a:rPr>
              <a:t>B. presented</a:t>
            </a:r>
            <a:r>
              <a:rPr lang="en-US" altLang="zh-CN" sz="3200" dirty="0">
                <a:solidFill>
                  <a:schemeClr val="tx1"/>
                </a:solidFill>
                <a:latin typeface="Times New Roman" panose="02020603050405020304" pitchFamily="18" charset="0"/>
                <a:cs typeface="Times New Roman" panose="02020603050405020304" pitchFamily="18" charset="0"/>
              </a:rPr>
              <a:t>	C. preserved	D. observed</a:t>
            </a:r>
            <a:endParaRPr lang="en-US" altLang="zh-CN" sz="3200" dirty="0">
              <a:solidFill>
                <a:schemeClr val="tx1"/>
              </a:solidFill>
              <a:latin typeface="Times New Roman" panose="02020603050405020304" pitchFamily="18" charset="0"/>
              <a:cs typeface="Times New Roman" panose="02020603050405020304" pitchFamily="18" charset="0"/>
            </a:endParaRPr>
          </a:p>
          <a:p>
            <a:pPr marL="0" indent="0">
              <a:lnSpc>
                <a:spcPts val="3640"/>
              </a:lnSpc>
              <a:buNone/>
            </a:pPr>
            <a:r>
              <a:rPr lang="en-US" altLang="zh-CN" sz="3200" dirty="0">
                <a:solidFill>
                  <a:schemeClr val="tx1"/>
                </a:solidFill>
                <a:latin typeface="Times New Roman" panose="02020603050405020304" pitchFamily="18" charset="0"/>
                <a:cs typeface="Times New Roman" panose="02020603050405020304" pitchFamily="18" charset="0"/>
              </a:rPr>
              <a:t>55. A. concerning  B. stunning	C. challenging	</a:t>
            </a:r>
            <a:r>
              <a:rPr lang="en-US" altLang="zh-CN" sz="3200" dirty="0">
                <a:solidFill>
                  <a:srgbClr val="FF0000"/>
                </a:solidFill>
                <a:latin typeface="Times New Roman" panose="02020603050405020304" pitchFamily="18" charset="0"/>
                <a:cs typeface="Times New Roman" panose="02020603050405020304" pitchFamily="18" charset="0"/>
              </a:rPr>
              <a:t>D. rewarding</a:t>
            </a:r>
            <a:endParaRPr lang="en-US" altLang="zh-CN" sz="3200" dirty="0">
              <a:solidFill>
                <a:srgbClr val="FF0000"/>
              </a:solidFill>
              <a:latin typeface="Times New Roman" panose="02020603050405020304" pitchFamily="18" charset="0"/>
              <a:cs typeface="Times New Roman" panose="02020603050405020304" pitchFamily="18" charset="0"/>
            </a:endParaRPr>
          </a:p>
          <a:p>
            <a:pPr marL="0" indent="0">
              <a:lnSpc>
                <a:spcPts val="3640"/>
              </a:lnSpc>
              <a:buNone/>
            </a:pPr>
            <a:endParaRPr lang="en-US" altLang="zh-CN" sz="3200" dirty="0">
              <a:solidFill>
                <a:schemeClr val="tx1"/>
              </a:solidFill>
              <a:latin typeface="Times New Roman" panose="02020603050405020304" pitchFamily="18" charset="0"/>
              <a:cs typeface="Times New Roman" panose="02020603050405020304" pitchFamily="18" charset="0"/>
            </a:endParaRPr>
          </a:p>
        </p:txBody>
      </p:sp>
      <p:sp>
        <p:nvSpPr>
          <p:cNvPr id="2" name="心形 1"/>
          <p:cNvSpPr/>
          <p:nvPr/>
        </p:nvSpPr>
        <p:spPr>
          <a:xfrm>
            <a:off x="3581263" y="1927892"/>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6" name="心形 5"/>
          <p:cNvSpPr/>
          <p:nvPr/>
        </p:nvSpPr>
        <p:spPr>
          <a:xfrm>
            <a:off x="9335400" y="2563706"/>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10" name="直接箭头连接符 9"/>
          <p:cNvCxnSpPr/>
          <p:nvPr/>
        </p:nvCxnSpPr>
        <p:spPr>
          <a:xfrm>
            <a:off x="3431357" y="725864"/>
            <a:ext cx="1621410" cy="133860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endCxn id="6" idx="0"/>
          </p:cNvCxnSpPr>
          <p:nvPr/>
        </p:nvCxnSpPr>
        <p:spPr>
          <a:xfrm>
            <a:off x="8968836" y="1112363"/>
            <a:ext cx="559287" cy="155532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a:off x="4967193" y="517256"/>
            <a:ext cx="6170386" cy="141063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5129" y="3592316"/>
            <a:ext cx="12002850" cy="3108543"/>
          </a:xfrm>
          <a:prstGeom prst="rect">
            <a:avLst/>
          </a:prstGeom>
          <a:solidFill>
            <a:schemeClr val="bg1"/>
          </a:solidFill>
          <a:ln>
            <a:solidFill>
              <a:srgbClr val="FF0000"/>
            </a:solidFill>
          </a:ln>
        </p:spPr>
        <p:txBody>
          <a:bodyPr wrap="square">
            <a:spAutoFit/>
          </a:bodyPr>
          <a:lstStyle/>
          <a:p>
            <a:r>
              <a:rPr lang="zh-CN" altLang="en-US" sz="2800" dirty="0"/>
              <a:t>本句语义：印度卫生部部长在</a:t>
            </a:r>
            <a:r>
              <a:rPr lang="en-US" altLang="zh-CN" sz="2800" dirty="0"/>
              <a:t>2023</a:t>
            </a:r>
            <a:r>
              <a:rPr lang="zh-CN" altLang="en-US" sz="2800" dirty="0"/>
              <a:t>年给他们颁发一个奖项</a:t>
            </a:r>
            <a:r>
              <a:rPr lang="en-US" altLang="zh-CN" sz="2800" dirty="0"/>
              <a:t>---The Real Heroes of Rising India ,</a:t>
            </a:r>
            <a:r>
              <a:rPr lang="zh-CN" altLang="en-US" sz="2800" dirty="0"/>
              <a:t>以嘉奖他们的有意义的行为。 </a:t>
            </a:r>
            <a:endParaRPr lang="en-US" altLang="zh-CN" sz="2800" dirty="0"/>
          </a:p>
          <a:p>
            <a:r>
              <a:rPr lang="en-US" altLang="zh-CN" sz="2800" dirty="0"/>
              <a:t>54. </a:t>
            </a:r>
            <a:r>
              <a:rPr lang="zh-CN" altLang="en-US" sz="2800" dirty="0"/>
              <a:t>考查词组搭配： </a:t>
            </a:r>
            <a:r>
              <a:rPr lang="en-US" altLang="zh-CN" sz="2800" dirty="0"/>
              <a:t>provide </a:t>
            </a:r>
            <a:r>
              <a:rPr lang="en-US" altLang="zh-CN" sz="2800" dirty="0" err="1"/>
              <a:t>sth</a:t>
            </a:r>
            <a:r>
              <a:rPr lang="en-US" altLang="zh-CN" sz="2800" dirty="0"/>
              <a:t> for sb;  present the award to sb ; preserve </a:t>
            </a:r>
            <a:r>
              <a:rPr lang="en-US" altLang="zh-CN" sz="2800" dirty="0" err="1"/>
              <a:t>sth</a:t>
            </a:r>
            <a:r>
              <a:rPr lang="en-US" altLang="zh-CN" sz="2800" dirty="0"/>
              <a:t> for sb </a:t>
            </a:r>
            <a:r>
              <a:rPr lang="zh-CN" altLang="en-US" sz="2800" dirty="0"/>
              <a:t>为</a:t>
            </a:r>
            <a:r>
              <a:rPr lang="en-US" altLang="zh-CN" sz="2800" dirty="0"/>
              <a:t>sb </a:t>
            </a:r>
            <a:r>
              <a:rPr lang="zh-CN" altLang="en-US" sz="2800" dirty="0"/>
              <a:t>保存</a:t>
            </a:r>
            <a:r>
              <a:rPr lang="en-US" altLang="zh-CN" sz="2800" dirty="0" err="1"/>
              <a:t>sth</a:t>
            </a:r>
            <a:r>
              <a:rPr lang="en-US" altLang="zh-CN" sz="2800" dirty="0"/>
              <a:t> ; observe </a:t>
            </a:r>
            <a:r>
              <a:rPr lang="en-US" altLang="zh-CN" sz="2800" dirty="0" err="1"/>
              <a:t>sth</a:t>
            </a:r>
            <a:r>
              <a:rPr lang="en-US" altLang="zh-CN" sz="2800" dirty="0"/>
              <a:t> for sb </a:t>
            </a:r>
            <a:r>
              <a:rPr lang="zh-CN" altLang="en-US" sz="2800" dirty="0"/>
              <a:t>为</a:t>
            </a:r>
            <a:r>
              <a:rPr lang="en-US" altLang="zh-CN" sz="2800" dirty="0"/>
              <a:t>sb </a:t>
            </a:r>
            <a:r>
              <a:rPr lang="zh-CN" altLang="en-US" sz="2800" dirty="0"/>
              <a:t>观察</a:t>
            </a:r>
            <a:r>
              <a:rPr lang="en-US" altLang="zh-CN" sz="2800" dirty="0" err="1"/>
              <a:t>sth</a:t>
            </a:r>
            <a:r>
              <a:rPr lang="en-US" altLang="zh-CN" sz="2800" dirty="0"/>
              <a:t> </a:t>
            </a:r>
            <a:endParaRPr lang="en-US" altLang="zh-CN" sz="2800" dirty="0"/>
          </a:p>
          <a:p>
            <a:r>
              <a:rPr lang="en-US" altLang="zh-CN" sz="2800" dirty="0"/>
              <a:t>55. </a:t>
            </a:r>
            <a:r>
              <a:rPr lang="zh-CN" altLang="en-US" sz="2800" dirty="0"/>
              <a:t>考查形容词词义辨析： </a:t>
            </a:r>
            <a:r>
              <a:rPr lang="en-US" altLang="zh-CN" sz="2800" dirty="0"/>
              <a:t>concerning adj. </a:t>
            </a:r>
            <a:r>
              <a:rPr lang="zh-CN" altLang="en-US" sz="2800" dirty="0"/>
              <a:t>令人担忧的；</a:t>
            </a:r>
            <a:r>
              <a:rPr lang="en-US" altLang="zh-CN" sz="2800" dirty="0"/>
              <a:t>stunning adj. </a:t>
            </a:r>
            <a:r>
              <a:rPr lang="zh-CN" altLang="en-US" sz="2800" dirty="0"/>
              <a:t>令人吃惊的；</a:t>
            </a:r>
            <a:r>
              <a:rPr lang="en-US" altLang="zh-CN" sz="2800" dirty="0"/>
              <a:t>challenging adj. </a:t>
            </a:r>
            <a:r>
              <a:rPr lang="zh-CN" altLang="en-US" sz="2800" dirty="0"/>
              <a:t>有挑战的；</a:t>
            </a:r>
            <a:r>
              <a:rPr lang="en-US" altLang="zh-CN" sz="2800" dirty="0"/>
              <a:t>rewarding adj. </a:t>
            </a:r>
            <a:r>
              <a:rPr lang="zh-CN" altLang="en-US" sz="2800" dirty="0"/>
              <a:t>有意义的；有回报的</a:t>
            </a:r>
            <a:endParaRPr lang="en-US" altLang="zh-CN" sz="2800" dirty="0"/>
          </a:p>
          <a:p>
            <a:endParaRPr lang="en-US" altLang="zh-CN" sz="2800" dirty="0"/>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775" y="1005205"/>
            <a:ext cx="10293514" cy="2632516"/>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1.the migrant workers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外来务工人员</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 rural areas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农村  、 乡村地区</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 double down to do </a:t>
            </a:r>
            <a:r>
              <a:rPr lang="en-US" altLang="zh-CN" sz="2800" b="1"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sth</a:t>
            </a: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加倍努力去做</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 take over the organization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接管机构</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 present a reward to sb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给某人颁奖</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50" y="393700"/>
            <a:ext cx="4425688" cy="584775"/>
          </a:xfrm>
          <a:prstGeom prst="rect">
            <a:avLst/>
          </a:prstGeom>
          <a:noFill/>
        </p:spPr>
        <p:txBody>
          <a:bodyPr wrap="square" rtlCol="0">
            <a:spAutoFit/>
          </a:bodyPr>
          <a:lstStyle/>
          <a:p>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完形填空语料库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549650" y="2863215"/>
            <a:ext cx="5091430"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rPr>
              <a:t>语法填空</a:t>
            </a:r>
            <a:endParaRPr kumimoji="0" lang="zh-CN" altLang="en-US" sz="7200" b="1" i="0" u="none" strike="noStrike" kern="1200" cap="none" spc="0" normalizeH="0" baseline="0" noProof="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4</a:t>
            </a:r>
            <a:endPar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3695" y="0"/>
            <a:ext cx="12075461" cy="6857999"/>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矩形 1"/>
          <p:cNvSpPr/>
          <p:nvPr/>
        </p:nvSpPr>
        <p:spPr>
          <a:xfrm>
            <a:off x="1282700" y="1135380"/>
            <a:ext cx="9063990" cy="1938992"/>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4000" b="1" dirty="0">
                <a:sym typeface="+mn-ea"/>
              </a:rPr>
              <a:t>主题语境：</a:t>
            </a:r>
            <a:r>
              <a:rPr lang="zh-CN" altLang="en-US" sz="4000" b="1" dirty="0">
                <a:solidFill>
                  <a:srgbClr val="FF0000"/>
                </a:solidFill>
                <a:sym typeface="+mn-ea"/>
              </a:rPr>
              <a:t>人与社会</a:t>
            </a:r>
            <a:r>
              <a:rPr lang="en-US" altLang="zh-CN" sz="4000" b="1" dirty="0">
                <a:solidFill>
                  <a:srgbClr val="FF0000"/>
                </a:solidFill>
                <a:sym typeface="+mn-ea"/>
              </a:rPr>
              <a:t>—</a:t>
            </a:r>
            <a:r>
              <a:rPr lang="zh-CN" altLang="en-US" sz="4000" b="1" dirty="0">
                <a:solidFill>
                  <a:srgbClr val="FF0000"/>
                </a:solidFill>
                <a:sym typeface="+mn-ea"/>
              </a:rPr>
              <a:t>家庭</a:t>
            </a:r>
            <a:endParaRPr lang="zh-CN" altLang="en-US" sz="4000" b="1" dirty="0">
              <a:solidFill>
                <a:srgbClr val="FF0000"/>
              </a:solidFill>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4000" b="1" dirty="0">
                <a:sym typeface="+mn-ea"/>
              </a:rPr>
              <a:t>主旨大意：中国家庭规模的变迁</a:t>
            </a:r>
            <a:endParaRPr lang="en-US" altLang="zh-CN" sz="4000" b="1" dirty="0">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4000" b="1" dirty="0">
                <a:sym typeface="+mn-ea"/>
              </a:rPr>
              <a:t>设空类型：</a:t>
            </a:r>
            <a:r>
              <a:rPr lang="zh-CN" altLang="en-US" sz="4000" b="1" dirty="0">
                <a:solidFill>
                  <a:srgbClr val="FF0000"/>
                </a:solidFill>
                <a:sym typeface="+mn-ea"/>
              </a:rPr>
              <a:t>有提示词</a:t>
            </a:r>
            <a:r>
              <a:rPr lang="en-US" altLang="zh-CN" sz="4000" b="1" dirty="0">
                <a:solidFill>
                  <a:srgbClr val="FF0000"/>
                </a:solidFill>
                <a:sym typeface="+mn-ea"/>
              </a:rPr>
              <a:t>5</a:t>
            </a:r>
            <a:r>
              <a:rPr lang="zh-CN" altLang="en-US" sz="4000" b="1" dirty="0">
                <a:solidFill>
                  <a:srgbClr val="FF0000"/>
                </a:solidFill>
                <a:sym typeface="+mn-ea"/>
              </a:rPr>
              <a:t>，无提示词</a:t>
            </a:r>
            <a:r>
              <a:rPr lang="en-US" altLang="zh-CN" sz="4000" b="1" dirty="0">
                <a:solidFill>
                  <a:srgbClr val="FF0000"/>
                </a:solidFill>
                <a:sym typeface="+mn-ea"/>
              </a:rPr>
              <a:t>5</a:t>
            </a:r>
            <a:endParaRPr kumimoji="0" lang="en-US" altLang="zh-CN" sz="40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sym typeface="+mn-ea"/>
            </a:endParaRPr>
          </a:p>
        </p:txBody>
      </p:sp>
      <p:pic>
        <p:nvPicPr>
          <p:cNvPr id="4098" name="Picture 2" descr="幸福的大家庭人物png图片免费下载-素材7QQkVUPWU-新图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57740" y="3007894"/>
            <a:ext cx="6023727" cy="37836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幸福家庭，一家三口，温馨生活视频素材,延时摄影视频素材下载,高清1920X1080视频素材下载,凌点视频素材网,编号:3359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499" y="3074373"/>
            <a:ext cx="5290966" cy="35055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300" y="448310"/>
            <a:ext cx="11963400" cy="4401205"/>
          </a:xfrm>
          <a:prstGeom prst="rect">
            <a:avLst/>
          </a:prstGeom>
          <a:solidFill>
            <a:schemeClr val="bg1"/>
          </a:solidFill>
        </p:spPr>
        <p:txBody>
          <a:bodyPr wrap="square">
            <a:spAutoFit/>
          </a:bodyPr>
          <a:lstStyle/>
          <a:p>
            <a:pPr indent="304800" algn="just" fontAlgn="auto">
              <a:lnSpc>
                <a:spcPct val="100000"/>
              </a:lnSpc>
              <a:spcAft>
                <a:spcPct val="0"/>
              </a:spcAft>
            </a:pPr>
            <a:r>
              <a:rPr lang="en-US" sz="4000" kern="100" dirty="0">
                <a:latin typeface="Times New Roman" panose="02020603050405020304" pitchFamily="18" charset="0"/>
                <a:ea typeface="宋体" panose="02010600030101010101" pitchFamily="2" charset="-122"/>
                <a:cs typeface="Times New Roman" panose="02020603050405020304" pitchFamily="18" charset="0"/>
              </a:rPr>
              <a:t>The Lantern Festival falls on the first full moon of the new lunar year. The Festival, with </a:t>
            </a: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      56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history of over 2,000 years</a:t>
            </a: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           57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(date) back to the Han Dynasty. </a:t>
            </a:r>
            <a:r>
              <a:rPr lang="en-US" sz="40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The festival originates from an Act,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released by Emperor Wendi of the Western Han Dynasty,     </a:t>
            </a: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   58       </a:t>
            </a:r>
            <a:endParaRPr lang="en-US" sz="4000" u="sng" kern="100" dirty="0">
              <a:latin typeface="Times New Roman" panose="02020603050405020304" pitchFamily="18" charset="0"/>
              <a:ea typeface="宋体" panose="02010600030101010101" pitchFamily="2" charset="-122"/>
              <a:cs typeface="Times New Roman" panose="02020603050405020304" pitchFamily="18" charset="0"/>
            </a:endParaRPr>
          </a:p>
          <a:p>
            <a:pPr indent="304800" algn="just" fontAlgn="auto">
              <a:lnSpc>
                <a:spcPct val="100000"/>
              </a:lnSpc>
              <a:spcAft>
                <a:spcPct val="0"/>
              </a:spcAft>
            </a:pP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                 </a:t>
            </a:r>
            <a:r>
              <a:rPr lang="en-US" sz="40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(honor) deities(</a:t>
            </a:r>
            <a:r>
              <a:rPr lang="en-US" sz="4000" kern="100" dirty="0" err="1">
                <a:solidFill>
                  <a:srgbClr val="CC00FF"/>
                </a:solidFill>
                <a:latin typeface="Times New Roman" panose="02020603050405020304" pitchFamily="18" charset="0"/>
                <a:ea typeface="宋体" panose="02010600030101010101" pitchFamily="2" charset="-122"/>
                <a:cs typeface="Times New Roman" panose="02020603050405020304" pitchFamily="18" charset="0"/>
              </a:rPr>
              <a:t>神明</a:t>
            </a:r>
            <a:r>
              <a:rPr lang="en-US" sz="40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 and ancestors with lantern displays.</a:t>
            </a:r>
            <a:endParaRPr sz="40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4057081" y="1784079"/>
            <a:ext cx="2181860"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dates</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7588270" y="1075252"/>
            <a:ext cx="603623"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a</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63289" y="3582627"/>
            <a:ext cx="2759075"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sz="3600" b="1" dirty="0">
                <a:solidFill>
                  <a:srgbClr val="FF0000"/>
                </a:solidFill>
                <a:latin typeface="微软雅黑" panose="020B0503020204020204" pitchFamily="34" charset="-122"/>
                <a:ea typeface="微软雅黑" panose="020B0503020204020204" pitchFamily="34" charset="-122"/>
              </a:rPr>
              <a:t>to honor</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137912" y="994881"/>
            <a:ext cx="4598904" cy="830997"/>
          </a:xfrm>
          <a:prstGeom prst="rect">
            <a:avLst/>
          </a:prstGeom>
          <a:solidFill>
            <a:srgbClr val="5EF1DA"/>
          </a:solidFill>
        </p:spPr>
        <p:txBody>
          <a:bodyPr wrap="square" rtlCol="0">
            <a:spAutoFit/>
          </a:bodyPr>
          <a:lstStyle/>
          <a:p>
            <a:r>
              <a:rPr lang="zh-CN" altLang="en-US" sz="2400" b="1" dirty="0">
                <a:solidFill>
                  <a:schemeClr val="tx1"/>
                </a:solidFill>
              </a:rPr>
              <a:t>考查</a:t>
            </a:r>
            <a:r>
              <a:rPr lang="zh-CN" altLang="en-US" sz="2400" b="1" dirty="0"/>
              <a:t>动词时态 </a:t>
            </a:r>
            <a:r>
              <a:rPr lang="en-US" altLang="zh-CN" sz="2400" b="1" dirty="0"/>
              <a:t>date back to </a:t>
            </a:r>
            <a:r>
              <a:rPr lang="zh-CN" altLang="en-US" sz="2400" b="1" dirty="0"/>
              <a:t>通常表客观事实，故一般现在时</a:t>
            </a:r>
            <a:endParaRPr lang="en-US" altLang="zh-CN" sz="2400" b="1" dirty="0">
              <a:solidFill>
                <a:schemeClr val="tx1"/>
              </a:solidFill>
            </a:endParaRPr>
          </a:p>
        </p:txBody>
      </p:sp>
      <p:sp>
        <p:nvSpPr>
          <p:cNvPr id="4" name="文本框 3"/>
          <p:cNvSpPr txBox="1"/>
          <p:nvPr/>
        </p:nvSpPr>
        <p:spPr>
          <a:xfrm>
            <a:off x="2565466" y="4956454"/>
            <a:ext cx="9331161" cy="954107"/>
          </a:xfrm>
          <a:prstGeom prst="rect">
            <a:avLst/>
          </a:prstGeom>
          <a:solidFill>
            <a:srgbClr val="92D050"/>
          </a:solidFill>
        </p:spPr>
        <p:txBody>
          <a:bodyPr wrap="square" rtlCol="0">
            <a:spAutoFit/>
          </a:bodyPr>
          <a:lstStyle/>
          <a:p>
            <a:r>
              <a:rPr lang="zh-CN" altLang="en-US" sz="2800" b="1" dirty="0">
                <a:solidFill>
                  <a:schemeClr val="tx1"/>
                </a:solidFill>
                <a:latin typeface="Times New Roman" panose="02020603050405020304" pitchFamily="18" charset="0"/>
                <a:cs typeface="Times New Roman" panose="02020603050405020304" pitchFamily="18" charset="0"/>
                <a:sym typeface="+mn-ea"/>
              </a:rPr>
              <a:t>考查</a:t>
            </a:r>
            <a:r>
              <a:rPr lang="zh-CN" altLang="en-US" sz="2800" b="1" dirty="0">
                <a:latin typeface="Times New Roman" panose="02020603050405020304" pitchFamily="18" charset="0"/>
                <a:cs typeface="Times New Roman" panose="02020603050405020304" pitchFamily="18" charset="0"/>
                <a:sym typeface="+mn-ea"/>
              </a:rPr>
              <a:t>非谓语动词不定式：表示目的，由于出现了 </a:t>
            </a:r>
            <a:r>
              <a:rPr lang="en-US" altLang="zh-CN" sz="2800" b="1" dirty="0">
                <a:latin typeface="Times New Roman" panose="02020603050405020304" pitchFamily="18" charset="0"/>
                <a:cs typeface="Times New Roman" panose="02020603050405020304" pitchFamily="18" charset="0"/>
                <a:sym typeface="+mn-ea"/>
              </a:rPr>
              <a:t>released by….</a:t>
            </a:r>
            <a:r>
              <a:rPr lang="zh-CN" altLang="en-US" sz="2800" b="1" dirty="0">
                <a:latin typeface="Times New Roman" panose="02020603050405020304" pitchFamily="18" charset="0"/>
                <a:cs typeface="Times New Roman" panose="02020603050405020304" pitchFamily="18" charset="0"/>
                <a:sym typeface="+mn-ea"/>
              </a:rPr>
              <a:t>这个后置定语的结构，考生不容易察觉。</a:t>
            </a:r>
            <a:endParaRPr lang="zh-CN" altLang="en-US" sz="2800" b="1" dirty="0">
              <a:solidFill>
                <a:schemeClr val="tx1"/>
              </a:solidFill>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7107811" y="48310"/>
            <a:ext cx="4815260" cy="523220"/>
          </a:xfrm>
          <a:prstGeom prst="rect">
            <a:avLst/>
          </a:prstGeom>
          <a:solidFill>
            <a:srgbClr val="92D050"/>
          </a:solidFill>
        </p:spPr>
        <p:txBody>
          <a:bodyPr wrap="square" rtlCol="0">
            <a:spAutoFit/>
          </a:bodyPr>
          <a:lstStyle/>
          <a:p>
            <a:r>
              <a:rPr lang="zh-CN" altLang="en-US" sz="2800" b="1" dirty="0">
                <a:solidFill>
                  <a:schemeClr val="tx1"/>
                </a:solidFill>
                <a:latin typeface="Times New Roman" panose="02020603050405020304" pitchFamily="18" charset="0"/>
                <a:cs typeface="Times New Roman" panose="02020603050405020304" pitchFamily="18" charset="0"/>
                <a:sym typeface="+mn-ea"/>
              </a:rPr>
              <a:t>考查</a:t>
            </a:r>
            <a:r>
              <a:rPr lang="zh-CN" altLang="en-US" sz="2800" b="1" dirty="0">
                <a:latin typeface="Times New Roman" panose="02020603050405020304" pitchFamily="18" charset="0"/>
                <a:cs typeface="Times New Roman" panose="02020603050405020304" pitchFamily="18" charset="0"/>
                <a:sym typeface="+mn-ea"/>
              </a:rPr>
              <a:t>冠词： </a:t>
            </a:r>
            <a:r>
              <a:rPr lang="en-US" altLang="zh-CN" sz="2800" b="1" dirty="0">
                <a:latin typeface="Times New Roman" panose="02020603050405020304" pitchFamily="18" charset="0"/>
                <a:cs typeface="Times New Roman" panose="02020603050405020304" pitchFamily="18" charset="0"/>
                <a:sym typeface="+mn-ea"/>
              </a:rPr>
              <a:t>a history of …</a:t>
            </a:r>
            <a:endParaRPr lang="zh-CN" altLang="en-US" sz="2800" b="1" dirty="0">
              <a:solidFill>
                <a:schemeClr val="tx1"/>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animBg="1"/>
      <p:bldP spid="4" grpId="0" animBg="1"/>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6230" y="448310"/>
            <a:ext cx="11761470" cy="6186309"/>
          </a:xfrm>
          <a:prstGeom prst="rect">
            <a:avLst/>
          </a:prstGeom>
          <a:solidFill>
            <a:schemeClr val="bg1"/>
          </a:solidFill>
        </p:spPr>
        <p:txBody>
          <a:bodyPr wrap="square">
            <a:spAutoFit/>
          </a:bodyPr>
          <a:lstStyle/>
          <a:p>
            <a:pPr indent="304800" algn="just" fontAlgn="auto">
              <a:lnSpc>
                <a:spcPct val="100000"/>
              </a:lnSpc>
              <a:spcAft>
                <a:spcPct val="0"/>
              </a:spcAft>
            </a:pPr>
            <a:r>
              <a:rPr lang="en-US" sz="3600" kern="100" dirty="0">
                <a:latin typeface="Times New Roman" panose="02020603050405020304" pitchFamily="18" charset="0"/>
                <a:ea typeface="宋体" panose="02010600030101010101" pitchFamily="2" charset="-122"/>
                <a:cs typeface="Times New Roman" panose="02020603050405020304" pitchFamily="18" charset="0"/>
              </a:rPr>
              <a:t>A large quantity of customs and traditions are associated with the Lantern Festival, one of </a:t>
            </a:r>
            <a:r>
              <a:rPr lang="en-US" sz="3600" u="sng" kern="100" dirty="0">
                <a:latin typeface="Times New Roman" panose="02020603050405020304" pitchFamily="18" charset="0"/>
                <a:ea typeface="宋体" panose="02010600030101010101" pitchFamily="2" charset="-122"/>
                <a:cs typeface="Times New Roman" panose="02020603050405020304" pitchFamily="18" charset="0"/>
              </a:rPr>
              <a:t>         59  </a:t>
            </a:r>
            <a:r>
              <a:rPr lang="en-US" sz="3600" kern="100" dirty="0">
                <a:latin typeface="Times New Roman" panose="02020603050405020304" pitchFamily="18" charset="0"/>
                <a:ea typeface="宋体" panose="02010600030101010101" pitchFamily="2" charset="-122"/>
                <a:cs typeface="Times New Roman" panose="02020603050405020304" pitchFamily="18" charset="0"/>
              </a:rPr>
              <a:t> is the lighting of </a:t>
            </a:r>
            <a:r>
              <a:rPr lang="en-US" sz="3600"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Lanterns</a:t>
            </a:r>
            <a:r>
              <a:rPr lang="en-US" sz="3600" kern="100" dirty="0">
                <a:latin typeface="Times New Roman" panose="02020603050405020304" pitchFamily="18" charset="0"/>
                <a:ea typeface="宋体" panose="02010600030101010101" pitchFamily="2" charset="-122"/>
                <a:cs typeface="Times New Roman" panose="02020603050405020304" pitchFamily="18" charset="0"/>
              </a:rPr>
              <a:t> </a:t>
            </a:r>
            <a:r>
              <a:rPr lang="en-US" sz="3600" b="1"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that</a:t>
            </a:r>
            <a:r>
              <a:rPr lang="en-US" sz="3600" b="1" u="sng"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 </a:t>
            </a:r>
            <a:r>
              <a:rPr lang="en-US" sz="3600" u="sng" kern="100" dirty="0">
                <a:latin typeface="Times New Roman" panose="02020603050405020304" pitchFamily="18" charset="0"/>
                <a:ea typeface="宋体" panose="02010600030101010101" pitchFamily="2" charset="-122"/>
                <a:cs typeface="Times New Roman" panose="02020603050405020304" pitchFamily="18" charset="0"/>
              </a:rPr>
              <a:t>          60       </a:t>
            </a:r>
            <a:r>
              <a:rPr lang="en-US" sz="3600" kern="100" dirty="0">
                <a:latin typeface="Times New Roman" panose="02020603050405020304" pitchFamily="18" charset="0"/>
                <a:ea typeface="宋体" panose="02010600030101010101" pitchFamily="2" charset="-122"/>
                <a:cs typeface="Times New Roman" panose="02020603050405020304" pitchFamily="18" charset="0"/>
              </a:rPr>
              <a:t>(display) in different shapes and sizes. </a:t>
            </a:r>
            <a:r>
              <a:rPr lang="en-US" sz="36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In many northern parts of China, </a:t>
            </a:r>
            <a:r>
              <a:rPr lang="en-US" sz="3600" kern="100" dirty="0">
                <a:latin typeface="Times New Roman" panose="02020603050405020304" pitchFamily="18" charset="0"/>
                <a:ea typeface="宋体" panose="02010600030101010101" pitchFamily="2" charset="-122"/>
                <a:cs typeface="Times New Roman" panose="02020603050405020304" pitchFamily="18" charset="0"/>
              </a:rPr>
              <a:t>grand lantern displays featuring diverse sizes and themes, create an attractive scene,   </a:t>
            </a:r>
            <a:r>
              <a:rPr lang="en-US" sz="3600" u="sng" kern="100" dirty="0">
                <a:latin typeface="Times New Roman" panose="02020603050405020304" pitchFamily="18" charset="0"/>
                <a:ea typeface="宋体" panose="02010600030101010101" pitchFamily="2" charset="-122"/>
                <a:cs typeface="Times New Roman" panose="02020603050405020304" pitchFamily="18" charset="0"/>
              </a:rPr>
              <a:t>61         </a:t>
            </a:r>
            <a:r>
              <a:rPr lang="en-US" sz="3600" kern="100" dirty="0">
                <a:latin typeface="Times New Roman" panose="02020603050405020304" pitchFamily="18" charset="0"/>
                <a:ea typeface="宋体" panose="02010600030101010101" pitchFamily="2" charset="-122"/>
                <a:cs typeface="Times New Roman" panose="02020603050405020304" pitchFamily="18" charset="0"/>
              </a:rPr>
              <a:t>  ,    </a:t>
            </a:r>
            <a:r>
              <a:rPr lang="en-US" sz="36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in the south, </a:t>
            </a:r>
            <a:r>
              <a:rPr lang="en-US" sz="3600" kern="100" dirty="0">
                <a:latin typeface="Times New Roman" panose="02020603050405020304" pitchFamily="18" charset="0"/>
                <a:ea typeface="宋体" panose="02010600030101010101" pitchFamily="2" charset="-122"/>
                <a:cs typeface="Times New Roman" panose="02020603050405020304" pitchFamily="18" charset="0"/>
              </a:rPr>
              <a:t>the tradition of floating lanterns offers a beautiful gesture of releasing the past to embrace the future. More than just a visual feast, the lanterns are part of China's intangible cultural heritage, representing hope and    renewal as they </a:t>
            </a:r>
            <a:r>
              <a:rPr lang="en-US" sz="36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light up </a:t>
            </a:r>
            <a:r>
              <a:rPr lang="en-US" sz="36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the</a:t>
            </a:r>
            <a:r>
              <a:rPr lang="en-US" sz="3600" kern="100" dirty="0">
                <a:latin typeface="Times New Roman" panose="02020603050405020304" pitchFamily="18" charset="0"/>
                <a:ea typeface="宋体" panose="02010600030101010101" pitchFamily="2" charset="-122"/>
                <a:cs typeface="Times New Roman" panose="02020603050405020304" pitchFamily="18" charset="0"/>
              </a:rPr>
              <a:t> </a:t>
            </a:r>
            <a:r>
              <a:rPr lang="en-US" sz="3600" u="sng" kern="100" dirty="0">
                <a:latin typeface="Times New Roman" panose="02020603050405020304" pitchFamily="18" charset="0"/>
                <a:ea typeface="宋体" panose="02010600030101010101" pitchFamily="2" charset="-122"/>
                <a:cs typeface="Times New Roman" panose="02020603050405020304" pitchFamily="18" charset="0"/>
              </a:rPr>
              <a:t>  62                </a:t>
            </a:r>
            <a:r>
              <a:rPr lang="en-US" sz="3600" kern="100" dirty="0">
                <a:latin typeface="Times New Roman" panose="02020603050405020304" pitchFamily="18" charset="0"/>
                <a:ea typeface="宋体" panose="02010600030101010101" pitchFamily="2" charset="-122"/>
                <a:cs typeface="Times New Roman" panose="02020603050405020304" pitchFamily="18" charset="0"/>
              </a:rPr>
              <a:t>(dark) to welcome the new year.</a:t>
            </a:r>
            <a:endParaRPr sz="36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6171866" y="1036807"/>
            <a:ext cx="2010607" cy="519566"/>
          </a:xfrm>
          <a:prstGeom prst="rect">
            <a:avLst/>
          </a:prstGeom>
          <a:solidFill>
            <a:schemeClr val="bg1"/>
          </a:solidFill>
        </p:spPr>
        <p:txBody>
          <a:bodyPr wrap="square" rtlCol="0">
            <a:spAutoFit/>
          </a:bodyPr>
          <a:lstStyle/>
          <a:p>
            <a:pPr>
              <a:lnSpc>
                <a:spcPts val="3300"/>
              </a:lnSpc>
            </a:pPr>
            <a:r>
              <a:rPr lang="en-US" sz="3600" b="1" dirty="0">
                <a:solidFill>
                  <a:srgbClr val="FF0000"/>
                </a:solidFill>
                <a:latin typeface="微软雅黑" panose="020B0503020204020204" pitchFamily="34" charset="-122"/>
                <a:ea typeface="微软雅黑" panose="020B0503020204020204" pitchFamily="34" charset="-122"/>
              </a:rPr>
              <a:t> </a:t>
            </a:r>
            <a:r>
              <a:rPr lang="en-US" altLang="zh-CN" sz="3600" b="1" dirty="0">
                <a:solidFill>
                  <a:srgbClr val="FF0000"/>
                </a:solidFill>
                <a:latin typeface="微软雅黑" panose="020B0503020204020204" pitchFamily="34" charset="-122"/>
                <a:ea typeface="微软雅黑" panose="020B0503020204020204" pitchFamily="34" charset="-122"/>
              </a:rPr>
              <a:t>which</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60958" y="1094338"/>
            <a:ext cx="3085557" cy="523220"/>
          </a:xfrm>
          <a:prstGeom prst="rect">
            <a:avLst/>
          </a:prstGeom>
          <a:solidFill>
            <a:srgbClr val="92D050"/>
          </a:solid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sym typeface="+mn-ea"/>
              </a:rPr>
              <a:t>考查定从的谓语</a:t>
            </a:r>
            <a:endParaRPr lang="zh-CN" altLang="en-US" sz="2800" b="1" dirty="0">
              <a:solidFill>
                <a:schemeClr val="tx1"/>
              </a:solidFill>
            </a:endParaRPr>
          </a:p>
        </p:txBody>
      </p:sp>
      <p:sp>
        <p:nvSpPr>
          <p:cNvPr id="5" name="文本框 4"/>
          <p:cNvSpPr txBox="1"/>
          <p:nvPr/>
        </p:nvSpPr>
        <p:spPr>
          <a:xfrm>
            <a:off x="3136133" y="1616308"/>
            <a:ext cx="3283521" cy="519566"/>
          </a:xfrm>
          <a:prstGeom prst="rect">
            <a:avLst/>
          </a:prstGeom>
          <a:solidFill>
            <a:schemeClr val="bg1"/>
          </a:solidFill>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are displayed</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71573" y="3305909"/>
            <a:ext cx="1881801"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while</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998481" y="170235"/>
            <a:ext cx="3814380" cy="461665"/>
          </a:xfrm>
          <a:prstGeom prst="rect">
            <a:avLst/>
          </a:prstGeom>
          <a:solidFill>
            <a:srgbClr val="5EF1DA"/>
          </a:solidFill>
        </p:spPr>
        <p:txBody>
          <a:bodyPr wrap="square" rtlCol="0">
            <a:spAutoFit/>
          </a:bodyPr>
          <a:lstStyle/>
          <a:p>
            <a:r>
              <a:rPr lang="zh-CN" altLang="en-US" sz="2400" b="1" dirty="0">
                <a:solidFill>
                  <a:schemeClr val="tx1"/>
                </a:solidFill>
              </a:rPr>
              <a:t>考查</a:t>
            </a:r>
            <a:r>
              <a:rPr lang="zh-CN" altLang="en-US" sz="2400" b="1" dirty="0"/>
              <a:t>定语从句关系代词</a:t>
            </a:r>
            <a:endParaRPr lang="zh-CN" altLang="en-US" sz="2400" b="1" dirty="0">
              <a:solidFill>
                <a:schemeClr val="tx1"/>
              </a:solidFill>
            </a:endParaRPr>
          </a:p>
        </p:txBody>
      </p:sp>
      <p:sp>
        <p:nvSpPr>
          <p:cNvPr id="4" name="文本框 3"/>
          <p:cNvSpPr txBox="1"/>
          <p:nvPr/>
        </p:nvSpPr>
        <p:spPr>
          <a:xfrm>
            <a:off x="5051270" y="2782689"/>
            <a:ext cx="4642640" cy="523220"/>
          </a:xfrm>
          <a:prstGeom prst="rect">
            <a:avLst/>
          </a:prstGeom>
          <a:solidFill>
            <a:srgbClr val="92D050"/>
          </a:solid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sym typeface="+mn-ea"/>
              </a:rPr>
              <a:t>考查并列连词：前后对比</a:t>
            </a:r>
            <a:endParaRPr lang="zh-CN" altLang="en-US" sz="2800" b="1" dirty="0">
              <a:solidFill>
                <a:schemeClr val="tx1"/>
              </a:solidFill>
            </a:endParaRPr>
          </a:p>
        </p:txBody>
      </p:sp>
      <p:sp>
        <p:nvSpPr>
          <p:cNvPr id="6" name="文本框 5"/>
          <p:cNvSpPr txBox="1"/>
          <p:nvPr/>
        </p:nvSpPr>
        <p:spPr>
          <a:xfrm>
            <a:off x="6096001" y="5961320"/>
            <a:ext cx="3755010" cy="461665"/>
          </a:xfrm>
          <a:prstGeom prst="rect">
            <a:avLst/>
          </a:prstGeom>
          <a:solidFill>
            <a:srgbClr val="5EF1DA"/>
          </a:solidFill>
        </p:spPr>
        <p:txBody>
          <a:bodyPr wrap="square" rtlCol="0">
            <a:spAutoFit/>
          </a:bodyPr>
          <a:lstStyle/>
          <a:p>
            <a:r>
              <a:rPr lang="zh-CN" altLang="en-US" sz="2400" b="1" dirty="0">
                <a:solidFill>
                  <a:schemeClr val="tx1"/>
                </a:solidFill>
              </a:rPr>
              <a:t>考查形容词变名词构词法</a:t>
            </a:r>
            <a:endParaRPr lang="en-US" altLang="zh-CN" sz="2400" b="1" dirty="0">
              <a:solidFill>
                <a:schemeClr val="tx1"/>
              </a:solidFill>
            </a:endParaRPr>
          </a:p>
        </p:txBody>
      </p:sp>
      <p:sp>
        <p:nvSpPr>
          <p:cNvPr id="12" name="文本框 11"/>
          <p:cNvSpPr txBox="1"/>
          <p:nvPr/>
        </p:nvSpPr>
        <p:spPr>
          <a:xfrm>
            <a:off x="6419654" y="5485730"/>
            <a:ext cx="2818614"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sz="3600" b="1" dirty="0">
                <a:solidFill>
                  <a:srgbClr val="FF0000"/>
                </a:solidFill>
                <a:latin typeface="微软雅黑" panose="020B0503020204020204" pitchFamily="34" charset="-122"/>
                <a:ea typeface="微软雅黑" panose="020B0503020204020204" pitchFamily="34" charset="-122"/>
              </a:rPr>
              <a:t>darkness</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13" name="箭头: 下弧形 12"/>
          <p:cNvSpPr/>
          <p:nvPr/>
        </p:nvSpPr>
        <p:spPr>
          <a:xfrm>
            <a:off x="1498861" y="2055043"/>
            <a:ext cx="999241" cy="245097"/>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ox(in)">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ox(in)">
                                      <p:cBhvr>
                                        <p:cTn id="4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5" grpId="0" animBg="1"/>
      <p:bldP spid="8" grpId="0"/>
      <p:bldP spid="9" grpId="0" animBg="1"/>
      <p:bldP spid="4" grpId="0" animBg="1"/>
      <p:bldP spid="6" grpId="0" animBg="1"/>
      <p:bldP spid="12" grpId="0"/>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300" y="825390"/>
            <a:ext cx="11963400" cy="5632311"/>
          </a:xfrm>
          <a:prstGeom prst="rect">
            <a:avLst/>
          </a:prstGeom>
          <a:solidFill>
            <a:schemeClr val="bg1"/>
          </a:solidFill>
        </p:spPr>
        <p:txBody>
          <a:bodyPr wrap="square">
            <a:spAutoFit/>
          </a:bodyPr>
          <a:lstStyle/>
          <a:p>
            <a:pPr indent="304800" algn="just" fontAlgn="auto">
              <a:lnSpc>
                <a:spcPct val="100000"/>
              </a:lnSpc>
              <a:spcAft>
                <a:spcPct val="0"/>
              </a:spcAft>
            </a:pP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       63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important tradition is the solving of lantern riddles. Lantern owners write riddles on pieces of paper and attach them to their lanterns while festival-goers of all ages stroll among the lights, trying to solve these riddles.</a:t>
            </a: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      64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(basic), successful solvers often receive gifts, adding to the festive atmosphere.</a:t>
            </a:r>
            <a:endParaRPr lang="en-US" sz="4000" kern="100" dirty="0">
              <a:latin typeface="Times New Roman" panose="02020603050405020304" pitchFamily="18" charset="0"/>
              <a:ea typeface="宋体" panose="02010600030101010101" pitchFamily="2" charset="-122"/>
              <a:cs typeface="Times New Roman" panose="02020603050405020304" pitchFamily="18" charset="0"/>
            </a:endParaRPr>
          </a:p>
          <a:p>
            <a:pPr indent="304800" algn="just" fontAlgn="auto">
              <a:lnSpc>
                <a:spcPct val="100000"/>
              </a:lnSpc>
              <a:spcAft>
                <a:spcPct val="0"/>
              </a:spcAft>
            </a:pPr>
            <a:r>
              <a:rPr lang="en-US" sz="4000" kern="100" dirty="0">
                <a:latin typeface="Times New Roman" panose="02020603050405020304" pitchFamily="18" charset="0"/>
                <a:ea typeface="宋体" panose="02010600030101010101" pitchFamily="2" charset="-122"/>
                <a:cs typeface="Times New Roman" panose="02020603050405020304" pitchFamily="18" charset="0"/>
              </a:rPr>
              <a:t>   </a:t>
            </a:r>
            <a:r>
              <a:rPr lang="en-US" sz="4000" u="sng"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The cultural celebration </a:t>
            </a:r>
            <a:r>
              <a:rPr lang="en-US" sz="4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has</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successfully </a:t>
            </a:r>
            <a:r>
              <a:rPr lang="en-US" sz="4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extended</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beyond traditional foods</a:t>
            </a: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       </a:t>
            </a:r>
            <a:r>
              <a:rPr lang="en-US" sz="4000"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65         </a:t>
            </a:r>
            <a:r>
              <a:rPr lang="en-US" sz="4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 way </a:t>
            </a:r>
            <a:r>
              <a:rPr lang="en-US" sz="4000"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people prepare for the festival. </a:t>
            </a:r>
            <a:endParaRPr sz="4000"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667517" y="1041418"/>
            <a:ext cx="2181860"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Another</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312656" y="2550792"/>
            <a:ext cx="6340391" cy="523220"/>
          </a:xfrm>
          <a:prstGeom prst="rect">
            <a:avLst/>
          </a:prstGeom>
          <a:solidFill>
            <a:srgbClr val="92D050"/>
          </a:solid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sym typeface="+mn-ea"/>
              </a:rPr>
              <a:t>考查形容词变副词的构词法规律：</a:t>
            </a:r>
            <a:endParaRPr lang="zh-CN" altLang="en-US" sz="2800" b="1" dirty="0">
              <a:solidFill>
                <a:schemeClr val="tx1"/>
              </a:solidFill>
            </a:endParaRPr>
          </a:p>
        </p:txBody>
      </p:sp>
      <p:sp>
        <p:nvSpPr>
          <p:cNvPr id="5" name="文本框 4"/>
          <p:cNvSpPr txBox="1"/>
          <p:nvPr/>
        </p:nvSpPr>
        <p:spPr>
          <a:xfrm>
            <a:off x="1988749" y="3229993"/>
            <a:ext cx="2941955"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sz="3600" b="1" dirty="0">
                <a:solidFill>
                  <a:srgbClr val="FF0000"/>
                </a:solidFill>
                <a:latin typeface="微软雅黑" panose="020B0503020204020204" pitchFamily="34" charset="-122"/>
                <a:ea typeface="微软雅黑" panose="020B0503020204020204" pitchFamily="34" charset="-122"/>
              </a:rPr>
              <a:t>Basically</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478349" y="5258934"/>
            <a:ext cx="1205256"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sz="3600" b="1" dirty="0">
                <a:solidFill>
                  <a:srgbClr val="FF0000"/>
                </a:solidFill>
                <a:latin typeface="微软雅黑" panose="020B0503020204020204" pitchFamily="34" charset="-122"/>
                <a:ea typeface="微软雅黑" panose="020B0503020204020204" pitchFamily="34" charset="-122"/>
              </a:rPr>
              <a:t>to</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235671" y="58377"/>
            <a:ext cx="11842030" cy="830997"/>
          </a:xfrm>
          <a:prstGeom prst="rect">
            <a:avLst/>
          </a:prstGeom>
          <a:solidFill>
            <a:srgbClr val="5EF1DA"/>
          </a:solidFill>
        </p:spPr>
        <p:txBody>
          <a:bodyPr wrap="square" rtlCol="0">
            <a:spAutoFit/>
          </a:bodyPr>
          <a:lstStyle/>
          <a:p>
            <a:r>
              <a:rPr lang="zh-CN" altLang="en-US" sz="2400" b="1" dirty="0">
                <a:solidFill>
                  <a:schemeClr val="tx1"/>
                </a:solidFill>
              </a:rPr>
              <a:t>本篇语空超难的一道题。考查代词，兼顾文章的上下结构与语义考查；与</a:t>
            </a:r>
            <a:r>
              <a:rPr lang="en-US" altLang="zh-CN" sz="2400" b="1" dirty="0">
                <a:solidFill>
                  <a:schemeClr val="tx1"/>
                </a:solidFill>
              </a:rPr>
              <a:t>59</a:t>
            </a:r>
            <a:r>
              <a:rPr lang="zh-CN" altLang="en-US" sz="2400" b="1" dirty="0">
                <a:solidFill>
                  <a:schemeClr val="tx1"/>
                </a:solidFill>
              </a:rPr>
              <a:t>空</a:t>
            </a:r>
            <a:r>
              <a:rPr lang="en-US" altLang="zh-CN" sz="2400" b="1" dirty="0">
                <a:solidFill>
                  <a:schemeClr val="tx1"/>
                </a:solidFill>
              </a:rPr>
              <a:t>: one of which …</a:t>
            </a:r>
            <a:r>
              <a:rPr lang="zh-CN" altLang="en-US" sz="2400" b="1" dirty="0">
                <a:solidFill>
                  <a:schemeClr val="tx1"/>
                </a:solidFill>
              </a:rPr>
              <a:t>呼应：传统习俗之一是灯展；还有一个重要的传统是猜灯谜。</a:t>
            </a:r>
            <a:endParaRPr lang="en-US" altLang="zh-CN" sz="2400" b="1" dirty="0">
              <a:solidFill>
                <a:schemeClr val="tx1"/>
              </a:solidFill>
            </a:endParaRPr>
          </a:p>
        </p:txBody>
      </p:sp>
      <p:sp>
        <p:nvSpPr>
          <p:cNvPr id="4" name="文本框 3"/>
          <p:cNvSpPr txBox="1"/>
          <p:nvPr/>
        </p:nvSpPr>
        <p:spPr>
          <a:xfrm>
            <a:off x="6608190" y="5778500"/>
            <a:ext cx="5071313" cy="523220"/>
          </a:xfrm>
          <a:prstGeom prst="rect">
            <a:avLst/>
          </a:prstGeom>
          <a:solidFill>
            <a:srgbClr val="92D050"/>
          </a:solidFill>
        </p:spPr>
        <p:txBody>
          <a:bodyPr wrap="square" rtlCol="0">
            <a:spAutoFit/>
          </a:bodyPr>
          <a:lstStyle/>
          <a:p>
            <a:r>
              <a:rPr lang="zh-CN" altLang="en-US" sz="2800" b="1" dirty="0">
                <a:solidFill>
                  <a:schemeClr val="tx1"/>
                </a:solidFill>
                <a:latin typeface="Times New Roman" panose="02020603050405020304" pitchFamily="18" charset="0"/>
                <a:cs typeface="Times New Roman" panose="02020603050405020304" pitchFamily="18" charset="0"/>
                <a:sym typeface="+mn-ea"/>
              </a:rPr>
              <a:t>考查</a:t>
            </a:r>
            <a:r>
              <a:rPr lang="zh-CN" altLang="en-US" sz="2800" b="1" dirty="0">
                <a:latin typeface="Times New Roman" panose="02020603050405020304" pitchFamily="18" charset="0"/>
                <a:cs typeface="Times New Roman" panose="02020603050405020304" pitchFamily="18" charset="0"/>
                <a:sym typeface="+mn-ea"/>
              </a:rPr>
              <a:t>介词</a:t>
            </a:r>
            <a:r>
              <a:rPr lang="en-US" altLang="zh-CN" sz="2800" b="1" dirty="0">
                <a:latin typeface="Times New Roman" panose="02020603050405020304" pitchFamily="18" charset="0"/>
                <a:cs typeface="Times New Roman" panose="02020603050405020304" pitchFamily="18" charset="0"/>
                <a:sym typeface="+mn-ea"/>
              </a:rPr>
              <a:t>: extend to </a:t>
            </a:r>
            <a:r>
              <a:rPr lang="zh-CN" altLang="en-US" sz="2800" b="1" dirty="0">
                <a:latin typeface="Times New Roman" panose="02020603050405020304" pitchFamily="18" charset="0"/>
                <a:cs typeface="Times New Roman" panose="02020603050405020304" pitchFamily="18" charset="0"/>
                <a:sym typeface="+mn-ea"/>
              </a:rPr>
              <a:t>延伸到</a:t>
            </a:r>
            <a:r>
              <a:rPr lang="en-US" altLang="zh-CN" sz="2800" b="1" dirty="0">
                <a:latin typeface="Times New Roman" panose="02020603050405020304" pitchFamily="18" charset="0"/>
                <a:cs typeface="Times New Roman" panose="02020603050405020304" pitchFamily="18" charset="0"/>
                <a:sym typeface="+mn-ea"/>
              </a:rPr>
              <a:t>…</a:t>
            </a:r>
            <a:endParaRPr lang="zh-CN" altLang="en-US" sz="2800" b="1" dirty="0">
              <a:solidFill>
                <a:schemeClr val="tx1"/>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5" grpId="0"/>
      <p:bldP spid="8" grpId="0"/>
      <p:bldP spid="9" grpId="0" animBg="1"/>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6230" y="448310"/>
            <a:ext cx="11761470" cy="3170099"/>
          </a:xfrm>
          <a:prstGeom prst="rect">
            <a:avLst/>
          </a:prstGeom>
          <a:solidFill>
            <a:schemeClr val="bg1"/>
          </a:solidFill>
        </p:spPr>
        <p:txBody>
          <a:bodyPr wrap="square">
            <a:spAutoFit/>
          </a:bodyPr>
          <a:lstStyle/>
          <a:p>
            <a:pPr indent="304800" algn="just" fontAlgn="auto">
              <a:lnSpc>
                <a:spcPct val="100000"/>
              </a:lnSpc>
              <a:spcAft>
                <a:spcPct val="0"/>
              </a:spcAft>
            </a:pPr>
            <a:r>
              <a:rPr lang="en-US" sz="4000" kern="100" dirty="0">
                <a:latin typeface="Times New Roman" panose="02020603050405020304" pitchFamily="18" charset="0"/>
                <a:ea typeface="宋体" panose="02010600030101010101" pitchFamily="2" charset="-122"/>
                <a:cs typeface="Times New Roman" panose="02020603050405020304" pitchFamily="18" charset="0"/>
              </a:rPr>
              <a:t>Therefore, there is every reason to believe that this trend of families in reduced size is</a:t>
            </a: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         64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（agree） to our times. To create a brighter future, we should do our best to build our society into one in</a:t>
            </a: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      65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every member lives healthily and harmoniously.</a:t>
            </a:r>
            <a:endParaRPr sz="40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nvSpPr>
        <p:spPr>
          <a:xfrm>
            <a:off x="8396855" y="636995"/>
            <a:ext cx="3478915" cy="523220"/>
          </a:xfrm>
          <a:prstGeom prst="rect">
            <a:avLst/>
          </a:prstGeom>
          <a:solidFill>
            <a:srgbClr val="92D050"/>
          </a:solid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sym typeface="+mn-ea"/>
              </a:rPr>
              <a:t>考查动词变形容词</a:t>
            </a:r>
            <a:endParaRPr lang="en-US" altLang="zh-CN" sz="2800" b="1" dirty="0">
              <a:solidFill>
                <a:schemeClr val="tx1"/>
              </a:solidFill>
              <a:latin typeface="Times New Roman" panose="02020603050405020304" pitchFamily="18" charset="0"/>
              <a:cs typeface="Times New Roman" panose="02020603050405020304" pitchFamily="18" charset="0"/>
              <a:sym typeface="+mn-ea"/>
            </a:endParaRPr>
          </a:p>
        </p:txBody>
      </p:sp>
      <p:sp>
        <p:nvSpPr>
          <p:cNvPr id="5" name="文本框 4"/>
          <p:cNvSpPr txBox="1"/>
          <p:nvPr/>
        </p:nvSpPr>
        <p:spPr>
          <a:xfrm>
            <a:off x="7624540" y="1226170"/>
            <a:ext cx="2941955"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agreeable</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756774" y="2422289"/>
            <a:ext cx="2759075"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which</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7350368" y="3389777"/>
            <a:ext cx="4244602" cy="523220"/>
          </a:xfrm>
          <a:prstGeom prst="rect">
            <a:avLst/>
          </a:prstGeom>
          <a:solidFill>
            <a:srgbClr val="92D050"/>
          </a:solidFill>
        </p:spPr>
        <p:txBody>
          <a:bodyPr wrap="square" rtlCol="0">
            <a:spAutoFit/>
          </a:bodyPr>
          <a:lstStyle/>
          <a:p>
            <a:r>
              <a:rPr lang="zh-CN" altLang="en-US" sz="2800" b="1" dirty="0">
                <a:solidFill>
                  <a:schemeClr val="tx1"/>
                </a:solidFill>
                <a:latin typeface="Times New Roman" panose="02020603050405020304" pitchFamily="18" charset="0"/>
                <a:cs typeface="Times New Roman" panose="02020603050405020304" pitchFamily="18" charset="0"/>
                <a:sym typeface="+mn-ea"/>
              </a:rPr>
              <a:t>考查</a:t>
            </a:r>
            <a:r>
              <a:rPr lang="zh-CN" altLang="en-US" sz="2800" b="1" dirty="0">
                <a:latin typeface="Times New Roman" panose="02020603050405020304" pitchFamily="18" charset="0"/>
                <a:cs typeface="Times New Roman" panose="02020603050405020304" pitchFamily="18" charset="0"/>
                <a:sym typeface="+mn-ea"/>
              </a:rPr>
              <a:t>定语从句关系代词</a:t>
            </a:r>
            <a:endParaRPr lang="en-US" altLang="zh-CN" sz="2800" b="1" dirty="0">
              <a:solidFill>
                <a:schemeClr val="tx1"/>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8" grpId="0"/>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7375" y="1052339"/>
            <a:ext cx="11764093" cy="5347105"/>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1.date back to the Han Dynasty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追溯到汉代</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2.originate from </a:t>
            </a:r>
            <a:r>
              <a:rPr lang="en-US" altLang="zh-CN" sz="3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an Act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起源于一则法令</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3.release   </a:t>
            </a:r>
            <a:r>
              <a:rPr lang="en-US" altLang="zh-CN" sz="3600" b="1"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vt.</a:t>
            </a: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释放；发行</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 ancestor  </a:t>
            </a:r>
            <a:r>
              <a:rPr lang="en-US" altLang="zh-CN" sz="36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sz="36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祖先</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5.lantern displays  </a:t>
            </a:r>
            <a:r>
              <a:rPr lang="zh-CN" altLang="en-US" sz="36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灯会；灯展</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6.be associated with </a:t>
            </a:r>
            <a:r>
              <a:rPr lang="en-US" altLang="zh-CN" sz="36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36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与</a:t>
            </a:r>
            <a:r>
              <a:rPr lang="en-US" altLang="zh-CN" sz="36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36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有关</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7. the Lantern Festival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元宵节</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8. feature diverse sizes and themes</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具有不同的尺寸和主题</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49" y="393700"/>
            <a:ext cx="4482249" cy="584775"/>
          </a:xfrm>
          <a:prstGeom prst="rect">
            <a:avLst/>
          </a:prstGeom>
          <a:noFill/>
        </p:spPr>
        <p:txBody>
          <a:bodyPr wrap="square" rtlCol="0">
            <a:spAutoFit/>
          </a:bodyPr>
          <a:lstStyle/>
          <a:p>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语法填空语料库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184150" y="327072"/>
            <a:ext cx="11776075" cy="3539430"/>
          </a:xfrm>
          <a:prstGeom prst="rect">
            <a:avLst/>
          </a:prstGeom>
          <a:solidFill>
            <a:schemeClr val="bg1"/>
          </a:solidFill>
          <a:ln w="9525">
            <a:noFill/>
          </a:ln>
        </p:spPr>
        <p:txBody>
          <a:bodyPr wrap="square">
            <a:spAutoFit/>
          </a:bodyPr>
          <a:lstStyle/>
          <a:p>
            <a:pPr indent="444500"/>
            <a:r>
              <a:rPr lang="en-US" altLang="zh-CN" sz="3200" b="1" dirty="0">
                <a:latin typeface="Times New Roman" panose="02020603050405020304" pitchFamily="18" charset="0"/>
                <a:cs typeface="Times New Roman" panose="02020603050405020304" pitchFamily="18" charset="0"/>
              </a:rPr>
              <a:t>(Para5) My boyfriend </a:t>
            </a:r>
            <a:r>
              <a:rPr lang="en-US" altLang="zh-CN" sz="3200" b="1" dirty="0">
                <a:solidFill>
                  <a:srgbClr val="CC00FF"/>
                </a:solidFill>
                <a:latin typeface="Times New Roman" panose="02020603050405020304" pitchFamily="18" charset="0"/>
                <a:cs typeface="Times New Roman" panose="02020603050405020304" pitchFamily="18" charset="0"/>
              </a:rPr>
              <a:t>forgot to tell them about allergies </a:t>
            </a:r>
            <a:r>
              <a:rPr lang="en-US" altLang="zh-CN" sz="3200" b="1" dirty="0">
                <a:latin typeface="Times New Roman" panose="02020603050405020304" pitchFamily="18" charset="0"/>
                <a:cs typeface="Times New Roman" panose="02020603050405020304" pitchFamily="18" charset="0"/>
              </a:rPr>
              <a:t>and told them halfway as they were preparing our order. </a:t>
            </a:r>
            <a:r>
              <a:rPr lang="en-US" altLang="zh-CN" sz="3200" b="1" dirty="0">
                <a:solidFill>
                  <a:srgbClr val="CC00FF"/>
                </a:solidFill>
                <a:latin typeface="Times New Roman" panose="02020603050405020304" pitchFamily="18" charset="0"/>
                <a:cs typeface="Times New Roman" panose="02020603050405020304" pitchFamily="18" charset="0"/>
              </a:rPr>
              <a:t>They responded really well. </a:t>
            </a:r>
            <a:r>
              <a:rPr lang="en-US" altLang="zh-CN" sz="3200" b="1" dirty="0">
                <a:latin typeface="Times New Roman" panose="02020603050405020304" pitchFamily="18" charset="0"/>
                <a:cs typeface="Times New Roman" panose="02020603050405020304" pitchFamily="18" charset="0"/>
              </a:rPr>
              <a:t>In the end, </a:t>
            </a:r>
            <a:r>
              <a:rPr lang="en-US" altLang="zh-CN" sz="3200" b="1" dirty="0">
                <a:solidFill>
                  <a:srgbClr val="CC00FF"/>
                </a:solidFill>
                <a:latin typeface="Times New Roman" panose="02020603050405020304" pitchFamily="18" charset="0"/>
                <a:cs typeface="Times New Roman" panose="02020603050405020304" pitchFamily="18" charset="0"/>
              </a:rPr>
              <a:t>we even got to have a nice conversation with the owner of the restaurant. Super great guy! </a:t>
            </a:r>
            <a:r>
              <a:rPr lang="en-US" altLang="zh-CN" sz="3200" b="1" dirty="0">
                <a:latin typeface="Times New Roman" panose="02020603050405020304" pitchFamily="18" charset="0"/>
                <a:cs typeface="Times New Roman" panose="02020603050405020304" pitchFamily="18" charset="0"/>
              </a:rPr>
              <a:t>We were pleasantly surprised with the low price at the end of the meal too. If you are in New York, you have to check out </a:t>
            </a:r>
            <a:r>
              <a:rPr lang="en-US" altLang="zh-CN" sz="3200" b="1" dirty="0" err="1">
                <a:latin typeface="Times New Roman" panose="02020603050405020304" pitchFamily="18" charset="0"/>
                <a:cs typeface="Times New Roman" panose="02020603050405020304" pitchFamily="18" charset="0"/>
              </a:rPr>
              <a:t>LoveMama</a:t>
            </a:r>
            <a:r>
              <a:rPr lang="en-US" altLang="zh-CN" sz="3200" b="1" dirty="0">
                <a:latin typeface="Times New Roman" panose="02020603050405020304" pitchFamily="18" charset="0"/>
                <a:cs typeface="Times New Roman" panose="02020603050405020304" pitchFamily="18" charset="0"/>
              </a:rPr>
              <a:t>. Best meal I have had in a while.—Mary </a:t>
            </a:r>
            <a:r>
              <a:rPr lang="en-US" altLang="zh-CN" sz="3200" b="1" dirty="0" err="1">
                <a:latin typeface="Times New Roman" panose="02020603050405020304" pitchFamily="18" charset="0"/>
                <a:cs typeface="Times New Roman" panose="02020603050405020304" pitchFamily="18" charset="0"/>
              </a:rPr>
              <a:t>Brooklin</a:t>
            </a:r>
            <a:endParaRPr lang="en-US" altLang="zh-CN" sz="3200" b="1" dirty="0">
              <a:latin typeface="Times New Roman" panose="02020603050405020304" pitchFamily="18" charset="0"/>
              <a:cs typeface="Times New Roman" panose="02020603050405020304" pitchFamily="18" charset="0"/>
            </a:endParaRPr>
          </a:p>
        </p:txBody>
      </p:sp>
      <p:sp>
        <p:nvSpPr>
          <p:cNvPr id="13" name="矩形 12"/>
          <p:cNvSpPr/>
          <p:nvPr/>
        </p:nvSpPr>
        <p:spPr>
          <a:xfrm>
            <a:off x="358775" y="4199524"/>
            <a:ext cx="11197590" cy="2554545"/>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zh-CN" sz="3200" dirty="0">
                <a:latin typeface="Times New Roman" panose="02020603050405020304" pitchFamily="18" charset="0"/>
                <a:cs typeface="Times New Roman" panose="02020603050405020304" pitchFamily="18" charset="0"/>
              </a:rPr>
              <a:t>22. What specialty about this restaurant is true?</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	A. It’s </a:t>
            </a:r>
            <a:r>
              <a:rPr lang="en-US" altLang="zh-CN" sz="3200" dirty="0" err="1">
                <a:latin typeface="Times New Roman" panose="02020603050405020304" pitchFamily="18" charset="0"/>
                <a:cs typeface="Times New Roman" panose="02020603050405020304" pitchFamily="18" charset="0"/>
              </a:rPr>
              <a:t>centuried</a:t>
            </a:r>
            <a:r>
              <a:rPr lang="en-US" altLang="zh-CN" sz="3200" dirty="0">
                <a:latin typeface="Times New Roman" panose="02020603050405020304" pitchFamily="18" charset="0"/>
                <a:cs typeface="Times New Roman" panose="02020603050405020304" pitchFamily="18" charset="0"/>
              </a:rPr>
              <a:t> and reopened in 2014.</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	B. It can provide take-out orders except noodles.</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	C. It runs with customer-friendly business strategies.</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       D. It is an independent restaurant and runs around the clock.</a:t>
            </a:r>
            <a:endParaRPr lang="en-US" altLang="zh-CN" sz="32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4581427" y="327072"/>
            <a:ext cx="5910605" cy="662443"/>
          </a:xfrm>
          <a:prstGeom prst="rect">
            <a:avLst/>
          </a:prstGeom>
          <a:noFill/>
          <a:ln w="57150">
            <a:solidFill>
              <a:srgbClr val="FFC000"/>
            </a:solidFill>
          </a:ln>
        </p:spPr>
        <p:txBody>
          <a:bodyPr wrap="square" rtlCol="0">
            <a:spAutoFit/>
          </a:bodyPr>
          <a:lstStyle/>
          <a:p>
            <a:endParaRPr lang="zh-CN" altLang="en-US" sz="2800"/>
          </a:p>
        </p:txBody>
      </p:sp>
      <p:sp>
        <p:nvSpPr>
          <p:cNvPr id="2" name="矩形 1"/>
          <p:cNvSpPr/>
          <p:nvPr/>
        </p:nvSpPr>
        <p:spPr>
          <a:xfrm>
            <a:off x="8895018" y="4357077"/>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31775" y="1375801"/>
            <a:ext cx="10703318" cy="485430"/>
          </a:xfrm>
          <a:prstGeom prst="rect">
            <a:avLst/>
          </a:prstGeom>
          <a:noFill/>
          <a:ln w="57150">
            <a:solidFill>
              <a:srgbClr val="FFC000"/>
            </a:solidFill>
          </a:ln>
        </p:spPr>
        <p:txBody>
          <a:bodyPr wrap="square" rtlCol="0">
            <a:spAutoFit/>
          </a:bodyPr>
          <a:lstStyle/>
          <a:p>
            <a:endParaRPr lang="zh-CN" altLang="en-US" sz="2800"/>
          </a:p>
        </p:txBody>
      </p:sp>
      <p:sp>
        <p:nvSpPr>
          <p:cNvPr id="4" name="文本框 3"/>
          <p:cNvSpPr txBox="1"/>
          <p:nvPr/>
        </p:nvSpPr>
        <p:spPr>
          <a:xfrm>
            <a:off x="231775" y="1892754"/>
            <a:ext cx="11410328" cy="485430"/>
          </a:xfrm>
          <a:prstGeom prst="rect">
            <a:avLst/>
          </a:prstGeom>
          <a:noFill/>
          <a:ln w="57150">
            <a:solidFill>
              <a:srgbClr val="FFC000"/>
            </a:solidFill>
          </a:ln>
        </p:spPr>
        <p:txBody>
          <a:bodyPr wrap="square" rtlCol="0">
            <a:spAutoFit/>
          </a:bodyPr>
          <a:lstStyle/>
          <a:p>
            <a:endParaRPr lang="zh-CN" altLang="en-US" sz="2800"/>
          </a:p>
        </p:txBody>
      </p:sp>
      <p:pic>
        <p:nvPicPr>
          <p:cNvPr id="5"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818892" y="5647051"/>
            <a:ext cx="1081088" cy="70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3" grpId="0" animBg="1"/>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0179" y="807242"/>
            <a:ext cx="10076697" cy="4687886"/>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9. embrace the future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拥抱未来</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10.represent hope and renewal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代表希望和新生</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11. riddle   n.  </a:t>
            </a:r>
            <a:r>
              <a:rPr lang="zh-CN" altLang="en-US" sz="36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灯谜</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12.stroll among the lights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在灯盏之间漫步</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13. solver   n.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解开灯谜的人</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14. the festive atmosphere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节日的气氛</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15. extend to…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延伸到</a:t>
            </a:r>
            <a:r>
              <a:rPr lang="en-US" altLang="zh-CN" sz="36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49" y="393700"/>
            <a:ext cx="4482249" cy="584775"/>
          </a:xfrm>
          <a:prstGeom prst="rect">
            <a:avLst/>
          </a:prstGeom>
          <a:noFill/>
        </p:spPr>
        <p:txBody>
          <a:bodyPr wrap="square" rtlCol="0">
            <a:spAutoFit/>
          </a:bodyPr>
          <a:lstStyle/>
          <a:p>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语法填空语料库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鲜花元素素材下载-正版素材400912565-摄图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90458" y="0"/>
            <a:ext cx="6001542" cy="31518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各种颜色唯美的郁金香花图片大全_花卉图片_3g图片大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86"/>
            <a:ext cx="6190458" cy="31296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鲜花写真12966_花卉壁纸_花卉类_图库壁纸_68Desig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8252" y="3151885"/>
            <a:ext cx="5913748" cy="37061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鲜花写真12941_花卉壁纸_花卉类_图库壁纸_68Desig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129698"/>
            <a:ext cx="6278252" cy="3728303"/>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p:cNvSpPr txBox="1"/>
          <p:nvPr/>
        </p:nvSpPr>
        <p:spPr>
          <a:xfrm>
            <a:off x="3144208" y="2841587"/>
            <a:ext cx="5626861" cy="1015663"/>
          </a:xfrm>
          <a:prstGeom prst="rect">
            <a:avLst/>
          </a:prstGeom>
          <a:noFill/>
        </p:spPr>
        <p:txBody>
          <a:bodyPr wrap="none" rtlCol="0" anchor="t">
            <a:spAutoFit/>
          </a:bodyPr>
          <a:lstStyle/>
          <a:p>
            <a:pPr algn="dist"/>
            <a:r>
              <a:rPr lang="en-US" altLang="zh-CN" sz="6000" b="1" dirty="0">
                <a:solidFill>
                  <a:srgbClr val="FF0000"/>
                </a:solidFill>
                <a:cs typeface="+mn-ea"/>
                <a:sym typeface="+mn-lt"/>
              </a:rPr>
              <a:t>Sharing is joy</a:t>
            </a:r>
            <a:r>
              <a:rPr lang="zh-CN" altLang="zh-CN" sz="6000" b="1" dirty="0">
                <a:solidFill>
                  <a:srgbClr val="FF0000"/>
                </a:solidFill>
                <a:cs typeface="+mn-ea"/>
                <a:sym typeface="+mn-lt"/>
              </a:rPr>
              <a:t>！</a:t>
            </a:r>
            <a:endParaRPr lang="zh-CN" altLang="zh-CN" sz="6000" b="1" dirty="0">
              <a:solidFill>
                <a:srgbClr val="FF0000"/>
              </a:solidFill>
              <a:cs typeface="+mn-ea"/>
              <a:sym typeface="+mn-lt"/>
            </a:endParaRPr>
          </a:p>
        </p:txBody>
      </p:sp>
      <p:pic>
        <p:nvPicPr>
          <p:cNvPr id="31" name="New picture"/>
          <p:cNvPicPr/>
          <p:nvPr/>
        </p:nvPicPr>
        <p:blipFill>
          <a:blip r:embed="rId5"/>
          <a:stretch>
            <a:fillRect/>
          </a:stretch>
        </p:blipFill>
        <p:spPr>
          <a:xfrm>
            <a:off x="10693400" y="12585700"/>
            <a:ext cx="355600" cy="266700"/>
          </a:xfrm>
          <a:prstGeom prst="cube">
            <a:avLst/>
          </a:prstGeom>
        </p:spPr>
      </p:pic>
    </p:spTree>
  </p:cSld>
  <p:clrMapOvr>
    <a:masterClrMapping/>
  </p:clrMapOvr>
  <p:transition>
    <p:push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184150" y="279943"/>
            <a:ext cx="11776075" cy="3046988"/>
          </a:xfrm>
          <a:prstGeom prst="rect">
            <a:avLst/>
          </a:prstGeom>
          <a:solidFill>
            <a:schemeClr val="bg1"/>
          </a:solidFill>
          <a:ln w="9525">
            <a:noFill/>
          </a:ln>
        </p:spPr>
        <p:txBody>
          <a:bodyPr wrap="square">
            <a:spAutoFit/>
          </a:bodyPr>
          <a:lstStyle/>
          <a:p>
            <a:pPr indent="444500"/>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Stopped by here for Valentine's Day and we were not disappointed. We got 3 different dishes all from the Malaysian portion of the menu as none of us had ever had Malaysian food. While the service was not good, we didn't mind at all. </a:t>
            </a:r>
            <a:r>
              <a:rPr lang="en-US" altLang="zh-CN" sz="3200" b="1" dirty="0">
                <a:solidFill>
                  <a:srgbClr val="FF0000"/>
                </a:solidFill>
                <a:latin typeface="Times New Roman" panose="02020603050405020304" pitchFamily="18" charset="0"/>
                <a:cs typeface="Times New Roman" panose="02020603050405020304" pitchFamily="18" charset="0"/>
              </a:rPr>
              <a:t>For $20 each with tip and feeling full and happy, this is a spot I'd definitely recommend!   </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a:t>
            </a:r>
            <a:r>
              <a:rPr lang="en-US" altLang="zh-CN" sz="3200" b="1" dirty="0">
                <a:solidFill>
                  <a:srgbClr val="CC00FF"/>
                </a:solidFill>
                <a:latin typeface="Times New Roman" panose="02020603050405020304" pitchFamily="18" charset="0"/>
                <a:cs typeface="Times New Roman" panose="02020603050405020304" pitchFamily="18" charset="0"/>
              </a:rPr>
              <a:t>Peter Anderson</a:t>
            </a:r>
            <a:endParaRPr lang="en-US" altLang="zh-CN" sz="3200" b="1" dirty="0">
              <a:solidFill>
                <a:srgbClr val="CC00FF"/>
              </a:solidFill>
              <a:latin typeface="Times New Roman" panose="02020603050405020304" pitchFamily="18" charset="0"/>
              <a:cs typeface="Times New Roman" panose="02020603050405020304" pitchFamily="18" charset="0"/>
            </a:endParaRPr>
          </a:p>
        </p:txBody>
      </p:sp>
      <p:sp>
        <p:nvSpPr>
          <p:cNvPr id="13" name="矩形 12"/>
          <p:cNvSpPr/>
          <p:nvPr/>
        </p:nvSpPr>
        <p:spPr>
          <a:xfrm>
            <a:off x="358775" y="4652010"/>
            <a:ext cx="11197590" cy="1754326"/>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zh-CN" sz="3600" dirty="0">
                <a:latin typeface="Times New Roman" panose="02020603050405020304" pitchFamily="18" charset="0"/>
                <a:cs typeface="Times New Roman" panose="02020603050405020304" pitchFamily="18" charset="0"/>
              </a:rPr>
              <a:t>23. How does </a:t>
            </a:r>
            <a:r>
              <a:rPr lang="en-US" altLang="zh-CN" sz="3600" dirty="0">
                <a:solidFill>
                  <a:srgbClr val="CC00FF"/>
                </a:solidFill>
                <a:latin typeface="Times New Roman" panose="02020603050405020304" pitchFamily="18" charset="0"/>
                <a:cs typeface="Times New Roman" panose="02020603050405020304" pitchFamily="18" charset="0"/>
              </a:rPr>
              <a:t>Peter Anderson </a:t>
            </a:r>
            <a:r>
              <a:rPr lang="en-US" altLang="zh-CN" sz="3600" dirty="0">
                <a:latin typeface="Times New Roman" panose="02020603050405020304" pitchFamily="18" charset="0"/>
                <a:cs typeface="Times New Roman" panose="02020603050405020304" pitchFamily="18" charset="0"/>
              </a:rPr>
              <a:t>find this restaurant?</a:t>
            </a:r>
            <a:endParaRPr lang="en-US" altLang="zh-CN" sz="3600" dirty="0">
              <a:latin typeface="Times New Roman" panose="02020603050405020304" pitchFamily="18" charset="0"/>
              <a:cs typeface="Times New Roman" panose="02020603050405020304" pitchFamily="18" charset="0"/>
            </a:endParaRPr>
          </a:p>
          <a:p>
            <a:pPr marL="742950" indent="-742950">
              <a:buAutoNum type="alphaUcPeriod"/>
            </a:pPr>
            <a:r>
              <a:rPr lang="en-US" altLang="zh-CN" sz="3600" dirty="0">
                <a:latin typeface="Times New Roman" panose="02020603050405020304" pitchFamily="18" charset="0"/>
                <a:cs typeface="Times New Roman" panose="02020603050405020304" pitchFamily="18" charset="0"/>
              </a:rPr>
              <a:t>Disappointing.	      B. Average.	</a:t>
            </a:r>
            <a:endParaRPr lang="en-US" altLang="zh-CN" sz="3600" dirty="0">
              <a:latin typeface="Times New Roman" panose="02020603050405020304" pitchFamily="18" charset="0"/>
              <a:cs typeface="Times New Roman" panose="02020603050405020304" pitchFamily="18" charset="0"/>
            </a:endParaRPr>
          </a:p>
          <a:p>
            <a:r>
              <a:rPr lang="en-US" altLang="zh-CN" sz="3600" dirty="0">
                <a:latin typeface="Times New Roman" panose="02020603050405020304" pitchFamily="18" charset="0"/>
                <a:cs typeface="Times New Roman" panose="02020603050405020304" pitchFamily="18" charset="0"/>
              </a:rPr>
              <a:t>C.  Time-honored.	      D. </a:t>
            </a:r>
            <a:r>
              <a:rPr lang="en-US" altLang="zh-CN" sz="3600" dirty="0">
                <a:solidFill>
                  <a:srgbClr val="FF0000"/>
                </a:solidFill>
                <a:latin typeface="Times New Roman" panose="02020603050405020304" pitchFamily="18" charset="0"/>
                <a:cs typeface="Times New Roman" panose="02020603050405020304" pitchFamily="18" charset="0"/>
              </a:rPr>
              <a:t>Cost-effective.</a:t>
            </a:r>
            <a:endParaRPr lang="en-US" altLang="zh-CN" sz="3600" dirty="0">
              <a:solidFill>
                <a:srgbClr val="FF0000"/>
              </a:solidFill>
              <a:latin typeface="Times New Roman" panose="02020603050405020304" pitchFamily="18" charset="0"/>
              <a:cs typeface="Times New Roman" panose="02020603050405020304" pitchFamily="18" charset="0"/>
            </a:endParaRPr>
          </a:p>
        </p:txBody>
      </p:sp>
      <p:cxnSp>
        <p:nvCxnSpPr>
          <p:cNvPr id="6" name="直接箭头连接符 5"/>
          <p:cNvCxnSpPr/>
          <p:nvPr/>
        </p:nvCxnSpPr>
        <p:spPr>
          <a:xfrm flipH="1">
            <a:off x="3793071" y="3172459"/>
            <a:ext cx="1300899" cy="169763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3"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4250573" y="5691145"/>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1"/>
          <p:nvPr/>
        </p:nvSpPr>
        <p:spPr>
          <a:xfrm>
            <a:off x="273377" y="3388094"/>
            <a:ext cx="10539167" cy="584775"/>
          </a:xfrm>
          <a:prstGeom prst="rect">
            <a:avLst/>
          </a:prstGeom>
          <a:solidFill>
            <a:schemeClr val="bg1"/>
          </a:solidFill>
        </p:spPr>
        <p:txBody>
          <a:bodyPr wrap="square" rtlCol="0">
            <a:spAutoFit/>
          </a:bodyPr>
          <a:lstStyle/>
          <a:p>
            <a:r>
              <a:rPr lang="en-US" altLang="zh-CN" sz="3200" dirty="0">
                <a:solidFill>
                  <a:srgbClr val="0000FF"/>
                </a:solidFill>
              </a:rPr>
              <a:t>time-honored </a:t>
            </a:r>
            <a:r>
              <a:rPr lang="zh-CN" altLang="en-US" sz="3200" dirty="0">
                <a:solidFill>
                  <a:srgbClr val="0000FF"/>
                </a:solidFill>
              </a:rPr>
              <a:t>历史悠久的</a:t>
            </a:r>
            <a:r>
              <a:rPr lang="en-US" altLang="zh-CN" sz="3200" dirty="0">
                <a:solidFill>
                  <a:srgbClr val="0000FF"/>
                </a:solidFill>
              </a:rPr>
              <a:t>	       cost-effective </a:t>
            </a:r>
            <a:r>
              <a:rPr lang="zh-CN" altLang="en-US" sz="3200" dirty="0">
                <a:solidFill>
                  <a:srgbClr val="0000FF"/>
                </a:solidFill>
              </a:rPr>
              <a:t>划算的；</a:t>
            </a:r>
            <a:endParaRPr lang="zh-CN" altLang="en-US" sz="3200" dirty="0">
              <a:solidFill>
                <a:srgbClr val="0000FF"/>
              </a:solidFill>
            </a:endParaRPr>
          </a:p>
        </p:txBody>
      </p:sp>
      <p:cxnSp>
        <p:nvCxnSpPr>
          <p:cNvPr id="14" name="直接箭头连接符 13"/>
          <p:cNvCxnSpPr/>
          <p:nvPr/>
        </p:nvCxnSpPr>
        <p:spPr>
          <a:xfrm>
            <a:off x="2950590" y="2771480"/>
            <a:ext cx="3063711" cy="3214541"/>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6014301" y="2055062"/>
            <a:ext cx="4645843" cy="3932431"/>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8537" y="1055806"/>
            <a:ext cx="10671142" cy="5213478"/>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1.specialties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特色；特别之处</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2.takeout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外卖</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3.cater for individuals and groups </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为散客和团体提供餐饮服务</a:t>
            </a: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 humble  adj.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不起眼的；卑微的；</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5.review   n. </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评论</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6.stop by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停留；拜访</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7. definitely recommend </a:t>
            </a:r>
            <a:r>
              <a:rPr lang="en-US" altLang="zh-CN" sz="2800" b="1"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sth</a:t>
            </a: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肯定力荐</a:t>
            </a:r>
            <a:r>
              <a:rPr lang="en-US" altLang="zh-CN" sz="2800" b="1"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sth</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8. </a:t>
            </a:r>
            <a:r>
              <a:rPr lang="en-US" altLang="zh-CN" sz="2800" b="1"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centuried</a:t>
            </a: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历史悠久的</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9. time-honored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历史悠久的；</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10. cost-effective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划算的</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513955" y="67291"/>
            <a:ext cx="2933700"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A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Accueil - Catherine Gfell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988" y="0"/>
            <a:ext cx="12126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631597" y="2234156"/>
            <a:ext cx="8597244" cy="1754326"/>
          </a:xfrm>
          <a:prstGeom prst="rect">
            <a:avLst/>
          </a:prstGeom>
          <a:noFill/>
        </p:spPr>
        <p:txBody>
          <a:bodyPr wrap="square" rtlCol="0">
            <a:spAutoFit/>
          </a:bodyPr>
          <a:lstStyle/>
          <a:p>
            <a:r>
              <a:rPr lang="en-US" altLang="zh-CN" sz="3600" b="1" dirty="0">
                <a:solidFill>
                  <a:srgbClr val="FF0000"/>
                </a:solidFill>
              </a:rPr>
              <a:t>                           B </a:t>
            </a:r>
            <a:r>
              <a:rPr lang="zh-CN" altLang="en-US" sz="3600" b="1" dirty="0">
                <a:solidFill>
                  <a:srgbClr val="FF0000"/>
                </a:solidFill>
              </a:rPr>
              <a:t>篇</a:t>
            </a:r>
            <a:r>
              <a:rPr lang="en-US" altLang="zh-CN" sz="3600" b="1" dirty="0">
                <a:solidFill>
                  <a:srgbClr val="FF0000"/>
                </a:solidFill>
              </a:rPr>
              <a:t> </a:t>
            </a:r>
            <a:endParaRPr lang="en-US" altLang="zh-CN" sz="3600" b="1" dirty="0">
              <a:solidFill>
                <a:srgbClr val="FF0000"/>
              </a:solidFill>
            </a:endParaRPr>
          </a:p>
          <a:p>
            <a:r>
              <a:rPr lang="zh-CN" altLang="en-US" sz="3600" b="1" dirty="0">
                <a:solidFill>
                  <a:srgbClr val="FF0000"/>
                </a:solidFill>
              </a:rPr>
              <a:t>女摄影师</a:t>
            </a:r>
            <a:r>
              <a:rPr lang="en-US" altLang="zh-CN" sz="3600" b="1" dirty="0">
                <a:solidFill>
                  <a:srgbClr val="FF0000"/>
                </a:solidFill>
              </a:rPr>
              <a:t>Catherine  </a:t>
            </a:r>
            <a:r>
              <a:rPr lang="en-US" altLang="zh-CN" sz="3600" b="1" dirty="0" err="1">
                <a:solidFill>
                  <a:srgbClr val="FF0000"/>
                </a:solidFill>
              </a:rPr>
              <a:t>Gfeller</a:t>
            </a:r>
            <a:r>
              <a:rPr lang="en-US" altLang="zh-CN" sz="3600" b="1" dirty="0">
                <a:solidFill>
                  <a:srgbClr val="FF0000"/>
                </a:solidFill>
              </a:rPr>
              <a:t> </a:t>
            </a:r>
            <a:endParaRPr lang="en-US" altLang="zh-CN" sz="3600" b="1" dirty="0">
              <a:solidFill>
                <a:srgbClr val="FF0000"/>
              </a:solidFill>
            </a:endParaRPr>
          </a:p>
          <a:p>
            <a:r>
              <a:rPr lang="zh-CN" altLang="en-US" sz="3600" b="1" dirty="0">
                <a:solidFill>
                  <a:srgbClr val="FF0000"/>
                </a:solidFill>
              </a:rPr>
              <a:t>              北京瑞士大使馆举办个人影展</a:t>
            </a:r>
            <a:endParaRPr lang="zh-CN" altLang="en-US" sz="3600" b="1" dirty="0">
              <a:solidFill>
                <a:srgbClr val="FF0000"/>
              </a:solidFill>
            </a:endParaRPr>
          </a:p>
        </p:txBody>
      </p:sp>
    </p:spTree>
  </p:cSld>
  <p:clrMapOvr>
    <a:masterClrMapping/>
  </p:clrMapOvr>
  <p:transition>
    <p:fade/>
  </p:transition>
</p:sld>
</file>

<file path=ppt/tags/tag1.xml><?xml version="1.0" encoding="utf-8"?>
<p:tagLst xmlns:p="http://schemas.openxmlformats.org/presentationml/2006/main">
  <p:tag name="KSO_WM_FULL_TEXT_BEAUTIFY_COPY_ID" val="3"/>
</p:tagLst>
</file>

<file path=ppt/tags/tag10.xml><?xml version="1.0" encoding="utf-8"?>
<p:tagLst xmlns:p="http://schemas.openxmlformats.org/presentationml/2006/main">
  <p:tag name="KSO_WM_FULL_TEXT_BEAUTIFY_COPY_ID" val="2"/>
</p:tagLst>
</file>

<file path=ppt/tags/tag2.xml><?xml version="1.0" encoding="utf-8"?>
<p:tagLst xmlns:p="http://schemas.openxmlformats.org/presentationml/2006/main">
  <p:tag name="KSO_WM_FULL_TEXT_BEAUTIFY_COPY_ID" val="2"/>
</p:tagLst>
</file>

<file path=ppt/tags/tag3.xml><?xml version="1.0" encoding="utf-8"?>
<p:tagLst xmlns:p="http://schemas.openxmlformats.org/presentationml/2006/main">
  <p:tag name="KSO_WM_FULL_TEXT_BEAUTIFY_COPY_ID" val="3"/>
</p:tagLst>
</file>

<file path=ppt/tags/tag4.xml><?xml version="1.0" encoding="utf-8"?>
<p:tagLst xmlns:p="http://schemas.openxmlformats.org/presentationml/2006/main">
  <p:tag name="KSO_WM_FULL_TEXT_BEAUTIFY_COPY_ID" val="2"/>
</p:tagLst>
</file>

<file path=ppt/tags/tag5.xml><?xml version="1.0" encoding="utf-8"?>
<p:tagLst xmlns:p="http://schemas.openxmlformats.org/presentationml/2006/main">
  <p:tag name="KSO_WM_FULL_TEXT_BEAUTIFY_COPY_ID" val="3"/>
</p:tagLst>
</file>

<file path=ppt/tags/tag6.xml><?xml version="1.0" encoding="utf-8"?>
<p:tagLst xmlns:p="http://schemas.openxmlformats.org/presentationml/2006/main">
  <p:tag name="KSO_WM_FULL_TEXT_BEAUTIFY_COPY_ID" val="2"/>
</p:tagLst>
</file>

<file path=ppt/tags/tag7.xml><?xml version="1.0" encoding="utf-8"?>
<p:tagLst xmlns:p="http://schemas.openxmlformats.org/presentationml/2006/main">
  <p:tag name="KSO_WM_FULL_TEXT_BEAUTIFY_COPY_ID" val="3"/>
</p:tagLst>
</file>

<file path=ppt/tags/tag8.xml><?xml version="1.0" encoding="utf-8"?>
<p:tagLst xmlns:p="http://schemas.openxmlformats.org/presentationml/2006/main">
  <p:tag name="KSO_WM_FULL_TEXT_BEAUTIFY_COPY_ID" val="2"/>
</p:tagLst>
</file>

<file path=ppt/tags/tag9.xml><?xml version="1.0" encoding="utf-8"?>
<p:tagLst xmlns:p="http://schemas.openxmlformats.org/presentationml/2006/main">
  <p:tag name="KSO_WM_FULL_TEXT_BEAUTIFY_COPY_ID"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等线 Light"/>
        <a:ea typeface="宋体"/>
        <a:cs typeface="Arial"/>
      </a:majorFont>
      <a:minorFont>
        <a:latin typeface="等线"/>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24431</Words>
  <Application>WPS 演示</Application>
  <PresentationFormat>宽屏</PresentationFormat>
  <Paragraphs>650</Paragraphs>
  <Slides>61</Slides>
  <Notes>0</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61</vt:i4>
      </vt:variant>
    </vt:vector>
  </HeadingPairs>
  <TitlesOfParts>
    <vt:vector size="80" baseType="lpstr">
      <vt:lpstr>Arial</vt:lpstr>
      <vt:lpstr>宋体</vt:lpstr>
      <vt:lpstr>Wingdings</vt:lpstr>
      <vt:lpstr>Times New Roman</vt:lpstr>
      <vt:lpstr>微软雅黑</vt:lpstr>
      <vt:lpstr>等线</vt:lpstr>
      <vt:lpstr>思源黑体 CN Bold</vt:lpstr>
      <vt:lpstr>黑体</vt:lpstr>
      <vt:lpstr>Calibri</vt:lpstr>
      <vt:lpstr>Arial Unicode MS</vt:lpstr>
      <vt:lpstr>Wingdings 3</vt:lpstr>
      <vt:lpstr>HelveticaNeue</vt:lpstr>
      <vt:lpstr>华文新魏</vt:lpstr>
      <vt:lpstr>Segoe Print</vt:lpstr>
      <vt:lpstr>等线 Light</vt:lpstr>
      <vt:lpstr>Symbol</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首先观察选项设置的特点：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Administrator</cp:lastModifiedBy>
  <cp:revision>180</cp:revision>
  <cp:lastPrinted>2022-03-31T10:07:00Z</cp:lastPrinted>
  <dcterms:created xsi:type="dcterms:W3CDTF">2022-03-31T10:07:00Z</dcterms:created>
  <dcterms:modified xsi:type="dcterms:W3CDTF">2024-04-02T03:02:08Z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2052-11.8.2.7978</vt:lpwstr>
  </property>
</Properties>
</file>