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426" r:id="rId3"/>
    <p:sldId id="405" r:id="rId4"/>
    <p:sldId id="358" r:id="rId5"/>
    <p:sldId id="386" r:id="rId6"/>
    <p:sldId id="355" r:id="rId8"/>
    <p:sldId id="357" r:id="rId9"/>
    <p:sldId id="378" r:id="rId10"/>
    <p:sldId id="380" r:id="rId11"/>
    <p:sldId id="381" r:id="rId12"/>
    <p:sldId id="38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8"/>
        <p:guide pos="389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3" Type="http://schemas.openxmlformats.org/officeDocument/2006/relationships/slideLayout" Target="../slideLayouts/slideLayout2.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23.xml"/><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media/media2.mp3"/></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9605"/>
            <a:ext cx="11751310" cy="23641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7195" y="76073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As Generation Z workers, Wall and her peers interpreted the phrase to mean that their colleague planned to do something crazy or inappropriate, not that they would be unavailable.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7195" y="22237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042795"/>
            <a:ext cx="10241915" cy="891540"/>
          </a:xfrm>
          <a:prstGeom prst="rect">
            <a:avLst/>
          </a:prstGeom>
          <a:noFill/>
        </p:spPr>
        <p:txBody>
          <a:bodyPr wrap="square" rtlCol="0">
            <a:spAutoFit/>
          </a:bodyPr>
          <a:lstStyle/>
          <a:p>
            <a:pPr algn="l">
              <a:buClrTx/>
              <a:buSzTx/>
              <a:buFontTx/>
            </a:pPr>
            <a:r>
              <a:rPr sz="2600">
                <a:ea typeface="华文中宋" panose="02010600040101010101" charset="-122"/>
              </a:rPr>
              <a:t>作为Z世代的员工，沃尔和她的同事将这句话理解为他们的同事计划做一些疯狂或不合适的事情，而不是说他们会有事。</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4077335"/>
            <a:ext cx="11751310" cy="208153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7040" y="4215765"/>
            <a:ext cx="1144079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Wall said using “slay,” which to Gen Z means “good job” or “killing it,” is one of the many examples of how she and some of her older colleagues miscommunicate.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47040" y="53574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271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沃尔说，使用</a:t>
            </a:r>
            <a:r>
              <a:rPr sz="2600">
                <a:latin typeface="华文中宋" panose="02010600040101010101" charset="-122"/>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slay</a:t>
            </a:r>
            <a:r>
              <a:rPr sz="2600">
                <a:latin typeface="华文中宋" panose="02010600040101010101" charset="-122"/>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(对Z世代来说意味着</a:t>
            </a:r>
            <a:r>
              <a:rPr lang="en-US" altLang="zh-CN" sz="2600">
                <a:latin typeface="华文中宋" panose="02010600040101010101" charset="-122"/>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干得</a:t>
            </a:r>
            <a:r>
              <a:rPr sz="2600">
                <a:latin typeface="华文中宋" panose="02010600040101010101" charset="-122"/>
                <a:ea typeface="华文中宋" panose="02010600040101010101" charset="-122"/>
                <a:cs typeface="华文中宋" panose="02010600040101010101" charset="-122"/>
              </a:rPr>
              <a:t>好”</a:t>
            </a:r>
            <a:r>
              <a:rPr sz="2600">
                <a:latin typeface="Times New Roman" panose="02020603050405020304" charset="0"/>
                <a:ea typeface="华文中宋" panose="02010600040101010101" charset="-122"/>
                <a:cs typeface="Times New Roman" panose="02020603050405020304" charset="0"/>
              </a:rPr>
              <a:t>或“杀了它”)是她和一些年长同事沟通不畅的众多例子之一。</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b="20363"/>
          <a:stretch>
            <a:fillRect/>
          </a:stretch>
        </p:blipFill>
        <p:spPr>
          <a:xfrm>
            <a:off x="3569970" y="609600"/>
            <a:ext cx="5438140" cy="5734050"/>
          </a:xfrm>
          <a:prstGeom prst="rect">
            <a:avLst/>
          </a:prstGeom>
        </p:spPr>
      </p:pic>
      <p:sp>
        <p:nvSpPr>
          <p:cNvPr id="5" name="文本框 4"/>
          <p:cNvSpPr txBox="1"/>
          <p:nvPr>
            <p:custDataLst>
              <p:tags r:id="rId2"/>
            </p:custDataLst>
          </p:nvPr>
        </p:nvSpPr>
        <p:spPr>
          <a:xfrm>
            <a:off x="2199958" y="164465"/>
            <a:ext cx="7792085" cy="583565"/>
          </a:xfrm>
          <a:prstGeom prst="rect">
            <a:avLst/>
          </a:prstGeom>
          <a:noFill/>
        </p:spPr>
        <p:txBody>
          <a:bodyPr wrap="square" rtlCol="0" anchor="t">
            <a:spAutoFit/>
          </a:bodyPr>
          <a:p>
            <a:pPr algn="ctr">
              <a:buClrTx/>
              <a:buSzTx/>
              <a:buFontTx/>
            </a:pPr>
            <a:r>
              <a:rPr lang="en-US" altLang="zh-CN" sz="3200" b="1"/>
              <a:t>3. Moving On Up </a:t>
            </a:r>
            <a:r>
              <a:rPr lang="zh-CN"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天天向上</a:t>
            </a:r>
            <a:endParaRPr lang="zh-CN"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3"/>
            </p:custDataLst>
          </p:nvPr>
        </p:nvPicPr>
        <p:blipFill>
          <a:blip r:embed="rId4"/>
          <a:stretch>
            <a:fillRect/>
          </a:stretch>
        </p:blipFill>
        <p:spPr>
          <a:xfrm>
            <a:off x="3854450" y="4763770"/>
            <a:ext cx="756593" cy="900000"/>
          </a:xfrm>
          <a:prstGeom prst="rect">
            <a:avLst/>
          </a:prstGeom>
        </p:spPr>
      </p:pic>
      <p:sp>
        <p:nvSpPr>
          <p:cNvPr id="4" name="文本框 3"/>
          <p:cNvSpPr txBox="1"/>
          <p:nvPr/>
        </p:nvSpPr>
        <p:spPr>
          <a:xfrm>
            <a:off x="3128010" y="6337935"/>
            <a:ext cx="6944360" cy="368300"/>
          </a:xfrm>
          <a:prstGeom prst="rect">
            <a:avLst/>
          </a:prstGeom>
          <a:noFill/>
        </p:spPr>
        <p:txBody>
          <a:bodyPr wrap="square" rtlCol="0" anchor="t">
            <a:spAutoFit/>
          </a:bodyPr>
          <a:p>
            <a:r>
              <a:rPr lang="zh-CN" altLang="en-US"/>
              <a:t>Usually a</a:t>
            </a:r>
            <a:r>
              <a:rPr lang="en-US" altLang="zh-CN"/>
              <a:t> </a:t>
            </a:r>
            <a:r>
              <a:rPr lang="zh-CN" altLang="en-US"/>
              <a:t>loner, the mouse-like treecreeper joins flocks of tits in winter</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260" y="586740"/>
            <a:ext cx="12095480" cy="6267450"/>
          </a:xfrm>
          <a:prstGeom prst="rect">
            <a:avLst/>
          </a:prstGeom>
          <a:noFill/>
        </p:spPr>
        <p:txBody>
          <a:bodyPr wrap="square" rtlCol="0" anchor="t">
            <a:spAutoFit/>
          </a:bodyPr>
          <a:p>
            <a:pPr fontAlgn="auto">
              <a:lnSpc>
                <a:spcPts val="3440"/>
              </a:lnSpc>
            </a:pPr>
            <a:r>
              <a:rPr lang="en-US" altLang="zh-CN" sz="2700">
                <a:latin typeface="Times New Roman" panose="02020603050405020304" charset="0"/>
                <a:cs typeface="Times New Roman" panose="02020603050405020304" charset="0"/>
              </a:rPr>
              <a:t>    Thanks</a:t>
            </a:r>
            <a:r>
              <a:rPr lang="zh-CN" altLang="en-US" sz="2700">
                <a:latin typeface="Times New Roman" panose="02020603050405020304" charset="0"/>
                <a:cs typeface="Times New Roman" panose="02020603050405020304" charset="0"/>
              </a:rPr>
              <a:t> </a:t>
            </a:r>
            <a:r>
              <a:rPr lang="en-US" altLang="zh-CN" sz="2700">
                <a:latin typeface="Times New Roman" panose="02020603050405020304" charset="0"/>
                <a:cs typeface="Times New Roman" panose="02020603050405020304" charset="0"/>
              </a:rPr>
              <a:t>___ its </a:t>
            </a:r>
            <a:r>
              <a:rPr lang="en-US" altLang="zh-CN" sz="2700">
                <a:solidFill>
                  <a:schemeClr val="tx1"/>
                </a:solidFill>
                <a:latin typeface="Times New Roman" panose="02020603050405020304" charset="0"/>
                <a:cs typeface="Times New Roman" panose="02020603050405020304" charset="0"/>
              </a:rPr>
              <a:t>beautifully</a:t>
            </a:r>
            <a:r>
              <a:rPr lang="zh-CN" altLang="en-US" sz="2700">
                <a:solidFill>
                  <a:schemeClr val="tx1"/>
                </a:solidFill>
                <a:latin typeface="Times New Roman" panose="02020603050405020304" charset="0"/>
                <a:cs typeface="Times New Roman" panose="02020603050405020304" charset="0"/>
              </a:rPr>
              <a:t> </a:t>
            </a:r>
            <a:r>
              <a:rPr lang="en-US" altLang="zh-CN" sz="2700">
                <a:latin typeface="Times New Roman" panose="02020603050405020304" charset="0"/>
                <a:cs typeface="Times New Roman" panose="02020603050405020304" charset="0"/>
              </a:rPr>
              <a:t>patterned</a:t>
            </a:r>
            <a:r>
              <a:rPr lang="zh-CN" altLang="en-US" sz="2700">
                <a:latin typeface="Times New Roman" panose="02020603050405020304" charset="0"/>
                <a:cs typeface="Times New Roman" panose="02020603050405020304" charset="0"/>
              </a:rPr>
              <a:t>, bark-like plumage</a:t>
            </a:r>
            <a:r>
              <a:rPr lang="en-US" altLang="zh-CN" sz="2700">
                <a:latin typeface="Times New Roman" panose="02020603050405020304" charset="0"/>
                <a:cs typeface="Times New Roman" panose="02020603050405020304" charset="0"/>
              </a:rPr>
              <a:t> (</a:t>
            </a:r>
            <a:r>
              <a:rPr lang="en-US" altLang="zh-CN" sz="2700">
                <a:latin typeface="华文中宋" panose="02010600040101010101" charset="-122"/>
                <a:ea typeface="华文中宋" panose="02010600040101010101" charset="-122"/>
                <a:cs typeface="Times New Roman" panose="02020603050405020304" charset="0"/>
              </a:rPr>
              <a:t>全身羽毛</a:t>
            </a:r>
            <a:r>
              <a:rPr lang="en-US" altLang="zh-CN" sz="2700">
                <a:latin typeface="Times New Roman" panose="02020603050405020304" charset="0"/>
                <a:cs typeface="Times New Roman" panose="02020603050405020304" charset="0"/>
              </a:rPr>
              <a:t>)</a:t>
            </a:r>
            <a:r>
              <a:rPr lang="zh-CN" altLang="en-US" sz="2700">
                <a:latin typeface="Times New Roman" panose="02020603050405020304" charset="0"/>
                <a:cs typeface="Times New Roman" panose="02020603050405020304" charset="0"/>
              </a:rPr>
              <a:t>,</a:t>
            </a:r>
            <a:r>
              <a:rPr lang="en-US" altLang="zh-CN" sz="2700">
                <a:latin typeface="Times New Roman" panose="02020603050405020304" charset="0"/>
                <a:cs typeface="Times New Roman" panose="02020603050405020304" charset="0"/>
              </a:rPr>
              <a:t> </a:t>
            </a:r>
            <a:r>
              <a:rPr lang="zh-CN" altLang="en-US" sz="2700">
                <a:latin typeface="Times New Roman" panose="02020603050405020304" charset="0"/>
                <a:cs typeface="Times New Roman" panose="02020603050405020304" charset="0"/>
              </a:rPr>
              <a:t>the treecreeper is one of the easiest woodland birds </a:t>
            </a:r>
            <a:r>
              <a:rPr lang="en-US" altLang="zh-CN" sz="2700">
                <a:latin typeface="Times New Roman" panose="02020603050405020304" charset="0"/>
                <a:cs typeface="Times New Roman" panose="02020603050405020304" charset="0"/>
              </a:rPr>
              <a:t>___________ (overlook)</a:t>
            </a:r>
            <a:r>
              <a:rPr lang="zh-CN" altLang="en-US" sz="2700">
                <a:latin typeface="Times New Roman" panose="02020603050405020304" charset="0"/>
                <a:cs typeface="Times New Roman" panose="02020603050405020304" charset="0"/>
              </a:rPr>
              <a:t>. Things are not helped by its mousy </a:t>
            </a:r>
            <a:r>
              <a:rPr lang="zh-CN" altLang="en-US" sz="2700">
                <a:solidFill>
                  <a:srgbClr val="0000FF"/>
                </a:solidFill>
                <a:latin typeface="Times New Roman" panose="02020603050405020304" charset="0"/>
                <a:cs typeface="Times New Roman" panose="02020603050405020304" charset="0"/>
              </a:rPr>
              <a:t>demeanour</a:t>
            </a:r>
            <a:r>
              <a:rPr lang="zh-CN" altLang="en-US" sz="2700">
                <a:latin typeface="Times New Roman" panose="02020603050405020304" charset="0"/>
                <a:cs typeface="Times New Roman" panose="02020603050405020304" charset="0"/>
              </a:rPr>
              <a:t>. It hesitantly inches up trunks and along and under </a:t>
            </a:r>
            <a:r>
              <a:rPr lang="en-US" altLang="zh-CN" sz="2700">
                <a:latin typeface="Times New Roman" panose="02020603050405020304" charset="0"/>
                <a:cs typeface="Times New Roman" panose="02020603050405020304" charset="0"/>
              </a:rPr>
              <a:t>________ (branch)</a:t>
            </a:r>
            <a:r>
              <a:rPr lang="zh-CN" altLang="en-US" sz="2700">
                <a:latin typeface="Times New Roman" panose="02020603050405020304" charset="0"/>
                <a:cs typeface="Times New Roman" panose="02020603050405020304" charset="0"/>
              </a:rPr>
              <a:t>,</a:t>
            </a:r>
            <a:r>
              <a:rPr lang="en-US" altLang="zh-CN" sz="2700">
                <a:latin typeface="Times New Roman" panose="02020603050405020304" charset="0"/>
                <a:cs typeface="Times New Roman" panose="02020603050405020304" charset="0"/>
              </a:rPr>
              <a:t> </a:t>
            </a:r>
            <a:r>
              <a:rPr lang="zh-CN" altLang="en-US" sz="2700">
                <a:latin typeface="Times New Roman" panose="02020603050405020304" charset="0"/>
                <a:cs typeface="Times New Roman" panose="02020603050405020304" charset="0"/>
              </a:rPr>
              <a:t>gripping the bark so </a:t>
            </a:r>
            <a:r>
              <a:rPr lang="en-US" altLang="zh-CN" sz="2700">
                <a:latin typeface="Times New Roman" panose="02020603050405020304" charset="0"/>
                <a:cs typeface="Times New Roman" panose="02020603050405020304" charset="0"/>
              </a:rPr>
              <a:t>______ (tight) </a:t>
            </a:r>
            <a:r>
              <a:rPr lang="zh-CN" altLang="en-US" sz="2700">
                <a:latin typeface="Times New Roman" panose="02020603050405020304" charset="0"/>
                <a:cs typeface="Times New Roman" panose="02020603050405020304" charset="0"/>
              </a:rPr>
              <a:t>with its extra-long,</a:t>
            </a:r>
            <a:r>
              <a:rPr lang="en-US" altLang="zh-CN" sz="2700">
                <a:latin typeface="Times New Roman" panose="02020603050405020304" charset="0"/>
                <a:cs typeface="Times New Roman" panose="02020603050405020304" charset="0"/>
              </a:rPr>
              <a:t> </a:t>
            </a:r>
            <a:r>
              <a:rPr lang="zh-CN" altLang="en-US" sz="2700">
                <a:latin typeface="Times New Roman" panose="02020603050405020304" charset="0"/>
                <a:cs typeface="Times New Roman" panose="02020603050405020304" charset="0"/>
              </a:rPr>
              <a:t>strong claws,</a:t>
            </a:r>
            <a:r>
              <a:rPr lang="en-US" altLang="zh-CN" sz="2700">
                <a:latin typeface="Times New Roman" panose="02020603050405020304" charset="0"/>
                <a:cs typeface="Times New Roman" panose="02020603050405020304" charset="0"/>
              </a:rPr>
              <a:t> </a:t>
            </a:r>
            <a:r>
              <a:rPr lang="zh-CN" altLang="en-US" sz="2700">
                <a:latin typeface="Times New Roman" panose="02020603050405020304" charset="0"/>
                <a:cs typeface="Times New Roman" panose="02020603050405020304" charset="0"/>
              </a:rPr>
              <a:t>it could almost be</a:t>
            </a:r>
            <a:r>
              <a:rPr lang="en-US" altLang="zh-CN" sz="2700">
                <a:latin typeface="Times New Roman" panose="02020603050405020304" charset="0"/>
                <a:cs typeface="Times New Roman" panose="02020603050405020304" charset="0"/>
              </a:rPr>
              <a:t> part of the tree. The species _____ (feed) on insects and spiders from crevices </a:t>
            </a:r>
            <a:r>
              <a:rPr lang="en-US" altLang="zh-CN" sz="2700">
                <a:latin typeface="Times New Roman" panose="02020603050405020304" charset="0"/>
                <a:cs typeface="Times New Roman" panose="02020603050405020304" charset="0"/>
                <a:sym typeface="+mn-ea"/>
              </a:rPr>
              <a:t>(</a:t>
            </a:r>
            <a:r>
              <a:rPr lang="en-US" altLang="zh-CN" sz="2700">
                <a:latin typeface="华文中宋" panose="02010600040101010101" charset="-122"/>
                <a:ea typeface="华文中宋" panose="02010600040101010101" charset="-122"/>
                <a:cs typeface="Times New Roman" panose="02020603050405020304" charset="0"/>
                <a:sym typeface="+mn-ea"/>
              </a:rPr>
              <a:t>裂缝</a:t>
            </a:r>
            <a:r>
              <a:rPr lang="en-US" altLang="zh-CN" sz="2700">
                <a:latin typeface="Times New Roman" panose="02020603050405020304" charset="0"/>
                <a:cs typeface="Times New Roman" panose="02020603050405020304" charset="0"/>
                <a:sym typeface="+mn-ea"/>
              </a:rPr>
              <a:t>)</a:t>
            </a:r>
            <a:r>
              <a:rPr lang="en-US" altLang="zh-CN" sz="2700">
                <a:latin typeface="Times New Roman" panose="02020603050405020304" charset="0"/>
                <a:cs typeface="Times New Roman" panose="02020603050405020304" charset="0"/>
              </a:rPr>
              <a:t>.</a:t>
            </a:r>
            <a:endParaRPr lang="en-US" altLang="zh-CN" sz="2700">
              <a:latin typeface="Times New Roman" panose="02020603050405020304" charset="0"/>
              <a:cs typeface="Times New Roman" panose="02020603050405020304" charset="0"/>
            </a:endParaRPr>
          </a:p>
          <a:p>
            <a:pPr fontAlgn="auto">
              <a:lnSpc>
                <a:spcPts val="3440"/>
              </a:lnSpc>
            </a:pPr>
            <a:r>
              <a:rPr lang="en-US" altLang="zh-CN" sz="2700">
                <a:latin typeface="Times New Roman" panose="02020603050405020304" charset="0"/>
                <a:cs typeface="Times New Roman" panose="02020603050405020304" charset="0"/>
              </a:rPr>
              <a:t>    But in winter, the treecreeper’s _________ (behave) changes. It joins mixed flocks of great, blue, coal and long-tailed tits, _______ (move) through woods with them in search of food. Colourful and _____ (noise), these flocks are far more likely to catch your attention. </a:t>
            </a:r>
            <a:endParaRPr lang="en-US" altLang="zh-CN" sz="2700">
              <a:latin typeface="Times New Roman" panose="02020603050405020304" charset="0"/>
              <a:cs typeface="Times New Roman" panose="02020603050405020304" charset="0"/>
            </a:endParaRPr>
          </a:p>
          <a:p>
            <a:pPr fontAlgn="auto">
              <a:lnSpc>
                <a:spcPts val="3440"/>
              </a:lnSpc>
            </a:pPr>
            <a:r>
              <a:rPr lang="en-US" altLang="zh-CN" sz="2700">
                <a:latin typeface="Times New Roman" panose="02020603050405020304" charset="0"/>
                <a:cs typeface="Times New Roman" panose="02020603050405020304" charset="0"/>
              </a:rPr>
              <a:t>    In truth, the treecreeper is more of a flock follower, since it stays on the </a:t>
            </a:r>
            <a:r>
              <a:rPr lang="en-US" altLang="zh-CN" sz="2700">
                <a:solidFill>
                  <a:srgbClr val="0000FF"/>
                </a:solidFill>
                <a:latin typeface="Times New Roman" panose="02020603050405020304" charset="0"/>
                <a:cs typeface="Times New Roman" panose="02020603050405020304" charset="0"/>
              </a:rPr>
              <a:t>fringe</a:t>
            </a:r>
            <a:r>
              <a:rPr lang="en-US" altLang="zh-CN" sz="2700">
                <a:latin typeface="Times New Roman" panose="02020603050405020304" charset="0"/>
                <a:cs typeface="Times New Roman" panose="02020603050405020304" charset="0"/>
              </a:rPr>
              <a:t>s of the group. And, usually, there will be only one or two treecreepers per flock - listen out for a high-pitched “srreee” sound - so they are ______ (great) outnumbered by the tits. Being in a flock is worth it though, _______ there are more eyes to spot danger.   </a:t>
            </a:r>
            <a:r>
              <a:rPr lang="en-US" altLang="zh-CN" sz="28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endParaRPr lang="en-US" altLang="zh-CN" sz="2600">
              <a:latin typeface="Times New Roman" panose="02020603050405020304" charset="0"/>
              <a:cs typeface="Times New Roman" panose="02020603050405020304" charset="0"/>
            </a:endParaRPr>
          </a:p>
        </p:txBody>
      </p:sp>
      <p:sp>
        <p:nvSpPr>
          <p:cNvPr id="1048598" name="文本框 4"/>
          <p:cNvSpPr txBox="1"/>
          <p:nvPr/>
        </p:nvSpPr>
        <p:spPr>
          <a:xfrm>
            <a:off x="1852930" y="65405"/>
            <a:ext cx="69500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（《BBC野生生物》 2023年1月刊 26页）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1604010" y="586740"/>
            <a:ext cx="501015"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to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170805" y="1000125"/>
            <a:ext cx="1849755" cy="506730"/>
          </a:xfrm>
          <a:prstGeom prst="rect">
            <a:avLst/>
          </a:prstGeom>
          <a:noFill/>
        </p:spPr>
        <p:txBody>
          <a:bodyPr wrap="square" rtlCol="0" anchor="t">
            <a:spAutoFit/>
          </a:bodyPr>
          <a:p>
            <a:r>
              <a:rPr lang="zh-CN" altLang="en-US" sz="2700">
                <a:solidFill>
                  <a:srgbClr val="FF0000"/>
                </a:solidFill>
                <a:latin typeface="Times New Roman" panose="02020603050405020304" charset="0"/>
                <a:cs typeface="Times New Roman" panose="02020603050405020304" charset="0"/>
                <a:sym typeface="+mn-ea"/>
              </a:rPr>
              <a:t>to overlook</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0570845" y="1487805"/>
            <a:ext cx="1524635" cy="506730"/>
          </a:xfrm>
          <a:prstGeom prst="rect">
            <a:avLst/>
          </a:prstGeom>
          <a:noFill/>
        </p:spPr>
        <p:txBody>
          <a:bodyPr wrap="square" rtlCol="0" anchor="t">
            <a:spAutoFit/>
          </a:bodyPr>
          <a:p>
            <a:r>
              <a:rPr lang="zh-CN" altLang="en-US" sz="2700">
                <a:solidFill>
                  <a:srgbClr val="FF0000"/>
                </a:solidFill>
                <a:latin typeface="Times New Roman" panose="02020603050405020304" charset="0"/>
                <a:cs typeface="Times New Roman" panose="02020603050405020304" charset="0"/>
                <a:sym typeface="+mn-ea"/>
              </a:rPr>
              <a:t>branches</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286885" y="1873250"/>
            <a:ext cx="1093470" cy="506730"/>
          </a:xfrm>
          <a:prstGeom prst="rect">
            <a:avLst/>
          </a:prstGeom>
          <a:noFill/>
        </p:spPr>
        <p:txBody>
          <a:bodyPr wrap="square" rtlCol="0" anchor="t">
            <a:spAutoFit/>
          </a:bodyPr>
          <a:p>
            <a:r>
              <a:rPr lang="zh-CN" altLang="en-US" sz="2700">
                <a:solidFill>
                  <a:srgbClr val="FF0000"/>
                </a:solidFill>
                <a:latin typeface="Times New Roman" panose="02020603050405020304" charset="0"/>
                <a:cs typeface="Times New Roman" panose="02020603050405020304" charset="0"/>
                <a:sym typeface="+mn-ea"/>
              </a:rPr>
              <a:t>tightly </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377180" y="2351405"/>
            <a:ext cx="908050"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feeds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747260" y="3214370"/>
            <a:ext cx="1594485"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behaviour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476240" y="3626485"/>
            <a:ext cx="1239520"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moving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258310" y="4077335"/>
            <a:ext cx="996315"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noisy</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7071360" y="5784850"/>
            <a:ext cx="1210310"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greatly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560695" y="6252845"/>
            <a:ext cx="1300480"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because  </a:t>
            </a:r>
            <a:endParaRPr lang="en-US" altLang="zh-CN" sz="27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4" grpId="0"/>
      <p:bldP spid="15" grpId="0"/>
      <p:bldP spid="3" grpId="1"/>
      <p:bldP spid="5" grpId="1"/>
      <p:bldP spid="6" grpId="1"/>
      <p:bldP spid="7" grpId="1"/>
      <p:bldP spid="8" grpId="1"/>
      <p:bldP spid="9" grpId="1"/>
      <p:bldP spid="11" grpId="1"/>
      <p:bldP spid="14" grpId="1"/>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demeanour</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way that sb looks or behaves 外表；风度；行为；举止</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maintained a professional demeanour throughout.                                                              </a:t>
            </a:r>
            <a:r>
              <a:rPr sz="2800">
                <a:latin typeface="Times New Roman" panose="02020603050405020304" charset="0"/>
                <a:ea typeface="华文中宋" panose="02010600040101010101" charset="-122"/>
                <a:cs typeface="Times New Roman" panose="02020603050405020304" charset="0"/>
              </a:rPr>
              <a:t>他始终保持着专业人才的风度。</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fringe</a:t>
            </a:r>
            <a:r>
              <a:rPr lang="en-US" altLang="zh-CN" sz="2800"/>
              <a:t>: </a:t>
            </a:r>
            <a:r>
              <a:rPr sz="2800">
                <a:latin typeface="Times New Roman" panose="02020603050405020304" charset="0"/>
                <a:ea typeface="华文中宋" panose="02010600040101010101" charset="-122"/>
                <a:cs typeface="Times New Roman" panose="02020603050405020304" charset="0"/>
              </a:rPr>
              <a:t> the outer or less important part of an area, group, or activity（地区或群体的）边缘，外围；（活动的）次要部分</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party remained on the fringe of the political scene until last year.</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直到去年该党还一直处于政治舞台的外围。</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0447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547620"/>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There was nothing in his demeanour that suggested he was anxious.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Nina remained on the fringe of the crowd.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044700"/>
            <a:ext cx="6275070" cy="521970"/>
          </a:xfrm>
          <a:prstGeom prst="rect">
            <a:avLst/>
          </a:prstGeom>
          <a:noFill/>
        </p:spPr>
        <p:txBody>
          <a:bodyPr wrap="square" rtlCol="0" anchor="t">
            <a:spAutoFit/>
          </a:bodyPr>
          <a:lstStyle/>
          <a:p>
            <a:r>
              <a:rPr lang="zh-CN" altLang="en-US" sz="2800">
                <a:ea typeface="华文中宋" panose="02010600040101010101" charset="-122"/>
              </a:rPr>
              <a:t>从外表上看，他没有任何焦虑的神态。</a:t>
            </a:r>
            <a:endParaRPr lang="zh-CN" altLang="en-US" sz="2800">
              <a:ea typeface="华文中宋" panose="02010600040101010101" charset="-122"/>
            </a:endParaRPr>
          </a:p>
        </p:txBody>
      </p:sp>
      <p:cxnSp>
        <p:nvCxnSpPr>
          <p:cNvPr id="3145728" name="直接连接符 8"/>
          <p:cNvCxnSpPr/>
          <p:nvPr/>
        </p:nvCxnSpPr>
        <p:spPr>
          <a:xfrm>
            <a:off x="311150" y="3025140"/>
            <a:ext cx="977582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2085"/>
            <a:ext cx="609663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尼娜仍然在人群的边上。</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2999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9090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It hesitantly inches up trunks and along and under branches, gripping the bark so tightly with its extra-long, strong claws, it could almost be part of the tree. The species feeds on insects and spiders from crevices.</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368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82495"/>
            <a:ext cx="101365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它犹豫地爬上树干，沿着树枝和树枝下，用它超长而有力的爪子紧紧抓住树皮，它几乎可以成为树的一部分。该物种以裂缝中的昆虫和蜘蛛为食。</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75405"/>
            <a:ext cx="11751310" cy="26295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3961130"/>
            <a:ext cx="1131443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But in winter, the treecreeper’s behaviour changes. It joins mixed flocks of great, blue,</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coal and long-tailed tits, moving through woods with them in search of food. Colourful and noisy, these flocks are far more likely to catch your attention.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5911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224145"/>
            <a:ext cx="10427970" cy="1198880"/>
          </a:xfrm>
          <a:prstGeom prst="rect">
            <a:avLst/>
          </a:prstGeom>
          <a:noFill/>
        </p:spPr>
        <p:txBody>
          <a:bodyPr wrap="square" rtlCol="0">
            <a:spAutoFit/>
          </a:bodyPr>
          <a:lstStyle/>
          <a:p>
            <a:pPr algn="l">
              <a:buClrTx/>
              <a:buSzTx/>
              <a:buFontTx/>
            </a:pPr>
            <a:r>
              <a:rPr sz="2400">
                <a:ea typeface="华文中宋" panose="02010600040101010101" charset="-122"/>
              </a:rPr>
              <a:t>但在冬天，旋木雀的行为会发生变化。它加入了大山雀、蓝山雀、煤山雀和长尾山雀的混合群体，与它们一起穿过树林寻找食物。色彩鲜艳、吵闹的鸟群更有可能吸引你的注意。</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8360" y="163195"/>
            <a:ext cx="11050905" cy="583565"/>
          </a:xfrm>
          <a:prstGeom prst="rect">
            <a:avLst/>
          </a:prstGeom>
          <a:noFill/>
        </p:spPr>
        <p:txBody>
          <a:bodyPr wrap="square" rtlCol="0" anchor="t">
            <a:spAutoFit/>
          </a:bodyPr>
          <a:p>
            <a:pPr algn="ctr">
              <a:buClrTx/>
              <a:buSzTx/>
              <a:buNone/>
            </a:pPr>
            <a:r>
              <a:rPr lang="en-US" altLang="zh-CN" sz="3200" b="1"/>
              <a:t>4. Dream Weavers, in REM    </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跳蛛或可在快速眼动阶段做梦</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557780" y="862965"/>
            <a:ext cx="6788150" cy="59950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955" y="610235"/>
            <a:ext cx="12030075" cy="6323965"/>
          </a:xfrm>
          <a:prstGeom prst="rect">
            <a:avLst/>
          </a:prstGeom>
          <a:noFill/>
        </p:spPr>
        <p:txBody>
          <a:bodyPr wrap="square" rtlCol="0" anchor="t">
            <a:spAutoFit/>
          </a:bodyPr>
          <a:p>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Turns out the sandman may visit arachnids too. When ecologist Daniela Roessler at the University of Konstanz, Germany, </a:t>
            </a:r>
            <a:r>
              <a:rPr lang="en-US" sz="2700">
                <a:latin typeface="Times New Roman" panose="02020603050405020304" charset="0"/>
                <a:cs typeface="Times New Roman" panose="02020603050405020304" charset="0"/>
              </a:rPr>
              <a:t>________ (observe)</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jumping spiders at night, they mostly were immobile, </a:t>
            </a:r>
            <a:r>
              <a:rPr lang="en-US" sz="2700">
                <a:latin typeface="Times New Roman" panose="02020603050405020304" charset="0"/>
                <a:cs typeface="Times New Roman" panose="02020603050405020304" charset="0"/>
              </a:rPr>
              <a:t>_________ (suspend) </a:t>
            </a:r>
            <a:r>
              <a:rPr sz="2700">
                <a:latin typeface="Times New Roman" panose="02020603050405020304" charset="0"/>
                <a:cs typeface="Times New Roman" panose="02020603050405020304" charset="0"/>
              </a:rPr>
              <a:t>upside down on a silk thread with their eight legs curled inward. But </a:t>
            </a:r>
            <a:r>
              <a:rPr lang="en-US" sz="2700">
                <a:latin typeface="Times New Roman" panose="02020603050405020304" charset="0"/>
                <a:cs typeface="Times New Roman" panose="02020603050405020304" charset="0"/>
              </a:rPr>
              <a:t>___________ (</a:t>
            </a:r>
            <a:r>
              <a:rPr sz="2700">
                <a:latin typeface="Times New Roman" panose="02020603050405020304" charset="0"/>
                <a:cs typeface="Times New Roman" panose="02020603050405020304" charset="0"/>
                <a:sym typeface="+mn-ea"/>
              </a:rPr>
              <a:t>periodical</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their spinnerets—the silk-producing organs on their rumps—would </a:t>
            </a:r>
            <a:r>
              <a:rPr lang="en-US" altLang="zh-CN" sz="2700">
                <a:solidFill>
                  <a:srgbClr val="3333FF"/>
                </a:solidFill>
                <a:latin typeface="Times New Roman" panose="02020603050405020304" charset="0"/>
                <a:cs typeface="Times New Roman" panose="02020603050405020304" charset="0"/>
              </a:rPr>
              <a:t>wiggle</a:t>
            </a:r>
            <a:r>
              <a:rPr sz="2700">
                <a:latin typeface="Times New Roman" panose="02020603050405020304" charset="0"/>
                <a:cs typeface="Times New Roman" panose="02020603050405020304" charset="0"/>
              </a:rPr>
              <a:t>, or a leg would jerk. It reminded Roessler </a:t>
            </a:r>
            <a:r>
              <a:rPr lang="en-US" sz="2700">
                <a:latin typeface="Times New Roman" panose="02020603050405020304" charset="0"/>
                <a:cs typeface="Times New Roman" panose="02020603050405020304" charset="0"/>
              </a:rPr>
              <a:t>___ </a:t>
            </a:r>
            <a:r>
              <a:rPr sz="2700">
                <a:latin typeface="Times New Roman" panose="02020603050405020304" charset="0"/>
                <a:cs typeface="Times New Roman" panose="02020603050405020304" charset="0"/>
              </a:rPr>
              <a:t>how a dozing puppy’s foot may twitch. Could the spiders be dreaming?</a:t>
            </a:r>
            <a:endParaRPr sz="2700">
              <a:latin typeface="Times New Roman" panose="02020603050405020304" charset="0"/>
              <a:cs typeface="Times New Roman" panose="02020603050405020304" charset="0"/>
            </a:endParaRPr>
          </a:p>
          <a:p>
            <a:r>
              <a:rPr sz="2700">
                <a:latin typeface="Times New Roman" panose="02020603050405020304" charset="0"/>
                <a:cs typeface="Times New Roman" panose="02020603050405020304" charset="0"/>
              </a:rPr>
              <a:t> </a:t>
            </a:r>
            <a:r>
              <a:rPr lang="en-US" sz="2700">
                <a:latin typeface="Times New Roman" panose="02020603050405020304" charset="0"/>
                <a:cs typeface="Times New Roman" panose="02020603050405020304" charset="0"/>
              </a:rPr>
              <a:t>    ____________ (investigate)</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that is made easier by jumping spider </a:t>
            </a:r>
            <a:r>
              <a:rPr lang="en-US" altLang="zh-CN" sz="2700">
                <a:solidFill>
                  <a:srgbClr val="3333FF"/>
                </a:solidFill>
                <a:latin typeface="Times New Roman" panose="02020603050405020304" charset="0"/>
                <a:cs typeface="Times New Roman" panose="02020603050405020304" charset="0"/>
              </a:rPr>
              <a:t>anatomy</a:t>
            </a:r>
            <a:r>
              <a:rPr sz="2700">
                <a:latin typeface="Times New Roman" panose="02020603050405020304" charset="0"/>
                <a:cs typeface="Times New Roman" panose="02020603050405020304" charset="0"/>
              </a:rPr>
              <a:t>: For the first 10 days of life, the babies’ heads are see-through, </a:t>
            </a:r>
            <a:r>
              <a:rPr lang="en-US" sz="2700">
                <a:latin typeface="Times New Roman" panose="02020603050405020304" charset="0"/>
                <a:cs typeface="Times New Roman" panose="02020603050405020304" charset="0"/>
              </a:rPr>
              <a:t>___ </a:t>
            </a:r>
            <a:r>
              <a:rPr sz="2700">
                <a:latin typeface="Times New Roman" panose="02020603050405020304" charset="0"/>
                <a:cs typeface="Times New Roman" panose="02020603050405020304" charset="0"/>
              </a:rPr>
              <a:t>Roessler could look straight in. Using magnifying </a:t>
            </a:r>
            <a:r>
              <a:rPr lang="en-US" sz="2700">
                <a:latin typeface="Times New Roman" panose="02020603050405020304" charset="0"/>
                <a:cs typeface="Times New Roman" panose="02020603050405020304" charset="0"/>
              </a:rPr>
              <a:t>_______ (glass) </a:t>
            </a:r>
            <a:r>
              <a:rPr sz="2700">
                <a:latin typeface="Times New Roman" panose="02020603050405020304" charset="0"/>
                <a:cs typeface="Times New Roman" panose="02020603050405020304" charset="0"/>
              </a:rPr>
              <a:t>duct-taped to night-vision goggles, she watched the spiderlets’ retinas flickering back and forth during bouts of movement. It suggested they were experiencing visual dreams—the first time REM-like sleep has been observed in </a:t>
            </a:r>
            <a:r>
              <a:rPr lang="en-US" sz="2700">
                <a:latin typeface="Times New Roman" panose="02020603050405020304" charset="0"/>
                <a:cs typeface="Times New Roman" panose="02020603050405020304" charset="0"/>
              </a:rPr>
              <a:t>___ </a:t>
            </a:r>
            <a:r>
              <a:rPr sz="2700">
                <a:latin typeface="Times New Roman" panose="02020603050405020304" charset="0"/>
                <a:cs typeface="Times New Roman" panose="02020603050405020304" charset="0"/>
              </a:rPr>
              <a:t>animal without a backbone. The more we learn about jumping spiders’ cognitive abilities, the less alien they seem and the more </a:t>
            </a:r>
            <a:r>
              <a:rPr lang="en-US" sz="2700">
                <a:latin typeface="Times New Roman" panose="02020603050405020304" charset="0"/>
                <a:cs typeface="Times New Roman" panose="02020603050405020304" charset="0"/>
              </a:rPr>
              <a:t>______ (worth) </a:t>
            </a:r>
            <a:r>
              <a:rPr sz="2700">
                <a:latin typeface="Times New Roman" panose="02020603050405020304" charset="0"/>
                <a:cs typeface="Times New Roman" panose="02020603050405020304" charset="0"/>
              </a:rPr>
              <a:t>of respect, Roessler contends. “If they dream, I mean, what can you do? You cannot smoosh a spider </a:t>
            </a:r>
            <a:r>
              <a:rPr lang="en-US" sz="2700">
                <a:latin typeface="Times New Roman" panose="02020603050405020304" charset="0"/>
                <a:cs typeface="Times New Roman" panose="02020603050405020304" charset="0"/>
              </a:rPr>
              <a:t>___________ </a:t>
            </a:r>
            <a:r>
              <a:rPr sz="2700">
                <a:latin typeface="Times New Roman" panose="02020603050405020304" charset="0"/>
                <a:cs typeface="Times New Roman" panose="02020603050405020304" charset="0"/>
              </a:rPr>
              <a:t>dreams.”</a:t>
            </a:r>
            <a:endParaRPr sz="27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custDataLst>
              <p:tags r:id="rId2"/>
            </p:custDataLst>
          </p:nvPr>
        </p:nvSpPr>
        <p:spPr>
          <a:xfrm>
            <a:off x="1798955" y="65405"/>
            <a:ext cx="966914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（《国家地理》2023年1月刊   EXPLORE | BREAKTHROUGH版面）</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4000500" y="1465580"/>
            <a:ext cx="1612900"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suspended </a:t>
            </a:r>
            <a:endParaRPr lang="en-US" altLang="zh-CN" sz="2700" b="1">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4"/>
            </p:custDataLst>
          </p:nvPr>
        </p:nvSpPr>
        <p:spPr>
          <a:xfrm>
            <a:off x="4926330" y="1838325"/>
            <a:ext cx="228409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periodical</a:t>
            </a:r>
            <a:r>
              <a:rPr lang="en-US" sz="2700">
                <a:solidFill>
                  <a:srgbClr val="FF0000"/>
                </a:solidFill>
                <a:latin typeface="Times New Roman" panose="02020603050405020304" charset="0"/>
                <a:cs typeface="Times New Roman" panose="02020603050405020304" charset="0"/>
                <a:sym typeface="+mn-ea"/>
              </a:rPr>
              <a:t>ly</a:t>
            </a:r>
            <a:endParaRPr lang="en-US" sz="27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custDataLst>
              <p:tags r:id="rId5"/>
            </p:custDataLst>
          </p:nvPr>
        </p:nvSpPr>
        <p:spPr>
          <a:xfrm>
            <a:off x="1393825" y="2708275"/>
            <a:ext cx="621665" cy="506730"/>
          </a:xfrm>
          <a:prstGeom prst="rect">
            <a:avLst/>
          </a:prstGeom>
          <a:noFill/>
        </p:spPr>
        <p:txBody>
          <a:bodyPr wrap="square" rtlCol="0" anchor="t">
            <a:spAutoFit/>
          </a:bodyPr>
          <a:p>
            <a:r>
              <a:rPr lang="en-US" altLang="zh-CN" sz="2700">
                <a:solidFill>
                  <a:srgbClr val="FF0000"/>
                </a:solidFill>
                <a:latin typeface="Times New Roman" panose="02020603050405020304" charset="0"/>
                <a:cs typeface="Times New Roman" panose="02020603050405020304" charset="0"/>
                <a:sym typeface="+mn-ea"/>
              </a:rPr>
              <a:t>of</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601980" y="3096260"/>
            <a:ext cx="2146300"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Investigating</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8116570" y="3514090"/>
            <a:ext cx="193611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so</a:t>
            </a:r>
            <a:r>
              <a:rPr sz="2700">
                <a:latin typeface="Times New Roman" panose="02020603050405020304" charset="0"/>
                <a:cs typeface="Times New Roman" panose="02020603050405020304" charset="0"/>
                <a:sym typeface="+mn-ea"/>
              </a:rPr>
              <a:t>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custDataLst>
              <p:tags r:id="rId8"/>
            </p:custDataLst>
          </p:nvPr>
        </p:nvSpPr>
        <p:spPr>
          <a:xfrm>
            <a:off x="4259580" y="3903980"/>
            <a:ext cx="2103120"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glasses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custDataLst>
              <p:tags r:id="rId9"/>
            </p:custDataLst>
          </p:nvPr>
        </p:nvSpPr>
        <p:spPr>
          <a:xfrm>
            <a:off x="2491105" y="5147945"/>
            <a:ext cx="144462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an</a:t>
            </a:r>
            <a:r>
              <a:rPr sz="2700">
                <a:latin typeface="Times New Roman" panose="02020603050405020304" charset="0"/>
                <a:cs typeface="Times New Roman" panose="02020603050405020304" charset="0"/>
                <a:sym typeface="+mn-ea"/>
              </a:rPr>
              <a:t>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custDataLst>
              <p:tags r:id="rId10"/>
            </p:custDataLst>
          </p:nvPr>
        </p:nvSpPr>
        <p:spPr>
          <a:xfrm>
            <a:off x="8999855" y="5570220"/>
            <a:ext cx="142938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worthy </a:t>
            </a:r>
            <a:endParaRPr lang="en-US" altLang="zh-CN" sz="27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custDataLst>
              <p:tags r:id="rId11"/>
            </p:custDataLst>
          </p:nvPr>
        </p:nvSpPr>
        <p:spPr>
          <a:xfrm>
            <a:off x="2437765" y="6385560"/>
            <a:ext cx="235013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that </a:t>
            </a:r>
            <a:r>
              <a:rPr lang="en-US" sz="2700">
                <a:solidFill>
                  <a:srgbClr val="FF0000"/>
                </a:solidFill>
                <a:latin typeface="Times New Roman" panose="02020603050405020304" charset="0"/>
                <a:cs typeface="Times New Roman" panose="02020603050405020304" charset="0"/>
                <a:sym typeface="+mn-ea"/>
              </a:rPr>
              <a:t> / which</a:t>
            </a:r>
            <a:endParaRPr lang="en-US" sz="27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5687060" y="1034415"/>
            <a:ext cx="1546860"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observed</a:t>
            </a:r>
            <a:endParaRPr lang="en-US" altLang="zh-CN" sz="27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P spid="13" grpId="0"/>
      <p:bldP spid="13" grpId="1"/>
      <p:bldP spid="16" grpId="0"/>
      <p:bldP spid="16" grpId="1"/>
      <p:bldP spid="17" grpId="0"/>
      <p:bldP spid="17" grpId="1"/>
      <p:bldP spid="19" grpId="0"/>
      <p:bldP spid="19" grpId="1"/>
      <p:bldP spid="20" grpId="0"/>
      <p:bldP spid="20" grpId="1"/>
      <p:bldP spid="21" grpId="0"/>
      <p:bldP spid="21" grpId="1"/>
      <p:bldP spid="22" grpId="0"/>
      <p:bldP spid="22" grpId="1"/>
      <p:bldP spid="23" grpId="0"/>
      <p:bldP spid="2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13435"/>
            <a:ext cx="1209865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wiggle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move from side to side or up and down in short quick movements; to make sth move in this way    </a:t>
            </a:r>
            <a:r>
              <a:rPr lang="zh-CN" altLang="en-US" sz="2800">
                <a:latin typeface="Times New Roman" panose="02020603050405020304" charset="0"/>
                <a:ea typeface="华文中宋" panose="02010600040101010101" charset="-122"/>
                <a:cs typeface="Times New Roman" panose="02020603050405020304" charset="0"/>
                <a:sym typeface="+mn-ea"/>
              </a:rPr>
              <a:t>（使）</a:t>
            </a:r>
            <a:r>
              <a:rPr lang="zh-CN" sz="2800">
                <a:latin typeface="Times New Roman" panose="02020603050405020304" charset="0"/>
                <a:ea typeface="华文中宋" panose="02010600040101010101" charset="-122"/>
                <a:cs typeface="Times New Roman" panose="02020603050405020304" charset="0"/>
                <a:sym typeface="+mn-ea"/>
              </a:rPr>
              <a:t>扭动，摆动，摇动，起伏</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bottom wiggled as she walked past.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她屁股一扭一扭地走了过去</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anatomy</a:t>
            </a:r>
            <a:r>
              <a:rPr lang="en-US" altLang="zh-CN" sz="2800"/>
              <a:t>: </a:t>
            </a:r>
            <a:r>
              <a:rPr lang="en-US" sz="2800">
                <a:latin typeface="Times New Roman" panose="02020603050405020304" charset="0"/>
                <a:ea typeface="华文中宋" panose="02010600040101010101" charset="-122"/>
                <a:cs typeface="Times New Roman" panose="02020603050405020304" charset="0"/>
              </a:rPr>
              <a:t>the structure of an animal or a plant    </a:t>
            </a:r>
            <a:r>
              <a:rPr lang="zh-CN" altLang="en-US" sz="2800">
                <a:latin typeface="Times New Roman" panose="02020603050405020304" charset="0"/>
                <a:ea typeface="华文中宋" panose="02010600040101010101" charset="-122"/>
                <a:cs typeface="Times New Roman" panose="02020603050405020304" charset="0"/>
              </a:rPr>
              <a:t>（动植物的）结构，解剖</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 had worked extensively on the anatomy of living animals.                                                    </a:t>
            </a:r>
            <a:r>
              <a:rPr lang="en-US" altLang="zh-CN" sz="2800">
                <a:latin typeface="华文中宋" panose="02010600040101010101" charset="-122"/>
                <a:ea typeface="华文中宋" panose="02010600040101010101" charset="-122"/>
                <a:cs typeface="华文中宋" panose="02010600040101010101" charset="-122"/>
              </a:rPr>
              <a:t>他在活体解剖方面经验丰富。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8143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16535" y="3338830"/>
            <a:ext cx="62712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ears will wiggle if you scratch his chin.</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8226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23915"/>
            <a:ext cx="67075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is familiar with the anatomy of the horse.</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814320"/>
            <a:ext cx="6640830" cy="521970"/>
          </a:xfrm>
          <a:prstGeom prst="rect">
            <a:avLst/>
          </a:prstGeom>
          <a:noFill/>
        </p:spPr>
        <p:txBody>
          <a:bodyPr wrap="square" rtlCol="0" anchor="t">
            <a:spAutoFit/>
          </a:bodyPr>
          <a:lstStyle/>
          <a:p>
            <a:r>
              <a:rPr lang="zh-CN" altLang="en-US" sz="2800">
                <a:ea typeface="华文中宋" panose="02010600040101010101" charset="-122"/>
              </a:rPr>
              <a:t>如果你挠他的下巴，他的耳朵就会摆动。</a:t>
            </a:r>
            <a:endParaRPr lang="zh-CN" altLang="en-US" sz="2800">
              <a:ea typeface="华文中宋" panose="02010600040101010101" charset="-122"/>
            </a:endParaRPr>
          </a:p>
        </p:txBody>
      </p:sp>
      <p:cxnSp>
        <p:nvCxnSpPr>
          <p:cNvPr id="3145728" name="直接连接符 8"/>
          <p:cNvCxnSpPr/>
          <p:nvPr/>
        </p:nvCxnSpPr>
        <p:spPr>
          <a:xfrm flipV="1">
            <a:off x="269240" y="3761105"/>
            <a:ext cx="6264275" cy="323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02070"/>
            <a:ext cx="667893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42795" y="5364480"/>
            <a:ext cx="5230495" cy="521970"/>
          </a:xfrm>
          <a:prstGeom prst="rect">
            <a:avLst/>
          </a:prstGeom>
          <a:noFill/>
        </p:spPr>
        <p:txBody>
          <a:bodyPr wrap="square" rtlCol="0" anchor="t">
            <a:spAutoFit/>
          </a:bodyPr>
          <a:p>
            <a:r>
              <a:rPr lang="zh-CN" altLang="en-US" sz="2800">
                <a:ea typeface="华文中宋" panose="02010600040101010101" charset="-122"/>
              </a:rPr>
              <a:t>她对马的身体构造非常熟悉。</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440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08610" y="91376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When ecologist Daniela Roessler at the University of Konstanz, Germany, observed jumping spiders at night, they mostly were immobile, suspended upside down on a silk thread with their eight legs curled inward.</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94335" y="2324100"/>
            <a:ext cx="967740" cy="521970"/>
          </a:xfrm>
          <a:prstGeom prst="rect">
            <a:avLst/>
          </a:prstGeom>
          <a:solidFill>
            <a:srgbClr val="0070C0"/>
          </a:solidFill>
        </p:spPr>
        <p:txBody>
          <a:bodyPr wrap="square" rtlCol="0">
            <a:spAutoFit/>
          </a:bodyPr>
          <a:lstStyle/>
          <a:p>
            <a:pPr lvl="0" algn="l">
              <a:buClrTx/>
              <a:buSzTx/>
              <a:buFontTx/>
            </a:pPr>
            <a:r>
              <a:rPr kumimoji="1" lang="zh-CN" altLang="en-US" sz="2800" b="1" dirty="0">
                <a:solidFill>
                  <a:schemeClr val="lt1"/>
                </a:solidFill>
                <a:sym typeface="+mn-ea"/>
              </a:rPr>
              <a:t>翻译</a:t>
            </a:r>
            <a:endParaRPr kumimoji="1" lang="zh-CN" altLang="en-US" sz="2800" b="1" dirty="0">
              <a:solidFill>
                <a:schemeClr val="lt1"/>
              </a:solidFill>
              <a:sym typeface="+mn-ea"/>
            </a:endParaRPr>
          </a:p>
        </p:txBody>
      </p:sp>
      <p:sp>
        <p:nvSpPr>
          <p:cNvPr id="10" name="文本框 9"/>
          <p:cNvSpPr txBox="1"/>
          <p:nvPr/>
        </p:nvSpPr>
        <p:spPr>
          <a:xfrm>
            <a:off x="1449705" y="2270125"/>
            <a:ext cx="101365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当德国康斯坦茨大学的生态学家Daniela Roessler在夜间观察跳蛛时，它们大多是一动不动的，倒挂在一根</a:t>
            </a:r>
            <a:r>
              <a:rPr lang="zh-CN" sz="2400">
                <a:latin typeface="Times New Roman" panose="02020603050405020304" charset="0"/>
                <a:ea typeface="华文中宋" panose="02010600040101010101" charset="-122"/>
                <a:cs typeface="Times New Roman" panose="02020603050405020304" charset="0"/>
              </a:rPr>
              <a:t>蛛丝</a:t>
            </a:r>
            <a:r>
              <a:rPr sz="2400">
                <a:latin typeface="Times New Roman" panose="02020603050405020304" charset="0"/>
                <a:ea typeface="华文中宋" panose="02010600040101010101" charset="-122"/>
                <a:cs typeface="Times New Roman" panose="02020603050405020304" charset="0"/>
              </a:rPr>
              <a:t>上，八条腿向内卷曲。</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607435"/>
            <a:ext cx="11751310" cy="30861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25450" y="3728085"/>
            <a:ext cx="1160335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Using magnifying glass</a:t>
            </a:r>
            <a:r>
              <a:rPr lang="en-US" sz="2600">
                <a:latin typeface="Times New Roman" panose="02020603050405020304" charset="0"/>
                <a:cs typeface="Times New Roman" panose="02020603050405020304" charset="0"/>
                <a:sym typeface="+mn-ea"/>
              </a:rPr>
              <a:t>es </a:t>
            </a:r>
            <a:r>
              <a:rPr sz="2600">
                <a:latin typeface="Times New Roman" panose="02020603050405020304" charset="0"/>
                <a:cs typeface="Times New Roman" panose="02020603050405020304" charset="0"/>
                <a:sym typeface="+mn-ea"/>
              </a:rPr>
              <a:t>duct-taped to night-vision goggles, she watched the spiderlets’ retinas flickering back and forth during bouts of movement. It suggested they were experiencing visual dreams—the first time REM-like sleep has been observed in</a:t>
            </a:r>
            <a:r>
              <a:rPr lang="en-US" sz="2600">
                <a:latin typeface="Times New Roman" panose="02020603050405020304" charset="0"/>
                <a:cs typeface="Times New Roman" panose="02020603050405020304" charset="0"/>
                <a:sym typeface="+mn-ea"/>
              </a:rPr>
              <a:t> an</a:t>
            </a:r>
            <a:r>
              <a:rPr sz="2600">
                <a:latin typeface="Times New Roman" panose="02020603050405020304" charset="0"/>
                <a:cs typeface="Times New Roman" panose="02020603050405020304" charset="0"/>
                <a:sym typeface="+mn-ea"/>
              </a:rPr>
              <a:t> animal without a backbone.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60375" y="57289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0183" y="5390515"/>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用粘在夜视镜上的放大镜，她观察到小蜘蛛的视网膜在运动过程中来回闪烁。这表明他们正在经历视觉梦——这是第一次在</a:t>
            </a:r>
            <a:r>
              <a:rPr lang="zh-CN" sz="2400">
                <a:latin typeface="Times New Roman" panose="02020603050405020304" charset="0"/>
                <a:ea typeface="华文中宋" panose="02010600040101010101" charset="-122"/>
                <a:cs typeface="Times New Roman" panose="02020603050405020304" charset="0"/>
              </a:rPr>
              <a:t>无脊椎</a:t>
            </a:r>
            <a:r>
              <a:rPr sz="2400">
                <a:latin typeface="Times New Roman" panose="02020603050405020304" charset="0"/>
                <a:ea typeface="华文中宋" panose="02010600040101010101" charset="-122"/>
                <a:cs typeface="Times New Roman" panose="02020603050405020304" charset="0"/>
              </a:rPr>
              <a:t>动物身上观察到类似快速眼动睡眠的现象。</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262506" y="187325"/>
            <a:ext cx="76688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World's Smallest Wild Dog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3" name="World's Smallest Wild Dog">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53770" y="942975"/>
            <a:ext cx="10287000" cy="57721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sz="1800"/>
              <a:t>The </a:t>
            </a:r>
            <a:r>
              <a:rPr lang="en-US" sz="1800"/>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sz="1800"/>
              <a:t>January 1st</a:t>
            </a:r>
            <a:r>
              <a:rPr sz="1800"/>
              <a:t>-</a:t>
            </a:r>
            <a:r>
              <a:rPr lang="en-US" sz="1800"/>
              <a:t>15th</a:t>
            </a:r>
            <a:r>
              <a:rPr sz="1800"/>
              <a:t>, 202</a:t>
            </a:r>
            <a:r>
              <a:rPr lang="en-US" sz="1800"/>
              <a:t>3</a:t>
            </a:r>
            <a:endParaRPr lang="en-US" sz="180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4290" y="428625"/>
            <a:ext cx="12082145" cy="610679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Five and a half million square miles of sand. The size of China. The Sahara smothers six percent of the world</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land. Yet this vast,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place is home to the world</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smallest wild dog, the fennec fox.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the size of a walking boot, this tiny fox goes head-to-head with the desert every day. The Sahara is filled with millions upon millions of grains of sand, and every grain acts as a radiator. Sand </a:t>
            </a:r>
            <a:r>
              <a:rPr lang="en-US" sz="2300">
                <a:latin typeface="Times New Roman" panose="02020603050405020304" charset="0"/>
                <a:cs typeface="Times New Roman" panose="02020603050405020304" charset="0"/>
              </a:rPr>
              <a:t>________ </a:t>
            </a:r>
            <a:r>
              <a:rPr sz="2300">
                <a:latin typeface="Times New Roman" panose="02020603050405020304" charset="0"/>
                <a:cs typeface="Times New Roman" panose="02020603050405020304" charset="0"/>
              </a:rPr>
              <a:t>heat, and the hotter it gets, the more heat it radiates. The temperature here spirals to over 100 degrees. In such sizzling conditions, the fennec</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size </a:t>
            </a:r>
            <a:r>
              <a:rPr lang="en-US" sz="2300">
                <a:latin typeface="Times New Roman" panose="02020603050405020304" charset="0"/>
                <a:cs typeface="Times New Roman" panose="02020603050405020304" charset="0"/>
              </a:rPr>
              <a:t>_______</a:t>
            </a:r>
            <a:r>
              <a:rPr sz="2300">
                <a:latin typeface="Times New Roman" panose="02020603050405020304" charset="0"/>
                <a:cs typeface="Times New Roman" panose="02020603050405020304" charset="0"/>
              </a:rPr>
              <a:t>. A small body can shed heat faster than a large one, and to lose heat even faster, the fennec</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ears act like </a:t>
            </a:r>
            <a:r>
              <a:rPr lang="en-US" sz="2300">
                <a:latin typeface="Times New Roman" panose="02020603050405020304" charset="0"/>
                <a:cs typeface="Times New Roman" panose="02020603050405020304" charset="0"/>
              </a:rPr>
              <a:t>____________ </a:t>
            </a:r>
            <a:r>
              <a:rPr sz="2300">
                <a:latin typeface="Times New Roman" panose="02020603050405020304" charset="0"/>
                <a:cs typeface="Times New Roman" panose="02020603050405020304" charset="0"/>
              </a:rPr>
              <a:t>air conditioning units. The network of veins cools the blood to lower the temperature. Despite such capable</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cooling, not even a fennec can endure the heat of the Saharan Sun. There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no </a:t>
            </a:r>
            <a:r>
              <a:rPr lang="en-US" sz="2300">
                <a:latin typeface="Times New Roman" panose="02020603050405020304" charset="0"/>
                <a:cs typeface="Times New Roman" panose="02020603050405020304" charset="0"/>
              </a:rPr>
              <a:t>shade</a:t>
            </a:r>
            <a:r>
              <a:rPr sz="2300">
                <a:latin typeface="Times New Roman" panose="02020603050405020304" charset="0"/>
                <a:cs typeface="Times New Roman" panose="02020603050405020304" charset="0"/>
              </a:rPr>
              <a:t>. But fennecs are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of their environment. Moisture concentrates at the foot of the dunes, so the sand here is firm enough to dig a burrow. Home sweet home for a pair of fennecs. They have shelter from the worst of the heat, but they must eventually leave the safety of their den to find food. And this enormous desert is a dangerous place for a tiny, wild dog. An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fennec is small enough to be caught by feral dogs and even eagle owls. But their camouflaged coats make them less </a:t>
            </a:r>
            <a:r>
              <a:rPr lang="en-US" altLang="zh-CN" sz="2300">
                <a:solidFill>
                  <a:srgbClr val="3333FF"/>
                </a:solidFill>
                <a:latin typeface="Times New Roman" panose="02020603050405020304" charset="0"/>
                <a:ea typeface="+mn-ea"/>
                <a:cs typeface="Times New Roman" panose="02020603050405020304" charset="0"/>
              </a:rPr>
              <a:t>conspicuous</a:t>
            </a:r>
            <a:r>
              <a:rPr sz="2300">
                <a:latin typeface="Times New Roman" panose="02020603050405020304" charset="0"/>
                <a:cs typeface="Times New Roman" panose="02020603050405020304" charset="0"/>
              </a:rPr>
              <a:t>. In the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light of dusk, she makes a run for it. Zig-zagging and jumping, she uses the dunes to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her location. The grains of sand are constantly </a:t>
            </a:r>
            <a:r>
              <a:rPr lang="en-US" sz="2300">
                <a:latin typeface="Times New Roman" panose="02020603050405020304" charset="0"/>
                <a:cs typeface="Times New Roman" panose="02020603050405020304" charset="0"/>
              </a:rPr>
              <a:t>_______</a:t>
            </a:r>
            <a:r>
              <a:rPr sz="2300">
                <a:latin typeface="Times New Roman" panose="02020603050405020304" charset="0"/>
                <a:cs typeface="Times New Roman" panose="02020603050405020304" charset="0"/>
              </a:rPr>
              <a:t>, but the pads on her feet</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are furry for maximum traction. Few can keep tabs on her </a:t>
            </a:r>
            <a:r>
              <a:rPr lang="en-US" altLang="zh-CN" sz="2300">
                <a:solidFill>
                  <a:srgbClr val="3333FF"/>
                </a:solidFill>
                <a:latin typeface="Times New Roman" panose="02020603050405020304" charset="0"/>
                <a:ea typeface="+mn-ea"/>
                <a:cs typeface="Times New Roman" panose="02020603050405020304" charset="0"/>
              </a:rPr>
              <a:t>whereabouts</a:t>
            </a:r>
            <a:r>
              <a:rPr sz="2300">
                <a:latin typeface="Times New Roman" panose="02020603050405020304" charset="0"/>
                <a:cs typeface="Times New Roman" panose="02020603050405020304" charset="0"/>
              </a:rPr>
              <a:t>.</a:t>
            </a:r>
            <a:endParaRPr sz="23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14" name="World's Smallest Wild Dog">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87455" y="6159500"/>
            <a:ext cx="619125" cy="619125"/>
          </a:xfrm>
          <a:prstGeom prst="rect">
            <a:avLst/>
          </a:prstGeom>
        </p:spPr>
      </p:pic>
      <p:sp>
        <p:nvSpPr>
          <p:cNvPr id="15" name="文本框 14"/>
          <p:cNvSpPr txBox="1"/>
          <p:nvPr/>
        </p:nvSpPr>
        <p:spPr>
          <a:xfrm>
            <a:off x="3773170" y="827405"/>
            <a:ext cx="152209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unforgiving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865505" y="5384800"/>
            <a:ext cx="9290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fading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8695055" y="2232660"/>
            <a:ext cx="10153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matters</a:t>
            </a:r>
            <a:endParaRPr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6521450" y="5737860"/>
            <a:ext cx="113919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shifting</a:t>
            </a:r>
            <a:endParaRPr lang="en-US" sz="24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517015" y="3629660"/>
            <a:ext cx="124841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masters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65735" y="5727065"/>
            <a:ext cx="13398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mask </a:t>
            </a:r>
            <a:endParaRPr sz="24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10266045" y="2580005"/>
            <a:ext cx="166878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sophisticated </a:t>
            </a:r>
            <a:endParaRPr sz="24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1565910" y="1172845"/>
            <a:ext cx="99949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Barely </a:t>
            </a:r>
            <a:endParaRPr sz="24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894840" y="1874520"/>
            <a:ext cx="105410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absorbs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7341870" y="4659630"/>
            <a:ext cx="113601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unwary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4"/>
                </p:tgtEl>
              </p:cMediaNode>
            </p:audio>
          </p:childTnLst>
        </p:cTn>
      </p:par>
    </p:tnLst>
    <p:bldLst>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0" y="520700"/>
            <a:ext cx="12178030" cy="497649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conspicuous</a:t>
            </a:r>
            <a:r>
              <a:rPr lang="en-US" altLang="zh-CN" sz="2800">
                <a:latin typeface="Times New Roman" panose="02020603050405020304" charset="0"/>
                <a:ea typeface="华文中宋" panose="02010600040101010101" charset="-122"/>
                <a:cs typeface="Times New Roman" panose="02020603050405020304" charset="0"/>
                <a:sym typeface="+mn-ea"/>
              </a:rPr>
              <a:t>: easy to see or notice; likely to attract attention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易见的；明显的；惹人注意的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You may feel tearful in situations where you feel conspicuous.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700">
                <a:latin typeface="Times New Roman" panose="02020603050405020304" charset="0"/>
                <a:ea typeface="华文中宋" panose="02010600040101010101" charset="-122"/>
                <a:cs typeface="Times New Roman" panose="02020603050405020304" charset="0"/>
                <a:sym typeface="+mn-ea"/>
              </a:rPr>
              <a:t>      </a:t>
            </a:r>
            <a:r>
              <a:rPr lang="zh-CN" altLang="en-US" sz="2700">
                <a:latin typeface="Times New Roman" panose="02020603050405020304" charset="0"/>
                <a:ea typeface="华文中宋" panose="02010600040101010101" charset="-122"/>
                <a:cs typeface="Times New Roman" panose="02020603050405020304" charset="0"/>
                <a:sym typeface="+mn-ea"/>
              </a:rPr>
              <a:t>觉得自己身处众目睽睽之下时，你可能会有想哭的感觉。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Arial" panose="020B0604020202020204" pitchFamily="34"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whereabouts</a:t>
            </a:r>
            <a:r>
              <a:rPr lang="en-US" altLang="zh-CN" sz="2800"/>
              <a:t>:</a:t>
            </a:r>
            <a:r>
              <a:rPr lang="en-US" altLang="zh-CN" sz="2800">
                <a:latin typeface="Times New Roman" panose="02020603050405020304" charset="0"/>
                <a:cs typeface="Times New Roman" panose="02020603050405020304" charset="0"/>
              </a:rPr>
              <a:t> the place where sb/sth is   </a:t>
            </a:r>
            <a:r>
              <a:rPr lang="zh-CN" altLang="en-US" sz="2800">
                <a:latin typeface="Times New Roman" panose="02020603050405020304" charset="0"/>
                <a:ea typeface="华文中宋" panose="02010600040101010101" charset="-122"/>
                <a:cs typeface="Times New Roman" panose="02020603050405020304" charset="0"/>
              </a:rPr>
              <a:t>（人或物）所在的地方；下落；行踪</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police are anxious to hear from anyone who may know the whereabouts of the firearms.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警方急盼任何可能知道这批武器下落的人提供线索。</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39065" y="6120130"/>
            <a:ext cx="59524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whereabouts are/is still unknown.</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29460" y="2557780"/>
            <a:ext cx="7741285" cy="521970"/>
          </a:xfrm>
          <a:prstGeom prst="rect">
            <a:avLst/>
          </a:prstGeom>
          <a:noFill/>
        </p:spPr>
        <p:txBody>
          <a:bodyPr wrap="square" rtlCol="0" anchor="t">
            <a:spAutoFit/>
          </a:bodyPr>
          <a:lstStyle/>
          <a:p>
            <a:r>
              <a:rPr lang="en-US" altLang="zh-CN" sz="2800">
                <a:latin typeface="Times New Roman" panose="02020603050405020304" charset="0"/>
                <a:ea typeface="华文中宋" panose="02010600040101010101" charset="-122"/>
                <a:cs typeface="Times New Roman" panose="02020603050405020304" charset="0"/>
              </a:rPr>
              <a:t>Mary</a:t>
            </a:r>
            <a:r>
              <a:rPr lang="zh-CN" altLang="en-US" sz="2800">
                <a:ea typeface="华文中宋" panose="02010600040101010101" charset="-122"/>
              </a:rPr>
              <a:t>的红头发在学校里总是很惹眼。  </a:t>
            </a:r>
            <a:endParaRPr lang="zh-CN" altLang="en-US" sz="2800">
              <a:ea typeface="华文中宋" panose="02010600040101010101" charset="-122"/>
            </a:endParaRPr>
          </a:p>
        </p:txBody>
      </p:sp>
      <p:cxnSp>
        <p:nvCxnSpPr>
          <p:cNvPr id="3145728" name="直接连接符 8"/>
          <p:cNvCxnSpPr/>
          <p:nvPr/>
        </p:nvCxnSpPr>
        <p:spPr>
          <a:xfrm flipV="1">
            <a:off x="147320" y="3505835"/>
            <a:ext cx="8201025" cy="311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613525"/>
            <a:ext cx="5501640"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3890" y="5544185"/>
            <a:ext cx="8167370" cy="521970"/>
          </a:xfrm>
          <a:prstGeom prst="rect">
            <a:avLst/>
          </a:prstGeom>
          <a:noFill/>
        </p:spPr>
        <p:txBody>
          <a:bodyPr wrap="square" rtlCol="0" anchor="t">
            <a:spAutoFit/>
          </a:bodyPr>
          <a:p>
            <a:pPr algn="l"/>
            <a:r>
              <a:rPr lang="zh-CN" altLang="en-US" sz="2600">
                <a:ea typeface="华文中宋" panose="02010600040101010101" charset="-122"/>
                <a:sym typeface="+mn-ea"/>
              </a:rPr>
              <a:t>他仍下落不明。</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51765" y="2557780"/>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47320" y="3068955"/>
            <a:ext cx="818959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Mary’s red hair always made her conspicuous at school.</a:t>
            </a:r>
            <a:endParaRPr lang="en-US" sz="2800"/>
          </a:p>
        </p:txBody>
      </p:sp>
      <p:sp>
        <p:nvSpPr>
          <p:cNvPr id="5" name="文本框 4"/>
          <p:cNvSpPr txBox="1"/>
          <p:nvPr/>
        </p:nvSpPr>
        <p:spPr>
          <a:xfrm>
            <a:off x="147320" y="5522595"/>
            <a:ext cx="162560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20345" y="616585"/>
            <a:ext cx="11751310" cy="29362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638175"/>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 small body can shed heat faster than a large one, and to lose heat even faster, the fennec’s ears act like sophisticated air conditioning units. The network of veins cools the blood to lower the temperature. Despite such capable cooling, not even a fennec can endure the heat of the Saharan Sun.</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94335" y="2537460"/>
            <a:ext cx="967740" cy="521970"/>
          </a:xfrm>
          <a:prstGeom prst="rect">
            <a:avLst/>
          </a:prstGeom>
          <a:solidFill>
            <a:srgbClr val="0070C0"/>
          </a:solidFill>
        </p:spPr>
        <p:txBody>
          <a:bodyPr wrap="square" rtlCol="0">
            <a:spAutoFit/>
          </a:bodyPr>
          <a:lstStyle/>
          <a:p>
            <a:pPr lvl="0" algn="l">
              <a:buClrTx/>
              <a:buSzTx/>
              <a:buFontTx/>
            </a:pPr>
            <a:r>
              <a:rPr kumimoji="1" lang="zh-CN" altLang="en-US" sz="2800" b="1" dirty="0">
                <a:solidFill>
                  <a:schemeClr val="lt1"/>
                </a:solidFill>
                <a:sym typeface="+mn-ea"/>
              </a:rPr>
              <a:t>翻译</a:t>
            </a:r>
            <a:endParaRPr kumimoji="1" lang="zh-CN" altLang="en-US" sz="2800" b="1" dirty="0">
              <a:solidFill>
                <a:schemeClr val="lt1"/>
              </a:solidFill>
              <a:sym typeface="+mn-ea"/>
            </a:endParaRPr>
          </a:p>
        </p:txBody>
      </p:sp>
      <p:sp>
        <p:nvSpPr>
          <p:cNvPr id="10" name="文本框 9"/>
          <p:cNvSpPr txBox="1"/>
          <p:nvPr/>
        </p:nvSpPr>
        <p:spPr>
          <a:xfrm>
            <a:off x="1449705" y="2291715"/>
            <a:ext cx="1029144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小身体可以比大身体更快地散热，而为了更快地散热，耳廓</a:t>
            </a:r>
            <a:r>
              <a:rPr lang="zh-CN" sz="2400">
                <a:latin typeface="Times New Roman" panose="02020603050405020304" charset="0"/>
                <a:ea typeface="华文中宋" panose="02010600040101010101" charset="-122"/>
                <a:cs typeface="Times New Roman" panose="02020603050405020304" charset="0"/>
              </a:rPr>
              <a:t>狐</a:t>
            </a:r>
            <a:r>
              <a:rPr sz="2400">
                <a:latin typeface="Times New Roman" panose="02020603050405020304" charset="0"/>
                <a:ea typeface="华文中宋" panose="02010600040101010101" charset="-122"/>
                <a:cs typeface="Times New Roman" panose="02020603050405020304" charset="0"/>
              </a:rPr>
              <a:t>的耳朵就像精密的空调装置一样。静脉网络冷却血液以降低温度。尽管有如此强大的冷却能力，但即使是耳廓</a:t>
            </a:r>
            <a:r>
              <a:rPr lang="zh-CN" sz="2400">
                <a:latin typeface="Times New Roman" panose="02020603050405020304" charset="0"/>
                <a:ea typeface="华文中宋" panose="02010600040101010101" charset="-122"/>
                <a:cs typeface="Times New Roman" panose="02020603050405020304" charset="0"/>
              </a:rPr>
              <a:t>狐</a:t>
            </a:r>
            <a:r>
              <a:rPr sz="2400">
                <a:latin typeface="Times New Roman" panose="02020603050405020304" charset="0"/>
                <a:ea typeface="华文中宋" panose="02010600040101010101" charset="-122"/>
                <a:cs typeface="Times New Roman" panose="02020603050405020304" charset="0"/>
              </a:rPr>
              <a:t>也无法忍受撒哈拉太阳的高温。</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718560"/>
            <a:ext cx="11751310" cy="30276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8300" y="3819525"/>
            <a:ext cx="1160335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They have shelter from the worst of the heat, but they must eventually leave the safety of their den to find food. And this enormous desert is a dangerous place for a tiny, wild dog. An </a:t>
            </a:r>
            <a:r>
              <a:rPr lang="en-US" sz="2600">
                <a:latin typeface="Times New Roman" panose="02020603050405020304" charset="0"/>
                <a:cs typeface="Times New Roman" panose="02020603050405020304" charset="0"/>
                <a:sym typeface="+mn-ea"/>
              </a:rPr>
              <a:t>unwary</a:t>
            </a:r>
            <a:r>
              <a:rPr sz="2600">
                <a:latin typeface="Times New Roman" panose="02020603050405020304" charset="0"/>
                <a:cs typeface="Times New Roman" panose="02020603050405020304" charset="0"/>
                <a:sym typeface="+mn-ea"/>
              </a:rPr>
              <a:t> fennec is small enough to be caught by feral dogs and even eagle owls.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7195" y="57778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84935" y="5444490"/>
            <a:ext cx="10603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它们可以躲避最炎热的天气，但它们最终必须离开安全的巢穴去寻找食物。这片巨大的沙漠对一只小小的野狗来说是一个危险的地方。一个不小心的耳廓</a:t>
            </a:r>
            <a:r>
              <a:rPr lang="zh-CN" sz="2400">
                <a:latin typeface="Times New Roman" panose="02020603050405020304" charset="0"/>
                <a:ea typeface="华文中宋" panose="02010600040101010101" charset="-122"/>
                <a:cs typeface="Times New Roman" panose="02020603050405020304" charset="0"/>
              </a:rPr>
              <a:t>狐</a:t>
            </a:r>
            <a:r>
              <a:rPr sz="2400">
                <a:latin typeface="Times New Roman" panose="02020603050405020304" charset="0"/>
                <a:ea typeface="华文中宋" panose="02010600040101010101" charset="-122"/>
                <a:cs typeface="Times New Roman" panose="02020603050405020304" charset="0"/>
              </a:rPr>
              <a:t>小到足以被野狗甚至鹰鸮抓住。</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1. </a:t>
            </a:r>
            <a:r>
              <a:rPr sz="3600" b="1"/>
              <a:t>Year of extraordinary temperatures bears fruit in winter</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异常高温的年份</a:t>
            </a:r>
            <a:r>
              <a:rPr lang="zh-CN" sz="3000" b="1">
                <a:solidFill>
                  <a:srgbClr val="ED7D31"/>
                </a:solidFill>
                <a:latin typeface="微软雅黑" panose="020B0503020204020204" charset="-122"/>
                <a:ea typeface="微软雅黑" panose="020B0503020204020204" charset="-122"/>
                <a:cs typeface="微软雅黑" panose="020B0503020204020204" charset="-122"/>
              </a:rPr>
              <a:t>对</a:t>
            </a:r>
            <a:r>
              <a:rPr sz="3000" b="1">
                <a:solidFill>
                  <a:srgbClr val="ED7D31"/>
                </a:solidFill>
                <a:latin typeface="微软雅黑" panose="020B0503020204020204" charset="-122"/>
                <a:ea typeface="微软雅黑" panose="020B0503020204020204" charset="-122"/>
                <a:cs typeface="微软雅黑" panose="020B0503020204020204" charset="-122"/>
              </a:rPr>
              <a:t>冬天</a:t>
            </a:r>
            <a:r>
              <a:rPr lang="zh-CN" sz="3000" b="1">
                <a:solidFill>
                  <a:srgbClr val="ED7D31"/>
                </a:solidFill>
                <a:latin typeface="微软雅黑" panose="020B0503020204020204" charset="-122"/>
                <a:ea typeface="微软雅黑" panose="020B0503020204020204" charset="-122"/>
                <a:cs typeface="微软雅黑" panose="020B0503020204020204" charset="-122"/>
              </a:rPr>
              <a:t>的影响</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273300" y="1367155"/>
            <a:ext cx="6858000" cy="45624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7360"/>
            <a:ext cx="12238355" cy="6457315"/>
          </a:xfrm>
          <a:prstGeom prst="rect">
            <a:avLst/>
          </a:prstGeom>
          <a:noFill/>
        </p:spPr>
        <p:txBody>
          <a:bodyPr wrap="square" rtlCol="0" anchor="t">
            <a:spAutoFit/>
          </a:bodyPr>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Flowers that have rarely, if ever, opened </a:t>
            </a:r>
            <a:r>
              <a:rPr lang="en-US" sz="2600">
                <a:latin typeface="Times New Roman" panose="02020603050405020304" charset="0"/>
                <a:cs typeface="Times New Roman" panose="02020603050405020304" charset="0"/>
              </a:rPr>
              <a:t>______________ (</a:t>
            </a:r>
            <a:r>
              <a:rPr sz="2600">
                <a:latin typeface="Times New Roman" panose="02020603050405020304" charset="0"/>
                <a:cs typeface="Times New Roman" panose="02020603050405020304" charset="0"/>
              </a:rPr>
              <a:t>blossom</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in English gardens,while figs were ripe and ready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eat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in the second week of December.</a:t>
            </a:r>
            <a:endParaRPr sz="2600">
              <a:latin typeface="Times New Roman" panose="02020603050405020304" charset="0"/>
              <a:cs typeface="Times New Roman" panose="02020603050405020304" charset="0"/>
            </a:endParaRPr>
          </a:p>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Horticultural experts have described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last year’s unusual weather led to extraordinary trends that could </a:t>
            </a:r>
            <a:r>
              <a:rPr lang="en-US" altLang="zh-CN" sz="2800">
                <a:solidFill>
                  <a:srgbClr val="0000FF"/>
                </a:solidFill>
                <a:latin typeface="Times New Roman" panose="02020603050405020304" charset="0"/>
                <a:cs typeface="Times New Roman" panose="02020603050405020304" charset="0"/>
              </a:rPr>
              <a:t>herald</a:t>
            </a:r>
            <a:r>
              <a:rPr sz="2600">
                <a:latin typeface="Times New Roman" panose="02020603050405020304" charset="0"/>
                <a:cs typeface="Times New Roman" panose="02020603050405020304" charset="0"/>
              </a:rPr>
              <a:t> a bountiful spring. People have reported fruits such as figs growing and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ripe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on trees until well into December.</a:t>
            </a:r>
            <a:endParaRPr sz="2600">
              <a:latin typeface="Times New Roman" panose="02020603050405020304" charset="0"/>
              <a:cs typeface="Times New Roman" panose="02020603050405020304" charset="0"/>
            </a:endParaRPr>
          </a:p>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Guy Barter, chief horticulturist of the Royal Horticultural Society, suggested that the long hot summer last year, with extra light and heat,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combine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with a relatively late frost may have contributed to certain plants and flowers deciding to give the unthinkable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 go.</a:t>
            </a:r>
            <a:endParaRPr sz="2600">
              <a:latin typeface="Times New Roman" panose="02020603050405020304" charset="0"/>
              <a:cs typeface="Times New Roman" panose="02020603050405020304" charset="0"/>
            </a:endParaRPr>
          </a:p>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flowering season was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vast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extended,” he said. “When I was young, we’d expect frost in late September, early October.</a:t>
            </a:r>
            <a:endParaRPr sz="2600">
              <a:latin typeface="Times New Roman" panose="02020603050405020304" charset="0"/>
              <a:cs typeface="Times New Roman" panose="02020603050405020304" charset="0"/>
            </a:endParaRPr>
          </a:p>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“But the growing season [in 2022] has been extraordinary. Roses have been still in flower late into the season, and there are plants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 will just keep going until the weather gets too cold that have been going until December, like fuchsias and dahlias.”</a:t>
            </a:r>
            <a:endParaRPr sz="2600">
              <a:latin typeface="Times New Roman" panose="02020603050405020304" charset="0"/>
              <a:cs typeface="Times New Roman" panose="02020603050405020304" charset="0"/>
            </a:endParaRPr>
          </a:p>
          <a:p>
            <a:pPr fontAlgn="auto">
              <a:lnSpc>
                <a:spcPts val="29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 single year’s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eviden</a:t>
            </a:r>
            <a:r>
              <a:rPr lang="en-US" sz="2600">
                <a:latin typeface="Times New Roman" panose="02020603050405020304" charset="0"/>
                <a:cs typeface="Times New Roman" panose="02020603050405020304" charset="0"/>
              </a:rPr>
              <a:t>t)</a:t>
            </a:r>
            <a:r>
              <a:rPr sz="2600">
                <a:latin typeface="Times New Roman" panose="02020603050405020304" charset="0"/>
                <a:cs typeface="Times New Roman" panose="02020603050405020304" charset="0"/>
              </a:rPr>
              <a:t> was not enough to say that climate change was the cause, Barter said. But “it’s certainly </a:t>
            </a:r>
            <a:r>
              <a:rPr lang="en-US" altLang="zh-CN" sz="2800">
                <a:solidFill>
                  <a:srgbClr val="0000FF"/>
                </a:solidFill>
                <a:latin typeface="Times New Roman" panose="02020603050405020304" charset="0"/>
                <a:cs typeface="Times New Roman" panose="02020603050405020304" charset="0"/>
              </a:rPr>
              <a:t>consistent</a:t>
            </a: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____</a:t>
            </a:r>
            <a:r>
              <a:rPr sz="2600">
                <a:latin typeface="Times New Roman" panose="02020603050405020304" charset="0"/>
                <a:cs typeface="Times New Roman" panose="02020603050405020304" charset="0"/>
              </a:rPr>
              <a:t> what we expect [to become] the norm under climate change”. </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8580"/>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（《泰晤士报》202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年1月</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日  7页）</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6101715" y="521970"/>
            <a:ext cx="24314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have blossomed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5612765" y="1216025"/>
            <a:ext cx="6584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how</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428740" y="4908550"/>
            <a:ext cx="9372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which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881505" y="3495675"/>
            <a:ext cx="4044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a</a:t>
            </a:r>
            <a:endParaRPr lang="en-US"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429125" y="3802380"/>
            <a:ext cx="9283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vastly</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063740" y="6064885"/>
            <a:ext cx="12280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with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171690" y="2679700"/>
            <a:ext cx="13614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combined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2821940" y="5664835"/>
            <a:ext cx="12465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evidence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2821940" y="1941195"/>
            <a:ext cx="13150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ripening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5357495" y="815975"/>
            <a:ext cx="9137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to eat</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herald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be a sign that sth is going to happen    </a:t>
            </a:r>
            <a:r>
              <a:rPr lang="zh-CN" sz="2800">
                <a:latin typeface="Times New Roman" panose="02020603050405020304" charset="0"/>
                <a:ea typeface="华文中宋" panose="02010600040101010101" charset="-122"/>
                <a:cs typeface="Times New Roman" panose="02020603050405020304" charset="0"/>
                <a:sym typeface="+mn-ea"/>
              </a:rPr>
              <a:t>是（某事）的前兆；预示</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happened on the sultry evening that heralded the end of the hot summer.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这</a:t>
            </a:r>
            <a:r>
              <a:rPr lang="zh-CN" altLang="en-US" sz="2800">
                <a:latin typeface="Times New Roman" panose="02020603050405020304" charset="0"/>
                <a:ea typeface="华文中宋" panose="02010600040101010101" charset="-122"/>
                <a:cs typeface="Times New Roman" panose="02020603050405020304" charset="0"/>
              </a:rPr>
              <a:t>事发生在</a:t>
            </a:r>
            <a:r>
              <a:rPr lang="en-US" altLang="zh-CN" sz="2800">
                <a:latin typeface="Times New Roman" panose="02020603050405020304" charset="0"/>
                <a:ea typeface="华文中宋" panose="02010600040101010101" charset="-122"/>
                <a:cs typeface="Times New Roman" panose="02020603050405020304" charset="0"/>
              </a:rPr>
              <a:t>预示着炙热的夏天即将结束的那个闷热的夜晚。</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consistent</a:t>
            </a:r>
            <a:r>
              <a:rPr lang="en-US" altLang="zh-CN" sz="2800"/>
              <a:t>: </a:t>
            </a:r>
            <a:r>
              <a:rPr lang="en-US" sz="2800">
                <a:latin typeface="Times New Roman" panose="02020603050405020304" charset="0"/>
                <a:ea typeface="华文中宋" panose="02010600040101010101" charset="-122"/>
                <a:cs typeface="Times New Roman" panose="02020603050405020304" charset="0"/>
              </a:rPr>
              <a:t>always behaving in the same way, or having the same opinions, standards, etc.    </a:t>
            </a:r>
            <a:r>
              <a:rPr lang="zh-CN" altLang="en-US" sz="2800">
                <a:latin typeface="Times New Roman" panose="02020603050405020304" charset="0"/>
                <a:ea typeface="华文中宋" panose="02010600040101010101" charset="-122"/>
                <a:cs typeface="Times New Roman" panose="02020603050405020304" charset="0"/>
              </a:rPr>
              <a:t>一致的；始终如一的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It is vital that parents give children clear and consistent messages about study.                                                  </a:t>
            </a:r>
            <a:r>
              <a:rPr lang="en-US" altLang="zh-CN" sz="2800">
                <a:latin typeface="华文中宋" panose="02010600040101010101" charset="-122"/>
                <a:ea typeface="华文中宋" panose="02010600040101010101" charset="-122"/>
                <a:cs typeface="华文中宋" panose="02010600040101010101" charset="-122"/>
              </a:rPr>
              <a:t>至关重要的是，父母们给子女提供关于</a:t>
            </a:r>
            <a:r>
              <a:rPr lang="zh-CN" altLang="en-US" sz="2800">
                <a:latin typeface="华文中宋" panose="02010600040101010101" charset="-122"/>
                <a:ea typeface="华文中宋" panose="02010600040101010101" charset="-122"/>
                <a:cs typeface="华文中宋" panose="02010600040101010101" charset="-122"/>
              </a:rPr>
              <a:t>学习</a:t>
            </a:r>
            <a:r>
              <a:rPr lang="en-US" altLang="zh-CN" sz="2800">
                <a:latin typeface="华文中宋" panose="02010600040101010101" charset="-122"/>
                <a:ea typeface="华文中宋" panose="02010600040101010101" charset="-122"/>
                <a:cs typeface="华文中宋" panose="02010600040101010101" charset="-122"/>
              </a:rPr>
              <a:t>明确一致的观点。</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1869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740660"/>
            <a:ext cx="71735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These talks could herald a new era of peace.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95935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She's not very consistent in the way she treats her children</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94535" y="2186940"/>
            <a:ext cx="7186930" cy="521970"/>
          </a:xfrm>
          <a:prstGeom prst="rect">
            <a:avLst/>
          </a:prstGeom>
          <a:noFill/>
        </p:spPr>
        <p:txBody>
          <a:bodyPr wrap="square" rtlCol="0" anchor="t">
            <a:spAutoFit/>
          </a:bodyPr>
          <a:lstStyle/>
          <a:p>
            <a:r>
              <a:rPr sz="2800">
                <a:ea typeface="华文中宋" panose="02010600040101010101" charset="-122"/>
              </a:rPr>
              <a:t>这些谈判可能预示着新的和平时代的来临</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025" y="3181350"/>
            <a:ext cx="653732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64325"/>
            <a:ext cx="886079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664200"/>
            <a:ext cx="8297545" cy="521970"/>
          </a:xfrm>
          <a:prstGeom prst="rect">
            <a:avLst/>
          </a:prstGeom>
          <a:noFill/>
        </p:spPr>
        <p:txBody>
          <a:bodyPr wrap="square" rtlCol="0" anchor="t">
            <a:spAutoFit/>
          </a:bodyPr>
          <a:p>
            <a:r>
              <a:rPr lang="zh-CN" altLang="en-US" sz="2800">
                <a:ea typeface="华文中宋" panose="02010600040101010101" charset="-122"/>
              </a:rPr>
              <a:t>她对待孩子反复无常。</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9605"/>
            <a:ext cx="11751310" cy="30333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3860" y="735965"/>
            <a:ext cx="1166939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Guy Barter, chief horticulturist of the Royal Horticultural Society, suggested that the long hot summer last year, with extra light and heat, combined with a relatively late frost may have contributed to certain plants and flowers deciding to give the unthinkable a go.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7209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04315" y="2395220"/>
            <a:ext cx="10241915" cy="1198880"/>
          </a:xfrm>
          <a:prstGeom prst="rect">
            <a:avLst/>
          </a:prstGeom>
          <a:noFill/>
        </p:spPr>
        <p:txBody>
          <a:bodyPr wrap="square" rtlCol="0">
            <a:spAutoFit/>
          </a:bodyPr>
          <a:lstStyle/>
          <a:p>
            <a:pPr algn="l">
              <a:buClrTx/>
              <a:buSzTx/>
              <a:buFontTx/>
            </a:pPr>
            <a:r>
              <a:rPr sz="2400">
                <a:ea typeface="华文中宋" panose="02010600040101010101" charset="-122"/>
              </a:rPr>
              <a:t>英国皇家园艺学会首席园艺学家盖伊·巴特认为，去年漫长炎热的夏天，光照和热量都格外充足，再加上霜冻时间相对较晚，这可能是某些植物和花卉决定尝试这种难以想象的生长方式的原因。</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4077335"/>
            <a:ext cx="11751310" cy="22453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7040" y="4215765"/>
            <a:ext cx="1144079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Roses have been still in flower late into the season, and there are plants which will just keep going until the weather gets too cold that have been going until December, like fuchsias and dahlias.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7195" y="55860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384618" y="5441950"/>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玫瑰在季末仍在开花，而有些植物会一直开到12月，直到天气变得太冷，比如紫红色和大丽花。</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635" y="81280"/>
            <a:ext cx="12192000" cy="1106805"/>
          </a:xfrm>
          <a:prstGeom prst="rect">
            <a:avLst/>
          </a:prstGeom>
          <a:noFill/>
        </p:spPr>
        <p:txBody>
          <a:bodyPr wrap="square" rtlCol="0" anchor="t">
            <a:spAutoFit/>
          </a:bodyPr>
          <a:p>
            <a:pPr algn="ctr"/>
            <a:r>
              <a:rPr lang="en-US" altLang="zh-CN" sz="3600" b="1"/>
              <a:t>2.</a:t>
            </a:r>
            <a:r>
              <a:rPr lang="en-US" sz="3600" b="1"/>
              <a:t>Gen Z brings new language to workplace communication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Z世代为职场沟通带来了新的语言</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p:cNvPicPr>
            <a:picLocks noChangeAspect="1"/>
          </p:cNvPicPr>
          <p:nvPr/>
        </p:nvPicPr>
        <p:blipFill>
          <a:blip r:embed="rId1"/>
          <a:srcRect l="1174" r="1291"/>
          <a:stretch>
            <a:fillRect/>
          </a:stretch>
        </p:blipFill>
        <p:spPr>
          <a:xfrm>
            <a:off x="2108835" y="1249680"/>
            <a:ext cx="7966075" cy="53924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21970"/>
            <a:ext cx="12238355" cy="6339205"/>
          </a:xfrm>
          <a:prstGeom prst="rect">
            <a:avLst/>
          </a:prstGeom>
          <a:noFill/>
        </p:spPr>
        <p:txBody>
          <a:bodyPr wrap="square" rtlCol="0" anchor="t">
            <a:spAutoFit/>
          </a:bodyPr>
          <a:p>
            <a:pPr fontAlgn="auto">
              <a:lnSpc>
                <a:spcPct val="100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Digital natives communicate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different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 and confuse older colleagues. When 24-year-old Mary Clare Wall read a message </a:t>
            </a:r>
            <a:r>
              <a:rPr lang="en-US" sz="2500">
                <a:latin typeface="Times New Roman" panose="02020603050405020304" charset="0"/>
                <a:cs typeface="Times New Roman" panose="02020603050405020304" charset="0"/>
              </a:rPr>
              <a:t>__________ </a:t>
            </a:r>
            <a:r>
              <a:rPr sz="2500">
                <a:latin typeface="Times New Roman" panose="02020603050405020304" charset="0"/>
                <a:cs typeface="Times New Roman" panose="02020603050405020304" charset="0"/>
              </a:rPr>
              <a:t> said her colleague would be “out of pocket,” she and her young co-workers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giggle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As Generation Z workers, Wall and her peers </a:t>
            </a:r>
            <a:r>
              <a:rPr lang="en-US" altLang="zh-CN" sz="2800">
                <a:solidFill>
                  <a:srgbClr val="0000FF"/>
                </a:solidFill>
                <a:latin typeface="Times New Roman" panose="02020603050405020304" charset="0"/>
                <a:cs typeface="Times New Roman" panose="02020603050405020304" charset="0"/>
              </a:rPr>
              <a:t>interpret</a:t>
            </a:r>
            <a:r>
              <a:rPr lang="en-US" altLang="zh-CN" sz="2800">
                <a:solidFill>
                  <a:schemeClr val="tx1"/>
                </a:solidFill>
                <a:latin typeface="Times New Roman" panose="02020603050405020304" charset="0"/>
                <a:cs typeface="Times New Roman" panose="02020603050405020304" charset="0"/>
              </a:rPr>
              <a:t>ed</a:t>
            </a:r>
            <a:r>
              <a:rPr lang="en-US" altLang="zh-CN" sz="2800">
                <a:solidFill>
                  <a:srgbClr val="0000FF"/>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phrase to mean that their colleague planned to do something crazy or inappropriate, not that they would be unavailable. But in </a:t>
            </a:r>
            <a:r>
              <a:rPr lang="en-US" sz="2500">
                <a:latin typeface="Times New Roman" panose="02020603050405020304" charset="0"/>
                <a:cs typeface="Times New Roman" panose="02020603050405020304" charset="0"/>
              </a:rPr>
              <a:t>____</a:t>
            </a:r>
            <a:r>
              <a:rPr sz="2500">
                <a:latin typeface="Times New Roman" panose="02020603050405020304" charset="0"/>
                <a:cs typeface="Times New Roman" panose="02020603050405020304" charset="0"/>
              </a:rPr>
              <a:t> same manner, she confused her older colleagues with her regular use of the word “slay.” Generation Z—</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define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by the Pew Research Center as those born between 1997 and 2012 — is bringing its own style of communication to the workplace. Wall said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us</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“slay,” which </a:t>
            </a:r>
            <a:r>
              <a:rPr lang="en-US" sz="2500">
                <a:latin typeface="Times New Roman" panose="02020603050405020304" charset="0"/>
                <a:cs typeface="Times New Roman" panose="02020603050405020304" charset="0"/>
              </a:rPr>
              <a:t>to</a:t>
            </a:r>
            <a:r>
              <a:rPr sz="2500">
                <a:latin typeface="Times New Roman" panose="02020603050405020304" charset="0"/>
                <a:cs typeface="Times New Roman" panose="02020603050405020304" charset="0"/>
              </a:rPr>
              <a:t> Gen Z means “good job” or “killing it,” is one of the many examples of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she and some of her older colleagues miscommunicate. </a:t>
            </a:r>
            <a:endParaRPr sz="2500">
              <a:latin typeface="Times New Roman" panose="02020603050405020304" charset="0"/>
              <a:cs typeface="Times New Roman" panose="02020603050405020304" charset="0"/>
            </a:endParaRPr>
          </a:p>
          <a:p>
            <a:pPr fontAlgn="auto">
              <a:lnSpc>
                <a:spcPct val="100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Miscommunication also happens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 uses of punctuation, phrases and emoji. Given that Gen Z grew up communicating digitally and through text, they’ve had to develop ways to </a:t>
            </a:r>
            <a:r>
              <a:rPr lang="en-US" altLang="zh-CN" sz="2800">
                <a:solidFill>
                  <a:srgbClr val="0000FF"/>
                </a:solidFill>
                <a:latin typeface="Times New Roman" panose="02020603050405020304" charset="0"/>
                <a:cs typeface="Times New Roman" panose="02020603050405020304" charset="0"/>
              </a:rPr>
              <a:t>incorporate</a:t>
            </a:r>
            <a:r>
              <a:rPr sz="2500">
                <a:latin typeface="Times New Roman" panose="02020603050405020304" charset="0"/>
                <a:cs typeface="Times New Roman" panose="02020603050405020304" charset="0"/>
              </a:rPr>
              <a:t> tone and intention. That means adding visual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element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such as memes and emoji and often using them ironically. And with their prolific use of social media, Gen Z workers are GEN Z FROM G1 able to spread new trends to their peers much faster,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lead</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to widespread adoption. </a:t>
            </a:r>
            <a:endParaRPr sz="2500">
              <a:latin typeface="Times New Roman" panose="02020603050405020304" charset="0"/>
              <a:cs typeface="Times New Roman" panose="02020603050405020304" charset="0"/>
            </a:endParaRPr>
          </a:p>
        </p:txBody>
      </p:sp>
      <p:sp>
        <p:nvSpPr>
          <p:cNvPr id="1048598" name="文本框 4"/>
          <p:cNvSpPr txBox="1"/>
          <p:nvPr/>
        </p:nvSpPr>
        <p:spPr>
          <a:xfrm>
            <a:off x="1881505" y="68580"/>
            <a:ext cx="8896985"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华盛顿邮报</a:t>
            </a:r>
            <a:r>
              <a:rPr sz="2000" b="1">
                <a:solidFill>
                  <a:srgbClr val="ED7D31"/>
                </a:solidFill>
                <a:latin typeface="微软雅黑" panose="020B0503020204020204" charset="-122"/>
                <a:ea typeface="微软雅黑" panose="020B0503020204020204" charset="-122"/>
                <a:cs typeface="微软雅黑" panose="020B0503020204020204" charset="-122"/>
              </a:rPr>
              <a:t>》202</a:t>
            </a:r>
            <a:r>
              <a:rPr lang="en-US" sz="2000" b="1">
                <a:solidFill>
                  <a:srgbClr val="ED7D31"/>
                </a:solidFill>
                <a:latin typeface="微软雅黑" panose="020B0503020204020204" charset="-122"/>
                <a:ea typeface="微软雅黑" panose="020B0503020204020204" charset="-122"/>
                <a:cs typeface="微软雅黑" panose="020B0503020204020204" charset="-122"/>
              </a:rPr>
              <a:t>3</a:t>
            </a:r>
            <a:r>
              <a:rPr sz="2000" b="1">
                <a:solidFill>
                  <a:srgbClr val="ED7D31"/>
                </a:solidFill>
                <a:latin typeface="微软雅黑" panose="020B0503020204020204" charset="-122"/>
                <a:ea typeface="微软雅黑" panose="020B0503020204020204" charset="-122"/>
                <a:cs typeface="微软雅黑" panose="020B0503020204020204" charset="-122"/>
              </a:rPr>
              <a:t>年1月</a:t>
            </a:r>
            <a:r>
              <a:rPr lang="en-US" sz="2000" b="1">
                <a:solidFill>
                  <a:srgbClr val="ED7D31"/>
                </a:solidFill>
                <a:latin typeface="微软雅黑" panose="020B0503020204020204" charset="-122"/>
                <a:ea typeface="微软雅黑" panose="020B0503020204020204" charset="-122"/>
                <a:cs typeface="微软雅黑" panose="020B0503020204020204" charset="-122"/>
              </a:rPr>
              <a:t>8</a:t>
            </a:r>
            <a:r>
              <a:rPr sz="2000" b="1">
                <a:solidFill>
                  <a:srgbClr val="ED7D31"/>
                </a:solidFill>
                <a:latin typeface="微软雅黑" panose="020B0503020204020204" charset="-122"/>
                <a:ea typeface="微软雅黑" panose="020B0503020204020204" charset="-122"/>
                <a:cs typeface="微软雅黑" panose="020B0503020204020204" charset="-122"/>
              </a:rPr>
              <a:t>日  </a:t>
            </a:r>
            <a:r>
              <a:rPr lang="en-US" sz="2000" b="1">
                <a:solidFill>
                  <a:srgbClr val="ED7D31"/>
                </a:solidFill>
                <a:latin typeface="微软雅黑" panose="020B0503020204020204" charset="-122"/>
                <a:ea typeface="微软雅黑" panose="020B0503020204020204" charset="-122"/>
                <a:cs typeface="微软雅黑" panose="020B0503020204020204" charset="-122"/>
              </a:rPr>
              <a:t>G1&amp;G4</a:t>
            </a:r>
            <a:r>
              <a:rPr lang="zh-CN" sz="2000" b="1">
                <a:solidFill>
                  <a:srgbClr val="ED7D31"/>
                </a:solidFill>
                <a:latin typeface="微软雅黑" panose="020B0503020204020204" charset="-122"/>
                <a:ea typeface="微软雅黑" panose="020B0503020204020204" charset="-122"/>
                <a:cs typeface="微软雅黑" panose="020B0503020204020204" charset="-122"/>
              </a:rPr>
              <a:t>版面</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4309745" y="521970"/>
            <a:ext cx="15024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differently</a:t>
            </a:r>
            <a:endParaRPr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6177280" y="1301750"/>
            <a:ext cx="10115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giggled</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933315" y="4380865"/>
            <a:ext cx="1243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through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8928100" y="3286760"/>
            <a:ext cx="8743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using</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0548620" y="3686810"/>
            <a:ext cx="12541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how</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0891520" y="5964555"/>
            <a:ext cx="12280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leading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649605" y="2906395"/>
            <a:ext cx="11099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defined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7566660" y="5207000"/>
            <a:ext cx="13614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elements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9932035" y="2142490"/>
            <a:ext cx="8464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the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6620510" y="922020"/>
            <a:ext cx="17005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that</a:t>
            </a:r>
            <a:r>
              <a:rPr lang="en-US" sz="2600">
                <a:solidFill>
                  <a:srgbClr val="FF0000"/>
                </a:solidFill>
                <a:latin typeface="Times New Roman" panose="02020603050405020304" charset="0"/>
                <a:cs typeface="Times New Roman" panose="02020603050405020304" charset="0"/>
                <a:sym typeface="+mn-ea"/>
              </a:rPr>
              <a:t> / which</a:t>
            </a:r>
            <a:endParaRPr 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52324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interpret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decide that sth has a particular meaning and to understand it in this way    </a:t>
            </a:r>
            <a:r>
              <a:rPr lang="zh-CN" sz="2800">
                <a:latin typeface="Times New Roman" panose="02020603050405020304" charset="0"/>
                <a:ea typeface="华文中宋" panose="02010600040101010101" charset="-122"/>
                <a:cs typeface="Times New Roman" panose="02020603050405020304" charset="0"/>
                <a:sym typeface="+mn-ea"/>
              </a:rPr>
              <a:t>把…理解为；领会</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 didn't know whether to interpret her silence as acceptance or refusal.                                                                                            我不知该把她的沉默看作是接受还是拒绝。</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incorporate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include sth so that it forms a part of sth.    </a:t>
            </a:r>
            <a:r>
              <a:rPr lang="zh-CN" altLang="en-US" sz="2800">
                <a:latin typeface="Times New Roman" panose="02020603050405020304" charset="0"/>
                <a:ea typeface="华文中宋" panose="02010600040101010101" charset="-122"/>
                <a:cs typeface="Times New Roman" panose="02020603050405020304" charset="0"/>
              </a:rPr>
              <a:t>将…包括在内；包含；吸收；使并入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Many of your suggestions have been incorporated in the plan.                                                  </a:t>
            </a:r>
            <a:r>
              <a:rPr lang="en-US" altLang="zh-CN" sz="2800">
                <a:latin typeface="华文中宋" panose="02010600040101010101" charset="-122"/>
                <a:ea typeface="华文中宋" panose="02010600040101010101" charset="-122"/>
                <a:cs typeface="华文中宋" panose="02010600040101010101" charset="-122"/>
              </a:rPr>
              <a:t>你的很多建议已纳入计划中。</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7175" y="23177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7175" y="2839720"/>
            <a:ext cx="108934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 The data can be interpreted in many different ways.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791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57175" y="6217920"/>
            <a:ext cx="88176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new car design incorporates all the latest safety features</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0255" y="2317750"/>
            <a:ext cx="9491980" cy="521970"/>
          </a:xfrm>
          <a:prstGeom prst="rect">
            <a:avLst/>
          </a:prstGeom>
          <a:noFill/>
        </p:spPr>
        <p:txBody>
          <a:bodyPr wrap="square" rtlCol="0" anchor="t">
            <a:spAutoFit/>
          </a:bodyPr>
          <a:lstStyle/>
          <a:p>
            <a:r>
              <a:rPr sz="2800">
                <a:ea typeface="华文中宋" panose="02010600040101010101" charset="-122"/>
              </a:rPr>
              <a:t>这份资料可以从多方面解读</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320675" y="3341370"/>
            <a:ext cx="758571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64325"/>
            <a:ext cx="8870315"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40255" y="5779135"/>
            <a:ext cx="8297545" cy="521970"/>
          </a:xfrm>
          <a:prstGeom prst="rect">
            <a:avLst/>
          </a:prstGeom>
          <a:noFill/>
        </p:spPr>
        <p:txBody>
          <a:bodyPr wrap="square" rtlCol="0" anchor="t">
            <a:spAutoFit/>
          </a:bodyPr>
          <a:p>
            <a:r>
              <a:rPr lang="zh-CN" altLang="en-US" sz="2800">
                <a:ea typeface="华文中宋" panose="02010600040101010101" charset="-122"/>
              </a:rPr>
              <a:t>新的汽车设计包括了所有最新的安全配备。</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SPECIAL_SOURCE" val="bdnul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MEDIACOVER_FLAG" val="1"/>
  <p:tag name="KSO_WM_UNIT_MEDIACOVER_BTN_STATE" val="1"/>
  <p:tag name="KSO_WM_UNIT_MEDIACOVER_BTNRECT" val="0*0*0*0"/>
</p:tagLst>
</file>

<file path=ppt/tags/tag24.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13887</Words>
  <Application>WPS 演示</Application>
  <PresentationFormat>宽屏</PresentationFormat>
  <Paragraphs>344</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450</cp:revision>
  <dcterms:created xsi:type="dcterms:W3CDTF">2019-06-19T02:08:00Z</dcterms:created>
  <dcterms:modified xsi:type="dcterms:W3CDTF">2023-01-15T04:16:56Z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C089FFE471084DFFA05CAD78459381F6</vt:lpwstr>
  </property>
</Properties>
</file>