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91" r:id="rId3"/>
    <p:sldId id="256" r:id="rId4"/>
    <p:sldId id="301" r:id="rId5"/>
    <p:sldId id="257" r:id="rId6"/>
    <p:sldId id="260" r:id="rId7"/>
    <p:sldId id="266" r:id="rId8"/>
    <p:sldId id="286" r:id="rId9"/>
    <p:sldId id="362" r:id="rId10"/>
    <p:sldId id="273" r:id="rId11"/>
    <p:sldId id="333" r:id="rId12"/>
    <p:sldId id="287" r:id="rId13"/>
    <p:sldId id="284" r:id="rId14"/>
    <p:sldId id="274" r:id="rId15"/>
    <p:sldId id="275" r:id="rId16"/>
    <p:sldId id="335" r:id="rId17"/>
    <p:sldId id="369" r:id="rId18"/>
    <p:sldId id="336" r:id="rId19"/>
    <p:sldId id="370" r:id="rId20"/>
    <p:sldId id="276" r:id="rId21"/>
    <p:sldId id="334" r:id="rId22"/>
    <p:sldId id="365" r:id="rId23"/>
    <p:sldId id="351" r:id="rId24"/>
    <p:sldId id="361" r:id="rId25"/>
    <p:sldId id="368" r:id="rId26"/>
    <p:sldId id="379" r:id="rId27"/>
    <p:sldId id="264" r:id="rId28"/>
    <p:sldId id="374" r:id="rId29"/>
    <p:sldId id="265" r:id="rId30"/>
    <p:sldId id="373" r:id="rId31"/>
    <p:sldId id="371" r:id="rId32"/>
    <p:sldId id="372" r:id="rId33"/>
    <p:sldId id="375" r:id="rId34"/>
    <p:sldId id="376" r:id="rId35"/>
    <p:sldId id="377" r:id="rId36"/>
    <p:sldId id="378" r:id="rId37"/>
    <p:sldId id="367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8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2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3.jpeg"/><Relationship Id="rId7" Type="http://schemas.openxmlformats.org/officeDocument/2006/relationships/slide" Target="slide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2" Type="http://schemas.openxmlformats.org/officeDocument/2006/relationships/image" Target="../media/image3.jpe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3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3.xml"/><Relationship Id="rId4" Type="http://schemas.openxmlformats.org/officeDocument/2006/relationships/image" Target="../media/image3.jpe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4.xml"/><Relationship Id="rId7" Type="http://schemas.openxmlformats.org/officeDocument/2006/relationships/image" Target="../media/image3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3.jpe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3" Type="http://schemas.openxmlformats.org/officeDocument/2006/relationships/image" Target="../media/image3.jpeg"/><Relationship Id="rId2" Type="http://schemas.openxmlformats.org/officeDocument/2006/relationships/tags" Target="../tags/tag87.xml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image" Target="../media/image3.jpeg"/><Relationship Id="rId1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3.jpeg"/><Relationship Id="rId4" Type="http://schemas.openxmlformats.org/officeDocument/2006/relationships/image" Target="../media/image5.png"/><Relationship Id="rId3" Type="http://schemas.openxmlformats.org/officeDocument/2006/relationships/tags" Target="../tags/tag6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tags" Target="../tags/tag9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tags" Target="../tags/tag92.xml"/><Relationship Id="rId1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7.xml"/><Relationship Id="rId7" Type="http://schemas.openxmlformats.org/officeDocument/2006/relationships/image" Target="../media/image3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3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3.jpeg"/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3.jpeg"/><Relationship Id="rId7" Type="http://schemas.openxmlformats.org/officeDocument/2006/relationships/slide" Target="slide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1.xml"/><Relationship Id="rId4" Type="http://schemas.openxmlformats.org/officeDocument/2006/relationships/image" Target="../media/image3.jpeg"/><Relationship Id="rId3" Type="http://schemas.openxmlformats.org/officeDocument/2006/relationships/slide" Target="slide11.xml"/><Relationship Id="rId2" Type="http://schemas.openxmlformats.org/officeDocument/2006/relationships/slide" Target="slide10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20250301_205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9715" y="3427730"/>
            <a:ext cx="4179570" cy="3335020"/>
          </a:xfrm>
          <a:prstGeom prst="rect">
            <a:avLst/>
          </a:prstGeom>
        </p:spPr>
      </p:pic>
      <p:pic>
        <p:nvPicPr>
          <p:cNvPr id="4" name="内容占位符 3" descr="2021浙江卷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065" y="0"/>
            <a:ext cx="4184650" cy="3427730"/>
          </a:xfrm>
          <a:prstGeom prst="rect">
            <a:avLst/>
          </a:prstGeom>
        </p:spPr>
      </p:pic>
      <p:pic>
        <p:nvPicPr>
          <p:cNvPr id="2" name="图片 1" descr="2020新课标1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3794125" cy="3427095"/>
          </a:xfrm>
          <a:prstGeom prst="rect">
            <a:avLst/>
          </a:prstGeom>
        </p:spPr>
      </p:pic>
      <p:pic>
        <p:nvPicPr>
          <p:cNvPr id="5" name="图片 4" descr="2022浙江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140" y="0"/>
            <a:ext cx="4080510" cy="3427730"/>
          </a:xfrm>
          <a:prstGeom prst="rect">
            <a:avLst/>
          </a:prstGeom>
        </p:spPr>
      </p:pic>
      <p:pic>
        <p:nvPicPr>
          <p:cNvPr id="6" name="图片 5" descr="2023浙江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930"/>
            <a:ext cx="3930015" cy="3330575"/>
          </a:xfrm>
          <a:prstGeom prst="rect">
            <a:avLst/>
          </a:prstGeom>
        </p:spPr>
      </p:pic>
      <p:pic>
        <p:nvPicPr>
          <p:cNvPr id="7" name="图片 6" descr="2024新课标1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925" y="3503930"/>
            <a:ext cx="4532630" cy="32581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4907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2020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208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2021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7509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2022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003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2023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1182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</a:t>
            </a:r>
            <a:r>
              <a:rPr lang="en-US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75090" y="6189345"/>
            <a:ext cx="308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东莞市</a:t>
            </a:r>
            <a:r>
              <a:rPr lang="en-US" b="1">
                <a:solidFill>
                  <a:srgbClr val="FF0000"/>
                </a:solidFill>
              </a:rPr>
              <a:t>2024-2025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高三</a:t>
            </a:r>
            <a:r>
              <a:rPr lang="zh-CN" altLang="en-US" b="1">
                <a:solidFill>
                  <a:srgbClr val="FF0000"/>
                </a:solidFill>
              </a:rPr>
              <a:t>第一学期期末考卷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38455" y="110490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462915" y="133477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62915" y="179451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255770" y="1660525"/>
            <a:ext cx="18395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979920" y="166052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102725" y="143065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985250" y="179451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39750" y="4697095"/>
            <a:ext cx="109156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39750" y="4980305"/>
            <a:ext cx="109156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52730" y="381571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562475" y="4926965"/>
            <a:ext cx="138874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667885" y="515683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489950" y="529018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23300" y="552005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8" name="下弧形箭头 27">
            <a:hlinkClick r:id="rId7" action="ppaction://hlinksldjump"/>
          </p:cNvPr>
          <p:cNvSpPr/>
          <p:nvPr/>
        </p:nvSpPr>
        <p:spPr>
          <a:xfrm>
            <a:off x="11404600" y="5401310"/>
            <a:ext cx="478790" cy="344805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8" grpId="0" bldLvl="0" animBg="1"/>
      <p:bldP spid="8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0"/>
            <a:ext cx="1219073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015" y="245745"/>
            <a:ext cx="823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Theme or title or topic of an activity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8330" y="3697605"/>
            <a:ext cx="3970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主题</a:t>
            </a:r>
            <a:r>
              <a:rPr lang="en-US" altLang="zh-CN" sz="3200"/>
              <a:t>/</a:t>
            </a:r>
            <a:r>
              <a:rPr lang="zh-CN" altLang="en-US" sz="3200"/>
              <a:t>题目</a:t>
            </a:r>
            <a:r>
              <a:rPr lang="en-US" altLang="zh-CN" sz="3200"/>
              <a:t>/</a:t>
            </a:r>
            <a:r>
              <a:rPr lang="zh-CN" altLang="en-US" sz="3200"/>
              <a:t>主题为</a:t>
            </a:r>
            <a:r>
              <a:rPr lang="en-US" altLang="zh-CN" sz="3200"/>
              <a:t>...</a:t>
            </a:r>
            <a:endParaRPr lang="en-US" altLang="zh-CN" sz="3200"/>
          </a:p>
        </p:txBody>
      </p:sp>
      <p:sp>
        <p:nvSpPr>
          <p:cNvPr id="8" name="文本框 7"/>
          <p:cNvSpPr txBox="1"/>
          <p:nvPr/>
        </p:nvSpPr>
        <p:spPr>
          <a:xfrm>
            <a:off x="608330" y="4510405"/>
            <a:ext cx="61537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...themed/ titled...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...with the theme/title/topic of...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810" y="1007745"/>
            <a:ext cx="111925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(</a:t>
            </a:r>
            <a:r>
              <a:rPr lang="zh-CN" altLang="en-US" sz="3200"/>
              <a:t>期末考</a:t>
            </a:r>
            <a:r>
              <a:rPr lang="en-US" altLang="zh-CN" sz="3200"/>
              <a:t>)</a:t>
            </a:r>
            <a:r>
              <a:rPr lang="zh-CN" altLang="en-US" sz="3200"/>
              <a:t>你校组织了一次关于</a:t>
            </a:r>
            <a:r>
              <a:rPr lang="en-US" altLang="zh-CN" sz="3200"/>
              <a:t>“</a:t>
            </a:r>
            <a:r>
              <a:rPr lang="zh-CN" altLang="en-US" sz="3200"/>
              <a:t>智能生活与人际交往</a:t>
            </a:r>
            <a:r>
              <a:rPr lang="en-US" altLang="zh-CN" sz="3200"/>
              <a:t>”</a:t>
            </a:r>
            <a:r>
              <a:rPr lang="zh-CN" altLang="en-US" sz="3200"/>
              <a:t>为主题的沙龙活动。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472440" y="2352675"/>
            <a:ext cx="117297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Our school held a salon________________   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living and interpersonal communication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09490" y="1854200"/>
            <a:ext cx="36487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themed</a:t>
            </a:r>
            <a:endParaRPr lang="en-US" altLang="zh-CN" sz="2800" b="1">
              <a:solidFill>
                <a:srgbClr val="FF0000"/>
              </a:solidFill>
            </a:endParaRPr>
          </a:p>
          <a:p>
            <a:r>
              <a:rPr lang="en-US" altLang="zh-CN" sz="2800" b="1">
                <a:solidFill>
                  <a:srgbClr val="FF0000"/>
                </a:solidFill>
              </a:rPr>
              <a:t>with the theme of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015" y="386080"/>
            <a:ext cx="593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Time and place of activities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8330" y="5181600"/>
            <a:ext cx="593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安排在</a:t>
            </a:r>
            <a:r>
              <a:rPr lang="en-US" altLang="zh-CN" sz="3200" b="1">
                <a:solidFill>
                  <a:srgbClr val="FF0000"/>
                </a:solidFill>
              </a:rPr>
              <a:t>...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92495" y="4807585"/>
            <a:ext cx="46824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</a:rPr>
              <a:t>be scheduled for...</a:t>
            </a:r>
            <a:endParaRPr lang="en-US" sz="3200" b="1">
              <a:solidFill>
                <a:srgbClr val="FF0000"/>
              </a:solidFill>
            </a:endParaRPr>
          </a:p>
          <a:p>
            <a:r>
              <a:rPr lang="en-US" sz="3200" b="1">
                <a:solidFill>
                  <a:srgbClr val="FF0000"/>
                </a:solidFill>
              </a:rPr>
              <a:t>be arranged in...</a:t>
            </a:r>
            <a:endParaRPr lang="en-US" sz="3200" b="1">
              <a:solidFill>
                <a:srgbClr val="FF0000"/>
              </a:solidFill>
            </a:endParaRPr>
          </a:p>
          <a:p>
            <a:r>
              <a:rPr lang="en-US" sz="3200" b="1">
                <a:solidFill>
                  <a:srgbClr val="FF0000"/>
                </a:solidFill>
              </a:rPr>
              <a:t>be held in...</a:t>
            </a:r>
            <a:endParaRPr lang="en-US" sz="3200" b="1">
              <a:solidFill>
                <a:srgbClr val="FF0000"/>
              </a:solidFill>
            </a:endParaRPr>
          </a:p>
          <a:p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015" y="2609850"/>
            <a:ext cx="593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时间、地点见证了</a:t>
            </a:r>
            <a:r>
              <a:rPr lang="en-US" altLang="zh-CN" sz="3200" b="1">
                <a:solidFill>
                  <a:srgbClr val="FF0000"/>
                </a:solidFill>
              </a:rPr>
              <a:t>...</a:t>
            </a:r>
            <a:r>
              <a:rPr lang="zh-CN" altLang="en-US" sz="3200" b="1">
                <a:solidFill>
                  <a:srgbClr val="FF0000"/>
                </a:solidFill>
              </a:rPr>
              <a:t>的举办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015" y="1204595"/>
            <a:ext cx="11192510" cy="1988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(</a:t>
            </a:r>
            <a:r>
              <a:rPr lang="zh-CN" altLang="en-US" sz="2400"/>
              <a:t>期末考</a:t>
            </a:r>
            <a:r>
              <a:rPr lang="en-US" altLang="zh-CN" sz="2400"/>
              <a:t>)</a:t>
            </a:r>
            <a:r>
              <a:rPr lang="zh-CN" altLang="en-US" sz="2400"/>
              <a:t>上周五你校组织了一次关于</a:t>
            </a:r>
            <a:r>
              <a:rPr lang="en-US" altLang="zh-CN" sz="2400"/>
              <a:t>“</a:t>
            </a:r>
            <a:r>
              <a:rPr lang="zh-CN" altLang="en-US" sz="2400"/>
              <a:t>智能生活与人际交往</a:t>
            </a:r>
            <a:r>
              <a:rPr lang="en-US" altLang="zh-CN" sz="2400"/>
              <a:t>”</a:t>
            </a:r>
            <a:r>
              <a:rPr lang="zh-CN" altLang="en-US" sz="2400"/>
              <a:t>为主题的沙龙活动。</a:t>
            </a:r>
            <a:endParaRPr lang="zh-CN" altLang="en-US" sz="2400"/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Last Friday __________ a salon themed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smart living and interpersonal communication in our school.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4370" y="2372360"/>
            <a:ext cx="59391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rgbClr val="FF0000"/>
                </a:solidFill>
              </a:rPr>
              <a:t>活动后的新闻报道、宣传稿、活动推文</a:t>
            </a:r>
            <a:endParaRPr lang="zh-CN" sz="32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4980" y="3489325"/>
            <a:ext cx="11192510" cy="1988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你校将在下周五组织一次关于</a:t>
            </a:r>
            <a:r>
              <a:rPr lang="en-US" altLang="zh-CN" sz="2400"/>
              <a:t>“</a:t>
            </a:r>
            <a:r>
              <a:rPr lang="zh-CN" altLang="en-US" sz="2400"/>
              <a:t>智能生活与人际交往</a:t>
            </a:r>
            <a:r>
              <a:rPr lang="en-US" altLang="zh-CN" sz="2400"/>
              <a:t>”</a:t>
            </a:r>
            <a:r>
              <a:rPr lang="zh-CN" altLang="en-US" sz="2400"/>
              <a:t>为主题的沙龙活动。</a:t>
            </a:r>
            <a:endParaRPr lang="zh-CN" altLang="en-US" sz="2400"/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salon themed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smart living and interpersonal communication ______________________ next Friday in our school.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17700" y="1490345"/>
            <a:ext cx="3648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witnessed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4810" y="4228465"/>
            <a:ext cx="4883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will be scheduled for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pic>
        <p:nvPicPr>
          <p:cNvPr id="13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4265" y="163830"/>
            <a:ext cx="704850" cy="746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/>
      <p:bldP spid="5" grpId="1"/>
      <p:bldP spid="10" grpId="0"/>
      <p:bldP spid="10" grpId="1"/>
      <p:bldP spid="14" grpId="0"/>
      <p:bldP spid="14" grpId="1"/>
      <p:bldP spid="6" grpId="0"/>
      <p:bldP spid="6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59125" y="193675"/>
            <a:ext cx="593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Purpose of an activity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200" y="2810510"/>
            <a:ext cx="3041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为了</a:t>
            </a:r>
            <a:r>
              <a:rPr lang="en-US" altLang="zh-CN" sz="3200"/>
              <a:t>...</a:t>
            </a:r>
            <a:endParaRPr lang="en-US" altLang="zh-CN" sz="3200"/>
          </a:p>
        </p:txBody>
      </p:sp>
      <p:sp>
        <p:nvSpPr>
          <p:cNvPr id="8" name="文本框 7"/>
          <p:cNvSpPr txBox="1"/>
          <p:nvPr/>
        </p:nvSpPr>
        <p:spPr>
          <a:xfrm>
            <a:off x="340360" y="3405505"/>
            <a:ext cx="47904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to do...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Aiming to do...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 attempt to do...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8590" y="1790700"/>
            <a:ext cx="9018270" cy="4391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cultural and art activities: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students’ after-class life/school life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students’ horizons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Chinese traditional culture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students deeper insight into AI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students’ passion/ enthusiasm for science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students’ awareness of protecting the environment                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cultural exchange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3010" y="4804410"/>
            <a:ext cx="9018270" cy="1598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sports activities or competitions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students’ physical and mental health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students’ willpower and perseverance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students’ sense of teamwork and collective honor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11245" y="2185670"/>
            <a:ext cx="1262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enrich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91840" y="2529840"/>
            <a:ext cx="2524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broaden/widen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15030" y="2899410"/>
            <a:ext cx="1719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11245" y="3294380"/>
            <a:ext cx="1262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11245" y="3725545"/>
            <a:ext cx="1262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spark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15030" y="4094480"/>
            <a:ext cx="2073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arouse/raise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11245" y="4403090"/>
            <a:ext cx="1866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68015" y="5191760"/>
            <a:ext cx="1966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73730" y="5659755"/>
            <a:ext cx="1960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sharpen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59125" y="6087745"/>
            <a:ext cx="171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cultivate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907030" y="2208530"/>
            <a:ext cx="504190" cy="4649470"/>
          </a:xfrm>
          <a:prstGeom prst="leftBrace">
            <a:avLst>
              <a:gd name="adj1" fmla="val 51385"/>
              <a:gd name="adj2" fmla="val 457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5920" y="597535"/>
            <a:ext cx="10367010" cy="681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/>
              <a:t>为了让同学们更了解智能科技，上周五你校组织了一次关于</a:t>
            </a:r>
            <a:r>
              <a:rPr lang="en-US" altLang="zh-CN" sz="2000" b="1"/>
              <a:t>“</a:t>
            </a:r>
            <a:r>
              <a:rPr lang="zh-CN" altLang="en-US" sz="2000" b="1"/>
              <a:t>智能生活与人际交往</a:t>
            </a:r>
            <a:r>
              <a:rPr lang="en-US" altLang="zh-CN" sz="2000" b="1"/>
              <a:t>”</a:t>
            </a:r>
            <a:r>
              <a:rPr lang="zh-CN" altLang="en-US" sz="2000" b="1"/>
              <a:t>为主题的沙龙活动。</a:t>
            </a:r>
            <a:endParaRPr lang="zh-CN" altLang="en-US" sz="2000" b="1"/>
          </a:p>
          <a:p>
            <a:r>
              <a:rPr lang="en-US" altLang="zh-CN" sz="2000" b="1"/>
              <a:t>___________________________________________________________,                           o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ur school held a salon themed  smart living and interpersonal communication last Friday.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401955" y="1138555"/>
            <a:ext cx="9818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Aiming to give students deeper insight into smart technology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9015" y="193675"/>
            <a:ext cx="746125" cy="7893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bldLvl="0" animBg="1"/>
      <p:bldP spid="4" grpId="0"/>
      <p:bldP spid="4" grpId="1"/>
      <p:bldP spid="9" grpId="0"/>
      <p:bldP spid="9" grpId="1"/>
      <p:bldP spid="11" grpId="0"/>
      <p:bldP spid="11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015" y="386080"/>
            <a:ext cx="9921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Procedure or c</a:t>
            </a:r>
            <a:r>
              <a:rPr lang="en-US" altLang="zh-CN" sz="3200" b="1">
                <a:solidFill>
                  <a:srgbClr val="FF0000"/>
                </a:solidFill>
              </a:rPr>
              <a:t>ontents  of activities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9760" y="5366385"/>
            <a:ext cx="2542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</a:rPr>
              <a:t>procedure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2315" y="5120005"/>
            <a:ext cx="84308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At the beginning,....Subsequent to it/ Following it, ....At the end, / Finally came the highlight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015" y="868680"/>
            <a:ext cx="10910570" cy="211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   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活动伊始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，由一个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方面的专家给我们做了一个关于科技如何影响我们社会生活的讲座。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然后，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我们一起讨论了社交媒体的优缺点，面对面交流的意义和如何让科技把我们联系得更紧密。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最后是本次活动最精彩的部分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亲自体验和人工智能互动，让我们兴奋不已。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_____________________________, an expert in AI delivered a lecture about how technology influence our social life. ________________, we discussed the cons and pros of social media, the significance of face-to-face interaction and how can technology connect us deeper. ___________________________________________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---experience AI interaction in person, which left us more than excited.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6155" y="2404110"/>
            <a:ext cx="5252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At the beginning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2595" y="3258820"/>
            <a:ext cx="359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Subsequent to it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69640" y="4113530"/>
            <a:ext cx="5252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Finally came the highlight 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8225" y="228600"/>
            <a:ext cx="783590" cy="8286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0" grpId="0"/>
      <p:bldP spid="10" grpId="1"/>
      <p:bldP spid="5" grpId="0"/>
      <p:bldP spid="5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609215" y="5003165"/>
            <a:ext cx="87160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A variety of activities will be held, ranging from...to... What impressed me most was ....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" y="81915"/>
            <a:ext cx="11692890" cy="1913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      </a:t>
            </a:r>
            <a:r>
              <a:rPr lang="zh-CN" altLang="en-US" sz="2400" b="1">
                <a:solidFill>
                  <a:schemeClr val="tx1"/>
                </a:solidFill>
              </a:rPr>
              <a:t>为了让更多的人了解智能生活对我们的影响，此次沙龙</a:t>
            </a:r>
            <a:r>
              <a:rPr lang="zh-CN" altLang="en-US" sz="2400" b="1">
                <a:solidFill>
                  <a:schemeClr val="accent6"/>
                </a:solidFill>
              </a:rPr>
              <a:t>举办了一系列的活动</a:t>
            </a:r>
            <a:r>
              <a:rPr lang="zh-CN" altLang="en-US" sz="2400" b="1">
                <a:solidFill>
                  <a:schemeClr val="tx1"/>
                </a:solidFill>
              </a:rPr>
              <a:t>，</a:t>
            </a:r>
            <a:r>
              <a:rPr lang="zh-CN" altLang="en-US" sz="2400" b="1">
                <a:solidFill>
                  <a:schemeClr val="accent6"/>
                </a:solidFill>
              </a:rPr>
              <a:t>由</a:t>
            </a:r>
            <a:r>
              <a:rPr lang="zh-CN" altLang="en-US" sz="2400" b="1">
                <a:solidFill>
                  <a:schemeClr val="tx1"/>
                </a:solidFill>
              </a:rPr>
              <a:t>一个</a:t>
            </a:r>
            <a:r>
              <a:rPr lang="en-US" altLang="zh-CN" sz="2400" b="1">
                <a:solidFill>
                  <a:schemeClr val="tx1"/>
                </a:solidFill>
              </a:rPr>
              <a:t>AI</a:t>
            </a:r>
            <a:r>
              <a:rPr lang="zh-CN" altLang="en-US" sz="2400" b="1">
                <a:solidFill>
                  <a:schemeClr val="tx1"/>
                </a:solidFill>
              </a:rPr>
              <a:t>方面的专家给我们做了一个关于科技如何影响我们社会生活的讲座</a:t>
            </a:r>
            <a:r>
              <a:rPr lang="zh-CN" altLang="en-US" sz="2400" b="1">
                <a:solidFill>
                  <a:schemeClr val="accent6"/>
                </a:solidFill>
              </a:rPr>
              <a:t>到</a:t>
            </a:r>
            <a:r>
              <a:rPr lang="zh-CN" altLang="en-US" sz="2400" b="1">
                <a:solidFill>
                  <a:schemeClr val="tx1"/>
                </a:solidFill>
              </a:rPr>
              <a:t>亲自体验和人工智能互动</a:t>
            </a:r>
            <a:r>
              <a:rPr lang="zh-CN" altLang="en-US" sz="2400" b="1">
                <a:solidFill>
                  <a:schemeClr val="accent6"/>
                </a:solidFill>
              </a:rPr>
              <a:t>不等</a:t>
            </a:r>
            <a:r>
              <a:rPr lang="zh-CN" altLang="en-US" sz="2400" b="1">
                <a:solidFill>
                  <a:schemeClr val="tx1"/>
                </a:solidFill>
              </a:rPr>
              <a:t>。</a:t>
            </a:r>
            <a:r>
              <a:rPr lang="zh-CN" altLang="en-US" sz="2400" b="1">
                <a:solidFill>
                  <a:schemeClr val="accent6"/>
                </a:solidFill>
              </a:rPr>
              <a:t>此次活动中，让我印象最深刻的是</a:t>
            </a:r>
            <a:r>
              <a:rPr lang="zh-CN" altLang="en-US" sz="2400" b="1">
                <a:solidFill>
                  <a:schemeClr val="tx1"/>
                </a:solidFill>
              </a:rPr>
              <a:t>亲自体验环节，让我感受了</a:t>
            </a:r>
            <a:r>
              <a:rPr lang="en-US" altLang="zh-CN" sz="2400" b="1">
                <a:solidFill>
                  <a:schemeClr val="tx1"/>
                </a:solidFill>
              </a:rPr>
              <a:t>AI</a:t>
            </a:r>
            <a:r>
              <a:rPr lang="zh-CN" altLang="en-US" sz="2400" b="1">
                <a:solidFill>
                  <a:schemeClr val="tx1"/>
                </a:solidFill>
              </a:rPr>
              <a:t>的力量</a:t>
            </a:r>
            <a:r>
              <a:rPr lang="zh-CN" altLang="en-US" sz="3200" b="1">
                <a:solidFill>
                  <a:schemeClr val="tx1"/>
                </a:solidFill>
              </a:rPr>
              <a:t>。</a:t>
            </a:r>
            <a:endParaRPr lang="zh-CN" altLang="en-US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</a:t>
            </a:r>
            <a:r>
              <a:rPr lang="en-US" altLang="zh-CN" sz="2800" b="1">
                <a:solidFill>
                  <a:schemeClr val="tx1"/>
                </a:solidFill>
              </a:rPr>
              <a:t>In an attempt to make the influence of smart life on us known to more people, ______________________________, ____________ a lecture delivered by an AI expert on how technology influences our social life _____ hands-on experience of interaction with AI. _____________________________________________________, which made me feel the power of AI.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7600" y="3021965"/>
            <a:ext cx="767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to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13445" y="2201545"/>
            <a:ext cx="6813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ranging from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2985" y="2081530"/>
            <a:ext cx="6813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a variety of activities were held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160" y="3429000"/>
            <a:ext cx="11385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What impressed me most was the hands-on experience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945" y="5262880"/>
            <a:ext cx="3092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</a:rPr>
              <a:t>contents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71530" y="263525"/>
            <a:ext cx="793750" cy="8394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  <p:bldP spid="4" grpId="0"/>
      <p:bldP spid="4" grpId="1"/>
      <p:bldP spid="7" grpId="0"/>
      <p:bldP spid="7" grpId="1"/>
      <p:bldP spid="6" grpId="0"/>
      <p:bldP spid="6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0250301_205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210" y="949325"/>
            <a:ext cx="8622665" cy="59086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86690" y="177165"/>
            <a:ext cx="6992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东莞市</a:t>
            </a:r>
            <a:r>
              <a:rPr lang="en-US" sz="2800" b="1">
                <a:solidFill>
                  <a:srgbClr val="FF0000"/>
                </a:solidFill>
              </a:rPr>
              <a:t>2024-2025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高三</a:t>
            </a:r>
            <a:r>
              <a:rPr lang="zh-CN" altLang="en-US" sz="2800" b="1">
                <a:solidFill>
                  <a:srgbClr val="FF0000"/>
                </a:solidFill>
              </a:rPr>
              <a:t>第一学期期末考卷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5" y="100965"/>
            <a:ext cx="12190730" cy="6672580"/>
          </a:xfrm>
        </p:spPr>
        <p:txBody>
          <a:bodyPr/>
          <a:p>
            <a:endParaRPr lang="zh-CN" altLang="en-US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30810" y="100965"/>
            <a:ext cx="1100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How to brainstorm the specific activities in a short time?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pic>
        <p:nvPicPr>
          <p:cNvPr id="4" name="图片 3" descr="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810" y="685165"/>
            <a:ext cx="3753485" cy="2066290"/>
          </a:xfrm>
          <a:prstGeom prst="rect">
            <a:avLst/>
          </a:prstGeom>
        </p:spPr>
      </p:pic>
      <p:pic>
        <p:nvPicPr>
          <p:cNvPr id="5" name="图片 4" descr="耳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2526030"/>
            <a:ext cx="3512820" cy="1956435"/>
          </a:xfrm>
          <a:prstGeom prst="rect">
            <a:avLst/>
          </a:prstGeom>
        </p:spPr>
      </p:pic>
      <p:pic>
        <p:nvPicPr>
          <p:cNvPr id="6" name="图片 5" descr="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4801870"/>
            <a:ext cx="3740150" cy="20561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13455" y="1136650"/>
            <a:ext cx="8128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enjoy splendid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performance/ exhibition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related to......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4230" y="2966085"/>
            <a:ext cx="8128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attend brilliant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lecture/ speech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on... delivered by a knowledgeable expert/professor.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13455" y="5292090"/>
            <a:ext cx="8128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get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 experience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of making crafts.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experience AI interaction.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2390" y="81915"/>
            <a:ext cx="11692890" cy="1913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      </a:t>
            </a:r>
            <a:r>
              <a:rPr lang="zh-CN" altLang="en-US" sz="3200" b="1">
                <a:solidFill>
                  <a:schemeClr val="tx1"/>
                </a:solidFill>
              </a:rPr>
              <a:t>为了让更多的人了解智能生活对我们的影响，此次沙龙举办了一系列的活动，由</a:t>
            </a:r>
            <a:r>
              <a:rPr lang="zh-CN" altLang="en-US" sz="3200" b="1">
                <a:solidFill>
                  <a:srgbClr val="FF0000"/>
                </a:solidFill>
              </a:rPr>
              <a:t>一个</a:t>
            </a:r>
            <a:r>
              <a:rPr lang="en-US" altLang="zh-CN" sz="3200" b="1">
                <a:solidFill>
                  <a:srgbClr val="FF0000"/>
                </a:solidFill>
              </a:rPr>
              <a:t>AI</a:t>
            </a:r>
            <a:r>
              <a:rPr lang="zh-CN" altLang="en-US" sz="3200" b="1">
                <a:solidFill>
                  <a:srgbClr val="FF0000"/>
                </a:solidFill>
              </a:rPr>
              <a:t>方面的专家给我们做了一个关于科技如何影响我们社会生活的讲座</a:t>
            </a:r>
            <a:r>
              <a:rPr lang="zh-CN" altLang="en-US" sz="3200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</a:rPr>
              <a:t>到</a:t>
            </a:r>
            <a:r>
              <a:rPr lang="zh-CN" altLang="en-US" sz="3200" b="1">
                <a:solidFill>
                  <a:srgbClr val="FF0000"/>
                </a:solidFill>
              </a:rPr>
              <a:t>亲自体验和人工智能互动</a:t>
            </a:r>
            <a:r>
              <a:rPr lang="zh-CN" altLang="en-US" sz="3200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</a:rPr>
              <a:t>不等。此次活动中，让我印象最深刻的是</a:t>
            </a:r>
            <a:r>
              <a:rPr lang="zh-CN" altLang="en-US" sz="3200" b="1">
                <a:solidFill>
                  <a:srgbClr val="FF0000"/>
                </a:solidFill>
              </a:rPr>
              <a:t>亲自体验环节</a:t>
            </a:r>
            <a:r>
              <a:rPr lang="zh-CN" altLang="en-US" sz="3200" b="1">
                <a:solidFill>
                  <a:schemeClr val="tx1"/>
                </a:solidFill>
              </a:rPr>
              <a:t>，让我感受了</a:t>
            </a:r>
            <a:r>
              <a:rPr lang="en-US" altLang="zh-CN" sz="3200" b="1">
                <a:solidFill>
                  <a:schemeClr val="tx1"/>
                </a:solidFill>
              </a:rPr>
              <a:t>AI</a:t>
            </a:r>
            <a:r>
              <a:rPr lang="zh-CN" altLang="en-US" sz="3200" b="1">
                <a:solidFill>
                  <a:schemeClr val="tx1"/>
                </a:solidFill>
              </a:rPr>
              <a:t>的力量。</a:t>
            </a:r>
            <a:endParaRPr lang="zh-CN" altLang="en-US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 In an attempt to make the influence of smart life on us known to more people, a variety activities were held, ranging from _______________________________________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__________________to _____________________________ </a:t>
            </a:r>
            <a:r>
              <a:rPr lang="en-US" altLang="zh-CN" sz="3200" b="1">
                <a:solidFill>
                  <a:srgbClr val="FF0000"/>
                </a:solidFill>
              </a:rPr>
              <a:t>. 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What impressed me most was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 the hands-on experience</a:t>
            </a:r>
            <a:r>
              <a:rPr lang="en-US" altLang="zh-CN" sz="3200" b="1">
                <a:solidFill>
                  <a:schemeClr val="tx1"/>
                </a:solidFill>
              </a:rPr>
              <a:t>, which made me feel the power of AI.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3500" y="3429000"/>
            <a:ext cx="9269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a lecture delivered by an AI expert on how technology </a:t>
            </a:r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72390" y="3889375"/>
            <a:ext cx="4414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influences our social life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4744720" y="3993515"/>
            <a:ext cx="8056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hands-on experience of interaction with AI.</a:t>
            </a:r>
            <a:endParaRPr lang="zh-CN" altLang="en-US" sz="2800"/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081385" y="168275"/>
            <a:ext cx="947420" cy="10026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170" y="635"/>
            <a:ext cx="12024360" cy="6572250"/>
          </a:xfrm>
        </p:spPr>
        <p:txBody>
          <a:bodyPr/>
          <a:p>
            <a:r>
              <a:rPr lang="en-US" altLang="zh-CN"/>
              <a:t>: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434340" y="245745"/>
            <a:ext cx="593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Significance of an activity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25545" y="2397760"/>
            <a:ext cx="10041890" cy="5236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 new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flavor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/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luster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/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brilliance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to campus life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our horizons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Chinese traditional culture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AI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our physical and mental health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our willpower and perseverance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our passion/ enthusiasm for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our awareness of protecting the environment/ wildlife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some friends sharing the same interest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mutual understandings between various cultures</a:t>
            </a:r>
            <a:endParaRPr lang="en-US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   us relaxation and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relief from school work </a:t>
            </a:r>
            <a:endParaRPr lang="en-US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266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015" y="3429000"/>
            <a:ext cx="32245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only can/did it...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also we will/it enabled us to do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015" y="829310"/>
            <a:ext cx="114401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这次沙龙</a:t>
            </a:r>
            <a:r>
              <a:rPr lang="zh-CN" altLang="en-US" sz="2400" b="1">
                <a:solidFill>
                  <a:srgbClr val="FF0000"/>
                </a:solidFill>
              </a:rPr>
              <a:t>不仅</a:t>
            </a:r>
            <a:r>
              <a:rPr lang="zh-CN" altLang="en-US" sz="2400" b="1">
                <a:solidFill>
                  <a:schemeClr val="tx1"/>
                </a:solidFill>
              </a:rPr>
              <a:t>丰富了我们的校园生活，</a:t>
            </a:r>
            <a:r>
              <a:rPr lang="zh-CN" altLang="en-US" sz="2400" b="1">
                <a:solidFill>
                  <a:srgbClr val="FF0000"/>
                </a:solidFill>
              </a:rPr>
              <a:t>而且</a:t>
            </a:r>
            <a:r>
              <a:rPr lang="zh-CN" altLang="en-US" sz="2400" b="1">
                <a:solidFill>
                  <a:schemeClr val="tx1"/>
                </a:solidFill>
              </a:rPr>
              <a:t>让我们对智能生活与人际交往的关系有了更深的了解。</a:t>
            </a:r>
            <a:endParaRPr lang="zh-CN" altLang="en-US" sz="2400" b="1">
              <a:solidFill>
                <a:schemeClr val="tx1"/>
              </a:solidFill>
            </a:endParaRPr>
          </a:p>
          <a:p>
            <a:r>
              <a:rPr lang="en-US" altLang="zh-CN" sz="2400" b="1">
                <a:solidFill>
                  <a:schemeClr val="tx1"/>
                </a:solidFill>
              </a:rPr>
              <a:t>____________________ a new flavor to campus life, __________________</a:t>
            </a:r>
            <a:endParaRPr lang="en-US" altLang="zh-CN" sz="2400" b="1">
              <a:solidFill>
                <a:schemeClr val="tx1"/>
              </a:solidFill>
            </a:endParaRPr>
          </a:p>
          <a:p>
            <a:r>
              <a:rPr lang="en-US" altLang="zh-CN" sz="2400" b="1">
                <a:solidFill>
                  <a:schemeClr val="tx1"/>
                </a:solidFill>
              </a:rPr>
              <a:t>the relation of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smart living and interpersonal communication.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82390" y="2358390"/>
            <a:ext cx="1962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add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6485" y="2682875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broaden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40430" y="3030220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promote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10280" y="3403600"/>
            <a:ext cx="5262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gain a deeper insight  into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40430" y="3736975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strengthen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26485" y="4053205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sharpen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3440430" y="5403215"/>
            <a:ext cx="7357745" cy="5784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80080" y="6625590"/>
            <a:ext cx="7618095" cy="594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  </a:t>
            </a:r>
            <a:endParaRPr lang="zh-CN" sz="2400" b="1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4415790" y="5928360"/>
            <a:ext cx="6202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26485" y="4419600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spark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78480" y="4791075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arouse/ raise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25545" y="5076190"/>
            <a:ext cx="1390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25545" y="5468620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boost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25545" y="5808980"/>
            <a:ext cx="191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give</a:t>
            </a:r>
            <a:endParaRPr lang="en-US" altLang="zh-CN" sz="2400" b="1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1015" y="1490345"/>
            <a:ext cx="5035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only did the salon add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34325" y="1136650"/>
            <a:ext cx="44183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also it enabled us to gain deeper insight into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23" grpId="0"/>
      <p:bldP spid="23" grpId="1"/>
      <p:bldP spid="24" grpId="0"/>
      <p:bldP spid="24" grpId="1"/>
      <p:bldP spid="8" grpId="0"/>
      <p:bldP spid="8" grpId="1"/>
      <p:bldP spid="9" grpId="0"/>
      <p:bldP spid="9" grpId="1"/>
      <p:bldP spid="16" grpId="0"/>
      <p:bldP spid="16" grpId="1"/>
      <p:bldP spid="5" grpId="0"/>
      <p:bldP spid="5" grpId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0800"/>
            <a:ext cx="12192000" cy="74587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22463" y="410210"/>
            <a:ext cx="9331325" cy="37230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高考应用文专题之活动介绍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to introduce activities?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       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                    </a:t>
            </a:r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东莞第十高级中学</a:t>
            </a:r>
            <a:endParaRPr lang="zh-CN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                    Nancy</a:t>
            </a:r>
            <a:endParaRPr lang="en-US" altLang="zh-CN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20250301_205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9715" y="3752850"/>
            <a:ext cx="4179570" cy="3009900"/>
          </a:xfrm>
          <a:prstGeom prst="rect">
            <a:avLst/>
          </a:prstGeom>
        </p:spPr>
      </p:pic>
      <p:pic>
        <p:nvPicPr>
          <p:cNvPr id="4" name="内容占位符 3" descr="2021浙江卷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065" y="631190"/>
            <a:ext cx="4184650" cy="3054350"/>
          </a:xfrm>
          <a:prstGeom prst="rect">
            <a:avLst/>
          </a:prstGeom>
        </p:spPr>
      </p:pic>
      <p:pic>
        <p:nvPicPr>
          <p:cNvPr id="2" name="图片 1" descr="2020新课标1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698500"/>
            <a:ext cx="3794125" cy="3054350"/>
          </a:xfrm>
          <a:prstGeom prst="rect">
            <a:avLst/>
          </a:prstGeom>
        </p:spPr>
      </p:pic>
      <p:pic>
        <p:nvPicPr>
          <p:cNvPr id="5" name="图片 4" descr="2022浙江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915" y="707390"/>
            <a:ext cx="4229735" cy="2978150"/>
          </a:xfrm>
          <a:prstGeom prst="rect">
            <a:avLst/>
          </a:prstGeom>
        </p:spPr>
      </p:pic>
      <p:pic>
        <p:nvPicPr>
          <p:cNvPr id="6" name="图片 5" descr="2023浙江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52850"/>
            <a:ext cx="3930015" cy="3081655"/>
          </a:xfrm>
          <a:prstGeom prst="rect">
            <a:avLst/>
          </a:prstGeom>
        </p:spPr>
      </p:pic>
      <p:pic>
        <p:nvPicPr>
          <p:cNvPr id="7" name="图片 6" descr="2024新课标1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925" y="3685540"/>
            <a:ext cx="4532630" cy="30765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49070" y="3428365"/>
            <a:ext cx="1767840" cy="324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F0000"/>
                </a:solidFill>
              </a:rPr>
              <a:t>2020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2080" y="324485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2021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08415" y="331724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2022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003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2023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1182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</a:t>
            </a:r>
            <a:r>
              <a:rPr lang="en-US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75090" y="6189345"/>
            <a:ext cx="308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东莞市</a:t>
            </a:r>
            <a:r>
              <a:rPr lang="en-US" b="1">
                <a:solidFill>
                  <a:srgbClr val="FF0000"/>
                </a:solidFill>
              </a:rPr>
              <a:t>2024-2025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高三</a:t>
            </a:r>
            <a:r>
              <a:rPr lang="zh-CN" altLang="en-US" b="1">
                <a:solidFill>
                  <a:srgbClr val="FF0000"/>
                </a:solidFill>
              </a:rPr>
              <a:t>第一学期期末考卷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/>
        </p:nvSpPr>
        <p:spPr>
          <a:xfrm>
            <a:off x="80645" y="0"/>
            <a:ext cx="12928600" cy="124841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>
                <a:solidFill>
                  <a:schemeClr val="accent6"/>
                </a:solidFill>
              </a:rPr>
              <a:t>Activity 3</a:t>
            </a:r>
            <a:r>
              <a:rPr lang="zh-CN" altLang="en-US" sz="2800" b="1">
                <a:solidFill>
                  <a:schemeClr val="accent6"/>
                </a:solidFill>
              </a:rPr>
              <a:t>：</a:t>
            </a:r>
            <a:r>
              <a:rPr lang="en-US" altLang="zh-CN" sz="2800" b="1">
                <a:solidFill>
                  <a:schemeClr val="accent6"/>
                </a:solidFill>
              </a:rPr>
              <a:t> F</a:t>
            </a:r>
            <a:r>
              <a:rPr lang="en-US" altLang="zh-CN" sz="2800" b="1">
                <a:solidFill>
                  <a:schemeClr val="accent6"/>
                </a:solidFill>
                <a:sym typeface="+mn-ea"/>
              </a:rPr>
              <a:t>igure out the type of each practical writing</a:t>
            </a:r>
            <a:endParaRPr lang="en-US" altLang="zh-CN" sz="2800" b="1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zh-CN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336040" y="145732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094220" y="145732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8901430" y="168719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463040" y="459613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512435" y="458279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0242550" y="483171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内容占位符 2"/>
          <p:cNvSpPr>
            <a:spLocks noGrp="1"/>
          </p:cNvSpPr>
          <p:nvPr/>
        </p:nvSpPr>
        <p:spPr>
          <a:xfrm>
            <a:off x="80645" y="2654935"/>
            <a:ext cx="12021820" cy="2177415"/>
          </a:xfrm>
          <a:prstGeom prst="rect">
            <a:avLst/>
          </a:prstGeom>
          <a:solidFill>
            <a:srgbClr val="00B0F0"/>
          </a:solidFill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chemeClr val="accent6"/>
                </a:solidFill>
              </a:rPr>
              <a:t>Conclusion</a:t>
            </a:r>
            <a:r>
              <a:rPr lang="zh-CN" altLang="en-US" sz="3200" b="1">
                <a:solidFill>
                  <a:schemeClr val="accent6"/>
                </a:solidFill>
              </a:rPr>
              <a:t>：</a:t>
            </a:r>
            <a:endParaRPr lang="en-US" altLang="zh-CN" sz="3200" b="1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accent6"/>
                </a:solidFill>
              </a:rPr>
              <a:t>Letters: </a:t>
            </a:r>
            <a:r>
              <a:rPr lang="zh-CN" altLang="en-US" sz="3200" b="1">
                <a:solidFill>
                  <a:schemeClr val="accent6"/>
                </a:solidFill>
              </a:rPr>
              <a:t>活动分享；邀请信</a:t>
            </a:r>
            <a:endParaRPr lang="zh-CN" altLang="en-US" sz="3200" b="1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accent6"/>
                </a:solidFill>
              </a:rPr>
              <a:t>Non-letters: </a:t>
            </a:r>
            <a:r>
              <a:rPr lang="zh-CN" altLang="en-US" sz="3200" b="1">
                <a:solidFill>
                  <a:schemeClr val="accent6"/>
                </a:solidFill>
              </a:rPr>
              <a:t>新闻报道；推文；宣传稿；欢迎辞</a:t>
            </a:r>
            <a:endParaRPr lang="en-US" altLang="zh-CN" sz="3200" b="1">
              <a:solidFill>
                <a:schemeClr val="accent6"/>
              </a:solidFill>
            </a:endParaRPr>
          </a:p>
          <a:p>
            <a:endParaRPr lang="en-US" altLang="zh-CN" sz="3200" b="1">
              <a:solidFill>
                <a:schemeClr val="accent6"/>
              </a:solidFill>
            </a:endParaRPr>
          </a:p>
        </p:txBody>
      </p:sp>
      <p:pic>
        <p:nvPicPr>
          <p:cNvPr id="15" name="图片 6" descr="logo横版 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9" grpId="0" bldLvl="0" animBg="1"/>
      <p:bldP spid="29" grpId="1" animBg="1"/>
      <p:bldP spid="30" grpId="0" bldLvl="0" animBg="1"/>
      <p:bldP spid="30" grpId="1" animBg="1"/>
      <p:bldP spid="33" grpId="0" bldLvl="0" animBg="1"/>
      <p:bldP spid="33" grpId="1" animBg="1"/>
      <p:bldP spid="35" grpId="0" bldLvl="0" animBg="1"/>
      <p:bldP spid="35" grpId="1" animBg="1"/>
      <p:bldP spid="37" grpId="0" bldLvl="0" animBg="1"/>
      <p:bldP spid="37" grpId="1" animBg="1"/>
      <p:bldP spid="17" grpId="0" bldLvl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-106680"/>
            <a:ext cx="1208532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90625" y="836930"/>
            <a:ext cx="110013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sym typeface="+mn-ea"/>
              </a:rPr>
              <a:t>成人礼活动（</a:t>
            </a:r>
            <a:r>
              <a:rPr lang="en-US" altLang="zh-CN" sz="3600" b="1" dirty="0">
                <a:solidFill>
                  <a:srgbClr val="FF0000"/>
                </a:solidFill>
                <a:sym typeface="+mn-ea"/>
              </a:rPr>
              <a:t>the coming-of-age ceremony</a:t>
            </a:r>
            <a:r>
              <a:rPr lang="zh-CN" altLang="en-US" sz="3600" b="1" dirty="0">
                <a:solidFill>
                  <a:srgbClr val="FF0000"/>
                </a:solidFill>
                <a:sym typeface="+mn-ea"/>
              </a:rPr>
              <a:t>）</a:t>
            </a:r>
            <a:endParaRPr lang="zh-CN" altLang="en-US" sz="3600" b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" y="0"/>
            <a:ext cx="12149455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4175" y="1798955"/>
            <a:ext cx="1119632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</a:t>
            </a:r>
            <a:r>
              <a:rPr lang="en-US" altLang="zh-CN" sz="2000" b="1" dirty="0" smtClean="0"/>
              <a:t>. </a:t>
            </a:r>
            <a:r>
              <a:rPr lang="zh-CN" altLang="en-US" sz="2000" b="1" dirty="0" smtClean="0"/>
              <a:t>假设</a:t>
            </a:r>
            <a:r>
              <a:rPr lang="zh-CN" altLang="en-US" sz="2000" b="1" dirty="0"/>
              <a:t>你是李华，上周六参加了学校为高三学生举行的成人仪式。你的外国朋友</a:t>
            </a:r>
            <a:r>
              <a:rPr lang="en-US" altLang="zh-CN" sz="2000" b="1" dirty="0"/>
              <a:t>David</a:t>
            </a:r>
            <a:r>
              <a:rPr lang="zh-CN" altLang="en-US" sz="2000" b="1" dirty="0"/>
              <a:t>想了解成人礼，</a:t>
            </a:r>
            <a:r>
              <a:rPr lang="zh-CN" altLang="en-US" sz="2000" b="1" dirty="0">
                <a:sym typeface="+mn-ea"/>
              </a:rPr>
              <a:t>请根据以下要点，</a:t>
            </a:r>
            <a:r>
              <a:rPr lang="zh-CN" altLang="en-US" sz="2000" b="1" dirty="0"/>
              <a:t>介绍成人仪式的有关情况：</a:t>
            </a:r>
            <a:endParaRPr lang="zh-CN" altLang="en-US" sz="2000" b="1" dirty="0"/>
          </a:p>
          <a:p>
            <a:r>
              <a:rPr lang="en-US" altLang="zh-CN" sz="2000" b="1" dirty="0"/>
              <a:t>1.</a:t>
            </a:r>
            <a:r>
              <a:rPr lang="zh-CN" altLang="en-US" sz="2000" b="1" dirty="0"/>
              <a:t>活动过程；   </a:t>
            </a:r>
            <a:r>
              <a:rPr lang="en-US" altLang="zh-CN" sz="2000" b="1" dirty="0"/>
              <a:t>2.</a:t>
            </a:r>
            <a:r>
              <a:rPr lang="zh-CN" altLang="en-US" sz="2000" b="1" dirty="0"/>
              <a:t>你的感受。</a:t>
            </a:r>
            <a:endParaRPr lang="zh-CN" altLang="en-US" sz="2000" b="1" dirty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383540" y="3099435"/>
            <a:ext cx="1119568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3</a:t>
            </a:r>
            <a:r>
              <a:rPr lang="en-US" altLang="zh-CN" sz="2000" b="1" dirty="0" smtClean="0"/>
              <a:t>.</a:t>
            </a:r>
            <a:r>
              <a:rPr lang="zh-CN" altLang="en-US" sz="2000" b="1" dirty="0" smtClean="0"/>
              <a:t>假如</a:t>
            </a:r>
            <a:r>
              <a:rPr lang="zh-CN" altLang="en-US" sz="2000" b="1" dirty="0"/>
              <a:t>你是李华，你校下周六将组织高三年级学生举行成人礼。请你给外教</a:t>
            </a:r>
            <a:r>
              <a:rPr lang="en-US" altLang="zh-CN" sz="2000" b="1" dirty="0"/>
              <a:t>David</a:t>
            </a:r>
            <a:r>
              <a:rPr lang="zh-CN" altLang="en-US" sz="2000" b="1" dirty="0"/>
              <a:t>写一封电子邮件邀请他参加。内容包括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/>
              <a:t>1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举行成人礼的时间和地点；   </a:t>
            </a:r>
            <a:r>
              <a:rPr lang="en-US" altLang="zh-CN" sz="2000" b="1" dirty="0"/>
              <a:t>2.</a:t>
            </a:r>
            <a:r>
              <a:rPr lang="zh-CN" altLang="en-US" sz="2000" b="1" dirty="0"/>
              <a:t>成人礼的具体内容；   </a:t>
            </a:r>
            <a:r>
              <a:rPr lang="en-US" altLang="zh-CN" sz="2000" b="1" dirty="0"/>
              <a:t>3.</a:t>
            </a:r>
            <a:r>
              <a:rPr lang="zh-CN" altLang="en-US" sz="2000" b="1" dirty="0"/>
              <a:t>欢迎参加。</a:t>
            </a:r>
            <a:endParaRPr lang="zh-CN" altLang="en-US" sz="2000" b="1" dirty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en-US" altLang="zh-CN" sz="2000" b="1" dirty="0"/>
          </a:p>
        </p:txBody>
      </p:sp>
      <p:sp>
        <p:nvSpPr>
          <p:cNvPr id="9" name="矩形 8"/>
          <p:cNvSpPr/>
          <p:nvPr/>
        </p:nvSpPr>
        <p:spPr>
          <a:xfrm>
            <a:off x="383540" y="4190365"/>
            <a:ext cx="1119632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4</a:t>
            </a:r>
            <a:r>
              <a:rPr lang="en-US" altLang="zh-CN" sz="2000" dirty="0" smtClean="0"/>
              <a:t>.</a:t>
            </a:r>
            <a:r>
              <a:rPr lang="zh-CN" altLang="en-US" sz="2000" b="1" dirty="0" smtClean="0"/>
              <a:t>假定</a:t>
            </a:r>
            <a:r>
              <a:rPr lang="zh-CN" altLang="en-US" sz="2000" b="1" dirty="0"/>
              <a:t>你是李华，上周六你校举行了高三成人礼仪式。请你为校公众号写一篇推文，内容包括：</a:t>
            </a:r>
            <a:br>
              <a:rPr lang="zh-CN" altLang="en-US" sz="2000" b="1" dirty="0"/>
            </a:br>
            <a:r>
              <a:rPr lang="en-US" altLang="zh-CN" sz="2000" b="1" dirty="0"/>
              <a:t>1. </a:t>
            </a:r>
            <a:r>
              <a:rPr lang="zh-CN" altLang="en-US" sz="2000" b="1" dirty="0"/>
              <a:t>活动时间、地点</a:t>
            </a:r>
            <a:r>
              <a:rPr lang="zh-CN" altLang="en-US" sz="2000" b="1" dirty="0" smtClean="0"/>
              <a:t>： </a:t>
            </a:r>
            <a:r>
              <a:rPr lang="en-US" altLang="zh-CN" sz="2000" b="1" dirty="0" smtClean="0"/>
              <a:t>2</a:t>
            </a:r>
            <a:r>
              <a:rPr lang="en-US" altLang="zh-CN" sz="2000" b="1" dirty="0"/>
              <a:t>. </a:t>
            </a:r>
            <a:r>
              <a:rPr lang="zh-CN" altLang="en-US" sz="2000" b="1" dirty="0"/>
              <a:t>活动内容：走龙门、成人宣誓等</a:t>
            </a:r>
            <a:r>
              <a:rPr lang="zh-CN" altLang="en-US" sz="2000" b="1" dirty="0" smtClean="0"/>
              <a:t>；  </a:t>
            </a:r>
            <a:r>
              <a:rPr lang="en-US" altLang="zh-CN" sz="2000" b="1" dirty="0" smtClean="0"/>
              <a:t>3</a:t>
            </a:r>
            <a:r>
              <a:rPr lang="en-US" altLang="zh-CN" sz="2000" b="1" dirty="0"/>
              <a:t>. </a:t>
            </a:r>
            <a:r>
              <a:rPr lang="zh-CN" altLang="en-US" sz="2000" b="1" dirty="0"/>
              <a:t>个人感悟。</a:t>
            </a:r>
            <a:endParaRPr lang="zh-CN" altLang="en-US" sz="2000" b="1" dirty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11" name="矩形 10"/>
          <p:cNvSpPr/>
          <p:nvPr/>
        </p:nvSpPr>
        <p:spPr>
          <a:xfrm>
            <a:off x="384175" y="5374005"/>
            <a:ext cx="1044067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5</a:t>
            </a:r>
            <a:r>
              <a:rPr lang="en-US" altLang="zh-CN" sz="2000" b="1" dirty="0" smtClean="0"/>
              <a:t>.</a:t>
            </a:r>
            <a:r>
              <a:rPr lang="zh-CN" altLang="en-US" sz="2000" b="1" dirty="0" smtClean="0"/>
              <a:t>假定</a:t>
            </a:r>
            <a:r>
              <a:rPr lang="zh-CN" altLang="en-US" sz="2000" b="1" dirty="0"/>
              <a:t>你是李华，你校将为高三学生举办成人礼活动（</a:t>
            </a:r>
            <a:r>
              <a:rPr lang="en-US" altLang="zh-CN" sz="2000" b="1" dirty="0"/>
              <a:t>the coming-of-age ceremony</a:t>
            </a:r>
            <a:r>
              <a:rPr lang="zh-CN" altLang="en-US" sz="2000" b="1" dirty="0"/>
              <a:t>）</a:t>
            </a:r>
            <a:r>
              <a:rPr lang="zh-CN" altLang="en-US" sz="2000" b="1" dirty="0" smtClean="0"/>
              <a:t>。请你代表高三年级给前往参加的家长们致欢迎辞：</a:t>
            </a:r>
            <a:endParaRPr lang="zh-CN" altLang="en-US" sz="2000" b="1" dirty="0"/>
          </a:p>
          <a:p>
            <a:r>
              <a:rPr lang="en-US" altLang="zh-CN" sz="2000" b="1" dirty="0" smtClean="0"/>
              <a:t>1</a:t>
            </a:r>
            <a:r>
              <a:rPr lang="en-US" altLang="zh-CN" sz="2000" b="1" dirty="0"/>
              <a:t>.</a:t>
            </a:r>
            <a:r>
              <a:rPr lang="zh-CN" altLang="en-US" sz="2000" b="1" dirty="0" smtClean="0"/>
              <a:t>活动目的；     </a:t>
            </a:r>
            <a:r>
              <a:rPr lang="en-US" altLang="zh-CN" sz="2000" b="1" dirty="0"/>
              <a:t>2.</a:t>
            </a:r>
            <a:r>
              <a:rPr lang="zh-CN" altLang="en-US" sz="2000" b="1" dirty="0" smtClean="0"/>
              <a:t>活动安排和意义</a:t>
            </a:r>
            <a:r>
              <a:rPr lang="zh-CN" altLang="en-US" sz="2000" b="1" dirty="0"/>
              <a:t>；        </a:t>
            </a:r>
            <a:r>
              <a:rPr lang="en-US" altLang="zh-CN" sz="2000" b="1" dirty="0"/>
              <a:t>3</a:t>
            </a:r>
            <a:r>
              <a:rPr lang="en-US" altLang="zh-CN" sz="2000" b="1" dirty="0" smtClean="0"/>
              <a:t>.</a:t>
            </a:r>
            <a:r>
              <a:rPr lang="zh-CN" altLang="en-US" sz="2000" b="1" dirty="0" smtClean="0"/>
              <a:t>欢迎参加</a:t>
            </a:r>
            <a:endParaRPr lang="zh-CN" altLang="en-US" sz="2000" b="1" dirty="0" smtClean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81940" y="557530"/>
            <a:ext cx="10440670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dirty="0" smtClean="0">
                <a:solidFill>
                  <a:srgbClr val="FF0000"/>
                </a:solidFill>
              </a:rPr>
              <a:t>1</a:t>
            </a:r>
            <a:r>
              <a:rPr lang="en-US" altLang="zh-CN" sz="2000" b="1" dirty="0" smtClean="0"/>
              <a:t>.</a:t>
            </a:r>
            <a:r>
              <a:rPr lang="zh-CN" altLang="en-US" sz="2000" b="1" dirty="0" smtClean="0"/>
              <a:t>假定</a:t>
            </a:r>
            <a:r>
              <a:rPr lang="zh-CN" altLang="en-US" sz="2000" b="1" dirty="0"/>
              <a:t>你是李华，你校将为高三学生举办成人礼活动（</a:t>
            </a:r>
            <a:r>
              <a:rPr lang="en-US" altLang="zh-CN" sz="2000" b="1" dirty="0"/>
              <a:t>the coming-of-age ceremony</a:t>
            </a:r>
            <a:r>
              <a:rPr lang="zh-CN" altLang="en-US" sz="2000" b="1" dirty="0"/>
              <a:t>）</a:t>
            </a:r>
            <a:r>
              <a:rPr lang="zh-CN" altLang="en-US" sz="2000" b="1" dirty="0" smtClean="0"/>
              <a:t>。请你以高三年级的名义写一则通知，欢迎家长来参加活动：</a:t>
            </a:r>
            <a:endParaRPr lang="zh-CN" altLang="en-US" sz="2000" b="1" dirty="0"/>
          </a:p>
          <a:p>
            <a:r>
              <a:rPr lang="en-US" altLang="zh-CN" sz="2000" b="1" dirty="0" smtClean="0"/>
              <a:t>1</a:t>
            </a:r>
            <a:r>
              <a:rPr lang="en-US" altLang="zh-CN" sz="2000" b="1" dirty="0"/>
              <a:t>.</a:t>
            </a:r>
            <a:r>
              <a:rPr lang="zh-CN" altLang="en-US" sz="2000" b="1" dirty="0" smtClean="0"/>
              <a:t>活动目的；     </a:t>
            </a:r>
            <a:r>
              <a:rPr lang="en-US" altLang="zh-CN" sz="2000" b="1" dirty="0"/>
              <a:t>2.</a:t>
            </a:r>
            <a:r>
              <a:rPr lang="zh-CN" altLang="en-US" sz="2000" b="1" dirty="0" smtClean="0"/>
              <a:t>活动安排和意义</a:t>
            </a:r>
            <a:r>
              <a:rPr lang="zh-CN" altLang="en-US" sz="2000" b="1" dirty="0"/>
              <a:t>；        </a:t>
            </a:r>
            <a:r>
              <a:rPr lang="en-US" altLang="zh-CN" sz="2000" b="1" dirty="0"/>
              <a:t>3</a:t>
            </a:r>
            <a:r>
              <a:rPr lang="en-US" altLang="zh-CN" sz="2000" b="1" dirty="0" smtClean="0"/>
              <a:t>.</a:t>
            </a:r>
            <a:r>
              <a:rPr lang="zh-CN" altLang="en-US" sz="2000" b="1" dirty="0" smtClean="0"/>
              <a:t>欢迎参加</a:t>
            </a:r>
            <a:endParaRPr lang="zh-CN" altLang="en-US" sz="2000" b="1" dirty="0" smtClean="0"/>
          </a:p>
          <a:p>
            <a:r>
              <a:rPr lang="zh-CN" altLang="en-US" sz="2000" b="1" dirty="0"/>
              <a:t>注意：</a:t>
            </a:r>
            <a:r>
              <a:rPr lang="en-US" altLang="zh-CN" sz="2000" b="1" dirty="0"/>
              <a:t>1.</a:t>
            </a:r>
            <a:r>
              <a:rPr lang="zh-CN" altLang="en-US" sz="2000" b="1" dirty="0"/>
              <a:t>写作词数应为</a:t>
            </a:r>
            <a:r>
              <a:rPr lang="en-US" altLang="zh-CN" sz="2000" b="1" dirty="0"/>
              <a:t>80</a:t>
            </a:r>
            <a:r>
              <a:rPr lang="zh-CN" altLang="en-US" sz="2000" b="1" dirty="0"/>
              <a:t>左右；</a:t>
            </a:r>
            <a:r>
              <a:rPr lang="en-US" altLang="zh-CN" sz="2000" b="1" dirty="0"/>
              <a:t>      2.</a:t>
            </a:r>
            <a:r>
              <a:rPr lang="zh-CN" altLang="en-US" sz="2000" b="1" dirty="0"/>
              <a:t>请按如下格式在答题卡相应位置作答。</a:t>
            </a:r>
            <a:endParaRPr lang="zh-CN" altLang="en-US" sz="2000" b="1" dirty="0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590" y="4775200"/>
            <a:ext cx="1703705" cy="17151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2280" y="198755"/>
            <a:ext cx="7098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Activity 4 </a:t>
            </a:r>
            <a:r>
              <a:rPr lang="zh-CN" altLang="en-US" sz="2400" b="1">
                <a:solidFill>
                  <a:srgbClr val="FF0000"/>
                </a:solidFill>
              </a:rPr>
              <a:t>：</a:t>
            </a:r>
            <a:r>
              <a:rPr lang="en-US" altLang="zh-CN" sz="2400" b="1">
                <a:solidFill>
                  <a:srgbClr val="FF0000"/>
                </a:solidFill>
              </a:rPr>
              <a:t> Pre-writing (Type-Tense-Outline)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8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2445" y="352425"/>
            <a:ext cx="10720070" cy="366141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800" b="1" dirty="0" smtClean="0">
                <a:solidFill>
                  <a:srgbClr val="FF0000"/>
                </a:solidFill>
              </a:rPr>
              <a:t>Pre-writing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</a:rPr>
              <a:t>1</a:t>
            </a:r>
            <a:r>
              <a:rPr lang="en-US" altLang="zh-CN" sz="2400" b="1" dirty="0" smtClean="0"/>
              <a:t>.</a:t>
            </a:r>
            <a:r>
              <a:rPr lang="zh-CN" altLang="en-US" sz="2400" b="1" dirty="0" smtClean="0"/>
              <a:t>假定</a:t>
            </a:r>
            <a:r>
              <a:rPr lang="zh-CN" altLang="en-US" sz="2400" b="1" dirty="0"/>
              <a:t>你是李华，你校将为高三学生举办成人礼活动（</a:t>
            </a:r>
            <a:r>
              <a:rPr lang="en-US" altLang="zh-CN" sz="2400" b="1" dirty="0"/>
              <a:t>the coming-of-age ceremony</a:t>
            </a:r>
            <a:r>
              <a:rPr lang="zh-CN" altLang="en-US" sz="2400" b="1" dirty="0"/>
              <a:t>）</a:t>
            </a:r>
            <a:r>
              <a:rPr lang="zh-CN" altLang="en-US" sz="2400" b="1" dirty="0" smtClean="0"/>
              <a:t>。请你以高三年级的名义写一则通知，欢迎家长来参加活动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内容如下</a:t>
            </a:r>
            <a:endParaRPr lang="zh-CN" altLang="en-US" sz="2400" b="1" dirty="0"/>
          </a:p>
          <a:p>
            <a:r>
              <a:rPr lang="en-US" altLang="zh-CN" sz="2400" b="1" dirty="0" smtClean="0"/>
              <a:t>1</a:t>
            </a:r>
            <a:r>
              <a:rPr lang="en-US" altLang="zh-CN" sz="2400" b="1" dirty="0"/>
              <a:t>.</a:t>
            </a:r>
            <a:r>
              <a:rPr lang="zh-CN" altLang="en-US" sz="2400" b="1" dirty="0" smtClean="0"/>
              <a:t>活动目的；     </a:t>
            </a:r>
            <a:r>
              <a:rPr lang="en-US" altLang="zh-CN" sz="2400" b="1" dirty="0"/>
              <a:t>2.</a:t>
            </a:r>
            <a:r>
              <a:rPr lang="zh-CN" altLang="en-US" sz="2400" b="1" dirty="0" smtClean="0"/>
              <a:t>活动安排和意义</a:t>
            </a:r>
            <a:r>
              <a:rPr lang="zh-CN" altLang="en-US" sz="2400" b="1" dirty="0"/>
              <a:t>；      </a:t>
            </a:r>
            <a:r>
              <a:rPr lang="en-US" altLang="zh-CN" sz="2400" b="1" dirty="0"/>
              <a:t>3</a:t>
            </a:r>
            <a:r>
              <a:rPr lang="en-US" altLang="zh-CN" sz="2400" b="1" dirty="0" smtClean="0"/>
              <a:t>.</a:t>
            </a:r>
            <a:r>
              <a:rPr lang="zh-CN" altLang="en-US" sz="2400" b="1" dirty="0" smtClean="0"/>
              <a:t>欢迎参加</a:t>
            </a:r>
            <a:endParaRPr lang="zh-CN" altLang="en-US" sz="2400" b="1" dirty="0" smtClean="0"/>
          </a:p>
          <a:p>
            <a:r>
              <a:rPr lang="zh-CN" altLang="en-US" sz="2400" b="1" dirty="0"/>
              <a:t>注意：</a:t>
            </a:r>
            <a:endParaRPr lang="zh-CN" altLang="en-US" sz="2400" b="1" dirty="0"/>
          </a:p>
          <a:p>
            <a:r>
              <a:rPr lang="en-US" altLang="zh-CN" sz="2400" b="1" dirty="0"/>
              <a:t>1.</a:t>
            </a:r>
            <a:r>
              <a:rPr lang="zh-CN" altLang="en-US" sz="2400" b="1" dirty="0"/>
              <a:t>写作词数应为</a:t>
            </a:r>
            <a:r>
              <a:rPr lang="en-US" altLang="zh-CN" sz="2400" b="1" dirty="0"/>
              <a:t>80</a:t>
            </a:r>
            <a:r>
              <a:rPr lang="zh-CN" altLang="en-US" sz="2400" b="1" dirty="0"/>
              <a:t>左右；</a:t>
            </a:r>
            <a:r>
              <a:rPr lang="en-US" altLang="zh-CN" sz="2400" b="1" dirty="0"/>
              <a:t>      </a:t>
            </a:r>
            <a:endParaRPr lang="en-US" altLang="zh-CN" sz="2400" b="1" dirty="0"/>
          </a:p>
          <a:p>
            <a:r>
              <a:rPr lang="en-US" altLang="zh-CN" sz="2400" b="1" dirty="0"/>
              <a:t>2.</a:t>
            </a:r>
            <a:r>
              <a:rPr lang="zh-CN" altLang="en-US" sz="2400" b="1" dirty="0"/>
              <a:t>请按如下格式在答题卡相应位置作答。</a:t>
            </a:r>
            <a:endParaRPr lang="zh-CN" altLang="en-US" sz="2400" b="1" dirty="0"/>
          </a:p>
          <a:p>
            <a:r>
              <a:rPr lang="en-US" altLang="zh-CN" sz="2400" b="1" dirty="0"/>
              <a:t>                                               Notice</a:t>
            </a:r>
            <a:endParaRPr lang="en-US" altLang="zh-CN" sz="2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037590" y="3564255"/>
            <a:ext cx="1667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Type: </a:t>
            </a:r>
            <a:endParaRPr lang="en-US" altLang="zh-CN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853440" y="4024630"/>
            <a:ext cx="1584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Tense: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719455" y="5228590"/>
            <a:ext cx="1584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</a:rPr>
              <a:t>Outline: 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26285" y="3540760"/>
            <a:ext cx="813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通知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43100" y="3916045"/>
            <a:ext cx="3056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一般现在</a:t>
            </a:r>
            <a:r>
              <a:rPr lang="en-US" altLang="zh-CN" sz="2400" b="1">
                <a:solidFill>
                  <a:srgbClr val="FF0000"/>
                </a:solidFill>
              </a:rPr>
              <a:t>/</a:t>
            </a:r>
            <a:r>
              <a:rPr lang="zh-CN" altLang="en-US" sz="2400" b="1">
                <a:solidFill>
                  <a:srgbClr val="FF0000"/>
                </a:solidFill>
              </a:rPr>
              <a:t>将来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左大括号 8"/>
          <p:cNvSpPr/>
          <p:nvPr/>
        </p:nvSpPr>
        <p:spPr>
          <a:xfrm>
            <a:off x="2361565" y="4485005"/>
            <a:ext cx="76200" cy="183451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50795" y="4244975"/>
            <a:ext cx="1378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para1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50795" y="4949190"/>
            <a:ext cx="1378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para2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50795" y="5829935"/>
            <a:ext cx="1378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para3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00475" y="4244975"/>
            <a:ext cx="956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目的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4697095" y="4376420"/>
            <a:ext cx="617220" cy="1644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314315" y="3839845"/>
            <a:ext cx="6492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In an attempt to celebrate senior 3 students’ transition from adolescence to adult,...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38855" y="4969510"/>
            <a:ext cx="2366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活动安排</a:t>
            </a:r>
            <a:r>
              <a:rPr lang="en-US" altLang="zh-CN" sz="2400" b="1">
                <a:solidFill>
                  <a:srgbClr val="FF0000"/>
                </a:solidFill>
              </a:rPr>
              <a:t>+</a:t>
            </a:r>
            <a:r>
              <a:rPr lang="zh-CN" altLang="en-US" sz="2400" b="1">
                <a:solidFill>
                  <a:srgbClr val="FF0000"/>
                </a:solidFill>
              </a:rPr>
              <a:t>意义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5743575" y="5182235"/>
            <a:ext cx="617220" cy="1644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360795" y="4540885"/>
            <a:ext cx="5445760" cy="2189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28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活动安排</a:t>
            </a:r>
            <a:r>
              <a:rPr lang="en-US" altLang="zh-CN" sz="2400" b="1">
                <a:solidFill>
                  <a:schemeClr val="tx1"/>
                </a:solidFill>
              </a:rPr>
              <a:t>-see</a:t>
            </a:r>
            <a:r>
              <a:rPr lang="zh-CN" altLang="en-US" sz="2400" b="1">
                <a:solidFill>
                  <a:srgbClr val="FF0000"/>
                </a:solidFill>
              </a:rPr>
              <a:t>（</a:t>
            </a:r>
            <a:r>
              <a:rPr lang="en-US" altLang="zh-CN" sz="2400" b="1">
                <a:solidFill>
                  <a:srgbClr val="FF0000"/>
                </a:solidFill>
              </a:rPr>
              <a:t>poetry recitation</a:t>
            </a:r>
            <a:r>
              <a:rPr lang="zh-CN" altLang="en-US" sz="2400" b="1">
                <a:solidFill>
                  <a:srgbClr val="FF0000"/>
                </a:solidFill>
              </a:rPr>
              <a:t>）</a:t>
            </a:r>
            <a:endParaRPr lang="zh-CN" altLang="en-US" sz="2400" b="1">
              <a:solidFill>
                <a:srgbClr val="FF0000"/>
              </a:solidFill>
            </a:endParaRPr>
          </a:p>
          <a:p>
            <a:pPr indent="0" fontAlgn="auto">
              <a:lnSpc>
                <a:spcPts val="228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              </a:t>
            </a:r>
            <a:r>
              <a:rPr lang="en-US" altLang="zh-CN" sz="2400" b="1">
                <a:solidFill>
                  <a:schemeClr val="tx1"/>
                </a:solidFill>
              </a:rPr>
              <a:t>-hear</a:t>
            </a:r>
            <a:r>
              <a:rPr lang="zh-CN" altLang="en-US" sz="2400" b="1">
                <a:solidFill>
                  <a:srgbClr val="FF0000"/>
                </a:solidFill>
              </a:rPr>
              <a:t>（</a:t>
            </a:r>
            <a:r>
              <a:rPr lang="en-US" altLang="zh-CN" sz="2400" b="1">
                <a:solidFill>
                  <a:srgbClr val="FF0000"/>
                </a:solidFill>
              </a:rPr>
              <a:t>congratulations and   wishes delivered by principal</a:t>
            </a:r>
            <a:r>
              <a:rPr lang="zh-CN" altLang="en-US" sz="2400" b="1">
                <a:solidFill>
                  <a:srgbClr val="FF0000"/>
                </a:solidFill>
              </a:rPr>
              <a:t>）</a:t>
            </a:r>
            <a:endParaRPr lang="zh-CN" altLang="en-US" sz="2400" b="1">
              <a:solidFill>
                <a:srgbClr val="FF0000"/>
              </a:solidFill>
            </a:endParaRPr>
          </a:p>
          <a:p>
            <a:pPr indent="0" fontAlgn="auto">
              <a:lnSpc>
                <a:spcPts val="228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              </a:t>
            </a:r>
            <a:r>
              <a:rPr lang="en-US" altLang="zh-CN" sz="2400" b="1">
                <a:solidFill>
                  <a:schemeClr val="tx1"/>
                </a:solidFill>
              </a:rPr>
              <a:t>-experience</a:t>
            </a:r>
            <a:r>
              <a:rPr lang="en-US" altLang="zh-CN" sz="2400" b="1">
                <a:solidFill>
                  <a:srgbClr val="FF0000"/>
                </a:solidFill>
              </a:rPr>
              <a:t> (take an oath/ go past the adult door)</a:t>
            </a:r>
            <a:endParaRPr lang="en-US" altLang="zh-CN" sz="2400" b="1">
              <a:solidFill>
                <a:srgbClr val="FF0000"/>
              </a:solidFill>
            </a:endParaRPr>
          </a:p>
          <a:p>
            <a:pPr indent="0" fontAlgn="auto">
              <a:lnSpc>
                <a:spcPts val="248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意义：</a:t>
            </a:r>
            <a:r>
              <a:rPr lang="en-US" altLang="zh-CN" sz="2400" b="1">
                <a:solidFill>
                  <a:srgbClr val="FF0000"/>
                </a:solidFill>
              </a:rPr>
              <a:t>gain deeper insight into ...</a:t>
            </a:r>
            <a:endParaRPr lang="en-US" altLang="zh-CN" sz="2400" b="1">
              <a:solidFill>
                <a:srgbClr val="FF0000"/>
              </a:solidFill>
            </a:endParaRPr>
          </a:p>
          <a:p>
            <a:pPr indent="0" fontAlgn="auto">
              <a:lnSpc>
                <a:spcPts val="248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           arouse ss’ awareness of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62045" y="5859145"/>
            <a:ext cx="2366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欢迎参加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3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19" grpId="0"/>
      <p:bldP spid="19" grpId="1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49455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6250" y="626110"/>
            <a:ext cx="10681335" cy="14135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Group 1</a:t>
            </a:r>
            <a:r>
              <a:rPr lang="en-US" altLang="zh-CN" sz="2000" b="1" dirty="0" smtClean="0"/>
              <a:t>. 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假设</a:t>
            </a:r>
            <a:r>
              <a:rPr lang="zh-CN" altLang="en-US" sz="2000" b="1" dirty="0"/>
              <a:t>你是李华，上周六参加了学校为高三学生举行的成人仪式。请根据以下要点，你的外国朋友</a:t>
            </a:r>
            <a:r>
              <a:rPr lang="en-US" altLang="zh-CN" sz="2000" b="1" dirty="0"/>
              <a:t>David</a:t>
            </a:r>
            <a:r>
              <a:rPr lang="zh-CN" altLang="en-US" sz="2000" b="1" dirty="0"/>
              <a:t>想了解你们成人礼，请你介绍成人仪式的有关情况：</a:t>
            </a:r>
            <a:endParaRPr lang="zh-CN" altLang="en-US" sz="2000" b="1" dirty="0"/>
          </a:p>
          <a:p>
            <a:r>
              <a:rPr lang="en-US" altLang="zh-CN" sz="2000" b="1" dirty="0"/>
              <a:t>1.</a:t>
            </a:r>
            <a:r>
              <a:rPr lang="zh-CN" altLang="en-US" sz="2000" b="1" dirty="0"/>
              <a:t>活动过程；   </a:t>
            </a:r>
            <a:r>
              <a:rPr lang="en-US" altLang="zh-CN" sz="2000" b="1" dirty="0"/>
              <a:t>2.</a:t>
            </a:r>
            <a:r>
              <a:rPr lang="zh-CN" altLang="en-US" sz="2000" b="1" dirty="0"/>
              <a:t>你的感受。</a:t>
            </a:r>
            <a:endParaRPr lang="zh-CN" altLang="en-US" sz="2000" b="1" dirty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476885" y="2174875"/>
            <a:ext cx="11195685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Group 2</a:t>
            </a:r>
            <a:r>
              <a:rPr lang="en-US" altLang="zh-CN" sz="2000" b="1" dirty="0" smtClean="0"/>
              <a:t>.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假如</a:t>
            </a:r>
            <a:r>
              <a:rPr lang="zh-CN" altLang="en-US" sz="2000" b="1" dirty="0"/>
              <a:t>你是李华，你校下周将组织高三年级学生举行成人礼。请你给外教</a:t>
            </a:r>
            <a:r>
              <a:rPr lang="en-US" altLang="zh-CN" sz="2000" b="1" dirty="0"/>
              <a:t>David</a:t>
            </a:r>
            <a:r>
              <a:rPr lang="zh-CN" altLang="en-US" sz="2000" b="1" dirty="0"/>
              <a:t>写一封电子邮件邀请他参加。内容包括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/>
              <a:t>1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举行成人礼的时间和地点；   </a:t>
            </a:r>
            <a:r>
              <a:rPr lang="en-US" altLang="zh-CN" sz="2000" b="1" dirty="0"/>
              <a:t>2.</a:t>
            </a:r>
            <a:r>
              <a:rPr lang="zh-CN" altLang="en-US" sz="2000" b="1" dirty="0"/>
              <a:t>成人礼的具体内容；   </a:t>
            </a:r>
            <a:r>
              <a:rPr lang="en-US" altLang="zh-CN" sz="2000" b="1" dirty="0"/>
              <a:t>3.</a:t>
            </a:r>
            <a:r>
              <a:rPr lang="zh-CN" altLang="en-US" sz="2000" b="1" dirty="0"/>
              <a:t>欢迎参加。</a:t>
            </a:r>
            <a:endParaRPr lang="zh-CN" altLang="en-US" sz="2000" b="1" dirty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en-US" altLang="zh-CN" sz="2000" b="1" dirty="0"/>
          </a:p>
        </p:txBody>
      </p:sp>
      <p:sp>
        <p:nvSpPr>
          <p:cNvPr id="9" name="矩形 8"/>
          <p:cNvSpPr/>
          <p:nvPr/>
        </p:nvSpPr>
        <p:spPr>
          <a:xfrm>
            <a:off x="476250" y="3614420"/>
            <a:ext cx="1119632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Group 3</a:t>
            </a:r>
            <a:r>
              <a:rPr lang="en-US" altLang="zh-CN" sz="2000" dirty="0" smtClean="0"/>
              <a:t>.</a:t>
            </a:r>
            <a:endParaRPr lang="en-US" altLang="zh-CN" sz="2000" dirty="0" smtClean="0"/>
          </a:p>
          <a:p>
            <a:r>
              <a:rPr lang="zh-CN" altLang="en-US" sz="2000" b="1" dirty="0" smtClean="0"/>
              <a:t>假定</a:t>
            </a:r>
            <a:r>
              <a:rPr lang="zh-CN" altLang="en-US" sz="2000" b="1" dirty="0"/>
              <a:t>你是李华，上周六你校举行了高三成人礼仪式。请你为校公众号写一篇推文，内容包括：</a:t>
            </a:r>
            <a:br>
              <a:rPr lang="zh-CN" altLang="en-US" sz="2000" b="1" dirty="0"/>
            </a:br>
            <a:r>
              <a:rPr lang="en-US" altLang="zh-CN" sz="2000" b="1" dirty="0"/>
              <a:t>1. </a:t>
            </a:r>
            <a:r>
              <a:rPr lang="zh-CN" altLang="en-US" sz="2000" b="1" dirty="0"/>
              <a:t>活动时间、地点</a:t>
            </a:r>
            <a:r>
              <a:rPr lang="zh-CN" altLang="en-US" sz="2000" b="1" dirty="0" smtClean="0"/>
              <a:t>： </a:t>
            </a:r>
            <a:r>
              <a:rPr lang="en-US" altLang="zh-CN" sz="2000" b="1" dirty="0" smtClean="0"/>
              <a:t>2</a:t>
            </a:r>
            <a:r>
              <a:rPr lang="en-US" altLang="zh-CN" sz="2000" b="1" dirty="0"/>
              <a:t>. </a:t>
            </a:r>
            <a:r>
              <a:rPr lang="zh-CN" altLang="en-US" sz="2000" b="1" dirty="0"/>
              <a:t>活动内容：走龙门、成人宣誓等</a:t>
            </a:r>
            <a:r>
              <a:rPr lang="zh-CN" altLang="en-US" sz="2000" b="1" dirty="0" smtClean="0"/>
              <a:t>；  </a:t>
            </a:r>
            <a:r>
              <a:rPr lang="en-US" altLang="zh-CN" sz="2000" b="1" dirty="0" smtClean="0"/>
              <a:t>3</a:t>
            </a:r>
            <a:r>
              <a:rPr lang="en-US" altLang="zh-CN" sz="2000" b="1" dirty="0"/>
              <a:t>. </a:t>
            </a:r>
            <a:r>
              <a:rPr lang="zh-CN" altLang="en-US" sz="2000" b="1" dirty="0"/>
              <a:t>个人感悟。</a:t>
            </a:r>
            <a:endParaRPr lang="zh-CN" altLang="en-US" sz="2000" b="1" dirty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11" name="矩形 10"/>
          <p:cNvSpPr/>
          <p:nvPr/>
        </p:nvSpPr>
        <p:spPr>
          <a:xfrm>
            <a:off x="476250" y="5027930"/>
            <a:ext cx="1012126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Group 4</a:t>
            </a:r>
            <a:r>
              <a:rPr lang="en-US" altLang="zh-CN" sz="2000" b="1" dirty="0" smtClean="0"/>
              <a:t>.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假定</a:t>
            </a:r>
            <a:r>
              <a:rPr lang="zh-CN" altLang="en-US" sz="2000" b="1" dirty="0"/>
              <a:t>你是李华，你校将为高三学生举办成人礼活动（</a:t>
            </a:r>
            <a:r>
              <a:rPr lang="en-US" altLang="zh-CN" sz="2000" b="1" dirty="0"/>
              <a:t>the coming-of-age ceremony</a:t>
            </a:r>
            <a:r>
              <a:rPr lang="zh-CN" altLang="en-US" sz="2000" b="1" dirty="0"/>
              <a:t>）</a:t>
            </a:r>
            <a:r>
              <a:rPr lang="zh-CN" altLang="en-US" sz="2000" b="1" dirty="0" smtClean="0"/>
              <a:t>。请你代表高三年级给前往参加的家长们致欢迎辞：</a:t>
            </a:r>
            <a:endParaRPr lang="zh-CN" altLang="en-US" sz="2000" b="1" dirty="0"/>
          </a:p>
          <a:p>
            <a:r>
              <a:rPr lang="en-US" altLang="zh-CN" sz="2000" b="1" dirty="0" smtClean="0"/>
              <a:t>1</a:t>
            </a:r>
            <a:r>
              <a:rPr lang="en-US" altLang="zh-CN" sz="2000" b="1" dirty="0"/>
              <a:t>.</a:t>
            </a:r>
            <a:r>
              <a:rPr lang="zh-CN" altLang="en-US" sz="2000" b="1" dirty="0" smtClean="0"/>
              <a:t>活动目的；     </a:t>
            </a:r>
            <a:r>
              <a:rPr lang="en-US" altLang="zh-CN" sz="2000" b="1" dirty="0"/>
              <a:t>2.</a:t>
            </a:r>
            <a:r>
              <a:rPr lang="zh-CN" altLang="en-US" sz="2000" b="1" dirty="0" smtClean="0"/>
              <a:t>活动安排和意义</a:t>
            </a:r>
            <a:r>
              <a:rPr lang="zh-CN" altLang="en-US" sz="2000" b="1" dirty="0"/>
              <a:t>；        </a:t>
            </a:r>
            <a:r>
              <a:rPr lang="en-US" altLang="zh-CN" sz="2000" b="1" dirty="0"/>
              <a:t>3</a:t>
            </a:r>
            <a:r>
              <a:rPr lang="en-US" altLang="zh-CN" sz="2000" b="1" dirty="0" smtClean="0"/>
              <a:t>.</a:t>
            </a:r>
            <a:r>
              <a:rPr lang="zh-CN" altLang="en-US" sz="2000" b="1" dirty="0" smtClean="0"/>
              <a:t>欢迎参加</a:t>
            </a:r>
            <a:endParaRPr lang="zh-CN" altLang="en-US" sz="2000" b="1" dirty="0" smtClean="0"/>
          </a:p>
          <a:p>
            <a:r>
              <a:rPr lang="zh-CN" altLang="en-US" sz="2000" b="1" dirty="0">
                <a:sym typeface="+mn-ea"/>
              </a:rPr>
              <a:t>注意：</a:t>
            </a:r>
            <a:r>
              <a:rPr lang="en-US" altLang="zh-CN" sz="2000" b="1" dirty="0">
                <a:sym typeface="+mn-ea"/>
              </a:rPr>
              <a:t>1.</a:t>
            </a:r>
            <a:r>
              <a:rPr lang="zh-CN" altLang="en-US" sz="2000" b="1" dirty="0">
                <a:sym typeface="+mn-ea"/>
              </a:rPr>
              <a:t>写作词数应为</a:t>
            </a:r>
            <a:r>
              <a:rPr lang="en-US" altLang="zh-CN" sz="2000" b="1" dirty="0">
                <a:sym typeface="+mn-ea"/>
              </a:rPr>
              <a:t>80</a:t>
            </a:r>
            <a:r>
              <a:rPr lang="zh-CN" altLang="en-US" sz="2000" b="1" dirty="0">
                <a:sym typeface="+mn-ea"/>
              </a:rPr>
              <a:t>左右；</a:t>
            </a:r>
            <a:r>
              <a:rPr lang="en-US" altLang="zh-CN" sz="2000" b="1" dirty="0">
                <a:sym typeface="+mn-ea"/>
              </a:rPr>
              <a:t>      2.</a:t>
            </a:r>
            <a:r>
              <a:rPr lang="zh-CN" altLang="en-US" sz="2000" b="1" dirty="0">
                <a:sym typeface="+mn-ea"/>
              </a:rPr>
              <a:t>请按如下格式在答题卡相应位置作答。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905" y="4949825"/>
            <a:ext cx="1703705" cy="17151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2280" y="198755"/>
            <a:ext cx="7098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</a:rPr>
              <a:t>Practice makes perfect!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7293610" y="-1721485"/>
            <a:ext cx="3310890" cy="6485890"/>
          </a:xfrm>
          <a:prstGeom prst="rect">
            <a:avLst/>
          </a:prstGeom>
        </p:spPr>
      </p:pic>
      <p:pic>
        <p:nvPicPr>
          <p:cNvPr id="8" name="图片 7" descr="group4"/>
          <p:cNvPicPr>
            <a:picLocks noChangeAspect="1"/>
          </p:cNvPicPr>
          <p:nvPr/>
        </p:nvPicPr>
        <p:blipFill>
          <a:blip r:embed="rId2"/>
          <a:srcRect l="1331" t="8435" r="-1331" b="23118"/>
          <a:stretch>
            <a:fillRect/>
          </a:stretch>
        </p:blipFill>
        <p:spPr>
          <a:xfrm>
            <a:off x="6017260" y="3176905"/>
            <a:ext cx="6254115" cy="3594100"/>
          </a:xfrm>
          <a:prstGeom prst="rect">
            <a:avLst/>
          </a:prstGeom>
        </p:spPr>
      </p:pic>
      <p:pic>
        <p:nvPicPr>
          <p:cNvPr id="4" name="图片 3" descr="group1"/>
          <p:cNvPicPr>
            <a:picLocks noChangeAspect="1"/>
          </p:cNvPicPr>
          <p:nvPr/>
        </p:nvPicPr>
        <p:blipFill>
          <a:blip r:embed="rId3"/>
          <a:srcRect l="23802" t="7871" b="7136"/>
          <a:stretch>
            <a:fillRect/>
          </a:stretch>
        </p:blipFill>
        <p:spPr>
          <a:xfrm rot="16200000">
            <a:off x="1502410" y="-1647825"/>
            <a:ext cx="2998470" cy="6189980"/>
          </a:xfrm>
          <a:prstGeom prst="rect">
            <a:avLst/>
          </a:prstGeom>
        </p:spPr>
      </p:pic>
      <p:pic>
        <p:nvPicPr>
          <p:cNvPr id="6" name="图片 5" descr="group 2"/>
          <p:cNvPicPr>
            <a:picLocks noChangeAspect="1"/>
          </p:cNvPicPr>
          <p:nvPr/>
        </p:nvPicPr>
        <p:blipFill>
          <a:blip r:embed="rId4"/>
          <a:srcRect l="1462" t="6358" r="-1462" b="4563"/>
          <a:stretch>
            <a:fillRect/>
          </a:stretch>
        </p:blipFill>
        <p:spPr>
          <a:xfrm rot="16200000">
            <a:off x="1245235" y="1700530"/>
            <a:ext cx="3605530" cy="6096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06570" y="-133985"/>
            <a:ext cx="3124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Students’ showtime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635" y="114935"/>
            <a:ext cx="11991340" cy="54356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Summary: How to introduce an activity properly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563245" y="840740"/>
            <a:ext cx="11628755" cy="619252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1.Pre-writing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out the _________ of the writing.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out the _____________________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__________the structure of the writing.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 the _________ of an activity which can be used.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Step2.Set out to write with_______________handwriting.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7810" y="1701165"/>
            <a:ext cx="1701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type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94810" y="2479675"/>
            <a:ext cx="1701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tense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7895" y="3168015"/>
            <a:ext cx="1701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Outline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09010" y="3890645"/>
            <a:ext cx="2819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components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96610" y="4702810"/>
            <a:ext cx="3695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nice and neat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96875" y="371475"/>
          <a:ext cx="11489690" cy="6322060"/>
        </p:xfrm>
        <a:graphic>
          <a:graphicData uri="http://schemas.openxmlformats.org/drawingml/2006/table">
            <a:tbl>
              <a:tblPr/>
              <a:tblGrid>
                <a:gridCol w="2042160"/>
                <a:gridCol w="6955155"/>
                <a:gridCol w="1163955"/>
                <a:gridCol w="1328420"/>
              </a:tblGrid>
              <a:tr h="925830"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Self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assessment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Criteria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Yes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No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3925"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I know the components of an activity.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4190"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I know how to identify the type and tense of an activity.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2285"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I know how to lay out the given information  in each paragraph accordingly and coherently. </a:t>
                      </a:r>
                      <a:endParaRPr lang="en-US" altLang="zh-CN" sz="2800" b="1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5830"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32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I know how to apply the transitions properly.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3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3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390265" y="3916045"/>
            <a:ext cx="5080000" cy="27051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Calibri" panose="020F0502020204030204"/>
                <a:ea typeface="宋体" panose="02010600030101010101" pitchFamily="2" charset="-122"/>
              </a:rPr>
              <a:t> </a:t>
            </a:r>
            <a:endParaRPr lang="en-US" altLang="zh-CN"/>
          </a:p>
        </p:txBody>
      </p:sp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 descr="百日誓师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635"/>
            <a:ext cx="12310745" cy="68745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24890" y="1922145"/>
            <a:ext cx="10088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积极参与活动，点亮人生火花</a:t>
            </a:r>
            <a:endParaRPr lang="zh-CN" altLang="en-US" sz="6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4698" y="775970"/>
            <a:ext cx="1084897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 active to light up your life!</a:t>
            </a:r>
            <a:endParaRPr lang="en-US" altLang="zh-CN" sz="6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4375" y="1293495"/>
            <a:ext cx="10862945" cy="5045710"/>
          </a:xfrm>
        </p:spPr>
        <p:txBody>
          <a:bodyPr/>
          <a:p>
            <a:pPr marL="0" indent="0">
              <a:buNone/>
            </a:pPr>
            <a:r>
              <a:rPr lang="en-US" altLang="zh-CN" b="1"/>
              <a:t>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the writing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Correct and grade the writing according to your own outline and evaluation criteria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67125" y="94615"/>
            <a:ext cx="48577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Homework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55" y="81915"/>
            <a:ext cx="12107545" cy="684720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075" y="194945"/>
            <a:ext cx="10596245" cy="994410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一篇好的文章由以下四部分构成：</a:t>
            </a:r>
            <a:r>
              <a:rPr lang="zh-CN" altLang="en-US" b="1" dirty="0" smtClean="0">
                <a:solidFill>
                  <a:srgbClr val="FF0000"/>
                </a:solidFill>
              </a:rPr>
              <a:t>完整性、准确性、连贯性和创造性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365125" y="1289050"/>
          <a:ext cx="11443335" cy="5356860"/>
        </p:xfrm>
        <a:graphic>
          <a:graphicData uri="http://schemas.openxmlformats.org/drawingml/2006/table">
            <a:tbl>
              <a:tblPr firstRow="1" firstCol="1" bandRow="1"/>
              <a:tblGrid>
                <a:gridCol w="1870710"/>
                <a:gridCol w="9572625"/>
              </a:tblGrid>
              <a:tr h="2472690">
                <a:tc>
                  <a:txBody>
                    <a:bodyPr/>
                    <a:lstStyle/>
                    <a:p>
                      <a:pPr algn="l"/>
                      <a:r>
                        <a:rPr lang="zh-CN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第五档</a:t>
                      </a:r>
                      <a:endParaRPr lang="en-US" altLang="zh-CN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zh-CN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13-15</a:t>
                      </a:r>
                      <a:r>
                        <a:rPr lang="zh-CN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分）</a:t>
                      </a:r>
                      <a:endParaRPr lang="zh-CN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完全达到了预期的写作目的。</a:t>
                      </a:r>
                      <a:endParaRPr lang="en-US" altLang="zh-CN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</a:t>
                      </a:r>
                      <a:r>
                        <a:rPr lang="zh-CN" altLang="en-US" sz="2400" b="1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覆盖所有内容要点</a:t>
                      </a:r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，表达清楚、合理；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词汇和语法结构</a:t>
                      </a:r>
                      <a:r>
                        <a:rPr lang="zh-CN" altLang="en-US" sz="2400" b="1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多样、准确、恰当</a:t>
                      </a:r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语言有</a:t>
                      </a:r>
                      <a:r>
                        <a:rPr lang="zh-CN" altLang="en-US" sz="2400" b="1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个别错误</a:t>
                      </a:r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，但为尽力使词汇和语法结构多样所致，完全不影响理解；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有效地使用了语句间的连接手段，</a:t>
                      </a:r>
                      <a:r>
                        <a:rPr lang="zh-CN" altLang="en-US" sz="2400" b="1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结构紧凑、意义连贯</a:t>
                      </a:r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170">
                <a:tc>
                  <a:txBody>
                    <a:bodyPr/>
                    <a:lstStyle/>
                    <a:p>
                      <a:pPr algn="l"/>
                      <a:r>
                        <a:rPr lang="zh-CN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第四档</a:t>
                      </a:r>
                      <a:endParaRPr lang="en-US" altLang="zh-CN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zh-CN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10-12</a:t>
                      </a:r>
                      <a:r>
                        <a:rPr lang="zh-CN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分）</a:t>
                      </a:r>
                      <a:endParaRPr lang="zh-CN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达到了预期的写作目的。</a:t>
                      </a:r>
                      <a:endParaRPr lang="en-US" altLang="zh-CN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● 覆盖所有内容要点，表达比较清楚、合理；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词汇和语法结构比较多样，且准确、恰当；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少数语言错误主要是因尝试词汇和语法结构多样化所致，不影响理解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altLang="en-US" sz="2400" kern="100" dirty="0">
                          <a:effectLst/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● 有效地使用了语句间的连接手段，全文结构比较紧凑、意义比较连贯。</a:t>
                      </a:r>
                      <a:endParaRPr lang="zh-CN" altLang="en-US" sz="2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230" y="5715"/>
            <a:ext cx="11875135" cy="685228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87630" y="36830"/>
          <a:ext cx="12124055" cy="6698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475"/>
                <a:gridCol w="6830695"/>
                <a:gridCol w="982345"/>
                <a:gridCol w="2288540"/>
              </a:tblGrid>
              <a:tr h="1069340"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Evaluation dimension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Evaluation criteria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Scores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Self-Assessment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</a:tr>
              <a:tr h="1210310"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8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 Clear structure.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2. Effective transitions between sentences and paragraphs.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</a:tr>
              <a:tr h="1571625"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Content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8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All the points are included and they are laid out accordingly and coherently.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</a:tr>
              <a:tr h="1778000"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Language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8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1.Correct grammar,spelling or punctuation.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2.The writing use proper, advanced and various sentence patterns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</a:tr>
              <a:tr h="1069340"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Handwriting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8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Good handwriting and neat layout.</a:t>
                      </a:r>
                      <a:endParaRPr lang="en-US" altLang="zh-CN" sz="28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2400" b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  <a:tc>
                  <a:txBody>
                    <a:bodyPr/>
                    <a:p>
                      <a:pPr indent="0" fontAlgn="auto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t" anchorCtr="0"/>
                </a:tc>
              </a:tr>
            </a:tbl>
          </a:graphicData>
        </a:graphic>
      </p:graphicFrame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分享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000885" y="-1163955"/>
            <a:ext cx="6502400" cy="9081135"/>
          </a:xfrm>
          <a:prstGeom prst="rect">
            <a:avLst/>
          </a:prstGeom>
        </p:spPr>
      </p:pic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邀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44775" y="-1421130"/>
            <a:ext cx="6881495" cy="9716770"/>
          </a:xfrm>
          <a:prstGeom prst="rect">
            <a:avLst/>
          </a:prstGeom>
        </p:spPr>
      </p:pic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推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599690" y="-1710055"/>
            <a:ext cx="6592570" cy="10012680"/>
          </a:xfrm>
          <a:prstGeom prst="rect">
            <a:avLst/>
          </a:prstGeom>
        </p:spPr>
      </p:pic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欢迎辞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543175" y="-1242695"/>
            <a:ext cx="6551295" cy="9286875"/>
          </a:xfrm>
          <a:prstGeom prst="rect">
            <a:avLst/>
          </a:prstGeom>
        </p:spPr>
      </p:pic>
      <p:pic>
        <p:nvPicPr>
          <p:cNvPr id="11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0605" y="144780"/>
            <a:ext cx="759460" cy="803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8013" y="2829560"/>
            <a:ext cx="1097597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for your attending!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-744855" y="-4445"/>
            <a:ext cx="1186878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Gaokao Evaluation System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图片 5" descr="高考评价体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1012190"/>
            <a:ext cx="5107305" cy="5845810"/>
          </a:xfrm>
          <a:prstGeom prst="rect">
            <a:avLst/>
          </a:prstGeom>
        </p:spPr>
      </p:pic>
      <p:pic>
        <p:nvPicPr>
          <p:cNvPr id="8" name="图片 7" descr="立德树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320" y="1012190"/>
            <a:ext cx="6884670" cy="566610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344160" y="4664075"/>
            <a:ext cx="1315085" cy="690880"/>
          </a:xfrm>
          <a:prstGeom prst="ellipse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016760" y="3083560"/>
            <a:ext cx="1315085" cy="690880"/>
          </a:xfrm>
          <a:prstGeom prst="ellipse">
            <a:avLst/>
          </a:prstGeom>
          <a:solidFill>
            <a:schemeClr val="accent6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20250301_205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9715" y="3427730"/>
            <a:ext cx="4179570" cy="3335020"/>
          </a:xfrm>
          <a:prstGeom prst="rect">
            <a:avLst/>
          </a:prstGeom>
        </p:spPr>
      </p:pic>
      <p:pic>
        <p:nvPicPr>
          <p:cNvPr id="4" name="内容占位符 3" descr="2021浙江卷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065" y="0"/>
            <a:ext cx="4184650" cy="3427730"/>
          </a:xfrm>
          <a:prstGeom prst="rect">
            <a:avLst/>
          </a:prstGeom>
        </p:spPr>
      </p:pic>
      <p:pic>
        <p:nvPicPr>
          <p:cNvPr id="2" name="图片 1" descr="2020新课标1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3794125" cy="3427095"/>
          </a:xfrm>
          <a:prstGeom prst="rect">
            <a:avLst/>
          </a:prstGeom>
          <a:noFill/>
        </p:spPr>
      </p:pic>
      <p:pic>
        <p:nvPicPr>
          <p:cNvPr id="5" name="图片 4" descr="2022浙江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140" y="0"/>
            <a:ext cx="4080510" cy="3427730"/>
          </a:xfrm>
          <a:prstGeom prst="rect">
            <a:avLst/>
          </a:prstGeom>
        </p:spPr>
      </p:pic>
      <p:pic>
        <p:nvPicPr>
          <p:cNvPr id="6" name="图片 5" descr="2023浙江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930"/>
            <a:ext cx="3930015" cy="3330575"/>
          </a:xfrm>
          <a:prstGeom prst="rect">
            <a:avLst/>
          </a:prstGeom>
        </p:spPr>
      </p:pic>
      <p:pic>
        <p:nvPicPr>
          <p:cNvPr id="7" name="图片 6" descr="2024新课标1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925" y="3503930"/>
            <a:ext cx="4532630" cy="32581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4907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2020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208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2021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7509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2022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003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2023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1182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</a:t>
            </a:r>
            <a:r>
              <a:rPr lang="en-US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75090" y="6189345"/>
            <a:ext cx="308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东莞市</a:t>
            </a:r>
            <a:r>
              <a:rPr lang="en-US" b="1">
                <a:solidFill>
                  <a:srgbClr val="FF0000"/>
                </a:solidFill>
              </a:rPr>
              <a:t>2024-2025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高三</a:t>
            </a:r>
            <a:r>
              <a:rPr lang="zh-CN" altLang="en-US" b="1">
                <a:solidFill>
                  <a:srgbClr val="FF0000"/>
                </a:solidFill>
              </a:rPr>
              <a:t>第一学期期末考卷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0160"/>
            <a:ext cx="12088495" cy="686816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3535" y="479425"/>
            <a:ext cx="11504930" cy="6378575"/>
          </a:xfrm>
        </p:spPr>
        <p:txBody>
          <a:bodyPr/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</a:rPr>
              <a:t>1.We will know </a:t>
            </a:r>
            <a:r>
              <a:rPr lang="en-US" altLang="zh-CN" sz="3200" b="1">
                <a:solidFill>
                  <a:srgbClr val="FF0000"/>
                </a:solidFill>
              </a:rPr>
              <a:t>the components</a:t>
            </a:r>
            <a:r>
              <a:rPr lang="en-US" altLang="zh-CN" sz="3200" b="1">
                <a:solidFill>
                  <a:schemeClr val="tx1"/>
                </a:solidFill>
              </a:rPr>
              <a:t> of an activity.</a:t>
            </a:r>
            <a:endParaRPr lang="en-US" altLang="zh-CN" sz="32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</a:rPr>
              <a:t>2.We will know </a:t>
            </a:r>
            <a:r>
              <a:rPr lang="en-US" altLang="zh-CN" sz="3200" b="1">
                <a:solidFill>
                  <a:srgbClr val="FF0000"/>
                </a:solidFill>
              </a:rPr>
              <a:t>how to pre-write </a:t>
            </a:r>
            <a:r>
              <a:rPr lang="en-US" altLang="zh-CN" sz="3200" b="1">
                <a:solidFill>
                  <a:schemeClr val="tx1"/>
                </a:solidFill>
              </a:rPr>
              <a:t>a practical writing about activities.</a:t>
            </a:r>
            <a:endParaRPr lang="en-US" altLang="zh-CN" sz="32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tx1"/>
                </a:solidFill>
              </a:rPr>
              <a:t>3.We will know </a:t>
            </a:r>
            <a:r>
              <a:rPr lang="en-US" altLang="zh-CN" sz="3200" b="1">
                <a:solidFill>
                  <a:srgbClr val="FF0000"/>
                </a:solidFill>
              </a:rPr>
              <a:t>how to introduce</a:t>
            </a:r>
            <a:r>
              <a:rPr lang="en-US" altLang="zh-CN" sz="3200" b="1">
                <a:solidFill>
                  <a:schemeClr val="tx1"/>
                </a:solidFill>
              </a:rPr>
              <a:t> an activity</a:t>
            </a:r>
            <a:r>
              <a:rPr lang="en-US" altLang="zh-CN" sz="3200" b="1">
                <a:solidFill>
                  <a:srgbClr val="FF0000"/>
                </a:solidFill>
              </a:rPr>
              <a:t> properly</a:t>
            </a:r>
            <a:r>
              <a:rPr lang="en-US" altLang="zh-CN" sz="3200" b="1">
                <a:solidFill>
                  <a:schemeClr val="tx1"/>
                </a:solidFill>
              </a:rPr>
              <a:t>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8330" y="285750"/>
            <a:ext cx="733679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Learning objectives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5300" y="459105"/>
            <a:ext cx="10249535" cy="668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>
                <a:solidFill>
                  <a:schemeClr val="accent2"/>
                </a:solidFill>
              </a:rPr>
              <a:t>Activity 1: Brainstorm the types of activities</a:t>
            </a:r>
            <a:endParaRPr lang="en-US" altLang="zh-CN" sz="3600" b="1">
              <a:solidFill>
                <a:schemeClr val="accent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18255" y="4279265"/>
            <a:ext cx="84823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           sports activities and competitions</a:t>
            </a:r>
            <a:endParaRPr lang="en-US" altLang="zh-CN" sz="2800" b="1">
              <a:solidFill>
                <a:srgbClr val="FF0000"/>
              </a:solidFill>
            </a:endParaRPr>
          </a:p>
          <a:p>
            <a:r>
              <a:rPr lang="en-US" altLang="zh-CN" sz="2800" b="1">
                <a:solidFill>
                  <a:srgbClr val="FF0000"/>
                </a:solidFill>
              </a:rPr>
              <a:t>           </a:t>
            </a:r>
            <a:r>
              <a:rPr lang="zh-CN" altLang="en-US" sz="2800" b="1">
                <a:solidFill>
                  <a:srgbClr val="FF0000"/>
                </a:solidFill>
              </a:rPr>
              <a:t>体育比赛类活动</a:t>
            </a:r>
            <a:r>
              <a:rPr lang="en-US" altLang="zh-CN" sz="2800" b="1">
                <a:solidFill>
                  <a:srgbClr val="FF0000"/>
                </a:solidFill>
              </a:rPr>
              <a:t>:</a:t>
            </a:r>
            <a:endParaRPr lang="en-US" altLang="zh-CN" sz="2800" b="1">
              <a:solidFill>
                <a:srgbClr val="FF0000"/>
              </a:solidFill>
            </a:endParaRPr>
          </a:p>
          <a:p>
            <a:r>
              <a:rPr lang="en-US" altLang="zh-CN" sz="2800" b="1">
                <a:solidFill>
                  <a:srgbClr val="00B0F0"/>
                </a:solidFill>
              </a:rPr>
              <a:t>          competition/ sports meet  </a:t>
            </a:r>
            <a:endParaRPr lang="en-US" altLang="zh-CN" sz="2800" b="1">
              <a:solidFill>
                <a:srgbClr val="00B0F0"/>
              </a:solidFill>
            </a:endParaRPr>
          </a:p>
          <a:p>
            <a:r>
              <a:rPr lang="en-US" altLang="zh-CN" sz="2800" b="1">
                <a:solidFill>
                  <a:srgbClr val="00B0F0"/>
                </a:solidFill>
              </a:rPr>
              <a:t>           </a:t>
            </a:r>
            <a:r>
              <a:rPr lang="zh-CN" altLang="en-US" sz="2800" b="1">
                <a:solidFill>
                  <a:srgbClr val="00B0F0"/>
                </a:solidFill>
              </a:rPr>
              <a:t>比赛、竞赛、运动会</a:t>
            </a:r>
            <a:endParaRPr lang="en-US" altLang="zh-CN" sz="2800" b="1">
              <a:solidFill>
                <a:srgbClr val="00B0F0"/>
              </a:solidFill>
            </a:endParaRPr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607695" y="2995295"/>
            <a:ext cx="4640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Types of activities</a:t>
            </a:r>
            <a:endParaRPr lang="en-US" altLang="zh-CN" sz="3200" b="1"/>
          </a:p>
        </p:txBody>
      </p:sp>
      <p:sp>
        <p:nvSpPr>
          <p:cNvPr id="8" name="左大括号 7"/>
          <p:cNvSpPr/>
          <p:nvPr/>
        </p:nvSpPr>
        <p:spPr>
          <a:xfrm>
            <a:off x="4132580" y="1362075"/>
            <a:ext cx="757555" cy="41338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890135" y="1367155"/>
            <a:ext cx="697166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cultural and art activities</a:t>
            </a:r>
            <a:endParaRPr lang="en-US" altLang="zh-CN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文化艺术类活动：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en-US" altLang="zh-CN" sz="2800" b="1">
                <a:solidFill>
                  <a:srgbClr val="00B0F0"/>
                </a:solidFill>
              </a:rPr>
              <a:t>festival/  exhibition/ performance/ class/  ceremony/ party/ outing/ lecture/ salon</a:t>
            </a:r>
            <a:endParaRPr lang="en-US" altLang="zh-CN" sz="2800" b="1">
              <a:solidFill>
                <a:srgbClr val="00B0F0"/>
              </a:solidFill>
            </a:endParaRPr>
          </a:p>
          <a:p>
            <a:r>
              <a:rPr lang="zh-CN" altLang="en-US" sz="2800" b="1">
                <a:solidFill>
                  <a:srgbClr val="00B0F0"/>
                </a:solidFill>
              </a:rPr>
              <a:t>文化艺术节、展览、表演、各种课、典礼、派对、外出活动、演讲、沙龙</a:t>
            </a:r>
            <a:endParaRPr lang="en-US" altLang="zh-CN" sz="2800" b="1">
              <a:solidFill>
                <a:srgbClr val="00B0F0"/>
              </a:solidFill>
            </a:endParaRPr>
          </a:p>
          <a:p>
            <a:r>
              <a:rPr lang="en-US" altLang="zh-CN" sz="2800" b="1">
                <a:solidFill>
                  <a:srgbClr val="00B0F0"/>
                </a:solidFill>
              </a:rPr>
              <a:t> </a:t>
            </a:r>
            <a:endParaRPr lang="en-US" altLang="zh-CN" sz="2800" b="1">
              <a:solidFill>
                <a:srgbClr val="00B0F0"/>
              </a:solidFill>
            </a:endParaRPr>
          </a:p>
        </p:txBody>
      </p:sp>
      <p:sp>
        <p:nvSpPr>
          <p:cNvPr id="2" name="下弧形箭头 1">
            <a:hlinkClick r:id="rId3" action="ppaction://hlinksldjump"/>
          </p:cNvPr>
          <p:cNvSpPr/>
          <p:nvPr/>
        </p:nvSpPr>
        <p:spPr>
          <a:xfrm>
            <a:off x="10913110" y="6042660"/>
            <a:ext cx="699135" cy="229870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6" descr="logo横版 png"/>
          <p:cNvPicPr>
            <a:picLocks noChangeAspect="1"/>
          </p:cNvPicPr>
          <p:nvPr userDrawn="1"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11865" y="204470"/>
            <a:ext cx="812800" cy="8597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20250301_205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9715" y="3427730"/>
            <a:ext cx="4179570" cy="3335020"/>
          </a:xfrm>
          <a:prstGeom prst="rect">
            <a:avLst/>
          </a:prstGeom>
        </p:spPr>
      </p:pic>
      <p:pic>
        <p:nvPicPr>
          <p:cNvPr id="4" name="内容占位符 3" descr="2021浙江卷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065" y="0"/>
            <a:ext cx="4184650" cy="3427730"/>
          </a:xfrm>
          <a:prstGeom prst="rect">
            <a:avLst/>
          </a:prstGeom>
        </p:spPr>
      </p:pic>
      <p:pic>
        <p:nvPicPr>
          <p:cNvPr id="2" name="图片 1" descr="2020新课标1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3794125" cy="3427095"/>
          </a:xfrm>
          <a:prstGeom prst="rect">
            <a:avLst/>
          </a:prstGeom>
          <a:noFill/>
        </p:spPr>
      </p:pic>
      <p:pic>
        <p:nvPicPr>
          <p:cNvPr id="5" name="图片 4" descr="2022浙江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140" y="0"/>
            <a:ext cx="4080510" cy="3427730"/>
          </a:xfrm>
          <a:prstGeom prst="rect">
            <a:avLst/>
          </a:prstGeom>
        </p:spPr>
      </p:pic>
      <p:pic>
        <p:nvPicPr>
          <p:cNvPr id="6" name="图片 5" descr="2023浙江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930"/>
            <a:ext cx="3930015" cy="3330575"/>
          </a:xfrm>
          <a:prstGeom prst="rect">
            <a:avLst/>
          </a:prstGeom>
        </p:spPr>
      </p:pic>
      <p:pic>
        <p:nvPicPr>
          <p:cNvPr id="7" name="图片 6" descr="2024新课标1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925" y="3503930"/>
            <a:ext cx="4532630" cy="32581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4907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2020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208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2021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75090" y="305943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2022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003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2023</a:t>
            </a:r>
            <a:r>
              <a:rPr lang="zh-CN" b="1">
                <a:solidFill>
                  <a:srgbClr val="FF0000"/>
                </a:solidFill>
              </a:rPr>
              <a:t>浙江卷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11825" y="639381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</a:t>
            </a:r>
            <a:r>
              <a:rPr lang="en-US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新课标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75090" y="6189345"/>
            <a:ext cx="308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东莞市</a:t>
            </a:r>
            <a:r>
              <a:rPr lang="en-US" b="1">
                <a:solidFill>
                  <a:srgbClr val="FF0000"/>
                </a:solidFill>
              </a:rPr>
              <a:t>2024-2025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高三</a:t>
            </a:r>
            <a:r>
              <a:rPr lang="zh-CN" altLang="en-US" b="1">
                <a:solidFill>
                  <a:srgbClr val="FF0000"/>
                </a:solidFill>
              </a:rPr>
              <a:t>第一学期期末考卷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03605" y="654685"/>
            <a:ext cx="1254760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3930015" y="97091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278495" y="654685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38455" y="4093845"/>
            <a:ext cx="2452370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212080" y="417957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63990" y="4409440"/>
            <a:ext cx="785495" cy="229870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下弧形箭头 19">
            <a:hlinkClick r:id="rId7" action="ppaction://hlinksldjump"/>
          </p:cNvPr>
          <p:cNvSpPr/>
          <p:nvPr/>
        </p:nvSpPr>
        <p:spPr>
          <a:xfrm>
            <a:off x="11605895" y="5554345"/>
            <a:ext cx="364490" cy="325755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8" grpId="0" bldLvl="0" animBg="1"/>
      <p:bldP spid="8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0990" y="81915"/>
            <a:ext cx="12192000" cy="124841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altLang="zh-CN" sz="2800" b="1">
                <a:solidFill>
                  <a:schemeClr val="accent2"/>
                </a:solidFill>
              </a:rPr>
              <a:t>Activity 2</a:t>
            </a:r>
            <a:r>
              <a:rPr lang="zh-CN" altLang="en-US" sz="2800" b="1">
                <a:solidFill>
                  <a:schemeClr val="accent2"/>
                </a:solidFill>
              </a:rPr>
              <a:t>：</a:t>
            </a:r>
            <a:r>
              <a:rPr lang="en-US" altLang="zh-CN" sz="2800" b="1">
                <a:solidFill>
                  <a:schemeClr val="accent2"/>
                </a:solidFill>
              </a:rPr>
              <a:t> </a:t>
            </a:r>
            <a:r>
              <a:rPr lang="en-US" altLang="zh-CN" sz="2800" b="1">
                <a:solidFill>
                  <a:schemeClr val="accent2"/>
                </a:solidFill>
                <a:sym typeface="+mn-ea"/>
              </a:rPr>
              <a:t>Brainstorm the components</a:t>
            </a:r>
            <a:r>
              <a:rPr lang="en-US" altLang="zh-CN" sz="2800" b="1">
                <a:solidFill>
                  <a:schemeClr val="accent2"/>
                </a:solidFill>
              </a:rPr>
              <a:t> of an activity?</a:t>
            </a:r>
            <a:endParaRPr lang="en-US" altLang="zh-CN" sz="2800" b="1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altLang="zh-CN"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hlinkClick r:id="rId2" action="ppaction://hlinksldjump"/>
          </p:cNvPr>
          <p:cNvSpPr txBox="1"/>
          <p:nvPr/>
        </p:nvSpPr>
        <p:spPr>
          <a:xfrm>
            <a:off x="111125" y="2577465"/>
            <a:ext cx="5463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Components of an activity</a:t>
            </a:r>
            <a:endParaRPr lang="en-US" altLang="zh-CN" sz="3200" b="1"/>
          </a:p>
        </p:txBody>
      </p:sp>
      <p:sp>
        <p:nvSpPr>
          <p:cNvPr id="6" name="左大括号 5"/>
          <p:cNvSpPr/>
          <p:nvPr/>
        </p:nvSpPr>
        <p:spPr>
          <a:xfrm>
            <a:off x="5121910" y="902335"/>
            <a:ext cx="757555" cy="41338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241415" y="1717040"/>
            <a:ext cx="30410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purpose</a:t>
            </a:r>
            <a:endParaRPr lang="en-US" altLang="zh-CN" sz="3200" b="1">
              <a:solidFill>
                <a:srgbClr val="FF0000"/>
              </a:solidFill>
            </a:endParaRPr>
          </a:p>
          <a:p>
            <a:r>
              <a:rPr lang="zh-CN" altLang="en-US" sz="3200" b="1">
                <a:solidFill>
                  <a:srgbClr val="FF0000"/>
                </a:solidFill>
              </a:rPr>
              <a:t>目的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69330" y="2731770"/>
            <a:ext cx="30410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time and place</a:t>
            </a:r>
            <a:endParaRPr lang="en-US" altLang="zh-CN" sz="3200" b="1">
              <a:solidFill>
                <a:srgbClr val="FF0000"/>
              </a:solidFill>
            </a:endParaRPr>
          </a:p>
          <a:p>
            <a:r>
              <a:rPr lang="zh-CN" altLang="en-US" sz="3200" b="1">
                <a:solidFill>
                  <a:srgbClr val="FF0000"/>
                </a:solidFill>
              </a:rPr>
              <a:t>时间、地点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69330" y="3808095"/>
            <a:ext cx="53536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contents or procedure</a:t>
            </a:r>
            <a:endParaRPr lang="en-US" altLang="zh-CN" sz="3200" b="1">
              <a:solidFill>
                <a:srgbClr val="FF0000"/>
              </a:solidFill>
            </a:endParaRPr>
          </a:p>
          <a:p>
            <a:r>
              <a:rPr lang="zh-CN" altLang="en-US" sz="3200" b="1">
                <a:solidFill>
                  <a:srgbClr val="FF0000"/>
                </a:solidFill>
              </a:rPr>
              <a:t>内容、过程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61405" y="5007610"/>
            <a:ext cx="30410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significance</a:t>
            </a:r>
            <a:endParaRPr lang="en-US" altLang="zh-CN" sz="3200" b="1">
              <a:solidFill>
                <a:srgbClr val="FF0000"/>
              </a:solidFill>
            </a:endParaRPr>
          </a:p>
          <a:p>
            <a:r>
              <a:rPr lang="zh-CN" altLang="en-US" sz="3200" b="1">
                <a:solidFill>
                  <a:srgbClr val="FF0000"/>
                </a:solidFill>
              </a:rPr>
              <a:t>意义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69330" y="755650"/>
            <a:ext cx="64236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theme /title / topic</a:t>
            </a:r>
            <a:endParaRPr lang="en-US" altLang="zh-CN" sz="3200" b="1">
              <a:solidFill>
                <a:srgbClr val="FF0000"/>
              </a:solidFill>
            </a:endParaRPr>
          </a:p>
          <a:p>
            <a:r>
              <a:rPr lang="zh-CN" altLang="en-US" sz="3200" b="1">
                <a:solidFill>
                  <a:srgbClr val="FF0000"/>
                </a:solidFill>
              </a:rPr>
              <a:t>主题、题目、话题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4" name="下弧形箭头 3">
            <a:hlinkClick r:id="rId3" action="ppaction://hlinksldjump"/>
          </p:cNvPr>
          <p:cNvSpPr/>
          <p:nvPr/>
        </p:nvSpPr>
        <p:spPr>
          <a:xfrm>
            <a:off x="10960735" y="6148070"/>
            <a:ext cx="651510" cy="248920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bldLvl="0" animBg="1"/>
      <p:bldP spid="6" grpId="1" animBg="1"/>
      <p:bldP spid="14" grpId="0"/>
      <p:bldP spid="14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TABLE_ENDDRAG_ORIGIN_RECT" val="904*497"/>
  <p:tag name="TABLE_ENDDRAG_RECT" val="31*29*904*497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TABLE_ENDDRAG_ORIGIN_RECT" val="865*301"/>
  <p:tag name="TABLE_ENDDRAG_RECT" val="28*101*865*301"/>
</p:tagLst>
</file>

<file path=ppt/tags/tag92.xml><?xml version="1.0" encoding="utf-8"?>
<p:tagLst xmlns:p="http://schemas.openxmlformats.org/presentationml/2006/main">
  <p:tag name="TABLE_ENDDRAG_ORIGIN_RECT" val="936*527"/>
  <p:tag name="TABLE_ENDDRAG_RECT" val="6*2*936*527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9665</Words>
  <Application>WPS 演示</Application>
  <PresentationFormat>宽屏</PresentationFormat>
  <Paragraphs>545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Times New Roman</vt:lpstr>
      <vt:lpstr>微软雅黑</vt:lpstr>
      <vt:lpstr>Arial Unicode MS</vt:lpstr>
      <vt:lpstr>Calibri</vt:lpstr>
      <vt:lpstr>Calibri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一篇好的文章由以下四部分构成：完整性、准确性、连贯性和创造性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386</cp:revision>
  <dcterms:created xsi:type="dcterms:W3CDTF">2019-06-19T02:08:00Z</dcterms:created>
  <dcterms:modified xsi:type="dcterms:W3CDTF">2025-03-13T06:40:43Z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B654B3B859B642EDAF94311D725EA15E_11</vt:lpwstr>
  </property>
</Properties>
</file>