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364" r:id="rId3"/>
    <p:sldId id="257" r:id="rId4"/>
    <p:sldId id="340" r:id="rId5"/>
    <p:sldId id="315" r:id="rId6"/>
    <p:sldId id="316" r:id="rId8"/>
    <p:sldId id="319" r:id="rId9"/>
    <p:sldId id="318" r:id="rId10"/>
    <p:sldId id="321" r:id="rId11"/>
    <p:sldId id="326" r:id="rId12"/>
    <p:sldId id="344" r:id="rId13"/>
    <p:sldId id="322" r:id="rId14"/>
    <p:sldId id="324" r:id="rId15"/>
    <p:sldId id="345" r:id="rId16"/>
    <p:sldId id="323" r:id="rId17"/>
    <p:sldId id="327" r:id="rId18"/>
    <p:sldId id="346" r:id="rId19"/>
    <p:sldId id="333" r:id="rId20"/>
    <p:sldId id="334" r:id="rId21"/>
    <p:sldId id="347" r:id="rId22"/>
    <p:sldId id="328" r:id="rId23"/>
    <p:sldId id="329" r:id="rId24"/>
    <p:sldId id="348" r:id="rId25"/>
    <p:sldId id="330" r:id="rId26"/>
    <p:sldId id="331" r:id="rId27"/>
    <p:sldId id="332" r:id="rId28"/>
    <p:sldId id="341"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86" autoAdjust="0"/>
    <p:restoredTop sz="94660"/>
  </p:normalViewPr>
  <p:slideViewPr>
    <p:cSldViewPr snapToGrid="0" showGuides="1">
      <p:cViewPr varScale="1">
        <p:scale>
          <a:sx n="50" d="100"/>
          <a:sy n="50" d="100"/>
        </p:scale>
        <p:origin x="-1320" y="-90"/>
      </p:cViewPr>
      <p:guideLst>
        <p:guide orient="horz" pos="2113"/>
        <p:guide orient="horz" pos="880"/>
        <p:guide pos="3847"/>
      </p:guideLst>
    </p:cSldViewPr>
  </p:slideViewPr>
  <p:notesTextViewPr>
    <p:cViewPr>
      <p:scale>
        <a:sx n="150" d="100"/>
        <a:sy n="150" d="100"/>
      </p:scale>
      <p:origin x="0" y="0"/>
    </p:cViewPr>
  </p:notesTextViewPr>
  <p:sorterViewPr>
    <p:cViewPr>
      <p:scale>
        <a:sx n="50" d="100"/>
        <a:sy n="50" d="100"/>
      </p:scale>
      <p:origin x="0" y="-114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E9E48-EE92-438E-9B1B-4923AA4FC8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815025-FF1A-45B9-896D-5F39D92850F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921385" y="625729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62E80-05B1-42E7-B663-882CC58C709E}" type="datetimeFigureOut">
              <a:rPr lang="zh-CN" altLang="en-US" smtClean="0"/>
            </a:fld>
            <a:endParaRPr lang="zh-CN" altLang="en-US"/>
          </a:p>
        </p:txBody>
      </p:sp>
      <p:sp>
        <p:nvSpPr>
          <p:cNvPr id="5" name="页脚占位符 4"/>
          <p:cNvSpPr>
            <a:spLocks noGrp="1"/>
          </p:cNvSpPr>
          <p:nvPr>
            <p:ph type="ftr" sz="quarter" idx="3"/>
          </p:nvPr>
        </p:nvSpPr>
        <p:spPr>
          <a:xfrm>
            <a:off x="4038600" y="625729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428990" y="625729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2BFD3-14DC-42FE-A772-38559576897C}" type="slidenum">
              <a:rPr lang="zh-CN" altLang="en-US" smtClean="0"/>
            </a:fld>
            <a:endParaRPr lang="zh-CN" altLang="en-US"/>
          </a:p>
        </p:txBody>
      </p:sp>
      <p:pic>
        <p:nvPicPr>
          <p:cNvPr id="8" name="图片 7" descr="水印"/>
          <p:cNvPicPr>
            <a:picLocks noChangeAspect="1"/>
          </p:cNvPicPr>
          <p:nvPr userDrawn="1"/>
        </p:nvPicPr>
        <p:blipFill>
          <a:blip r:embed="rId13"/>
          <a:stretch>
            <a:fillRect/>
          </a:stretch>
        </p:blipFill>
        <p:spPr>
          <a:xfrm>
            <a:off x="27940" y="6553200"/>
            <a:ext cx="519430" cy="1682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0" Type="http://schemas.openxmlformats.org/officeDocument/2006/relationships/notesSlide" Target="../notesSlides/notesSlide7.xml"/><Relationship Id="rId2" Type="http://schemas.openxmlformats.org/officeDocument/2006/relationships/image" Target="../media/image13.png"/><Relationship Id="rId19" Type="http://schemas.openxmlformats.org/officeDocument/2006/relationships/slideLayout" Target="../slideLayouts/slideLayout7.xml"/><Relationship Id="rId18" Type="http://schemas.openxmlformats.org/officeDocument/2006/relationships/image" Target="../media/image14.png"/><Relationship Id="rId17" Type="http://schemas.openxmlformats.org/officeDocument/2006/relationships/tags" Target="../tags/tag40.xml"/><Relationship Id="rId16" Type="http://schemas.openxmlformats.org/officeDocument/2006/relationships/tags" Target="../tags/tag39.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tags" Target="../tags/tag41.xml"/><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7.xml"/><Relationship Id="rId3" Type="http://schemas.openxmlformats.org/officeDocument/2006/relationships/tags" Target="../tags/tag42.xml"/><Relationship Id="rId2" Type="http://schemas.openxmlformats.org/officeDocument/2006/relationships/image" Target="../media/image14.pn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tags" Target="../tags/tag43.xml"/><Relationship Id="rId2" Type="http://schemas.openxmlformats.org/officeDocument/2006/relationships/image" Target="../media/image14.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tags" Target="../tags/tag44.xml"/><Relationship Id="rId2" Type="http://schemas.openxmlformats.org/officeDocument/2006/relationships/image" Target="../media/image14.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8" Type="http://schemas.openxmlformats.org/officeDocument/2006/relationships/notesSlide" Target="../notesSlides/notesSlide13.xml"/><Relationship Id="rId17" Type="http://schemas.openxmlformats.org/officeDocument/2006/relationships/slideLayout" Target="../slideLayouts/slideLayout7.xml"/><Relationship Id="rId16" Type="http://schemas.openxmlformats.org/officeDocument/2006/relationships/image" Target="../media/image14.png"/><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tags" Target="../tags/tag59.xml"/><Relationship Id="rId2" Type="http://schemas.openxmlformats.org/officeDocument/2006/relationships/image" Target="../media/image14.png"/><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tags" Target="../tags/tag60.xml"/><Relationship Id="rId2" Type="http://schemas.openxmlformats.org/officeDocument/2006/relationships/image" Target="../media/image14.png"/><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9" Type="http://schemas.openxmlformats.org/officeDocument/2006/relationships/notesSlide" Target="../notesSlides/notesSlide16.xml"/><Relationship Id="rId18" Type="http://schemas.openxmlformats.org/officeDocument/2006/relationships/slideLayout" Target="../slideLayouts/slideLayout7.xml"/><Relationship Id="rId17" Type="http://schemas.openxmlformats.org/officeDocument/2006/relationships/image" Target="../media/image14.png"/><Relationship Id="rId16" Type="http://schemas.openxmlformats.org/officeDocument/2006/relationships/tags" Target="../tags/tag75.xml"/><Relationship Id="rId15" Type="http://schemas.openxmlformats.org/officeDocument/2006/relationships/tags" Target="../tags/tag74.xml"/><Relationship Id="rId14" Type="http://schemas.openxmlformats.org/officeDocument/2006/relationships/tags" Target="../tags/tag73.xml"/><Relationship Id="rId13" Type="http://schemas.openxmlformats.org/officeDocument/2006/relationships/tags" Target="../tags/tag72.xml"/><Relationship Id="rId12" Type="http://schemas.openxmlformats.org/officeDocument/2006/relationships/tags" Target="../tags/tag71.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microsoft.com/office/2007/relationships/hdphoto" Target="../media/image10.wdp"/><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tags" Target="../tags/tag76.xml"/><Relationship Id="rId2" Type="http://schemas.openxmlformats.org/officeDocument/2006/relationships/image" Target="../media/image14.png"/><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7.xml"/><Relationship Id="rId3" Type="http://schemas.openxmlformats.org/officeDocument/2006/relationships/tags" Target="../tags/tag77.xml"/><Relationship Id="rId2" Type="http://schemas.openxmlformats.org/officeDocument/2006/relationships/image" Target="../media/image14.png"/><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2" Type="http://schemas.openxmlformats.org/officeDocument/2006/relationships/notesSlide" Target="../notesSlides/notesSlide19.xml"/><Relationship Id="rId21" Type="http://schemas.openxmlformats.org/officeDocument/2006/relationships/slideLayout" Target="../slideLayouts/slideLayout7.xml"/><Relationship Id="rId20" Type="http://schemas.openxmlformats.org/officeDocument/2006/relationships/tags" Target="../tags/tag96.xml"/><Relationship Id="rId2" Type="http://schemas.openxmlformats.org/officeDocument/2006/relationships/tags" Target="../tags/tag78.xml"/><Relationship Id="rId19" Type="http://schemas.openxmlformats.org/officeDocument/2006/relationships/tags" Target="../tags/tag95.xml"/><Relationship Id="rId18" Type="http://schemas.openxmlformats.org/officeDocument/2006/relationships/tags" Target="../tags/tag94.xml"/><Relationship Id="rId17" Type="http://schemas.openxmlformats.org/officeDocument/2006/relationships/tags" Target="../tags/tag93.xml"/><Relationship Id="rId16" Type="http://schemas.openxmlformats.org/officeDocument/2006/relationships/tags" Target="../tags/tag92.xml"/><Relationship Id="rId15" Type="http://schemas.openxmlformats.org/officeDocument/2006/relationships/tags" Target="../tags/tag91.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7.xml"/><Relationship Id="rId3" Type="http://schemas.openxmlformats.org/officeDocument/2006/relationships/tags" Target="../tags/tag97.xml"/><Relationship Id="rId2" Type="http://schemas.openxmlformats.org/officeDocument/2006/relationships/image" Target="../media/image14.png"/><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7.xml"/><Relationship Id="rId3" Type="http://schemas.openxmlformats.org/officeDocument/2006/relationships/tags" Target="../tags/tag98.xml"/><Relationship Id="rId2" Type="http://schemas.openxmlformats.org/officeDocument/2006/relationships/image" Target="../media/image14.png"/><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7.xml"/><Relationship Id="rId3" Type="http://schemas.openxmlformats.org/officeDocument/2006/relationships/tags" Target="../tags/tag99.xml"/><Relationship Id="rId2" Type="http://schemas.openxmlformats.org/officeDocument/2006/relationships/image" Target="../media/image14.png"/><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7.xml"/><Relationship Id="rId4" Type="http://schemas.openxmlformats.org/officeDocument/2006/relationships/image" Target="../media/image13.png"/><Relationship Id="rId3" Type="http://schemas.microsoft.com/office/2007/relationships/hdphoto" Target="../media/image10.wdp"/><Relationship Id="rId2" Type="http://schemas.openxmlformats.org/officeDocument/2006/relationships/image" Target="../media/image9.png"/><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jpeg"/></Relationships>
</file>

<file path=ppt/slides/_rels/slide4.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2" Type="http://schemas.openxmlformats.org/officeDocument/2006/relationships/notesSlide" Target="../notesSlides/notesSlide1.xml"/><Relationship Id="rId21" Type="http://schemas.openxmlformats.org/officeDocument/2006/relationships/slideLayout" Target="../slideLayouts/slideLayout7.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20.xml"/><Relationship Id="rId2" Type="http://schemas.openxmlformats.org/officeDocument/2006/relationships/image" Target="../media/image14.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tags" Target="../tags/tag21.xml"/><Relationship Id="rId2" Type="http://schemas.openxmlformats.org/officeDocument/2006/relationships/image" Target="../media/image14.pn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tags" Target="../tags/tag22.xml"/><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tags" Target="../tags/tag23.xml"/><Relationship Id="rId2" Type="http://schemas.openxmlformats.org/officeDocument/2006/relationships/image" Target="../media/image14.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tags" Target="../tags/tag24.xml"/><Relationship Id="rId2" Type="http://schemas.openxmlformats.org/officeDocument/2006/relationships/image" Target="../media/image14.pn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3832622" y="2484835"/>
            <a:ext cx="25717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169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690" b="1">
              <a:solidFill>
                <a:srgbClr val="FF0000"/>
              </a:solidFill>
              <a:latin typeface="HelveticaNeue" panose="02000503000000020004" pitchFamily="2" charset="0"/>
            </a:endParaRPr>
          </a:p>
          <a:p>
            <a:pPr eaLnBrk="1" hangingPunct="1">
              <a:spcBef>
                <a:spcPct val="0"/>
              </a:spcBef>
              <a:buFontTx/>
              <a:buNone/>
              <a:defRPr/>
            </a:pPr>
            <a:endParaRPr lang="en-US" altLang="zh-CN" sz="1690" b="1">
              <a:solidFill>
                <a:srgbClr val="FF0000"/>
              </a:solidFill>
              <a:latin typeface="HelveticaNeue" panose="02000503000000020004" pitchFamily="2" charset="0"/>
            </a:endParaRPr>
          </a:p>
          <a:p>
            <a:pPr eaLnBrk="1" hangingPunct="1">
              <a:spcBef>
                <a:spcPct val="0"/>
              </a:spcBef>
              <a:buFontTx/>
              <a:buNone/>
              <a:defRPr/>
            </a:pPr>
            <a:r>
              <a:rPr lang="zh-CN" altLang="en-US" sz="1690" b="1">
                <a:solidFill>
                  <a:srgbClr val="FF0000"/>
                </a:solidFill>
                <a:latin typeface="HelveticaNeue" panose="02000503000000020004" pitchFamily="2" charset="0"/>
              </a:rPr>
              <a:t>更多教学资源请关注</a:t>
            </a:r>
            <a:endParaRPr lang="en-US" altLang="zh-CN" sz="1690" b="1">
              <a:solidFill>
                <a:srgbClr val="FF0000"/>
              </a:solidFill>
              <a:latin typeface="HelveticaNeue" panose="02000503000000020004" pitchFamily="2" charset="0"/>
            </a:endParaRPr>
          </a:p>
          <a:p>
            <a:pPr eaLnBrk="1" hangingPunct="1">
              <a:spcBef>
                <a:spcPct val="0"/>
              </a:spcBef>
              <a:buFontTx/>
              <a:buNone/>
              <a:defRPr/>
            </a:pPr>
            <a:r>
              <a:rPr lang="zh-CN" altLang="en-US" sz="1690" b="1">
                <a:solidFill>
                  <a:srgbClr val="FF0000"/>
                </a:solidFill>
                <a:latin typeface="HelveticaNeue" panose="02000503000000020004" pitchFamily="2" charset="0"/>
              </a:rPr>
              <a:t>公众号：溯恩高中英语</a:t>
            </a:r>
            <a:endParaRPr lang="zh-CN" altLang="en-US" sz="169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67513" y="3038475"/>
            <a:ext cx="1382316"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473428" y="2484836"/>
            <a:ext cx="2194322"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2530" b="1">
                <a:latin typeface="华文新魏" panose="02010800040101010101" pitchFamily="2" charset="-122"/>
              </a:rPr>
              <a:t>知识产权声明</a:t>
            </a:r>
            <a:endParaRPr lang="zh-CN" altLang="en-US" sz="253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MH_Other_8"/>
          <p:cNvCxnSpPr/>
          <p:nvPr>
            <p:custDataLst>
              <p:tags r:id="rId1"/>
            </p:custDataLst>
          </p:nvPr>
        </p:nvCxnSpPr>
        <p:spPr>
          <a:xfrm>
            <a:off x="1361930" y="1699233"/>
            <a:ext cx="0" cy="3642567"/>
          </a:xfrm>
          <a:prstGeom prst="line">
            <a:avLst/>
          </a:prstGeom>
          <a:ln w="12700">
            <a:solidFill>
              <a:srgbClr val="D3D3D3"/>
            </a:solidFill>
          </a:ln>
          <a:effectLst/>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477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38600" y="161491"/>
            <a:ext cx="520050" cy="819282"/>
          </a:xfrm>
          <a:prstGeom prst="rect">
            <a:avLst/>
          </a:prstGeom>
        </p:spPr>
      </p:pic>
      <p:cxnSp>
        <p:nvCxnSpPr>
          <p:cNvPr id="30" name="MH_Other_7"/>
          <p:cNvCxnSpPr/>
          <p:nvPr>
            <p:custDataLst>
              <p:tags r:id="rId3"/>
            </p:custDataLst>
          </p:nvPr>
        </p:nvCxnSpPr>
        <p:spPr>
          <a:xfrm>
            <a:off x="7985054" y="1699233"/>
            <a:ext cx="0" cy="3642567"/>
          </a:xfrm>
          <a:prstGeom prst="line">
            <a:avLst/>
          </a:prstGeom>
          <a:ln w="12700">
            <a:solidFill>
              <a:srgbClr val="D3D3D3"/>
            </a:solidFill>
          </a:ln>
          <a:effectLst/>
        </p:spPr>
        <p:style>
          <a:lnRef idx="1">
            <a:schemeClr val="accent1"/>
          </a:lnRef>
          <a:fillRef idx="0">
            <a:schemeClr val="accent1"/>
          </a:fillRef>
          <a:effectRef idx="0">
            <a:schemeClr val="accent1"/>
          </a:effectRef>
          <a:fontRef idx="minor">
            <a:schemeClr val="tx1"/>
          </a:fontRef>
        </p:style>
      </p:cxnSp>
      <p:cxnSp>
        <p:nvCxnSpPr>
          <p:cNvPr id="31" name="MH_Other_8"/>
          <p:cNvCxnSpPr/>
          <p:nvPr>
            <p:custDataLst>
              <p:tags r:id="rId4"/>
            </p:custDataLst>
          </p:nvPr>
        </p:nvCxnSpPr>
        <p:spPr>
          <a:xfrm>
            <a:off x="4649691" y="1699233"/>
            <a:ext cx="0" cy="3642567"/>
          </a:xfrm>
          <a:prstGeom prst="line">
            <a:avLst/>
          </a:prstGeom>
          <a:ln w="12700">
            <a:solidFill>
              <a:srgbClr val="D3D3D3"/>
            </a:solidFill>
          </a:ln>
          <a:effectLst/>
        </p:spPr>
        <p:style>
          <a:lnRef idx="1">
            <a:schemeClr val="accent1"/>
          </a:lnRef>
          <a:fillRef idx="0">
            <a:schemeClr val="accent1"/>
          </a:fillRef>
          <a:effectRef idx="0">
            <a:schemeClr val="accent1"/>
          </a:effectRef>
          <a:fontRef idx="minor">
            <a:schemeClr val="tx1"/>
          </a:fontRef>
        </p:style>
      </p:cxnSp>
      <p:sp>
        <p:nvSpPr>
          <p:cNvPr id="14" name="MH_SubTitle_1"/>
          <p:cNvSpPr/>
          <p:nvPr>
            <p:custDataLst>
              <p:tags r:id="rId5"/>
            </p:custDataLst>
          </p:nvPr>
        </p:nvSpPr>
        <p:spPr>
          <a:xfrm>
            <a:off x="1344200" y="2026060"/>
            <a:ext cx="2103944" cy="485676"/>
          </a:xfrm>
          <a:prstGeom prst="homePlate">
            <a:avLst/>
          </a:prstGeom>
          <a:solidFill>
            <a:schemeClr val="accent1"/>
          </a:solidFill>
          <a:ln w="222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chemeClr val="bg1"/>
                </a:solidFill>
              </a:rPr>
              <a:t>abundant</a:t>
            </a:r>
            <a:endParaRPr lang="zh-CN" altLang="en-US" b="1" spc="300" dirty="0">
              <a:solidFill>
                <a:schemeClr val="bg1"/>
              </a:solidFill>
            </a:endParaRPr>
          </a:p>
        </p:txBody>
      </p:sp>
      <p:sp>
        <p:nvSpPr>
          <p:cNvPr id="15" name="MH_Other_1"/>
          <p:cNvSpPr txBox="1">
            <a:spLocks noChangeArrowheads="1"/>
          </p:cNvSpPr>
          <p:nvPr>
            <p:custDataLst>
              <p:tags r:id="rId6"/>
            </p:custDataLst>
          </p:nvPr>
        </p:nvSpPr>
        <p:spPr bwMode="auto">
          <a:xfrm>
            <a:off x="834902" y="2099094"/>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en-US" altLang="zh-CN" b="1" dirty="0">
                <a:solidFill>
                  <a:schemeClr val="tx1">
                    <a:lumMod val="75000"/>
                    <a:lumOff val="25000"/>
                  </a:schemeClr>
                </a:solidFill>
                <a:latin typeface="+mn-lt"/>
                <a:ea typeface="微软雅黑" panose="020B0503020204020204" pitchFamily="34" charset="-122"/>
              </a:rPr>
              <a:t>1</a:t>
            </a:r>
            <a:endParaRPr lang="zh-CN" altLang="en-US" b="1" dirty="0">
              <a:solidFill>
                <a:schemeClr val="tx1">
                  <a:lumMod val="75000"/>
                  <a:lumOff val="25000"/>
                </a:schemeClr>
              </a:solidFill>
              <a:latin typeface="+mn-lt"/>
              <a:ea typeface="微软雅黑" panose="020B0503020204020204" pitchFamily="34" charset="-122"/>
            </a:endParaRPr>
          </a:p>
        </p:txBody>
      </p:sp>
      <p:sp>
        <p:nvSpPr>
          <p:cNvPr id="16" name="MH_SubTitle_2"/>
          <p:cNvSpPr/>
          <p:nvPr>
            <p:custDataLst>
              <p:tags r:id="rId7"/>
            </p:custDataLst>
          </p:nvPr>
        </p:nvSpPr>
        <p:spPr>
          <a:xfrm>
            <a:off x="2545748" y="2562860"/>
            <a:ext cx="2103944" cy="485676"/>
          </a:xfrm>
          <a:prstGeom prst="homePlate">
            <a:avLst/>
          </a:prstGeom>
          <a:solidFill>
            <a:schemeClr val="accent1"/>
          </a:solidFill>
          <a:ln w="222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chemeClr val="bg1"/>
                </a:solidFill>
              </a:rPr>
              <a:t>ample</a:t>
            </a:r>
            <a:endParaRPr lang="zh-CN" altLang="en-US" b="1" spc="300" dirty="0">
              <a:solidFill>
                <a:schemeClr val="bg1"/>
              </a:solidFill>
            </a:endParaRPr>
          </a:p>
        </p:txBody>
      </p:sp>
      <p:sp>
        <p:nvSpPr>
          <p:cNvPr id="17" name="MH_Other_2"/>
          <p:cNvSpPr txBox="1">
            <a:spLocks noChangeArrowheads="1"/>
          </p:cNvSpPr>
          <p:nvPr>
            <p:custDataLst>
              <p:tags r:id="rId8"/>
            </p:custDataLst>
          </p:nvPr>
        </p:nvSpPr>
        <p:spPr bwMode="auto">
          <a:xfrm>
            <a:off x="2127925" y="2615810"/>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en-US" altLang="zh-CN" b="1">
                <a:solidFill>
                  <a:schemeClr val="tx1">
                    <a:lumMod val="75000"/>
                    <a:lumOff val="25000"/>
                  </a:schemeClr>
                </a:solidFill>
                <a:latin typeface="+mn-lt"/>
                <a:ea typeface="微软雅黑" panose="020B0503020204020204" pitchFamily="34" charset="-122"/>
              </a:rPr>
              <a:t>2</a:t>
            </a:r>
            <a:endParaRPr lang="zh-CN" altLang="en-US" b="1">
              <a:solidFill>
                <a:schemeClr val="tx1">
                  <a:lumMod val="75000"/>
                  <a:lumOff val="25000"/>
                </a:schemeClr>
              </a:solidFill>
              <a:latin typeface="+mn-lt"/>
              <a:ea typeface="微软雅黑" panose="020B0503020204020204" pitchFamily="34" charset="-122"/>
            </a:endParaRPr>
          </a:p>
        </p:txBody>
      </p:sp>
      <p:sp>
        <p:nvSpPr>
          <p:cNvPr id="18" name="MH_SubTitle_3"/>
          <p:cNvSpPr/>
          <p:nvPr>
            <p:custDataLst>
              <p:tags r:id="rId9"/>
            </p:custDataLst>
          </p:nvPr>
        </p:nvSpPr>
        <p:spPr>
          <a:xfrm>
            <a:off x="4647220" y="3099659"/>
            <a:ext cx="2103944" cy="485676"/>
          </a:xfrm>
          <a:prstGeom prst="homePlate">
            <a:avLst/>
          </a:prstGeom>
          <a:solidFill>
            <a:schemeClr val="accent2"/>
          </a:solidFill>
          <a:ln w="222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chemeClr val="bg1"/>
                </a:solidFill>
              </a:rPr>
              <a:t>plentiful</a:t>
            </a:r>
            <a:endParaRPr lang="zh-CN" altLang="en-US" b="1" spc="300" dirty="0">
              <a:solidFill>
                <a:schemeClr val="bg1"/>
              </a:solidFill>
            </a:endParaRPr>
          </a:p>
        </p:txBody>
      </p:sp>
      <p:sp>
        <p:nvSpPr>
          <p:cNvPr id="19" name="MH_Other_3"/>
          <p:cNvSpPr txBox="1">
            <a:spLocks noChangeArrowheads="1"/>
          </p:cNvSpPr>
          <p:nvPr>
            <p:custDataLst>
              <p:tags r:id="rId10"/>
            </p:custDataLst>
          </p:nvPr>
        </p:nvSpPr>
        <p:spPr bwMode="auto">
          <a:xfrm>
            <a:off x="4219507" y="3141654"/>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en-US" altLang="zh-CN" b="1">
                <a:solidFill>
                  <a:schemeClr val="tx1">
                    <a:lumMod val="75000"/>
                    <a:lumOff val="25000"/>
                  </a:schemeClr>
                </a:solidFill>
                <a:latin typeface="+mn-lt"/>
                <a:ea typeface="微软雅黑" panose="020B0503020204020204" pitchFamily="34" charset="-122"/>
              </a:rPr>
              <a:t>3</a:t>
            </a:r>
            <a:endParaRPr lang="zh-CN" altLang="en-US" b="1">
              <a:solidFill>
                <a:schemeClr val="tx1">
                  <a:lumMod val="75000"/>
                  <a:lumOff val="25000"/>
                </a:schemeClr>
              </a:solidFill>
              <a:latin typeface="+mn-lt"/>
              <a:ea typeface="微软雅黑" panose="020B0503020204020204" pitchFamily="34" charset="-122"/>
            </a:endParaRPr>
          </a:p>
        </p:txBody>
      </p:sp>
      <p:sp>
        <p:nvSpPr>
          <p:cNvPr id="20" name="MH_SubTitle_4"/>
          <p:cNvSpPr/>
          <p:nvPr>
            <p:custDataLst>
              <p:tags r:id="rId11"/>
            </p:custDataLst>
          </p:nvPr>
        </p:nvSpPr>
        <p:spPr>
          <a:xfrm>
            <a:off x="5873490" y="3636459"/>
            <a:ext cx="2103944" cy="487502"/>
          </a:xfrm>
          <a:prstGeom prst="homePlate">
            <a:avLst/>
          </a:prstGeom>
          <a:solidFill>
            <a:schemeClr val="accent2"/>
          </a:solidFill>
          <a:ln w="222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chemeClr val="bg1"/>
                </a:solidFill>
              </a:rPr>
              <a:t>affluent</a:t>
            </a:r>
            <a:endParaRPr lang="zh-CN" altLang="en-US" b="1" spc="300" dirty="0">
              <a:solidFill>
                <a:schemeClr val="bg1"/>
              </a:solidFill>
            </a:endParaRPr>
          </a:p>
        </p:txBody>
      </p:sp>
      <p:sp>
        <p:nvSpPr>
          <p:cNvPr id="21" name="MH_Other_4"/>
          <p:cNvSpPr txBox="1">
            <a:spLocks noChangeArrowheads="1"/>
          </p:cNvSpPr>
          <p:nvPr>
            <p:custDataLst>
              <p:tags r:id="rId12"/>
            </p:custDataLst>
          </p:nvPr>
        </p:nvSpPr>
        <p:spPr bwMode="auto">
          <a:xfrm>
            <a:off x="5453198" y="3685757"/>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en-US" altLang="zh-CN" b="1">
                <a:solidFill>
                  <a:schemeClr val="tx1">
                    <a:lumMod val="75000"/>
                    <a:lumOff val="25000"/>
                  </a:schemeClr>
                </a:solidFill>
                <a:latin typeface="+mn-lt"/>
                <a:ea typeface="微软雅黑" panose="020B0503020204020204" pitchFamily="34" charset="-122"/>
              </a:rPr>
              <a:t>4</a:t>
            </a:r>
            <a:endParaRPr lang="zh-CN" altLang="en-US" b="1">
              <a:solidFill>
                <a:schemeClr val="tx1">
                  <a:lumMod val="75000"/>
                  <a:lumOff val="25000"/>
                </a:schemeClr>
              </a:solidFill>
              <a:latin typeface="+mn-lt"/>
              <a:ea typeface="微软雅黑" panose="020B0503020204020204" pitchFamily="34" charset="-122"/>
            </a:endParaRPr>
          </a:p>
        </p:txBody>
      </p:sp>
      <p:sp>
        <p:nvSpPr>
          <p:cNvPr id="26" name="MH_SubTitle_5"/>
          <p:cNvSpPr/>
          <p:nvPr>
            <p:custDataLst>
              <p:tags r:id="rId13"/>
            </p:custDataLst>
          </p:nvPr>
        </p:nvSpPr>
        <p:spPr>
          <a:xfrm>
            <a:off x="7977436" y="4173258"/>
            <a:ext cx="2101472" cy="487502"/>
          </a:xfrm>
          <a:prstGeom prst="homePlate">
            <a:avLst/>
          </a:prstGeom>
          <a:solidFill>
            <a:schemeClr val="bg1">
              <a:lumMod val="50000"/>
            </a:schemeClr>
          </a:solidFill>
          <a:ln w="222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chemeClr val="bg1"/>
                </a:solidFill>
              </a:rPr>
              <a:t>adequate</a:t>
            </a:r>
            <a:endParaRPr lang="zh-CN" altLang="en-US" b="1" spc="300" dirty="0">
              <a:solidFill>
                <a:schemeClr val="bg1"/>
              </a:solidFill>
            </a:endParaRPr>
          </a:p>
        </p:txBody>
      </p:sp>
      <p:sp>
        <p:nvSpPr>
          <p:cNvPr id="27" name="MH_Other_5"/>
          <p:cNvSpPr txBox="1">
            <a:spLocks noChangeArrowheads="1"/>
          </p:cNvSpPr>
          <p:nvPr>
            <p:custDataLst>
              <p:tags r:id="rId14"/>
            </p:custDataLst>
          </p:nvPr>
        </p:nvSpPr>
        <p:spPr bwMode="auto">
          <a:xfrm>
            <a:off x="7547250" y="4206123"/>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en-US" altLang="zh-CN" b="1">
                <a:solidFill>
                  <a:schemeClr val="tx1">
                    <a:lumMod val="75000"/>
                    <a:lumOff val="25000"/>
                  </a:schemeClr>
                </a:solidFill>
                <a:latin typeface="+mn-lt"/>
                <a:ea typeface="微软雅黑" panose="020B0503020204020204" pitchFamily="34" charset="-122"/>
              </a:rPr>
              <a:t>5</a:t>
            </a:r>
            <a:endParaRPr lang="zh-CN" altLang="en-US" b="1">
              <a:solidFill>
                <a:schemeClr val="tx1">
                  <a:lumMod val="75000"/>
                  <a:lumOff val="25000"/>
                </a:schemeClr>
              </a:solidFill>
              <a:latin typeface="+mn-lt"/>
              <a:ea typeface="微软雅黑" panose="020B0503020204020204" pitchFamily="34" charset="-122"/>
            </a:endParaRPr>
          </a:p>
        </p:txBody>
      </p:sp>
      <p:sp>
        <p:nvSpPr>
          <p:cNvPr id="28" name="MH_SubTitle_6"/>
          <p:cNvSpPr/>
          <p:nvPr>
            <p:custDataLst>
              <p:tags r:id="rId15"/>
            </p:custDataLst>
          </p:nvPr>
        </p:nvSpPr>
        <p:spPr>
          <a:xfrm>
            <a:off x="9255626" y="4710057"/>
            <a:ext cx="2101472" cy="487502"/>
          </a:xfrm>
          <a:prstGeom prst="homePlate">
            <a:avLst/>
          </a:prstGeom>
          <a:solidFill>
            <a:schemeClr val="bg1">
              <a:lumMod val="50000"/>
            </a:schemeClr>
          </a:solidFill>
          <a:ln w="222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chemeClr val="bg1"/>
                </a:solidFill>
              </a:rPr>
              <a:t>sufficient</a:t>
            </a:r>
            <a:endParaRPr lang="zh-CN" altLang="en-US" b="1" spc="300" dirty="0">
              <a:solidFill>
                <a:schemeClr val="bg1"/>
              </a:solidFill>
            </a:endParaRPr>
          </a:p>
        </p:txBody>
      </p:sp>
      <p:sp>
        <p:nvSpPr>
          <p:cNvPr id="29" name="MH_Other_6"/>
          <p:cNvSpPr txBox="1">
            <a:spLocks noChangeArrowheads="1"/>
          </p:cNvSpPr>
          <p:nvPr>
            <p:custDataLst>
              <p:tags r:id="rId16"/>
            </p:custDataLst>
          </p:nvPr>
        </p:nvSpPr>
        <p:spPr bwMode="auto">
          <a:xfrm>
            <a:off x="8815553" y="4752053"/>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en-US" altLang="zh-CN" b="1">
                <a:solidFill>
                  <a:schemeClr val="tx1">
                    <a:lumMod val="75000"/>
                    <a:lumOff val="25000"/>
                  </a:schemeClr>
                </a:solidFill>
                <a:latin typeface="+mn-lt"/>
                <a:ea typeface="微软雅黑" panose="020B0503020204020204" pitchFamily="34" charset="-122"/>
              </a:rPr>
              <a:t>6</a:t>
            </a:r>
            <a:endParaRPr lang="zh-CN" altLang="en-US" b="1">
              <a:solidFill>
                <a:schemeClr val="tx1">
                  <a:lumMod val="75000"/>
                  <a:lumOff val="25000"/>
                </a:schemeClr>
              </a:solidFill>
              <a:latin typeface="+mn-lt"/>
              <a:ea typeface="微软雅黑" panose="020B0503020204020204" pitchFamily="34" charset="-122"/>
            </a:endParaRPr>
          </a:p>
        </p:txBody>
      </p:sp>
      <p:cxnSp>
        <p:nvCxnSpPr>
          <p:cNvPr id="32" name="MH_Other_9"/>
          <p:cNvCxnSpPr/>
          <p:nvPr>
            <p:custDataLst>
              <p:tags r:id="rId17"/>
            </p:custDataLst>
          </p:nvPr>
        </p:nvCxnSpPr>
        <p:spPr>
          <a:xfrm>
            <a:off x="1074718" y="5341800"/>
            <a:ext cx="10282380" cy="0"/>
          </a:xfrm>
          <a:prstGeom prst="line">
            <a:avLst/>
          </a:prstGeom>
          <a:ln w="12700">
            <a:solidFill>
              <a:srgbClr val="D3D3D3"/>
            </a:solidFill>
          </a:ln>
          <a:effectLst/>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287780" y="309880"/>
            <a:ext cx="3504565" cy="521970"/>
          </a:xfrm>
          <a:prstGeom prst="rect">
            <a:avLst/>
          </a:prstGeom>
          <a:noFill/>
        </p:spPr>
        <p:txBody>
          <a:bodyPr wrap="square" rtlCol="0">
            <a:spAutoFit/>
          </a:bodyPr>
          <a:p>
            <a:r>
              <a:rPr lang="zh-CN" altLang="en-US" sz="2800" b="1" spc="300" dirty="0">
                <a:solidFill>
                  <a:schemeClr val="tx1">
                    <a:lumMod val="75000"/>
                    <a:lumOff val="25000"/>
                  </a:schemeClr>
                </a:solidFill>
              </a:rPr>
              <a:t>富裕的；充足的</a:t>
            </a:r>
            <a:endParaRPr lang="zh-CN" altLang="en-US" sz="2800" b="1" spc="300" dirty="0">
              <a:solidFill>
                <a:schemeClr val="tx1">
                  <a:lumMod val="75000"/>
                  <a:lumOff val="25000"/>
                </a:schemeClr>
              </a:solidFill>
            </a:endParaRPr>
          </a:p>
        </p:txBody>
      </p:sp>
      <p:sp>
        <p:nvSpPr>
          <p:cNvPr id="13" name="矩形 12"/>
          <p:cNvSpPr/>
          <p:nvPr/>
        </p:nvSpPr>
        <p:spPr>
          <a:xfrm>
            <a:off x="4171546" y="439679"/>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2" name="矩形 1"/>
          <p:cNvSpPr/>
          <p:nvPr/>
        </p:nvSpPr>
        <p:spPr>
          <a:xfrm>
            <a:off x="4377086" y="346693"/>
            <a:ext cx="2574925" cy="521970"/>
          </a:xfrm>
          <a:prstGeom prst="rect">
            <a:avLst/>
          </a:prstGeom>
        </p:spPr>
        <p:txBody>
          <a:bodyPr wrap="none">
            <a:spAutoFit/>
          </a:bodyPr>
          <a:p>
            <a:pPr algn="l"/>
            <a:r>
              <a:rPr lang="en-US" altLang="zh-CN" sz="2800" b="1" dirty="0" smtClean="0">
                <a:solidFill>
                  <a:schemeClr val="tx1">
                    <a:lumMod val="75000"/>
                    <a:lumOff val="25000"/>
                  </a:schemeClr>
                </a:solidFill>
              </a:rPr>
              <a:t>rich</a:t>
            </a:r>
            <a:r>
              <a:rPr lang="zh-CN" altLang="en-US" sz="2800" b="1" dirty="0" smtClean="0">
                <a:solidFill>
                  <a:schemeClr val="tx1">
                    <a:lumMod val="75000"/>
                    <a:lumOff val="25000"/>
                  </a:schemeClr>
                </a:solidFill>
              </a:rPr>
              <a:t>；</a:t>
            </a:r>
            <a:r>
              <a:rPr lang="en-US" altLang="zh-CN" sz="2800" b="1" dirty="0" smtClean="0">
                <a:solidFill>
                  <a:schemeClr val="tx1">
                    <a:lumMod val="75000"/>
                    <a:lumOff val="25000"/>
                  </a:schemeClr>
                </a:solidFill>
              </a:rPr>
              <a:t>enough</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2" presetClass="entr" presetSubtype="8" fill="hold" nodeType="withEffect">
                                  <p:stCondLst>
                                    <p:cond delay="100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3700"/>
                                        <p:tgtEl>
                                          <p:spTgt spid="32"/>
                                        </p:tgtEl>
                                      </p:cBhvr>
                                    </p:animEffect>
                                  </p:childTnLst>
                                </p:cTn>
                              </p:par>
                              <p:par>
                                <p:cTn id="14" presetID="22" presetClass="entr" presetSubtype="4" fill="hold" nodeType="withEffect">
                                  <p:stCondLst>
                                    <p:cond delay="1200"/>
                                  </p:stCondLst>
                                  <p:childTnLst>
                                    <p:set>
                                      <p:cBhvr>
                                        <p:cTn id="15" dur="1" fill="hold">
                                          <p:stCondLst>
                                            <p:cond delay="0"/>
                                          </p:stCondLst>
                                        </p:cTn>
                                        <p:tgtEl>
                                          <p:spTgt spid="34"/>
                                        </p:tgtEl>
                                        <p:attrNameLst>
                                          <p:attrName>style.visibility</p:attrName>
                                        </p:attrNameLst>
                                      </p:cBhvr>
                                      <p:to>
                                        <p:strVal val="visible"/>
                                      </p:to>
                                    </p:set>
                                    <p:animEffect transition="in" filter="wipe(down)">
                                      <p:cBhvr>
                                        <p:cTn id="16" dur="500"/>
                                        <p:tgtEl>
                                          <p:spTgt spid="34"/>
                                        </p:tgtEl>
                                      </p:cBhvr>
                                    </p:animEffect>
                                  </p:childTnLst>
                                </p:cTn>
                              </p:par>
                              <p:par>
                                <p:cTn id="17" presetID="53" presetClass="entr" presetSubtype="16" fill="hold" grpId="0" nodeType="withEffect">
                                  <p:stCondLst>
                                    <p:cond delay="15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300" fill="hold"/>
                                        <p:tgtEl>
                                          <p:spTgt spid="15"/>
                                        </p:tgtEl>
                                        <p:attrNameLst>
                                          <p:attrName>ppt_w</p:attrName>
                                        </p:attrNameLst>
                                      </p:cBhvr>
                                      <p:tavLst>
                                        <p:tav tm="0">
                                          <p:val>
                                            <p:fltVal val="0"/>
                                          </p:val>
                                        </p:tav>
                                        <p:tav tm="100000">
                                          <p:val>
                                            <p:strVal val="#ppt_w"/>
                                          </p:val>
                                        </p:tav>
                                      </p:tavLst>
                                    </p:anim>
                                    <p:anim calcmode="lin" valueType="num">
                                      <p:cBhvr>
                                        <p:cTn id="20" dur="300" fill="hold"/>
                                        <p:tgtEl>
                                          <p:spTgt spid="15"/>
                                        </p:tgtEl>
                                        <p:attrNameLst>
                                          <p:attrName>ppt_h</p:attrName>
                                        </p:attrNameLst>
                                      </p:cBhvr>
                                      <p:tavLst>
                                        <p:tav tm="0">
                                          <p:val>
                                            <p:fltVal val="0"/>
                                          </p:val>
                                        </p:tav>
                                        <p:tav tm="100000">
                                          <p:val>
                                            <p:strVal val="#ppt_h"/>
                                          </p:val>
                                        </p:tav>
                                      </p:tavLst>
                                    </p:anim>
                                    <p:animEffect transition="in" filter="fade">
                                      <p:cBhvr>
                                        <p:cTn id="21" dur="300"/>
                                        <p:tgtEl>
                                          <p:spTgt spid="15"/>
                                        </p:tgtEl>
                                      </p:cBhvr>
                                    </p:animEffect>
                                  </p:childTnLst>
                                </p:cTn>
                              </p:par>
                              <p:par>
                                <p:cTn id="22" presetID="22" presetClass="entr" presetSubtype="8" fill="hold" grpId="0" nodeType="withEffect">
                                  <p:stCondLst>
                                    <p:cond delay="150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par>
                                <p:cTn id="25" presetID="53" presetClass="entr" presetSubtype="16" fill="hold" grpId="0" nodeType="withEffect">
                                  <p:stCondLst>
                                    <p:cond delay="1800"/>
                                  </p:stCondLst>
                                  <p:childTnLst>
                                    <p:set>
                                      <p:cBhvr>
                                        <p:cTn id="26" dur="1" fill="hold">
                                          <p:stCondLst>
                                            <p:cond delay="0"/>
                                          </p:stCondLst>
                                        </p:cTn>
                                        <p:tgtEl>
                                          <p:spTgt spid="17"/>
                                        </p:tgtEl>
                                        <p:attrNameLst>
                                          <p:attrName>style.visibility</p:attrName>
                                        </p:attrNameLst>
                                      </p:cBhvr>
                                      <p:to>
                                        <p:strVal val="visible"/>
                                      </p:to>
                                    </p:set>
                                    <p:anim calcmode="lin" valueType="num">
                                      <p:cBhvr>
                                        <p:cTn id="27" dur="300" fill="hold"/>
                                        <p:tgtEl>
                                          <p:spTgt spid="17"/>
                                        </p:tgtEl>
                                        <p:attrNameLst>
                                          <p:attrName>ppt_w</p:attrName>
                                        </p:attrNameLst>
                                      </p:cBhvr>
                                      <p:tavLst>
                                        <p:tav tm="0">
                                          <p:val>
                                            <p:fltVal val="0"/>
                                          </p:val>
                                        </p:tav>
                                        <p:tav tm="100000">
                                          <p:val>
                                            <p:strVal val="#ppt_w"/>
                                          </p:val>
                                        </p:tav>
                                      </p:tavLst>
                                    </p:anim>
                                    <p:anim calcmode="lin" valueType="num">
                                      <p:cBhvr>
                                        <p:cTn id="28" dur="300" fill="hold"/>
                                        <p:tgtEl>
                                          <p:spTgt spid="17"/>
                                        </p:tgtEl>
                                        <p:attrNameLst>
                                          <p:attrName>ppt_h</p:attrName>
                                        </p:attrNameLst>
                                      </p:cBhvr>
                                      <p:tavLst>
                                        <p:tav tm="0">
                                          <p:val>
                                            <p:fltVal val="0"/>
                                          </p:val>
                                        </p:tav>
                                        <p:tav tm="100000">
                                          <p:val>
                                            <p:strVal val="#ppt_h"/>
                                          </p:val>
                                        </p:tav>
                                      </p:tavLst>
                                    </p:anim>
                                    <p:animEffect transition="in" filter="fade">
                                      <p:cBhvr>
                                        <p:cTn id="29" dur="300"/>
                                        <p:tgtEl>
                                          <p:spTgt spid="17"/>
                                        </p:tgtEl>
                                      </p:cBhvr>
                                    </p:animEffect>
                                  </p:childTnLst>
                                </p:cTn>
                              </p:par>
                              <p:par>
                                <p:cTn id="30" presetID="22" presetClass="entr" presetSubtype="8" fill="hold" grpId="0" nodeType="withEffect">
                                  <p:stCondLst>
                                    <p:cond delay="18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22" presetClass="entr" presetSubtype="4" fill="hold" nodeType="withEffect">
                                  <p:stCondLst>
                                    <p:cond delay="220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par>
                                <p:cTn id="36" presetID="53" presetClass="entr" presetSubtype="16" fill="hold" grpId="0" nodeType="withEffect">
                                  <p:stCondLst>
                                    <p:cond delay="2500"/>
                                  </p:stCondLst>
                                  <p:childTnLst>
                                    <p:set>
                                      <p:cBhvr>
                                        <p:cTn id="37" dur="1" fill="hold">
                                          <p:stCondLst>
                                            <p:cond delay="0"/>
                                          </p:stCondLst>
                                        </p:cTn>
                                        <p:tgtEl>
                                          <p:spTgt spid="19"/>
                                        </p:tgtEl>
                                        <p:attrNameLst>
                                          <p:attrName>style.visibility</p:attrName>
                                        </p:attrNameLst>
                                      </p:cBhvr>
                                      <p:to>
                                        <p:strVal val="visible"/>
                                      </p:to>
                                    </p:set>
                                    <p:anim calcmode="lin" valueType="num">
                                      <p:cBhvr>
                                        <p:cTn id="38" dur="300" fill="hold"/>
                                        <p:tgtEl>
                                          <p:spTgt spid="19"/>
                                        </p:tgtEl>
                                        <p:attrNameLst>
                                          <p:attrName>ppt_w</p:attrName>
                                        </p:attrNameLst>
                                      </p:cBhvr>
                                      <p:tavLst>
                                        <p:tav tm="0">
                                          <p:val>
                                            <p:fltVal val="0"/>
                                          </p:val>
                                        </p:tav>
                                        <p:tav tm="100000">
                                          <p:val>
                                            <p:strVal val="#ppt_w"/>
                                          </p:val>
                                        </p:tav>
                                      </p:tavLst>
                                    </p:anim>
                                    <p:anim calcmode="lin" valueType="num">
                                      <p:cBhvr>
                                        <p:cTn id="39" dur="300" fill="hold"/>
                                        <p:tgtEl>
                                          <p:spTgt spid="19"/>
                                        </p:tgtEl>
                                        <p:attrNameLst>
                                          <p:attrName>ppt_h</p:attrName>
                                        </p:attrNameLst>
                                      </p:cBhvr>
                                      <p:tavLst>
                                        <p:tav tm="0">
                                          <p:val>
                                            <p:fltVal val="0"/>
                                          </p:val>
                                        </p:tav>
                                        <p:tav tm="100000">
                                          <p:val>
                                            <p:strVal val="#ppt_h"/>
                                          </p:val>
                                        </p:tav>
                                      </p:tavLst>
                                    </p:anim>
                                    <p:animEffect transition="in" filter="fade">
                                      <p:cBhvr>
                                        <p:cTn id="40" dur="300"/>
                                        <p:tgtEl>
                                          <p:spTgt spid="19"/>
                                        </p:tgtEl>
                                      </p:cBhvr>
                                    </p:animEffect>
                                  </p:childTnLst>
                                </p:cTn>
                              </p:par>
                              <p:par>
                                <p:cTn id="41" presetID="22" presetClass="entr" presetSubtype="8" fill="hold" grpId="0" nodeType="withEffect">
                                  <p:stCondLst>
                                    <p:cond delay="250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par>
                                <p:cTn id="44" presetID="53" presetClass="entr" presetSubtype="16" fill="hold" grpId="0" nodeType="withEffect">
                                  <p:stCondLst>
                                    <p:cond delay="2800"/>
                                  </p:stCondLst>
                                  <p:childTnLst>
                                    <p:set>
                                      <p:cBhvr>
                                        <p:cTn id="45" dur="1" fill="hold">
                                          <p:stCondLst>
                                            <p:cond delay="0"/>
                                          </p:stCondLst>
                                        </p:cTn>
                                        <p:tgtEl>
                                          <p:spTgt spid="21"/>
                                        </p:tgtEl>
                                        <p:attrNameLst>
                                          <p:attrName>style.visibility</p:attrName>
                                        </p:attrNameLst>
                                      </p:cBhvr>
                                      <p:to>
                                        <p:strVal val="visible"/>
                                      </p:to>
                                    </p:set>
                                    <p:anim calcmode="lin" valueType="num">
                                      <p:cBhvr>
                                        <p:cTn id="46" dur="300" fill="hold"/>
                                        <p:tgtEl>
                                          <p:spTgt spid="21"/>
                                        </p:tgtEl>
                                        <p:attrNameLst>
                                          <p:attrName>ppt_w</p:attrName>
                                        </p:attrNameLst>
                                      </p:cBhvr>
                                      <p:tavLst>
                                        <p:tav tm="0">
                                          <p:val>
                                            <p:fltVal val="0"/>
                                          </p:val>
                                        </p:tav>
                                        <p:tav tm="100000">
                                          <p:val>
                                            <p:strVal val="#ppt_w"/>
                                          </p:val>
                                        </p:tav>
                                      </p:tavLst>
                                    </p:anim>
                                    <p:anim calcmode="lin" valueType="num">
                                      <p:cBhvr>
                                        <p:cTn id="47" dur="300" fill="hold"/>
                                        <p:tgtEl>
                                          <p:spTgt spid="21"/>
                                        </p:tgtEl>
                                        <p:attrNameLst>
                                          <p:attrName>ppt_h</p:attrName>
                                        </p:attrNameLst>
                                      </p:cBhvr>
                                      <p:tavLst>
                                        <p:tav tm="0">
                                          <p:val>
                                            <p:fltVal val="0"/>
                                          </p:val>
                                        </p:tav>
                                        <p:tav tm="100000">
                                          <p:val>
                                            <p:strVal val="#ppt_h"/>
                                          </p:val>
                                        </p:tav>
                                      </p:tavLst>
                                    </p:anim>
                                    <p:animEffect transition="in" filter="fade">
                                      <p:cBhvr>
                                        <p:cTn id="48" dur="300"/>
                                        <p:tgtEl>
                                          <p:spTgt spid="21"/>
                                        </p:tgtEl>
                                      </p:cBhvr>
                                    </p:animEffect>
                                  </p:childTnLst>
                                </p:cTn>
                              </p:par>
                              <p:par>
                                <p:cTn id="49" presetID="22" presetClass="entr" presetSubtype="8" fill="hold" grpId="0" nodeType="withEffect">
                                  <p:stCondLst>
                                    <p:cond delay="280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par>
                                <p:cTn id="52" presetID="22" presetClass="entr" presetSubtype="4" fill="hold" nodeType="withEffect">
                                  <p:stCondLst>
                                    <p:cond delay="3200"/>
                                  </p:stCondLst>
                                  <p:childTnLst>
                                    <p:set>
                                      <p:cBhvr>
                                        <p:cTn id="53" dur="1" fill="hold">
                                          <p:stCondLst>
                                            <p:cond delay="0"/>
                                          </p:stCondLst>
                                        </p:cTn>
                                        <p:tgtEl>
                                          <p:spTgt spid="30"/>
                                        </p:tgtEl>
                                        <p:attrNameLst>
                                          <p:attrName>style.visibility</p:attrName>
                                        </p:attrNameLst>
                                      </p:cBhvr>
                                      <p:to>
                                        <p:strVal val="visible"/>
                                      </p:to>
                                    </p:set>
                                    <p:animEffect transition="in" filter="wipe(down)">
                                      <p:cBhvr>
                                        <p:cTn id="54" dur="500"/>
                                        <p:tgtEl>
                                          <p:spTgt spid="30"/>
                                        </p:tgtEl>
                                      </p:cBhvr>
                                    </p:animEffect>
                                  </p:childTnLst>
                                </p:cTn>
                              </p:par>
                              <p:par>
                                <p:cTn id="55" presetID="53" presetClass="entr" presetSubtype="16" fill="hold" grpId="0" nodeType="withEffect">
                                  <p:stCondLst>
                                    <p:cond delay="3600"/>
                                  </p:stCondLst>
                                  <p:childTnLst>
                                    <p:set>
                                      <p:cBhvr>
                                        <p:cTn id="56" dur="1" fill="hold">
                                          <p:stCondLst>
                                            <p:cond delay="0"/>
                                          </p:stCondLst>
                                        </p:cTn>
                                        <p:tgtEl>
                                          <p:spTgt spid="27"/>
                                        </p:tgtEl>
                                        <p:attrNameLst>
                                          <p:attrName>style.visibility</p:attrName>
                                        </p:attrNameLst>
                                      </p:cBhvr>
                                      <p:to>
                                        <p:strVal val="visible"/>
                                      </p:to>
                                    </p:set>
                                    <p:anim calcmode="lin" valueType="num">
                                      <p:cBhvr>
                                        <p:cTn id="57" dur="300" fill="hold"/>
                                        <p:tgtEl>
                                          <p:spTgt spid="27"/>
                                        </p:tgtEl>
                                        <p:attrNameLst>
                                          <p:attrName>ppt_w</p:attrName>
                                        </p:attrNameLst>
                                      </p:cBhvr>
                                      <p:tavLst>
                                        <p:tav tm="0">
                                          <p:val>
                                            <p:fltVal val="0"/>
                                          </p:val>
                                        </p:tav>
                                        <p:tav tm="100000">
                                          <p:val>
                                            <p:strVal val="#ppt_w"/>
                                          </p:val>
                                        </p:tav>
                                      </p:tavLst>
                                    </p:anim>
                                    <p:anim calcmode="lin" valueType="num">
                                      <p:cBhvr>
                                        <p:cTn id="58" dur="300" fill="hold"/>
                                        <p:tgtEl>
                                          <p:spTgt spid="27"/>
                                        </p:tgtEl>
                                        <p:attrNameLst>
                                          <p:attrName>ppt_h</p:attrName>
                                        </p:attrNameLst>
                                      </p:cBhvr>
                                      <p:tavLst>
                                        <p:tav tm="0">
                                          <p:val>
                                            <p:fltVal val="0"/>
                                          </p:val>
                                        </p:tav>
                                        <p:tav tm="100000">
                                          <p:val>
                                            <p:strVal val="#ppt_h"/>
                                          </p:val>
                                        </p:tav>
                                      </p:tavLst>
                                    </p:anim>
                                    <p:animEffect transition="in" filter="fade">
                                      <p:cBhvr>
                                        <p:cTn id="59" dur="300"/>
                                        <p:tgtEl>
                                          <p:spTgt spid="27"/>
                                        </p:tgtEl>
                                      </p:cBhvr>
                                    </p:animEffect>
                                  </p:childTnLst>
                                </p:cTn>
                              </p:par>
                              <p:par>
                                <p:cTn id="60" presetID="22" presetClass="entr" presetSubtype="8" fill="hold" grpId="0" nodeType="withEffect">
                                  <p:stCondLst>
                                    <p:cond delay="3600"/>
                                  </p:stCondLst>
                                  <p:childTnLst>
                                    <p:set>
                                      <p:cBhvr>
                                        <p:cTn id="61" dur="1" fill="hold">
                                          <p:stCondLst>
                                            <p:cond delay="0"/>
                                          </p:stCondLst>
                                        </p:cTn>
                                        <p:tgtEl>
                                          <p:spTgt spid="26"/>
                                        </p:tgtEl>
                                        <p:attrNameLst>
                                          <p:attrName>style.visibility</p:attrName>
                                        </p:attrNameLst>
                                      </p:cBhvr>
                                      <p:to>
                                        <p:strVal val="visible"/>
                                      </p:to>
                                    </p:set>
                                    <p:animEffect transition="in" filter="wipe(left)">
                                      <p:cBhvr>
                                        <p:cTn id="62" dur="500"/>
                                        <p:tgtEl>
                                          <p:spTgt spid="26"/>
                                        </p:tgtEl>
                                      </p:cBhvr>
                                    </p:animEffect>
                                  </p:childTnLst>
                                </p:cTn>
                              </p:par>
                              <p:par>
                                <p:cTn id="63" presetID="53" presetClass="entr" presetSubtype="16" fill="hold" grpId="0" nodeType="withEffect">
                                  <p:stCondLst>
                                    <p:cond delay="4000"/>
                                  </p:stCondLst>
                                  <p:childTnLst>
                                    <p:set>
                                      <p:cBhvr>
                                        <p:cTn id="64" dur="1" fill="hold">
                                          <p:stCondLst>
                                            <p:cond delay="0"/>
                                          </p:stCondLst>
                                        </p:cTn>
                                        <p:tgtEl>
                                          <p:spTgt spid="29"/>
                                        </p:tgtEl>
                                        <p:attrNameLst>
                                          <p:attrName>style.visibility</p:attrName>
                                        </p:attrNameLst>
                                      </p:cBhvr>
                                      <p:to>
                                        <p:strVal val="visible"/>
                                      </p:to>
                                    </p:set>
                                    <p:anim calcmode="lin" valueType="num">
                                      <p:cBhvr>
                                        <p:cTn id="65" dur="300" fill="hold"/>
                                        <p:tgtEl>
                                          <p:spTgt spid="29"/>
                                        </p:tgtEl>
                                        <p:attrNameLst>
                                          <p:attrName>ppt_w</p:attrName>
                                        </p:attrNameLst>
                                      </p:cBhvr>
                                      <p:tavLst>
                                        <p:tav tm="0">
                                          <p:val>
                                            <p:fltVal val="0"/>
                                          </p:val>
                                        </p:tav>
                                        <p:tav tm="100000">
                                          <p:val>
                                            <p:strVal val="#ppt_w"/>
                                          </p:val>
                                        </p:tav>
                                      </p:tavLst>
                                    </p:anim>
                                    <p:anim calcmode="lin" valueType="num">
                                      <p:cBhvr>
                                        <p:cTn id="66" dur="300" fill="hold"/>
                                        <p:tgtEl>
                                          <p:spTgt spid="29"/>
                                        </p:tgtEl>
                                        <p:attrNameLst>
                                          <p:attrName>ppt_h</p:attrName>
                                        </p:attrNameLst>
                                      </p:cBhvr>
                                      <p:tavLst>
                                        <p:tav tm="0">
                                          <p:val>
                                            <p:fltVal val="0"/>
                                          </p:val>
                                        </p:tav>
                                        <p:tav tm="100000">
                                          <p:val>
                                            <p:strVal val="#ppt_h"/>
                                          </p:val>
                                        </p:tav>
                                      </p:tavLst>
                                    </p:anim>
                                    <p:animEffect transition="in" filter="fade">
                                      <p:cBhvr>
                                        <p:cTn id="67" dur="300"/>
                                        <p:tgtEl>
                                          <p:spTgt spid="29"/>
                                        </p:tgtEl>
                                      </p:cBhvr>
                                    </p:animEffect>
                                  </p:childTnLst>
                                </p:cTn>
                              </p:par>
                              <p:par>
                                <p:cTn id="68" presetID="22" presetClass="entr" presetSubtype="8" fill="hold" grpId="0" nodeType="withEffect">
                                  <p:stCondLst>
                                    <p:cond delay="400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3"/>
                                        </p:tgtEl>
                                        <p:attrNameLst>
                                          <p:attrName>style.visibility</p:attrName>
                                        </p:attrNameLst>
                                      </p:cBhvr>
                                      <p:to>
                                        <p:strVal val="visible"/>
                                      </p:to>
                                    </p:set>
                                    <p:animEffect transition="in" filter="fade">
                                      <p:cBhvr>
                                        <p:cTn id="73" dur="500"/>
                                        <p:tgtEl>
                                          <p:spTgt spid="3"/>
                                        </p:tgtEl>
                                      </p:cBhvr>
                                    </p:animEffect>
                                  </p:childTnLst>
                                </p:cTn>
                              </p:par>
                              <p:par>
                                <p:cTn id="74" presetID="16" presetClass="entr" presetSubtype="42" fill="hold" grpId="0" nodeType="withEffect">
                                  <p:stCondLst>
                                    <p:cond delay="600"/>
                                  </p:stCondLst>
                                  <p:childTnLst>
                                    <p:set>
                                      <p:cBhvr>
                                        <p:cTn id="75" dur="1" fill="hold">
                                          <p:stCondLst>
                                            <p:cond delay="0"/>
                                          </p:stCondLst>
                                        </p:cTn>
                                        <p:tgtEl>
                                          <p:spTgt spid="13"/>
                                        </p:tgtEl>
                                        <p:attrNameLst>
                                          <p:attrName>style.visibility</p:attrName>
                                        </p:attrNameLst>
                                      </p:cBhvr>
                                      <p:to>
                                        <p:strVal val="visible"/>
                                      </p:to>
                                    </p:set>
                                    <p:animEffect transition="in" filter="barn(outHorizontal)">
                                      <p:cBhvr>
                                        <p:cTn id="76" dur="500"/>
                                        <p:tgtEl>
                                          <p:spTgt spid="13"/>
                                        </p:tgtEl>
                                      </p:cBhvr>
                                    </p:animEffect>
                                  </p:childTnLst>
                                </p:cTn>
                              </p:par>
                              <p:par>
                                <p:cTn id="77" presetID="17" presetClass="entr" presetSubtype="8" fill="hold" grpId="0" nodeType="withEffect">
                                  <p:stCondLst>
                                    <p:cond delay="800"/>
                                  </p:stCondLst>
                                  <p:childTnLst>
                                    <p:set>
                                      <p:cBhvr>
                                        <p:cTn id="78" dur="1" fill="hold">
                                          <p:stCondLst>
                                            <p:cond delay="0"/>
                                          </p:stCondLst>
                                        </p:cTn>
                                        <p:tgtEl>
                                          <p:spTgt spid="2"/>
                                        </p:tgtEl>
                                        <p:attrNameLst>
                                          <p:attrName>style.visibility</p:attrName>
                                        </p:attrNameLst>
                                      </p:cBhvr>
                                      <p:to>
                                        <p:strVal val="visible"/>
                                      </p:to>
                                    </p:set>
                                    <p:anim calcmode="lin" valueType="num">
                                      <p:cBhvr>
                                        <p:cTn id="79" dur="350" fill="hold"/>
                                        <p:tgtEl>
                                          <p:spTgt spid="2"/>
                                        </p:tgtEl>
                                        <p:attrNameLst>
                                          <p:attrName>ppt_x</p:attrName>
                                        </p:attrNameLst>
                                      </p:cBhvr>
                                      <p:tavLst>
                                        <p:tav tm="0">
                                          <p:val>
                                            <p:strVal val="#ppt_x-#ppt_w/2"/>
                                          </p:val>
                                        </p:tav>
                                        <p:tav tm="100000">
                                          <p:val>
                                            <p:strVal val="#ppt_x"/>
                                          </p:val>
                                        </p:tav>
                                      </p:tavLst>
                                    </p:anim>
                                    <p:anim calcmode="lin" valueType="num">
                                      <p:cBhvr>
                                        <p:cTn id="80" dur="350" fill="hold"/>
                                        <p:tgtEl>
                                          <p:spTgt spid="2"/>
                                        </p:tgtEl>
                                        <p:attrNameLst>
                                          <p:attrName>ppt_y</p:attrName>
                                        </p:attrNameLst>
                                      </p:cBhvr>
                                      <p:tavLst>
                                        <p:tav tm="0">
                                          <p:val>
                                            <p:strVal val="#ppt_y"/>
                                          </p:val>
                                        </p:tav>
                                        <p:tav tm="100000">
                                          <p:val>
                                            <p:strVal val="#ppt_y"/>
                                          </p:val>
                                        </p:tav>
                                      </p:tavLst>
                                    </p:anim>
                                    <p:anim calcmode="lin" valueType="num">
                                      <p:cBhvr>
                                        <p:cTn id="81" dur="350" fill="hold"/>
                                        <p:tgtEl>
                                          <p:spTgt spid="2"/>
                                        </p:tgtEl>
                                        <p:attrNameLst>
                                          <p:attrName>ppt_w</p:attrName>
                                        </p:attrNameLst>
                                      </p:cBhvr>
                                      <p:tavLst>
                                        <p:tav tm="0">
                                          <p:val>
                                            <p:fltVal val="0"/>
                                          </p:val>
                                        </p:tav>
                                        <p:tav tm="100000">
                                          <p:val>
                                            <p:strVal val="#ppt_w"/>
                                          </p:val>
                                        </p:tav>
                                      </p:tavLst>
                                    </p:anim>
                                    <p:anim calcmode="lin" valueType="num">
                                      <p:cBhvr>
                                        <p:cTn id="82" dur="350" fill="hold"/>
                                        <p:tgtEl>
                                          <p:spTgt spid="2"/>
                                        </p:tgtEl>
                                        <p:attrNameLst>
                                          <p:attrName>ppt_h</p:attrName>
                                        </p:attrNameLst>
                                      </p:cBhvr>
                                      <p:tavLst>
                                        <p:tav tm="0">
                                          <p:val>
                                            <p:strVal val="#ppt_h"/>
                                          </p:val>
                                        </p:tav>
                                        <p:tav tm="100000">
                                          <p:val>
                                            <p:strVal val="#ppt_h"/>
                                          </p:val>
                                        </p:tav>
                                      </p:tavLst>
                                    </p:anim>
                                  </p:childTnLst>
                                </p:cTn>
                              </p:par>
                              <p:par>
                                <p:cTn id="83" presetID="47" presetClass="entr" presetSubtype="0" fill="hold" nodeType="with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750"/>
                                        <p:tgtEl>
                                          <p:spTgt spid="5"/>
                                        </p:tgtEl>
                                      </p:cBhvr>
                                    </p:animEffect>
                                    <p:anim calcmode="lin" valueType="num">
                                      <p:cBhvr>
                                        <p:cTn id="86" dur="750" fill="hold"/>
                                        <p:tgtEl>
                                          <p:spTgt spid="5"/>
                                        </p:tgtEl>
                                        <p:attrNameLst>
                                          <p:attrName>ppt_x</p:attrName>
                                        </p:attrNameLst>
                                      </p:cBhvr>
                                      <p:tavLst>
                                        <p:tav tm="0">
                                          <p:val>
                                            <p:strVal val="#ppt_x"/>
                                          </p:val>
                                        </p:tav>
                                        <p:tav tm="100000">
                                          <p:val>
                                            <p:strVal val="#ppt_x"/>
                                          </p:val>
                                        </p:tav>
                                      </p:tavLst>
                                    </p:anim>
                                    <p:anim calcmode="lin" valueType="num">
                                      <p:cBhvr>
                                        <p:cTn id="87"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p:bldP spid="16" grpId="0" bldLvl="0" animBg="1"/>
      <p:bldP spid="17" grpId="0"/>
      <p:bldP spid="18" grpId="0" bldLvl="0" animBg="1"/>
      <p:bldP spid="19" grpId="0"/>
      <p:bldP spid="20" grpId="0" bldLvl="0" animBg="1"/>
      <p:bldP spid="21" grpId="0"/>
      <p:bldP spid="26" grpId="0" bldLvl="0" animBg="1"/>
      <p:bldP spid="27" grpId="0"/>
      <p:bldP spid="28" grpId="0" bldLvl="0" animBg="1"/>
      <p:bldP spid="29" grpId="0"/>
      <p:bldP spid="3" grpId="0"/>
      <p:bldP spid="13" grpId="0" bldLvl="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3504565" cy="521970"/>
          </a:xfrm>
          <a:prstGeom prst="rect">
            <a:avLst/>
          </a:prstGeom>
          <a:noFill/>
        </p:spPr>
        <p:txBody>
          <a:bodyPr wrap="square" rtlCol="0">
            <a:spAutoFit/>
          </a:bodyPr>
          <a:p>
            <a:r>
              <a:rPr lang="zh-CN" altLang="en-US" sz="2800" b="1" spc="300" dirty="0">
                <a:solidFill>
                  <a:schemeClr val="tx1">
                    <a:lumMod val="75000"/>
                    <a:lumOff val="25000"/>
                  </a:schemeClr>
                </a:solidFill>
              </a:rPr>
              <a:t>富裕的；充足的</a:t>
            </a:r>
            <a:endParaRPr lang="zh-CN" altLang="en-US" sz="2800" b="1" spc="300" dirty="0">
              <a:solidFill>
                <a:schemeClr val="tx1">
                  <a:lumMod val="75000"/>
                  <a:lumOff val="25000"/>
                </a:schemeClr>
              </a:solidFill>
            </a:endParaRPr>
          </a:p>
        </p:txBody>
      </p:sp>
      <p:sp>
        <p:nvSpPr>
          <p:cNvPr id="13" name="矩形 12"/>
          <p:cNvSpPr/>
          <p:nvPr/>
        </p:nvSpPr>
        <p:spPr>
          <a:xfrm>
            <a:off x="4171546" y="439679"/>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4377086" y="346693"/>
            <a:ext cx="2574925" cy="521970"/>
          </a:xfrm>
          <a:prstGeom prst="rect">
            <a:avLst/>
          </a:prstGeom>
        </p:spPr>
        <p:txBody>
          <a:bodyPr wrap="none">
            <a:spAutoFit/>
          </a:bodyPr>
          <a:p>
            <a:pPr algn="l"/>
            <a:r>
              <a:rPr lang="en-US" altLang="zh-CN" sz="2800" b="1" dirty="0" smtClean="0">
                <a:solidFill>
                  <a:schemeClr val="tx1">
                    <a:lumMod val="75000"/>
                    <a:lumOff val="25000"/>
                  </a:schemeClr>
                </a:solidFill>
              </a:rPr>
              <a:t>rich</a:t>
            </a:r>
            <a:r>
              <a:rPr lang="zh-CN" altLang="en-US" sz="2800" b="1" dirty="0" smtClean="0">
                <a:solidFill>
                  <a:schemeClr val="tx1">
                    <a:lumMod val="75000"/>
                    <a:lumOff val="25000"/>
                  </a:schemeClr>
                </a:solidFill>
              </a:rPr>
              <a:t>；</a:t>
            </a:r>
            <a:r>
              <a:rPr lang="en-US" altLang="zh-CN" sz="2800" b="1" dirty="0" smtClean="0">
                <a:solidFill>
                  <a:schemeClr val="tx1">
                    <a:lumMod val="75000"/>
                    <a:lumOff val="25000"/>
                  </a:schemeClr>
                </a:solidFill>
              </a:rPr>
              <a:t>enough</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996815"/>
                <a:gridCol w="6663055"/>
              </a:tblGrid>
              <a:tr h="938530">
                <a:tc gridSpan="2">
                  <a:txBody>
                    <a:bodyPr/>
                    <a:p>
                      <a:pPr>
                        <a:buNone/>
                      </a:pPr>
                      <a:endParaRPr lang="zh-CN" altLang="en-US"/>
                    </a:p>
                  </a:txBody>
                  <a:tcPr/>
                </a:tc>
                <a:tc hMerge="1">
                  <a:tcPr/>
                </a:tc>
              </a:tr>
              <a:tr h="4368165">
                <a:tc>
                  <a:txBody>
                    <a:bodyPr/>
                    <a:p>
                      <a:pPr fontAlgn="auto">
                        <a:lnSpc>
                          <a:spcPts val="3580"/>
                        </a:lnSpc>
                        <a:buNone/>
                      </a:pPr>
                      <a:r>
                        <a:rPr lang="en-US" altLang="zh-CN" sz="2400"/>
                        <a:t>1</a:t>
                      </a:r>
                      <a:r>
                        <a:rPr lang="zh-CN" altLang="en-US" sz="2400"/>
                        <a:t>. 有足够的证据表明气候模式正在改变。</a:t>
                      </a:r>
                      <a:endParaRPr lang="zh-CN" altLang="en-US" sz="2400"/>
                    </a:p>
                    <a:p>
                      <a:pPr fontAlgn="auto">
                        <a:lnSpc>
                          <a:spcPts val="3580"/>
                        </a:lnSpc>
                        <a:buNone/>
                      </a:pPr>
                      <a:r>
                        <a:rPr lang="en-US" altLang="zh-CN" sz="2400"/>
                        <a:t>2. 美国人出生时的平均预期寿命大约是78岁，这比大多数富裕国家的国民寿命要低。 </a:t>
                      </a:r>
                      <a:endParaRPr lang="en-US" altLang="zh-CN" sz="2400"/>
                    </a:p>
                    <a:p>
                      <a:pPr fontAlgn="auto">
                        <a:lnSpc>
                          <a:spcPts val="3580"/>
                        </a:lnSpc>
                        <a:buNone/>
                      </a:pPr>
                      <a:r>
                        <a:rPr lang="en-US" altLang="zh-CN" sz="2400"/>
                        <a:t>3. </a:t>
                      </a:r>
                      <a:r>
                        <a:rPr lang="zh-CN" altLang="en-US" sz="2400"/>
                        <a:t>多年来，许多海洋专家一直在说，我们需要开始热爱水母——因为在不远的将来，它们也许是我们周围最丰富的海洋物种。</a:t>
                      </a:r>
                      <a:endParaRPr lang="zh-CN" altLang="en-US" sz="2400"/>
                    </a:p>
                  </a:txBody>
                  <a:tcPr/>
                </a:tc>
                <a:tc>
                  <a:txBody>
                    <a:bodyPr/>
                    <a:p>
                      <a:pPr>
                        <a:buNone/>
                      </a:pPr>
                      <a:endParaRPr lang="zh-CN" altLang="en-US"/>
                    </a:p>
                  </a:txBody>
                  <a:tcPr/>
                </a:tc>
              </a:tr>
            </a:tbl>
          </a:graphicData>
        </a:graphic>
      </p:graphicFrame>
      <p:sp>
        <p:nvSpPr>
          <p:cNvPr id="15" name="文本框 14"/>
          <p:cNvSpPr txBox="1"/>
          <p:nvPr/>
        </p:nvSpPr>
        <p:spPr>
          <a:xfrm>
            <a:off x="713105" y="1424305"/>
            <a:ext cx="1040193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abundant/ ample </a:t>
            </a:r>
            <a:r>
              <a:rPr lang="en-US" sz="1600" b="1">
                <a:solidFill>
                  <a:schemeClr val="bg1"/>
                </a:solidFill>
                <a:latin typeface="Times New Roman" panose="02020603050405020304" pitchFamily="18" charset="0"/>
                <a:cs typeface="Times New Roman" panose="02020603050405020304" pitchFamily="18" charset="0"/>
                <a:sym typeface="+mn-ea"/>
              </a:rPr>
              <a:t>/'æmp(ə)l/ </a:t>
            </a:r>
            <a:r>
              <a:rPr lang="en-US" sz="2800" b="1">
                <a:solidFill>
                  <a:schemeClr val="bg1"/>
                </a:solidFill>
                <a:latin typeface="Times New Roman" panose="02020603050405020304" pitchFamily="18" charset="0"/>
                <a:cs typeface="Times New Roman" panose="02020603050405020304" pitchFamily="18" charset="0"/>
                <a:sym typeface="+mn-ea"/>
              </a:rPr>
              <a:t>/ plentiful/ affluent </a:t>
            </a:r>
            <a:r>
              <a:rPr lang="en-US" sz="1600" b="1">
                <a:solidFill>
                  <a:schemeClr val="bg1"/>
                </a:solidFill>
                <a:latin typeface="Times New Roman" panose="02020603050405020304" pitchFamily="18" charset="0"/>
                <a:cs typeface="Times New Roman" panose="02020603050405020304" pitchFamily="18" charset="0"/>
                <a:sym typeface="+mn-ea"/>
              </a:rPr>
              <a:t>/'æflʊənt/ adj. 富裕的</a:t>
            </a:r>
            <a:r>
              <a:rPr lang="en-US" sz="2800" b="1">
                <a:solidFill>
                  <a:schemeClr val="bg1"/>
                </a:solidFill>
                <a:latin typeface="Times New Roman" panose="02020603050405020304" pitchFamily="18" charset="0"/>
                <a:cs typeface="Times New Roman" panose="02020603050405020304" pitchFamily="18" charset="0"/>
                <a:sym typeface="+mn-ea"/>
              </a:rPr>
              <a:t> </a:t>
            </a:r>
            <a:endParaRPr lang="en-US" sz="2800" b="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247640" y="2332990"/>
            <a:ext cx="6536055" cy="829945"/>
          </a:xfrm>
          <a:prstGeom prst="rect">
            <a:avLst/>
          </a:prstGeom>
          <a:noFill/>
        </p:spPr>
        <p:txBody>
          <a:bodyPr wrap="square" rtlCol="0" anchor="t">
            <a:spAutoFit/>
          </a:bodyPr>
          <a:p>
            <a:r>
              <a:rPr lang="en-US" altLang="zh-CN" sz="2400" b="1"/>
              <a:t>1</a:t>
            </a:r>
            <a:r>
              <a:rPr lang="zh-CN" altLang="en-US" sz="2400" b="1"/>
              <a:t>. </a:t>
            </a:r>
            <a:r>
              <a:rPr sz="2400" b="1"/>
              <a:t>There is </a:t>
            </a:r>
            <a:r>
              <a:rPr sz="2400" b="1">
                <a:solidFill>
                  <a:srgbClr val="002060"/>
                </a:solidFill>
              </a:rPr>
              <a:t>ample</a:t>
            </a:r>
            <a:r>
              <a:rPr lang="en-US" sz="2400" b="1">
                <a:solidFill>
                  <a:srgbClr val="002060"/>
                </a:solidFill>
              </a:rPr>
              <a:t>/</a:t>
            </a:r>
            <a:r>
              <a:rPr sz="2400" b="1">
                <a:solidFill>
                  <a:srgbClr val="002060"/>
                </a:solidFill>
              </a:rPr>
              <a:t>abundant </a:t>
            </a:r>
            <a:r>
              <a:rPr sz="2400" b="1"/>
              <a:t>evidence that climate patterns are changing.</a:t>
            </a:r>
            <a:endParaRPr lang="zh-CN" altLang="en-US"/>
          </a:p>
        </p:txBody>
      </p:sp>
      <p:sp>
        <p:nvSpPr>
          <p:cNvPr id="2" name="文本框 1"/>
          <p:cNvSpPr txBox="1"/>
          <p:nvPr/>
        </p:nvSpPr>
        <p:spPr>
          <a:xfrm>
            <a:off x="5247640" y="3210560"/>
            <a:ext cx="6584315" cy="1198880"/>
          </a:xfrm>
          <a:prstGeom prst="rect">
            <a:avLst/>
          </a:prstGeom>
          <a:noFill/>
        </p:spPr>
        <p:txBody>
          <a:bodyPr wrap="square" rtlCol="0" anchor="t">
            <a:spAutoFit/>
          </a:bodyPr>
          <a:p>
            <a:r>
              <a:rPr lang="en-US" altLang="zh-CN" sz="2400" b="1"/>
              <a:t>2. </a:t>
            </a:r>
            <a:r>
              <a:rPr lang="zh-CN" altLang="en-US" sz="2400" b="1"/>
              <a:t>An American</a:t>
            </a:r>
            <a:r>
              <a:rPr lang="en-US" altLang="zh-CN" sz="2400" b="1"/>
              <a:t>'</a:t>
            </a:r>
            <a:r>
              <a:rPr lang="zh-CN" altLang="en-US" sz="2400" b="1"/>
              <a:t>s life expectancy at birth is about 78 years, which is lower than in most other </a:t>
            </a:r>
            <a:r>
              <a:rPr lang="zh-CN" altLang="en-US" sz="2400" b="1">
                <a:solidFill>
                  <a:srgbClr val="002060"/>
                </a:solidFill>
              </a:rPr>
              <a:t>affluent</a:t>
            </a:r>
            <a:r>
              <a:rPr lang="zh-CN" altLang="en-US" sz="2400" b="1"/>
              <a:t> countries. </a:t>
            </a:r>
            <a:endParaRPr lang="zh-CN" altLang="en-US" sz="2400" b="1"/>
          </a:p>
        </p:txBody>
      </p:sp>
      <p:sp>
        <p:nvSpPr>
          <p:cNvPr id="4" name="文本框 3"/>
          <p:cNvSpPr txBox="1"/>
          <p:nvPr/>
        </p:nvSpPr>
        <p:spPr>
          <a:xfrm>
            <a:off x="5247640" y="4409440"/>
            <a:ext cx="6584315" cy="1938020"/>
          </a:xfrm>
          <a:prstGeom prst="rect">
            <a:avLst/>
          </a:prstGeom>
          <a:noFill/>
        </p:spPr>
        <p:txBody>
          <a:bodyPr wrap="square" rtlCol="0" anchor="t">
            <a:spAutoFit/>
          </a:bodyPr>
          <a:p>
            <a:r>
              <a:rPr lang="en-US" altLang="zh-CN" sz="2400" b="1"/>
              <a:t>3.M</a:t>
            </a:r>
            <a:r>
              <a:rPr lang="zh-CN" altLang="en-US" sz="2400" b="1"/>
              <a:t>any marine experts have been saying for several years that we need to start loving jellyfish – because in the not too distant future, they may be the most </a:t>
            </a:r>
            <a:r>
              <a:rPr lang="zh-CN" altLang="en-US" sz="2400" b="1">
                <a:solidFill>
                  <a:srgbClr val="002060"/>
                </a:solidFill>
              </a:rPr>
              <a:t>plentiful </a:t>
            </a:r>
            <a:r>
              <a:rPr lang="zh-CN" altLang="en-US" sz="2400" b="1"/>
              <a:t>marine species around. </a:t>
            </a:r>
            <a:endParaRPr lang="zh-CN" altLang="en-US" sz="24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2" grpId="0"/>
      <p:bldP spid="2" grpId="1"/>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3504565" cy="521970"/>
          </a:xfrm>
          <a:prstGeom prst="rect">
            <a:avLst/>
          </a:prstGeom>
          <a:noFill/>
        </p:spPr>
        <p:txBody>
          <a:bodyPr wrap="square" rtlCol="0">
            <a:spAutoFit/>
          </a:bodyPr>
          <a:p>
            <a:r>
              <a:rPr lang="zh-CN" altLang="en-US" sz="2800" b="1" spc="300" dirty="0">
                <a:solidFill>
                  <a:schemeClr val="tx1">
                    <a:lumMod val="75000"/>
                    <a:lumOff val="25000"/>
                  </a:schemeClr>
                </a:solidFill>
              </a:rPr>
              <a:t>富裕的；充足的</a:t>
            </a:r>
            <a:endParaRPr lang="zh-CN" altLang="en-US" sz="2800" b="1" spc="300" dirty="0">
              <a:solidFill>
                <a:schemeClr val="tx1">
                  <a:lumMod val="75000"/>
                  <a:lumOff val="25000"/>
                </a:schemeClr>
              </a:solidFill>
            </a:endParaRPr>
          </a:p>
        </p:txBody>
      </p:sp>
      <p:sp>
        <p:nvSpPr>
          <p:cNvPr id="13" name="矩形 12"/>
          <p:cNvSpPr/>
          <p:nvPr/>
        </p:nvSpPr>
        <p:spPr>
          <a:xfrm>
            <a:off x="4171546" y="439679"/>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4377086" y="346693"/>
            <a:ext cx="2574925" cy="521970"/>
          </a:xfrm>
          <a:prstGeom prst="rect">
            <a:avLst/>
          </a:prstGeom>
        </p:spPr>
        <p:txBody>
          <a:bodyPr wrap="none">
            <a:spAutoFit/>
          </a:bodyPr>
          <a:p>
            <a:pPr algn="l"/>
            <a:r>
              <a:rPr lang="en-US" altLang="zh-CN" sz="2800" b="1" dirty="0" smtClean="0">
                <a:solidFill>
                  <a:schemeClr val="tx1">
                    <a:lumMod val="75000"/>
                    <a:lumOff val="25000"/>
                  </a:schemeClr>
                </a:solidFill>
              </a:rPr>
              <a:t>rich</a:t>
            </a:r>
            <a:r>
              <a:rPr lang="zh-CN" altLang="en-US" sz="2800" b="1" dirty="0" smtClean="0">
                <a:solidFill>
                  <a:schemeClr val="tx1">
                    <a:lumMod val="75000"/>
                    <a:lumOff val="25000"/>
                  </a:schemeClr>
                </a:solidFill>
              </a:rPr>
              <a:t>；</a:t>
            </a:r>
            <a:r>
              <a:rPr lang="en-US" altLang="zh-CN" sz="2800" b="1" dirty="0" smtClean="0">
                <a:solidFill>
                  <a:schemeClr val="tx1">
                    <a:lumMod val="75000"/>
                    <a:lumOff val="25000"/>
                  </a:schemeClr>
                </a:solidFill>
              </a:rPr>
              <a:t>enough</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996815"/>
                <a:gridCol w="6663055"/>
              </a:tblGrid>
              <a:tr h="938530">
                <a:tc gridSpan="2">
                  <a:txBody>
                    <a:bodyPr/>
                    <a:p>
                      <a:pPr>
                        <a:buNone/>
                      </a:pPr>
                      <a:endParaRPr lang="zh-CN" altLang="en-US"/>
                    </a:p>
                  </a:txBody>
                  <a:tcPr/>
                </a:tc>
                <a:tc hMerge="1">
                  <a:tcPr/>
                </a:tc>
              </a:tr>
              <a:tr h="4368165">
                <a:tc>
                  <a:txBody>
                    <a:bodyPr/>
                    <a:p>
                      <a:pPr fontAlgn="auto">
                        <a:lnSpc>
                          <a:spcPts val="3580"/>
                        </a:lnSpc>
                        <a:buNone/>
                      </a:pPr>
                      <a:r>
                        <a:rPr lang="zh-CN" altLang="en-US" sz="2400"/>
                        <a:t>1. 这些理由不足以证明实施禁令有理。</a:t>
                      </a:r>
                      <a:endParaRPr lang="zh-CN" altLang="en-US" sz="2400"/>
                    </a:p>
                    <a:p>
                      <a:pPr fontAlgn="auto">
                        <a:lnSpc>
                          <a:spcPts val="3580"/>
                        </a:lnSpc>
                        <a:buNone/>
                      </a:pPr>
                      <a:r>
                        <a:rPr lang="zh-CN" altLang="en-US" sz="2400"/>
                        <a:t>2. 虽然这些定义中的每一种都包含对治理的重要观点，但是没有一个是充分的。</a:t>
                      </a:r>
                      <a:endParaRPr lang="zh-CN" altLang="en-US" sz="2400"/>
                    </a:p>
                    <a:p>
                      <a:pPr fontAlgn="auto">
                        <a:lnSpc>
                          <a:spcPts val="3580"/>
                        </a:lnSpc>
                        <a:buNone/>
                      </a:pPr>
                      <a:r>
                        <a:rPr lang="en-US" altLang="zh-CN" sz="2400"/>
                        <a:t>3. </a:t>
                      </a:r>
                      <a:r>
                        <a:rPr lang="zh-CN" altLang="en-US" sz="2400"/>
                        <a:t>丰富的相关经验，良好的沟通能力和团队合作精神可以增强对工作的信心。</a:t>
                      </a:r>
                      <a:endParaRPr lang="zh-CN" altLang="en-US" sz="2400"/>
                    </a:p>
                  </a:txBody>
                  <a:tcPr/>
                </a:tc>
                <a:tc>
                  <a:txBody>
                    <a:bodyPr/>
                    <a:p>
                      <a:pPr>
                        <a:buNone/>
                      </a:pPr>
                      <a:endParaRPr lang="zh-CN" altLang="en-US"/>
                    </a:p>
                  </a:txBody>
                  <a:tcPr/>
                </a:tc>
              </a:tr>
            </a:tbl>
          </a:graphicData>
        </a:graphic>
      </p:graphicFrame>
      <p:sp>
        <p:nvSpPr>
          <p:cNvPr id="15" name="文本框 14"/>
          <p:cNvSpPr txBox="1"/>
          <p:nvPr/>
        </p:nvSpPr>
        <p:spPr>
          <a:xfrm>
            <a:off x="633730" y="1381760"/>
            <a:ext cx="1040193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adequate(ly)</a:t>
            </a:r>
            <a:r>
              <a:rPr lang="en-US" sz="1600" b="1" i="1">
                <a:solidFill>
                  <a:schemeClr val="bg1"/>
                </a:solidFill>
                <a:latin typeface="Times New Roman" panose="02020603050405020304" pitchFamily="18" charset="0"/>
                <a:cs typeface="Times New Roman" panose="02020603050405020304" pitchFamily="18" charset="0"/>
                <a:sym typeface="+mn-ea"/>
              </a:rPr>
              <a:t> /'ædɪkwət/</a:t>
            </a:r>
            <a:r>
              <a:rPr lang="en-US" sz="1600" b="1">
                <a:solidFill>
                  <a:schemeClr val="bg1"/>
                </a:solidFill>
                <a:latin typeface="Times New Roman" panose="02020603050405020304" pitchFamily="18" charset="0"/>
                <a:cs typeface="Times New Roman" panose="02020603050405020304" pitchFamily="18" charset="0"/>
                <a:sym typeface="+mn-ea"/>
              </a:rPr>
              <a:t> </a:t>
            </a:r>
            <a:r>
              <a:rPr lang="en-US" sz="2800" b="1">
                <a:solidFill>
                  <a:schemeClr val="bg1"/>
                </a:solidFill>
                <a:latin typeface="Times New Roman" panose="02020603050405020304" pitchFamily="18" charset="0"/>
                <a:cs typeface="Times New Roman" panose="02020603050405020304" pitchFamily="18" charset="0"/>
                <a:sym typeface="+mn-ea"/>
              </a:rPr>
              <a:t> / sufficient(ly) </a:t>
            </a:r>
            <a:r>
              <a:rPr lang="en-US" sz="1600" b="1" i="1">
                <a:solidFill>
                  <a:schemeClr val="bg1"/>
                </a:solidFill>
                <a:latin typeface="Times New Roman" panose="02020603050405020304" pitchFamily="18" charset="0"/>
                <a:cs typeface="Times New Roman" panose="02020603050405020304" pitchFamily="18" charset="0"/>
                <a:sym typeface="+mn-ea"/>
              </a:rPr>
              <a:t>/sə'fɪʃəntlɪ/</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346700" y="2196465"/>
            <a:ext cx="6436995" cy="1198880"/>
          </a:xfrm>
          <a:prstGeom prst="rect">
            <a:avLst/>
          </a:prstGeom>
          <a:noFill/>
        </p:spPr>
        <p:txBody>
          <a:bodyPr wrap="square" rtlCol="0" anchor="t">
            <a:spAutoFit/>
          </a:bodyPr>
          <a:p>
            <a:r>
              <a:rPr lang="en-US" altLang="zh-CN" sz="2400" b="1"/>
              <a:t>1</a:t>
            </a:r>
            <a:r>
              <a:rPr lang="zh-CN" altLang="en-US" sz="2400" b="1"/>
              <a:t>. </a:t>
            </a:r>
            <a:r>
              <a:rPr sz="2400" b="1"/>
              <a:t>These reasons are not </a:t>
            </a:r>
            <a:r>
              <a:rPr sz="2400" b="1">
                <a:solidFill>
                  <a:srgbClr val="002060"/>
                </a:solidFill>
              </a:rPr>
              <a:t>sufficient</a:t>
            </a:r>
            <a:r>
              <a:rPr sz="2400" b="1"/>
              <a:t> to </a:t>
            </a:r>
            <a:r>
              <a:rPr sz="2400" b="1" u="sng"/>
              <a:t>justify</a:t>
            </a:r>
            <a:r>
              <a:rPr sz="2400" b="1"/>
              <a:t> the ban.</a:t>
            </a:r>
            <a:endParaRPr sz="2400" b="1"/>
          </a:p>
          <a:p>
            <a:pPr marL="342900" indent="-342900" algn="l">
              <a:buClrTx/>
              <a:buSzTx/>
              <a:buFont typeface="Arial" panose="020B0604020202020204" pitchFamily="34" charset="0"/>
              <a:buChar char="•"/>
            </a:pPr>
            <a:r>
              <a:rPr sz="2400" b="1"/>
              <a:t> </a:t>
            </a:r>
            <a:r>
              <a:rPr lang="zh-CN" altLang="en-US" sz="1800" i="1"/>
              <a:t>/ˈdʒʌstɪfaɪ/vi. 证明合法；证明…是正当的</a:t>
            </a:r>
            <a:endParaRPr lang="zh-CN" altLang="en-US" sz="1800" i="1"/>
          </a:p>
        </p:txBody>
      </p:sp>
      <p:sp>
        <p:nvSpPr>
          <p:cNvPr id="2" name="文本框 1"/>
          <p:cNvSpPr txBox="1"/>
          <p:nvPr/>
        </p:nvSpPr>
        <p:spPr>
          <a:xfrm>
            <a:off x="5265420" y="3439795"/>
            <a:ext cx="6653530" cy="1476375"/>
          </a:xfrm>
          <a:prstGeom prst="rect">
            <a:avLst/>
          </a:prstGeom>
          <a:noFill/>
        </p:spPr>
        <p:txBody>
          <a:bodyPr wrap="square" rtlCol="0" anchor="t">
            <a:spAutoFit/>
          </a:bodyPr>
          <a:p>
            <a:r>
              <a:rPr sz="2400" b="1"/>
              <a:t>2. While each of these kinds of definitions contains an important </a:t>
            </a:r>
            <a:r>
              <a:rPr sz="2400" b="1" u="sng"/>
              <a:t>perspective</a:t>
            </a:r>
            <a:r>
              <a:rPr sz="2400" b="1"/>
              <a:t> on governance, none of them is </a:t>
            </a:r>
            <a:r>
              <a:rPr sz="2400" b="1">
                <a:solidFill>
                  <a:srgbClr val="002060"/>
                </a:solidFill>
              </a:rPr>
              <a:t>sufficient</a:t>
            </a:r>
            <a:r>
              <a:rPr sz="2400" b="1"/>
              <a:t>. </a:t>
            </a:r>
            <a:endParaRPr sz="2400" b="1"/>
          </a:p>
          <a:p>
            <a:pPr marL="285750" indent="-285750">
              <a:buFont typeface="Arial" panose="020B0604020202020204" pitchFamily="34" charset="0"/>
              <a:buChar char="•"/>
            </a:pPr>
            <a:r>
              <a:rPr lang="zh-CN" altLang="en-US" i="1"/>
              <a:t>  /pəˈspektɪv/ n. 观点 </a:t>
            </a:r>
            <a:endParaRPr lang="zh-CN" altLang="en-US" i="1"/>
          </a:p>
        </p:txBody>
      </p:sp>
      <p:sp>
        <p:nvSpPr>
          <p:cNvPr id="4" name="文本框 3"/>
          <p:cNvSpPr txBox="1"/>
          <p:nvPr/>
        </p:nvSpPr>
        <p:spPr>
          <a:xfrm>
            <a:off x="5265420" y="5024120"/>
            <a:ext cx="6464935" cy="1476375"/>
          </a:xfrm>
          <a:prstGeom prst="rect">
            <a:avLst/>
          </a:prstGeom>
          <a:noFill/>
        </p:spPr>
        <p:txBody>
          <a:bodyPr wrap="square" rtlCol="0" anchor="t">
            <a:spAutoFit/>
          </a:bodyPr>
          <a:p>
            <a:r>
              <a:rPr lang="en-US" altLang="zh-CN" sz="2400" b="1"/>
              <a:t>3. </a:t>
            </a:r>
            <a:r>
              <a:rPr lang="zh-CN" altLang="en-US" sz="2400" b="1">
                <a:solidFill>
                  <a:srgbClr val="002060"/>
                </a:solidFill>
              </a:rPr>
              <a:t>Sufficient </a:t>
            </a:r>
            <a:r>
              <a:rPr lang="zh-CN" altLang="en-US" sz="2400" b="1" u="sng"/>
              <a:t>relevant</a:t>
            </a:r>
            <a:r>
              <a:rPr lang="zh-CN" altLang="en-US" sz="2400" b="1"/>
              <a:t> experience, communication skills and teamwork spirit </a:t>
            </a:r>
            <a:r>
              <a:rPr lang="en-US" altLang="zh-CN" sz="2400" b="1"/>
              <a:t>can </a:t>
            </a:r>
            <a:r>
              <a:rPr lang="zh-CN" altLang="en-US" sz="2400" b="1"/>
              <a:t>enhance confidence in the job.</a:t>
            </a:r>
            <a:endParaRPr lang="zh-CN" altLang="en-US" sz="2400" b="1"/>
          </a:p>
          <a:p>
            <a:pPr marL="285750" indent="-285750">
              <a:buFont typeface="Arial" panose="020B0604020202020204" pitchFamily="34" charset="0"/>
              <a:buChar char="•"/>
            </a:pPr>
            <a:r>
              <a:rPr lang="zh-CN" altLang="en-US" sz="1800" i="1"/>
              <a:t>/ˈreləvənt/ adj. 相关的；切题的</a:t>
            </a:r>
            <a:endParaRPr lang="zh-CN" altLang="en-US" sz="1800"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2" grpId="0"/>
      <p:bldP spid="2" grpId="1"/>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5790131"/>
            <a:ext cx="520050" cy="819282"/>
          </a:xfrm>
          <a:prstGeom prst="rect">
            <a:avLst/>
          </a:prstGeom>
        </p:spPr>
      </p:pic>
      <p:sp>
        <p:nvSpPr>
          <p:cNvPr id="15" name="空心弧 14"/>
          <p:cNvSpPr/>
          <p:nvPr/>
        </p:nvSpPr>
        <p:spPr>
          <a:xfrm rot="5400000">
            <a:off x="561326" y="1945022"/>
            <a:ext cx="4131416" cy="3844511"/>
          </a:xfrm>
          <a:prstGeom prst="blockArc">
            <a:avLst>
              <a:gd name="adj1" fmla="val 10897210"/>
              <a:gd name="adj2" fmla="val 6953"/>
              <a:gd name="adj3" fmla="val 124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6" name="直接连接符 15"/>
          <p:cNvCxnSpPr/>
          <p:nvPr/>
        </p:nvCxnSpPr>
        <p:spPr bwMode="auto">
          <a:xfrm>
            <a:off x="3428101" y="2057057"/>
            <a:ext cx="1894773" cy="0"/>
          </a:xfrm>
          <a:prstGeom prst="line">
            <a:avLst/>
          </a:prstGeom>
          <a:ln w="12700">
            <a:solidFill>
              <a:srgbClr val="9DA8B1"/>
            </a:solidFill>
          </a:ln>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bwMode="auto">
          <a:xfrm>
            <a:off x="3493361" y="5725328"/>
            <a:ext cx="1892687" cy="0"/>
          </a:xfrm>
          <a:prstGeom prst="line">
            <a:avLst/>
          </a:prstGeom>
          <a:ln w="12700">
            <a:solidFill>
              <a:srgbClr val="9DA8B1"/>
            </a:solidFill>
          </a:ln>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bwMode="auto">
          <a:xfrm>
            <a:off x="4573836" y="3301028"/>
            <a:ext cx="1753706" cy="0"/>
          </a:xfrm>
          <a:prstGeom prst="line">
            <a:avLst/>
          </a:prstGeom>
          <a:ln w="12700">
            <a:solidFill>
              <a:srgbClr val="9DA8B1"/>
            </a:solidFill>
          </a:ln>
          <a:effectLst/>
        </p:spPr>
        <p:style>
          <a:lnRef idx="1">
            <a:schemeClr val="accent1"/>
          </a:lnRef>
          <a:fillRef idx="0">
            <a:schemeClr val="accent1"/>
          </a:fillRef>
          <a:effectRef idx="0">
            <a:schemeClr val="accent1"/>
          </a:effectRef>
          <a:fontRef idx="minor">
            <a:schemeClr val="tx1"/>
          </a:fontRef>
        </p:style>
      </p:cxnSp>
      <p:cxnSp>
        <p:nvCxnSpPr>
          <p:cNvPr id="26" name="直接连接符 25"/>
          <p:cNvCxnSpPr>
            <a:endCxn id="38" idx="2"/>
          </p:cNvCxnSpPr>
          <p:nvPr/>
        </p:nvCxnSpPr>
        <p:spPr bwMode="auto">
          <a:xfrm>
            <a:off x="4383915" y="4595795"/>
            <a:ext cx="1893787" cy="0"/>
          </a:xfrm>
          <a:prstGeom prst="line">
            <a:avLst/>
          </a:prstGeom>
          <a:ln w="12700">
            <a:solidFill>
              <a:srgbClr val="9DA8B1"/>
            </a:solidFill>
          </a:ln>
          <a:effectLst/>
        </p:spPr>
        <p:style>
          <a:lnRef idx="1">
            <a:schemeClr val="accent1"/>
          </a:lnRef>
          <a:fillRef idx="0">
            <a:schemeClr val="accent1"/>
          </a:fillRef>
          <a:effectRef idx="0">
            <a:schemeClr val="accent1"/>
          </a:effectRef>
          <a:fontRef idx="minor">
            <a:schemeClr val="tx1"/>
          </a:fontRef>
        </p:style>
      </p:cxnSp>
      <p:sp>
        <p:nvSpPr>
          <p:cNvPr id="27" name="椭圆 26"/>
          <p:cNvSpPr/>
          <p:nvPr/>
        </p:nvSpPr>
        <p:spPr bwMode="auto">
          <a:xfrm>
            <a:off x="843017" y="2379622"/>
            <a:ext cx="2970281" cy="2970281"/>
          </a:xfrm>
          <a:prstGeom prst="ellipse">
            <a:avLst/>
          </a:prstGeom>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8" name="椭圆 27"/>
          <p:cNvSpPr/>
          <p:nvPr/>
        </p:nvSpPr>
        <p:spPr>
          <a:xfrm>
            <a:off x="3129481" y="1772498"/>
            <a:ext cx="490713" cy="490713"/>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29" name="椭圆 28"/>
          <p:cNvSpPr/>
          <p:nvPr/>
        </p:nvSpPr>
        <p:spPr>
          <a:xfrm>
            <a:off x="4170674" y="3035622"/>
            <a:ext cx="490713" cy="490713"/>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30" name="椭圆 29"/>
          <p:cNvSpPr/>
          <p:nvPr/>
        </p:nvSpPr>
        <p:spPr>
          <a:xfrm>
            <a:off x="4143149" y="4326968"/>
            <a:ext cx="490713" cy="490713"/>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31" name="椭圆 30"/>
          <p:cNvSpPr/>
          <p:nvPr/>
        </p:nvSpPr>
        <p:spPr>
          <a:xfrm>
            <a:off x="3129481" y="5444557"/>
            <a:ext cx="490713" cy="490713"/>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grpSp>
        <p:nvGrpSpPr>
          <p:cNvPr id="2" name="组合 1"/>
          <p:cNvGrpSpPr/>
          <p:nvPr/>
        </p:nvGrpSpPr>
        <p:grpSpPr>
          <a:xfrm>
            <a:off x="5322871" y="1519935"/>
            <a:ext cx="1079804" cy="1079804"/>
            <a:chOff x="5322871" y="1519935"/>
            <a:chExt cx="1079804" cy="1079804"/>
          </a:xfrm>
        </p:grpSpPr>
        <p:sp>
          <p:nvSpPr>
            <p:cNvPr id="32" name="椭圆 31"/>
            <p:cNvSpPr/>
            <p:nvPr/>
          </p:nvSpPr>
          <p:spPr>
            <a:xfrm>
              <a:off x="5322871" y="1519935"/>
              <a:ext cx="1079804" cy="1079804"/>
            </a:xfrm>
            <a:prstGeom prst="ellipse">
              <a:avLst/>
            </a:prstGeom>
            <a:solidFill>
              <a:schemeClr val="accent2"/>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nvGrpSpPr>
            <p:cNvPr id="33" name="组合 54"/>
            <p:cNvGrpSpPr>
              <a:grpSpLocks noChangeAspect="1"/>
            </p:cNvGrpSpPr>
            <p:nvPr/>
          </p:nvGrpSpPr>
          <p:grpSpPr bwMode="auto">
            <a:xfrm>
              <a:off x="5614729" y="1707388"/>
              <a:ext cx="512646" cy="617503"/>
              <a:chOff x="3452849" y="2667439"/>
              <a:chExt cx="239345" cy="288607"/>
            </a:xfrm>
            <a:solidFill>
              <a:schemeClr val="bg1"/>
            </a:solidFill>
          </p:grpSpPr>
          <p:sp>
            <p:nvSpPr>
              <p:cNvPr id="34"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p:spPr>
            <p:txBody>
              <a:bodyPr lIns="121920" tIns="60960" rIns="121920" bIns="60960"/>
              <a:lstStyle/>
              <a:p>
                <a:pP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35"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p:spPr>
            <p:txBody>
              <a:bodyPr lIns="121920" tIns="60960" rIns="121920" bIns="60960"/>
              <a:lstStyle/>
              <a:p>
                <a:pP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3" name="组合 2"/>
          <p:cNvGrpSpPr/>
          <p:nvPr/>
        </p:nvGrpSpPr>
        <p:grpSpPr>
          <a:xfrm>
            <a:off x="6236551" y="2681443"/>
            <a:ext cx="1079804" cy="1079804"/>
            <a:chOff x="6236551" y="2681443"/>
            <a:chExt cx="1079804" cy="1079804"/>
          </a:xfrm>
        </p:grpSpPr>
        <p:sp>
          <p:nvSpPr>
            <p:cNvPr id="36" name="椭圆 35"/>
            <p:cNvSpPr/>
            <p:nvPr/>
          </p:nvSpPr>
          <p:spPr>
            <a:xfrm>
              <a:off x="6236551" y="2681443"/>
              <a:ext cx="1079804" cy="1079804"/>
            </a:xfrm>
            <a:prstGeom prst="ellipse">
              <a:avLst/>
            </a:prstGeom>
            <a:solidFill>
              <a:schemeClr val="accent2"/>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37" name="Freeform 168"/>
            <p:cNvSpPr>
              <a:spLocks noChangeAspect="1" noEditPoints="1"/>
            </p:cNvSpPr>
            <p:nvPr/>
          </p:nvSpPr>
          <p:spPr bwMode="auto">
            <a:xfrm>
              <a:off x="6518993" y="3017065"/>
              <a:ext cx="559359" cy="478903"/>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nvGrpSpPr>
          <p:cNvPr id="4" name="组合 3"/>
          <p:cNvGrpSpPr/>
          <p:nvPr/>
        </p:nvGrpSpPr>
        <p:grpSpPr>
          <a:xfrm>
            <a:off x="6277699" y="4055891"/>
            <a:ext cx="1079804" cy="1079804"/>
            <a:chOff x="6277699" y="4055891"/>
            <a:chExt cx="1079804" cy="1079804"/>
          </a:xfrm>
        </p:grpSpPr>
        <p:sp>
          <p:nvSpPr>
            <p:cNvPr id="38" name="椭圆 37"/>
            <p:cNvSpPr/>
            <p:nvPr/>
          </p:nvSpPr>
          <p:spPr>
            <a:xfrm>
              <a:off x="6277699" y="4055891"/>
              <a:ext cx="1079804" cy="1079804"/>
            </a:xfrm>
            <a:prstGeom prst="ellipse">
              <a:avLst/>
            </a:prstGeom>
            <a:solidFill>
              <a:schemeClr val="accent2"/>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39" name="Freeform 203"/>
            <p:cNvSpPr>
              <a:spLocks noChangeAspect="1" noEditPoints="1"/>
            </p:cNvSpPr>
            <p:nvPr/>
          </p:nvSpPr>
          <p:spPr bwMode="auto">
            <a:xfrm>
              <a:off x="6590846" y="4357363"/>
              <a:ext cx="487505" cy="468755"/>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5332357" y="5200396"/>
            <a:ext cx="1079804" cy="1079804"/>
            <a:chOff x="5332357" y="5200396"/>
            <a:chExt cx="1079804" cy="1079804"/>
          </a:xfrm>
        </p:grpSpPr>
        <p:sp>
          <p:nvSpPr>
            <p:cNvPr id="40" name="椭圆 39"/>
            <p:cNvSpPr/>
            <p:nvPr/>
          </p:nvSpPr>
          <p:spPr>
            <a:xfrm>
              <a:off x="5332357" y="5200396"/>
              <a:ext cx="1079804" cy="1079804"/>
            </a:xfrm>
            <a:prstGeom prst="ellipse">
              <a:avLst/>
            </a:prstGeom>
            <a:solidFill>
              <a:schemeClr val="accent2"/>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41" name="Freeform 110"/>
            <p:cNvSpPr>
              <a:spLocks noChangeAspect="1" noEditPoints="1"/>
            </p:cNvSpPr>
            <p:nvPr/>
          </p:nvSpPr>
          <p:spPr bwMode="auto">
            <a:xfrm>
              <a:off x="5590480" y="5438283"/>
              <a:ext cx="558022" cy="494701"/>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nvGrpSpPr>
          <p:cNvPr id="42" name="组合 41"/>
          <p:cNvGrpSpPr/>
          <p:nvPr/>
        </p:nvGrpSpPr>
        <p:grpSpPr>
          <a:xfrm>
            <a:off x="7507806" y="2815972"/>
            <a:ext cx="3871919" cy="810955"/>
            <a:chOff x="2104295" y="1151792"/>
            <a:chExt cx="3871919" cy="810955"/>
          </a:xfrm>
        </p:grpSpPr>
        <p:sp>
          <p:nvSpPr>
            <p:cNvPr id="43" name="矩形 42"/>
            <p:cNvSpPr/>
            <p:nvPr/>
          </p:nvSpPr>
          <p:spPr>
            <a:xfrm>
              <a:off x="2104295" y="1551902"/>
              <a:ext cx="3871919" cy="410845"/>
            </a:xfrm>
            <a:prstGeom prst="rect">
              <a:avLst/>
            </a:prstGeom>
          </p:spPr>
          <p:txBody>
            <a:bodyPr wrap="square">
              <a:spAutoFit/>
            </a:bodyPr>
            <a:lstStyle/>
            <a:p>
              <a:pPr lvl="0">
                <a:lnSpc>
                  <a:spcPct val="130000"/>
                </a:lnSpc>
                <a:defRPr/>
              </a:pPr>
              <a:endParaRPr lang="zh-CN" altLang="en-US" sz="1600" dirty="0">
                <a:solidFill>
                  <a:srgbClr val="0070C0">
                    <a:lumMod val="50000"/>
                  </a:srgbClr>
                </a:solidFill>
                <a:ea typeface="黑体" panose="02010609060101010101" pitchFamily="49" charset="-122"/>
              </a:endParaRPr>
            </a:p>
          </p:txBody>
        </p:sp>
        <p:sp>
          <p:nvSpPr>
            <p:cNvPr id="44" name="矩形 43"/>
            <p:cNvSpPr/>
            <p:nvPr/>
          </p:nvSpPr>
          <p:spPr>
            <a:xfrm>
              <a:off x="2104295" y="1151792"/>
              <a:ext cx="1593215" cy="583565"/>
            </a:xfrm>
            <a:prstGeom prst="rect">
              <a:avLst/>
            </a:prstGeom>
          </p:spPr>
          <p:txBody>
            <a:bodyPr wrap="none">
              <a:spAutoFit/>
            </a:bodyPr>
            <a:lstStyle/>
            <a:p>
              <a:pPr algn="l">
                <a:defRPr/>
              </a:pPr>
              <a:r>
                <a:rPr lang="zh-CN" altLang="en-US" sz="3200" b="1" spc="300" dirty="0">
                  <a:solidFill>
                    <a:schemeClr val="tx1">
                      <a:lumMod val="75000"/>
                      <a:lumOff val="25000"/>
                    </a:schemeClr>
                  </a:solidFill>
                </a:rPr>
                <a:t> over- </a:t>
              </a:r>
              <a:endParaRPr lang="zh-CN" altLang="en-US" sz="3200" b="1" spc="300" dirty="0">
                <a:solidFill>
                  <a:schemeClr val="tx1">
                    <a:lumMod val="75000"/>
                    <a:lumOff val="25000"/>
                  </a:schemeClr>
                </a:solidFill>
              </a:endParaRPr>
            </a:p>
          </p:txBody>
        </p:sp>
      </p:grpSp>
      <p:grpSp>
        <p:nvGrpSpPr>
          <p:cNvPr id="45" name="组合 44"/>
          <p:cNvGrpSpPr/>
          <p:nvPr/>
        </p:nvGrpSpPr>
        <p:grpSpPr>
          <a:xfrm>
            <a:off x="7507806" y="4029627"/>
            <a:ext cx="3871919" cy="896045"/>
            <a:chOff x="2104295" y="1151792"/>
            <a:chExt cx="3871919" cy="896045"/>
          </a:xfrm>
        </p:grpSpPr>
        <p:sp>
          <p:nvSpPr>
            <p:cNvPr id="46" name="矩形 45"/>
            <p:cNvSpPr/>
            <p:nvPr/>
          </p:nvSpPr>
          <p:spPr>
            <a:xfrm>
              <a:off x="2104295" y="1676997"/>
              <a:ext cx="3871919" cy="370840"/>
            </a:xfrm>
            <a:prstGeom prst="rect">
              <a:avLst/>
            </a:prstGeom>
          </p:spPr>
          <p:txBody>
            <a:bodyPr wrap="square">
              <a:spAutoFit/>
            </a:bodyPr>
            <a:lstStyle/>
            <a:p>
              <a:pPr lvl="0">
                <a:lnSpc>
                  <a:spcPct val="130000"/>
                </a:lnSpc>
                <a:defRPr/>
              </a:pPr>
              <a:r>
                <a:rPr lang="zh-CN" altLang="en-US" sz="1400" dirty="0">
                  <a:solidFill>
                    <a:prstClr val="black">
                      <a:lumMod val="75000"/>
                      <a:lumOff val="25000"/>
                    </a:prstClr>
                  </a:solidFill>
                  <a:latin typeface="Arial" panose="020B0604020202020204" pitchFamily="34" charset="0"/>
                </a:rPr>
                <a:t>/ɪnˈɔːdɪnət/adj. 过度的；无节制的 </a:t>
              </a:r>
              <a:endParaRPr lang="zh-CN" altLang="en-US" sz="1400" dirty="0">
                <a:solidFill>
                  <a:prstClr val="black">
                    <a:lumMod val="75000"/>
                    <a:lumOff val="25000"/>
                  </a:prstClr>
                </a:solidFill>
                <a:latin typeface="Arial" panose="020B0604020202020204" pitchFamily="34" charset="0"/>
              </a:endParaRPr>
            </a:p>
          </p:txBody>
        </p:sp>
        <p:sp>
          <p:nvSpPr>
            <p:cNvPr id="47" name="矩形 46"/>
            <p:cNvSpPr/>
            <p:nvPr/>
          </p:nvSpPr>
          <p:spPr>
            <a:xfrm>
              <a:off x="2104295" y="1151792"/>
              <a:ext cx="2675890" cy="583565"/>
            </a:xfrm>
            <a:prstGeom prst="rect">
              <a:avLst/>
            </a:prstGeom>
          </p:spPr>
          <p:txBody>
            <a:bodyPr wrap="none">
              <a:spAutoFit/>
            </a:bodyPr>
            <a:lstStyle/>
            <a:p>
              <a:pPr algn="l">
                <a:defRPr/>
              </a:pPr>
              <a:r>
                <a:rPr lang="zh-CN" altLang="en-US" sz="3200" b="1" spc="300" dirty="0">
                  <a:solidFill>
                    <a:schemeClr val="tx1">
                      <a:lumMod val="75000"/>
                      <a:lumOff val="25000"/>
                    </a:schemeClr>
                  </a:solidFill>
                </a:rPr>
                <a:t>inordinate</a:t>
              </a:r>
              <a:endParaRPr lang="zh-CN" altLang="en-US" sz="3200" b="1" spc="300" dirty="0">
                <a:solidFill>
                  <a:schemeClr val="tx1">
                    <a:lumMod val="75000"/>
                    <a:lumOff val="25000"/>
                  </a:schemeClr>
                </a:solidFill>
              </a:endParaRPr>
            </a:p>
          </p:txBody>
        </p:sp>
      </p:grpSp>
      <p:grpSp>
        <p:nvGrpSpPr>
          <p:cNvPr id="48" name="组合 47"/>
          <p:cNvGrpSpPr/>
          <p:nvPr/>
        </p:nvGrpSpPr>
        <p:grpSpPr>
          <a:xfrm>
            <a:off x="6612228" y="5444363"/>
            <a:ext cx="3871919" cy="1000185"/>
            <a:chOff x="2104295" y="1151792"/>
            <a:chExt cx="3871919" cy="1000185"/>
          </a:xfrm>
        </p:grpSpPr>
        <p:sp>
          <p:nvSpPr>
            <p:cNvPr id="49" name="矩形 48"/>
            <p:cNvSpPr/>
            <p:nvPr/>
          </p:nvSpPr>
          <p:spPr>
            <a:xfrm>
              <a:off x="2104295" y="1781137"/>
              <a:ext cx="3871919" cy="370840"/>
            </a:xfrm>
            <a:prstGeom prst="rect">
              <a:avLst/>
            </a:prstGeom>
          </p:spPr>
          <p:txBody>
            <a:bodyPr wrap="square">
              <a:spAutoFit/>
            </a:bodyPr>
            <a:lstStyle/>
            <a:p>
              <a:pPr lvl="0">
                <a:lnSpc>
                  <a:spcPct val="130000"/>
                </a:lnSpc>
                <a:defRPr/>
              </a:pPr>
              <a:r>
                <a:rPr lang="zh-CN" altLang="en-US" sz="1400" dirty="0">
                  <a:solidFill>
                    <a:prstClr val="black">
                      <a:lumMod val="75000"/>
                      <a:lumOff val="25000"/>
                    </a:prstClr>
                  </a:solidFill>
                  <a:latin typeface="Arial" panose="020B0604020202020204" pitchFamily="34" charset="0"/>
                </a:rPr>
                <a:t>/ɪɡˈzædʒəreɪtɪd/ adj. 夸张的，言过其实的</a:t>
              </a:r>
              <a:endParaRPr lang="zh-CN" altLang="en-US" sz="1400" dirty="0">
                <a:solidFill>
                  <a:prstClr val="black">
                    <a:lumMod val="75000"/>
                    <a:lumOff val="25000"/>
                  </a:prstClr>
                </a:solidFill>
                <a:latin typeface="Arial" panose="020B0604020202020204" pitchFamily="34" charset="0"/>
              </a:endParaRPr>
            </a:p>
          </p:txBody>
        </p:sp>
        <p:sp>
          <p:nvSpPr>
            <p:cNvPr id="50" name="矩形 49"/>
            <p:cNvSpPr/>
            <p:nvPr/>
          </p:nvSpPr>
          <p:spPr>
            <a:xfrm>
              <a:off x="2104295" y="1151792"/>
              <a:ext cx="3168015" cy="583565"/>
            </a:xfrm>
            <a:prstGeom prst="rect">
              <a:avLst/>
            </a:prstGeom>
          </p:spPr>
          <p:txBody>
            <a:bodyPr wrap="none">
              <a:spAutoFit/>
            </a:bodyPr>
            <a:lstStyle/>
            <a:p>
              <a:pPr algn="l">
                <a:defRPr/>
              </a:pPr>
              <a:r>
                <a:rPr lang="zh-CN" altLang="en-US" sz="3200" b="1" spc="300" dirty="0">
                  <a:solidFill>
                    <a:schemeClr val="tx1">
                      <a:lumMod val="75000"/>
                      <a:lumOff val="25000"/>
                    </a:schemeClr>
                  </a:solidFill>
                </a:rPr>
                <a:t>exaggerated</a:t>
              </a:r>
              <a:endParaRPr lang="zh-CN" altLang="en-US" sz="3200" b="1" spc="300" dirty="0">
                <a:solidFill>
                  <a:schemeClr val="tx1">
                    <a:lumMod val="75000"/>
                    <a:lumOff val="25000"/>
                  </a:schemeClr>
                </a:solidFill>
              </a:endParaRPr>
            </a:p>
          </p:txBody>
        </p:sp>
      </p:grpSp>
      <p:grpSp>
        <p:nvGrpSpPr>
          <p:cNvPr id="51" name="组合 50"/>
          <p:cNvGrpSpPr/>
          <p:nvPr/>
        </p:nvGrpSpPr>
        <p:grpSpPr>
          <a:xfrm>
            <a:off x="6590638" y="1477042"/>
            <a:ext cx="3871919" cy="847785"/>
            <a:chOff x="2082705" y="1151792"/>
            <a:chExt cx="3871919" cy="847785"/>
          </a:xfrm>
        </p:grpSpPr>
        <p:sp>
          <p:nvSpPr>
            <p:cNvPr id="52" name="矩形 51"/>
            <p:cNvSpPr/>
            <p:nvPr/>
          </p:nvSpPr>
          <p:spPr>
            <a:xfrm>
              <a:off x="2082705" y="1628737"/>
              <a:ext cx="3871919" cy="370840"/>
            </a:xfrm>
            <a:prstGeom prst="rect">
              <a:avLst/>
            </a:prstGeom>
          </p:spPr>
          <p:txBody>
            <a:bodyPr wrap="square">
              <a:spAutoFit/>
            </a:bodyPr>
            <a:lstStyle/>
            <a:p>
              <a:pPr lvl="0">
                <a:lnSpc>
                  <a:spcPct val="130000"/>
                </a:lnSpc>
                <a:defRPr/>
              </a:pPr>
              <a:r>
                <a:rPr lang="zh-CN" altLang="en-US" sz="1400" dirty="0">
                  <a:solidFill>
                    <a:prstClr val="black">
                      <a:lumMod val="75000"/>
                      <a:lumOff val="25000"/>
                    </a:prstClr>
                  </a:solidFill>
                  <a:latin typeface="Arial" panose="020B0604020202020204" pitchFamily="34" charset="0"/>
                </a:rPr>
                <a:t>/ɪkˈsesɪv/ adj. 过多的，极度的；过分的 </a:t>
              </a:r>
              <a:endParaRPr lang="zh-CN" altLang="en-US" sz="1400" dirty="0">
                <a:solidFill>
                  <a:prstClr val="black">
                    <a:lumMod val="75000"/>
                    <a:lumOff val="25000"/>
                  </a:prstClr>
                </a:solidFill>
                <a:latin typeface="Arial" panose="020B0604020202020204" pitchFamily="34" charset="0"/>
              </a:endParaRPr>
            </a:p>
          </p:txBody>
        </p:sp>
        <p:sp>
          <p:nvSpPr>
            <p:cNvPr id="53" name="矩形 52"/>
            <p:cNvSpPr/>
            <p:nvPr/>
          </p:nvSpPr>
          <p:spPr>
            <a:xfrm>
              <a:off x="2104295" y="1151792"/>
              <a:ext cx="2427605" cy="583565"/>
            </a:xfrm>
            <a:prstGeom prst="rect">
              <a:avLst/>
            </a:prstGeom>
          </p:spPr>
          <p:txBody>
            <a:bodyPr wrap="none">
              <a:spAutoFit/>
            </a:bodyPr>
            <a:lstStyle/>
            <a:p>
              <a:pPr algn="l">
                <a:defRPr/>
              </a:pPr>
              <a:r>
                <a:rPr lang="zh-CN" altLang="en-US" sz="3200" b="1" spc="300" dirty="0">
                  <a:solidFill>
                    <a:schemeClr val="tx1">
                      <a:lumMod val="75000"/>
                      <a:lumOff val="25000"/>
                    </a:schemeClr>
                  </a:solidFill>
                </a:rPr>
                <a:t>excessive</a:t>
              </a:r>
              <a:endParaRPr lang="zh-CN" altLang="en-US" sz="3200" b="1" spc="300" dirty="0">
                <a:solidFill>
                  <a:schemeClr val="tx1">
                    <a:lumMod val="75000"/>
                    <a:lumOff val="25000"/>
                  </a:schemeClr>
                </a:solidFill>
              </a:endParaRPr>
            </a:p>
          </p:txBody>
        </p:sp>
      </p:grpSp>
      <p:grpSp>
        <p:nvGrpSpPr>
          <p:cNvPr id="54" name="组合 53"/>
          <p:cNvGrpSpPr/>
          <p:nvPr/>
        </p:nvGrpSpPr>
        <p:grpSpPr>
          <a:xfrm>
            <a:off x="1072515" y="2802890"/>
            <a:ext cx="2355850" cy="2122805"/>
            <a:chOff x="655317" y="1151792"/>
            <a:chExt cx="5185410" cy="2122962"/>
          </a:xfrm>
        </p:grpSpPr>
        <p:sp>
          <p:nvSpPr>
            <p:cNvPr id="55" name="矩形 54"/>
            <p:cNvSpPr/>
            <p:nvPr/>
          </p:nvSpPr>
          <p:spPr>
            <a:xfrm>
              <a:off x="2104295" y="1551902"/>
              <a:ext cx="2287455" cy="410845"/>
            </a:xfrm>
            <a:prstGeom prst="rect">
              <a:avLst/>
            </a:prstGeom>
          </p:spPr>
          <p:txBody>
            <a:bodyPr wrap="square">
              <a:spAutoFit/>
            </a:bodyPr>
            <a:lstStyle/>
            <a:p>
              <a:pPr lvl="0" algn="ctr">
                <a:lnSpc>
                  <a:spcPct val="130000"/>
                </a:lnSpc>
                <a:defRPr/>
              </a:pPr>
              <a:endParaRPr lang="zh-CN" altLang="en-US" sz="1600" dirty="0">
                <a:solidFill>
                  <a:schemeClr val="bg1"/>
                </a:solidFill>
                <a:ea typeface="黑体" panose="02010609060101010101" pitchFamily="49" charset="-122"/>
              </a:endParaRPr>
            </a:p>
          </p:txBody>
        </p:sp>
        <p:sp>
          <p:nvSpPr>
            <p:cNvPr id="56" name="矩形 55"/>
            <p:cNvSpPr/>
            <p:nvPr/>
          </p:nvSpPr>
          <p:spPr>
            <a:xfrm>
              <a:off x="655317" y="1151792"/>
              <a:ext cx="5185410" cy="2122962"/>
            </a:xfrm>
            <a:prstGeom prst="rect">
              <a:avLst/>
            </a:prstGeom>
          </p:spPr>
          <p:txBody>
            <a:bodyPr wrap="square">
              <a:spAutoFit/>
            </a:bodyPr>
            <a:lstStyle/>
            <a:p>
              <a:pPr algn="ctr">
                <a:defRPr/>
              </a:pPr>
              <a:r>
                <a:rPr lang="zh-CN" altLang="en-US" sz="4400" b="1" spc="300" dirty="0">
                  <a:solidFill>
                    <a:schemeClr val="bg1"/>
                  </a:solidFill>
                </a:rPr>
                <a:t>too much/many</a:t>
              </a:r>
              <a:endParaRPr lang="zh-CN" altLang="en-US" sz="4400" b="1" spc="300" dirty="0">
                <a:solidFill>
                  <a:schemeClr val="bg1"/>
                </a:solidFill>
              </a:endParaRPr>
            </a:p>
          </p:txBody>
        </p:sp>
      </p:gr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 presetClass="entr" presetSubtype="8" fill="hold" grpId="0" nodeType="withEffect">
                                  <p:stCondLst>
                                    <p:cond delay="110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0-#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150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par>
                                <p:cTn id="18" presetID="22" presetClass="entr" presetSubtype="1" fill="hold" grpId="0" nodeType="withEffect">
                                  <p:stCondLst>
                                    <p:cond delay="180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par>
                                <p:cTn id="21" presetID="23" presetClass="entr" presetSubtype="288" fill="hold" grpId="0" nodeType="withEffect">
                                  <p:stCondLst>
                                    <p:cond delay="2200"/>
                                  </p:stCondLst>
                                  <p:childTnLst>
                                    <p:set>
                                      <p:cBhvr>
                                        <p:cTn id="22" dur="1" fill="hold">
                                          <p:stCondLst>
                                            <p:cond delay="0"/>
                                          </p:stCondLst>
                                        </p:cTn>
                                        <p:tgtEl>
                                          <p:spTgt spid="28"/>
                                        </p:tgtEl>
                                        <p:attrNameLst>
                                          <p:attrName>style.visibility</p:attrName>
                                        </p:attrNameLst>
                                      </p:cBhvr>
                                      <p:to>
                                        <p:strVal val="visible"/>
                                      </p:to>
                                    </p:set>
                                    <p:anim calcmode="lin" valueType="num">
                                      <p:cBhvr>
                                        <p:cTn id="23" dur="300" fill="hold"/>
                                        <p:tgtEl>
                                          <p:spTgt spid="28"/>
                                        </p:tgtEl>
                                        <p:attrNameLst>
                                          <p:attrName>ppt_w</p:attrName>
                                        </p:attrNameLst>
                                      </p:cBhvr>
                                      <p:tavLst>
                                        <p:tav tm="0">
                                          <p:val>
                                            <p:strVal val="4/3*#ppt_w"/>
                                          </p:val>
                                        </p:tav>
                                        <p:tav tm="100000">
                                          <p:val>
                                            <p:strVal val="#ppt_w"/>
                                          </p:val>
                                        </p:tav>
                                      </p:tavLst>
                                    </p:anim>
                                    <p:anim calcmode="lin" valueType="num">
                                      <p:cBhvr>
                                        <p:cTn id="24" dur="300" fill="hold"/>
                                        <p:tgtEl>
                                          <p:spTgt spid="28"/>
                                        </p:tgtEl>
                                        <p:attrNameLst>
                                          <p:attrName>ppt_h</p:attrName>
                                        </p:attrNameLst>
                                      </p:cBhvr>
                                      <p:tavLst>
                                        <p:tav tm="0">
                                          <p:val>
                                            <p:strVal val="4/3*#ppt_h"/>
                                          </p:val>
                                        </p:tav>
                                        <p:tav tm="100000">
                                          <p:val>
                                            <p:strVal val="#ppt_h"/>
                                          </p:val>
                                        </p:tav>
                                      </p:tavLst>
                                    </p:anim>
                                  </p:childTnLst>
                                </p:cTn>
                              </p:par>
                              <p:par>
                                <p:cTn id="25" presetID="22" presetClass="entr" presetSubtype="8" fill="hold" nodeType="withEffect">
                                  <p:stCondLst>
                                    <p:cond delay="220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53" presetClass="entr" presetSubtype="16" fill="hold" nodeType="withEffect">
                                  <p:stCondLst>
                                    <p:cond delay="2500"/>
                                  </p:stCondLst>
                                  <p:childTnLst>
                                    <p:set>
                                      <p:cBhvr>
                                        <p:cTn id="29" dur="1" fill="hold">
                                          <p:stCondLst>
                                            <p:cond delay="0"/>
                                          </p:stCondLst>
                                        </p:cTn>
                                        <p:tgtEl>
                                          <p:spTgt spid="2"/>
                                        </p:tgtEl>
                                        <p:attrNameLst>
                                          <p:attrName>style.visibility</p:attrName>
                                        </p:attrNameLst>
                                      </p:cBhvr>
                                      <p:to>
                                        <p:strVal val="visible"/>
                                      </p:to>
                                    </p:set>
                                    <p:anim calcmode="lin" valueType="num">
                                      <p:cBhvr>
                                        <p:cTn id="30" dur="300" fill="hold"/>
                                        <p:tgtEl>
                                          <p:spTgt spid="2"/>
                                        </p:tgtEl>
                                        <p:attrNameLst>
                                          <p:attrName>ppt_w</p:attrName>
                                        </p:attrNameLst>
                                      </p:cBhvr>
                                      <p:tavLst>
                                        <p:tav tm="0">
                                          <p:val>
                                            <p:fltVal val="0"/>
                                          </p:val>
                                        </p:tav>
                                        <p:tav tm="100000">
                                          <p:val>
                                            <p:strVal val="#ppt_w"/>
                                          </p:val>
                                        </p:tav>
                                      </p:tavLst>
                                    </p:anim>
                                    <p:anim calcmode="lin" valueType="num">
                                      <p:cBhvr>
                                        <p:cTn id="31" dur="300" fill="hold"/>
                                        <p:tgtEl>
                                          <p:spTgt spid="2"/>
                                        </p:tgtEl>
                                        <p:attrNameLst>
                                          <p:attrName>ppt_h</p:attrName>
                                        </p:attrNameLst>
                                      </p:cBhvr>
                                      <p:tavLst>
                                        <p:tav tm="0">
                                          <p:val>
                                            <p:fltVal val="0"/>
                                          </p:val>
                                        </p:tav>
                                        <p:tav tm="100000">
                                          <p:val>
                                            <p:strVal val="#ppt_h"/>
                                          </p:val>
                                        </p:tav>
                                      </p:tavLst>
                                    </p:anim>
                                    <p:animEffect transition="in" filter="fade">
                                      <p:cBhvr>
                                        <p:cTn id="32" dur="300"/>
                                        <p:tgtEl>
                                          <p:spTgt spid="2"/>
                                        </p:tgtEl>
                                      </p:cBhvr>
                                    </p:animEffect>
                                  </p:childTnLst>
                                </p:cTn>
                              </p:par>
                              <p:par>
                                <p:cTn id="33" presetID="17" presetClass="entr" presetSubtype="8" fill="hold" nodeType="withEffect">
                                  <p:stCondLst>
                                    <p:cond delay="2500"/>
                                  </p:stCondLst>
                                  <p:childTnLst>
                                    <p:set>
                                      <p:cBhvr>
                                        <p:cTn id="34" dur="1" fill="hold">
                                          <p:stCondLst>
                                            <p:cond delay="0"/>
                                          </p:stCondLst>
                                        </p:cTn>
                                        <p:tgtEl>
                                          <p:spTgt spid="51"/>
                                        </p:tgtEl>
                                        <p:attrNameLst>
                                          <p:attrName>style.visibility</p:attrName>
                                        </p:attrNameLst>
                                      </p:cBhvr>
                                      <p:to>
                                        <p:strVal val="visible"/>
                                      </p:to>
                                    </p:set>
                                    <p:anim calcmode="lin" valueType="num">
                                      <p:cBhvr>
                                        <p:cTn id="35" dur="500" fill="hold"/>
                                        <p:tgtEl>
                                          <p:spTgt spid="51"/>
                                        </p:tgtEl>
                                        <p:attrNameLst>
                                          <p:attrName>ppt_x</p:attrName>
                                        </p:attrNameLst>
                                      </p:cBhvr>
                                      <p:tavLst>
                                        <p:tav tm="0">
                                          <p:val>
                                            <p:strVal val="#ppt_x-#ppt_w/2"/>
                                          </p:val>
                                        </p:tav>
                                        <p:tav tm="100000">
                                          <p:val>
                                            <p:strVal val="#ppt_x"/>
                                          </p:val>
                                        </p:tav>
                                      </p:tavLst>
                                    </p:anim>
                                    <p:anim calcmode="lin" valueType="num">
                                      <p:cBhvr>
                                        <p:cTn id="36" dur="500" fill="hold"/>
                                        <p:tgtEl>
                                          <p:spTgt spid="51"/>
                                        </p:tgtEl>
                                        <p:attrNameLst>
                                          <p:attrName>ppt_y</p:attrName>
                                        </p:attrNameLst>
                                      </p:cBhvr>
                                      <p:tavLst>
                                        <p:tav tm="0">
                                          <p:val>
                                            <p:strVal val="#ppt_y"/>
                                          </p:val>
                                        </p:tav>
                                        <p:tav tm="100000">
                                          <p:val>
                                            <p:strVal val="#ppt_y"/>
                                          </p:val>
                                        </p:tav>
                                      </p:tavLst>
                                    </p:anim>
                                    <p:anim calcmode="lin" valueType="num">
                                      <p:cBhvr>
                                        <p:cTn id="37" dur="500" fill="hold"/>
                                        <p:tgtEl>
                                          <p:spTgt spid="51"/>
                                        </p:tgtEl>
                                        <p:attrNameLst>
                                          <p:attrName>ppt_w</p:attrName>
                                        </p:attrNameLst>
                                      </p:cBhvr>
                                      <p:tavLst>
                                        <p:tav tm="0">
                                          <p:val>
                                            <p:fltVal val="0"/>
                                          </p:val>
                                        </p:tav>
                                        <p:tav tm="100000">
                                          <p:val>
                                            <p:strVal val="#ppt_w"/>
                                          </p:val>
                                        </p:tav>
                                      </p:tavLst>
                                    </p:anim>
                                    <p:anim calcmode="lin" valueType="num">
                                      <p:cBhvr>
                                        <p:cTn id="38" dur="500" fill="hold"/>
                                        <p:tgtEl>
                                          <p:spTgt spid="51"/>
                                        </p:tgtEl>
                                        <p:attrNameLst>
                                          <p:attrName>ppt_h</p:attrName>
                                        </p:attrNameLst>
                                      </p:cBhvr>
                                      <p:tavLst>
                                        <p:tav tm="0">
                                          <p:val>
                                            <p:strVal val="#ppt_h"/>
                                          </p:val>
                                        </p:tav>
                                        <p:tav tm="100000">
                                          <p:val>
                                            <p:strVal val="#ppt_h"/>
                                          </p:val>
                                        </p:tav>
                                      </p:tavLst>
                                    </p:anim>
                                  </p:childTnLst>
                                </p:cTn>
                              </p:par>
                              <p:par>
                                <p:cTn id="39" presetID="23" presetClass="entr" presetSubtype="288" fill="hold" grpId="0" nodeType="withEffect">
                                  <p:stCondLst>
                                    <p:cond delay="2800"/>
                                  </p:stCondLst>
                                  <p:childTnLst>
                                    <p:set>
                                      <p:cBhvr>
                                        <p:cTn id="40" dur="1" fill="hold">
                                          <p:stCondLst>
                                            <p:cond delay="0"/>
                                          </p:stCondLst>
                                        </p:cTn>
                                        <p:tgtEl>
                                          <p:spTgt spid="29"/>
                                        </p:tgtEl>
                                        <p:attrNameLst>
                                          <p:attrName>style.visibility</p:attrName>
                                        </p:attrNameLst>
                                      </p:cBhvr>
                                      <p:to>
                                        <p:strVal val="visible"/>
                                      </p:to>
                                    </p:set>
                                    <p:anim calcmode="lin" valueType="num">
                                      <p:cBhvr>
                                        <p:cTn id="41" dur="300" fill="hold"/>
                                        <p:tgtEl>
                                          <p:spTgt spid="29"/>
                                        </p:tgtEl>
                                        <p:attrNameLst>
                                          <p:attrName>ppt_w</p:attrName>
                                        </p:attrNameLst>
                                      </p:cBhvr>
                                      <p:tavLst>
                                        <p:tav tm="0">
                                          <p:val>
                                            <p:strVal val="4/3*#ppt_w"/>
                                          </p:val>
                                        </p:tav>
                                        <p:tav tm="100000">
                                          <p:val>
                                            <p:strVal val="#ppt_w"/>
                                          </p:val>
                                        </p:tav>
                                      </p:tavLst>
                                    </p:anim>
                                    <p:anim calcmode="lin" valueType="num">
                                      <p:cBhvr>
                                        <p:cTn id="42" dur="300" fill="hold"/>
                                        <p:tgtEl>
                                          <p:spTgt spid="29"/>
                                        </p:tgtEl>
                                        <p:attrNameLst>
                                          <p:attrName>ppt_h</p:attrName>
                                        </p:attrNameLst>
                                      </p:cBhvr>
                                      <p:tavLst>
                                        <p:tav tm="0">
                                          <p:val>
                                            <p:strVal val="4/3*#ppt_h"/>
                                          </p:val>
                                        </p:tav>
                                        <p:tav tm="100000">
                                          <p:val>
                                            <p:strVal val="#ppt_h"/>
                                          </p:val>
                                        </p:tav>
                                      </p:tavLst>
                                    </p:anim>
                                  </p:childTnLst>
                                </p:cTn>
                              </p:par>
                              <p:par>
                                <p:cTn id="43" presetID="22" presetClass="entr" presetSubtype="8" fill="hold" nodeType="withEffect">
                                  <p:stCondLst>
                                    <p:cond delay="280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par>
                                <p:cTn id="46" presetID="53" presetClass="entr" presetSubtype="16" fill="hold" nodeType="withEffect">
                                  <p:stCondLst>
                                    <p:cond delay="3100"/>
                                  </p:stCondLst>
                                  <p:childTnLst>
                                    <p:set>
                                      <p:cBhvr>
                                        <p:cTn id="47" dur="1" fill="hold">
                                          <p:stCondLst>
                                            <p:cond delay="0"/>
                                          </p:stCondLst>
                                        </p:cTn>
                                        <p:tgtEl>
                                          <p:spTgt spid="3"/>
                                        </p:tgtEl>
                                        <p:attrNameLst>
                                          <p:attrName>style.visibility</p:attrName>
                                        </p:attrNameLst>
                                      </p:cBhvr>
                                      <p:to>
                                        <p:strVal val="visible"/>
                                      </p:to>
                                    </p:set>
                                    <p:anim calcmode="lin" valueType="num">
                                      <p:cBhvr>
                                        <p:cTn id="48" dur="300" fill="hold"/>
                                        <p:tgtEl>
                                          <p:spTgt spid="3"/>
                                        </p:tgtEl>
                                        <p:attrNameLst>
                                          <p:attrName>ppt_w</p:attrName>
                                        </p:attrNameLst>
                                      </p:cBhvr>
                                      <p:tavLst>
                                        <p:tav tm="0">
                                          <p:val>
                                            <p:fltVal val="0"/>
                                          </p:val>
                                        </p:tav>
                                        <p:tav tm="100000">
                                          <p:val>
                                            <p:strVal val="#ppt_w"/>
                                          </p:val>
                                        </p:tav>
                                      </p:tavLst>
                                    </p:anim>
                                    <p:anim calcmode="lin" valueType="num">
                                      <p:cBhvr>
                                        <p:cTn id="49" dur="300" fill="hold"/>
                                        <p:tgtEl>
                                          <p:spTgt spid="3"/>
                                        </p:tgtEl>
                                        <p:attrNameLst>
                                          <p:attrName>ppt_h</p:attrName>
                                        </p:attrNameLst>
                                      </p:cBhvr>
                                      <p:tavLst>
                                        <p:tav tm="0">
                                          <p:val>
                                            <p:fltVal val="0"/>
                                          </p:val>
                                        </p:tav>
                                        <p:tav tm="100000">
                                          <p:val>
                                            <p:strVal val="#ppt_h"/>
                                          </p:val>
                                        </p:tav>
                                      </p:tavLst>
                                    </p:anim>
                                    <p:animEffect transition="in" filter="fade">
                                      <p:cBhvr>
                                        <p:cTn id="50" dur="300"/>
                                        <p:tgtEl>
                                          <p:spTgt spid="3"/>
                                        </p:tgtEl>
                                      </p:cBhvr>
                                    </p:animEffect>
                                  </p:childTnLst>
                                </p:cTn>
                              </p:par>
                              <p:par>
                                <p:cTn id="51" presetID="17" presetClass="entr" presetSubtype="8" fill="hold" nodeType="withEffect">
                                  <p:stCondLst>
                                    <p:cond delay="310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ppt_x</p:attrName>
                                        </p:attrNameLst>
                                      </p:cBhvr>
                                      <p:tavLst>
                                        <p:tav tm="0">
                                          <p:val>
                                            <p:strVal val="#ppt_x-#ppt_w/2"/>
                                          </p:val>
                                        </p:tav>
                                        <p:tav tm="100000">
                                          <p:val>
                                            <p:strVal val="#ppt_x"/>
                                          </p:val>
                                        </p:tav>
                                      </p:tavLst>
                                    </p:anim>
                                    <p:anim calcmode="lin" valueType="num">
                                      <p:cBhvr>
                                        <p:cTn id="54" dur="500" fill="hold"/>
                                        <p:tgtEl>
                                          <p:spTgt spid="42"/>
                                        </p:tgtEl>
                                        <p:attrNameLst>
                                          <p:attrName>ppt_y</p:attrName>
                                        </p:attrNameLst>
                                      </p:cBhvr>
                                      <p:tavLst>
                                        <p:tav tm="0">
                                          <p:val>
                                            <p:strVal val="#ppt_y"/>
                                          </p:val>
                                        </p:tav>
                                        <p:tav tm="100000">
                                          <p:val>
                                            <p:strVal val="#ppt_y"/>
                                          </p:val>
                                        </p:tav>
                                      </p:tavLst>
                                    </p:anim>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strVal val="#ppt_h"/>
                                          </p:val>
                                        </p:tav>
                                        <p:tav tm="100000">
                                          <p:val>
                                            <p:strVal val="#ppt_h"/>
                                          </p:val>
                                        </p:tav>
                                      </p:tavLst>
                                    </p:anim>
                                  </p:childTnLst>
                                </p:cTn>
                              </p:par>
                              <p:par>
                                <p:cTn id="57" presetID="23" presetClass="entr" presetSubtype="288" fill="hold" grpId="0" nodeType="withEffect">
                                  <p:stCondLst>
                                    <p:cond delay="3400"/>
                                  </p:stCondLst>
                                  <p:childTnLst>
                                    <p:set>
                                      <p:cBhvr>
                                        <p:cTn id="58" dur="1" fill="hold">
                                          <p:stCondLst>
                                            <p:cond delay="0"/>
                                          </p:stCondLst>
                                        </p:cTn>
                                        <p:tgtEl>
                                          <p:spTgt spid="30"/>
                                        </p:tgtEl>
                                        <p:attrNameLst>
                                          <p:attrName>style.visibility</p:attrName>
                                        </p:attrNameLst>
                                      </p:cBhvr>
                                      <p:to>
                                        <p:strVal val="visible"/>
                                      </p:to>
                                    </p:set>
                                    <p:anim calcmode="lin" valueType="num">
                                      <p:cBhvr>
                                        <p:cTn id="59" dur="300" fill="hold"/>
                                        <p:tgtEl>
                                          <p:spTgt spid="30"/>
                                        </p:tgtEl>
                                        <p:attrNameLst>
                                          <p:attrName>ppt_w</p:attrName>
                                        </p:attrNameLst>
                                      </p:cBhvr>
                                      <p:tavLst>
                                        <p:tav tm="0">
                                          <p:val>
                                            <p:strVal val="4/3*#ppt_w"/>
                                          </p:val>
                                        </p:tav>
                                        <p:tav tm="100000">
                                          <p:val>
                                            <p:strVal val="#ppt_w"/>
                                          </p:val>
                                        </p:tav>
                                      </p:tavLst>
                                    </p:anim>
                                    <p:anim calcmode="lin" valueType="num">
                                      <p:cBhvr>
                                        <p:cTn id="60" dur="300" fill="hold"/>
                                        <p:tgtEl>
                                          <p:spTgt spid="30"/>
                                        </p:tgtEl>
                                        <p:attrNameLst>
                                          <p:attrName>ppt_h</p:attrName>
                                        </p:attrNameLst>
                                      </p:cBhvr>
                                      <p:tavLst>
                                        <p:tav tm="0">
                                          <p:val>
                                            <p:strVal val="4/3*#ppt_h"/>
                                          </p:val>
                                        </p:tav>
                                        <p:tav tm="100000">
                                          <p:val>
                                            <p:strVal val="#ppt_h"/>
                                          </p:val>
                                        </p:tav>
                                      </p:tavLst>
                                    </p:anim>
                                  </p:childTnLst>
                                </p:cTn>
                              </p:par>
                              <p:par>
                                <p:cTn id="61" presetID="22" presetClass="entr" presetSubtype="8" fill="hold" nodeType="withEffect">
                                  <p:stCondLst>
                                    <p:cond delay="340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par>
                                <p:cTn id="64" presetID="53" presetClass="entr" presetSubtype="16" fill="hold" nodeType="withEffect">
                                  <p:stCondLst>
                                    <p:cond delay="3700"/>
                                  </p:stCondLst>
                                  <p:childTnLst>
                                    <p:set>
                                      <p:cBhvr>
                                        <p:cTn id="65" dur="1" fill="hold">
                                          <p:stCondLst>
                                            <p:cond delay="0"/>
                                          </p:stCondLst>
                                        </p:cTn>
                                        <p:tgtEl>
                                          <p:spTgt spid="4"/>
                                        </p:tgtEl>
                                        <p:attrNameLst>
                                          <p:attrName>style.visibility</p:attrName>
                                        </p:attrNameLst>
                                      </p:cBhvr>
                                      <p:to>
                                        <p:strVal val="visible"/>
                                      </p:to>
                                    </p:set>
                                    <p:anim calcmode="lin" valueType="num">
                                      <p:cBhvr>
                                        <p:cTn id="66" dur="300" fill="hold"/>
                                        <p:tgtEl>
                                          <p:spTgt spid="4"/>
                                        </p:tgtEl>
                                        <p:attrNameLst>
                                          <p:attrName>ppt_w</p:attrName>
                                        </p:attrNameLst>
                                      </p:cBhvr>
                                      <p:tavLst>
                                        <p:tav tm="0">
                                          <p:val>
                                            <p:fltVal val="0"/>
                                          </p:val>
                                        </p:tav>
                                        <p:tav tm="100000">
                                          <p:val>
                                            <p:strVal val="#ppt_w"/>
                                          </p:val>
                                        </p:tav>
                                      </p:tavLst>
                                    </p:anim>
                                    <p:anim calcmode="lin" valueType="num">
                                      <p:cBhvr>
                                        <p:cTn id="67" dur="300" fill="hold"/>
                                        <p:tgtEl>
                                          <p:spTgt spid="4"/>
                                        </p:tgtEl>
                                        <p:attrNameLst>
                                          <p:attrName>ppt_h</p:attrName>
                                        </p:attrNameLst>
                                      </p:cBhvr>
                                      <p:tavLst>
                                        <p:tav tm="0">
                                          <p:val>
                                            <p:fltVal val="0"/>
                                          </p:val>
                                        </p:tav>
                                        <p:tav tm="100000">
                                          <p:val>
                                            <p:strVal val="#ppt_h"/>
                                          </p:val>
                                        </p:tav>
                                      </p:tavLst>
                                    </p:anim>
                                    <p:animEffect transition="in" filter="fade">
                                      <p:cBhvr>
                                        <p:cTn id="68" dur="300"/>
                                        <p:tgtEl>
                                          <p:spTgt spid="4"/>
                                        </p:tgtEl>
                                      </p:cBhvr>
                                    </p:animEffect>
                                  </p:childTnLst>
                                </p:cTn>
                              </p:par>
                              <p:par>
                                <p:cTn id="69" presetID="17" presetClass="entr" presetSubtype="8" fill="hold" nodeType="withEffect">
                                  <p:stCondLst>
                                    <p:cond delay="370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ppt_w/2"/>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ppt_w</p:attrName>
                                        </p:attrNameLst>
                                      </p:cBhvr>
                                      <p:tavLst>
                                        <p:tav tm="0">
                                          <p:val>
                                            <p:fltVal val="0"/>
                                          </p:val>
                                        </p:tav>
                                        <p:tav tm="100000">
                                          <p:val>
                                            <p:strVal val="#ppt_w"/>
                                          </p:val>
                                        </p:tav>
                                      </p:tavLst>
                                    </p:anim>
                                    <p:anim calcmode="lin" valueType="num">
                                      <p:cBhvr>
                                        <p:cTn id="74" dur="500" fill="hold"/>
                                        <p:tgtEl>
                                          <p:spTgt spid="45"/>
                                        </p:tgtEl>
                                        <p:attrNameLst>
                                          <p:attrName>ppt_h</p:attrName>
                                        </p:attrNameLst>
                                      </p:cBhvr>
                                      <p:tavLst>
                                        <p:tav tm="0">
                                          <p:val>
                                            <p:strVal val="#ppt_h"/>
                                          </p:val>
                                        </p:tav>
                                        <p:tav tm="100000">
                                          <p:val>
                                            <p:strVal val="#ppt_h"/>
                                          </p:val>
                                        </p:tav>
                                      </p:tavLst>
                                    </p:anim>
                                  </p:childTnLst>
                                </p:cTn>
                              </p:par>
                              <p:par>
                                <p:cTn id="75" presetID="23" presetClass="entr" presetSubtype="288" fill="hold" grpId="0" nodeType="withEffect">
                                  <p:stCondLst>
                                    <p:cond delay="4000"/>
                                  </p:stCondLst>
                                  <p:childTnLst>
                                    <p:set>
                                      <p:cBhvr>
                                        <p:cTn id="76" dur="1" fill="hold">
                                          <p:stCondLst>
                                            <p:cond delay="0"/>
                                          </p:stCondLst>
                                        </p:cTn>
                                        <p:tgtEl>
                                          <p:spTgt spid="31"/>
                                        </p:tgtEl>
                                        <p:attrNameLst>
                                          <p:attrName>style.visibility</p:attrName>
                                        </p:attrNameLst>
                                      </p:cBhvr>
                                      <p:to>
                                        <p:strVal val="visible"/>
                                      </p:to>
                                    </p:set>
                                    <p:anim calcmode="lin" valueType="num">
                                      <p:cBhvr>
                                        <p:cTn id="77" dur="300" fill="hold"/>
                                        <p:tgtEl>
                                          <p:spTgt spid="31"/>
                                        </p:tgtEl>
                                        <p:attrNameLst>
                                          <p:attrName>ppt_w</p:attrName>
                                        </p:attrNameLst>
                                      </p:cBhvr>
                                      <p:tavLst>
                                        <p:tav tm="0">
                                          <p:val>
                                            <p:strVal val="4/3*#ppt_w"/>
                                          </p:val>
                                        </p:tav>
                                        <p:tav tm="100000">
                                          <p:val>
                                            <p:strVal val="#ppt_w"/>
                                          </p:val>
                                        </p:tav>
                                      </p:tavLst>
                                    </p:anim>
                                    <p:anim calcmode="lin" valueType="num">
                                      <p:cBhvr>
                                        <p:cTn id="78" dur="300" fill="hold"/>
                                        <p:tgtEl>
                                          <p:spTgt spid="31"/>
                                        </p:tgtEl>
                                        <p:attrNameLst>
                                          <p:attrName>ppt_h</p:attrName>
                                        </p:attrNameLst>
                                      </p:cBhvr>
                                      <p:tavLst>
                                        <p:tav tm="0">
                                          <p:val>
                                            <p:strVal val="4/3*#ppt_h"/>
                                          </p:val>
                                        </p:tav>
                                        <p:tav tm="100000">
                                          <p:val>
                                            <p:strVal val="#ppt_h"/>
                                          </p:val>
                                        </p:tav>
                                      </p:tavLst>
                                    </p:anim>
                                  </p:childTnLst>
                                </p:cTn>
                              </p:par>
                              <p:par>
                                <p:cTn id="79" presetID="22" presetClass="entr" presetSubtype="8" fill="hold" nodeType="withEffect">
                                  <p:stCondLst>
                                    <p:cond delay="4000"/>
                                  </p:stCondLst>
                                  <p:childTnLst>
                                    <p:set>
                                      <p:cBhvr>
                                        <p:cTn id="80" dur="1" fill="hold">
                                          <p:stCondLst>
                                            <p:cond delay="0"/>
                                          </p:stCondLst>
                                        </p:cTn>
                                        <p:tgtEl>
                                          <p:spTgt spid="17"/>
                                        </p:tgtEl>
                                        <p:attrNameLst>
                                          <p:attrName>style.visibility</p:attrName>
                                        </p:attrNameLst>
                                      </p:cBhvr>
                                      <p:to>
                                        <p:strVal val="visible"/>
                                      </p:to>
                                    </p:set>
                                    <p:animEffect transition="in" filter="wipe(left)">
                                      <p:cBhvr>
                                        <p:cTn id="81" dur="500"/>
                                        <p:tgtEl>
                                          <p:spTgt spid="17"/>
                                        </p:tgtEl>
                                      </p:cBhvr>
                                    </p:animEffect>
                                  </p:childTnLst>
                                </p:cTn>
                              </p:par>
                              <p:par>
                                <p:cTn id="82" presetID="53" presetClass="entr" presetSubtype="16" fill="hold" nodeType="withEffect">
                                  <p:stCondLst>
                                    <p:cond delay="4300"/>
                                  </p:stCondLst>
                                  <p:childTnLst>
                                    <p:set>
                                      <p:cBhvr>
                                        <p:cTn id="83" dur="1" fill="hold">
                                          <p:stCondLst>
                                            <p:cond delay="0"/>
                                          </p:stCondLst>
                                        </p:cTn>
                                        <p:tgtEl>
                                          <p:spTgt spid="6"/>
                                        </p:tgtEl>
                                        <p:attrNameLst>
                                          <p:attrName>style.visibility</p:attrName>
                                        </p:attrNameLst>
                                      </p:cBhvr>
                                      <p:to>
                                        <p:strVal val="visible"/>
                                      </p:to>
                                    </p:set>
                                    <p:anim calcmode="lin" valueType="num">
                                      <p:cBhvr>
                                        <p:cTn id="84" dur="300" fill="hold"/>
                                        <p:tgtEl>
                                          <p:spTgt spid="6"/>
                                        </p:tgtEl>
                                        <p:attrNameLst>
                                          <p:attrName>ppt_w</p:attrName>
                                        </p:attrNameLst>
                                      </p:cBhvr>
                                      <p:tavLst>
                                        <p:tav tm="0">
                                          <p:val>
                                            <p:fltVal val="0"/>
                                          </p:val>
                                        </p:tav>
                                        <p:tav tm="100000">
                                          <p:val>
                                            <p:strVal val="#ppt_w"/>
                                          </p:val>
                                        </p:tav>
                                      </p:tavLst>
                                    </p:anim>
                                    <p:anim calcmode="lin" valueType="num">
                                      <p:cBhvr>
                                        <p:cTn id="85" dur="300" fill="hold"/>
                                        <p:tgtEl>
                                          <p:spTgt spid="6"/>
                                        </p:tgtEl>
                                        <p:attrNameLst>
                                          <p:attrName>ppt_h</p:attrName>
                                        </p:attrNameLst>
                                      </p:cBhvr>
                                      <p:tavLst>
                                        <p:tav tm="0">
                                          <p:val>
                                            <p:fltVal val="0"/>
                                          </p:val>
                                        </p:tav>
                                        <p:tav tm="100000">
                                          <p:val>
                                            <p:strVal val="#ppt_h"/>
                                          </p:val>
                                        </p:tav>
                                      </p:tavLst>
                                    </p:anim>
                                    <p:animEffect transition="in" filter="fade">
                                      <p:cBhvr>
                                        <p:cTn id="86" dur="300"/>
                                        <p:tgtEl>
                                          <p:spTgt spid="6"/>
                                        </p:tgtEl>
                                      </p:cBhvr>
                                    </p:animEffect>
                                  </p:childTnLst>
                                </p:cTn>
                              </p:par>
                              <p:par>
                                <p:cTn id="87" presetID="17" presetClass="entr" presetSubtype="8" fill="hold" nodeType="withEffect">
                                  <p:stCondLst>
                                    <p:cond delay="4300"/>
                                  </p:stCondLst>
                                  <p:childTnLst>
                                    <p:set>
                                      <p:cBhvr>
                                        <p:cTn id="88" dur="1" fill="hold">
                                          <p:stCondLst>
                                            <p:cond delay="0"/>
                                          </p:stCondLst>
                                        </p:cTn>
                                        <p:tgtEl>
                                          <p:spTgt spid="48"/>
                                        </p:tgtEl>
                                        <p:attrNameLst>
                                          <p:attrName>style.visibility</p:attrName>
                                        </p:attrNameLst>
                                      </p:cBhvr>
                                      <p:to>
                                        <p:strVal val="visible"/>
                                      </p:to>
                                    </p:set>
                                    <p:anim calcmode="lin" valueType="num">
                                      <p:cBhvr>
                                        <p:cTn id="89" dur="500" fill="hold"/>
                                        <p:tgtEl>
                                          <p:spTgt spid="48"/>
                                        </p:tgtEl>
                                        <p:attrNameLst>
                                          <p:attrName>ppt_x</p:attrName>
                                        </p:attrNameLst>
                                      </p:cBhvr>
                                      <p:tavLst>
                                        <p:tav tm="0">
                                          <p:val>
                                            <p:strVal val="#ppt_x-#ppt_w/2"/>
                                          </p:val>
                                        </p:tav>
                                        <p:tav tm="100000">
                                          <p:val>
                                            <p:strVal val="#ppt_x"/>
                                          </p:val>
                                        </p:tav>
                                      </p:tavLst>
                                    </p:anim>
                                    <p:anim calcmode="lin" valueType="num">
                                      <p:cBhvr>
                                        <p:cTn id="90" dur="500" fill="hold"/>
                                        <p:tgtEl>
                                          <p:spTgt spid="48"/>
                                        </p:tgtEl>
                                        <p:attrNameLst>
                                          <p:attrName>ppt_y</p:attrName>
                                        </p:attrNameLst>
                                      </p:cBhvr>
                                      <p:tavLst>
                                        <p:tav tm="0">
                                          <p:val>
                                            <p:strVal val="#ppt_y"/>
                                          </p:val>
                                        </p:tav>
                                        <p:tav tm="100000">
                                          <p:val>
                                            <p:strVal val="#ppt_y"/>
                                          </p:val>
                                        </p:tav>
                                      </p:tavLst>
                                    </p:anim>
                                    <p:anim calcmode="lin" valueType="num">
                                      <p:cBhvr>
                                        <p:cTn id="91" dur="500" fill="hold"/>
                                        <p:tgtEl>
                                          <p:spTgt spid="48"/>
                                        </p:tgtEl>
                                        <p:attrNameLst>
                                          <p:attrName>ppt_w</p:attrName>
                                        </p:attrNameLst>
                                      </p:cBhvr>
                                      <p:tavLst>
                                        <p:tav tm="0">
                                          <p:val>
                                            <p:fltVal val="0"/>
                                          </p:val>
                                        </p:tav>
                                        <p:tav tm="100000">
                                          <p:val>
                                            <p:strVal val="#ppt_w"/>
                                          </p:val>
                                        </p:tav>
                                      </p:tavLst>
                                    </p:anim>
                                    <p:anim calcmode="lin" valueType="num">
                                      <p:cBhvr>
                                        <p:cTn id="92" dur="500" fill="hold"/>
                                        <p:tgtEl>
                                          <p:spTgt spid="48"/>
                                        </p:tgtEl>
                                        <p:attrNameLst>
                                          <p:attrName>ppt_h</p:attrName>
                                        </p:attrNameLst>
                                      </p:cBhvr>
                                      <p:tavLst>
                                        <p:tav tm="0">
                                          <p:val>
                                            <p:strVal val="#ppt_h"/>
                                          </p:val>
                                        </p:tav>
                                        <p:tav tm="100000">
                                          <p:val>
                                            <p:strVal val="#ppt_h"/>
                                          </p:val>
                                        </p:tav>
                                      </p:tavLst>
                                    </p:anim>
                                  </p:childTnLst>
                                </p:cTn>
                              </p:par>
                              <p:par>
                                <p:cTn id="93" presetID="47"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750"/>
                                        <p:tgtEl>
                                          <p:spTgt spid="5"/>
                                        </p:tgtEl>
                                      </p:cBhvr>
                                    </p:animEffect>
                                    <p:anim calcmode="lin" valueType="num">
                                      <p:cBhvr>
                                        <p:cTn id="96" dur="750" fill="hold"/>
                                        <p:tgtEl>
                                          <p:spTgt spid="5"/>
                                        </p:tgtEl>
                                        <p:attrNameLst>
                                          <p:attrName>ppt_x</p:attrName>
                                        </p:attrNameLst>
                                      </p:cBhvr>
                                      <p:tavLst>
                                        <p:tav tm="0">
                                          <p:val>
                                            <p:strVal val="#ppt_x"/>
                                          </p:val>
                                        </p:tav>
                                        <p:tav tm="100000">
                                          <p:val>
                                            <p:strVal val="#ppt_x"/>
                                          </p:val>
                                        </p:tav>
                                      </p:tavLst>
                                    </p:anim>
                                    <p:anim calcmode="lin" valueType="num">
                                      <p:cBhvr>
                                        <p:cTn id="97"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7" grpId="0" bldLvl="0" animBg="1"/>
      <p:bldP spid="28" grpId="0" bldLvl="0" animBg="1"/>
      <p:bldP spid="29" grpId="0" bldLvl="0" animBg="1"/>
      <p:bldP spid="30" grpId="0" bldLvl="0" animBg="1"/>
      <p:bldP spid="3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1372870" cy="521970"/>
          </a:xfrm>
          <a:prstGeom prst="rect">
            <a:avLst/>
          </a:prstGeom>
          <a:noFill/>
        </p:spPr>
        <p:txBody>
          <a:bodyPr wrap="square" rtlCol="0">
            <a:spAutoFit/>
          </a:bodyPr>
          <a:p>
            <a:r>
              <a:rPr lang="zh-CN" altLang="en-US" sz="2800" b="1" spc="300" dirty="0">
                <a:solidFill>
                  <a:schemeClr val="tx1">
                    <a:lumMod val="75000"/>
                    <a:lumOff val="25000"/>
                  </a:schemeClr>
                </a:solidFill>
              </a:rPr>
              <a:t>过多的</a:t>
            </a:r>
            <a:endParaRPr lang="zh-CN" altLang="en-US" sz="2800" b="1" spc="300" dirty="0">
              <a:solidFill>
                <a:schemeClr val="tx1">
                  <a:lumMod val="75000"/>
                  <a:lumOff val="25000"/>
                </a:schemeClr>
              </a:solidFill>
            </a:endParaRP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2818130" y="309880"/>
            <a:ext cx="3327400" cy="521970"/>
          </a:xfrm>
          <a:prstGeom prst="rect">
            <a:avLst/>
          </a:prstGeom>
        </p:spPr>
        <p:txBody>
          <a:bodyPr wrap="square">
            <a:spAutoFit/>
          </a:bodyPr>
          <a:p>
            <a:pPr algn="l"/>
            <a:r>
              <a:rPr lang="en-US" altLang="zh-CN" sz="2800" b="1" dirty="0" smtClean="0">
                <a:solidFill>
                  <a:schemeClr val="tx1">
                    <a:lumMod val="75000"/>
                    <a:lumOff val="25000"/>
                  </a:schemeClr>
                </a:solidFill>
              </a:rPr>
              <a:t>too much/many</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996815"/>
                <a:gridCol w="6663055"/>
              </a:tblGrid>
              <a:tr h="938530">
                <a:tc gridSpan="2">
                  <a:txBody>
                    <a:bodyPr/>
                    <a:p>
                      <a:pPr>
                        <a:buNone/>
                      </a:pPr>
                      <a:endParaRPr lang="zh-CN" altLang="en-US"/>
                    </a:p>
                  </a:txBody>
                  <a:tcPr/>
                </a:tc>
                <a:tc hMerge="1">
                  <a:tcPr/>
                </a:tc>
              </a:tr>
              <a:tr h="4368165">
                <a:tc>
                  <a:txBody>
                    <a:bodyPr/>
                    <a:p>
                      <a:pPr fontAlgn="auto">
                        <a:lnSpc>
                          <a:spcPts val="3580"/>
                        </a:lnSpc>
                        <a:buNone/>
                      </a:pPr>
                      <a:endParaRPr lang="en-US" altLang="zh-CN" sz="2400"/>
                    </a:p>
                    <a:p>
                      <a:pPr fontAlgn="auto">
                        <a:lnSpc>
                          <a:spcPts val="3580"/>
                        </a:lnSpc>
                        <a:buNone/>
                      </a:pPr>
                      <a:r>
                        <a:rPr lang="en-US" altLang="zh-CN" sz="2400"/>
                        <a:t>1</a:t>
                      </a:r>
                      <a:r>
                        <a:rPr lang="zh-CN" altLang="en-US" sz="2400"/>
                        <a:t>. 过多的阳光会导致皮肤的变化，其中一些可以是有害的。</a:t>
                      </a:r>
                      <a:endParaRPr lang="zh-CN" altLang="en-US" sz="2400"/>
                    </a:p>
                    <a:p>
                      <a:pPr fontAlgn="auto">
                        <a:lnSpc>
                          <a:spcPts val="3580"/>
                        </a:lnSpc>
                        <a:buNone/>
                      </a:pPr>
                      <a:r>
                        <a:rPr lang="en-US" altLang="zh-CN" sz="2400">
                          <a:sym typeface="+mn-ea"/>
                        </a:rPr>
                        <a:t>2. </a:t>
                      </a:r>
                      <a:r>
                        <a:rPr lang="zh-CN" altLang="en-US" sz="2400"/>
                        <a:t>能源危机将会威胁到我们的生存，因为我们过度地开采和人口的爆炸。</a:t>
                      </a:r>
                      <a:endParaRPr lang="zh-CN" altLang="en-US" sz="2400"/>
                    </a:p>
                  </a:txBody>
                  <a:tcPr/>
                </a:tc>
                <a:tc>
                  <a:txBody>
                    <a:bodyPr/>
                    <a:p>
                      <a:pPr>
                        <a:buNone/>
                      </a:pPr>
                      <a:endParaRPr lang="zh-CN" altLang="en-US"/>
                    </a:p>
                  </a:txBody>
                  <a:tcPr/>
                </a:tc>
              </a:tr>
            </a:tbl>
          </a:graphicData>
        </a:graphic>
      </p:graphicFrame>
      <p:sp>
        <p:nvSpPr>
          <p:cNvPr id="15" name="文本框 14"/>
          <p:cNvSpPr txBox="1"/>
          <p:nvPr/>
        </p:nvSpPr>
        <p:spPr>
          <a:xfrm>
            <a:off x="713105" y="1424305"/>
            <a:ext cx="1040193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excessive </a:t>
            </a:r>
            <a:r>
              <a:rPr lang="en-US" sz="1600" b="1" i="1">
                <a:solidFill>
                  <a:schemeClr val="bg1"/>
                </a:solidFill>
                <a:latin typeface="Times New Roman" panose="02020603050405020304" pitchFamily="18" charset="0"/>
                <a:cs typeface="Times New Roman" panose="02020603050405020304" pitchFamily="18" charset="0"/>
                <a:sym typeface="+mn-ea"/>
              </a:rPr>
              <a:t>/ɪkˈsesɪv/ adj. 过多的，极度的；过分的 </a:t>
            </a:r>
            <a:endParaRPr lang="en-US" sz="2800" b="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346700" y="2264410"/>
            <a:ext cx="6696075" cy="1476375"/>
          </a:xfrm>
          <a:prstGeom prst="rect">
            <a:avLst/>
          </a:prstGeom>
          <a:noFill/>
        </p:spPr>
        <p:txBody>
          <a:bodyPr wrap="square" rtlCol="0" anchor="t">
            <a:spAutoFit/>
          </a:bodyPr>
          <a:p>
            <a:r>
              <a:rPr lang="en-US" altLang="zh-CN" sz="2400" b="1"/>
              <a:t>1</a:t>
            </a:r>
            <a:r>
              <a:rPr lang="zh-CN" altLang="en-US" sz="2400" b="1"/>
              <a:t>. </a:t>
            </a:r>
            <a:r>
              <a:rPr sz="2400" b="1">
                <a:solidFill>
                  <a:srgbClr val="002060"/>
                </a:solidFill>
              </a:rPr>
              <a:t>Excessive</a:t>
            </a:r>
            <a:r>
              <a:rPr sz="2400" b="1"/>
              <a:t> sunlight can lead to skin changes, some of which can be </a:t>
            </a:r>
            <a:r>
              <a:rPr sz="2400" b="1" u="sng"/>
              <a:t>detrimental</a:t>
            </a:r>
            <a:r>
              <a:rPr sz="2400" b="1"/>
              <a:t>. </a:t>
            </a:r>
            <a:endParaRPr sz="2400" b="1"/>
          </a:p>
          <a:p>
            <a:pPr marL="285750" indent="-285750">
              <a:buFont typeface="Arial" panose="020B0604020202020204" pitchFamily="34" charset="0"/>
              <a:buChar char="•"/>
            </a:pPr>
            <a:r>
              <a:rPr lang="zh-CN" altLang="en-US" sz="1800" i="1"/>
              <a:t> /ˌdetrɪˈmentl/adj. 不利的；有害的 n. 有害的人（或物）</a:t>
            </a:r>
            <a:endParaRPr lang="zh-CN" altLang="en-US" sz="1800" i="1"/>
          </a:p>
        </p:txBody>
      </p:sp>
      <p:sp>
        <p:nvSpPr>
          <p:cNvPr id="2" name="文本框 1"/>
          <p:cNvSpPr txBox="1"/>
          <p:nvPr/>
        </p:nvSpPr>
        <p:spPr>
          <a:xfrm>
            <a:off x="5346065" y="3829685"/>
            <a:ext cx="6657340" cy="1476375"/>
          </a:xfrm>
          <a:prstGeom prst="rect">
            <a:avLst/>
          </a:prstGeom>
          <a:noFill/>
        </p:spPr>
        <p:txBody>
          <a:bodyPr wrap="square" rtlCol="0" anchor="t">
            <a:spAutoFit/>
          </a:bodyPr>
          <a:p>
            <a:r>
              <a:rPr lang="en-US" sz="2400" b="1"/>
              <a:t>2.</a:t>
            </a:r>
            <a:r>
              <a:rPr sz="2400" b="1"/>
              <a:t>Energy crises will threaten our existence because of our </a:t>
            </a:r>
            <a:r>
              <a:rPr sz="2400" b="1">
                <a:solidFill>
                  <a:srgbClr val="002060"/>
                </a:solidFill>
              </a:rPr>
              <a:t>excessive</a:t>
            </a:r>
            <a:r>
              <a:rPr sz="2400" b="1"/>
              <a:t> </a:t>
            </a:r>
            <a:r>
              <a:rPr sz="2400" b="1" u="sng"/>
              <a:t>exploitation</a:t>
            </a:r>
            <a:r>
              <a:rPr sz="2400" b="1"/>
              <a:t> and because of the growing population.</a:t>
            </a:r>
            <a:r>
              <a:rPr lang="zh-CN" altLang="en-US" i="1"/>
              <a:t>  </a:t>
            </a:r>
            <a:endParaRPr lang="zh-CN" altLang="en-US" i="1"/>
          </a:p>
          <a:p>
            <a:pPr marL="285750" indent="-285750">
              <a:buFont typeface="Arial" panose="020B0604020202020204" pitchFamily="34" charset="0"/>
              <a:buChar char="•"/>
            </a:pPr>
            <a:r>
              <a:rPr lang="zh-CN" altLang="en-US" i="1"/>
              <a:t> /ˌeksplɔɪˈteɪʃn/ n. 开发，开采；广告促销</a:t>
            </a:r>
            <a:endParaRPr lang="zh-CN" altLang="en-US"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1372870" cy="521970"/>
          </a:xfrm>
          <a:prstGeom prst="rect">
            <a:avLst/>
          </a:prstGeom>
          <a:noFill/>
        </p:spPr>
        <p:txBody>
          <a:bodyPr wrap="square" rtlCol="0">
            <a:spAutoFit/>
          </a:bodyPr>
          <a:p>
            <a:r>
              <a:rPr lang="zh-CN" altLang="en-US" sz="2800" b="1" spc="300" dirty="0">
                <a:solidFill>
                  <a:schemeClr val="tx1">
                    <a:lumMod val="75000"/>
                    <a:lumOff val="25000"/>
                  </a:schemeClr>
                </a:solidFill>
              </a:rPr>
              <a:t>过多的</a:t>
            </a:r>
            <a:endParaRPr lang="zh-CN" altLang="en-US" sz="2800" b="1" spc="300" dirty="0">
              <a:solidFill>
                <a:schemeClr val="tx1">
                  <a:lumMod val="75000"/>
                  <a:lumOff val="25000"/>
                </a:schemeClr>
              </a:solidFill>
            </a:endParaRP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2818130" y="309880"/>
            <a:ext cx="3327400" cy="521970"/>
          </a:xfrm>
          <a:prstGeom prst="rect">
            <a:avLst/>
          </a:prstGeom>
        </p:spPr>
        <p:txBody>
          <a:bodyPr wrap="square">
            <a:spAutoFit/>
          </a:bodyPr>
          <a:p>
            <a:pPr algn="l"/>
            <a:r>
              <a:rPr lang="en-US" altLang="zh-CN" sz="2800" b="1" dirty="0" smtClean="0">
                <a:solidFill>
                  <a:schemeClr val="tx1">
                    <a:lumMod val="75000"/>
                    <a:lumOff val="25000"/>
                  </a:schemeClr>
                </a:solidFill>
              </a:rPr>
              <a:t>too much/many</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715" y="1057275"/>
          <a:ext cx="11659870" cy="6485890"/>
        </p:xfrm>
        <a:graphic>
          <a:graphicData uri="http://schemas.openxmlformats.org/drawingml/2006/table">
            <a:tbl>
              <a:tblPr firstRow="1" bandRow="1">
                <a:tableStyleId>{5C22544A-7EE6-4342-B048-85BDC9FD1C3A}</a:tableStyleId>
              </a:tblPr>
              <a:tblGrid>
                <a:gridCol w="4996815"/>
                <a:gridCol w="6663055"/>
              </a:tblGrid>
              <a:tr h="938530">
                <a:tc gridSpan="2">
                  <a:txBody>
                    <a:bodyPr/>
                    <a:p>
                      <a:pPr>
                        <a:buNone/>
                      </a:pPr>
                      <a:endParaRPr lang="zh-CN" altLang="en-US"/>
                    </a:p>
                  </a:txBody>
                  <a:tcPr/>
                </a:tc>
                <a:tc hMerge="1">
                  <a:tcPr/>
                </a:tc>
              </a:tr>
              <a:tr h="4368165">
                <a:tc>
                  <a:txBody>
                    <a:bodyPr/>
                    <a:p>
                      <a:pPr fontAlgn="auto">
                        <a:lnSpc>
                          <a:spcPts val="3580"/>
                        </a:lnSpc>
                        <a:buNone/>
                      </a:pPr>
                      <a:r>
                        <a:rPr lang="en-US" altLang="zh-CN" sz="2400"/>
                        <a:t>3</a:t>
                      </a:r>
                      <a:r>
                        <a:rPr lang="zh-CN" altLang="en-US" sz="2400"/>
                        <a:t>. 与父母最初的期望相反，过分表扬孩子可能会导致适得其反的结果，如动机的衰减、没有成就感。</a:t>
                      </a:r>
                      <a:endParaRPr lang="zh-CN" altLang="en-US" sz="2400"/>
                    </a:p>
                    <a:p>
                      <a:pPr algn="l" fontAlgn="auto">
                        <a:lnSpc>
                          <a:spcPts val="2780"/>
                        </a:lnSpc>
                        <a:buNone/>
                      </a:pPr>
                      <a:r>
                        <a:rPr lang="zh-CN" altLang="en-US" i="1">
                          <a:sym typeface="+mn-ea"/>
                        </a:rPr>
                        <a:t>(</a:t>
                      </a:r>
                      <a:r>
                        <a:rPr lang="zh-CN" altLang="en-US" i="1">
                          <a:solidFill>
                            <a:srgbClr val="FF0000"/>
                          </a:solidFill>
                          <a:sym typeface="+mn-ea"/>
                        </a:rPr>
                        <a:t>201</a:t>
                      </a:r>
                      <a:r>
                        <a:rPr lang="en-US" altLang="zh-CN" i="1">
                          <a:solidFill>
                            <a:srgbClr val="FF0000"/>
                          </a:solidFill>
                          <a:sym typeface="+mn-ea"/>
                        </a:rPr>
                        <a:t>9</a:t>
                      </a:r>
                      <a:r>
                        <a:rPr lang="zh-CN" altLang="en-US" i="1">
                          <a:solidFill>
                            <a:srgbClr val="FF0000"/>
                          </a:solidFill>
                          <a:sym typeface="+mn-ea"/>
                        </a:rPr>
                        <a:t>年</a:t>
                      </a:r>
                      <a:r>
                        <a:rPr lang="en-US" altLang="zh-CN" i="1">
                          <a:solidFill>
                            <a:srgbClr val="FF0000"/>
                          </a:solidFill>
                          <a:sym typeface="+mn-ea"/>
                        </a:rPr>
                        <a:t>6</a:t>
                      </a:r>
                      <a:r>
                        <a:rPr lang="zh-CN" altLang="en-US" i="1">
                          <a:solidFill>
                            <a:srgbClr val="FF0000"/>
                          </a:solidFill>
                          <a:sym typeface="+mn-ea"/>
                        </a:rPr>
                        <a:t>月浙江高考文本原句：</a:t>
                      </a:r>
                      <a:r>
                        <a:rPr lang="zh-CN" altLang="en-US" sz="1800" i="1"/>
                        <a:t>By giving kids a lot of praise, parents think they</a:t>
                      </a:r>
                      <a:r>
                        <a:rPr lang="en-US" altLang="zh-CN" sz="1800" i="1"/>
                        <a:t>'</a:t>
                      </a:r>
                      <a:r>
                        <a:rPr lang="zh-CN" altLang="en-US" sz="1800" i="1"/>
                        <a:t>re building their children’s confidence, when, in fact, it may be just the opposite.</a:t>
                      </a:r>
                      <a:r>
                        <a:rPr lang="zh-CN" altLang="en-US" sz="1800" i="1" u="sng"/>
                        <a:t>Too much praise</a:t>
                      </a:r>
                      <a:r>
                        <a:rPr lang="zh-CN" altLang="en-US" sz="1800" i="1"/>
                        <a:t> can backfire and, when given in a way that's insincere, make kids afraid to try new things or take </a:t>
                      </a:r>
                      <a:r>
                        <a:rPr lang="zh-CN" altLang="en-US" sz="1800"/>
                        <a:t>a risk for fear of not being able to stay on top where their parents</a:t>
                      </a:r>
                      <a:r>
                        <a:rPr lang="en-US" altLang="zh-CN" sz="1800"/>
                        <a:t>'</a:t>
                      </a:r>
                      <a:r>
                        <a:rPr lang="zh-CN" altLang="en-US" sz="1800"/>
                        <a:t> praise has put them.</a:t>
                      </a:r>
                      <a:endParaRPr lang="zh-CN" altLang="en-US" sz="1800"/>
                    </a:p>
                  </a:txBody>
                  <a:tcPr/>
                </a:tc>
                <a:tc>
                  <a:txBody>
                    <a:bodyPr/>
                    <a:p>
                      <a:pPr>
                        <a:buNone/>
                      </a:pPr>
                      <a:endParaRPr lang="zh-CN" altLang="en-US"/>
                    </a:p>
                  </a:txBody>
                  <a:tcPr/>
                </a:tc>
              </a:tr>
            </a:tbl>
          </a:graphicData>
        </a:graphic>
      </p:graphicFrame>
      <p:sp>
        <p:nvSpPr>
          <p:cNvPr id="15" name="文本框 14"/>
          <p:cNvSpPr txBox="1"/>
          <p:nvPr/>
        </p:nvSpPr>
        <p:spPr>
          <a:xfrm>
            <a:off x="271780" y="1282065"/>
            <a:ext cx="1163510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over- / inordinate</a:t>
            </a:r>
            <a:r>
              <a:rPr lang="en-US" sz="1600" b="1">
                <a:solidFill>
                  <a:schemeClr val="bg1"/>
                </a:solidFill>
                <a:latin typeface="Times New Roman" panose="02020603050405020304" pitchFamily="18" charset="0"/>
                <a:cs typeface="Times New Roman" panose="02020603050405020304" pitchFamily="18" charset="0"/>
                <a:sym typeface="+mn-ea"/>
              </a:rPr>
              <a:t> </a:t>
            </a:r>
            <a:r>
              <a:rPr lang="en-US" sz="1600" i="1">
                <a:solidFill>
                  <a:schemeClr val="bg1"/>
                </a:solidFill>
                <a:latin typeface="Times New Roman" panose="02020603050405020304" pitchFamily="18" charset="0"/>
                <a:cs typeface="Times New Roman" panose="02020603050405020304" pitchFamily="18" charset="0"/>
                <a:sym typeface="+mn-ea"/>
              </a:rPr>
              <a:t>/ɪnˈɔːdɪnət/adj. 过度的；无节制的</a:t>
            </a:r>
            <a:r>
              <a:rPr lang="en-US" sz="1600" b="1">
                <a:solidFill>
                  <a:schemeClr val="bg1"/>
                </a:solidFill>
                <a:latin typeface="Times New Roman" panose="02020603050405020304" pitchFamily="18" charset="0"/>
                <a:cs typeface="Times New Roman" panose="02020603050405020304" pitchFamily="18" charset="0"/>
                <a:sym typeface="+mn-ea"/>
              </a:rPr>
              <a:t> </a:t>
            </a:r>
            <a:r>
              <a:rPr lang="en-US" sz="2800" b="1">
                <a:solidFill>
                  <a:schemeClr val="bg1"/>
                </a:solidFill>
                <a:latin typeface="Times New Roman" panose="02020603050405020304" pitchFamily="18" charset="0"/>
                <a:cs typeface="Times New Roman" panose="02020603050405020304" pitchFamily="18" charset="0"/>
                <a:sym typeface="+mn-ea"/>
              </a:rPr>
              <a:t>/ exaggerated </a:t>
            </a:r>
            <a:r>
              <a:rPr lang="en-US" sz="1600" i="1">
                <a:solidFill>
                  <a:schemeClr val="bg1"/>
                </a:solidFill>
                <a:latin typeface="Times New Roman" panose="02020603050405020304" pitchFamily="18" charset="0"/>
                <a:cs typeface="Times New Roman" panose="02020603050405020304" pitchFamily="18" charset="0"/>
                <a:sym typeface="+mn-ea"/>
              </a:rPr>
              <a:t>/ɪɡˈzædʒəreɪtɪd/ adj. 夸张的，言过其实的</a:t>
            </a:r>
            <a:endParaRPr lang="en-US" sz="1600" i="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362575" y="2162810"/>
            <a:ext cx="6696075" cy="4154170"/>
          </a:xfrm>
          <a:prstGeom prst="rect">
            <a:avLst/>
          </a:prstGeom>
          <a:noFill/>
        </p:spPr>
        <p:txBody>
          <a:bodyPr wrap="square" rtlCol="0" anchor="t">
            <a:spAutoFit/>
          </a:bodyPr>
          <a:p>
            <a:r>
              <a:rPr lang="zh-CN" sz="2400" b="1"/>
              <a:t>① </a:t>
            </a:r>
            <a:r>
              <a:rPr sz="2400" b="1"/>
              <a:t>Contrary to parents' original expectations, </a:t>
            </a:r>
            <a:r>
              <a:rPr sz="2400" b="1">
                <a:solidFill>
                  <a:srgbClr val="002060"/>
                </a:solidFill>
              </a:rPr>
              <a:t>overpraising</a:t>
            </a:r>
            <a:r>
              <a:rPr sz="2400" b="1"/>
              <a:t> one's child could contribute to unintended outcomes like a decline of motivation and non-fulfillment. </a:t>
            </a:r>
            <a:endParaRPr sz="2400" b="1"/>
          </a:p>
          <a:p>
            <a:r>
              <a:rPr lang="zh-CN" sz="2400" b="1"/>
              <a:t>② </a:t>
            </a:r>
            <a:r>
              <a:rPr sz="2400" b="1"/>
              <a:t>Parents' </a:t>
            </a:r>
            <a:r>
              <a:rPr sz="2400" b="1">
                <a:solidFill>
                  <a:srgbClr val="002060"/>
                </a:solidFill>
              </a:rPr>
              <a:t>inordinate</a:t>
            </a:r>
            <a:r>
              <a:rPr sz="2400" b="1"/>
              <a:t> praise, though assumed to promote confidence, tends to produce shrinking children.</a:t>
            </a:r>
            <a:endParaRPr sz="2400" b="1"/>
          </a:p>
          <a:p>
            <a:r>
              <a:rPr lang="zh-CN" sz="2400" b="1"/>
              <a:t>③ </a:t>
            </a:r>
            <a:r>
              <a:rPr lang="zh-CN" sz="2400" b="1">
                <a:solidFill>
                  <a:srgbClr val="002060"/>
                </a:solidFill>
              </a:rPr>
              <a:t>Exaggerated</a:t>
            </a:r>
            <a:r>
              <a:rPr lang="zh-CN" sz="2400" b="1"/>
              <a:t>  praise may be counter-productive—kids are promoted on the summit, unwilling to take up challenges.</a:t>
            </a:r>
            <a:endParaRPr lang="zh-CN" sz="24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04</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5790131"/>
            <a:ext cx="520050" cy="819282"/>
          </a:xfrm>
          <a:prstGeom prst="rect">
            <a:avLst/>
          </a:prstGeom>
        </p:spPr>
      </p:pic>
      <p:sp>
        <p:nvSpPr>
          <p:cNvPr id="14" name="MH_Other_1"/>
          <p:cNvSpPr/>
          <p:nvPr>
            <p:custDataLst>
              <p:tags r:id="rId2"/>
            </p:custDataLst>
          </p:nvPr>
        </p:nvSpPr>
        <p:spPr>
          <a:xfrm>
            <a:off x="4675051" y="3339084"/>
            <a:ext cx="2816413" cy="1680498"/>
          </a:xfrm>
          <a:prstGeom prst="diamond">
            <a:avLst/>
          </a:prstGeom>
          <a:solidFill>
            <a:srgbClr val="D9D9D9"/>
          </a:solidFill>
          <a:ln w="25400" cap="flat" cmpd="sng" algn="ctr">
            <a:noFill/>
            <a:prstDash val="solid"/>
          </a:ln>
          <a:effectLst/>
        </p:spPr>
        <p:txBody>
          <a:bodyPr lIns="68580" tIns="34290" rIns="68580" bIns="34290" anchor="ctr"/>
          <a:lstStyle/>
          <a:p>
            <a:pPr algn="ctr">
              <a:defRPr/>
            </a:pPr>
            <a:endParaRPr lang="zh-CN" altLang="en-US" sz="1350" kern="0" dirty="0">
              <a:solidFill>
                <a:sysClr val="window" lastClr="FFFFFF"/>
              </a:solidFill>
              <a:ea typeface="微软雅黑" panose="020B0503020204020204" pitchFamily="34" charset="-122"/>
            </a:endParaRPr>
          </a:p>
        </p:txBody>
      </p:sp>
      <p:sp>
        <p:nvSpPr>
          <p:cNvPr id="15" name="MH_SubTitle_4"/>
          <p:cNvSpPr/>
          <p:nvPr>
            <p:custDataLst>
              <p:tags r:id="rId3"/>
            </p:custDataLst>
          </p:nvPr>
        </p:nvSpPr>
        <p:spPr>
          <a:xfrm>
            <a:off x="7475103" y="4175829"/>
            <a:ext cx="3391382" cy="1488842"/>
          </a:xfrm>
          <a:custGeom>
            <a:avLst/>
            <a:gdLst>
              <a:gd name="connsiteX0" fmla="*/ 0 w 2201563"/>
              <a:gd name="connsiteY0" fmla="*/ 0 h 1008000"/>
              <a:gd name="connsiteX1" fmla="*/ 2201563 w 2201563"/>
              <a:gd name="connsiteY1" fmla="*/ 0 h 1008000"/>
              <a:gd name="connsiteX2" fmla="*/ 2201563 w 2201563"/>
              <a:gd name="connsiteY2" fmla="*/ 839997 h 1008000"/>
              <a:gd name="connsiteX3" fmla="*/ 2033560 w 2201563"/>
              <a:gd name="connsiteY3" fmla="*/ 1008000 h 1008000"/>
              <a:gd name="connsiteX4" fmla="*/ 0 w 2201563"/>
              <a:gd name="connsiteY4" fmla="*/ 100800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1563" h="1008000">
                <a:moveTo>
                  <a:pt x="0" y="0"/>
                </a:moveTo>
                <a:lnTo>
                  <a:pt x="2201563" y="0"/>
                </a:lnTo>
                <a:lnTo>
                  <a:pt x="2201563" y="839997"/>
                </a:lnTo>
                <a:cubicBezTo>
                  <a:pt x="2201563" y="932782"/>
                  <a:pt x="2126345" y="1008000"/>
                  <a:pt x="2033560" y="1008000"/>
                </a:cubicBezTo>
                <a:lnTo>
                  <a:pt x="0" y="1008000"/>
                </a:lnTo>
                <a:close/>
              </a:path>
            </a:pathLst>
          </a:custGeom>
          <a:noFill/>
          <a:ln w="12700" cap="flat" cmpd="sng" algn="ctr">
            <a:solidFill>
              <a:schemeClr val="accent2"/>
            </a:solidFill>
            <a:prstDash val="solid"/>
          </a:ln>
          <a:effectLst/>
        </p:spPr>
        <p:txBody>
          <a:bodyPr lIns="432000" tIns="0" rIns="108000" bIns="0" anchor="ctr">
            <a:normAutofit/>
          </a:bodyPr>
          <a:lstStyle/>
          <a:p>
            <a:pPr>
              <a:lnSpc>
                <a:spcPct val="130000"/>
              </a:lnSpc>
              <a:defRPr/>
            </a:pPr>
            <a:endParaRPr lang="fr-FR" altLang="zh-CN" sz="1400" kern="0" dirty="0"/>
          </a:p>
        </p:txBody>
      </p:sp>
      <p:sp>
        <p:nvSpPr>
          <p:cNvPr id="16" name="MH_SubTitle_3"/>
          <p:cNvSpPr/>
          <p:nvPr>
            <p:custDataLst>
              <p:tags r:id="rId4"/>
            </p:custDataLst>
          </p:nvPr>
        </p:nvSpPr>
        <p:spPr>
          <a:xfrm flipH="1">
            <a:off x="1295353" y="4175829"/>
            <a:ext cx="3391382" cy="1488842"/>
          </a:xfrm>
          <a:custGeom>
            <a:avLst/>
            <a:gdLst>
              <a:gd name="connsiteX0" fmla="*/ 2236098 w 2236098"/>
              <a:gd name="connsiteY0" fmla="*/ 0 h 1008000"/>
              <a:gd name="connsiteX1" fmla="*/ 0 w 2236098"/>
              <a:gd name="connsiteY1" fmla="*/ 0 h 1008000"/>
              <a:gd name="connsiteX2" fmla="*/ 0 w 2236098"/>
              <a:gd name="connsiteY2" fmla="*/ 1008000 h 1008000"/>
              <a:gd name="connsiteX3" fmla="*/ 2068095 w 2236098"/>
              <a:gd name="connsiteY3" fmla="*/ 1008000 h 1008000"/>
              <a:gd name="connsiteX4" fmla="*/ 2236098 w 2236098"/>
              <a:gd name="connsiteY4" fmla="*/ 839997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098" h="1008000">
                <a:moveTo>
                  <a:pt x="2236098" y="0"/>
                </a:moveTo>
                <a:lnTo>
                  <a:pt x="0" y="0"/>
                </a:lnTo>
                <a:lnTo>
                  <a:pt x="0" y="1008000"/>
                </a:lnTo>
                <a:lnTo>
                  <a:pt x="2068095" y="1008000"/>
                </a:lnTo>
                <a:cubicBezTo>
                  <a:pt x="2160880" y="1008000"/>
                  <a:pt x="2236098" y="932782"/>
                  <a:pt x="2236098" y="839997"/>
                </a:cubicBezTo>
                <a:close/>
              </a:path>
            </a:pathLst>
          </a:custGeom>
          <a:noFill/>
          <a:ln w="12700" cap="flat" cmpd="sng" algn="ctr">
            <a:solidFill>
              <a:schemeClr val="accent1"/>
            </a:solidFill>
            <a:prstDash val="solid"/>
          </a:ln>
          <a:effectLst/>
        </p:spPr>
        <p:txBody>
          <a:bodyPr lIns="108000" tIns="0" rIns="432000" bIns="0" anchor="ctr">
            <a:normAutofit/>
          </a:bodyPr>
          <a:lstStyle/>
          <a:p>
            <a:pPr algn="r">
              <a:lnSpc>
                <a:spcPct val="130000"/>
              </a:lnSpc>
              <a:defRPr/>
            </a:pPr>
            <a:endParaRPr lang="fr-FR" altLang="zh-CN" sz="1400" kern="0" dirty="0"/>
          </a:p>
        </p:txBody>
      </p:sp>
      <p:sp>
        <p:nvSpPr>
          <p:cNvPr id="17" name="MH_SubTitle_2"/>
          <p:cNvSpPr/>
          <p:nvPr>
            <p:custDataLst>
              <p:tags r:id="rId5"/>
            </p:custDataLst>
          </p:nvPr>
        </p:nvSpPr>
        <p:spPr>
          <a:xfrm>
            <a:off x="7475103" y="2485979"/>
            <a:ext cx="3391382" cy="1488843"/>
          </a:xfrm>
          <a:custGeom>
            <a:avLst/>
            <a:gdLst>
              <a:gd name="connsiteX0" fmla="*/ 11261 w 2255258"/>
              <a:gd name="connsiteY0" fmla="*/ 0 h 1008000"/>
              <a:gd name="connsiteX1" fmla="*/ 2087255 w 2255258"/>
              <a:gd name="connsiteY1" fmla="*/ 0 h 1008000"/>
              <a:gd name="connsiteX2" fmla="*/ 2255258 w 2255258"/>
              <a:gd name="connsiteY2" fmla="*/ 168003 h 1008000"/>
              <a:gd name="connsiteX3" fmla="*/ 2255258 w 2255258"/>
              <a:gd name="connsiteY3" fmla="*/ 1008000 h 1008000"/>
              <a:gd name="connsiteX4" fmla="*/ 0 w 2255258"/>
              <a:gd name="connsiteY4" fmla="*/ 1008000 h 1008000"/>
              <a:gd name="connsiteX5" fmla="*/ 0 w 2255258"/>
              <a:gd name="connsiteY5" fmla="*/ 2274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5258" h="1008000">
                <a:moveTo>
                  <a:pt x="11261" y="0"/>
                </a:moveTo>
                <a:lnTo>
                  <a:pt x="2087255" y="0"/>
                </a:lnTo>
                <a:cubicBezTo>
                  <a:pt x="2180040" y="0"/>
                  <a:pt x="2255258" y="75218"/>
                  <a:pt x="2255258" y="168003"/>
                </a:cubicBezTo>
                <a:lnTo>
                  <a:pt x="2255258" y="1008000"/>
                </a:lnTo>
                <a:lnTo>
                  <a:pt x="0" y="1008000"/>
                </a:lnTo>
                <a:lnTo>
                  <a:pt x="0" y="2274"/>
                </a:lnTo>
                <a:close/>
              </a:path>
            </a:pathLst>
          </a:custGeom>
          <a:noFill/>
          <a:ln w="12700" cap="flat" cmpd="sng" algn="ctr">
            <a:solidFill>
              <a:schemeClr val="accent2"/>
            </a:solidFill>
            <a:prstDash val="solid"/>
          </a:ln>
          <a:effectLst/>
        </p:spPr>
        <p:txBody>
          <a:bodyPr lIns="432000" tIns="0" rIns="108000" bIns="0" anchor="ctr">
            <a:normAutofit/>
          </a:bodyPr>
          <a:lstStyle/>
          <a:p>
            <a:pPr>
              <a:lnSpc>
                <a:spcPct val="130000"/>
              </a:lnSpc>
              <a:defRPr/>
            </a:pPr>
            <a:endParaRPr lang="fr-FR" altLang="zh-CN" sz="1400" kern="0" dirty="0"/>
          </a:p>
        </p:txBody>
      </p:sp>
      <p:sp>
        <p:nvSpPr>
          <p:cNvPr id="18" name="MH_SubTitle_1"/>
          <p:cNvSpPr/>
          <p:nvPr>
            <p:custDataLst>
              <p:tags r:id="rId6"/>
            </p:custDataLst>
          </p:nvPr>
        </p:nvSpPr>
        <p:spPr>
          <a:xfrm>
            <a:off x="1295400" y="2486025"/>
            <a:ext cx="3391535" cy="1489075"/>
          </a:xfrm>
          <a:custGeom>
            <a:avLst/>
            <a:gdLst>
              <a:gd name="connsiteX0" fmla="*/ 168003 w 2237782"/>
              <a:gd name="connsiteY0" fmla="*/ 0 h 1008000"/>
              <a:gd name="connsiteX1" fmla="*/ 2237782 w 2237782"/>
              <a:gd name="connsiteY1" fmla="*/ 0 h 1008000"/>
              <a:gd name="connsiteX2" fmla="*/ 2237782 w 2237782"/>
              <a:gd name="connsiteY2" fmla="*/ 1008000 h 1008000"/>
              <a:gd name="connsiteX3" fmla="*/ 0 w 2237782"/>
              <a:gd name="connsiteY3" fmla="*/ 1008000 h 1008000"/>
              <a:gd name="connsiteX4" fmla="*/ 0 w 2237782"/>
              <a:gd name="connsiteY4" fmla="*/ 168003 h 1008000"/>
              <a:gd name="connsiteX5" fmla="*/ 168003 w 2237782"/>
              <a:gd name="connsiteY5"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7782" h="1008000">
                <a:moveTo>
                  <a:pt x="168003" y="0"/>
                </a:moveTo>
                <a:lnTo>
                  <a:pt x="2237782" y="0"/>
                </a:lnTo>
                <a:lnTo>
                  <a:pt x="2237782" y="1008000"/>
                </a:lnTo>
                <a:lnTo>
                  <a:pt x="0" y="1008000"/>
                </a:lnTo>
                <a:lnTo>
                  <a:pt x="0" y="168003"/>
                </a:lnTo>
                <a:cubicBezTo>
                  <a:pt x="0" y="75218"/>
                  <a:pt x="75218" y="0"/>
                  <a:pt x="168003" y="0"/>
                </a:cubicBezTo>
                <a:close/>
              </a:path>
            </a:pathLst>
          </a:custGeom>
          <a:noFill/>
          <a:ln w="12700" cap="flat" cmpd="sng" algn="ctr">
            <a:solidFill>
              <a:schemeClr val="accent1"/>
            </a:solidFill>
            <a:prstDash val="solid"/>
          </a:ln>
          <a:effectLst/>
        </p:spPr>
        <p:txBody>
          <a:bodyPr lIns="108000" tIns="0" rIns="432000" bIns="0" anchor="ctr">
            <a:normAutofit/>
          </a:bodyPr>
          <a:lstStyle/>
          <a:p>
            <a:pPr algn="r">
              <a:lnSpc>
                <a:spcPct val="130000"/>
              </a:lnSpc>
              <a:defRPr/>
            </a:pPr>
            <a:endParaRPr lang="fr-FR" altLang="zh-CN" sz="1400" kern="0" dirty="0"/>
          </a:p>
        </p:txBody>
      </p:sp>
      <p:sp>
        <p:nvSpPr>
          <p:cNvPr id="19" name="MH_Title_1"/>
          <p:cNvSpPr/>
          <p:nvPr>
            <p:custDataLst>
              <p:tags r:id="rId7"/>
            </p:custDataLst>
          </p:nvPr>
        </p:nvSpPr>
        <p:spPr>
          <a:xfrm>
            <a:off x="4675051" y="1639888"/>
            <a:ext cx="2816413" cy="1678162"/>
          </a:xfrm>
          <a:prstGeom prst="diamond">
            <a:avLst/>
          </a:prstGeom>
          <a:solidFill>
            <a:schemeClr val="bg1">
              <a:lumMod val="50000"/>
            </a:schemeClr>
          </a:solidFill>
          <a:ln w="25400" cap="flat" cmpd="sng" algn="ctr">
            <a:noFill/>
            <a:prstDash val="solid"/>
          </a:ln>
          <a:effectLst/>
        </p:spPr>
        <p:txBody>
          <a:bodyPr lIns="0" tIns="0" rIns="0" bIns="0" anchor="ctr">
            <a:normAutofit lnSpcReduction="20000"/>
          </a:bodyPr>
          <a:lstStyle/>
          <a:p>
            <a:pPr algn="ctr">
              <a:lnSpc>
                <a:spcPct val="130000"/>
              </a:lnSpc>
              <a:defRPr/>
            </a:pPr>
            <a:r>
              <a:rPr lang="zh-CN" altLang="en-US" sz="2400" b="1" kern="0" spc="300" dirty="0" smtClean="0">
                <a:solidFill>
                  <a:srgbClr val="FFFFFF"/>
                </a:solidFill>
              </a:rPr>
              <a:t>poor，lacking</a:t>
            </a:r>
            <a:endParaRPr lang="zh-CN" altLang="en-US" sz="2400" b="1" kern="0" spc="300" dirty="0" smtClean="0">
              <a:solidFill>
                <a:srgbClr val="FFFFFF"/>
              </a:solidFill>
            </a:endParaRPr>
          </a:p>
        </p:txBody>
      </p:sp>
      <p:sp>
        <p:nvSpPr>
          <p:cNvPr id="20" name="MH_Other_2"/>
          <p:cNvSpPr/>
          <p:nvPr>
            <p:custDataLst>
              <p:tags r:id="rId8"/>
            </p:custDataLst>
          </p:nvPr>
        </p:nvSpPr>
        <p:spPr>
          <a:xfrm flipH="1">
            <a:off x="7680783" y="3142753"/>
            <a:ext cx="175295" cy="175295"/>
          </a:xfrm>
          <a:prstGeom prst="chevron">
            <a:avLst/>
          </a:prstGeom>
          <a:solidFill>
            <a:schemeClr val="accent2"/>
          </a:solidFill>
          <a:ln w="25400" cap="flat" cmpd="sng" algn="ctr">
            <a:noFill/>
            <a:prstDash val="solid"/>
          </a:ln>
          <a:effectLst/>
        </p:spPr>
        <p:txBody>
          <a:bodyPr lIns="68580" tIns="34290" rIns="68580" bIns="34290" anchor="ctr"/>
          <a:lstStyle/>
          <a:p>
            <a:pPr algn="ctr">
              <a:defRPr/>
            </a:pPr>
            <a:endParaRPr lang="zh-CN" altLang="en-US" sz="1350" kern="0" dirty="0">
              <a:solidFill>
                <a:sysClr val="windowText" lastClr="000000"/>
              </a:solidFill>
              <a:ea typeface="微软雅黑" panose="020B0503020204020204" pitchFamily="34" charset="-122"/>
            </a:endParaRPr>
          </a:p>
        </p:txBody>
      </p:sp>
      <p:sp>
        <p:nvSpPr>
          <p:cNvPr id="21" name="MH_Other_3"/>
          <p:cNvSpPr/>
          <p:nvPr>
            <p:custDataLst>
              <p:tags r:id="rId9"/>
            </p:custDataLst>
          </p:nvPr>
        </p:nvSpPr>
        <p:spPr>
          <a:xfrm flipH="1">
            <a:off x="7680783" y="4832602"/>
            <a:ext cx="175295" cy="175296"/>
          </a:xfrm>
          <a:prstGeom prst="chevron">
            <a:avLst/>
          </a:prstGeom>
          <a:solidFill>
            <a:schemeClr val="accent2"/>
          </a:solidFill>
          <a:ln w="25400" cap="flat" cmpd="sng" algn="ctr">
            <a:noFill/>
            <a:prstDash val="solid"/>
          </a:ln>
          <a:effectLst/>
        </p:spPr>
        <p:txBody>
          <a:bodyPr lIns="68580" tIns="34290" rIns="68580" bIns="34290" anchor="ctr"/>
          <a:lstStyle/>
          <a:p>
            <a:pPr algn="ctr">
              <a:defRPr/>
            </a:pPr>
            <a:endParaRPr lang="zh-CN" altLang="en-US" sz="1350" kern="0" dirty="0">
              <a:solidFill>
                <a:sysClr val="windowText" lastClr="000000"/>
              </a:solidFill>
              <a:ea typeface="微软雅黑" panose="020B0503020204020204" pitchFamily="34" charset="-122"/>
            </a:endParaRPr>
          </a:p>
        </p:txBody>
      </p:sp>
      <p:sp>
        <p:nvSpPr>
          <p:cNvPr id="26" name="MH_Other_4"/>
          <p:cNvSpPr/>
          <p:nvPr>
            <p:custDataLst>
              <p:tags r:id="rId10"/>
            </p:custDataLst>
          </p:nvPr>
        </p:nvSpPr>
        <p:spPr>
          <a:xfrm>
            <a:off x="4242655" y="3142753"/>
            <a:ext cx="175296" cy="175295"/>
          </a:xfrm>
          <a:prstGeom prst="chevron">
            <a:avLst/>
          </a:prstGeom>
          <a:solidFill>
            <a:schemeClr val="accent1"/>
          </a:solidFill>
          <a:ln w="25400" cap="flat" cmpd="sng" algn="ctr">
            <a:noFill/>
            <a:prstDash val="solid"/>
          </a:ln>
          <a:effectLst/>
        </p:spPr>
        <p:txBody>
          <a:bodyPr lIns="68580" tIns="34290" rIns="68580" bIns="34290" anchor="ctr"/>
          <a:lstStyle/>
          <a:p>
            <a:pPr algn="ctr">
              <a:defRPr/>
            </a:pPr>
            <a:endParaRPr lang="zh-CN" altLang="en-US" sz="1350" kern="0" dirty="0">
              <a:solidFill>
                <a:sysClr val="windowText" lastClr="000000"/>
              </a:solidFill>
              <a:ea typeface="微软雅黑" panose="020B0503020204020204" pitchFamily="34" charset="-122"/>
            </a:endParaRPr>
          </a:p>
        </p:txBody>
      </p:sp>
      <p:sp>
        <p:nvSpPr>
          <p:cNvPr id="27" name="MH_Other_5"/>
          <p:cNvSpPr/>
          <p:nvPr>
            <p:custDataLst>
              <p:tags r:id="rId11"/>
            </p:custDataLst>
          </p:nvPr>
        </p:nvSpPr>
        <p:spPr>
          <a:xfrm>
            <a:off x="4242655" y="4832602"/>
            <a:ext cx="175296" cy="175296"/>
          </a:xfrm>
          <a:prstGeom prst="chevron">
            <a:avLst/>
          </a:prstGeom>
          <a:solidFill>
            <a:schemeClr val="accent1"/>
          </a:solidFill>
          <a:ln w="25400" cap="flat" cmpd="sng" algn="ctr">
            <a:noFill/>
            <a:prstDash val="solid"/>
          </a:ln>
          <a:effectLst/>
        </p:spPr>
        <p:txBody>
          <a:bodyPr lIns="68580" tIns="34290" rIns="68580" bIns="34290" anchor="ctr"/>
          <a:lstStyle/>
          <a:p>
            <a:pPr algn="ctr">
              <a:defRPr/>
            </a:pPr>
            <a:endParaRPr lang="zh-CN" altLang="en-US" sz="1350" kern="0" dirty="0">
              <a:solidFill>
                <a:sysClr val="windowText" lastClr="000000"/>
              </a:solidFill>
              <a:ea typeface="微软雅黑" panose="020B0503020204020204" pitchFamily="34" charset="-122"/>
            </a:endParaRPr>
          </a:p>
        </p:txBody>
      </p:sp>
      <p:sp>
        <p:nvSpPr>
          <p:cNvPr id="28" name="MH_Other_6"/>
          <p:cNvSpPr/>
          <p:nvPr>
            <p:custDataLst>
              <p:tags r:id="rId12"/>
            </p:custDataLst>
          </p:nvPr>
        </p:nvSpPr>
        <p:spPr>
          <a:xfrm rot="19712482">
            <a:off x="5577239" y="2993169"/>
            <a:ext cx="2407391" cy="1304198"/>
          </a:xfrm>
          <a:custGeom>
            <a:avLst/>
            <a:gdLst>
              <a:gd name="connsiteX0" fmla="*/ 1635627 w 1635627"/>
              <a:gd name="connsiteY0" fmla="*/ 14864 h 886487"/>
              <a:gd name="connsiteX1" fmla="*/ 1102360 w 1635627"/>
              <a:gd name="connsiteY1" fmla="*/ 886487 h 886487"/>
              <a:gd name="connsiteX2" fmla="*/ 0 w 1635627"/>
              <a:gd name="connsiteY2" fmla="*/ 871623 h 886487"/>
              <a:gd name="connsiteX3" fmla="*/ 533267 w 1635627"/>
              <a:gd name="connsiteY3" fmla="*/ 0 h 886487"/>
            </a:gdLst>
            <a:ahLst/>
            <a:cxnLst>
              <a:cxn ang="0">
                <a:pos x="connsiteX0" y="connsiteY0"/>
              </a:cxn>
              <a:cxn ang="0">
                <a:pos x="connsiteX1" y="connsiteY1"/>
              </a:cxn>
              <a:cxn ang="0">
                <a:pos x="connsiteX2" y="connsiteY2"/>
              </a:cxn>
              <a:cxn ang="0">
                <a:pos x="connsiteX3" y="connsiteY3"/>
              </a:cxn>
            </a:cxnLst>
            <a:rect l="l" t="t" r="r" b="b"/>
            <a:pathLst>
              <a:path w="1635627" h="886487">
                <a:moveTo>
                  <a:pt x="1635627" y="14864"/>
                </a:moveTo>
                <a:lnTo>
                  <a:pt x="1102360" y="886487"/>
                </a:lnTo>
                <a:lnTo>
                  <a:pt x="0" y="871623"/>
                </a:lnTo>
                <a:lnTo>
                  <a:pt x="533267" y="0"/>
                </a:lnTo>
                <a:close/>
              </a:path>
            </a:pathLst>
          </a:custGeom>
          <a:solidFill>
            <a:schemeClr val="accent2"/>
          </a:solidFill>
          <a:ln w="25400" cap="flat" cmpd="sng" algn="ctr">
            <a:noFill/>
            <a:prstDash val="solid"/>
          </a:ln>
          <a:effectLst/>
        </p:spPr>
        <p:txBody>
          <a:bodyPr lIns="68580" tIns="34290" rIns="68580" bIns="34290" anchor="ctr"/>
          <a:lstStyle/>
          <a:p>
            <a:pPr algn="ctr">
              <a:defRPr/>
            </a:pPr>
            <a:r>
              <a:rPr lang="en-US" altLang="zh-CN" sz="3000" b="1" kern="0" dirty="0">
                <a:solidFill>
                  <a:sysClr val="window" lastClr="FFFFFF"/>
                </a:solidFill>
                <a:ea typeface="微软雅黑" panose="020B0503020204020204" pitchFamily="34" charset="-122"/>
              </a:rPr>
              <a:t>02</a:t>
            </a:r>
            <a:endParaRPr lang="zh-CN" altLang="en-US" sz="3000" b="1" kern="0" dirty="0">
              <a:solidFill>
                <a:sysClr val="window" lastClr="FFFFFF"/>
              </a:solidFill>
              <a:ea typeface="微软雅黑" panose="020B0503020204020204" pitchFamily="34" charset="-122"/>
            </a:endParaRPr>
          </a:p>
        </p:txBody>
      </p:sp>
      <p:sp>
        <p:nvSpPr>
          <p:cNvPr id="29" name="MH_Other_7"/>
          <p:cNvSpPr/>
          <p:nvPr>
            <p:custDataLst>
              <p:tags r:id="rId13"/>
            </p:custDataLst>
          </p:nvPr>
        </p:nvSpPr>
        <p:spPr>
          <a:xfrm rot="1887518" flipH="1">
            <a:off x="4181886" y="2995506"/>
            <a:ext cx="2407391" cy="1306536"/>
          </a:xfrm>
          <a:custGeom>
            <a:avLst/>
            <a:gdLst>
              <a:gd name="connsiteX0" fmla="*/ 1635627 w 1635627"/>
              <a:gd name="connsiteY0" fmla="*/ 14864 h 886487"/>
              <a:gd name="connsiteX1" fmla="*/ 1102360 w 1635627"/>
              <a:gd name="connsiteY1" fmla="*/ 886487 h 886487"/>
              <a:gd name="connsiteX2" fmla="*/ 0 w 1635627"/>
              <a:gd name="connsiteY2" fmla="*/ 871623 h 886487"/>
              <a:gd name="connsiteX3" fmla="*/ 533267 w 1635627"/>
              <a:gd name="connsiteY3" fmla="*/ 0 h 886487"/>
            </a:gdLst>
            <a:ahLst/>
            <a:cxnLst>
              <a:cxn ang="0">
                <a:pos x="connsiteX0" y="connsiteY0"/>
              </a:cxn>
              <a:cxn ang="0">
                <a:pos x="connsiteX1" y="connsiteY1"/>
              </a:cxn>
              <a:cxn ang="0">
                <a:pos x="connsiteX2" y="connsiteY2"/>
              </a:cxn>
              <a:cxn ang="0">
                <a:pos x="connsiteX3" y="connsiteY3"/>
              </a:cxn>
            </a:cxnLst>
            <a:rect l="l" t="t" r="r" b="b"/>
            <a:pathLst>
              <a:path w="1635627" h="886487">
                <a:moveTo>
                  <a:pt x="1635627" y="14864"/>
                </a:moveTo>
                <a:lnTo>
                  <a:pt x="1102360" y="886487"/>
                </a:lnTo>
                <a:lnTo>
                  <a:pt x="0" y="871623"/>
                </a:lnTo>
                <a:lnTo>
                  <a:pt x="533267" y="0"/>
                </a:lnTo>
                <a:close/>
              </a:path>
            </a:pathLst>
          </a:custGeom>
          <a:solidFill>
            <a:schemeClr val="accent1"/>
          </a:solidFill>
          <a:ln w="25400" cap="flat" cmpd="sng" algn="ctr">
            <a:noFill/>
            <a:prstDash val="solid"/>
          </a:ln>
          <a:effectLst/>
        </p:spPr>
        <p:txBody>
          <a:bodyPr lIns="68580" tIns="34290" rIns="68580" bIns="34290" anchor="ctr"/>
          <a:lstStyle/>
          <a:p>
            <a:pPr algn="ctr">
              <a:defRPr/>
            </a:pPr>
            <a:r>
              <a:rPr lang="en-US" altLang="zh-CN" sz="3000" b="1" kern="0" dirty="0">
                <a:solidFill>
                  <a:sysClr val="window" lastClr="FFFFFF"/>
                </a:solidFill>
                <a:ea typeface="微软雅黑" panose="020B0503020204020204" pitchFamily="34" charset="-122"/>
              </a:rPr>
              <a:t>01</a:t>
            </a:r>
            <a:endParaRPr lang="zh-CN" altLang="en-US" sz="3000" b="1" kern="0" dirty="0">
              <a:solidFill>
                <a:sysClr val="window" lastClr="FFFFFF"/>
              </a:solidFill>
              <a:ea typeface="微软雅黑" panose="020B0503020204020204" pitchFamily="34" charset="-122"/>
            </a:endParaRPr>
          </a:p>
        </p:txBody>
      </p:sp>
      <p:sp>
        <p:nvSpPr>
          <p:cNvPr id="30" name="MH_Other_8"/>
          <p:cNvSpPr/>
          <p:nvPr>
            <p:custDataLst>
              <p:tags r:id="rId14"/>
            </p:custDataLst>
          </p:nvPr>
        </p:nvSpPr>
        <p:spPr>
          <a:xfrm rot="19712482">
            <a:off x="5577239" y="4680680"/>
            <a:ext cx="2407391" cy="1304198"/>
          </a:xfrm>
          <a:custGeom>
            <a:avLst/>
            <a:gdLst>
              <a:gd name="connsiteX0" fmla="*/ 1635627 w 1635627"/>
              <a:gd name="connsiteY0" fmla="*/ 14864 h 886487"/>
              <a:gd name="connsiteX1" fmla="*/ 1102360 w 1635627"/>
              <a:gd name="connsiteY1" fmla="*/ 886487 h 886487"/>
              <a:gd name="connsiteX2" fmla="*/ 0 w 1635627"/>
              <a:gd name="connsiteY2" fmla="*/ 871623 h 886487"/>
              <a:gd name="connsiteX3" fmla="*/ 533267 w 1635627"/>
              <a:gd name="connsiteY3" fmla="*/ 0 h 886487"/>
            </a:gdLst>
            <a:ahLst/>
            <a:cxnLst>
              <a:cxn ang="0">
                <a:pos x="connsiteX0" y="connsiteY0"/>
              </a:cxn>
              <a:cxn ang="0">
                <a:pos x="connsiteX1" y="connsiteY1"/>
              </a:cxn>
              <a:cxn ang="0">
                <a:pos x="connsiteX2" y="connsiteY2"/>
              </a:cxn>
              <a:cxn ang="0">
                <a:pos x="connsiteX3" y="connsiteY3"/>
              </a:cxn>
            </a:cxnLst>
            <a:rect l="l" t="t" r="r" b="b"/>
            <a:pathLst>
              <a:path w="1635627" h="886487">
                <a:moveTo>
                  <a:pt x="1635627" y="14864"/>
                </a:moveTo>
                <a:lnTo>
                  <a:pt x="1102360" y="886487"/>
                </a:lnTo>
                <a:lnTo>
                  <a:pt x="0" y="871623"/>
                </a:lnTo>
                <a:lnTo>
                  <a:pt x="533267" y="0"/>
                </a:lnTo>
                <a:close/>
              </a:path>
            </a:pathLst>
          </a:custGeom>
          <a:solidFill>
            <a:schemeClr val="accent2"/>
          </a:solidFill>
          <a:ln w="25400" cap="flat" cmpd="sng" algn="ctr">
            <a:noFill/>
            <a:prstDash val="solid"/>
          </a:ln>
          <a:effectLst/>
        </p:spPr>
        <p:txBody>
          <a:bodyPr lIns="68580" tIns="34290" rIns="68580" bIns="34290" anchor="ctr"/>
          <a:lstStyle/>
          <a:p>
            <a:pPr algn="ctr">
              <a:defRPr/>
            </a:pPr>
            <a:r>
              <a:rPr lang="en-US" altLang="zh-CN" sz="3000" b="1" kern="0" dirty="0">
                <a:solidFill>
                  <a:sysClr val="window" lastClr="FFFFFF"/>
                </a:solidFill>
                <a:ea typeface="微软雅黑" panose="020B0503020204020204" pitchFamily="34" charset="-122"/>
              </a:rPr>
              <a:t>04</a:t>
            </a:r>
            <a:endParaRPr lang="zh-CN" altLang="en-US" sz="3000" b="1" kern="0" dirty="0">
              <a:solidFill>
                <a:sysClr val="window" lastClr="FFFFFF"/>
              </a:solidFill>
              <a:ea typeface="微软雅黑" panose="020B0503020204020204" pitchFamily="34" charset="-122"/>
            </a:endParaRPr>
          </a:p>
        </p:txBody>
      </p:sp>
      <p:sp>
        <p:nvSpPr>
          <p:cNvPr id="31" name="MH_Other_9"/>
          <p:cNvSpPr/>
          <p:nvPr>
            <p:custDataLst>
              <p:tags r:id="rId15"/>
            </p:custDataLst>
          </p:nvPr>
        </p:nvSpPr>
        <p:spPr>
          <a:xfrm rot="1887518" flipH="1">
            <a:off x="4181886" y="4680680"/>
            <a:ext cx="2407391" cy="1304198"/>
          </a:xfrm>
          <a:custGeom>
            <a:avLst/>
            <a:gdLst>
              <a:gd name="connsiteX0" fmla="*/ 1635627 w 1635627"/>
              <a:gd name="connsiteY0" fmla="*/ 14864 h 886487"/>
              <a:gd name="connsiteX1" fmla="*/ 1102360 w 1635627"/>
              <a:gd name="connsiteY1" fmla="*/ 886487 h 886487"/>
              <a:gd name="connsiteX2" fmla="*/ 0 w 1635627"/>
              <a:gd name="connsiteY2" fmla="*/ 871623 h 886487"/>
              <a:gd name="connsiteX3" fmla="*/ 533267 w 1635627"/>
              <a:gd name="connsiteY3" fmla="*/ 0 h 886487"/>
            </a:gdLst>
            <a:ahLst/>
            <a:cxnLst>
              <a:cxn ang="0">
                <a:pos x="connsiteX0" y="connsiteY0"/>
              </a:cxn>
              <a:cxn ang="0">
                <a:pos x="connsiteX1" y="connsiteY1"/>
              </a:cxn>
              <a:cxn ang="0">
                <a:pos x="connsiteX2" y="connsiteY2"/>
              </a:cxn>
              <a:cxn ang="0">
                <a:pos x="connsiteX3" y="connsiteY3"/>
              </a:cxn>
            </a:cxnLst>
            <a:rect l="l" t="t" r="r" b="b"/>
            <a:pathLst>
              <a:path w="1635627" h="886487">
                <a:moveTo>
                  <a:pt x="1635627" y="14864"/>
                </a:moveTo>
                <a:lnTo>
                  <a:pt x="1102360" y="886487"/>
                </a:lnTo>
                <a:lnTo>
                  <a:pt x="0" y="871623"/>
                </a:lnTo>
                <a:lnTo>
                  <a:pt x="533267" y="0"/>
                </a:lnTo>
                <a:close/>
              </a:path>
            </a:pathLst>
          </a:custGeom>
          <a:solidFill>
            <a:schemeClr val="accent1"/>
          </a:solidFill>
          <a:ln w="25400" cap="flat" cmpd="sng" algn="ctr">
            <a:noFill/>
            <a:prstDash val="solid"/>
          </a:ln>
          <a:effectLst/>
        </p:spPr>
        <p:txBody>
          <a:bodyPr lIns="68580" tIns="34290" rIns="68580" bIns="34290" anchor="ctr"/>
          <a:lstStyle/>
          <a:p>
            <a:pPr algn="ctr">
              <a:defRPr/>
            </a:pPr>
            <a:r>
              <a:rPr lang="en-US" altLang="zh-CN" sz="3000" b="1" kern="0" dirty="0">
                <a:solidFill>
                  <a:sysClr val="window" lastClr="FFFFFF"/>
                </a:solidFill>
                <a:ea typeface="微软雅黑" panose="020B0503020204020204" pitchFamily="34" charset="-122"/>
              </a:rPr>
              <a:t>03</a:t>
            </a:r>
            <a:endParaRPr lang="zh-CN" altLang="en-US" sz="3000" b="1" kern="0" dirty="0">
              <a:solidFill>
                <a:sysClr val="window" lastClr="FFFFFF"/>
              </a:solidFill>
              <a:ea typeface="微软雅黑" panose="020B0503020204020204" pitchFamily="34" charset="-122"/>
            </a:endParaRPr>
          </a:p>
        </p:txBody>
      </p:sp>
      <p:sp>
        <p:nvSpPr>
          <p:cNvPr id="2" name="矩形 1"/>
          <p:cNvSpPr/>
          <p:nvPr/>
        </p:nvSpPr>
        <p:spPr>
          <a:xfrm>
            <a:off x="7681595" y="2564765"/>
            <a:ext cx="3202940" cy="1290955"/>
          </a:xfrm>
          <a:prstGeom prst="rect">
            <a:avLst/>
          </a:prstGeom>
        </p:spPr>
        <p:txBody>
          <a:bodyPr wrap="square">
            <a:spAutoFit/>
          </a:bodyPr>
          <a:lstStyle/>
          <a:p>
            <a:pPr lvl="0" algn="l">
              <a:lnSpc>
                <a:spcPct val="130000"/>
              </a:lnSpc>
              <a:defRPr/>
            </a:pPr>
            <a:r>
              <a:rPr lang="en-US" sz="2800" b="1">
                <a:latin typeface="Times New Roman" panose="02020603050405020304" pitchFamily="18" charset="0"/>
                <a:cs typeface="Times New Roman" panose="02020603050405020304" pitchFamily="18" charset="0"/>
                <a:sym typeface="+mn-ea"/>
              </a:rPr>
              <a:t>      deficient </a:t>
            </a:r>
            <a:endParaRPr lang="en-US" sz="2800" b="1">
              <a:solidFill>
                <a:schemeClr val="tx1"/>
              </a:solidFill>
              <a:latin typeface="Times New Roman" panose="02020603050405020304" pitchFamily="18" charset="0"/>
              <a:cs typeface="Times New Roman" panose="02020603050405020304" pitchFamily="18" charset="0"/>
              <a:sym typeface="+mn-ea"/>
            </a:endParaRPr>
          </a:p>
          <a:p>
            <a:pPr lvl="0" algn="l">
              <a:lnSpc>
                <a:spcPct val="130000"/>
              </a:lnSpc>
              <a:defRPr/>
            </a:pPr>
            <a:r>
              <a:rPr lang="en-US" sz="1600" b="1" i="1">
                <a:latin typeface="Times New Roman" panose="02020603050405020304" pitchFamily="18" charset="0"/>
                <a:cs typeface="Times New Roman" panose="02020603050405020304" pitchFamily="18" charset="0"/>
                <a:sym typeface="+mn-ea"/>
              </a:rPr>
              <a:t>            /dɪˈfɪʃnt/ </a:t>
            </a:r>
            <a:endParaRPr lang="en-US" sz="2800" b="1">
              <a:solidFill>
                <a:schemeClr val="tx1"/>
              </a:solidFill>
              <a:latin typeface="Times New Roman" panose="02020603050405020304" pitchFamily="18" charset="0"/>
              <a:cs typeface="Times New Roman" panose="02020603050405020304" pitchFamily="18" charset="0"/>
              <a:sym typeface="+mn-ea"/>
            </a:endParaRPr>
          </a:p>
          <a:p>
            <a:pPr lvl="0" algn="l">
              <a:lnSpc>
                <a:spcPct val="130000"/>
              </a:lnSpc>
              <a:defRPr/>
            </a:pPr>
            <a:r>
              <a:rPr lang="en-US" sz="1600" b="1" i="1">
                <a:latin typeface="Times New Roman" panose="02020603050405020304" pitchFamily="18" charset="0"/>
                <a:cs typeface="Times New Roman" panose="02020603050405020304" pitchFamily="18" charset="0"/>
                <a:sym typeface="+mn-ea"/>
              </a:rPr>
              <a:t>adj. 不足的；有缺陷的；不充分的 </a:t>
            </a:r>
            <a:endParaRPr lang="zh-CN" altLang="en-US" sz="1600" dirty="0">
              <a:solidFill>
                <a:srgbClr val="0070C0">
                  <a:lumMod val="50000"/>
                </a:srgbClr>
              </a:solidFill>
              <a:ea typeface="黑体" panose="02010609060101010101" pitchFamily="49" charset="-122"/>
            </a:endParaRPr>
          </a:p>
        </p:txBody>
      </p:sp>
      <p:sp>
        <p:nvSpPr>
          <p:cNvPr id="32" name="矩形 31"/>
          <p:cNvSpPr/>
          <p:nvPr/>
        </p:nvSpPr>
        <p:spPr>
          <a:xfrm>
            <a:off x="7863787" y="4432964"/>
            <a:ext cx="2838450" cy="1137285"/>
          </a:xfrm>
          <a:prstGeom prst="rect">
            <a:avLst/>
          </a:prstGeom>
        </p:spPr>
        <p:txBody>
          <a:bodyPr wrap="square">
            <a:spAutoFit/>
          </a:bodyPr>
          <a:lstStyle/>
          <a:p>
            <a:pPr lvl="0" fontAlgn="auto">
              <a:lnSpc>
                <a:spcPts val="2720"/>
              </a:lnSpc>
              <a:defRPr/>
            </a:pPr>
            <a:r>
              <a:rPr lang="en-US" sz="2800" b="1">
                <a:solidFill>
                  <a:schemeClr val="tx1"/>
                </a:solidFill>
                <a:latin typeface="Times New Roman" panose="02020603050405020304" pitchFamily="18" charset="0"/>
                <a:cs typeface="Times New Roman" panose="02020603050405020304" pitchFamily="18" charset="0"/>
                <a:sym typeface="+mn-ea"/>
              </a:rPr>
              <a:t>    inadequate</a:t>
            </a:r>
            <a:endParaRPr lang="en-US" sz="2800" b="1">
              <a:solidFill>
                <a:schemeClr val="tx1"/>
              </a:solidFill>
              <a:latin typeface="Times New Roman" panose="02020603050405020304" pitchFamily="18" charset="0"/>
              <a:cs typeface="Times New Roman" panose="02020603050405020304" pitchFamily="18" charset="0"/>
              <a:sym typeface="+mn-ea"/>
            </a:endParaRPr>
          </a:p>
          <a:p>
            <a:pPr lvl="0" fontAlgn="auto">
              <a:lnSpc>
                <a:spcPts val="2720"/>
              </a:lnSpc>
              <a:defRPr/>
            </a:pPr>
            <a:r>
              <a:rPr lang="en-US" sz="2800" b="1" i="1">
                <a:solidFill>
                  <a:schemeClr val="tx1"/>
                </a:solidFill>
                <a:latin typeface="Times New Roman" panose="02020603050405020304" pitchFamily="18" charset="0"/>
                <a:cs typeface="Times New Roman" panose="02020603050405020304" pitchFamily="18" charset="0"/>
                <a:sym typeface="+mn-ea"/>
              </a:rPr>
              <a:t>      </a:t>
            </a:r>
            <a:r>
              <a:rPr lang="en-US" sz="1600" b="1" i="1">
                <a:solidFill>
                  <a:schemeClr val="tx1"/>
                </a:solidFill>
                <a:latin typeface="Times New Roman" panose="02020603050405020304" pitchFamily="18" charset="0"/>
                <a:cs typeface="Times New Roman" panose="02020603050405020304" pitchFamily="18" charset="0"/>
                <a:sym typeface="+mn-ea"/>
              </a:rPr>
              <a:t>/ɪnˈædɪkwət/ </a:t>
            </a:r>
            <a:endParaRPr lang="en-US" sz="1600" b="1" i="1">
              <a:solidFill>
                <a:schemeClr val="tx1"/>
              </a:solidFill>
              <a:latin typeface="Times New Roman" panose="02020603050405020304" pitchFamily="18" charset="0"/>
              <a:cs typeface="Times New Roman" panose="02020603050405020304" pitchFamily="18" charset="0"/>
              <a:sym typeface="+mn-ea"/>
            </a:endParaRPr>
          </a:p>
          <a:p>
            <a:pPr lvl="0" fontAlgn="auto">
              <a:lnSpc>
                <a:spcPts val="2720"/>
              </a:lnSpc>
              <a:defRPr/>
            </a:pPr>
            <a:r>
              <a:rPr lang="en-US" sz="1600" b="1" i="1">
                <a:solidFill>
                  <a:schemeClr val="tx1"/>
                </a:solidFill>
                <a:latin typeface="Times New Roman" panose="02020603050405020304" pitchFamily="18" charset="0"/>
                <a:cs typeface="Times New Roman" panose="02020603050405020304" pitchFamily="18" charset="0"/>
                <a:sym typeface="+mn-ea"/>
              </a:rPr>
              <a:t>adj. 不充分的，不适当的</a:t>
            </a:r>
            <a:endParaRPr lang="en-US" sz="1600" b="1" i="1">
              <a:solidFill>
                <a:schemeClr val="tx1"/>
              </a:solidFill>
              <a:latin typeface="Times New Roman" panose="02020603050405020304" pitchFamily="18" charset="0"/>
              <a:cs typeface="Times New Roman" panose="02020603050405020304" pitchFamily="18" charset="0"/>
              <a:sym typeface="+mn-ea"/>
            </a:endParaRPr>
          </a:p>
        </p:txBody>
      </p:sp>
      <p:sp>
        <p:nvSpPr>
          <p:cNvPr id="33" name="矩形 32"/>
          <p:cNvSpPr/>
          <p:nvPr/>
        </p:nvSpPr>
        <p:spPr>
          <a:xfrm>
            <a:off x="1370927" y="2800285"/>
            <a:ext cx="2838450" cy="1014730"/>
          </a:xfrm>
          <a:prstGeom prst="rect">
            <a:avLst/>
          </a:prstGeom>
        </p:spPr>
        <p:txBody>
          <a:bodyPr wrap="square">
            <a:spAutoFit/>
          </a:bodyPr>
          <a:lstStyle/>
          <a:p>
            <a:pPr lvl="0" algn="l">
              <a:lnSpc>
                <a:spcPct val="100000"/>
              </a:lnSpc>
            </a:pPr>
            <a:r>
              <a:rPr lang="en-US" sz="2800" b="1">
                <a:solidFill>
                  <a:schemeClr val="tx1"/>
                </a:solidFill>
                <a:latin typeface="Times New Roman" panose="02020603050405020304" pitchFamily="18" charset="0"/>
                <a:cs typeface="Times New Roman" panose="02020603050405020304" pitchFamily="18" charset="0"/>
                <a:sym typeface="+mn-ea"/>
              </a:rPr>
              <a:t>       meagre</a:t>
            </a:r>
            <a:endParaRPr lang="en-US" sz="2800" b="1">
              <a:solidFill>
                <a:schemeClr val="tx1"/>
              </a:solidFill>
              <a:latin typeface="Times New Roman" panose="02020603050405020304" pitchFamily="18" charset="0"/>
              <a:cs typeface="Times New Roman" panose="02020603050405020304" pitchFamily="18" charset="0"/>
              <a:sym typeface="+mn-ea"/>
            </a:endParaRPr>
          </a:p>
          <a:p>
            <a:pPr lvl="0" algn="l">
              <a:lnSpc>
                <a:spcPct val="100000"/>
              </a:lnSpc>
            </a:pPr>
            <a:r>
              <a:rPr lang="en-US" sz="1600" b="1" i="1">
                <a:solidFill>
                  <a:schemeClr val="tx1"/>
                </a:solidFill>
                <a:latin typeface="Times New Roman" panose="02020603050405020304" pitchFamily="18" charset="0"/>
                <a:cs typeface="Times New Roman" panose="02020603050405020304" pitchFamily="18" charset="0"/>
                <a:sym typeface="+mn-ea"/>
              </a:rPr>
              <a:t>                /'miːgə/ </a:t>
            </a:r>
            <a:endParaRPr lang="en-US" sz="1600" b="1" i="1">
              <a:solidFill>
                <a:schemeClr val="tx1"/>
              </a:solidFill>
              <a:latin typeface="Times New Roman" panose="02020603050405020304" pitchFamily="18" charset="0"/>
              <a:cs typeface="Times New Roman" panose="02020603050405020304" pitchFamily="18" charset="0"/>
              <a:sym typeface="+mn-ea"/>
            </a:endParaRPr>
          </a:p>
          <a:p>
            <a:pPr lvl="0" algn="l">
              <a:lnSpc>
                <a:spcPct val="100000"/>
              </a:lnSpc>
            </a:pPr>
            <a:r>
              <a:rPr lang="en-US" sz="1600" b="1" i="1">
                <a:solidFill>
                  <a:schemeClr val="tx1"/>
                </a:solidFill>
                <a:latin typeface="Times New Roman" panose="02020603050405020304" pitchFamily="18" charset="0"/>
                <a:cs typeface="Times New Roman" panose="02020603050405020304" pitchFamily="18" charset="0"/>
                <a:sym typeface="+mn-ea"/>
              </a:rPr>
              <a:t>adj. 瘦的；贫弱的；贫乏的   </a:t>
            </a:r>
            <a:endParaRPr lang="en-US" altLang="en-US" sz="1600" b="1" i="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endParaRPr>
          </a:p>
        </p:txBody>
      </p:sp>
      <p:sp>
        <p:nvSpPr>
          <p:cNvPr id="34" name="矩形 33"/>
          <p:cNvSpPr/>
          <p:nvPr/>
        </p:nvSpPr>
        <p:spPr>
          <a:xfrm>
            <a:off x="1370965" y="4279265"/>
            <a:ext cx="3303905" cy="1290955"/>
          </a:xfrm>
          <a:prstGeom prst="rect">
            <a:avLst/>
          </a:prstGeom>
        </p:spPr>
        <p:txBody>
          <a:bodyPr wrap="square">
            <a:spAutoFit/>
          </a:bodyPr>
          <a:lstStyle/>
          <a:p>
            <a:pPr lvl="0" algn="l">
              <a:lnSpc>
                <a:spcPct val="130000"/>
              </a:lnSpc>
              <a:defRPr/>
            </a:pPr>
            <a:r>
              <a:rPr lang="en-US" sz="2800" b="1">
                <a:solidFill>
                  <a:schemeClr val="tx1"/>
                </a:solidFill>
                <a:latin typeface="Times New Roman" panose="02020603050405020304" pitchFamily="18" charset="0"/>
                <a:cs typeface="Times New Roman" panose="02020603050405020304" pitchFamily="18" charset="0"/>
                <a:sym typeface="+mn-ea"/>
              </a:rPr>
              <a:t>      insufficient </a:t>
            </a:r>
            <a:endParaRPr lang="en-US" sz="2800" b="1">
              <a:solidFill>
                <a:schemeClr val="tx1"/>
              </a:solidFill>
              <a:latin typeface="Times New Roman" panose="02020603050405020304" pitchFamily="18" charset="0"/>
              <a:cs typeface="Times New Roman" panose="02020603050405020304" pitchFamily="18" charset="0"/>
              <a:sym typeface="+mn-ea"/>
            </a:endParaRPr>
          </a:p>
          <a:p>
            <a:pPr lvl="0" algn="l">
              <a:lnSpc>
                <a:spcPct val="130000"/>
              </a:lnSpc>
              <a:defRPr/>
            </a:pPr>
            <a:r>
              <a:rPr lang="en-US" sz="1600" b="1" i="1">
                <a:solidFill>
                  <a:schemeClr val="tx1"/>
                </a:solidFill>
                <a:latin typeface="Times New Roman" panose="02020603050405020304" pitchFamily="18" charset="0"/>
                <a:cs typeface="Times New Roman" panose="02020603050405020304" pitchFamily="18" charset="0"/>
                <a:sym typeface="+mn-ea"/>
              </a:rPr>
              <a:t>                /ˌɪnsəˈfɪʃnt/  </a:t>
            </a:r>
            <a:endParaRPr lang="en-US" sz="2800" b="1">
              <a:solidFill>
                <a:schemeClr val="tx1"/>
              </a:solidFill>
              <a:latin typeface="Times New Roman" panose="02020603050405020304" pitchFamily="18" charset="0"/>
              <a:cs typeface="Times New Roman" panose="02020603050405020304" pitchFamily="18" charset="0"/>
              <a:sym typeface="+mn-ea"/>
            </a:endParaRPr>
          </a:p>
          <a:p>
            <a:pPr lvl="0" algn="l">
              <a:lnSpc>
                <a:spcPct val="130000"/>
              </a:lnSpc>
              <a:defRPr/>
            </a:pPr>
            <a:r>
              <a:rPr lang="en-US" sz="1600" b="1" i="1">
                <a:solidFill>
                  <a:schemeClr val="tx1"/>
                </a:solidFill>
                <a:latin typeface="Times New Roman" panose="02020603050405020304" pitchFamily="18" charset="0"/>
                <a:cs typeface="Times New Roman" panose="02020603050405020304" pitchFamily="18" charset="0"/>
                <a:sym typeface="+mn-ea"/>
              </a:rPr>
              <a:t>adj. 不足的；不适当的；不充分的 </a:t>
            </a:r>
            <a:endParaRPr lang="en-US" altLang="en-US" sz="1600" b="1" i="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endParaRPr>
          </a:p>
        </p:txBody>
      </p:sp>
      <p:pic>
        <p:nvPicPr>
          <p:cNvPr id="5" name="图片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42" presetClass="entr" presetSubtype="0" fill="hold" grpId="0" nodeType="withEffect">
                                  <p:stCondLst>
                                    <p:cond delay="11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par>
                                <p:cTn id="16" presetID="22" presetClass="entr" presetSubtype="1" fill="hold" grpId="0" nodeType="withEffect">
                                  <p:stCondLst>
                                    <p:cond delay="1500"/>
                                  </p:st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500"/>
                                        <p:tgtEl>
                                          <p:spTgt spid="29"/>
                                        </p:tgtEl>
                                      </p:cBhvr>
                                    </p:animEffect>
                                  </p:childTnLst>
                                </p:cTn>
                              </p:par>
                              <p:par>
                                <p:cTn id="19" presetID="22" presetClass="entr" presetSubtype="1" fill="hold" grpId="0" nodeType="withEffect">
                                  <p:stCondLst>
                                    <p:cond delay="190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500"/>
                                        <p:tgtEl>
                                          <p:spTgt spid="28"/>
                                        </p:tgtEl>
                                      </p:cBhvr>
                                    </p:animEffect>
                                  </p:childTnLst>
                                </p:cTn>
                              </p:par>
                              <p:par>
                                <p:cTn id="22" presetID="10" presetClass="entr" presetSubtype="0" fill="hold" grpId="0" nodeType="withEffect">
                                  <p:stCondLst>
                                    <p:cond delay="19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22" presetClass="entr" presetSubtype="1" fill="hold" grpId="0" nodeType="withEffect">
                                  <p:stCondLst>
                                    <p:cond delay="230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par>
                                <p:cTn id="28" presetID="22" presetClass="entr" presetSubtype="1" fill="hold" grpId="0" nodeType="withEffect">
                                  <p:stCondLst>
                                    <p:cond delay="270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par>
                                <p:cTn id="31" presetID="22" presetClass="entr" presetSubtype="2" fill="hold" grpId="0" nodeType="withEffect">
                                  <p:stCondLst>
                                    <p:cond delay="310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500"/>
                                        <p:tgtEl>
                                          <p:spTgt spid="18"/>
                                        </p:tgtEl>
                                      </p:cBhvr>
                                    </p:animEffect>
                                  </p:childTnLst>
                                </p:cTn>
                              </p:par>
                              <p:par>
                                <p:cTn id="34" presetID="22" presetClass="entr" presetSubtype="8" fill="hold" grpId="0" nodeType="withEffect">
                                  <p:stCondLst>
                                    <p:cond delay="310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par>
                                <p:cTn id="37" presetID="22" presetClass="entr" presetSubtype="2" fill="hold" grpId="0" nodeType="withEffect">
                                  <p:stCondLst>
                                    <p:cond delay="3100"/>
                                  </p:stCondLst>
                                  <p:childTnLst>
                                    <p:set>
                                      <p:cBhvr>
                                        <p:cTn id="38" dur="1" fill="hold">
                                          <p:stCondLst>
                                            <p:cond delay="0"/>
                                          </p:stCondLst>
                                        </p:cTn>
                                        <p:tgtEl>
                                          <p:spTgt spid="16"/>
                                        </p:tgtEl>
                                        <p:attrNameLst>
                                          <p:attrName>style.visibility</p:attrName>
                                        </p:attrNameLst>
                                      </p:cBhvr>
                                      <p:to>
                                        <p:strVal val="visible"/>
                                      </p:to>
                                    </p:set>
                                    <p:animEffect transition="in" filter="wipe(right)">
                                      <p:cBhvr>
                                        <p:cTn id="39" dur="500"/>
                                        <p:tgtEl>
                                          <p:spTgt spid="16"/>
                                        </p:tgtEl>
                                      </p:cBhvr>
                                    </p:animEffect>
                                  </p:childTnLst>
                                </p:cTn>
                              </p:par>
                              <p:par>
                                <p:cTn id="40" presetID="22" presetClass="entr" presetSubtype="8" fill="hold" grpId="0" nodeType="withEffect">
                                  <p:stCondLst>
                                    <p:cond delay="310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350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par>
                                <p:cTn id="46" presetID="22" presetClass="entr" presetSubtype="2" fill="hold" grpId="0" nodeType="withEffect">
                                  <p:stCondLst>
                                    <p:cond delay="3500"/>
                                  </p:stCondLst>
                                  <p:childTnLst>
                                    <p:set>
                                      <p:cBhvr>
                                        <p:cTn id="47" dur="1" fill="hold">
                                          <p:stCondLst>
                                            <p:cond delay="0"/>
                                          </p:stCondLst>
                                        </p:cTn>
                                        <p:tgtEl>
                                          <p:spTgt spid="2"/>
                                        </p:tgtEl>
                                        <p:attrNameLst>
                                          <p:attrName>style.visibility</p:attrName>
                                        </p:attrNameLst>
                                      </p:cBhvr>
                                      <p:to>
                                        <p:strVal val="visible"/>
                                      </p:to>
                                    </p:set>
                                    <p:animEffect transition="in" filter="wipe(right)">
                                      <p:cBhvr>
                                        <p:cTn id="48" dur="500"/>
                                        <p:tgtEl>
                                          <p:spTgt spid="2"/>
                                        </p:tgtEl>
                                      </p:cBhvr>
                                    </p:animEffect>
                                  </p:childTnLst>
                                </p:cTn>
                              </p:par>
                              <p:par>
                                <p:cTn id="49" presetID="22" presetClass="entr" presetSubtype="8" fill="hold" grpId="0" nodeType="withEffect">
                                  <p:stCondLst>
                                    <p:cond delay="350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par>
                                <p:cTn id="52" presetID="22" presetClass="entr" presetSubtype="2" fill="hold" grpId="0" nodeType="withEffect">
                                  <p:stCondLst>
                                    <p:cond delay="3500"/>
                                  </p:stCondLst>
                                  <p:childTnLst>
                                    <p:set>
                                      <p:cBhvr>
                                        <p:cTn id="53" dur="1" fill="hold">
                                          <p:stCondLst>
                                            <p:cond delay="0"/>
                                          </p:stCondLst>
                                        </p:cTn>
                                        <p:tgtEl>
                                          <p:spTgt spid="32"/>
                                        </p:tgtEl>
                                        <p:attrNameLst>
                                          <p:attrName>style.visibility</p:attrName>
                                        </p:attrNameLst>
                                      </p:cBhvr>
                                      <p:to>
                                        <p:strVal val="visible"/>
                                      </p:to>
                                    </p:set>
                                    <p:animEffect transition="in" filter="wipe(right)">
                                      <p:cBhvr>
                                        <p:cTn id="54" dur="500"/>
                                        <p:tgtEl>
                                          <p:spTgt spid="32"/>
                                        </p:tgtEl>
                                      </p:cBhvr>
                                    </p:animEffect>
                                  </p:childTnLst>
                                </p:cTn>
                              </p:par>
                              <p:par>
                                <p:cTn id="55" presetID="10" presetClass="entr" presetSubtype="0" fill="hold" grpId="0" nodeType="withEffect">
                                  <p:stCondLst>
                                    <p:cond delay="370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37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grpId="0" nodeType="withEffect">
                                  <p:stCondLst>
                                    <p:cond delay="370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0" nodeType="withEffect">
                                  <p:stCondLst>
                                    <p:cond delay="37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47" presetClass="entr" presetSubtype="0" fill="hold"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750"/>
                                        <p:tgtEl>
                                          <p:spTgt spid="5"/>
                                        </p:tgtEl>
                                      </p:cBhvr>
                                    </p:animEffect>
                                    <p:anim calcmode="lin" valueType="num">
                                      <p:cBhvr>
                                        <p:cTn id="70" dur="750" fill="hold"/>
                                        <p:tgtEl>
                                          <p:spTgt spid="5"/>
                                        </p:tgtEl>
                                        <p:attrNameLst>
                                          <p:attrName>ppt_x</p:attrName>
                                        </p:attrNameLst>
                                      </p:cBhvr>
                                      <p:tavLst>
                                        <p:tav tm="0">
                                          <p:val>
                                            <p:strVal val="#ppt_x"/>
                                          </p:val>
                                        </p:tav>
                                        <p:tav tm="100000">
                                          <p:val>
                                            <p:strVal val="#ppt_x"/>
                                          </p:val>
                                        </p:tav>
                                      </p:tavLst>
                                    </p:anim>
                                    <p:anim calcmode="lin" valueType="num">
                                      <p:cBhvr>
                                        <p:cTn id="71"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6" grpId="0" bldLvl="0" animBg="1"/>
      <p:bldP spid="27" grpId="0" bldLvl="0" animBg="1"/>
      <p:bldP spid="28" grpId="0" bldLvl="0" animBg="1"/>
      <p:bldP spid="29" grpId="0" bldLvl="0" animBg="1"/>
      <p:bldP spid="30" grpId="0" bldLvl="0" animBg="1"/>
      <p:bldP spid="31" grpId="0" bldLvl="0" animBg="1"/>
      <p:bldP spid="2" grpId="0"/>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04</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61110" y="309880"/>
            <a:ext cx="3275330" cy="521970"/>
          </a:xfrm>
          <a:prstGeom prst="rect">
            <a:avLst/>
          </a:prstGeom>
          <a:noFill/>
        </p:spPr>
        <p:txBody>
          <a:bodyPr wrap="square" rtlCol="0">
            <a:spAutoFit/>
          </a:bodyPr>
          <a:p>
            <a:r>
              <a:rPr lang="zh-CN" altLang="en-US" sz="2800" b="1" spc="300" dirty="0">
                <a:solidFill>
                  <a:schemeClr val="tx1">
                    <a:lumMod val="75000"/>
                    <a:lumOff val="25000"/>
                  </a:schemeClr>
                </a:solidFill>
              </a:rPr>
              <a:t>贫乏的、缺少的</a:t>
            </a:r>
            <a:endParaRPr lang="zh-CN" altLang="en-US" sz="2800" b="1" spc="300" dirty="0">
              <a:solidFill>
                <a:schemeClr val="tx1">
                  <a:lumMod val="75000"/>
                  <a:lumOff val="25000"/>
                </a:schemeClr>
              </a:solidFill>
            </a:endParaRPr>
          </a:p>
        </p:txBody>
      </p:sp>
      <p:sp>
        <p:nvSpPr>
          <p:cNvPr id="13" name="矩形 12"/>
          <p:cNvSpPr/>
          <p:nvPr/>
        </p:nvSpPr>
        <p:spPr>
          <a:xfrm>
            <a:off x="4381731" y="439679"/>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4661535" y="348615"/>
            <a:ext cx="2903855" cy="521970"/>
          </a:xfrm>
          <a:prstGeom prst="rect">
            <a:avLst/>
          </a:prstGeom>
        </p:spPr>
        <p:txBody>
          <a:bodyPr wrap="square">
            <a:spAutoFit/>
          </a:bodyPr>
          <a:p>
            <a:pPr algn="l"/>
            <a:r>
              <a:rPr lang="en-US" altLang="zh-CN" sz="2800" b="1" dirty="0" smtClean="0">
                <a:solidFill>
                  <a:schemeClr val="tx1">
                    <a:lumMod val="75000"/>
                    <a:lumOff val="25000"/>
                  </a:schemeClr>
                </a:solidFill>
              </a:rPr>
              <a:t>poor，lacking</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576570"/>
        </p:xfrm>
        <a:graphic>
          <a:graphicData uri="http://schemas.openxmlformats.org/drawingml/2006/table">
            <a:tbl>
              <a:tblPr firstRow="1" bandRow="1">
                <a:tableStyleId>{5C22544A-7EE6-4342-B048-85BDC9FD1C3A}</a:tableStyleId>
              </a:tblPr>
              <a:tblGrid>
                <a:gridCol w="4785360"/>
                <a:gridCol w="6874510"/>
              </a:tblGrid>
              <a:tr h="938530">
                <a:tc gridSpan="2">
                  <a:txBody>
                    <a:bodyPr/>
                    <a:p>
                      <a:pPr>
                        <a:buNone/>
                      </a:pPr>
                      <a:endParaRPr lang="zh-CN" altLang="en-US"/>
                    </a:p>
                  </a:txBody>
                  <a:tcPr/>
                </a:tc>
                <a:tc hMerge="1">
                  <a:tcPr/>
                </a:tc>
              </a:tr>
              <a:tr h="4368165">
                <a:tc>
                  <a:txBody>
                    <a:bodyPr/>
                    <a:p>
                      <a:pPr fontAlgn="auto">
                        <a:lnSpc>
                          <a:spcPts val="3580"/>
                        </a:lnSpc>
                        <a:buNone/>
                      </a:pPr>
                      <a:r>
                        <a:rPr lang="en-US" sz="2400"/>
                        <a:t>1. </a:t>
                      </a:r>
                      <a:r>
                        <a:rPr sz="2400"/>
                        <a:t>稀少的来源枯竭了。</a:t>
                      </a:r>
                      <a:endParaRPr sz="2400"/>
                    </a:p>
                    <a:p>
                      <a:pPr fontAlgn="auto">
                        <a:lnSpc>
                          <a:spcPts val="3580"/>
                        </a:lnSpc>
                        <a:buNone/>
                      </a:pPr>
                      <a:r>
                        <a:rPr lang="en-US" sz="2400"/>
                        <a:t>2. </a:t>
                      </a:r>
                      <a:r>
                        <a:rPr sz="2400"/>
                        <a:t>但是，这一学说却存在着严重的理论缺陷。</a:t>
                      </a:r>
                      <a:endParaRPr sz="2400"/>
                    </a:p>
                    <a:p>
                      <a:pPr fontAlgn="auto">
                        <a:lnSpc>
                          <a:spcPts val="3580"/>
                        </a:lnSpc>
                        <a:buNone/>
                      </a:pPr>
                      <a:r>
                        <a:rPr lang="en-US" sz="2400"/>
                        <a:t>3. </a:t>
                      </a:r>
                      <a:r>
                        <a:rPr sz="2400"/>
                        <a:t>饮食中缺乏维生素可能导致疾病。</a:t>
                      </a:r>
                      <a:endParaRPr sz="2400"/>
                    </a:p>
                    <a:p>
                      <a:pPr fontAlgn="auto">
                        <a:lnSpc>
                          <a:spcPts val="3580"/>
                        </a:lnSpc>
                        <a:buNone/>
                      </a:pPr>
                      <a:r>
                        <a:rPr lang="en-US" sz="2400"/>
                        <a:t>4. </a:t>
                      </a:r>
                      <a:r>
                        <a:rPr sz="2400"/>
                        <a:t>对于人类，不吃早餐会减低血糖水平，因而可能被身体解释为环境贫乏恶劣和缺少食物供给的标志。</a:t>
                      </a:r>
                      <a:endParaRPr sz="2400"/>
                    </a:p>
                  </a:txBody>
                  <a:tcPr/>
                </a:tc>
                <a:tc>
                  <a:txBody>
                    <a:bodyPr/>
                    <a:p>
                      <a:pPr>
                        <a:buNone/>
                      </a:pPr>
                      <a:endParaRPr lang="zh-CN" altLang="en-US"/>
                    </a:p>
                  </a:txBody>
                  <a:tcPr/>
                </a:tc>
              </a:tr>
            </a:tbl>
          </a:graphicData>
        </a:graphic>
      </p:graphicFrame>
      <p:sp>
        <p:nvSpPr>
          <p:cNvPr id="15" name="文本框 14"/>
          <p:cNvSpPr txBox="1"/>
          <p:nvPr/>
        </p:nvSpPr>
        <p:spPr>
          <a:xfrm>
            <a:off x="572135" y="1156970"/>
            <a:ext cx="10401935" cy="953135"/>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meagre</a:t>
            </a:r>
            <a:r>
              <a:rPr lang="en-US" sz="1600" b="1" i="1">
                <a:solidFill>
                  <a:schemeClr val="bg1"/>
                </a:solidFill>
                <a:latin typeface="Times New Roman" panose="02020603050405020304" pitchFamily="18" charset="0"/>
                <a:cs typeface="Times New Roman" panose="02020603050405020304" pitchFamily="18" charset="0"/>
                <a:sym typeface="+mn-ea"/>
              </a:rPr>
              <a:t> /'miːgə/ adj. 瘦的；贫弱的；贫乏的   </a:t>
            </a:r>
            <a:endParaRPr lang="en-US" sz="1600" b="1" i="1">
              <a:solidFill>
                <a:schemeClr val="bg1"/>
              </a:solidFill>
              <a:latin typeface="Times New Roman" panose="02020603050405020304" pitchFamily="18" charset="0"/>
              <a:cs typeface="Times New Roman" panose="02020603050405020304" pitchFamily="18" charset="0"/>
              <a:sym typeface="+mn-ea"/>
            </a:endParaRPr>
          </a:p>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deficiency</a:t>
            </a:r>
            <a:r>
              <a:rPr lang="en-US" sz="1600" b="1" i="1">
                <a:solidFill>
                  <a:schemeClr val="bg1"/>
                </a:solidFill>
                <a:latin typeface="Times New Roman" panose="02020603050405020304" pitchFamily="18" charset="0"/>
                <a:cs typeface="Times New Roman" panose="02020603050405020304" pitchFamily="18" charset="0"/>
                <a:sym typeface="+mn-ea"/>
              </a:rPr>
              <a:t> /dɪ'fɪʃ(ə)nsɪ/ n. 缺陷，缺点；缺乏 </a:t>
            </a:r>
            <a:r>
              <a:rPr lang="en-US" sz="2800" b="1">
                <a:solidFill>
                  <a:schemeClr val="bg1"/>
                </a:solidFill>
                <a:latin typeface="Times New Roman" panose="02020603050405020304" pitchFamily="18" charset="0"/>
                <a:cs typeface="Times New Roman" panose="02020603050405020304" pitchFamily="18" charset="0"/>
                <a:sym typeface="+mn-ea"/>
              </a:rPr>
              <a:t>-- deficient </a:t>
            </a:r>
            <a:r>
              <a:rPr lang="en-US" sz="1600" b="1" i="1">
                <a:solidFill>
                  <a:schemeClr val="bg1"/>
                </a:solidFill>
                <a:latin typeface="Times New Roman" panose="02020603050405020304" pitchFamily="18" charset="0"/>
                <a:cs typeface="Times New Roman" panose="02020603050405020304" pitchFamily="18" charset="0"/>
                <a:sym typeface="+mn-ea"/>
              </a:rPr>
              <a:t>adj. 不足的；有缺陷的；不充分的 </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068570" y="3395345"/>
            <a:ext cx="6696075" cy="829945"/>
          </a:xfrm>
          <a:prstGeom prst="rect">
            <a:avLst/>
          </a:prstGeom>
          <a:noFill/>
        </p:spPr>
        <p:txBody>
          <a:bodyPr wrap="square" rtlCol="0" anchor="t">
            <a:spAutoFit/>
          </a:bodyPr>
          <a:p>
            <a:r>
              <a:rPr lang="en-US" sz="2400" b="1"/>
              <a:t>3. </a:t>
            </a:r>
            <a:r>
              <a:rPr sz="2400" b="1"/>
              <a:t>Vitamin </a:t>
            </a:r>
            <a:r>
              <a:rPr sz="2400" b="1">
                <a:solidFill>
                  <a:srgbClr val="002060"/>
                </a:solidFill>
              </a:rPr>
              <a:t>deficiency</a:t>
            </a:r>
            <a:r>
              <a:rPr sz="2400" b="1"/>
              <a:t> in the diet can cause illness</a:t>
            </a:r>
            <a:r>
              <a:rPr lang="en-US" sz="2400" b="1"/>
              <a:t>.</a:t>
            </a:r>
            <a:endParaRPr lang="en-US" sz="2400" b="1"/>
          </a:p>
        </p:txBody>
      </p:sp>
      <p:sp>
        <p:nvSpPr>
          <p:cNvPr id="4" name="文本框 3"/>
          <p:cNvSpPr txBox="1"/>
          <p:nvPr/>
        </p:nvSpPr>
        <p:spPr>
          <a:xfrm>
            <a:off x="5025390" y="2110105"/>
            <a:ext cx="4304030" cy="460375"/>
          </a:xfrm>
          <a:prstGeom prst="rect">
            <a:avLst/>
          </a:prstGeom>
          <a:noFill/>
        </p:spPr>
        <p:txBody>
          <a:bodyPr wrap="none" rtlCol="0" anchor="t">
            <a:spAutoFit/>
          </a:bodyPr>
          <a:p>
            <a:r>
              <a:rPr lang="en-US" altLang="zh-CN" sz="2400" b="1">
                <a:sym typeface="+mn-ea"/>
              </a:rPr>
              <a:t>1</a:t>
            </a:r>
            <a:r>
              <a:rPr lang="zh-CN" altLang="en-US" sz="2400" b="1">
                <a:sym typeface="+mn-ea"/>
              </a:rPr>
              <a:t>. </a:t>
            </a:r>
            <a:r>
              <a:rPr sz="2400" b="1">
                <a:solidFill>
                  <a:srgbClr val="002060"/>
                </a:solidFill>
                <a:sym typeface="+mn-ea"/>
              </a:rPr>
              <a:t>Meagre</a:t>
            </a:r>
            <a:r>
              <a:rPr sz="2400" b="1">
                <a:sym typeface="+mn-ea"/>
              </a:rPr>
              <a:t> supply dried up. </a:t>
            </a:r>
            <a:endParaRPr lang="zh-CN" altLang="en-US"/>
          </a:p>
        </p:txBody>
      </p:sp>
      <p:sp>
        <p:nvSpPr>
          <p:cNvPr id="6" name="文本框 5"/>
          <p:cNvSpPr txBox="1"/>
          <p:nvPr/>
        </p:nvSpPr>
        <p:spPr>
          <a:xfrm>
            <a:off x="5068570" y="2570480"/>
            <a:ext cx="6557010" cy="829945"/>
          </a:xfrm>
          <a:prstGeom prst="rect">
            <a:avLst/>
          </a:prstGeom>
          <a:noFill/>
        </p:spPr>
        <p:txBody>
          <a:bodyPr wrap="square" rtlCol="0" anchor="t">
            <a:spAutoFit/>
          </a:bodyPr>
          <a:p>
            <a:r>
              <a:rPr lang="en-US" sz="2400" b="1">
                <a:sym typeface="+mn-ea"/>
              </a:rPr>
              <a:t>2. </a:t>
            </a:r>
            <a:r>
              <a:rPr sz="2400" b="1">
                <a:sym typeface="+mn-ea"/>
              </a:rPr>
              <a:t>But there exists very serious </a:t>
            </a:r>
            <a:r>
              <a:rPr sz="2400" b="1">
                <a:solidFill>
                  <a:srgbClr val="002060"/>
                </a:solidFill>
                <a:sym typeface="+mn-ea"/>
              </a:rPr>
              <a:t>deficiency</a:t>
            </a:r>
            <a:r>
              <a:rPr sz="2400" b="1">
                <a:sym typeface="+mn-ea"/>
              </a:rPr>
              <a:t> of the theory. </a:t>
            </a:r>
            <a:endParaRPr lang="zh-CN" altLang="en-US"/>
          </a:p>
        </p:txBody>
      </p:sp>
      <p:sp>
        <p:nvSpPr>
          <p:cNvPr id="8" name="文本框 7"/>
          <p:cNvSpPr txBox="1"/>
          <p:nvPr/>
        </p:nvSpPr>
        <p:spPr>
          <a:xfrm>
            <a:off x="5025390" y="4225290"/>
            <a:ext cx="6920865" cy="2204720"/>
          </a:xfrm>
          <a:prstGeom prst="rect">
            <a:avLst/>
          </a:prstGeom>
          <a:noFill/>
        </p:spPr>
        <p:txBody>
          <a:bodyPr wrap="square" rtlCol="0" anchor="t">
            <a:spAutoFit/>
          </a:bodyPr>
          <a:p>
            <a:pPr algn="l" fontAlgn="auto">
              <a:lnSpc>
                <a:spcPts val="3080"/>
              </a:lnSpc>
            </a:pPr>
            <a:r>
              <a:rPr lang="en-US" sz="2400" b="1">
                <a:solidFill>
                  <a:schemeClr val="dk1"/>
                </a:solidFill>
                <a:sym typeface="+mn-ea"/>
              </a:rPr>
              <a:t>4. </a:t>
            </a:r>
            <a:r>
              <a:rPr sz="2400" b="1">
                <a:solidFill>
                  <a:schemeClr val="dk1"/>
                </a:solidFill>
                <a:sym typeface="+mn-ea"/>
              </a:rPr>
              <a:t>In humans, </a:t>
            </a:r>
            <a:r>
              <a:rPr sz="2400" b="1" u="sng">
                <a:solidFill>
                  <a:schemeClr val="dk1"/>
                </a:solidFill>
                <a:sym typeface="+mn-ea"/>
              </a:rPr>
              <a:t>skipping</a:t>
            </a:r>
            <a:r>
              <a:rPr sz="2400" b="1">
                <a:solidFill>
                  <a:schemeClr val="dk1"/>
                </a:solidFill>
                <a:sym typeface="+mn-ea"/>
              </a:rPr>
              <a:t> breakfast </a:t>
            </a:r>
            <a:r>
              <a:rPr sz="2400" b="1" u="sng">
                <a:solidFill>
                  <a:schemeClr val="dk1"/>
                </a:solidFill>
                <a:sym typeface="+mn-ea"/>
              </a:rPr>
              <a:t>depresses</a:t>
            </a:r>
            <a:r>
              <a:rPr sz="2400" b="1">
                <a:solidFill>
                  <a:schemeClr val="dk1"/>
                </a:solidFill>
                <a:sym typeface="+mn-ea"/>
              </a:rPr>
              <a:t> glucose levels and so may be interpreted by the body as indicating poor environmental conditions and </a:t>
            </a:r>
            <a:r>
              <a:rPr sz="2400" b="1">
                <a:solidFill>
                  <a:srgbClr val="002060"/>
                </a:solidFill>
                <a:sym typeface="+mn-ea"/>
              </a:rPr>
              <a:t>deficient</a:t>
            </a:r>
            <a:r>
              <a:rPr sz="2400" b="1">
                <a:solidFill>
                  <a:schemeClr val="dk1"/>
                </a:solidFill>
                <a:sym typeface="+mn-ea"/>
              </a:rPr>
              <a:t> food availability. </a:t>
            </a:r>
            <a:endParaRPr sz="2400" b="1">
              <a:solidFill>
                <a:schemeClr val="dk1"/>
              </a:solidFill>
              <a:sym typeface="+mn-ea"/>
            </a:endParaRPr>
          </a:p>
          <a:p>
            <a:pPr marL="285750" indent="-285750" algn="l" fontAlgn="auto">
              <a:lnSpc>
                <a:spcPts val="2080"/>
              </a:lnSpc>
              <a:buFont typeface="Arial" panose="020B0604020202020204" pitchFamily="34" charset="0"/>
              <a:buChar char="•"/>
            </a:pPr>
            <a:r>
              <a:rPr lang="zh-CN" altLang="en-US" b="1"/>
              <a:t> </a:t>
            </a:r>
            <a:r>
              <a:rPr lang="zh-CN" altLang="en-US" sz="1600" i="1"/>
              <a:t>/skɪp/ vt. 跳过；遗漏</a:t>
            </a:r>
            <a:endParaRPr lang="zh-CN" altLang="en-US" sz="1600" i="1"/>
          </a:p>
          <a:p>
            <a:pPr marL="285750" indent="-285750" algn="l" fontAlgn="auto">
              <a:lnSpc>
                <a:spcPts val="2080"/>
              </a:lnSpc>
              <a:buFont typeface="Arial" panose="020B0604020202020204" pitchFamily="34" charset="0"/>
              <a:buChar char="•"/>
            </a:pPr>
            <a:r>
              <a:rPr lang="zh-CN" altLang="en-US" sz="1600" i="1"/>
              <a:t> /dɪˈpres/vt. 压抑；使沮丧；使萧条</a:t>
            </a:r>
            <a:r>
              <a:rPr lang="en-US" altLang="zh-CN" sz="1600" i="1"/>
              <a:t>; 降低</a:t>
            </a:r>
            <a:endParaRPr lang="en-US" altLang="zh-CN" sz="1600"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4" grpId="0"/>
      <p:bldP spid="4" grpId="1"/>
      <p:bldP spid="6" grpId="0"/>
      <p:bldP spid="6" grpId="1"/>
      <p:bldP spid="16" grpId="0"/>
      <p:bldP spid="16" grpId="1"/>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04</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61110" y="309880"/>
            <a:ext cx="3275330" cy="521970"/>
          </a:xfrm>
          <a:prstGeom prst="rect">
            <a:avLst/>
          </a:prstGeom>
          <a:noFill/>
        </p:spPr>
        <p:txBody>
          <a:bodyPr wrap="square" rtlCol="0">
            <a:spAutoFit/>
          </a:bodyPr>
          <a:p>
            <a:r>
              <a:rPr lang="zh-CN" altLang="en-US" sz="2800" b="1" spc="300" dirty="0">
                <a:solidFill>
                  <a:schemeClr val="tx1">
                    <a:lumMod val="75000"/>
                    <a:lumOff val="25000"/>
                  </a:schemeClr>
                </a:solidFill>
              </a:rPr>
              <a:t>贫乏的、缺少的</a:t>
            </a:r>
            <a:endParaRPr lang="zh-CN" altLang="en-US" sz="2800" b="1" spc="300" dirty="0">
              <a:solidFill>
                <a:schemeClr val="tx1">
                  <a:lumMod val="75000"/>
                  <a:lumOff val="25000"/>
                </a:schemeClr>
              </a:solidFill>
            </a:endParaRPr>
          </a:p>
        </p:txBody>
      </p:sp>
      <p:sp>
        <p:nvSpPr>
          <p:cNvPr id="13" name="矩形 12"/>
          <p:cNvSpPr/>
          <p:nvPr/>
        </p:nvSpPr>
        <p:spPr>
          <a:xfrm>
            <a:off x="4381731" y="439679"/>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4661535" y="348615"/>
            <a:ext cx="2903855" cy="521970"/>
          </a:xfrm>
          <a:prstGeom prst="rect">
            <a:avLst/>
          </a:prstGeom>
        </p:spPr>
        <p:txBody>
          <a:bodyPr wrap="square">
            <a:spAutoFit/>
          </a:bodyPr>
          <a:p>
            <a:pPr algn="l"/>
            <a:r>
              <a:rPr lang="en-US" altLang="zh-CN" sz="2800" b="1" dirty="0" smtClean="0">
                <a:solidFill>
                  <a:schemeClr val="tx1">
                    <a:lumMod val="75000"/>
                    <a:lumOff val="25000"/>
                  </a:schemeClr>
                </a:solidFill>
              </a:rPr>
              <a:t>poor，lacking</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576570"/>
        </p:xfrm>
        <a:graphic>
          <a:graphicData uri="http://schemas.openxmlformats.org/drawingml/2006/table">
            <a:tbl>
              <a:tblPr firstRow="1" bandRow="1">
                <a:tableStyleId>{5C22544A-7EE6-4342-B048-85BDC9FD1C3A}</a:tableStyleId>
              </a:tblPr>
              <a:tblGrid>
                <a:gridCol w="4785360"/>
                <a:gridCol w="6874510"/>
              </a:tblGrid>
              <a:tr h="938530">
                <a:tc gridSpan="2">
                  <a:txBody>
                    <a:bodyPr/>
                    <a:p>
                      <a:pPr>
                        <a:buNone/>
                      </a:pPr>
                      <a:endParaRPr lang="zh-CN" altLang="en-US"/>
                    </a:p>
                  </a:txBody>
                  <a:tcPr/>
                </a:tc>
                <a:tc hMerge="1">
                  <a:tcPr/>
                </a:tc>
              </a:tr>
              <a:tr h="4368165">
                <a:tc>
                  <a:txBody>
                    <a:bodyPr/>
                    <a:p>
                      <a:pPr fontAlgn="auto">
                        <a:lnSpc>
                          <a:spcPts val="3580"/>
                        </a:lnSpc>
                        <a:buNone/>
                      </a:pPr>
                      <a:r>
                        <a:rPr lang="en-US" altLang="zh-CN" sz="2400" b="0">
                          <a:solidFill>
                            <a:schemeClr val="tx1"/>
                          </a:solidFill>
                          <a:sym typeface="+mn-ea"/>
                        </a:rPr>
                        <a:t>5.相反，不适当的表扬也同样有害，可能打击孩子取得更大成就</a:t>
                      </a:r>
                      <a:r>
                        <a:rPr lang="en-US" altLang="zh-CN" sz="2400">
                          <a:solidFill>
                            <a:schemeClr val="tx1"/>
                          </a:solidFill>
                          <a:sym typeface="+mn-ea"/>
                        </a:rPr>
                        <a:t>的信心</a:t>
                      </a:r>
                      <a:r>
                        <a:rPr lang="en-US" altLang="zh-CN" sz="2400" b="0">
                          <a:solidFill>
                            <a:schemeClr val="tx1"/>
                          </a:solidFill>
                          <a:sym typeface="+mn-ea"/>
                        </a:rPr>
                        <a:t>。</a:t>
                      </a:r>
                      <a:endParaRPr lang="en-US" altLang="zh-CN" i="1">
                        <a:solidFill>
                          <a:srgbClr val="FF0000"/>
                        </a:solidFill>
                        <a:sym typeface="+mn-ea"/>
                      </a:endParaRPr>
                    </a:p>
                    <a:p>
                      <a:pPr fontAlgn="auto">
                        <a:lnSpc>
                          <a:spcPts val="3280"/>
                        </a:lnSpc>
                        <a:buNone/>
                      </a:pPr>
                      <a:r>
                        <a:rPr lang="en-US" altLang="zh-CN" i="1">
                          <a:solidFill>
                            <a:srgbClr val="FF0000"/>
                          </a:solidFill>
                          <a:sym typeface="+mn-ea"/>
                        </a:rPr>
                        <a:t>(</a:t>
                      </a:r>
                      <a:r>
                        <a:rPr lang="zh-CN" altLang="en-US" i="1">
                          <a:solidFill>
                            <a:srgbClr val="FF0000"/>
                          </a:solidFill>
                          <a:sym typeface="+mn-ea"/>
                        </a:rPr>
                        <a:t>201</a:t>
                      </a:r>
                      <a:r>
                        <a:rPr lang="en-US" altLang="zh-CN" i="1">
                          <a:solidFill>
                            <a:srgbClr val="FF0000"/>
                          </a:solidFill>
                          <a:sym typeface="+mn-ea"/>
                        </a:rPr>
                        <a:t>9</a:t>
                      </a:r>
                      <a:r>
                        <a:rPr lang="zh-CN" altLang="en-US" i="1">
                          <a:solidFill>
                            <a:srgbClr val="FF0000"/>
                          </a:solidFill>
                          <a:sym typeface="+mn-ea"/>
                        </a:rPr>
                        <a:t>年</a:t>
                      </a:r>
                      <a:r>
                        <a:rPr lang="en-US" altLang="zh-CN" i="1">
                          <a:solidFill>
                            <a:srgbClr val="FF0000"/>
                          </a:solidFill>
                          <a:sym typeface="+mn-ea"/>
                        </a:rPr>
                        <a:t>6</a:t>
                      </a:r>
                      <a:r>
                        <a:rPr lang="zh-CN" altLang="en-US" i="1">
                          <a:solidFill>
                            <a:srgbClr val="FF0000"/>
                          </a:solidFill>
                          <a:sym typeface="+mn-ea"/>
                        </a:rPr>
                        <a:t>月浙江高考文本原句：</a:t>
                      </a:r>
                      <a:endParaRPr lang="en-US" altLang="zh-CN" sz="2400"/>
                    </a:p>
                    <a:p>
                      <a:pPr fontAlgn="auto">
                        <a:lnSpc>
                          <a:spcPts val="3280"/>
                        </a:lnSpc>
                        <a:buNone/>
                      </a:pPr>
                      <a:r>
                        <a:rPr sz="1800" i="1"/>
                        <a:t>Still, don't go too far in the other direction.  Not giving enough praise can be just as damaging as giving too much. </a:t>
                      </a:r>
                      <a:endParaRPr sz="1800" i="1"/>
                    </a:p>
                    <a:p>
                      <a:pPr fontAlgn="auto">
                        <a:lnSpc>
                          <a:spcPts val="3280"/>
                        </a:lnSpc>
                        <a:buNone/>
                      </a:pPr>
                      <a:r>
                        <a:rPr sz="1800" i="1"/>
                        <a:t>Kids will feel like they</a:t>
                      </a:r>
                      <a:r>
                        <a:rPr lang="en-US" sz="1800" i="1"/>
                        <a:t>'</a:t>
                      </a:r>
                      <a:r>
                        <a:rPr sz="1800" i="1"/>
                        <a:t>re not good enough or that you don</a:t>
                      </a:r>
                      <a:r>
                        <a:rPr lang="en-US" sz="1800" i="1"/>
                        <a:t>'</a:t>
                      </a:r>
                      <a:r>
                        <a:rPr sz="1800" i="1"/>
                        <a:t>t care and, as a result, may see no point in trying hard for their accomplishments.</a:t>
                      </a:r>
                      <a:r>
                        <a:rPr lang="en-US" sz="1800" i="1"/>
                        <a:t>)</a:t>
                      </a:r>
                      <a:endParaRPr lang="en-US" sz="1800" i="1"/>
                    </a:p>
                  </a:txBody>
                  <a:tcPr/>
                </a:tc>
                <a:tc>
                  <a:txBody>
                    <a:bodyPr/>
                    <a:p>
                      <a:pPr>
                        <a:buNone/>
                      </a:pPr>
                      <a:endParaRPr lang="zh-CN" altLang="en-US"/>
                    </a:p>
                  </a:txBody>
                  <a:tcPr/>
                </a:tc>
              </a:tr>
            </a:tbl>
          </a:graphicData>
        </a:graphic>
      </p:graphicFrame>
      <p:sp>
        <p:nvSpPr>
          <p:cNvPr id="15" name="文本框 14"/>
          <p:cNvSpPr txBox="1"/>
          <p:nvPr/>
        </p:nvSpPr>
        <p:spPr>
          <a:xfrm>
            <a:off x="572135" y="1325880"/>
            <a:ext cx="1040193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insufficient/ inadequate</a:t>
            </a:r>
            <a:r>
              <a:rPr lang="en-US" sz="2800" b="1" i="1">
                <a:solidFill>
                  <a:schemeClr val="bg1"/>
                </a:solidFill>
                <a:latin typeface="Times New Roman" panose="02020603050405020304" pitchFamily="18" charset="0"/>
                <a:cs typeface="Times New Roman" panose="02020603050405020304" pitchFamily="18" charset="0"/>
                <a:sym typeface="+mn-ea"/>
              </a:rPr>
              <a:t> </a:t>
            </a:r>
            <a:endParaRPr lang="en-US" sz="2800" b="1" i="1">
              <a:solidFill>
                <a:schemeClr val="bg1"/>
              </a:solidFill>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5085715" y="2202180"/>
            <a:ext cx="6833870" cy="1568450"/>
          </a:xfrm>
          <a:prstGeom prst="rect">
            <a:avLst/>
          </a:prstGeom>
          <a:noFill/>
        </p:spPr>
        <p:txBody>
          <a:bodyPr wrap="square" rtlCol="0" anchor="t">
            <a:spAutoFit/>
          </a:bodyPr>
          <a:p>
            <a:pPr algn="l"/>
            <a:r>
              <a:rPr lang="zh-CN" sz="2400" b="1">
                <a:sym typeface="+mn-ea"/>
              </a:rPr>
              <a:t>① </a:t>
            </a:r>
            <a:r>
              <a:rPr sz="2400" b="1">
                <a:sym typeface="+mn-ea"/>
              </a:rPr>
              <a:t>Conversely, </a:t>
            </a:r>
            <a:r>
              <a:rPr sz="2400" b="1">
                <a:solidFill>
                  <a:srgbClr val="002060"/>
                </a:solidFill>
                <a:sym typeface="+mn-ea"/>
              </a:rPr>
              <a:t>inadequate</a:t>
            </a:r>
            <a:r>
              <a:rPr sz="2400" b="1">
                <a:sym typeface="+mn-ea"/>
              </a:rPr>
              <a:t> praise is equally damaging , for it may to a certain extent</a:t>
            </a:r>
            <a:endParaRPr sz="2400" b="1">
              <a:sym typeface="+mn-ea"/>
            </a:endParaRPr>
          </a:p>
          <a:p>
            <a:pPr algn="l"/>
            <a:r>
              <a:rPr sz="2400" b="1">
                <a:sym typeface="+mn-ea"/>
              </a:rPr>
              <a:t>knock down kids' confidence to achieve far more .</a:t>
            </a:r>
            <a:endParaRPr sz="2400" b="1">
              <a:sym typeface="+mn-ea"/>
            </a:endParaRPr>
          </a:p>
        </p:txBody>
      </p:sp>
      <p:sp>
        <p:nvSpPr>
          <p:cNvPr id="6" name="文本框 5"/>
          <p:cNvSpPr txBox="1"/>
          <p:nvPr/>
        </p:nvSpPr>
        <p:spPr>
          <a:xfrm>
            <a:off x="5085715" y="3770630"/>
            <a:ext cx="6832600" cy="829945"/>
          </a:xfrm>
          <a:prstGeom prst="rect">
            <a:avLst/>
          </a:prstGeom>
          <a:noFill/>
        </p:spPr>
        <p:txBody>
          <a:bodyPr wrap="square" rtlCol="0" anchor="t">
            <a:spAutoFit/>
          </a:bodyPr>
          <a:p>
            <a:r>
              <a:rPr lang="zh-CN" altLang="en-US" sz="2400" b="1">
                <a:sym typeface="+mn-ea"/>
              </a:rPr>
              <a:t>② </a:t>
            </a:r>
            <a:r>
              <a:rPr lang="en-US" sz="2400" b="1">
                <a:solidFill>
                  <a:srgbClr val="002060"/>
                </a:solidFill>
                <a:sym typeface="+mn-ea"/>
              </a:rPr>
              <a:t>D</a:t>
            </a:r>
            <a:r>
              <a:rPr sz="2400" b="1">
                <a:solidFill>
                  <a:srgbClr val="002060"/>
                </a:solidFill>
                <a:sym typeface="+mn-ea"/>
              </a:rPr>
              <a:t>eficient</a:t>
            </a:r>
            <a:r>
              <a:rPr sz="2400" b="1">
                <a:sym typeface="+mn-ea"/>
              </a:rPr>
              <a:t> praise also impairs children's self-trust and motivation.</a:t>
            </a:r>
            <a:r>
              <a:rPr sz="2400" b="1">
                <a:sym typeface="+mn-ea"/>
              </a:rPr>
              <a:t> </a:t>
            </a:r>
            <a:endParaRPr lang="zh-CN" altLang="en-US"/>
          </a:p>
        </p:txBody>
      </p:sp>
      <p:sp>
        <p:nvSpPr>
          <p:cNvPr id="2" name="文本框 1"/>
          <p:cNvSpPr txBox="1"/>
          <p:nvPr/>
        </p:nvSpPr>
        <p:spPr>
          <a:xfrm>
            <a:off x="5047615" y="4600575"/>
            <a:ext cx="6871970" cy="829945"/>
          </a:xfrm>
          <a:prstGeom prst="rect">
            <a:avLst/>
          </a:prstGeom>
          <a:noFill/>
        </p:spPr>
        <p:txBody>
          <a:bodyPr wrap="square" rtlCol="0" anchor="t">
            <a:spAutoFit/>
          </a:bodyPr>
          <a:p>
            <a:r>
              <a:rPr lang="zh-CN" altLang="en-US" sz="2400" b="1"/>
              <a:t>③ On the contrary, </a:t>
            </a:r>
            <a:r>
              <a:rPr lang="zh-CN" altLang="en-US" sz="2400" b="1">
                <a:solidFill>
                  <a:srgbClr val="002060"/>
                </a:solidFill>
              </a:rPr>
              <a:t>insufficient</a:t>
            </a:r>
            <a:r>
              <a:rPr lang="zh-CN" altLang="en-US" sz="2400" b="1"/>
              <a:t> praise also casts a shadow impact on children.</a:t>
            </a:r>
            <a:endParaRPr lang="zh-CN" altLang="en-US" sz="2400" b="1"/>
          </a:p>
        </p:txBody>
      </p:sp>
      <p:sp>
        <p:nvSpPr>
          <p:cNvPr id="9" name="文本框 8"/>
          <p:cNvSpPr txBox="1"/>
          <p:nvPr/>
        </p:nvSpPr>
        <p:spPr>
          <a:xfrm>
            <a:off x="5085715" y="5430520"/>
            <a:ext cx="6730365" cy="829945"/>
          </a:xfrm>
          <a:prstGeom prst="rect">
            <a:avLst/>
          </a:prstGeom>
          <a:noFill/>
        </p:spPr>
        <p:txBody>
          <a:bodyPr wrap="square" rtlCol="0" anchor="t">
            <a:spAutoFit/>
          </a:bodyPr>
          <a:p>
            <a:r>
              <a:rPr lang="zh-CN" altLang="en-US" sz="2400" b="1"/>
              <a:t>④ </a:t>
            </a:r>
            <a:r>
              <a:rPr lang="en-US" altLang="zh-CN" sz="2400" b="1">
                <a:solidFill>
                  <a:srgbClr val="002060"/>
                </a:solidFill>
              </a:rPr>
              <a:t>I</a:t>
            </a:r>
            <a:r>
              <a:rPr lang="zh-CN" altLang="en-US" sz="2400" b="1">
                <a:solidFill>
                  <a:srgbClr val="002060"/>
                </a:solidFill>
              </a:rPr>
              <a:t>nadequate </a:t>
            </a:r>
            <a:r>
              <a:rPr lang="zh-CN" altLang="en-US" sz="2400" b="1"/>
              <a:t>praise is also detrimental to them which results in no progress.</a:t>
            </a:r>
            <a:endParaRPr lang="zh-CN" altLang="en-US" sz="24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linds(horizontal)">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4" grpId="0"/>
      <p:bldP spid="4" grpId="1"/>
      <p:bldP spid="6" grpId="0"/>
      <p:bldP spid="6" grpId="1"/>
      <p:bldP spid="2" grpId="0"/>
      <p:bldP spid="2" grpId="1"/>
      <p:bldP spid="9" grpId="0"/>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05</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5790131"/>
            <a:ext cx="520050" cy="819282"/>
          </a:xfrm>
          <a:prstGeom prst="rect">
            <a:avLst/>
          </a:prstGeom>
        </p:spPr>
      </p:pic>
      <p:grpSp>
        <p:nvGrpSpPr>
          <p:cNvPr id="4" name="组合 3"/>
          <p:cNvGrpSpPr/>
          <p:nvPr/>
        </p:nvGrpSpPr>
        <p:grpSpPr>
          <a:xfrm>
            <a:off x="5599654" y="1915036"/>
            <a:ext cx="1376942" cy="1376942"/>
            <a:chOff x="5599654" y="1915036"/>
            <a:chExt cx="1376942" cy="1376942"/>
          </a:xfrm>
        </p:grpSpPr>
        <p:sp>
          <p:nvSpPr>
            <p:cNvPr id="16" name="MH_Other_1"/>
            <p:cNvSpPr/>
            <p:nvPr>
              <p:custDataLst>
                <p:tags r:id="rId2"/>
              </p:custDataLst>
            </p:nvPr>
          </p:nvSpPr>
          <p:spPr>
            <a:xfrm>
              <a:off x="5599654" y="1915036"/>
              <a:ext cx="1376942" cy="1376942"/>
            </a:xfrm>
            <a:prstGeom prst="ellipse">
              <a:avLst/>
            </a:prstGeom>
            <a:solidFill>
              <a:schemeClr val="accent1"/>
            </a:solidFill>
            <a:ln w="3175" cmpd="sng">
              <a:noFill/>
            </a:ln>
            <a:effectLst>
              <a:outerShdw blurRad="177800" dist="88900" dir="9000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MH_SubTitle_1"/>
            <p:cNvSpPr/>
            <p:nvPr>
              <p:custDataLst>
                <p:tags r:id="rId3"/>
              </p:custDataLst>
            </p:nvPr>
          </p:nvSpPr>
          <p:spPr>
            <a:xfrm>
              <a:off x="5716157" y="2031090"/>
              <a:ext cx="1144410" cy="1144410"/>
            </a:xfrm>
            <a:prstGeom prst="ellipse">
              <a:avLst/>
            </a:prstGeom>
            <a:solidFill>
              <a:srgbClr val="FFFFFF"/>
            </a:solidFill>
            <a:ln w="12700" cmpd="sng">
              <a:noFill/>
            </a:ln>
            <a:effectLst>
              <a:innerShdw blurRad="63500" dist="50800" dir="19800000">
                <a:schemeClr val="tx1">
                  <a:lumMod val="65000"/>
                  <a:lumOff val="35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dirty="0" smtClean="0">
                  <a:solidFill>
                    <a:schemeClr val="tx1">
                      <a:lumMod val="75000"/>
                      <a:lumOff val="25000"/>
                    </a:schemeClr>
                  </a:solidFill>
                </a:rPr>
                <a:t>1</a:t>
              </a:r>
              <a:endParaRPr lang="en-US" dirty="0">
                <a:solidFill>
                  <a:schemeClr val="tx1">
                    <a:lumMod val="75000"/>
                    <a:lumOff val="25000"/>
                  </a:schemeClr>
                </a:solidFill>
              </a:endParaRPr>
            </a:p>
          </p:txBody>
        </p:sp>
      </p:grpSp>
      <p:grpSp>
        <p:nvGrpSpPr>
          <p:cNvPr id="5" name="组合 4"/>
          <p:cNvGrpSpPr/>
          <p:nvPr/>
        </p:nvGrpSpPr>
        <p:grpSpPr>
          <a:xfrm>
            <a:off x="4940370" y="3544360"/>
            <a:ext cx="1375224" cy="1376942"/>
            <a:chOff x="4940370" y="3544360"/>
            <a:chExt cx="1375224" cy="1376942"/>
          </a:xfrm>
        </p:grpSpPr>
        <p:sp>
          <p:nvSpPr>
            <p:cNvPr id="18" name="MH_Other_2"/>
            <p:cNvSpPr/>
            <p:nvPr>
              <p:custDataLst>
                <p:tags r:id="rId4"/>
              </p:custDataLst>
            </p:nvPr>
          </p:nvSpPr>
          <p:spPr>
            <a:xfrm>
              <a:off x="4940370" y="3544360"/>
              <a:ext cx="1375224" cy="1376942"/>
            </a:xfrm>
            <a:prstGeom prst="ellipse">
              <a:avLst/>
            </a:prstGeom>
            <a:solidFill>
              <a:schemeClr val="accent1"/>
            </a:solidFill>
            <a:ln w="3175" cmpd="sng">
              <a:noFill/>
            </a:ln>
            <a:effectLst>
              <a:outerShdw blurRad="177800" dist="88900" dir="9000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MH_SubTitle_2"/>
            <p:cNvSpPr/>
            <p:nvPr>
              <p:custDataLst>
                <p:tags r:id="rId5"/>
              </p:custDataLst>
            </p:nvPr>
          </p:nvSpPr>
          <p:spPr>
            <a:xfrm>
              <a:off x="5055848" y="3660230"/>
              <a:ext cx="1144410" cy="1144410"/>
            </a:xfrm>
            <a:prstGeom prst="ellipse">
              <a:avLst/>
            </a:prstGeom>
            <a:solidFill>
              <a:srgbClr val="FFFFFF"/>
            </a:solidFill>
            <a:ln w="12700" cmpd="sng">
              <a:noFill/>
            </a:ln>
            <a:effectLst>
              <a:innerShdw blurRad="63500" dist="50800" dir="19800000">
                <a:schemeClr val="tx1">
                  <a:lumMod val="65000"/>
                  <a:lumOff val="35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dirty="0">
                  <a:solidFill>
                    <a:schemeClr val="tx1">
                      <a:lumMod val="75000"/>
                      <a:lumOff val="25000"/>
                    </a:schemeClr>
                  </a:solidFill>
                </a:rPr>
                <a:t>2</a:t>
              </a:r>
              <a:endParaRPr lang="en-US" dirty="0">
                <a:solidFill>
                  <a:schemeClr val="tx1">
                    <a:lumMod val="75000"/>
                    <a:lumOff val="25000"/>
                  </a:schemeClr>
                </a:solidFill>
              </a:endParaRPr>
            </a:p>
          </p:txBody>
        </p:sp>
      </p:grpSp>
      <p:grpSp>
        <p:nvGrpSpPr>
          <p:cNvPr id="6" name="组合 5"/>
          <p:cNvGrpSpPr/>
          <p:nvPr/>
        </p:nvGrpSpPr>
        <p:grpSpPr>
          <a:xfrm>
            <a:off x="3005440" y="4751330"/>
            <a:ext cx="1376942" cy="1376942"/>
            <a:chOff x="3005440" y="4751330"/>
            <a:chExt cx="1376942" cy="1376942"/>
          </a:xfrm>
        </p:grpSpPr>
        <p:sp>
          <p:nvSpPr>
            <p:cNvPr id="27" name="MH_Other_3"/>
            <p:cNvSpPr/>
            <p:nvPr>
              <p:custDataLst>
                <p:tags r:id="rId6"/>
              </p:custDataLst>
            </p:nvPr>
          </p:nvSpPr>
          <p:spPr>
            <a:xfrm>
              <a:off x="3005440" y="4751330"/>
              <a:ext cx="1376942" cy="1376942"/>
            </a:xfrm>
            <a:prstGeom prst="ellipse">
              <a:avLst/>
            </a:prstGeom>
            <a:solidFill>
              <a:schemeClr val="accent1"/>
            </a:solidFill>
            <a:ln w="3175" cmpd="sng">
              <a:noFill/>
            </a:ln>
            <a:effectLst>
              <a:outerShdw blurRad="177800" dist="88900" dir="9000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MH_SubTitle_3"/>
            <p:cNvSpPr/>
            <p:nvPr>
              <p:custDataLst>
                <p:tags r:id="rId7"/>
              </p:custDataLst>
            </p:nvPr>
          </p:nvSpPr>
          <p:spPr>
            <a:xfrm>
              <a:off x="3121226" y="4868087"/>
              <a:ext cx="1144410" cy="1144410"/>
            </a:xfrm>
            <a:prstGeom prst="ellipse">
              <a:avLst/>
            </a:prstGeom>
            <a:solidFill>
              <a:srgbClr val="FFFFFF"/>
            </a:solidFill>
            <a:ln w="12700" cmpd="sng">
              <a:noFill/>
            </a:ln>
            <a:effectLst>
              <a:innerShdw blurRad="63500" dist="50800" dir="19800000">
                <a:schemeClr val="tx1">
                  <a:lumMod val="65000"/>
                  <a:lumOff val="35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dirty="0">
                  <a:solidFill>
                    <a:schemeClr val="tx1">
                      <a:lumMod val="75000"/>
                      <a:lumOff val="25000"/>
                    </a:schemeClr>
                  </a:solidFill>
                </a:rPr>
                <a:t>3</a:t>
              </a:r>
              <a:endParaRPr lang="en-US" dirty="0">
                <a:solidFill>
                  <a:schemeClr val="tx1">
                    <a:lumMod val="75000"/>
                    <a:lumOff val="25000"/>
                  </a:schemeClr>
                </a:solidFill>
              </a:endParaRPr>
            </a:p>
          </p:txBody>
        </p:sp>
      </p:grpSp>
      <p:sp>
        <p:nvSpPr>
          <p:cNvPr id="29" name="MH_Other_4"/>
          <p:cNvSpPr/>
          <p:nvPr>
            <p:custDataLst>
              <p:tags r:id="rId8"/>
            </p:custDataLst>
          </p:nvPr>
        </p:nvSpPr>
        <p:spPr>
          <a:xfrm>
            <a:off x="5089739" y="2349407"/>
            <a:ext cx="424071" cy="424070"/>
          </a:xfrm>
          <a:prstGeom prst="ellipse">
            <a:avLst/>
          </a:prstGeom>
          <a:noFill/>
          <a:ln w="38100" cmpd="sng">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MH_Other_5"/>
          <p:cNvSpPr/>
          <p:nvPr>
            <p:custDataLst>
              <p:tags r:id="rId9"/>
            </p:custDataLst>
          </p:nvPr>
        </p:nvSpPr>
        <p:spPr>
          <a:xfrm>
            <a:off x="6571410" y="3328032"/>
            <a:ext cx="302172" cy="302172"/>
          </a:xfrm>
          <a:prstGeom prst="ellipse">
            <a:avLst/>
          </a:prstGeom>
          <a:noFill/>
          <a:ln w="38100" cmpd="sng">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 name="MH_Other_6"/>
          <p:cNvSpPr/>
          <p:nvPr>
            <p:custDataLst>
              <p:tags r:id="rId10"/>
            </p:custDataLst>
          </p:nvPr>
        </p:nvSpPr>
        <p:spPr>
          <a:xfrm>
            <a:off x="2589954" y="5687033"/>
            <a:ext cx="271268" cy="271268"/>
          </a:xfrm>
          <a:prstGeom prst="ellipse">
            <a:avLst/>
          </a:prstGeom>
          <a:noFill/>
          <a:ln w="38100" cmpd="sng">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3" name="组合 2"/>
          <p:cNvGrpSpPr/>
          <p:nvPr/>
        </p:nvGrpSpPr>
        <p:grpSpPr>
          <a:xfrm>
            <a:off x="1736663" y="1741631"/>
            <a:ext cx="2680057" cy="2680057"/>
            <a:chOff x="1736663" y="1741631"/>
            <a:chExt cx="2680057" cy="2680057"/>
          </a:xfrm>
        </p:grpSpPr>
        <p:sp>
          <p:nvSpPr>
            <p:cNvPr id="32" name="MH_Other_7"/>
            <p:cNvSpPr/>
            <p:nvPr>
              <p:custDataLst>
                <p:tags r:id="rId11"/>
              </p:custDataLst>
            </p:nvPr>
          </p:nvSpPr>
          <p:spPr>
            <a:xfrm>
              <a:off x="1736663" y="1741631"/>
              <a:ext cx="2680057" cy="2680057"/>
            </a:xfrm>
            <a:prstGeom prst="ellipse">
              <a:avLst/>
            </a:prstGeom>
            <a:solidFill>
              <a:schemeClr val="accent2"/>
            </a:solidFill>
            <a:ln w="222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33" name="MH_Title_1"/>
            <p:cNvSpPr/>
            <p:nvPr>
              <p:custDataLst>
                <p:tags r:id="rId12"/>
              </p:custDataLst>
            </p:nvPr>
          </p:nvSpPr>
          <p:spPr>
            <a:xfrm>
              <a:off x="1866838" y="1999441"/>
              <a:ext cx="2420620" cy="2165985"/>
            </a:xfrm>
            <a:prstGeom prst="ellipse">
              <a:avLst/>
            </a:prstGeom>
            <a:solidFill>
              <a:srgbClr val="FFFFFF"/>
            </a:solidFill>
            <a:ln w="12700" cmpd="sng">
              <a:noFill/>
            </a:ln>
            <a:effectLst>
              <a:innerShdw blurRad="63500" dist="508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zh-CN" altLang="en-US" sz="3200" b="1" dirty="0" smtClean="0">
                  <a:solidFill>
                    <a:schemeClr val="tx1">
                      <a:lumMod val="75000"/>
                      <a:lumOff val="25000"/>
                    </a:schemeClr>
                  </a:solidFill>
                </a:rPr>
                <a:t>bad, harmful</a:t>
              </a:r>
              <a:endParaRPr lang="zh-CN" altLang="en-US" sz="3200" b="1" dirty="0" smtClean="0">
                <a:solidFill>
                  <a:schemeClr val="tx1">
                    <a:lumMod val="75000"/>
                    <a:lumOff val="25000"/>
                  </a:schemeClr>
                </a:solidFill>
              </a:endParaRPr>
            </a:p>
          </p:txBody>
        </p:sp>
      </p:grpSp>
      <p:sp>
        <p:nvSpPr>
          <p:cNvPr id="34" name="MH_Other_8"/>
          <p:cNvSpPr/>
          <p:nvPr>
            <p:custDataLst>
              <p:tags r:id="rId13"/>
            </p:custDataLst>
          </p:nvPr>
        </p:nvSpPr>
        <p:spPr>
          <a:xfrm>
            <a:off x="1358948" y="2859323"/>
            <a:ext cx="271268" cy="271268"/>
          </a:xfrm>
          <a:prstGeom prst="ellipse">
            <a:avLst/>
          </a:prstGeom>
          <a:noFill/>
          <a:ln w="38100" cmpd="sng">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MH_Other_9"/>
          <p:cNvSpPr/>
          <p:nvPr>
            <p:custDataLst>
              <p:tags r:id="rId14"/>
            </p:custDataLst>
          </p:nvPr>
        </p:nvSpPr>
        <p:spPr>
          <a:xfrm>
            <a:off x="1369249" y="2074707"/>
            <a:ext cx="367413" cy="367413"/>
          </a:xfrm>
          <a:prstGeom prst="ellipse">
            <a:avLst/>
          </a:prstGeom>
          <a:noFill/>
          <a:ln w="38100" cmpd="sng">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MH_Other_10"/>
          <p:cNvSpPr/>
          <p:nvPr>
            <p:custDataLst>
              <p:tags r:id="rId15"/>
            </p:custDataLst>
          </p:nvPr>
        </p:nvSpPr>
        <p:spPr>
          <a:xfrm>
            <a:off x="4372080" y="3786439"/>
            <a:ext cx="303889" cy="303889"/>
          </a:xfrm>
          <a:prstGeom prst="ellipse">
            <a:avLst/>
          </a:prstGeom>
          <a:noFill/>
          <a:ln w="38100" cmpd="sng">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MH_Other_11"/>
          <p:cNvSpPr/>
          <p:nvPr>
            <p:custDataLst>
              <p:tags r:id="rId16"/>
            </p:custDataLst>
          </p:nvPr>
        </p:nvSpPr>
        <p:spPr>
          <a:xfrm>
            <a:off x="4133434" y="1648919"/>
            <a:ext cx="283285" cy="283286"/>
          </a:xfrm>
          <a:prstGeom prst="ellipse">
            <a:avLst/>
          </a:prstGeom>
          <a:noFill/>
          <a:ln w="38100" cmpd="sng">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7" name="组合 6"/>
          <p:cNvGrpSpPr/>
          <p:nvPr/>
        </p:nvGrpSpPr>
        <p:grpSpPr>
          <a:xfrm>
            <a:off x="7117080" y="1203960"/>
            <a:ext cx="3942080" cy="1655336"/>
            <a:chOff x="7257991" y="2161978"/>
            <a:chExt cx="3575061" cy="909693"/>
          </a:xfrm>
        </p:grpSpPr>
        <p:sp>
          <p:nvSpPr>
            <p:cNvPr id="42" name="矩形 41"/>
            <p:cNvSpPr/>
            <p:nvPr/>
          </p:nvSpPr>
          <p:spPr>
            <a:xfrm>
              <a:off x="7257992" y="2472148"/>
              <a:ext cx="3575060" cy="599523"/>
            </a:xfrm>
            <a:prstGeom prst="rect">
              <a:avLst/>
            </a:prstGeom>
          </p:spPr>
          <p:txBody>
            <a:bodyPr wrap="square">
              <a:spAutoFit/>
            </a:bodyPr>
            <a:lstStyle/>
            <a:p>
              <a:pPr lvl="0">
                <a:lnSpc>
                  <a:spcPct val="130000"/>
                </a:lnSpc>
                <a:defRPr/>
              </a:pPr>
              <a:r>
                <a:rPr lang="zh-CN" altLang="en-US" sz="1600" b="1" dirty="0">
                  <a:solidFill>
                    <a:prstClr val="black">
                      <a:lumMod val="75000"/>
                      <a:lumOff val="25000"/>
                    </a:prstClr>
                  </a:solidFill>
                  <a:latin typeface="Arial" panose="020B0604020202020204" pitchFamily="34" charset="0"/>
                </a:rPr>
                <a:t> /dɪ'tɪərɪəreɪt/</a:t>
              </a:r>
              <a:endParaRPr lang="zh-CN" altLang="en-US" sz="1600" b="1" dirty="0">
                <a:solidFill>
                  <a:prstClr val="black">
                    <a:lumMod val="75000"/>
                    <a:lumOff val="25000"/>
                  </a:prstClr>
                </a:solidFill>
                <a:latin typeface="Arial" panose="020B0604020202020204" pitchFamily="34" charset="0"/>
              </a:endParaRPr>
            </a:p>
            <a:p>
              <a:pPr lvl="0">
                <a:lnSpc>
                  <a:spcPct val="130000"/>
                </a:lnSpc>
                <a:defRPr/>
              </a:pPr>
              <a:r>
                <a:rPr lang="zh-CN" altLang="en-US" sz="1600" b="1" dirty="0">
                  <a:solidFill>
                    <a:prstClr val="black">
                      <a:lumMod val="75000"/>
                      <a:lumOff val="25000"/>
                    </a:prstClr>
                  </a:solidFill>
                  <a:latin typeface="Arial" panose="020B0604020202020204" pitchFamily="34" charset="0"/>
                </a:rPr>
                <a:t> v. 恶化，变坏</a:t>
              </a:r>
              <a:endParaRPr lang="zh-CN" altLang="en-US" sz="1200" b="1" dirty="0">
                <a:solidFill>
                  <a:prstClr val="black">
                    <a:lumMod val="75000"/>
                    <a:lumOff val="25000"/>
                  </a:prstClr>
                </a:solidFill>
                <a:latin typeface="Arial" panose="020B0604020202020204" pitchFamily="34" charset="0"/>
              </a:endParaRPr>
            </a:p>
            <a:p>
              <a:pPr lvl="0">
                <a:lnSpc>
                  <a:spcPct val="130000"/>
                </a:lnSpc>
                <a:defRPr/>
              </a:pPr>
              <a:r>
                <a:rPr lang="zh-CN" altLang="en-US" b="1" dirty="0">
                  <a:solidFill>
                    <a:prstClr val="black">
                      <a:lumMod val="75000"/>
                      <a:lumOff val="25000"/>
                    </a:prstClr>
                  </a:solidFill>
                  <a:latin typeface="Arial" panose="020B0604020202020204" pitchFamily="34" charset="0"/>
                </a:rPr>
                <a:t>deteriorated  / deteriorating</a:t>
              </a:r>
              <a:r>
                <a:rPr lang="zh-CN" altLang="en-US" sz="1200" b="1" dirty="0">
                  <a:solidFill>
                    <a:prstClr val="black">
                      <a:lumMod val="75000"/>
                      <a:lumOff val="25000"/>
                    </a:prstClr>
                  </a:solidFill>
                  <a:latin typeface="Arial" panose="020B0604020202020204" pitchFamily="34" charset="0"/>
                </a:rPr>
                <a:t> </a:t>
              </a:r>
              <a:endParaRPr lang="zh-CN" altLang="en-US" sz="1200" b="1" dirty="0">
                <a:solidFill>
                  <a:prstClr val="black">
                    <a:lumMod val="75000"/>
                    <a:lumOff val="25000"/>
                  </a:prstClr>
                </a:solidFill>
                <a:latin typeface="Arial" panose="020B0604020202020204" pitchFamily="34" charset="0"/>
              </a:endParaRPr>
            </a:p>
          </p:txBody>
        </p:sp>
        <p:sp>
          <p:nvSpPr>
            <p:cNvPr id="43" name="矩形 42"/>
            <p:cNvSpPr/>
            <p:nvPr/>
          </p:nvSpPr>
          <p:spPr>
            <a:xfrm>
              <a:off x="7257991" y="2161978"/>
              <a:ext cx="2882900" cy="320699"/>
            </a:xfrm>
            <a:prstGeom prst="rect">
              <a:avLst/>
            </a:prstGeom>
          </p:spPr>
          <p:txBody>
            <a:bodyPr wrap="square">
              <a:spAutoFit/>
            </a:bodyPr>
            <a:lstStyle/>
            <a:p>
              <a:pPr algn="l">
                <a:defRPr/>
              </a:pPr>
              <a:r>
                <a:rPr lang="zh-CN" altLang="en-US" sz="3200" b="1" spc="300" dirty="0">
                  <a:solidFill>
                    <a:schemeClr val="tx1"/>
                  </a:solidFill>
                </a:rPr>
                <a:t>deteriorate</a:t>
              </a:r>
              <a:endParaRPr lang="zh-CN" altLang="en-US" sz="3200" b="1" spc="300" dirty="0">
                <a:solidFill>
                  <a:schemeClr val="tx1"/>
                </a:solidFill>
              </a:endParaRPr>
            </a:p>
          </p:txBody>
        </p:sp>
      </p:grpSp>
      <p:grpSp>
        <p:nvGrpSpPr>
          <p:cNvPr id="8" name="组合 7"/>
          <p:cNvGrpSpPr/>
          <p:nvPr/>
        </p:nvGrpSpPr>
        <p:grpSpPr>
          <a:xfrm>
            <a:off x="6571615" y="3491865"/>
            <a:ext cx="4732020" cy="1259331"/>
            <a:chOff x="6625942" y="3796279"/>
            <a:chExt cx="3575061" cy="980756"/>
          </a:xfrm>
        </p:grpSpPr>
        <p:sp>
          <p:nvSpPr>
            <p:cNvPr id="45" name="矩形 44"/>
            <p:cNvSpPr/>
            <p:nvPr/>
          </p:nvSpPr>
          <p:spPr>
            <a:xfrm>
              <a:off x="6625943" y="4207828"/>
              <a:ext cx="3575060" cy="569207"/>
            </a:xfrm>
            <a:prstGeom prst="rect">
              <a:avLst/>
            </a:prstGeom>
          </p:spPr>
          <p:txBody>
            <a:bodyPr wrap="square">
              <a:spAutoFit/>
            </a:bodyPr>
            <a:lstStyle/>
            <a:p>
              <a:pPr lvl="0">
                <a:lnSpc>
                  <a:spcPct val="130000"/>
                </a:lnSpc>
                <a:defRPr/>
              </a:pPr>
              <a:r>
                <a:rPr lang="zh-CN" altLang="en-US" sz="1600" b="1" dirty="0">
                  <a:solidFill>
                    <a:prstClr val="black">
                      <a:lumMod val="75000"/>
                      <a:lumOff val="25000"/>
                    </a:prstClr>
                  </a:solidFill>
                  <a:latin typeface="Arial" panose="020B0604020202020204" pitchFamily="34" charset="0"/>
                </a:rPr>
                <a:t>/,detrɪ'mentəl/</a:t>
              </a:r>
              <a:endParaRPr lang="zh-CN" altLang="en-US" sz="1600" b="1" dirty="0">
                <a:solidFill>
                  <a:prstClr val="black">
                    <a:lumMod val="75000"/>
                    <a:lumOff val="25000"/>
                  </a:prstClr>
                </a:solidFill>
                <a:latin typeface="Arial" panose="020B0604020202020204" pitchFamily="34" charset="0"/>
              </a:endParaRPr>
            </a:p>
            <a:p>
              <a:pPr lvl="0">
                <a:lnSpc>
                  <a:spcPct val="130000"/>
                </a:lnSpc>
                <a:defRPr/>
              </a:pPr>
              <a:r>
                <a:rPr lang="zh-CN" altLang="en-US" sz="1600" b="1" dirty="0">
                  <a:solidFill>
                    <a:prstClr val="black">
                      <a:lumMod val="75000"/>
                      <a:lumOff val="25000"/>
                    </a:prstClr>
                  </a:solidFill>
                  <a:latin typeface="Arial" panose="020B0604020202020204" pitchFamily="34" charset="0"/>
                </a:rPr>
                <a:t> adj. 不利的；有害的 n. 有害的人（或物）</a:t>
              </a:r>
              <a:endParaRPr lang="zh-CN" altLang="en-US" sz="1600" b="1" dirty="0">
                <a:solidFill>
                  <a:prstClr val="black">
                    <a:lumMod val="75000"/>
                    <a:lumOff val="25000"/>
                  </a:prstClr>
                </a:solidFill>
                <a:latin typeface="Arial" panose="020B0604020202020204" pitchFamily="34" charset="0"/>
              </a:endParaRPr>
            </a:p>
          </p:txBody>
        </p:sp>
        <p:sp>
          <p:nvSpPr>
            <p:cNvPr id="46" name="矩形 45"/>
            <p:cNvSpPr/>
            <p:nvPr/>
          </p:nvSpPr>
          <p:spPr>
            <a:xfrm>
              <a:off x="6625942" y="3796279"/>
              <a:ext cx="3575061" cy="454475"/>
            </a:xfrm>
            <a:prstGeom prst="rect">
              <a:avLst/>
            </a:prstGeom>
          </p:spPr>
          <p:txBody>
            <a:bodyPr wrap="square">
              <a:spAutoFit/>
            </a:bodyPr>
            <a:lstStyle/>
            <a:p>
              <a:pPr algn="l">
                <a:defRPr/>
              </a:pPr>
              <a:r>
                <a:rPr lang="zh-CN" altLang="en-US" sz="3200" b="1" spc="300" dirty="0"/>
                <a:t>detrimental</a:t>
              </a:r>
              <a:endParaRPr lang="zh-CN" altLang="en-US" b="1" spc="300" dirty="0">
                <a:solidFill>
                  <a:schemeClr val="tx1">
                    <a:lumMod val="75000"/>
                    <a:lumOff val="25000"/>
                  </a:schemeClr>
                </a:solidFill>
              </a:endParaRPr>
            </a:p>
          </p:txBody>
        </p:sp>
      </p:grpSp>
      <p:grpSp>
        <p:nvGrpSpPr>
          <p:cNvPr id="9" name="组合 8"/>
          <p:cNvGrpSpPr/>
          <p:nvPr/>
        </p:nvGrpSpPr>
        <p:grpSpPr>
          <a:xfrm>
            <a:off x="4500880" y="5246370"/>
            <a:ext cx="3575050" cy="1225643"/>
            <a:chOff x="4547758" y="5027482"/>
            <a:chExt cx="3575060" cy="734790"/>
          </a:xfrm>
        </p:grpSpPr>
        <p:sp>
          <p:nvSpPr>
            <p:cNvPr id="48" name="矩形 47"/>
            <p:cNvSpPr/>
            <p:nvPr/>
          </p:nvSpPr>
          <p:spPr>
            <a:xfrm>
              <a:off x="4547758" y="5324096"/>
              <a:ext cx="3575060" cy="438176"/>
            </a:xfrm>
            <a:prstGeom prst="rect">
              <a:avLst/>
            </a:prstGeom>
          </p:spPr>
          <p:txBody>
            <a:bodyPr wrap="square">
              <a:spAutoFit/>
            </a:bodyPr>
            <a:lstStyle/>
            <a:p>
              <a:pPr lvl="0">
                <a:lnSpc>
                  <a:spcPct val="130000"/>
                </a:lnSpc>
                <a:defRPr/>
              </a:pPr>
              <a:r>
                <a:rPr lang="zh-CN" altLang="en-US" sz="1600" b="1" dirty="0">
                  <a:solidFill>
                    <a:prstClr val="black">
                      <a:lumMod val="75000"/>
                      <a:lumOff val="25000"/>
                    </a:prstClr>
                  </a:solidFill>
                  <a:latin typeface="Arial" panose="020B0604020202020204" pitchFamily="34" charset="0"/>
                </a:rPr>
                <a:t> /ˌdeləˈtɪəriəs/ </a:t>
              </a:r>
              <a:endParaRPr lang="zh-CN" altLang="en-US" sz="1600" b="1" dirty="0">
                <a:solidFill>
                  <a:prstClr val="black">
                    <a:lumMod val="75000"/>
                    <a:lumOff val="25000"/>
                  </a:prstClr>
                </a:solidFill>
                <a:latin typeface="Arial" panose="020B0604020202020204" pitchFamily="34" charset="0"/>
              </a:endParaRPr>
            </a:p>
            <a:p>
              <a:pPr lvl="0">
                <a:lnSpc>
                  <a:spcPct val="130000"/>
                </a:lnSpc>
                <a:defRPr/>
              </a:pPr>
              <a:r>
                <a:rPr lang="zh-CN" altLang="en-US" sz="1600" b="1" dirty="0">
                  <a:solidFill>
                    <a:prstClr val="black">
                      <a:lumMod val="75000"/>
                      <a:lumOff val="25000"/>
                    </a:prstClr>
                  </a:solidFill>
                  <a:latin typeface="Arial" panose="020B0604020202020204" pitchFamily="34" charset="0"/>
                </a:rPr>
                <a:t>adj. 有毒的，有害的</a:t>
              </a:r>
              <a:endParaRPr lang="zh-CN" altLang="en-US" sz="1600" b="1" dirty="0">
                <a:solidFill>
                  <a:prstClr val="black">
                    <a:lumMod val="75000"/>
                    <a:lumOff val="25000"/>
                  </a:prstClr>
                </a:solidFill>
                <a:latin typeface="Arial" panose="020B0604020202020204" pitchFamily="34" charset="0"/>
              </a:endParaRPr>
            </a:p>
          </p:txBody>
        </p:sp>
        <p:sp>
          <p:nvSpPr>
            <p:cNvPr id="49" name="矩形 48"/>
            <p:cNvSpPr/>
            <p:nvPr/>
          </p:nvSpPr>
          <p:spPr>
            <a:xfrm>
              <a:off x="4723018" y="5027482"/>
              <a:ext cx="3053724" cy="349855"/>
            </a:xfrm>
            <a:prstGeom prst="rect">
              <a:avLst/>
            </a:prstGeom>
          </p:spPr>
          <p:txBody>
            <a:bodyPr wrap="square">
              <a:spAutoFit/>
            </a:bodyPr>
            <a:lstStyle/>
            <a:p>
              <a:pPr algn="l">
                <a:defRPr/>
              </a:pPr>
              <a:r>
                <a:rPr lang="zh-CN" altLang="en-US" sz="3200" b="1" spc="300" dirty="0"/>
                <a:t>deleterious</a:t>
              </a:r>
              <a:endParaRPr lang="zh-CN" altLang="en-US" sz="3200" b="1" spc="300" dirty="0"/>
            </a:p>
          </p:txBody>
        </p:sp>
      </p:grpSp>
      <p:pic>
        <p:nvPicPr>
          <p:cNvPr id="2" name="图片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31" presetClass="entr" presetSubtype="0" fill="hold" nodeType="withEffect">
                                  <p:stCondLst>
                                    <p:cond delay="110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10" presetClass="entr" presetSubtype="0" fill="hold" grpId="0" nodeType="withEffect">
                                  <p:stCondLst>
                                    <p:cond delay="11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160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120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160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130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110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23" presetClass="entr" presetSubtype="288" fill="hold" nodeType="withEffect">
                                  <p:stCondLst>
                                    <p:cond delay="180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strVal val="4/3*#ppt_w"/>
                                          </p:val>
                                        </p:tav>
                                        <p:tav tm="100000">
                                          <p:val>
                                            <p:strVal val="#ppt_w"/>
                                          </p:val>
                                        </p:tav>
                                      </p:tavLst>
                                    </p:anim>
                                    <p:anim calcmode="lin" valueType="num">
                                      <p:cBhvr>
                                        <p:cTn id="41" dur="500" fill="hold"/>
                                        <p:tgtEl>
                                          <p:spTgt spid="4"/>
                                        </p:tgtEl>
                                        <p:attrNameLst>
                                          <p:attrName>ppt_h</p:attrName>
                                        </p:attrNameLst>
                                      </p:cBhvr>
                                      <p:tavLst>
                                        <p:tav tm="0">
                                          <p:val>
                                            <p:strVal val="4/3*#ppt_h"/>
                                          </p:val>
                                        </p:tav>
                                        <p:tav tm="100000">
                                          <p:val>
                                            <p:strVal val="#ppt_h"/>
                                          </p:val>
                                        </p:tav>
                                      </p:tavLst>
                                    </p:anim>
                                  </p:childTnLst>
                                </p:cTn>
                              </p:par>
                              <p:par>
                                <p:cTn id="42" presetID="17" presetClass="entr" presetSubtype="8" fill="hold" nodeType="withEffect">
                                  <p:stCondLst>
                                    <p:cond delay="200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ppt_x</p:attrName>
                                        </p:attrNameLst>
                                      </p:cBhvr>
                                      <p:tavLst>
                                        <p:tav tm="0">
                                          <p:val>
                                            <p:strVal val="#ppt_x-#ppt_w/2"/>
                                          </p:val>
                                        </p:tav>
                                        <p:tav tm="100000">
                                          <p:val>
                                            <p:strVal val="#ppt_x"/>
                                          </p:val>
                                        </p:tav>
                                      </p:tavLst>
                                    </p:anim>
                                    <p:anim calcmode="lin" valueType="num">
                                      <p:cBhvr>
                                        <p:cTn id="45" dur="500" fill="hold"/>
                                        <p:tgtEl>
                                          <p:spTgt spid="7"/>
                                        </p:tgtEl>
                                        <p:attrNameLst>
                                          <p:attrName>ppt_y</p:attrName>
                                        </p:attrNameLst>
                                      </p:cBhvr>
                                      <p:tavLst>
                                        <p:tav tm="0">
                                          <p:val>
                                            <p:strVal val="#ppt_y"/>
                                          </p:val>
                                        </p:tav>
                                        <p:tav tm="100000">
                                          <p:val>
                                            <p:strVal val="#ppt_y"/>
                                          </p:val>
                                        </p:tav>
                                      </p:tavLst>
                                    </p:anim>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strVal val="#ppt_h"/>
                                          </p:val>
                                        </p:tav>
                                        <p:tav tm="100000">
                                          <p:val>
                                            <p:strVal val="#ppt_h"/>
                                          </p:val>
                                        </p:tav>
                                      </p:tavLst>
                                    </p:anim>
                                  </p:childTnLst>
                                </p:cTn>
                              </p:par>
                              <p:par>
                                <p:cTn id="48" presetID="23" presetClass="entr" presetSubtype="288" fill="hold" nodeType="withEffect">
                                  <p:stCondLst>
                                    <p:cond delay="230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strVal val="4/3*#ppt_w"/>
                                          </p:val>
                                        </p:tav>
                                        <p:tav tm="100000">
                                          <p:val>
                                            <p:strVal val="#ppt_w"/>
                                          </p:val>
                                        </p:tav>
                                      </p:tavLst>
                                    </p:anim>
                                    <p:anim calcmode="lin" valueType="num">
                                      <p:cBhvr>
                                        <p:cTn id="51" dur="500" fill="hold"/>
                                        <p:tgtEl>
                                          <p:spTgt spid="5"/>
                                        </p:tgtEl>
                                        <p:attrNameLst>
                                          <p:attrName>ppt_h</p:attrName>
                                        </p:attrNameLst>
                                      </p:cBhvr>
                                      <p:tavLst>
                                        <p:tav tm="0">
                                          <p:val>
                                            <p:strVal val="4/3*#ppt_h"/>
                                          </p:val>
                                        </p:tav>
                                        <p:tav tm="100000">
                                          <p:val>
                                            <p:strVal val="#ppt_h"/>
                                          </p:val>
                                        </p:tav>
                                      </p:tavLst>
                                    </p:anim>
                                  </p:childTnLst>
                                </p:cTn>
                              </p:par>
                              <p:par>
                                <p:cTn id="52" presetID="17" presetClass="entr" presetSubtype="8" fill="hold" nodeType="withEffect">
                                  <p:stCondLst>
                                    <p:cond delay="250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ppt_x</p:attrName>
                                        </p:attrNameLst>
                                      </p:cBhvr>
                                      <p:tavLst>
                                        <p:tav tm="0">
                                          <p:val>
                                            <p:strVal val="#ppt_x-#ppt_w/2"/>
                                          </p:val>
                                        </p:tav>
                                        <p:tav tm="100000">
                                          <p:val>
                                            <p:strVal val="#ppt_x"/>
                                          </p:val>
                                        </p:tav>
                                      </p:tavLst>
                                    </p:anim>
                                    <p:anim calcmode="lin" valueType="num">
                                      <p:cBhvr>
                                        <p:cTn id="55" dur="500" fill="hold"/>
                                        <p:tgtEl>
                                          <p:spTgt spid="8"/>
                                        </p:tgtEl>
                                        <p:attrNameLst>
                                          <p:attrName>ppt_y</p:attrName>
                                        </p:attrNameLst>
                                      </p:cBhvr>
                                      <p:tavLst>
                                        <p:tav tm="0">
                                          <p:val>
                                            <p:strVal val="#ppt_y"/>
                                          </p:val>
                                        </p:tav>
                                        <p:tav tm="100000">
                                          <p:val>
                                            <p:strVal val="#ppt_y"/>
                                          </p:val>
                                        </p:tav>
                                      </p:tavLst>
                                    </p:anim>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strVal val="#ppt_h"/>
                                          </p:val>
                                        </p:tav>
                                        <p:tav tm="100000">
                                          <p:val>
                                            <p:strVal val="#ppt_h"/>
                                          </p:val>
                                        </p:tav>
                                      </p:tavLst>
                                    </p:anim>
                                  </p:childTnLst>
                                </p:cTn>
                              </p:par>
                              <p:par>
                                <p:cTn id="58" presetID="23" presetClass="entr" presetSubtype="288" fill="hold" nodeType="withEffect">
                                  <p:stCondLst>
                                    <p:cond delay="2800"/>
                                  </p:stCondLst>
                                  <p:childTnLst>
                                    <p:set>
                                      <p:cBhvr>
                                        <p:cTn id="59" dur="1" fill="hold">
                                          <p:stCondLst>
                                            <p:cond delay="0"/>
                                          </p:stCondLst>
                                        </p:cTn>
                                        <p:tgtEl>
                                          <p:spTgt spid="6"/>
                                        </p:tgtEl>
                                        <p:attrNameLst>
                                          <p:attrName>style.visibility</p:attrName>
                                        </p:attrNameLst>
                                      </p:cBhvr>
                                      <p:to>
                                        <p:strVal val="visible"/>
                                      </p:to>
                                    </p:set>
                                    <p:anim calcmode="lin" valueType="num">
                                      <p:cBhvr>
                                        <p:cTn id="60" dur="500" fill="hold"/>
                                        <p:tgtEl>
                                          <p:spTgt spid="6"/>
                                        </p:tgtEl>
                                        <p:attrNameLst>
                                          <p:attrName>ppt_w</p:attrName>
                                        </p:attrNameLst>
                                      </p:cBhvr>
                                      <p:tavLst>
                                        <p:tav tm="0">
                                          <p:val>
                                            <p:strVal val="4/3*#ppt_w"/>
                                          </p:val>
                                        </p:tav>
                                        <p:tav tm="100000">
                                          <p:val>
                                            <p:strVal val="#ppt_w"/>
                                          </p:val>
                                        </p:tav>
                                      </p:tavLst>
                                    </p:anim>
                                    <p:anim calcmode="lin" valueType="num">
                                      <p:cBhvr>
                                        <p:cTn id="61" dur="500" fill="hold"/>
                                        <p:tgtEl>
                                          <p:spTgt spid="6"/>
                                        </p:tgtEl>
                                        <p:attrNameLst>
                                          <p:attrName>ppt_h</p:attrName>
                                        </p:attrNameLst>
                                      </p:cBhvr>
                                      <p:tavLst>
                                        <p:tav tm="0">
                                          <p:val>
                                            <p:strVal val="4/3*#ppt_h"/>
                                          </p:val>
                                        </p:tav>
                                        <p:tav tm="100000">
                                          <p:val>
                                            <p:strVal val="#ppt_h"/>
                                          </p:val>
                                        </p:tav>
                                      </p:tavLst>
                                    </p:anim>
                                  </p:childTnLst>
                                </p:cTn>
                              </p:par>
                              <p:par>
                                <p:cTn id="62" presetID="17" presetClass="entr" presetSubtype="8" fill="hold" nodeType="withEffect">
                                  <p:stCondLst>
                                    <p:cond delay="300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ppt_x</p:attrName>
                                        </p:attrNameLst>
                                      </p:cBhvr>
                                      <p:tavLst>
                                        <p:tav tm="0">
                                          <p:val>
                                            <p:strVal val="#ppt_x-#ppt_w/2"/>
                                          </p:val>
                                        </p:tav>
                                        <p:tav tm="100000">
                                          <p:val>
                                            <p:strVal val="#ppt_x"/>
                                          </p:val>
                                        </p:tav>
                                      </p:tavLst>
                                    </p:anim>
                                    <p:anim calcmode="lin" valueType="num">
                                      <p:cBhvr>
                                        <p:cTn id="65" dur="500" fill="hold"/>
                                        <p:tgtEl>
                                          <p:spTgt spid="9"/>
                                        </p:tgtEl>
                                        <p:attrNameLst>
                                          <p:attrName>ppt_y</p:attrName>
                                        </p:attrNameLst>
                                      </p:cBhvr>
                                      <p:tavLst>
                                        <p:tav tm="0">
                                          <p:val>
                                            <p:strVal val="#ppt_y"/>
                                          </p:val>
                                        </p:tav>
                                        <p:tav tm="100000">
                                          <p:val>
                                            <p:strVal val="#ppt_y"/>
                                          </p:val>
                                        </p:tav>
                                      </p:tavLst>
                                    </p:anim>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strVal val="#ppt_h"/>
                                          </p:val>
                                        </p:tav>
                                        <p:tav tm="100000">
                                          <p:val>
                                            <p:strVal val="#ppt_h"/>
                                          </p:val>
                                        </p:tav>
                                      </p:tavLst>
                                    </p:anim>
                                  </p:childTnLst>
                                </p:cTn>
                              </p:par>
                              <p:par>
                                <p:cTn id="68" presetID="47" presetClass="entr" presetSubtype="0" fill="hold" nodeType="with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750"/>
                                        <p:tgtEl>
                                          <p:spTgt spid="2"/>
                                        </p:tgtEl>
                                      </p:cBhvr>
                                    </p:animEffect>
                                    <p:anim calcmode="lin" valueType="num">
                                      <p:cBhvr>
                                        <p:cTn id="71" dur="750" fill="hold"/>
                                        <p:tgtEl>
                                          <p:spTgt spid="2"/>
                                        </p:tgtEl>
                                        <p:attrNameLst>
                                          <p:attrName>ppt_x</p:attrName>
                                        </p:attrNameLst>
                                      </p:cBhvr>
                                      <p:tavLst>
                                        <p:tav tm="0">
                                          <p:val>
                                            <p:strVal val="#ppt_x"/>
                                          </p:val>
                                        </p:tav>
                                        <p:tav tm="100000">
                                          <p:val>
                                            <p:strVal val="#ppt_x"/>
                                          </p:val>
                                        </p:tav>
                                      </p:tavLst>
                                    </p:anim>
                                    <p:anim calcmode="lin" valueType="num">
                                      <p:cBhvr>
                                        <p:cTn id="72"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31" grpId="0" bldLvl="0" animBg="1"/>
      <p:bldP spid="34" grpId="0" bldLvl="0" animBg="1"/>
      <p:bldP spid="35" grpId="0" bldLvl="0" animBg="1"/>
      <p:bldP spid="36" grpId="0" bldLvl="0" animBg="1"/>
      <p:bldP spid="3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0" y="1149781"/>
            <a:ext cx="12192000" cy="4374719"/>
            <a:chOff x="0" y="1149781"/>
            <a:chExt cx="12252596" cy="4374719"/>
          </a:xfrm>
          <a:effectLst>
            <a:outerShdw blurRad="190500" dist="63500" dir="2700000" algn="tl" rotWithShape="0">
              <a:prstClr val="black">
                <a:alpha val="40000"/>
              </a:prstClr>
            </a:outerShdw>
          </a:effectLst>
        </p:grpSpPr>
        <p:sp>
          <p:nvSpPr>
            <p:cNvPr id="41" name="矩形 40"/>
            <p:cNvSpPr/>
            <p:nvPr/>
          </p:nvSpPr>
          <p:spPr>
            <a:xfrm>
              <a:off x="0" y="1149781"/>
              <a:ext cx="12252596" cy="4374719"/>
            </a:xfrm>
            <a:prstGeom prst="rect">
              <a:avLst/>
            </a:prstGeom>
            <a:gradFill flip="none" rotWithShape="1">
              <a:gsLst>
                <a:gs pos="0">
                  <a:schemeClr val="bg1"/>
                </a:gs>
                <a:gs pos="100000">
                  <a:schemeClr val="bg1">
                    <a:lumMod val="86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49857" y="1324083"/>
              <a:ext cx="11952883" cy="4026115"/>
            </a:xfrm>
            <a:prstGeom prst="rect">
              <a:avLst/>
            </a:prstGeom>
            <a:gradFill flip="none" rotWithShape="1">
              <a:gsLst>
                <a:gs pos="0">
                  <a:schemeClr val="accent1">
                    <a:lumMod val="90000"/>
                    <a:lumOff val="10000"/>
                  </a:schemeClr>
                </a:gs>
                <a:gs pos="100000">
                  <a:schemeClr val="accent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03498" y="929489"/>
            <a:ext cx="12635918" cy="5906885"/>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9412" y="4547679"/>
            <a:ext cx="2066548" cy="181966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1950" y="4609550"/>
            <a:ext cx="1076506" cy="1695917"/>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3972" y="4989905"/>
            <a:ext cx="1209976" cy="1991032"/>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05" y="3762245"/>
            <a:ext cx="3992522" cy="3573973"/>
          </a:xfrm>
          <a:prstGeom prst="rect">
            <a:avLst/>
          </a:prstGeom>
        </p:spPr>
      </p:pic>
      <p:sp>
        <p:nvSpPr>
          <p:cNvPr id="12" name="文本框 11"/>
          <p:cNvSpPr txBox="1"/>
          <p:nvPr/>
        </p:nvSpPr>
        <p:spPr>
          <a:xfrm>
            <a:off x="635" y="1859915"/>
            <a:ext cx="12278360" cy="1630045"/>
          </a:xfrm>
          <a:prstGeom prst="rect">
            <a:avLst/>
          </a:prstGeom>
          <a:noFill/>
        </p:spPr>
        <p:txBody>
          <a:bodyPr wrap="square" rtlCol="0">
            <a:spAutoFit/>
          </a:bodyPr>
          <a:lstStyle/>
          <a:p>
            <a:pPr algn="ctr"/>
            <a:r>
              <a:rPr lang="zh-CN" altLang="en-US" sz="4000" b="1" spc="300" dirty="0">
                <a:solidFill>
                  <a:schemeClr val="bg1"/>
                </a:solidFill>
                <a:effectLst>
                  <a:outerShdw blurRad="127000" dist="76200" dir="2700000" algn="tl">
                    <a:srgbClr val="000000">
                      <a:alpha val="40000"/>
                    </a:srgbClr>
                  </a:outerShdw>
                </a:effectLst>
              </a:rPr>
              <a:t>概要写作 语料</a:t>
            </a:r>
            <a:r>
              <a:rPr lang="zh-CN" altLang="en-US" sz="4000" b="1" spc="300" dirty="0">
                <a:solidFill>
                  <a:schemeClr val="bg1"/>
                </a:solidFill>
                <a:effectLst>
                  <a:outerShdw blurRad="127000" dist="76200" dir="2700000" algn="tl">
                    <a:srgbClr val="000000">
                      <a:alpha val="40000"/>
                    </a:srgbClr>
                  </a:outerShdw>
                </a:effectLst>
                <a:sym typeface="+mn-ea"/>
              </a:rPr>
              <a:t>库</a:t>
            </a:r>
            <a:r>
              <a:rPr lang="en-US" altLang="zh-CN" sz="4000" b="1" spc="300" dirty="0">
                <a:solidFill>
                  <a:schemeClr val="bg1"/>
                </a:solidFill>
                <a:effectLst>
                  <a:outerShdw blurRad="127000" dist="76200" dir="2700000" algn="tl">
                    <a:srgbClr val="000000">
                      <a:alpha val="40000"/>
                    </a:srgbClr>
                  </a:outerShdw>
                </a:effectLst>
                <a:sym typeface="+mn-ea"/>
              </a:rPr>
              <a:t>-1--形容词</a:t>
            </a:r>
            <a:r>
              <a:rPr lang="en-US" altLang="zh-CN" sz="2400" b="1" spc="300" dirty="0">
                <a:solidFill>
                  <a:schemeClr val="bg1"/>
                </a:solidFill>
                <a:effectLst>
                  <a:outerShdw blurRad="127000" dist="76200" dir="2700000" algn="tl">
                    <a:srgbClr val="000000">
                      <a:alpha val="40000"/>
                    </a:srgbClr>
                  </a:outerShdw>
                </a:effectLst>
                <a:sym typeface="+mn-ea"/>
              </a:rPr>
              <a:t>1-1</a:t>
            </a:r>
            <a:endParaRPr lang="en-US" altLang="zh-CN" sz="4000" b="1" spc="300" dirty="0">
              <a:solidFill>
                <a:schemeClr val="bg1"/>
              </a:solidFill>
              <a:effectLst>
                <a:outerShdw blurRad="127000" dist="76200" dir="2700000" algn="tl">
                  <a:srgbClr val="000000">
                    <a:alpha val="40000"/>
                  </a:srgbClr>
                </a:outerShdw>
              </a:effectLst>
              <a:sym typeface="+mn-ea"/>
            </a:endParaRPr>
          </a:p>
          <a:p>
            <a:pPr algn="ctr"/>
            <a:r>
              <a:rPr lang="en-US" altLang="zh-CN" sz="6000" b="1" spc="300" dirty="0">
                <a:solidFill>
                  <a:schemeClr val="bg1"/>
                </a:solidFill>
                <a:effectLst>
                  <a:outerShdw blurRad="127000" dist="76200" dir="2700000" algn="tl">
                    <a:srgbClr val="000000">
                      <a:alpha val="40000"/>
                    </a:srgbClr>
                  </a:outerShdw>
                </a:effectLst>
              </a:rPr>
              <a:t>Word bank for p</a:t>
            </a:r>
            <a:r>
              <a:rPr lang="zh-CN" altLang="en-US" sz="6000" b="1" spc="300" dirty="0">
                <a:solidFill>
                  <a:schemeClr val="bg1"/>
                </a:solidFill>
                <a:effectLst>
                  <a:outerShdw blurRad="127000" dist="76200" dir="2700000" algn="tl">
                    <a:srgbClr val="000000">
                      <a:alpha val="40000"/>
                    </a:srgbClr>
                  </a:outerShdw>
                </a:effectLst>
              </a:rPr>
              <a:t>araphrase</a:t>
            </a:r>
            <a:endParaRPr lang="zh-CN" altLang="en-US" sz="6000" b="1" spc="300" dirty="0">
              <a:solidFill>
                <a:schemeClr val="bg1"/>
              </a:solidFill>
              <a:effectLst>
                <a:outerShdw blurRad="127000" dist="76200" dir="2700000" algn="tl">
                  <a:srgbClr val="000000">
                    <a:alpha val="40000"/>
                  </a:srgbClr>
                </a:outerShdw>
              </a:effectLst>
            </a:endParaRPr>
          </a:p>
        </p:txBody>
      </p:sp>
      <p:grpSp>
        <p:nvGrpSpPr>
          <p:cNvPr id="37" name="组合 36"/>
          <p:cNvGrpSpPr/>
          <p:nvPr/>
        </p:nvGrpSpPr>
        <p:grpSpPr>
          <a:xfrm>
            <a:off x="3688715" y="4402455"/>
            <a:ext cx="4212590" cy="398780"/>
            <a:chOff x="2619412" y="3356990"/>
            <a:chExt cx="6985757" cy="398897"/>
          </a:xfrm>
        </p:grpSpPr>
        <p:sp>
          <p:nvSpPr>
            <p:cNvPr id="16" name="文本框 15"/>
            <p:cNvSpPr txBox="1"/>
            <p:nvPr/>
          </p:nvSpPr>
          <p:spPr>
            <a:xfrm>
              <a:off x="3439538" y="3356990"/>
              <a:ext cx="5345506" cy="398897"/>
            </a:xfrm>
            <a:prstGeom prst="rect">
              <a:avLst/>
            </a:prstGeom>
            <a:noFill/>
          </p:spPr>
          <p:txBody>
            <a:bodyPr wrap="square" rtlCol="0">
              <a:spAutoFit/>
            </a:bodyPr>
            <a:lstStyle/>
            <a:p>
              <a:pPr algn="dist"/>
              <a:r>
                <a:rPr lang="zh-CN" altLang="en-US" sz="2000" b="1" dirty="0" smtClean="0">
                  <a:solidFill>
                    <a:schemeClr val="bg1"/>
                  </a:solidFill>
                </a:rPr>
                <a:t>浙江省常山一中  吴俊峰</a:t>
              </a:r>
              <a:endParaRPr lang="zh-CN" altLang="en-US" sz="2000" b="1" dirty="0" smtClean="0">
                <a:solidFill>
                  <a:schemeClr val="bg1"/>
                </a:solidFill>
              </a:endParaRPr>
            </a:p>
          </p:txBody>
        </p:sp>
        <p:cxnSp>
          <p:nvCxnSpPr>
            <p:cNvPr id="36" name="直接连接符 35"/>
            <p:cNvCxnSpPr/>
            <p:nvPr/>
          </p:nvCxnSpPr>
          <p:spPr>
            <a:xfrm flipH="1">
              <a:off x="2619412" y="3526267"/>
              <a:ext cx="66671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8938456" y="3526267"/>
              <a:ext cx="66671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rotWithShape="1">
          <a:blip r:embed="rId6">
            <a:extLst>
              <a:ext uri="{BEBA8EAE-BF5A-486C-A8C5-ECC9F3942E4B}">
                <a14:imgProps xmlns:a14="http://schemas.microsoft.com/office/drawing/2010/main">
                  <a14:imgLayer r:embed="rId7">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395938" y="173915"/>
            <a:ext cx="1826937" cy="1685925"/>
          </a:xfrm>
          <a:prstGeom prst="rect">
            <a:avLst/>
          </a:prstGeom>
        </p:spPr>
      </p:pic>
      <p:sp>
        <p:nvSpPr>
          <p:cNvPr id="6" name="矩形 5"/>
          <p:cNvSpPr/>
          <p:nvPr/>
        </p:nvSpPr>
        <p:spPr>
          <a:xfrm>
            <a:off x="9770" y="4557395"/>
            <a:ext cx="2983241" cy="349250"/>
          </a:xfrm>
          <a:prstGeom prst="rect">
            <a:avLst/>
          </a:prstGeom>
        </p:spPr>
        <p:txBody>
          <a:bodyPr wrap="square">
            <a:spAutoFit/>
          </a:bodyPr>
          <a:p>
            <a:pPr algn="ctr">
              <a:lnSpc>
                <a:spcPct val="120000"/>
              </a:lnSpc>
            </a:pPr>
            <a:r>
              <a:rPr lang="en-US" altLang="zh-CN" sz="14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14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文本框 23"/>
          <p:cNvSpPr txBox="1"/>
          <p:nvPr/>
        </p:nvSpPr>
        <p:spPr>
          <a:xfrm rot="21360000">
            <a:off x="1113790" y="5030470"/>
            <a:ext cx="1203325" cy="1106805"/>
          </a:xfrm>
          <a:prstGeom prst="rect">
            <a:avLst/>
          </a:prstGeom>
          <a:noFill/>
        </p:spPr>
        <p:txBody>
          <a:bodyPr wrap="square" rtlCol="0">
            <a:spAutoFit/>
          </a:bodyPr>
          <a:p>
            <a:pPr algn="ctr"/>
            <a:r>
              <a:rPr lang="en-US" altLang="zh-CN" sz="6600" dirty="0" smtClean="0">
                <a:solidFill>
                  <a:srgbClr val="0070C0"/>
                </a:solidFill>
                <a:latin typeface="Impact" panose="020B0806030902050204" pitchFamily="34" charset="0"/>
              </a:rPr>
              <a:t>01</a:t>
            </a:r>
            <a:endParaRPr lang="en-US" altLang="zh-CN" sz="6600" dirty="0" smtClean="0">
              <a:solidFill>
                <a:srgbClr val="0070C0"/>
              </a:solidFill>
              <a:latin typeface="Impact" panose="020B080603090205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11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42" presetClass="entr" presetSubtype="0" fill="hold" nodeType="withEffect">
                                  <p:stCondLst>
                                    <p:cond delay="80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850"/>
                                        <p:tgtEl>
                                          <p:spTgt spid="40"/>
                                        </p:tgtEl>
                                      </p:cBhvr>
                                    </p:animEffect>
                                    <p:anim calcmode="lin" valueType="num">
                                      <p:cBhvr>
                                        <p:cTn id="14" dur="850" fill="hold"/>
                                        <p:tgtEl>
                                          <p:spTgt spid="40"/>
                                        </p:tgtEl>
                                        <p:attrNameLst>
                                          <p:attrName>ppt_x</p:attrName>
                                        </p:attrNameLst>
                                      </p:cBhvr>
                                      <p:tavLst>
                                        <p:tav tm="0">
                                          <p:val>
                                            <p:strVal val="#ppt_x"/>
                                          </p:val>
                                        </p:tav>
                                        <p:tav tm="100000">
                                          <p:val>
                                            <p:strVal val="#ppt_x"/>
                                          </p:val>
                                        </p:tav>
                                      </p:tavLst>
                                    </p:anim>
                                    <p:anim calcmode="lin" valueType="num">
                                      <p:cBhvr>
                                        <p:cTn id="15" dur="850" fill="hold"/>
                                        <p:tgtEl>
                                          <p:spTgt spid="40"/>
                                        </p:tgtEl>
                                        <p:attrNameLst>
                                          <p:attrName>ppt_y</p:attrName>
                                        </p:attrNameLst>
                                      </p:cBhvr>
                                      <p:tavLst>
                                        <p:tav tm="0">
                                          <p:val>
                                            <p:strVal val="#ppt_y+.1"/>
                                          </p:val>
                                        </p:tav>
                                        <p:tav tm="100000">
                                          <p:val>
                                            <p:strVal val="#ppt_y"/>
                                          </p:val>
                                        </p:tav>
                                      </p:tavLst>
                                    </p:anim>
                                  </p:childTnLst>
                                </p:cTn>
                              </p:par>
                              <p:par>
                                <p:cTn id="16" presetID="22" presetClass="entr" presetSubtype="2" fill="hold" nodeType="withEffect">
                                  <p:stCondLst>
                                    <p:cond delay="150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1000"/>
                                        <p:tgtEl>
                                          <p:spTgt spid="10"/>
                                        </p:tgtEl>
                                      </p:cBhvr>
                                    </p:animEffect>
                                  </p:childTnLst>
                                </p:cTn>
                              </p:par>
                              <p:par>
                                <p:cTn id="19" presetID="12" presetClass="entr" presetSubtype="2" fill="hold" grpId="0" nodeType="withEffect">
                                  <p:stCondLst>
                                    <p:cond delay="230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ppt_x</p:attrName>
                                        </p:attrNameLst>
                                      </p:cBhvr>
                                      <p:tavLst>
                                        <p:tav tm="0">
                                          <p:val>
                                            <p:strVal val="#ppt_x+#ppt_w*1.125000"/>
                                          </p:val>
                                        </p:tav>
                                        <p:tav tm="100000">
                                          <p:val>
                                            <p:strVal val="#ppt_x"/>
                                          </p:val>
                                        </p:tav>
                                      </p:tavLst>
                                    </p:anim>
                                    <p:animEffect transition="in" filter="wipe(left)">
                                      <p:cBhvr>
                                        <p:cTn id="22" dur="500"/>
                                        <p:tgtEl>
                                          <p:spTgt spid="12"/>
                                        </p:tgtEl>
                                      </p:cBhvr>
                                    </p:animEffect>
                                  </p:childTnLst>
                                </p:cTn>
                              </p:par>
                              <p:par>
                                <p:cTn id="23" presetID="16" presetClass="entr" presetSubtype="21" fill="hold" nodeType="withEffect">
                                  <p:stCondLst>
                                    <p:cond delay="2700"/>
                                  </p:stCondLst>
                                  <p:childTnLst>
                                    <p:set>
                                      <p:cBhvr>
                                        <p:cTn id="24" dur="1" fill="hold">
                                          <p:stCondLst>
                                            <p:cond delay="0"/>
                                          </p:stCondLst>
                                        </p:cTn>
                                        <p:tgtEl>
                                          <p:spTgt spid="37"/>
                                        </p:tgtEl>
                                        <p:attrNameLst>
                                          <p:attrName>style.visibility</p:attrName>
                                        </p:attrNameLst>
                                      </p:cBhvr>
                                      <p:to>
                                        <p:strVal val="visible"/>
                                      </p:to>
                                    </p:set>
                                    <p:animEffect transition="in" filter="barn(inVertical)">
                                      <p:cBhvr>
                                        <p:cTn id="25" dur="500"/>
                                        <p:tgtEl>
                                          <p:spTgt spid="37"/>
                                        </p:tgtEl>
                                      </p:cBhvr>
                                    </p:animEffect>
                                  </p:childTnLst>
                                </p:cTn>
                              </p:par>
                              <p:par>
                                <p:cTn id="26" presetID="10" presetClass="entr" presetSubtype="0" fill="hold" nodeType="withEffect">
                                  <p:stCondLst>
                                    <p:cond delay="3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6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par>
                                <p:cTn id="36" presetID="3" presetClass="entr" presetSubtype="1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linds(horizontal)">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05</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640205" y="309880"/>
            <a:ext cx="1048385" cy="521970"/>
          </a:xfrm>
          <a:prstGeom prst="rect">
            <a:avLst/>
          </a:prstGeom>
          <a:noFill/>
        </p:spPr>
        <p:txBody>
          <a:bodyPr wrap="square" rtlCol="0">
            <a:spAutoFit/>
          </a:bodyPr>
          <a:p>
            <a:r>
              <a:rPr lang="zh-CN" altLang="en-US" sz="2800" b="1" spc="300" dirty="0">
                <a:solidFill>
                  <a:schemeClr val="tx1">
                    <a:lumMod val="75000"/>
                    <a:lumOff val="25000"/>
                  </a:schemeClr>
                </a:solidFill>
              </a:rPr>
              <a:t>坏的</a:t>
            </a:r>
            <a:endParaRPr lang="zh-CN" altLang="en-US" sz="2800" b="1" spc="300" dirty="0">
              <a:solidFill>
                <a:schemeClr val="tx1">
                  <a:lumMod val="75000"/>
                  <a:lumOff val="25000"/>
                </a:schemeClr>
              </a:solidFill>
            </a:endParaRP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2832100" y="311150"/>
            <a:ext cx="3327400" cy="521970"/>
          </a:xfrm>
          <a:prstGeom prst="rect">
            <a:avLst/>
          </a:prstGeom>
        </p:spPr>
        <p:txBody>
          <a:bodyPr wrap="square">
            <a:spAutoFit/>
          </a:bodyPr>
          <a:p>
            <a:pPr algn="l"/>
            <a:r>
              <a:rPr lang="en-US" altLang="zh-CN" sz="2800" b="1" dirty="0" smtClean="0">
                <a:solidFill>
                  <a:schemeClr val="tx1">
                    <a:lumMod val="75000"/>
                    <a:lumOff val="25000"/>
                  </a:schemeClr>
                </a:solidFill>
              </a:rPr>
              <a:t>bad, harmful</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715" y="1057275"/>
          <a:ext cx="11659870" cy="6485890"/>
        </p:xfrm>
        <a:graphic>
          <a:graphicData uri="http://schemas.openxmlformats.org/drawingml/2006/table">
            <a:tbl>
              <a:tblPr firstRow="1" bandRow="1">
                <a:tableStyleId>{5C22544A-7EE6-4342-B048-85BDC9FD1C3A}</a:tableStyleId>
              </a:tblPr>
              <a:tblGrid>
                <a:gridCol w="4996815"/>
                <a:gridCol w="6663055"/>
              </a:tblGrid>
              <a:tr h="938530">
                <a:tc gridSpan="2">
                  <a:txBody>
                    <a:bodyPr/>
                    <a:p>
                      <a:pPr>
                        <a:buNone/>
                      </a:pPr>
                      <a:endParaRPr lang="zh-CN" altLang="en-US"/>
                    </a:p>
                  </a:txBody>
                  <a:tcPr/>
                </a:tc>
                <a:tc hMerge="1">
                  <a:tcPr/>
                </a:tc>
              </a:tr>
              <a:tr h="4368165">
                <a:tc>
                  <a:txBody>
                    <a:bodyPr/>
                    <a:p>
                      <a:pPr fontAlgn="auto">
                        <a:lnSpc>
                          <a:spcPts val="3580"/>
                        </a:lnSpc>
                        <a:buNone/>
                      </a:pPr>
                      <a:endParaRPr sz="2400"/>
                    </a:p>
                    <a:p>
                      <a:pPr fontAlgn="auto">
                        <a:lnSpc>
                          <a:spcPts val="3580"/>
                        </a:lnSpc>
                        <a:buNone/>
                      </a:pPr>
                      <a:r>
                        <a:rPr sz="2400"/>
                        <a:t>1.不断恶化的天气/ 经济/ 健康状况</a:t>
                      </a:r>
                      <a:endParaRPr sz="2400"/>
                    </a:p>
                    <a:p>
                      <a:pPr fontAlgn="auto">
                        <a:lnSpc>
                          <a:spcPts val="3580"/>
                        </a:lnSpc>
                        <a:buNone/>
                      </a:pPr>
                      <a:r>
                        <a:rPr sz="2400"/>
                        <a:t>2.人们担心局势会恶化为全面战争。</a:t>
                      </a:r>
                      <a:endParaRPr sz="2400"/>
                    </a:p>
                    <a:p>
                      <a:pPr fontAlgn="auto">
                        <a:lnSpc>
                          <a:spcPts val="3580"/>
                        </a:lnSpc>
                        <a:buNone/>
                      </a:pPr>
                      <a:r>
                        <a:rPr sz="2400"/>
                        <a:t>3.长时间工作的人的生活方式有可能随着时间的推移而恶化，例如由于饮食不良或饮酒增加。</a:t>
                      </a:r>
                      <a:endParaRPr sz="2400"/>
                    </a:p>
                  </a:txBody>
                  <a:tcPr/>
                </a:tc>
                <a:tc>
                  <a:txBody>
                    <a:bodyPr/>
                    <a:p>
                      <a:pPr>
                        <a:buNone/>
                      </a:pPr>
                      <a:endParaRPr lang="zh-CN" altLang="en-US"/>
                    </a:p>
                  </a:txBody>
                  <a:tcPr/>
                </a:tc>
              </a:tr>
            </a:tbl>
          </a:graphicData>
        </a:graphic>
      </p:graphicFrame>
      <p:sp>
        <p:nvSpPr>
          <p:cNvPr id="15" name="文本框 14"/>
          <p:cNvSpPr txBox="1"/>
          <p:nvPr/>
        </p:nvSpPr>
        <p:spPr>
          <a:xfrm>
            <a:off x="284480" y="1057275"/>
            <a:ext cx="11635105" cy="953135"/>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deteriorate</a:t>
            </a:r>
            <a:r>
              <a:rPr lang="en-US" sz="1600" b="1">
                <a:solidFill>
                  <a:schemeClr val="bg1"/>
                </a:solidFill>
                <a:latin typeface="Times New Roman" panose="02020603050405020304" pitchFamily="18" charset="0"/>
                <a:cs typeface="Times New Roman" panose="02020603050405020304" pitchFamily="18" charset="0"/>
                <a:sym typeface="+mn-ea"/>
              </a:rPr>
              <a:t> </a:t>
            </a:r>
            <a:r>
              <a:rPr lang="en-US" sz="1600" b="1" i="1">
                <a:solidFill>
                  <a:schemeClr val="bg1"/>
                </a:solidFill>
                <a:latin typeface="Times New Roman" panose="02020603050405020304" pitchFamily="18" charset="0"/>
                <a:cs typeface="Times New Roman" panose="02020603050405020304" pitchFamily="18" charset="0"/>
                <a:sym typeface="+mn-ea"/>
              </a:rPr>
              <a:t>/dɪ'tɪərɪəreɪt/ v. 恶化，变坏</a:t>
            </a:r>
            <a:endParaRPr lang="en-US" sz="1600" b="1" i="1">
              <a:solidFill>
                <a:schemeClr val="bg1"/>
              </a:solidFill>
              <a:latin typeface="Times New Roman" panose="02020603050405020304" pitchFamily="18" charset="0"/>
              <a:cs typeface="Times New Roman" panose="02020603050405020304" pitchFamily="18" charset="0"/>
              <a:sym typeface="+mn-ea"/>
            </a:endParaRPr>
          </a:p>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deteriorated </a:t>
            </a:r>
            <a:r>
              <a:rPr lang="en-US" sz="1600" b="1" i="1">
                <a:solidFill>
                  <a:schemeClr val="bg1"/>
                </a:solidFill>
                <a:latin typeface="Times New Roman" panose="02020603050405020304" pitchFamily="18" charset="0"/>
                <a:cs typeface="Times New Roman" panose="02020603050405020304" pitchFamily="18" charset="0"/>
                <a:sym typeface="+mn-ea"/>
              </a:rPr>
              <a:t>adj. 恶化的；已变质的  </a:t>
            </a:r>
            <a:r>
              <a:rPr lang="en-US" sz="2800" b="1" i="1">
                <a:solidFill>
                  <a:schemeClr val="bg1"/>
                </a:solidFill>
                <a:latin typeface="Times New Roman" panose="02020603050405020304" pitchFamily="18" charset="0"/>
                <a:cs typeface="Times New Roman" panose="02020603050405020304" pitchFamily="18" charset="0"/>
                <a:sym typeface="+mn-ea"/>
              </a:rPr>
              <a:t>/ </a:t>
            </a:r>
            <a:r>
              <a:rPr lang="en-US" sz="2800" b="1">
                <a:solidFill>
                  <a:schemeClr val="bg1"/>
                </a:solidFill>
                <a:latin typeface="Times New Roman" panose="02020603050405020304" pitchFamily="18" charset="0"/>
                <a:cs typeface="Times New Roman" panose="02020603050405020304" pitchFamily="18" charset="0"/>
                <a:sym typeface="+mn-ea"/>
              </a:rPr>
              <a:t>deteriorating </a:t>
            </a:r>
            <a:r>
              <a:rPr lang="en-US" sz="1600" b="1" i="1">
                <a:solidFill>
                  <a:schemeClr val="bg1"/>
                </a:solidFill>
                <a:latin typeface="Times New Roman" panose="02020603050405020304" pitchFamily="18" charset="0"/>
                <a:cs typeface="Times New Roman" panose="02020603050405020304" pitchFamily="18" charset="0"/>
                <a:sym typeface="+mn-ea"/>
              </a:rPr>
              <a:t>adj. </a:t>
            </a:r>
            <a:r>
              <a:rPr lang="en-US" sz="1600" b="1" i="1">
                <a:solidFill>
                  <a:schemeClr val="bg1"/>
                </a:solidFill>
                <a:latin typeface="Times New Roman" panose="02020603050405020304" pitchFamily="18" charset="0"/>
                <a:cs typeface="Times New Roman" panose="02020603050405020304" pitchFamily="18" charset="0"/>
                <a:sym typeface="+mn-ea"/>
              </a:rPr>
              <a:t>日益恶化</a:t>
            </a:r>
            <a:r>
              <a:rPr lang="zh-CN" altLang="en-US" sz="1600" b="1" i="1">
                <a:solidFill>
                  <a:schemeClr val="bg1"/>
                </a:solidFill>
                <a:latin typeface="Times New Roman" panose="02020603050405020304" pitchFamily="18" charset="0"/>
                <a:cs typeface="Times New Roman" panose="02020603050405020304" pitchFamily="18" charset="0"/>
                <a:sym typeface="+mn-ea"/>
              </a:rPr>
              <a:t>的</a:t>
            </a:r>
            <a:endParaRPr lang="zh-CN" alt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362575" y="4305300"/>
            <a:ext cx="6696075" cy="1568450"/>
          </a:xfrm>
          <a:prstGeom prst="rect">
            <a:avLst/>
          </a:prstGeom>
          <a:noFill/>
        </p:spPr>
        <p:txBody>
          <a:bodyPr wrap="square" rtlCol="0" anchor="t">
            <a:spAutoFit/>
          </a:bodyPr>
          <a:p>
            <a:r>
              <a:rPr sz="2400" b="1"/>
              <a:t>3. It was possible that the lifestyle of people working long hours </a:t>
            </a:r>
            <a:r>
              <a:rPr sz="2400" b="1">
                <a:solidFill>
                  <a:srgbClr val="002060"/>
                </a:solidFill>
              </a:rPr>
              <a:t>deteriorated</a:t>
            </a:r>
            <a:r>
              <a:rPr sz="2400" b="1"/>
              <a:t> over time, for example as a result of poor diet or increased alcohol consumption. </a:t>
            </a:r>
            <a:endParaRPr sz="2400" b="1"/>
          </a:p>
        </p:txBody>
      </p:sp>
      <p:sp>
        <p:nvSpPr>
          <p:cNvPr id="4" name="文本框 3"/>
          <p:cNvSpPr txBox="1"/>
          <p:nvPr/>
        </p:nvSpPr>
        <p:spPr>
          <a:xfrm>
            <a:off x="5362575" y="2168525"/>
            <a:ext cx="6414135" cy="829945"/>
          </a:xfrm>
          <a:prstGeom prst="rect">
            <a:avLst/>
          </a:prstGeom>
          <a:noFill/>
        </p:spPr>
        <p:txBody>
          <a:bodyPr wrap="square" rtlCol="0" anchor="t">
            <a:spAutoFit/>
          </a:bodyPr>
          <a:p>
            <a:r>
              <a:rPr sz="2400" b="1">
                <a:sym typeface="+mn-ea"/>
              </a:rPr>
              <a:t>1. </a:t>
            </a:r>
            <a:r>
              <a:rPr sz="2400" b="1">
                <a:solidFill>
                  <a:srgbClr val="002060"/>
                </a:solidFill>
                <a:sym typeface="+mn-ea"/>
              </a:rPr>
              <a:t>deteriorating</a:t>
            </a:r>
            <a:r>
              <a:rPr sz="2400" b="1">
                <a:sym typeface="+mn-ea"/>
              </a:rPr>
              <a:t> weather conditions /economy /health</a:t>
            </a:r>
            <a:endParaRPr lang="zh-CN" altLang="en-US"/>
          </a:p>
        </p:txBody>
      </p:sp>
      <p:sp>
        <p:nvSpPr>
          <p:cNvPr id="6" name="文本框 5"/>
          <p:cNvSpPr txBox="1"/>
          <p:nvPr/>
        </p:nvSpPr>
        <p:spPr>
          <a:xfrm>
            <a:off x="5362575" y="3184525"/>
            <a:ext cx="6245860" cy="829945"/>
          </a:xfrm>
          <a:prstGeom prst="rect">
            <a:avLst/>
          </a:prstGeom>
          <a:noFill/>
        </p:spPr>
        <p:txBody>
          <a:bodyPr wrap="square" rtlCol="0" anchor="t">
            <a:spAutoFit/>
          </a:bodyPr>
          <a:p>
            <a:r>
              <a:rPr sz="2400" b="1">
                <a:sym typeface="+mn-ea"/>
              </a:rPr>
              <a:t>2. There are fears that the situation might </a:t>
            </a:r>
            <a:r>
              <a:rPr sz="2400" b="1">
                <a:solidFill>
                  <a:srgbClr val="002060"/>
                </a:solidFill>
                <a:sym typeface="+mn-ea"/>
              </a:rPr>
              <a:t>deteriorate</a:t>
            </a:r>
            <a:r>
              <a:rPr sz="2400" b="1">
                <a:sym typeface="+mn-ea"/>
              </a:rPr>
              <a:t> into full-scale war. </a:t>
            </a: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4" grpId="0"/>
      <p:bldP spid="4" grpId="1"/>
      <p:bldP spid="6" grpId="0"/>
      <p:bldP spid="6" grpId="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05</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640205" y="309880"/>
            <a:ext cx="1048385" cy="521970"/>
          </a:xfrm>
          <a:prstGeom prst="rect">
            <a:avLst/>
          </a:prstGeom>
          <a:noFill/>
        </p:spPr>
        <p:txBody>
          <a:bodyPr wrap="square" rtlCol="0">
            <a:spAutoFit/>
          </a:bodyPr>
          <a:p>
            <a:r>
              <a:rPr lang="zh-CN" altLang="en-US" sz="2800" b="1" spc="300" dirty="0">
                <a:solidFill>
                  <a:schemeClr val="tx1">
                    <a:lumMod val="75000"/>
                    <a:lumOff val="25000"/>
                  </a:schemeClr>
                </a:solidFill>
              </a:rPr>
              <a:t>坏的</a:t>
            </a:r>
            <a:endParaRPr lang="zh-CN" altLang="en-US" sz="2800" b="1" spc="300" dirty="0">
              <a:solidFill>
                <a:schemeClr val="tx1">
                  <a:lumMod val="75000"/>
                  <a:lumOff val="25000"/>
                </a:schemeClr>
              </a:solidFill>
            </a:endParaRP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2832100" y="311150"/>
            <a:ext cx="3327400" cy="521970"/>
          </a:xfrm>
          <a:prstGeom prst="rect">
            <a:avLst/>
          </a:prstGeom>
        </p:spPr>
        <p:txBody>
          <a:bodyPr wrap="square">
            <a:spAutoFit/>
          </a:bodyPr>
          <a:p>
            <a:pPr algn="l"/>
            <a:r>
              <a:rPr lang="en-US" altLang="zh-CN" sz="2800" b="1" dirty="0" smtClean="0">
                <a:solidFill>
                  <a:schemeClr val="tx1">
                    <a:lumMod val="75000"/>
                    <a:lumOff val="25000"/>
                  </a:schemeClr>
                </a:solidFill>
              </a:rPr>
              <a:t>bad, harmful</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715" y="1057275"/>
          <a:ext cx="11659870" cy="6485890"/>
        </p:xfrm>
        <a:graphic>
          <a:graphicData uri="http://schemas.openxmlformats.org/drawingml/2006/table">
            <a:tbl>
              <a:tblPr firstRow="1" bandRow="1">
                <a:tableStyleId>{5C22544A-7EE6-4342-B048-85BDC9FD1C3A}</a:tableStyleId>
              </a:tblPr>
              <a:tblGrid>
                <a:gridCol w="4996815"/>
                <a:gridCol w="6663055"/>
              </a:tblGrid>
              <a:tr h="938530">
                <a:tc gridSpan="2">
                  <a:txBody>
                    <a:bodyPr/>
                    <a:p>
                      <a:pPr>
                        <a:buNone/>
                      </a:pPr>
                      <a:endParaRPr lang="zh-CN" altLang="en-US"/>
                    </a:p>
                  </a:txBody>
                  <a:tcPr/>
                </a:tc>
                <a:tc hMerge="1">
                  <a:tcPr/>
                </a:tc>
              </a:tr>
              <a:tr h="4368165">
                <a:tc>
                  <a:txBody>
                    <a:bodyPr/>
                    <a:p>
                      <a:pPr fontAlgn="auto">
                        <a:lnSpc>
                          <a:spcPts val="3580"/>
                        </a:lnSpc>
                        <a:buNone/>
                      </a:pPr>
                      <a:endParaRPr sz="2400"/>
                    </a:p>
                    <a:p>
                      <a:pPr fontAlgn="auto">
                        <a:lnSpc>
                          <a:spcPts val="3580"/>
                        </a:lnSpc>
                        <a:buNone/>
                      </a:pPr>
                      <a:r>
                        <a:rPr sz="2400"/>
                        <a:t>4. 许多食物因所含的化学成分和添加剂被怀疑有害健康。</a:t>
                      </a:r>
                      <a:endParaRPr sz="2400"/>
                    </a:p>
                    <a:p>
                      <a:pPr fontAlgn="auto">
                        <a:lnSpc>
                          <a:spcPts val="3580"/>
                        </a:lnSpc>
                        <a:buNone/>
                      </a:pPr>
                      <a:r>
                        <a:rPr lang="en-US" sz="2400"/>
                        <a:t>5. </a:t>
                      </a:r>
                      <a:r>
                        <a:rPr sz="2400"/>
                        <a:t>之前做过</a:t>
                      </a:r>
                      <a:r>
                        <a:rPr lang="zh-CN" sz="2400"/>
                        <a:t>的</a:t>
                      </a:r>
                      <a:r>
                        <a:rPr sz="2400"/>
                        <a:t>动物实验显示，污染物质能对海洋生物产生有害作用。</a:t>
                      </a:r>
                      <a:endParaRPr sz="2400"/>
                    </a:p>
                    <a:p>
                      <a:pPr fontAlgn="auto">
                        <a:lnSpc>
                          <a:spcPts val="3580"/>
                        </a:lnSpc>
                        <a:buNone/>
                      </a:pPr>
                      <a:r>
                        <a:rPr lang="en-US" sz="2400"/>
                        <a:t>6. </a:t>
                      </a:r>
                      <a:r>
                        <a:rPr sz="2400"/>
                        <a:t>越来越多的证据表明，过量的摄取某种微量营养素会对人体有害。</a:t>
                      </a:r>
                      <a:endParaRPr sz="2400"/>
                    </a:p>
                  </a:txBody>
                  <a:tcPr/>
                </a:tc>
                <a:tc>
                  <a:txBody>
                    <a:bodyPr/>
                    <a:p>
                      <a:pPr>
                        <a:buNone/>
                      </a:pPr>
                      <a:endParaRPr lang="zh-CN" altLang="en-US"/>
                    </a:p>
                    <a:p>
                      <a:pPr>
                        <a:buNone/>
                      </a:pPr>
                      <a:endParaRPr lang="zh-CN" altLang="en-US"/>
                    </a:p>
                  </a:txBody>
                  <a:tcPr/>
                </a:tc>
              </a:tr>
            </a:tbl>
          </a:graphicData>
        </a:graphic>
      </p:graphicFrame>
      <p:sp>
        <p:nvSpPr>
          <p:cNvPr id="15" name="文本框 14"/>
          <p:cNvSpPr txBox="1"/>
          <p:nvPr/>
        </p:nvSpPr>
        <p:spPr>
          <a:xfrm>
            <a:off x="289560" y="1057275"/>
            <a:ext cx="11635105" cy="953135"/>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detrimental </a:t>
            </a:r>
            <a:r>
              <a:rPr lang="en-US" sz="1600" b="1" i="1">
                <a:solidFill>
                  <a:schemeClr val="bg1"/>
                </a:solidFill>
                <a:latin typeface="Times New Roman" panose="02020603050405020304" pitchFamily="18" charset="0"/>
                <a:cs typeface="Times New Roman" panose="02020603050405020304" pitchFamily="18" charset="0"/>
                <a:sym typeface="+mn-ea"/>
              </a:rPr>
              <a:t>/,detrɪ'mentəl/ adj. 不利的；有害的 n. 有害的人（或物）</a:t>
            </a:r>
            <a:endParaRPr lang="en-US" sz="1600" b="1" i="1">
              <a:solidFill>
                <a:schemeClr val="bg1"/>
              </a:solidFill>
              <a:latin typeface="Times New Roman" panose="02020603050405020304" pitchFamily="18" charset="0"/>
              <a:cs typeface="Times New Roman" panose="02020603050405020304" pitchFamily="18" charset="0"/>
              <a:sym typeface="+mn-ea"/>
            </a:endParaRPr>
          </a:p>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deleterious </a:t>
            </a:r>
            <a:r>
              <a:rPr lang="en-US" sz="1600" b="1" i="1">
                <a:solidFill>
                  <a:schemeClr val="bg1"/>
                </a:solidFill>
                <a:latin typeface="Times New Roman" panose="02020603050405020304" pitchFamily="18" charset="0"/>
                <a:cs typeface="Times New Roman" panose="02020603050405020304" pitchFamily="18" charset="0"/>
                <a:sym typeface="+mn-ea"/>
              </a:rPr>
              <a:t> /ˌdeləˈtɪəriəs/ adj. 有毒的，有害的</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5292090" y="2010410"/>
            <a:ext cx="6484620" cy="1445260"/>
          </a:xfrm>
          <a:prstGeom prst="rect">
            <a:avLst/>
          </a:prstGeom>
          <a:noFill/>
        </p:spPr>
        <p:txBody>
          <a:bodyPr wrap="square" rtlCol="0" anchor="t">
            <a:spAutoFit/>
          </a:bodyPr>
          <a:p>
            <a:r>
              <a:rPr sz="2400" b="1">
                <a:sym typeface="+mn-ea"/>
              </a:rPr>
              <a:t>4. Many foods are suspected of being </a:t>
            </a:r>
            <a:r>
              <a:rPr sz="2400" b="1">
                <a:solidFill>
                  <a:srgbClr val="002060"/>
                </a:solidFill>
                <a:sym typeface="+mn-ea"/>
              </a:rPr>
              <a:t>detrimental </a:t>
            </a:r>
            <a:r>
              <a:rPr sz="2400" b="1">
                <a:sym typeface="+mn-ea"/>
              </a:rPr>
              <a:t>to health because of the chemicals and </a:t>
            </a:r>
            <a:r>
              <a:rPr sz="2400" b="1" u="sng">
                <a:sym typeface="+mn-ea"/>
              </a:rPr>
              <a:t>additives</a:t>
            </a:r>
            <a:r>
              <a:rPr sz="2400" b="1">
                <a:sym typeface="+mn-ea"/>
              </a:rPr>
              <a:t> they contain.</a:t>
            </a:r>
            <a:endParaRPr sz="2400" b="1">
              <a:sym typeface="+mn-ea"/>
            </a:endParaRPr>
          </a:p>
          <a:p>
            <a:pPr marL="342900" indent="-342900">
              <a:buFont typeface="Arial" panose="020B0604020202020204" pitchFamily="34" charset="0"/>
              <a:buChar char="•"/>
            </a:pPr>
            <a:r>
              <a:rPr sz="1600" b="1">
                <a:sym typeface="+mn-ea"/>
              </a:rPr>
              <a:t> </a:t>
            </a:r>
            <a:r>
              <a:rPr lang="zh-CN" altLang="en-US" sz="1600" i="1">
                <a:sym typeface="+mn-ea"/>
              </a:rPr>
              <a:t>/ˈædətɪv/ n. 添加剂，添加物</a:t>
            </a:r>
            <a:endParaRPr lang="zh-CN" altLang="en-US" sz="1600" i="1">
              <a:sym typeface="+mn-ea"/>
            </a:endParaRPr>
          </a:p>
        </p:txBody>
      </p:sp>
      <p:sp>
        <p:nvSpPr>
          <p:cNvPr id="2" name="文本框 1"/>
          <p:cNvSpPr txBox="1"/>
          <p:nvPr/>
        </p:nvSpPr>
        <p:spPr>
          <a:xfrm>
            <a:off x="5292090" y="3455670"/>
            <a:ext cx="6556375" cy="1694180"/>
          </a:xfrm>
          <a:prstGeom prst="rect">
            <a:avLst/>
          </a:prstGeom>
          <a:noFill/>
        </p:spPr>
        <p:txBody>
          <a:bodyPr wrap="square" rtlCol="0" anchor="t">
            <a:spAutoFit/>
          </a:bodyPr>
          <a:p>
            <a:pPr fontAlgn="auto">
              <a:lnSpc>
                <a:spcPts val="2780"/>
              </a:lnSpc>
              <a:buNone/>
            </a:pPr>
            <a:r>
              <a:rPr sz="2400" b="1">
                <a:sym typeface="+mn-ea"/>
              </a:rPr>
              <a:t>5. </a:t>
            </a:r>
            <a:r>
              <a:rPr sz="2400" b="1" u="sng">
                <a:sym typeface="+mn-ea"/>
              </a:rPr>
              <a:t>Prior</a:t>
            </a:r>
            <a:r>
              <a:rPr sz="2400" b="1">
                <a:sym typeface="+mn-ea"/>
              </a:rPr>
              <a:t> research on laboratory animals has shown that the </a:t>
            </a:r>
            <a:r>
              <a:rPr sz="2400" b="1" u="sng">
                <a:sym typeface="+mn-ea"/>
              </a:rPr>
              <a:t>pollutant</a:t>
            </a:r>
            <a:r>
              <a:rPr sz="2400" b="1">
                <a:sym typeface="+mn-ea"/>
              </a:rPr>
              <a:t>s can cause </a:t>
            </a:r>
            <a:r>
              <a:rPr sz="2400" b="1">
                <a:solidFill>
                  <a:srgbClr val="002060"/>
                </a:solidFill>
                <a:sym typeface="+mn-ea"/>
              </a:rPr>
              <a:t>deleterious</a:t>
            </a:r>
            <a:r>
              <a:rPr sz="2400" b="1">
                <a:sym typeface="+mn-ea"/>
              </a:rPr>
              <a:t> effects. </a:t>
            </a:r>
            <a:endParaRPr sz="2400" b="1">
              <a:sym typeface="+mn-ea"/>
            </a:endParaRPr>
          </a:p>
          <a:p>
            <a:pPr marL="285750" indent="-285750" fontAlgn="auto">
              <a:lnSpc>
                <a:spcPts val="2080"/>
              </a:lnSpc>
              <a:buFont typeface="Arial" panose="020B0604020202020204" pitchFamily="34" charset="0"/>
              <a:buChar char="•"/>
            </a:pPr>
            <a:r>
              <a:rPr lang="zh-CN" altLang="en-US" sz="1600" i="1">
                <a:sym typeface="+mn-ea"/>
              </a:rPr>
              <a:t>/ˈpraɪə(r)/ adj. （时间、顺序等）先前的；优先的</a:t>
            </a:r>
            <a:endParaRPr lang="zh-CN" altLang="en-US" sz="1600" i="1">
              <a:sym typeface="+mn-ea"/>
            </a:endParaRPr>
          </a:p>
          <a:p>
            <a:pPr marL="285750" indent="-285750" fontAlgn="auto">
              <a:lnSpc>
                <a:spcPts val="2080"/>
              </a:lnSpc>
              <a:buFont typeface="Arial" panose="020B0604020202020204" pitchFamily="34" charset="0"/>
              <a:buChar char="•"/>
            </a:pPr>
            <a:r>
              <a:rPr lang="zh-CN" altLang="en-US" sz="1600" i="1"/>
              <a:t>/pəˈluːtənt/ n. 污染物</a:t>
            </a:r>
            <a:endParaRPr lang="zh-CN" altLang="en-US" sz="1600" i="1"/>
          </a:p>
        </p:txBody>
      </p:sp>
      <p:sp>
        <p:nvSpPr>
          <p:cNvPr id="6" name="文本框 5"/>
          <p:cNvSpPr txBox="1"/>
          <p:nvPr/>
        </p:nvSpPr>
        <p:spPr>
          <a:xfrm>
            <a:off x="5292090" y="5165090"/>
            <a:ext cx="6703695" cy="1198880"/>
          </a:xfrm>
          <a:prstGeom prst="rect">
            <a:avLst/>
          </a:prstGeom>
          <a:noFill/>
        </p:spPr>
        <p:txBody>
          <a:bodyPr wrap="square" rtlCol="0" anchor="t">
            <a:spAutoFit/>
          </a:bodyPr>
          <a:p>
            <a:r>
              <a:rPr lang="en-US" altLang="zh-CN" sz="2400" b="1"/>
              <a:t>6. T</a:t>
            </a:r>
            <a:r>
              <a:rPr lang="zh-CN" altLang="en-US" sz="2400" b="1"/>
              <a:t>here is increasing evidence that excessive intake of certain micronutrients is </a:t>
            </a:r>
            <a:r>
              <a:rPr lang="zh-CN" altLang="en-US" sz="2400" b="1">
                <a:solidFill>
                  <a:srgbClr val="002060"/>
                </a:solidFill>
              </a:rPr>
              <a:t>deleterious</a:t>
            </a:r>
            <a:r>
              <a:rPr lang="zh-CN" altLang="en-US" sz="2400" b="1"/>
              <a:t>. </a:t>
            </a:r>
            <a:endParaRPr lang="zh-CN" altLang="en-US" sz="24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4" grpId="0"/>
      <p:bldP spid="4" grpId="1"/>
      <p:bldP spid="2" grpId="0"/>
      <p:bldP spid="2" grpId="1"/>
      <p:bldP spid="6" grpId="0"/>
      <p:bldP spid="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06</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5790131"/>
            <a:ext cx="520050" cy="819282"/>
          </a:xfrm>
          <a:prstGeom prst="rect">
            <a:avLst/>
          </a:prstGeom>
        </p:spPr>
      </p:pic>
      <p:sp>
        <p:nvSpPr>
          <p:cNvPr id="19" name="MH_Other_5"/>
          <p:cNvSpPr>
            <a:spLocks noChangeArrowheads="1"/>
          </p:cNvSpPr>
          <p:nvPr>
            <p:custDataLst>
              <p:tags r:id="rId2"/>
            </p:custDataLst>
          </p:nvPr>
        </p:nvSpPr>
        <p:spPr bwMode="auto">
          <a:xfrm>
            <a:off x="3277065" y="1704218"/>
            <a:ext cx="612638" cy="612637"/>
          </a:xfrm>
          <a:prstGeom prst="ellipse">
            <a:avLst/>
          </a:prstGeom>
          <a:solidFill>
            <a:srgbClr val="FFFFFF"/>
          </a:solidFill>
          <a:ln w="57150" algn="ctr">
            <a:solidFill>
              <a:srgbClr val="BFBFBF"/>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dirty="0">
                <a:solidFill>
                  <a:schemeClr val="accent1"/>
                </a:solidFill>
                <a:latin typeface="+mn-lt"/>
                <a:ea typeface="微软雅黑" panose="020B0503020204020204" pitchFamily="34" charset="-122"/>
                <a:cs typeface="Times New Roman" panose="02020603050405020304" pitchFamily="18" charset="0"/>
              </a:rPr>
              <a:t>01</a:t>
            </a:r>
            <a:endParaRPr lang="en-US" altLang="zh-CN" sz="2400" b="1" dirty="0">
              <a:solidFill>
                <a:schemeClr val="accent1"/>
              </a:solidFill>
              <a:latin typeface="+mn-lt"/>
              <a:ea typeface="微软雅黑" panose="020B0503020204020204" pitchFamily="34" charset="-122"/>
              <a:cs typeface="Times New Roman" panose="02020603050405020304" pitchFamily="18" charset="0"/>
            </a:endParaRPr>
          </a:p>
        </p:txBody>
      </p:sp>
      <p:cxnSp>
        <p:nvCxnSpPr>
          <p:cNvPr id="20" name="MH_Other_6"/>
          <p:cNvCxnSpPr>
            <a:cxnSpLocks noChangeShapeType="1"/>
          </p:cNvCxnSpPr>
          <p:nvPr>
            <p:custDataLst>
              <p:tags r:id="rId3"/>
            </p:custDataLst>
          </p:nvPr>
        </p:nvCxnSpPr>
        <p:spPr bwMode="auto">
          <a:xfrm>
            <a:off x="3979795" y="2088617"/>
            <a:ext cx="816852" cy="342356"/>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21" name="MH_Other_7"/>
          <p:cNvSpPr>
            <a:spLocks noChangeArrowheads="1"/>
          </p:cNvSpPr>
          <p:nvPr>
            <p:custDataLst>
              <p:tags r:id="rId4"/>
            </p:custDataLst>
          </p:nvPr>
        </p:nvSpPr>
        <p:spPr bwMode="auto">
          <a:xfrm>
            <a:off x="4946958" y="86239"/>
            <a:ext cx="612638" cy="612639"/>
          </a:xfrm>
          <a:prstGeom prst="ellipse">
            <a:avLst/>
          </a:prstGeom>
          <a:solidFill>
            <a:srgbClr val="FFFFFF"/>
          </a:solidFill>
          <a:ln w="57150" algn="ctr">
            <a:solidFill>
              <a:srgbClr val="BFBFBF"/>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accent1"/>
                </a:solidFill>
                <a:latin typeface="+mn-lt"/>
                <a:ea typeface="微软雅黑" panose="020B0503020204020204" pitchFamily="34" charset="-122"/>
                <a:cs typeface="Times New Roman" panose="02020603050405020304" pitchFamily="18" charset="0"/>
              </a:rPr>
              <a:t>02</a:t>
            </a:r>
            <a:endParaRPr lang="en-US" altLang="zh-CN" sz="2400" b="1">
              <a:solidFill>
                <a:schemeClr val="accent1"/>
              </a:solidFill>
              <a:latin typeface="+mn-lt"/>
              <a:ea typeface="微软雅黑" panose="020B0503020204020204" pitchFamily="34" charset="-122"/>
              <a:cs typeface="Times New Roman" panose="02020603050405020304" pitchFamily="18" charset="0"/>
            </a:endParaRPr>
          </a:p>
        </p:txBody>
      </p:sp>
      <p:cxnSp>
        <p:nvCxnSpPr>
          <p:cNvPr id="26" name="MH_Other_8"/>
          <p:cNvCxnSpPr>
            <a:cxnSpLocks noChangeShapeType="1"/>
          </p:cNvCxnSpPr>
          <p:nvPr>
            <p:custDataLst>
              <p:tags r:id="rId5"/>
            </p:custDataLst>
          </p:nvPr>
        </p:nvCxnSpPr>
        <p:spPr bwMode="auto">
          <a:xfrm>
            <a:off x="5368290" y="743585"/>
            <a:ext cx="191135" cy="934085"/>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27" name="MH_Other_9"/>
          <p:cNvSpPr>
            <a:spLocks noChangeArrowheads="1"/>
          </p:cNvSpPr>
          <p:nvPr>
            <p:custDataLst>
              <p:tags r:id="rId6"/>
            </p:custDataLst>
          </p:nvPr>
        </p:nvSpPr>
        <p:spPr bwMode="auto">
          <a:xfrm>
            <a:off x="8021054" y="1091578"/>
            <a:ext cx="612638" cy="612639"/>
          </a:xfrm>
          <a:prstGeom prst="ellipse">
            <a:avLst/>
          </a:prstGeom>
          <a:solidFill>
            <a:srgbClr val="FFFFFF"/>
          </a:solidFill>
          <a:ln w="57150" algn="ctr">
            <a:solidFill>
              <a:srgbClr val="BFBFBF"/>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accent1"/>
                </a:solidFill>
                <a:latin typeface="+mn-lt"/>
                <a:ea typeface="微软雅黑" panose="020B0503020204020204" pitchFamily="34" charset="-122"/>
                <a:cs typeface="Times New Roman" panose="02020603050405020304" pitchFamily="18" charset="0"/>
              </a:rPr>
              <a:t>03</a:t>
            </a:r>
            <a:endParaRPr lang="en-US" altLang="zh-CN" sz="2400" b="1">
              <a:solidFill>
                <a:schemeClr val="accent1"/>
              </a:solidFill>
              <a:latin typeface="+mn-lt"/>
              <a:ea typeface="微软雅黑" panose="020B0503020204020204" pitchFamily="34" charset="-122"/>
              <a:cs typeface="Times New Roman" panose="02020603050405020304" pitchFamily="18" charset="0"/>
            </a:endParaRPr>
          </a:p>
        </p:txBody>
      </p:sp>
      <p:cxnSp>
        <p:nvCxnSpPr>
          <p:cNvPr id="28" name="MH_Other_10"/>
          <p:cNvCxnSpPr>
            <a:cxnSpLocks noChangeShapeType="1"/>
          </p:cNvCxnSpPr>
          <p:nvPr>
            <p:custDataLst>
              <p:tags r:id="rId7"/>
            </p:custDataLst>
          </p:nvPr>
        </p:nvCxnSpPr>
        <p:spPr bwMode="auto">
          <a:xfrm flipV="1">
            <a:off x="7256780" y="1590040"/>
            <a:ext cx="764540" cy="526415"/>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29" name="MH_Other_11"/>
          <p:cNvSpPr>
            <a:spLocks noChangeArrowheads="1"/>
          </p:cNvSpPr>
          <p:nvPr>
            <p:custDataLst>
              <p:tags r:id="rId8"/>
            </p:custDataLst>
          </p:nvPr>
        </p:nvSpPr>
        <p:spPr bwMode="auto">
          <a:xfrm>
            <a:off x="8633993" y="2936251"/>
            <a:ext cx="612638" cy="612637"/>
          </a:xfrm>
          <a:prstGeom prst="ellipse">
            <a:avLst/>
          </a:prstGeom>
          <a:solidFill>
            <a:srgbClr val="FFFFFF"/>
          </a:solidFill>
          <a:ln w="57150" algn="ctr">
            <a:solidFill>
              <a:srgbClr val="BFBFBF"/>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accent1"/>
                </a:solidFill>
                <a:latin typeface="+mn-lt"/>
                <a:ea typeface="微软雅黑" panose="020B0503020204020204" pitchFamily="34" charset="-122"/>
                <a:cs typeface="Times New Roman" panose="02020603050405020304" pitchFamily="18" charset="0"/>
              </a:rPr>
              <a:t>04</a:t>
            </a:r>
            <a:endParaRPr lang="en-US" altLang="zh-CN" sz="2400" b="1">
              <a:solidFill>
                <a:schemeClr val="accent1"/>
              </a:solidFill>
              <a:latin typeface="+mn-lt"/>
              <a:ea typeface="微软雅黑" panose="020B0503020204020204" pitchFamily="34" charset="-122"/>
              <a:cs typeface="Times New Roman" panose="02020603050405020304" pitchFamily="18" charset="0"/>
            </a:endParaRPr>
          </a:p>
        </p:txBody>
      </p:sp>
      <p:cxnSp>
        <p:nvCxnSpPr>
          <p:cNvPr id="30" name="MH_Other_12"/>
          <p:cNvCxnSpPr>
            <a:cxnSpLocks noChangeShapeType="1"/>
          </p:cNvCxnSpPr>
          <p:nvPr>
            <p:custDataLst>
              <p:tags r:id="rId9"/>
            </p:custDataLst>
          </p:nvPr>
        </p:nvCxnSpPr>
        <p:spPr bwMode="auto">
          <a:xfrm flipH="1">
            <a:off x="7501890" y="3241040"/>
            <a:ext cx="1013460" cy="3810"/>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grpSp>
        <p:nvGrpSpPr>
          <p:cNvPr id="5" name="组合 4"/>
          <p:cNvGrpSpPr/>
          <p:nvPr/>
        </p:nvGrpSpPr>
        <p:grpSpPr>
          <a:xfrm>
            <a:off x="5559422" y="283190"/>
            <a:ext cx="2934359" cy="1099869"/>
            <a:chOff x="8803637" y="1659235"/>
            <a:chExt cx="2934359" cy="1099869"/>
          </a:xfrm>
        </p:grpSpPr>
        <p:sp>
          <p:nvSpPr>
            <p:cNvPr id="39" name="矩形 38"/>
            <p:cNvSpPr/>
            <p:nvPr/>
          </p:nvSpPr>
          <p:spPr>
            <a:xfrm>
              <a:off x="9078528" y="2028219"/>
              <a:ext cx="2659468" cy="730885"/>
            </a:xfrm>
            <a:prstGeom prst="rect">
              <a:avLst/>
            </a:prstGeom>
          </p:spPr>
          <p:txBody>
            <a:bodyPr wrap="square">
              <a:spAutoFit/>
            </a:bodyPr>
            <a:lstStyle/>
            <a:p>
              <a:pPr>
                <a:lnSpc>
                  <a:spcPct val="130000"/>
                </a:lnSpc>
              </a:pPr>
              <a:r>
                <a:rPr lang="zh-CN" altLang="en-US" sz="1600" b="1" dirty="0">
                  <a:solidFill>
                    <a:schemeClr val="tx1">
                      <a:lumMod val="75000"/>
                      <a:lumOff val="25000"/>
                    </a:schemeClr>
                  </a:solidFill>
                  <a:latin typeface="Arial" panose="020B0604020202020204" pitchFamily="34" charset="0"/>
                </a:rPr>
                <a:t> ['ɔːsəm] </a:t>
              </a:r>
              <a:endParaRPr lang="zh-CN" altLang="en-US" sz="1600" b="1" dirty="0">
                <a:solidFill>
                  <a:schemeClr val="tx1">
                    <a:lumMod val="75000"/>
                    <a:lumOff val="25000"/>
                  </a:schemeClr>
                </a:solidFill>
                <a:latin typeface="Arial" panose="020B0604020202020204" pitchFamily="34" charset="0"/>
              </a:endParaRPr>
            </a:p>
            <a:p>
              <a:pPr>
                <a:lnSpc>
                  <a:spcPct val="130000"/>
                </a:lnSpc>
              </a:pPr>
              <a:r>
                <a:rPr lang="zh-CN" altLang="en-US" sz="1600" b="1" dirty="0">
                  <a:solidFill>
                    <a:schemeClr val="tx1">
                      <a:lumMod val="75000"/>
                      <a:lumOff val="25000"/>
                    </a:schemeClr>
                  </a:solidFill>
                  <a:latin typeface="Arial" panose="020B0604020202020204" pitchFamily="34" charset="0"/>
                </a:rPr>
                <a:t>极好的</a:t>
              </a:r>
              <a:endParaRPr lang="zh-CN" altLang="en-US" sz="1600" b="1" dirty="0">
                <a:solidFill>
                  <a:schemeClr val="tx1">
                    <a:lumMod val="75000"/>
                    <a:lumOff val="25000"/>
                  </a:schemeClr>
                </a:solidFill>
                <a:latin typeface="Arial" panose="020B0604020202020204" pitchFamily="34" charset="0"/>
              </a:endParaRPr>
            </a:p>
          </p:txBody>
        </p:sp>
        <p:sp>
          <p:nvSpPr>
            <p:cNvPr id="40" name="矩形 39"/>
            <p:cNvSpPr/>
            <p:nvPr/>
          </p:nvSpPr>
          <p:spPr>
            <a:xfrm>
              <a:off x="8803637" y="1659235"/>
              <a:ext cx="1887220" cy="460375"/>
            </a:xfrm>
            <a:prstGeom prst="rect">
              <a:avLst/>
            </a:prstGeom>
          </p:spPr>
          <p:txBody>
            <a:bodyPr wrap="none">
              <a:spAutoFit/>
            </a:bodyPr>
            <a:lstStyle/>
            <a:p>
              <a:pPr algn="ctr">
                <a:defRPr/>
              </a:pPr>
              <a:r>
                <a:rPr lang="zh-CN" altLang="en-US" sz="2400" b="1" spc="300" dirty="0">
                  <a:solidFill>
                    <a:schemeClr val="tx1"/>
                  </a:solidFill>
                </a:rPr>
                <a:t>awesome</a:t>
              </a:r>
              <a:endParaRPr lang="zh-CN" altLang="en-US" sz="2400" b="1" spc="300" dirty="0">
                <a:solidFill>
                  <a:schemeClr val="tx1"/>
                </a:solidFill>
              </a:endParaRPr>
            </a:p>
          </p:txBody>
        </p:sp>
      </p:grpSp>
      <p:grpSp>
        <p:nvGrpSpPr>
          <p:cNvPr id="6" name="组合 5"/>
          <p:cNvGrpSpPr/>
          <p:nvPr/>
        </p:nvGrpSpPr>
        <p:grpSpPr>
          <a:xfrm>
            <a:off x="9080500" y="3241040"/>
            <a:ext cx="2864485" cy="865737"/>
            <a:chOff x="8226775" y="5010247"/>
            <a:chExt cx="2864509" cy="702240"/>
          </a:xfrm>
        </p:grpSpPr>
        <p:sp>
          <p:nvSpPr>
            <p:cNvPr id="41" name="矩形 40"/>
            <p:cNvSpPr/>
            <p:nvPr/>
          </p:nvSpPr>
          <p:spPr>
            <a:xfrm>
              <a:off x="8431816" y="5379231"/>
              <a:ext cx="2659468" cy="333256"/>
            </a:xfrm>
            <a:prstGeom prst="rect">
              <a:avLst/>
            </a:prstGeom>
          </p:spPr>
          <p:txBody>
            <a:bodyPr wrap="square">
              <a:spAutoFit/>
            </a:bodyPr>
            <a:lstStyle/>
            <a:p>
              <a:pPr>
                <a:lnSpc>
                  <a:spcPct val="130000"/>
                </a:lnSpc>
              </a:pPr>
              <a:r>
                <a:rPr lang="zh-CN" altLang="en-US" sz="1600" b="1" dirty="0">
                  <a:solidFill>
                    <a:schemeClr val="tx1">
                      <a:lumMod val="75000"/>
                      <a:lumOff val="25000"/>
                    </a:schemeClr>
                  </a:solidFill>
                  <a:latin typeface="Arial" panose="020B0604020202020204" pitchFamily="34" charset="0"/>
                </a:rPr>
                <a:t>惊艳的</a:t>
              </a:r>
              <a:endParaRPr lang="zh-CN" altLang="en-US" sz="1600" b="1" dirty="0">
                <a:solidFill>
                  <a:schemeClr val="tx1">
                    <a:lumMod val="75000"/>
                    <a:lumOff val="25000"/>
                  </a:schemeClr>
                </a:solidFill>
                <a:latin typeface="Arial" panose="020B0604020202020204" pitchFamily="34" charset="0"/>
              </a:endParaRPr>
            </a:p>
          </p:txBody>
        </p:sp>
        <p:sp>
          <p:nvSpPr>
            <p:cNvPr id="42" name="矩形 41"/>
            <p:cNvSpPr/>
            <p:nvPr/>
          </p:nvSpPr>
          <p:spPr>
            <a:xfrm>
              <a:off x="8226775" y="5010247"/>
              <a:ext cx="2086627" cy="373432"/>
            </a:xfrm>
            <a:prstGeom prst="rect">
              <a:avLst/>
            </a:prstGeom>
          </p:spPr>
          <p:txBody>
            <a:bodyPr wrap="square">
              <a:spAutoFit/>
            </a:bodyPr>
            <a:lstStyle/>
            <a:p>
              <a:pPr algn="ctr">
                <a:defRPr/>
              </a:pPr>
              <a:r>
                <a:rPr lang="zh-CN" altLang="en-US" sz="2400" b="1" spc="300" dirty="0">
                  <a:solidFill>
                    <a:schemeClr val="tx1"/>
                  </a:solidFill>
                </a:rPr>
                <a:t>amazing</a:t>
              </a:r>
              <a:endParaRPr lang="zh-CN" altLang="en-US" sz="2400" b="1" spc="300" dirty="0">
                <a:solidFill>
                  <a:schemeClr val="tx1"/>
                </a:solidFill>
              </a:endParaRPr>
            </a:p>
          </p:txBody>
        </p:sp>
      </p:grpSp>
      <p:grpSp>
        <p:nvGrpSpPr>
          <p:cNvPr id="3" name="组合 2"/>
          <p:cNvGrpSpPr/>
          <p:nvPr/>
        </p:nvGrpSpPr>
        <p:grpSpPr>
          <a:xfrm>
            <a:off x="311023" y="1097260"/>
            <a:ext cx="2659468" cy="1099869"/>
            <a:chOff x="417068" y="1659235"/>
            <a:chExt cx="2659468" cy="1099869"/>
          </a:xfrm>
        </p:grpSpPr>
        <p:sp>
          <p:nvSpPr>
            <p:cNvPr id="43" name="矩形 42"/>
            <p:cNvSpPr/>
            <p:nvPr/>
          </p:nvSpPr>
          <p:spPr>
            <a:xfrm>
              <a:off x="417068" y="2028219"/>
              <a:ext cx="2659468" cy="730885"/>
            </a:xfrm>
            <a:prstGeom prst="rect">
              <a:avLst/>
            </a:prstGeom>
          </p:spPr>
          <p:txBody>
            <a:bodyPr wrap="square">
              <a:spAutoFit/>
            </a:bodyPr>
            <a:lstStyle/>
            <a:p>
              <a:pPr algn="r">
                <a:lnSpc>
                  <a:spcPct val="130000"/>
                </a:lnSpc>
              </a:pPr>
              <a:r>
                <a:rPr lang="zh-CN" altLang="en-US" sz="1600" b="1" dirty="0">
                  <a:solidFill>
                    <a:schemeClr val="tx1">
                      <a:lumMod val="75000"/>
                      <a:lumOff val="25000"/>
                    </a:schemeClr>
                  </a:solidFill>
                  <a:latin typeface="Arial" panose="020B0604020202020204" pitchFamily="34" charset="0"/>
                </a:rPr>
                <a:t>/'ɒptɪm(ə)l/</a:t>
              </a:r>
              <a:endParaRPr lang="zh-CN" altLang="en-US" sz="1600" b="1" dirty="0">
                <a:solidFill>
                  <a:schemeClr val="tx1">
                    <a:lumMod val="75000"/>
                    <a:lumOff val="25000"/>
                  </a:schemeClr>
                </a:solidFill>
                <a:latin typeface="Arial" panose="020B0604020202020204" pitchFamily="34" charset="0"/>
              </a:endParaRPr>
            </a:p>
            <a:p>
              <a:pPr algn="r">
                <a:lnSpc>
                  <a:spcPct val="130000"/>
                </a:lnSpc>
              </a:pPr>
              <a:r>
                <a:rPr lang="zh-CN" altLang="en-US" sz="1600" b="1" dirty="0">
                  <a:solidFill>
                    <a:schemeClr val="tx1">
                      <a:lumMod val="75000"/>
                      <a:lumOff val="25000"/>
                    </a:schemeClr>
                  </a:solidFill>
                  <a:latin typeface="Arial" panose="020B0604020202020204" pitchFamily="34" charset="0"/>
                </a:rPr>
                <a:t>最佳的；最理想的 </a:t>
              </a:r>
              <a:endParaRPr lang="zh-CN" altLang="en-US" sz="1600" b="1" dirty="0">
                <a:solidFill>
                  <a:schemeClr val="tx1">
                    <a:lumMod val="75000"/>
                    <a:lumOff val="25000"/>
                  </a:schemeClr>
                </a:solidFill>
                <a:latin typeface="Arial" panose="020B0604020202020204" pitchFamily="34" charset="0"/>
              </a:endParaRPr>
            </a:p>
          </p:txBody>
        </p:sp>
        <p:sp>
          <p:nvSpPr>
            <p:cNvPr id="44" name="矩形 43"/>
            <p:cNvSpPr/>
            <p:nvPr/>
          </p:nvSpPr>
          <p:spPr>
            <a:xfrm>
              <a:off x="1442046" y="1659235"/>
              <a:ext cx="1634490" cy="460375"/>
            </a:xfrm>
            <a:prstGeom prst="rect">
              <a:avLst/>
            </a:prstGeom>
          </p:spPr>
          <p:txBody>
            <a:bodyPr wrap="none">
              <a:spAutoFit/>
            </a:bodyPr>
            <a:lstStyle/>
            <a:p>
              <a:pPr algn="r">
                <a:defRPr/>
              </a:pPr>
              <a:r>
                <a:rPr lang="zh-CN" altLang="en-US" sz="2400" b="1" spc="300" dirty="0">
                  <a:solidFill>
                    <a:schemeClr val="tx1"/>
                  </a:solidFill>
                </a:rPr>
                <a:t>optimal</a:t>
              </a:r>
              <a:endParaRPr lang="zh-CN" altLang="en-US" sz="2400" b="1" spc="300" dirty="0">
                <a:solidFill>
                  <a:schemeClr val="tx1"/>
                </a:solidFill>
              </a:endParaRPr>
            </a:p>
          </p:txBody>
        </p:sp>
      </p:grpSp>
      <p:grpSp>
        <p:nvGrpSpPr>
          <p:cNvPr id="4" name="组合 3"/>
          <p:cNvGrpSpPr/>
          <p:nvPr/>
        </p:nvGrpSpPr>
        <p:grpSpPr>
          <a:xfrm>
            <a:off x="8770852" y="922752"/>
            <a:ext cx="2659468" cy="1123999"/>
            <a:chOff x="1155932" y="4986117"/>
            <a:chExt cx="2659468" cy="1123999"/>
          </a:xfrm>
        </p:grpSpPr>
        <p:sp>
          <p:nvSpPr>
            <p:cNvPr id="45" name="矩形 44"/>
            <p:cNvSpPr/>
            <p:nvPr/>
          </p:nvSpPr>
          <p:spPr>
            <a:xfrm>
              <a:off x="1155932" y="5379231"/>
              <a:ext cx="2659468" cy="730885"/>
            </a:xfrm>
            <a:prstGeom prst="rect">
              <a:avLst/>
            </a:prstGeom>
          </p:spPr>
          <p:txBody>
            <a:bodyPr wrap="square">
              <a:spAutoFit/>
            </a:bodyPr>
            <a:lstStyle/>
            <a:p>
              <a:pPr algn="l">
                <a:lnSpc>
                  <a:spcPct val="130000"/>
                </a:lnSpc>
              </a:pPr>
              <a:r>
                <a:rPr lang="zh-CN" altLang="en-US" sz="1600" b="1" dirty="0">
                  <a:solidFill>
                    <a:schemeClr val="tx1">
                      <a:lumMod val="75000"/>
                      <a:lumOff val="25000"/>
                    </a:schemeClr>
                  </a:solidFill>
                  <a:latin typeface="Arial" panose="020B0604020202020204" pitchFamily="34" charset="0"/>
                </a:rPr>
                <a:t> ['fæbjʊləs]  </a:t>
              </a:r>
              <a:endParaRPr lang="zh-CN" altLang="en-US" sz="1600" b="1" dirty="0">
                <a:solidFill>
                  <a:schemeClr val="tx1">
                    <a:lumMod val="75000"/>
                    <a:lumOff val="25000"/>
                  </a:schemeClr>
                </a:solidFill>
                <a:latin typeface="Arial" panose="020B0604020202020204" pitchFamily="34" charset="0"/>
              </a:endParaRPr>
            </a:p>
            <a:p>
              <a:pPr algn="l">
                <a:lnSpc>
                  <a:spcPct val="130000"/>
                </a:lnSpc>
              </a:pPr>
              <a:r>
                <a:rPr lang="zh-CN" altLang="en-US" sz="1600" b="1" dirty="0">
                  <a:solidFill>
                    <a:schemeClr val="tx1">
                      <a:lumMod val="75000"/>
                      <a:lumOff val="25000"/>
                    </a:schemeClr>
                  </a:solidFill>
                  <a:latin typeface="Arial" panose="020B0604020202020204" pitchFamily="34" charset="0"/>
                </a:rPr>
                <a:t>adj. 难以置信的；极好的</a:t>
              </a:r>
              <a:endParaRPr lang="zh-CN" altLang="en-US" sz="1600" b="1" dirty="0">
                <a:solidFill>
                  <a:schemeClr val="tx1">
                    <a:lumMod val="75000"/>
                    <a:lumOff val="25000"/>
                  </a:schemeClr>
                </a:solidFill>
                <a:latin typeface="Arial" panose="020B0604020202020204" pitchFamily="34" charset="0"/>
              </a:endParaRPr>
            </a:p>
          </p:txBody>
        </p:sp>
        <p:sp>
          <p:nvSpPr>
            <p:cNvPr id="46" name="矩形 45"/>
            <p:cNvSpPr/>
            <p:nvPr/>
          </p:nvSpPr>
          <p:spPr>
            <a:xfrm>
              <a:off x="1168859" y="4986117"/>
              <a:ext cx="1826260" cy="460375"/>
            </a:xfrm>
            <a:prstGeom prst="rect">
              <a:avLst/>
            </a:prstGeom>
          </p:spPr>
          <p:txBody>
            <a:bodyPr wrap="none">
              <a:spAutoFit/>
            </a:bodyPr>
            <a:lstStyle/>
            <a:p>
              <a:pPr algn="l">
                <a:defRPr/>
              </a:pPr>
              <a:r>
                <a:rPr lang="zh-CN" altLang="en-US" sz="2400" b="1" spc="300" dirty="0">
                  <a:solidFill>
                    <a:schemeClr val="tx1"/>
                  </a:solidFill>
                </a:rPr>
                <a:t>fabulous</a:t>
              </a:r>
              <a:endParaRPr lang="zh-CN" altLang="en-US" sz="2400" b="1" spc="300" dirty="0">
                <a:solidFill>
                  <a:schemeClr val="tx1"/>
                </a:solidFill>
              </a:endParaRPr>
            </a:p>
          </p:txBody>
        </p:sp>
      </p:grpSp>
      <p:grpSp>
        <p:nvGrpSpPr>
          <p:cNvPr id="2" name="组合 1"/>
          <p:cNvGrpSpPr/>
          <p:nvPr/>
        </p:nvGrpSpPr>
        <p:grpSpPr>
          <a:xfrm>
            <a:off x="4932787" y="1772289"/>
            <a:ext cx="2316413" cy="4018182"/>
            <a:chOff x="4932787" y="1772289"/>
            <a:chExt cx="2316413" cy="4018182"/>
          </a:xfrm>
        </p:grpSpPr>
        <p:sp>
          <p:nvSpPr>
            <p:cNvPr id="14" name="MH_Title_1"/>
            <p:cNvSpPr/>
            <p:nvPr>
              <p:custDataLst>
                <p:tags r:id="rId10"/>
              </p:custDataLst>
            </p:nvPr>
          </p:nvSpPr>
          <p:spPr>
            <a:xfrm>
              <a:off x="4932787" y="1772289"/>
              <a:ext cx="2316413" cy="2686798"/>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solidFill>
              <a:srgbClr val="FFFFFF"/>
            </a:solidFill>
            <a:ln w="203200" cap="flat" cmpd="sng" algn="ctr">
              <a:solidFill>
                <a:schemeClr val="accent1"/>
              </a:solidFill>
              <a:prstDash val="solid"/>
            </a:ln>
            <a:effectLst/>
          </p:spPr>
          <p:txBody>
            <a:bodyPr anchor="ctr">
              <a:normAutofit/>
            </a:bodyPr>
            <a:lstStyle/>
            <a:p>
              <a:pPr algn="ctr">
                <a:defRPr/>
              </a:pPr>
              <a:endParaRPr lang="en-US" sz="2800" b="1" kern="0" dirty="0">
                <a:solidFill>
                  <a:schemeClr val="tx1">
                    <a:lumMod val="75000"/>
                    <a:lumOff val="25000"/>
                  </a:schemeClr>
                </a:solidFill>
              </a:endParaRPr>
            </a:p>
          </p:txBody>
        </p:sp>
        <p:sp>
          <p:nvSpPr>
            <p:cNvPr id="15" name="MH_Other_1"/>
            <p:cNvSpPr/>
            <p:nvPr>
              <p:custDataLst>
                <p:tags r:id="rId11"/>
              </p:custDataLst>
            </p:nvPr>
          </p:nvSpPr>
          <p:spPr>
            <a:xfrm>
              <a:off x="5559441" y="4649283"/>
              <a:ext cx="1083127" cy="224233"/>
            </a:xfrm>
            <a:prstGeom prst="roundRect">
              <a:avLst>
                <a:gd name="adj" fmla="val 50000"/>
              </a:avLst>
            </a:prstGeom>
            <a:solidFill>
              <a:sysClr val="window" lastClr="FFFFFF">
                <a:lumMod val="75000"/>
              </a:sysClr>
            </a:solidFill>
            <a:ln w="25400" cap="flat" cmpd="sng" algn="ctr">
              <a:noFill/>
              <a:prstDash val="solid"/>
            </a:ln>
            <a:effectLst/>
          </p:spPr>
          <p:txBody>
            <a:bodyPr anchor="ctr"/>
            <a:lstStyle/>
            <a:p>
              <a:pPr algn="ctr">
                <a:defRPr/>
              </a:pPr>
              <a:endParaRPr lang="en-US" sz="1350" kern="0">
                <a:solidFill>
                  <a:sysClr val="window" lastClr="FFFFFF"/>
                </a:solidFill>
              </a:endParaRPr>
            </a:p>
          </p:txBody>
        </p:sp>
        <p:sp>
          <p:nvSpPr>
            <p:cNvPr id="16" name="MH_Other_2"/>
            <p:cNvSpPr/>
            <p:nvPr>
              <p:custDataLst>
                <p:tags r:id="rId12"/>
              </p:custDataLst>
            </p:nvPr>
          </p:nvSpPr>
          <p:spPr>
            <a:xfrm>
              <a:off x="5653539" y="4971620"/>
              <a:ext cx="894933" cy="226235"/>
            </a:xfrm>
            <a:prstGeom prst="roundRect">
              <a:avLst>
                <a:gd name="adj" fmla="val 50000"/>
              </a:avLst>
            </a:prstGeom>
            <a:solidFill>
              <a:schemeClr val="accent1"/>
            </a:solidFill>
            <a:ln w="25400" cap="flat" cmpd="sng" algn="ctr">
              <a:noFill/>
              <a:prstDash val="solid"/>
            </a:ln>
            <a:effectLst/>
          </p:spPr>
          <p:txBody>
            <a:bodyPr anchor="ctr"/>
            <a:lstStyle/>
            <a:p>
              <a:pPr algn="ctr">
                <a:defRPr/>
              </a:pPr>
              <a:endParaRPr lang="en-US" sz="1350" kern="0">
                <a:solidFill>
                  <a:sysClr val="window" lastClr="FFFFFF"/>
                </a:solidFill>
              </a:endParaRPr>
            </a:p>
          </p:txBody>
        </p:sp>
        <p:sp>
          <p:nvSpPr>
            <p:cNvPr id="17" name="MH_Other_3"/>
            <p:cNvSpPr/>
            <p:nvPr>
              <p:custDataLst>
                <p:tags r:id="rId13"/>
              </p:custDataLst>
            </p:nvPr>
          </p:nvSpPr>
          <p:spPr>
            <a:xfrm>
              <a:off x="5559441" y="5295956"/>
              <a:ext cx="1083127" cy="224233"/>
            </a:xfrm>
            <a:prstGeom prst="roundRect">
              <a:avLst>
                <a:gd name="adj" fmla="val 50000"/>
              </a:avLst>
            </a:prstGeom>
            <a:solidFill>
              <a:sysClr val="window" lastClr="FFFFFF">
                <a:lumMod val="75000"/>
              </a:sysClr>
            </a:solidFill>
            <a:ln w="25400" cap="flat" cmpd="sng" algn="ctr">
              <a:noFill/>
              <a:prstDash val="solid"/>
            </a:ln>
            <a:effectLst/>
          </p:spPr>
          <p:txBody>
            <a:bodyPr anchor="ctr"/>
            <a:lstStyle/>
            <a:p>
              <a:pPr algn="ctr">
                <a:defRPr/>
              </a:pPr>
              <a:endParaRPr lang="en-US" sz="1350" kern="0">
                <a:solidFill>
                  <a:sysClr val="window" lastClr="FFFFFF"/>
                </a:solidFill>
              </a:endParaRPr>
            </a:p>
          </p:txBody>
        </p:sp>
        <p:sp>
          <p:nvSpPr>
            <p:cNvPr id="18" name="MH_Other_4"/>
            <p:cNvSpPr/>
            <p:nvPr>
              <p:custDataLst>
                <p:tags r:id="rId14"/>
              </p:custDataLst>
            </p:nvPr>
          </p:nvSpPr>
          <p:spPr>
            <a:xfrm>
              <a:off x="5759650" y="5620295"/>
              <a:ext cx="682710" cy="170176"/>
            </a:xfrm>
            <a:prstGeom prst="roundRect">
              <a:avLst>
                <a:gd name="adj" fmla="val 50000"/>
              </a:avLst>
            </a:prstGeom>
            <a:solidFill>
              <a:schemeClr val="accent1"/>
            </a:solidFill>
            <a:ln w="25400" cap="flat" cmpd="sng" algn="ctr">
              <a:noFill/>
              <a:prstDash val="solid"/>
            </a:ln>
            <a:effectLst/>
          </p:spPr>
          <p:txBody>
            <a:bodyPr anchor="ctr"/>
            <a:lstStyle/>
            <a:p>
              <a:pPr algn="ctr">
                <a:defRPr/>
              </a:pPr>
              <a:endParaRPr lang="en-US" sz="1350" kern="0">
                <a:solidFill>
                  <a:sysClr val="window" lastClr="FFFFFF"/>
                </a:solidFill>
              </a:endParaRPr>
            </a:p>
          </p:txBody>
        </p:sp>
        <p:sp>
          <p:nvSpPr>
            <p:cNvPr id="49" name="矩形 48"/>
            <p:cNvSpPr/>
            <p:nvPr/>
          </p:nvSpPr>
          <p:spPr>
            <a:xfrm>
              <a:off x="5071745" y="2317228"/>
              <a:ext cx="2038350" cy="1198880"/>
            </a:xfrm>
            <a:prstGeom prst="rect">
              <a:avLst/>
            </a:prstGeom>
          </p:spPr>
          <p:txBody>
            <a:bodyPr wrap="none">
              <a:spAutoFit/>
            </a:bodyPr>
            <a:lstStyle/>
            <a:p>
              <a:pPr algn="ctr">
                <a:defRPr/>
              </a:pPr>
              <a:r>
                <a:rPr lang="zh-CN" altLang="en-US" sz="3600" b="1" spc="300" dirty="0">
                  <a:solidFill>
                    <a:schemeClr val="tx1">
                      <a:lumMod val="75000"/>
                      <a:lumOff val="25000"/>
                    </a:schemeClr>
                  </a:solidFill>
                </a:rPr>
                <a:t>good，</a:t>
              </a:r>
              <a:endParaRPr lang="zh-CN" altLang="en-US" sz="3600" b="1" spc="300" dirty="0">
                <a:solidFill>
                  <a:schemeClr val="tx1">
                    <a:lumMod val="75000"/>
                    <a:lumOff val="25000"/>
                  </a:schemeClr>
                </a:solidFill>
              </a:endParaRPr>
            </a:p>
            <a:p>
              <a:pPr algn="ctr">
                <a:defRPr/>
              </a:pPr>
              <a:r>
                <a:rPr lang="zh-CN" altLang="en-US" sz="3600" b="1" spc="300" dirty="0">
                  <a:solidFill>
                    <a:schemeClr val="tx1">
                      <a:lumMod val="75000"/>
                      <a:lumOff val="25000"/>
                    </a:schemeClr>
                  </a:solidFill>
                </a:rPr>
                <a:t>best </a:t>
              </a:r>
              <a:endParaRPr lang="zh-CN" altLang="en-US" sz="3600" b="1" spc="300" dirty="0">
                <a:solidFill>
                  <a:schemeClr val="tx1">
                    <a:lumMod val="75000"/>
                    <a:lumOff val="25000"/>
                  </a:schemeClr>
                </a:solidFill>
              </a:endParaRPr>
            </a:p>
          </p:txBody>
        </p:sp>
      </p:grpSp>
      <p:cxnSp>
        <p:nvCxnSpPr>
          <p:cNvPr id="7" name="MH_Other_12"/>
          <p:cNvCxnSpPr>
            <a:cxnSpLocks noChangeShapeType="1"/>
          </p:cNvCxnSpPr>
          <p:nvPr>
            <p:custDataLst>
              <p:tags r:id="rId15"/>
            </p:custDataLst>
          </p:nvPr>
        </p:nvCxnSpPr>
        <p:spPr bwMode="auto">
          <a:xfrm flipH="1" flipV="1">
            <a:off x="7256780" y="4118610"/>
            <a:ext cx="802005" cy="530860"/>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grpSp>
        <p:nvGrpSpPr>
          <p:cNvPr id="13" name="组合 12"/>
          <p:cNvGrpSpPr/>
          <p:nvPr/>
        </p:nvGrpSpPr>
        <p:grpSpPr>
          <a:xfrm>
            <a:off x="8294370" y="5071745"/>
            <a:ext cx="3611245" cy="1179195"/>
            <a:chOff x="7955629" y="5010247"/>
            <a:chExt cx="3136265" cy="1179195"/>
          </a:xfrm>
        </p:grpSpPr>
        <p:sp>
          <p:nvSpPr>
            <p:cNvPr id="31" name="矩形 30"/>
            <p:cNvSpPr/>
            <p:nvPr/>
          </p:nvSpPr>
          <p:spPr>
            <a:xfrm>
              <a:off x="8087074" y="5458557"/>
              <a:ext cx="3004820" cy="730885"/>
            </a:xfrm>
            <a:prstGeom prst="rect">
              <a:avLst/>
            </a:prstGeom>
          </p:spPr>
          <p:txBody>
            <a:bodyPr wrap="square">
              <a:spAutoFit/>
            </a:bodyPr>
            <a:p>
              <a:pPr>
                <a:lnSpc>
                  <a:spcPct val="130000"/>
                </a:lnSpc>
              </a:pPr>
              <a:r>
                <a:rPr lang="zh-CN" altLang="en-US" sz="1600" b="1" dirty="0">
                  <a:solidFill>
                    <a:schemeClr val="tx1">
                      <a:lumMod val="75000"/>
                      <a:lumOff val="25000"/>
                    </a:schemeClr>
                  </a:solidFill>
                  <a:latin typeface="Arial" panose="020B0604020202020204" pitchFamily="34" charset="0"/>
                </a:rPr>
                <a:t>/ˈfæsɪneɪtɪŋ/</a:t>
              </a:r>
              <a:endParaRPr lang="zh-CN" altLang="en-US" sz="1600" b="1" dirty="0">
                <a:solidFill>
                  <a:schemeClr val="tx1">
                    <a:lumMod val="75000"/>
                    <a:lumOff val="25000"/>
                  </a:schemeClr>
                </a:solidFill>
                <a:latin typeface="Arial" panose="020B0604020202020204" pitchFamily="34" charset="0"/>
              </a:endParaRPr>
            </a:p>
            <a:p>
              <a:pPr>
                <a:lnSpc>
                  <a:spcPct val="130000"/>
                </a:lnSpc>
              </a:pPr>
              <a:r>
                <a:rPr lang="zh-CN" altLang="en-US" sz="1600" b="1" dirty="0">
                  <a:solidFill>
                    <a:schemeClr val="tx1">
                      <a:lumMod val="75000"/>
                      <a:lumOff val="25000"/>
                    </a:schemeClr>
                  </a:solidFill>
                  <a:latin typeface="Arial" panose="020B0604020202020204" pitchFamily="34" charset="0"/>
                </a:rPr>
                <a:t>迷人的；吸引人的；使人神魂颠倒的</a:t>
              </a:r>
              <a:endParaRPr lang="zh-CN" altLang="en-US" sz="1600" b="1" dirty="0">
                <a:solidFill>
                  <a:schemeClr val="tx1">
                    <a:lumMod val="75000"/>
                    <a:lumOff val="25000"/>
                  </a:schemeClr>
                </a:solidFill>
                <a:latin typeface="Arial" panose="020B0604020202020204" pitchFamily="34" charset="0"/>
              </a:endParaRPr>
            </a:p>
          </p:txBody>
        </p:sp>
        <p:sp>
          <p:nvSpPr>
            <p:cNvPr id="32" name="矩形 31"/>
            <p:cNvSpPr/>
            <p:nvPr/>
          </p:nvSpPr>
          <p:spPr>
            <a:xfrm>
              <a:off x="7955629" y="5010247"/>
              <a:ext cx="2289810" cy="460375"/>
            </a:xfrm>
            <a:prstGeom prst="rect">
              <a:avLst/>
            </a:prstGeom>
          </p:spPr>
          <p:txBody>
            <a:bodyPr wrap="square">
              <a:spAutoFit/>
            </a:bodyPr>
            <a:p>
              <a:pPr algn="ctr">
                <a:defRPr/>
              </a:pPr>
              <a:r>
                <a:rPr lang="zh-CN" altLang="en-US" sz="2400" b="1" spc="300" dirty="0">
                  <a:solidFill>
                    <a:schemeClr val="tx1"/>
                  </a:solidFill>
                </a:rPr>
                <a:t>fascinating</a:t>
              </a:r>
              <a:endParaRPr lang="zh-CN" altLang="en-US" sz="2400" b="1" spc="300" dirty="0">
                <a:solidFill>
                  <a:schemeClr val="tx1"/>
                </a:solidFill>
              </a:endParaRPr>
            </a:p>
          </p:txBody>
        </p:sp>
      </p:grpSp>
      <p:grpSp>
        <p:nvGrpSpPr>
          <p:cNvPr id="33" name="组合 32"/>
          <p:cNvGrpSpPr/>
          <p:nvPr/>
        </p:nvGrpSpPr>
        <p:grpSpPr>
          <a:xfrm>
            <a:off x="1816449" y="4971512"/>
            <a:ext cx="2660040" cy="1099869"/>
            <a:chOff x="8111204" y="5010247"/>
            <a:chExt cx="2660040" cy="1099869"/>
          </a:xfrm>
        </p:grpSpPr>
        <p:sp>
          <p:nvSpPr>
            <p:cNvPr id="34" name="矩形 33"/>
            <p:cNvSpPr/>
            <p:nvPr/>
          </p:nvSpPr>
          <p:spPr>
            <a:xfrm>
              <a:off x="8111776" y="5379231"/>
              <a:ext cx="2659468" cy="730885"/>
            </a:xfrm>
            <a:prstGeom prst="rect">
              <a:avLst/>
            </a:prstGeom>
          </p:spPr>
          <p:txBody>
            <a:bodyPr wrap="square">
              <a:spAutoFit/>
            </a:bodyPr>
            <a:lstStyle/>
            <a:p>
              <a:pPr>
                <a:lnSpc>
                  <a:spcPct val="130000"/>
                </a:lnSpc>
              </a:pPr>
              <a:r>
                <a:rPr lang="zh-CN" altLang="en-US" sz="1600" b="1" dirty="0">
                  <a:solidFill>
                    <a:schemeClr val="tx1">
                      <a:lumMod val="75000"/>
                      <a:lumOff val="25000"/>
                    </a:schemeClr>
                  </a:solidFill>
                  <a:latin typeface="Arial" panose="020B0604020202020204" pitchFamily="34" charset="0"/>
                </a:rPr>
                <a:t> /fænˈtæstɪk/</a:t>
              </a:r>
              <a:endParaRPr lang="zh-CN" altLang="en-US" sz="1600" b="1" dirty="0">
                <a:solidFill>
                  <a:schemeClr val="tx1">
                    <a:lumMod val="75000"/>
                    <a:lumOff val="25000"/>
                  </a:schemeClr>
                </a:solidFill>
                <a:latin typeface="Arial" panose="020B0604020202020204" pitchFamily="34" charset="0"/>
              </a:endParaRPr>
            </a:p>
            <a:p>
              <a:pPr>
                <a:lnSpc>
                  <a:spcPct val="130000"/>
                </a:lnSpc>
              </a:pPr>
              <a:r>
                <a:rPr lang="zh-CN" altLang="en-US" sz="1600" b="1" dirty="0">
                  <a:solidFill>
                    <a:schemeClr val="tx1">
                      <a:lumMod val="75000"/>
                      <a:lumOff val="25000"/>
                    </a:schemeClr>
                  </a:solidFill>
                  <a:latin typeface="Arial" panose="020B0604020202020204" pitchFamily="34" charset="0"/>
                </a:rPr>
                <a:t> 奇妙的；不可思议的</a:t>
              </a:r>
              <a:endParaRPr lang="zh-CN" altLang="en-US" sz="1600" b="1" dirty="0">
                <a:solidFill>
                  <a:schemeClr val="tx1">
                    <a:lumMod val="75000"/>
                    <a:lumOff val="25000"/>
                  </a:schemeClr>
                </a:solidFill>
                <a:latin typeface="Arial" panose="020B0604020202020204" pitchFamily="34" charset="0"/>
              </a:endParaRPr>
            </a:p>
          </p:txBody>
        </p:sp>
        <p:sp>
          <p:nvSpPr>
            <p:cNvPr id="35" name="矩形 34"/>
            <p:cNvSpPr/>
            <p:nvPr/>
          </p:nvSpPr>
          <p:spPr>
            <a:xfrm>
              <a:off x="8111204" y="5010247"/>
              <a:ext cx="1978660" cy="460375"/>
            </a:xfrm>
            <a:prstGeom prst="rect">
              <a:avLst/>
            </a:prstGeom>
          </p:spPr>
          <p:txBody>
            <a:bodyPr wrap="none">
              <a:spAutoFit/>
            </a:bodyPr>
            <a:lstStyle/>
            <a:p>
              <a:pPr algn="ctr">
                <a:defRPr/>
              </a:pPr>
              <a:r>
                <a:rPr lang="zh-CN" altLang="en-US" sz="2400" b="1" spc="300" dirty="0">
                  <a:solidFill>
                    <a:schemeClr val="tx1"/>
                  </a:solidFill>
                </a:rPr>
                <a:t> fantastic</a:t>
              </a:r>
              <a:endParaRPr lang="zh-CN" altLang="en-US" sz="2400" b="1" spc="300" dirty="0">
                <a:solidFill>
                  <a:schemeClr val="tx1"/>
                </a:solidFill>
              </a:endParaRPr>
            </a:p>
          </p:txBody>
        </p:sp>
      </p:grpSp>
      <p:grpSp>
        <p:nvGrpSpPr>
          <p:cNvPr id="36" name="组合 35"/>
          <p:cNvGrpSpPr/>
          <p:nvPr/>
        </p:nvGrpSpPr>
        <p:grpSpPr>
          <a:xfrm>
            <a:off x="182880" y="3122930"/>
            <a:ext cx="3350895" cy="1124585"/>
            <a:chOff x="8431562" y="4985482"/>
            <a:chExt cx="2864358" cy="1124627"/>
          </a:xfrm>
        </p:grpSpPr>
        <p:sp>
          <p:nvSpPr>
            <p:cNvPr id="37" name="矩形 36"/>
            <p:cNvSpPr/>
            <p:nvPr/>
          </p:nvSpPr>
          <p:spPr>
            <a:xfrm>
              <a:off x="8431562" y="5379197"/>
              <a:ext cx="2864358" cy="730912"/>
            </a:xfrm>
            <a:prstGeom prst="rect">
              <a:avLst/>
            </a:prstGeom>
          </p:spPr>
          <p:txBody>
            <a:bodyPr wrap="square">
              <a:spAutoFit/>
            </a:bodyPr>
            <a:lstStyle/>
            <a:p>
              <a:pPr>
                <a:lnSpc>
                  <a:spcPct val="130000"/>
                </a:lnSpc>
              </a:pPr>
              <a:r>
                <a:rPr lang="en-US" altLang="zh-CN" sz="1400" dirty="0">
                  <a:solidFill>
                    <a:schemeClr val="tx1">
                      <a:lumMod val="75000"/>
                      <a:lumOff val="25000"/>
                    </a:schemeClr>
                  </a:solidFill>
                  <a:latin typeface="Arial" panose="020B0604020202020204" pitchFamily="34" charset="0"/>
                </a:rPr>
                <a:t>          </a:t>
              </a:r>
              <a:r>
                <a:rPr lang="en-US" altLang="zh-CN" sz="1600" b="1" dirty="0">
                  <a:solidFill>
                    <a:schemeClr val="tx1">
                      <a:lumMod val="75000"/>
                      <a:lumOff val="25000"/>
                    </a:schemeClr>
                  </a:solidFill>
                  <a:latin typeface="Arial" panose="020B0604020202020204" pitchFamily="34" charset="0"/>
                </a:rPr>
                <a:t> </a:t>
              </a:r>
              <a:r>
                <a:rPr lang="zh-CN" altLang="en-US" sz="1600" b="1" dirty="0">
                  <a:solidFill>
                    <a:schemeClr val="tx1">
                      <a:lumMod val="75000"/>
                      <a:lumOff val="25000"/>
                    </a:schemeClr>
                  </a:solidFill>
                  <a:latin typeface="Arial" panose="020B0604020202020204" pitchFamily="34" charset="0"/>
                </a:rPr>
                <a:t>[spek'tækjʊlə] </a:t>
              </a:r>
              <a:endParaRPr lang="zh-CN" altLang="en-US" sz="1600" b="1" dirty="0">
                <a:solidFill>
                  <a:schemeClr val="tx1">
                    <a:lumMod val="75000"/>
                    <a:lumOff val="25000"/>
                  </a:schemeClr>
                </a:solidFill>
                <a:latin typeface="Arial" panose="020B0604020202020204" pitchFamily="34" charset="0"/>
              </a:endParaRPr>
            </a:p>
            <a:p>
              <a:pPr>
                <a:lnSpc>
                  <a:spcPct val="130000"/>
                </a:lnSpc>
              </a:pPr>
              <a:r>
                <a:rPr lang="zh-CN" altLang="en-US" sz="1600" b="1" dirty="0">
                  <a:solidFill>
                    <a:schemeClr val="tx1">
                      <a:lumMod val="75000"/>
                      <a:lumOff val="25000"/>
                    </a:schemeClr>
                  </a:solidFill>
                  <a:latin typeface="Arial" panose="020B0604020202020204" pitchFamily="34" charset="0"/>
                </a:rPr>
                <a:t> adj. 壮观的，惊人的；公开展示的</a:t>
              </a:r>
              <a:endParaRPr lang="zh-CN" altLang="en-US" sz="1600" b="1" dirty="0">
                <a:solidFill>
                  <a:schemeClr val="tx1">
                    <a:lumMod val="75000"/>
                    <a:lumOff val="25000"/>
                  </a:schemeClr>
                </a:solidFill>
                <a:latin typeface="Arial" panose="020B0604020202020204" pitchFamily="34" charset="0"/>
              </a:endParaRPr>
            </a:p>
          </p:txBody>
        </p:sp>
        <p:sp>
          <p:nvSpPr>
            <p:cNvPr id="38" name="矩形 37"/>
            <p:cNvSpPr/>
            <p:nvPr/>
          </p:nvSpPr>
          <p:spPr>
            <a:xfrm>
              <a:off x="8431562" y="4985482"/>
              <a:ext cx="2342515" cy="460392"/>
            </a:xfrm>
            <a:prstGeom prst="rect">
              <a:avLst/>
            </a:prstGeom>
          </p:spPr>
          <p:txBody>
            <a:bodyPr wrap="square">
              <a:spAutoFit/>
            </a:bodyPr>
            <a:lstStyle/>
            <a:p>
              <a:pPr algn="ctr">
                <a:defRPr/>
              </a:pPr>
              <a:r>
                <a:rPr lang="zh-CN" altLang="en-US" sz="2400" b="1" spc="300" dirty="0">
                  <a:solidFill>
                    <a:schemeClr val="tx1"/>
                  </a:solidFill>
                </a:rPr>
                <a:t>spectacular</a:t>
              </a:r>
              <a:endParaRPr lang="zh-CN" altLang="en-US" sz="2400" b="1" spc="300" dirty="0">
                <a:solidFill>
                  <a:schemeClr val="tx1"/>
                </a:solidFill>
              </a:endParaRPr>
            </a:p>
          </p:txBody>
        </p:sp>
      </p:grpSp>
      <p:cxnSp>
        <p:nvCxnSpPr>
          <p:cNvPr id="47" name="MH_Other_12"/>
          <p:cNvCxnSpPr>
            <a:cxnSpLocks noChangeShapeType="1"/>
          </p:cNvCxnSpPr>
          <p:nvPr>
            <p:custDataLst>
              <p:tags r:id="rId16"/>
            </p:custDataLst>
          </p:nvPr>
        </p:nvCxnSpPr>
        <p:spPr bwMode="auto">
          <a:xfrm flipV="1">
            <a:off x="4394835" y="4118610"/>
            <a:ext cx="688975" cy="675005"/>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cxnSp>
        <p:nvCxnSpPr>
          <p:cNvPr id="48" name="MH_Other_12"/>
          <p:cNvCxnSpPr>
            <a:cxnSpLocks noChangeShapeType="1"/>
          </p:cNvCxnSpPr>
          <p:nvPr>
            <p:custDataLst>
              <p:tags r:id="rId17"/>
            </p:custDataLst>
          </p:nvPr>
        </p:nvCxnSpPr>
        <p:spPr bwMode="auto">
          <a:xfrm flipH="1">
            <a:off x="3435350" y="3354070"/>
            <a:ext cx="1213485" cy="27940"/>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50" name="MH_Other_11"/>
          <p:cNvSpPr>
            <a:spLocks noChangeArrowheads="1"/>
          </p:cNvSpPr>
          <p:nvPr>
            <p:custDataLst>
              <p:tags r:id="rId18"/>
            </p:custDataLst>
          </p:nvPr>
        </p:nvSpPr>
        <p:spPr bwMode="auto">
          <a:xfrm>
            <a:off x="8157743" y="4458981"/>
            <a:ext cx="612638" cy="612637"/>
          </a:xfrm>
          <a:prstGeom prst="ellipse">
            <a:avLst/>
          </a:prstGeom>
          <a:solidFill>
            <a:srgbClr val="FFFFFF"/>
          </a:solidFill>
          <a:ln w="57150" algn="ctr">
            <a:solidFill>
              <a:srgbClr val="BFBFBF"/>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accent1"/>
                </a:solidFill>
                <a:latin typeface="+mn-lt"/>
                <a:ea typeface="微软雅黑" panose="020B0503020204020204" pitchFamily="34" charset="-122"/>
                <a:cs typeface="Times New Roman" panose="02020603050405020304" pitchFamily="18" charset="0"/>
              </a:rPr>
              <a:t>05</a:t>
            </a:r>
            <a:endParaRPr lang="en-US" altLang="zh-CN" sz="2400" b="1">
              <a:solidFill>
                <a:schemeClr val="accent1"/>
              </a:solidFill>
              <a:latin typeface="+mn-lt"/>
              <a:ea typeface="微软雅黑" panose="020B0503020204020204" pitchFamily="34" charset="-122"/>
              <a:cs typeface="Times New Roman" panose="02020603050405020304" pitchFamily="18" charset="0"/>
            </a:endParaRPr>
          </a:p>
        </p:txBody>
      </p:sp>
      <p:sp>
        <p:nvSpPr>
          <p:cNvPr id="51" name="MH_Other_11"/>
          <p:cNvSpPr>
            <a:spLocks noChangeArrowheads="1"/>
          </p:cNvSpPr>
          <p:nvPr>
            <p:custDataLst>
              <p:tags r:id="rId19"/>
            </p:custDataLst>
          </p:nvPr>
        </p:nvSpPr>
        <p:spPr bwMode="auto">
          <a:xfrm>
            <a:off x="3781958" y="4683136"/>
            <a:ext cx="612638" cy="612637"/>
          </a:xfrm>
          <a:prstGeom prst="ellipse">
            <a:avLst/>
          </a:prstGeom>
          <a:solidFill>
            <a:srgbClr val="FFFFFF"/>
          </a:solidFill>
          <a:ln w="57150" algn="ctr">
            <a:solidFill>
              <a:srgbClr val="BFBFBF"/>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accent1"/>
                </a:solidFill>
                <a:latin typeface="+mn-lt"/>
                <a:ea typeface="微软雅黑" panose="020B0503020204020204" pitchFamily="34" charset="-122"/>
                <a:cs typeface="Times New Roman" panose="02020603050405020304" pitchFamily="18" charset="0"/>
              </a:rPr>
              <a:t>06</a:t>
            </a:r>
            <a:endParaRPr lang="en-US" altLang="zh-CN" sz="2400" b="1">
              <a:solidFill>
                <a:schemeClr val="accent1"/>
              </a:solidFill>
              <a:latin typeface="+mn-lt"/>
              <a:ea typeface="微软雅黑" panose="020B0503020204020204" pitchFamily="34" charset="-122"/>
              <a:cs typeface="Times New Roman" panose="02020603050405020304" pitchFamily="18" charset="0"/>
            </a:endParaRPr>
          </a:p>
        </p:txBody>
      </p:sp>
      <p:sp>
        <p:nvSpPr>
          <p:cNvPr id="52" name="MH_Other_11"/>
          <p:cNvSpPr>
            <a:spLocks noChangeArrowheads="1"/>
          </p:cNvSpPr>
          <p:nvPr>
            <p:custDataLst>
              <p:tags r:id="rId20"/>
            </p:custDataLst>
          </p:nvPr>
        </p:nvSpPr>
        <p:spPr bwMode="auto">
          <a:xfrm>
            <a:off x="2708808" y="3122941"/>
            <a:ext cx="612638" cy="612637"/>
          </a:xfrm>
          <a:prstGeom prst="ellipse">
            <a:avLst/>
          </a:prstGeom>
          <a:solidFill>
            <a:srgbClr val="FFFFFF"/>
          </a:solidFill>
          <a:ln w="57150" algn="ctr">
            <a:solidFill>
              <a:srgbClr val="BFBFBF"/>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accent1"/>
                </a:solidFill>
                <a:latin typeface="+mn-lt"/>
                <a:ea typeface="微软雅黑" panose="020B0503020204020204" pitchFamily="34" charset="-122"/>
                <a:cs typeface="Times New Roman" panose="02020603050405020304" pitchFamily="18" charset="0"/>
              </a:rPr>
              <a:t>07</a:t>
            </a:r>
            <a:endParaRPr lang="en-US" altLang="zh-CN" sz="2400" b="1">
              <a:solidFill>
                <a:schemeClr val="accent1"/>
              </a:solidFill>
              <a:latin typeface="+mn-lt"/>
              <a:ea typeface="微软雅黑" panose="020B0503020204020204" pitchFamily="34"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3" presetClass="entr" presetSubtype="288" fill="hold" nodeType="withEffect">
                                  <p:stCondLst>
                                    <p:cond delay="110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strVal val="4/3*#ppt_w"/>
                                          </p:val>
                                        </p:tav>
                                        <p:tav tm="100000">
                                          <p:val>
                                            <p:strVal val="#ppt_w"/>
                                          </p:val>
                                        </p:tav>
                                      </p:tavLst>
                                    </p:anim>
                                    <p:anim calcmode="lin" valueType="num">
                                      <p:cBhvr>
                                        <p:cTn id="14" dur="500" fill="hold"/>
                                        <p:tgtEl>
                                          <p:spTgt spid="2"/>
                                        </p:tgtEl>
                                        <p:attrNameLst>
                                          <p:attrName>ppt_h</p:attrName>
                                        </p:attrNameLst>
                                      </p:cBhvr>
                                      <p:tavLst>
                                        <p:tav tm="0">
                                          <p:val>
                                            <p:strVal val="4/3*#ppt_h"/>
                                          </p:val>
                                        </p:tav>
                                        <p:tav tm="100000">
                                          <p:val>
                                            <p:strVal val="#ppt_h"/>
                                          </p:val>
                                        </p:tav>
                                      </p:tavLst>
                                    </p:anim>
                                  </p:childTnLst>
                                </p:cTn>
                              </p:par>
                              <p:par>
                                <p:cTn id="15" presetID="22" presetClass="entr" presetSubtype="2" fill="hold" nodeType="withEffect">
                                  <p:stCondLst>
                                    <p:cond delay="150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31" presetClass="entr" presetSubtype="0" fill="hold" grpId="0" nodeType="withEffect">
                                  <p:stCondLst>
                                    <p:cond delay="170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 calcmode="lin" valueType="num">
                                      <p:cBhvr>
                                        <p:cTn id="22" dur="500" fill="hold"/>
                                        <p:tgtEl>
                                          <p:spTgt spid="19"/>
                                        </p:tgtEl>
                                        <p:attrNameLst>
                                          <p:attrName>style.rotation</p:attrName>
                                        </p:attrNameLst>
                                      </p:cBhvr>
                                      <p:tavLst>
                                        <p:tav tm="0">
                                          <p:val>
                                            <p:fltVal val="90"/>
                                          </p:val>
                                        </p:tav>
                                        <p:tav tm="100000">
                                          <p:val>
                                            <p:fltVal val="0"/>
                                          </p:val>
                                        </p:tav>
                                      </p:tavLst>
                                    </p:anim>
                                    <p:animEffect transition="in" filter="fade">
                                      <p:cBhvr>
                                        <p:cTn id="23" dur="500"/>
                                        <p:tgtEl>
                                          <p:spTgt spid="19"/>
                                        </p:tgtEl>
                                      </p:cBhvr>
                                    </p:animEffect>
                                  </p:childTnLst>
                                </p:cTn>
                              </p:par>
                              <p:par>
                                <p:cTn id="24" presetID="17" presetClass="entr" presetSubtype="2" fill="hold" nodeType="withEffect">
                                  <p:stCondLst>
                                    <p:cond delay="170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ppt_x</p:attrName>
                                        </p:attrNameLst>
                                      </p:cBhvr>
                                      <p:tavLst>
                                        <p:tav tm="0">
                                          <p:val>
                                            <p:strVal val="#ppt_x+#ppt_w/2"/>
                                          </p:val>
                                        </p:tav>
                                        <p:tav tm="100000">
                                          <p:val>
                                            <p:strVal val="#ppt_x"/>
                                          </p:val>
                                        </p:tav>
                                      </p:tavLst>
                                    </p:anim>
                                    <p:anim calcmode="lin" valueType="num">
                                      <p:cBhvr>
                                        <p:cTn id="27" dur="500" fill="hold"/>
                                        <p:tgtEl>
                                          <p:spTgt spid="3"/>
                                        </p:tgtEl>
                                        <p:attrNameLst>
                                          <p:attrName>ppt_y</p:attrName>
                                        </p:attrNameLst>
                                      </p:cBhvr>
                                      <p:tavLst>
                                        <p:tav tm="0">
                                          <p:val>
                                            <p:strVal val="#ppt_y"/>
                                          </p:val>
                                        </p:tav>
                                        <p:tav tm="100000">
                                          <p:val>
                                            <p:strVal val="#ppt_y"/>
                                          </p:val>
                                        </p:tav>
                                      </p:tavLst>
                                    </p:anim>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strVal val="#ppt_h"/>
                                          </p:val>
                                        </p:tav>
                                        <p:tav tm="100000">
                                          <p:val>
                                            <p:strVal val="#ppt_h"/>
                                          </p:val>
                                        </p:tav>
                                      </p:tavLst>
                                    </p:anim>
                                  </p:childTnLst>
                                </p:cTn>
                              </p:par>
                              <p:par>
                                <p:cTn id="30" presetID="22" presetClass="entr" presetSubtype="8" fill="hold" nodeType="withEffect">
                                  <p:stCondLst>
                                    <p:cond delay="210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par>
                                <p:cTn id="33" presetID="31" presetClass="entr" presetSubtype="0" fill="hold" grpId="0" nodeType="withEffect">
                                  <p:stCondLst>
                                    <p:cond delay="23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 calcmode="lin" valueType="num">
                                      <p:cBhvr>
                                        <p:cTn id="37" dur="500" fill="hold"/>
                                        <p:tgtEl>
                                          <p:spTgt spid="21"/>
                                        </p:tgtEl>
                                        <p:attrNameLst>
                                          <p:attrName>style.rotation</p:attrName>
                                        </p:attrNameLst>
                                      </p:cBhvr>
                                      <p:tavLst>
                                        <p:tav tm="0">
                                          <p:val>
                                            <p:fltVal val="90"/>
                                          </p:val>
                                        </p:tav>
                                        <p:tav tm="100000">
                                          <p:val>
                                            <p:fltVal val="0"/>
                                          </p:val>
                                        </p:tav>
                                      </p:tavLst>
                                    </p:anim>
                                    <p:animEffect transition="in" filter="fade">
                                      <p:cBhvr>
                                        <p:cTn id="38" dur="500"/>
                                        <p:tgtEl>
                                          <p:spTgt spid="21"/>
                                        </p:tgtEl>
                                      </p:cBhvr>
                                    </p:animEffect>
                                  </p:childTnLst>
                                </p:cTn>
                              </p:par>
                              <p:par>
                                <p:cTn id="39" presetID="17" presetClass="entr" presetSubtype="8" fill="hold" nodeType="withEffect">
                                  <p:stCondLst>
                                    <p:cond delay="230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ppt_x-#ppt_w/2"/>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cTn>
                              </p:par>
                              <p:par>
                                <p:cTn id="45" presetID="22" presetClass="entr" presetSubtype="2" fill="hold" nodeType="withEffect">
                                  <p:stCondLst>
                                    <p:cond delay="270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500"/>
                                        <p:tgtEl>
                                          <p:spTgt spid="28"/>
                                        </p:tgtEl>
                                      </p:cBhvr>
                                    </p:animEffect>
                                  </p:childTnLst>
                                </p:cTn>
                              </p:par>
                              <p:par>
                                <p:cTn id="48" presetID="31" presetClass="entr" presetSubtype="0" fill="hold" grpId="0" nodeType="withEffect">
                                  <p:stCondLst>
                                    <p:cond delay="290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 calcmode="lin" valueType="num">
                                      <p:cBhvr>
                                        <p:cTn id="52" dur="500" fill="hold"/>
                                        <p:tgtEl>
                                          <p:spTgt spid="27"/>
                                        </p:tgtEl>
                                        <p:attrNameLst>
                                          <p:attrName>style.rotation</p:attrName>
                                        </p:attrNameLst>
                                      </p:cBhvr>
                                      <p:tavLst>
                                        <p:tav tm="0">
                                          <p:val>
                                            <p:fltVal val="90"/>
                                          </p:val>
                                        </p:tav>
                                        <p:tav tm="100000">
                                          <p:val>
                                            <p:fltVal val="0"/>
                                          </p:val>
                                        </p:tav>
                                      </p:tavLst>
                                    </p:anim>
                                    <p:animEffect transition="in" filter="fade">
                                      <p:cBhvr>
                                        <p:cTn id="53" dur="500"/>
                                        <p:tgtEl>
                                          <p:spTgt spid="27"/>
                                        </p:tgtEl>
                                      </p:cBhvr>
                                    </p:animEffect>
                                  </p:childTnLst>
                                </p:cTn>
                              </p:par>
                              <p:par>
                                <p:cTn id="54" presetID="17" presetClass="entr" presetSubtype="2" fill="hold" nodeType="withEffect">
                                  <p:stCondLst>
                                    <p:cond delay="2900"/>
                                  </p:stCondLst>
                                  <p:childTnLst>
                                    <p:set>
                                      <p:cBhvr>
                                        <p:cTn id="55" dur="1" fill="hold">
                                          <p:stCondLst>
                                            <p:cond delay="0"/>
                                          </p:stCondLst>
                                        </p:cTn>
                                        <p:tgtEl>
                                          <p:spTgt spid="4"/>
                                        </p:tgtEl>
                                        <p:attrNameLst>
                                          <p:attrName>style.visibility</p:attrName>
                                        </p:attrNameLst>
                                      </p:cBhvr>
                                      <p:to>
                                        <p:strVal val="visible"/>
                                      </p:to>
                                    </p:set>
                                    <p:anim calcmode="lin" valueType="num">
                                      <p:cBhvr>
                                        <p:cTn id="56" dur="500" fill="hold"/>
                                        <p:tgtEl>
                                          <p:spTgt spid="4"/>
                                        </p:tgtEl>
                                        <p:attrNameLst>
                                          <p:attrName>ppt_x</p:attrName>
                                        </p:attrNameLst>
                                      </p:cBhvr>
                                      <p:tavLst>
                                        <p:tav tm="0">
                                          <p:val>
                                            <p:strVal val="#ppt_x+#ppt_w/2"/>
                                          </p:val>
                                        </p:tav>
                                        <p:tav tm="100000">
                                          <p:val>
                                            <p:strVal val="#ppt_x"/>
                                          </p:val>
                                        </p:tav>
                                      </p:tavLst>
                                    </p:anim>
                                    <p:anim calcmode="lin" valueType="num">
                                      <p:cBhvr>
                                        <p:cTn id="57" dur="500" fill="hold"/>
                                        <p:tgtEl>
                                          <p:spTgt spid="4"/>
                                        </p:tgtEl>
                                        <p:attrNameLst>
                                          <p:attrName>ppt_y</p:attrName>
                                        </p:attrNameLst>
                                      </p:cBhvr>
                                      <p:tavLst>
                                        <p:tav tm="0">
                                          <p:val>
                                            <p:strVal val="#ppt_y"/>
                                          </p:val>
                                        </p:tav>
                                        <p:tav tm="100000">
                                          <p:val>
                                            <p:strVal val="#ppt_y"/>
                                          </p:val>
                                        </p:tav>
                                      </p:tavLst>
                                    </p:anim>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strVal val="#ppt_h"/>
                                          </p:val>
                                        </p:tav>
                                        <p:tav tm="100000">
                                          <p:val>
                                            <p:strVal val="#ppt_h"/>
                                          </p:val>
                                        </p:tav>
                                      </p:tavLst>
                                    </p:anim>
                                  </p:childTnLst>
                                </p:cTn>
                              </p:par>
                              <p:par>
                                <p:cTn id="60" presetID="22" presetClass="entr" presetSubtype="8" fill="hold" nodeType="withEffect">
                                  <p:stCondLst>
                                    <p:cond delay="3300"/>
                                  </p:stCondLst>
                                  <p:childTnLst>
                                    <p:set>
                                      <p:cBhvr>
                                        <p:cTn id="61" dur="1" fill="hold">
                                          <p:stCondLst>
                                            <p:cond delay="0"/>
                                          </p:stCondLst>
                                        </p:cTn>
                                        <p:tgtEl>
                                          <p:spTgt spid="30"/>
                                        </p:tgtEl>
                                        <p:attrNameLst>
                                          <p:attrName>style.visibility</p:attrName>
                                        </p:attrNameLst>
                                      </p:cBhvr>
                                      <p:to>
                                        <p:strVal val="visible"/>
                                      </p:to>
                                    </p:set>
                                    <p:animEffect transition="in" filter="wipe(left)">
                                      <p:cBhvr>
                                        <p:cTn id="62" dur="500"/>
                                        <p:tgtEl>
                                          <p:spTgt spid="30"/>
                                        </p:tgtEl>
                                      </p:cBhvr>
                                    </p:animEffect>
                                  </p:childTnLst>
                                </p:cTn>
                              </p:par>
                              <p:par>
                                <p:cTn id="63" presetID="31" presetClass="entr" presetSubtype="0" fill="hold" grpId="0" nodeType="withEffect">
                                  <p:stCondLst>
                                    <p:cond delay="350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style.rotation</p:attrName>
                                        </p:attrNameLst>
                                      </p:cBhvr>
                                      <p:tavLst>
                                        <p:tav tm="0">
                                          <p:val>
                                            <p:fltVal val="90"/>
                                          </p:val>
                                        </p:tav>
                                        <p:tav tm="100000">
                                          <p:val>
                                            <p:fltVal val="0"/>
                                          </p:val>
                                        </p:tav>
                                      </p:tavLst>
                                    </p:anim>
                                    <p:animEffect transition="in" filter="fade">
                                      <p:cBhvr>
                                        <p:cTn id="68" dur="500"/>
                                        <p:tgtEl>
                                          <p:spTgt spid="29"/>
                                        </p:tgtEl>
                                      </p:cBhvr>
                                    </p:animEffect>
                                  </p:childTnLst>
                                </p:cTn>
                              </p:par>
                              <p:par>
                                <p:cTn id="69" presetID="17" presetClass="entr" presetSubtype="8" fill="hold" nodeType="withEffect">
                                  <p:stCondLst>
                                    <p:cond delay="350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ppt_x</p:attrName>
                                        </p:attrNameLst>
                                      </p:cBhvr>
                                      <p:tavLst>
                                        <p:tav tm="0">
                                          <p:val>
                                            <p:strVal val="#ppt_x-#ppt_w/2"/>
                                          </p:val>
                                        </p:tav>
                                        <p:tav tm="100000">
                                          <p:val>
                                            <p:strVal val="#ppt_x"/>
                                          </p:val>
                                        </p:tav>
                                      </p:tavLst>
                                    </p:anim>
                                    <p:anim calcmode="lin" valueType="num">
                                      <p:cBhvr>
                                        <p:cTn id="72" dur="500" fill="hold"/>
                                        <p:tgtEl>
                                          <p:spTgt spid="6"/>
                                        </p:tgtEl>
                                        <p:attrNameLst>
                                          <p:attrName>ppt_y</p:attrName>
                                        </p:attrNameLst>
                                      </p:cBhvr>
                                      <p:tavLst>
                                        <p:tav tm="0">
                                          <p:val>
                                            <p:strVal val="#ppt_y"/>
                                          </p:val>
                                        </p:tav>
                                        <p:tav tm="100000">
                                          <p:val>
                                            <p:strVal val="#ppt_y"/>
                                          </p:val>
                                        </p:tav>
                                      </p:tavLst>
                                    </p:anim>
                                    <p:anim calcmode="lin" valueType="num">
                                      <p:cBhvr>
                                        <p:cTn id="73" dur="500" fill="hold"/>
                                        <p:tgtEl>
                                          <p:spTgt spid="6"/>
                                        </p:tgtEl>
                                        <p:attrNameLst>
                                          <p:attrName>ppt_w</p:attrName>
                                        </p:attrNameLst>
                                      </p:cBhvr>
                                      <p:tavLst>
                                        <p:tav tm="0">
                                          <p:val>
                                            <p:fltVal val="0"/>
                                          </p:val>
                                        </p:tav>
                                        <p:tav tm="100000">
                                          <p:val>
                                            <p:strVal val="#ppt_w"/>
                                          </p:val>
                                        </p:tav>
                                      </p:tavLst>
                                    </p:anim>
                                    <p:anim calcmode="lin" valueType="num">
                                      <p:cBhvr>
                                        <p:cTn id="74" dur="500" fill="hold"/>
                                        <p:tgtEl>
                                          <p:spTgt spid="6"/>
                                        </p:tgtEl>
                                        <p:attrNameLst>
                                          <p:attrName>ppt_h</p:attrName>
                                        </p:attrNameLst>
                                      </p:cBhvr>
                                      <p:tavLst>
                                        <p:tav tm="0">
                                          <p:val>
                                            <p:strVal val="#ppt_h"/>
                                          </p:val>
                                        </p:tav>
                                        <p:tav tm="100000">
                                          <p:val>
                                            <p:strVal val="#ppt_h"/>
                                          </p:val>
                                        </p:tav>
                                      </p:tavLst>
                                    </p:anim>
                                  </p:childTnLst>
                                </p:cTn>
                              </p:par>
                              <p:par>
                                <p:cTn id="75" presetID="22" presetClass="entr" presetSubtype="8" fill="hold" nodeType="withEffect">
                                  <p:stCondLst>
                                    <p:cond delay="3300"/>
                                  </p:stCondLst>
                                  <p:childTnLst>
                                    <p:set>
                                      <p:cBhvr>
                                        <p:cTn id="76" dur="1" fill="hold">
                                          <p:stCondLst>
                                            <p:cond delay="0"/>
                                          </p:stCondLst>
                                        </p:cTn>
                                        <p:tgtEl>
                                          <p:spTgt spid="7"/>
                                        </p:tgtEl>
                                        <p:attrNameLst>
                                          <p:attrName>style.visibility</p:attrName>
                                        </p:attrNameLst>
                                      </p:cBhvr>
                                      <p:to>
                                        <p:strVal val="visible"/>
                                      </p:to>
                                    </p:set>
                                    <p:animEffect transition="in" filter="wipe(left)">
                                      <p:cBhvr>
                                        <p:cTn id="77" dur="500"/>
                                        <p:tgtEl>
                                          <p:spTgt spid="7"/>
                                        </p:tgtEl>
                                      </p:cBhvr>
                                    </p:animEffect>
                                  </p:childTnLst>
                                </p:cTn>
                              </p:par>
                              <p:par>
                                <p:cTn id="78" presetID="17" presetClass="entr" presetSubtype="8" fill="hold" nodeType="withEffect">
                                  <p:stCondLst>
                                    <p:cond delay="3500"/>
                                  </p:stCondLst>
                                  <p:childTnLst>
                                    <p:set>
                                      <p:cBhvr>
                                        <p:cTn id="79" dur="1" fill="hold">
                                          <p:stCondLst>
                                            <p:cond delay="0"/>
                                          </p:stCondLst>
                                        </p:cTn>
                                        <p:tgtEl>
                                          <p:spTgt spid="13"/>
                                        </p:tgtEl>
                                        <p:attrNameLst>
                                          <p:attrName>style.visibility</p:attrName>
                                        </p:attrNameLst>
                                      </p:cBhvr>
                                      <p:to>
                                        <p:strVal val="visible"/>
                                      </p:to>
                                    </p:set>
                                    <p:anim calcmode="lin" valueType="num">
                                      <p:cBhvr>
                                        <p:cTn id="80" dur="500" fill="hold"/>
                                        <p:tgtEl>
                                          <p:spTgt spid="13"/>
                                        </p:tgtEl>
                                        <p:attrNameLst>
                                          <p:attrName>ppt_x</p:attrName>
                                        </p:attrNameLst>
                                      </p:cBhvr>
                                      <p:tavLst>
                                        <p:tav tm="0">
                                          <p:val>
                                            <p:strVal val="#ppt_x-#ppt_w/2"/>
                                          </p:val>
                                        </p:tav>
                                        <p:tav tm="100000">
                                          <p:val>
                                            <p:strVal val="#ppt_x"/>
                                          </p:val>
                                        </p:tav>
                                      </p:tavLst>
                                    </p:anim>
                                    <p:anim calcmode="lin" valueType="num">
                                      <p:cBhvr>
                                        <p:cTn id="81" dur="500" fill="hold"/>
                                        <p:tgtEl>
                                          <p:spTgt spid="13"/>
                                        </p:tgtEl>
                                        <p:attrNameLst>
                                          <p:attrName>ppt_y</p:attrName>
                                        </p:attrNameLst>
                                      </p:cBhvr>
                                      <p:tavLst>
                                        <p:tav tm="0">
                                          <p:val>
                                            <p:strVal val="#ppt_y"/>
                                          </p:val>
                                        </p:tav>
                                        <p:tav tm="100000">
                                          <p:val>
                                            <p:strVal val="#ppt_y"/>
                                          </p:val>
                                        </p:tav>
                                      </p:tavLst>
                                    </p:anim>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strVal val="#ppt_h"/>
                                          </p:val>
                                        </p:tav>
                                        <p:tav tm="100000">
                                          <p:val>
                                            <p:strVal val="#ppt_h"/>
                                          </p:val>
                                        </p:tav>
                                      </p:tavLst>
                                    </p:anim>
                                  </p:childTnLst>
                                </p:cTn>
                              </p:par>
                              <p:par>
                                <p:cTn id="84" presetID="17" presetClass="entr" presetSubtype="8" fill="hold" nodeType="withEffect">
                                  <p:stCondLst>
                                    <p:cond delay="3500"/>
                                  </p:stCondLst>
                                  <p:childTnLst>
                                    <p:set>
                                      <p:cBhvr>
                                        <p:cTn id="85" dur="1" fill="hold">
                                          <p:stCondLst>
                                            <p:cond delay="0"/>
                                          </p:stCondLst>
                                        </p:cTn>
                                        <p:tgtEl>
                                          <p:spTgt spid="33"/>
                                        </p:tgtEl>
                                        <p:attrNameLst>
                                          <p:attrName>style.visibility</p:attrName>
                                        </p:attrNameLst>
                                      </p:cBhvr>
                                      <p:to>
                                        <p:strVal val="visible"/>
                                      </p:to>
                                    </p:set>
                                    <p:anim calcmode="lin" valueType="num">
                                      <p:cBhvr>
                                        <p:cTn id="86" dur="500" fill="hold"/>
                                        <p:tgtEl>
                                          <p:spTgt spid="33"/>
                                        </p:tgtEl>
                                        <p:attrNameLst>
                                          <p:attrName>ppt_x</p:attrName>
                                        </p:attrNameLst>
                                      </p:cBhvr>
                                      <p:tavLst>
                                        <p:tav tm="0">
                                          <p:val>
                                            <p:strVal val="#ppt_x-#ppt_w/2"/>
                                          </p:val>
                                        </p:tav>
                                        <p:tav tm="100000">
                                          <p:val>
                                            <p:strVal val="#ppt_x"/>
                                          </p:val>
                                        </p:tav>
                                      </p:tavLst>
                                    </p:anim>
                                    <p:anim calcmode="lin" valueType="num">
                                      <p:cBhvr>
                                        <p:cTn id="87" dur="500" fill="hold"/>
                                        <p:tgtEl>
                                          <p:spTgt spid="33"/>
                                        </p:tgtEl>
                                        <p:attrNameLst>
                                          <p:attrName>ppt_y</p:attrName>
                                        </p:attrNameLst>
                                      </p:cBhvr>
                                      <p:tavLst>
                                        <p:tav tm="0">
                                          <p:val>
                                            <p:strVal val="#ppt_y"/>
                                          </p:val>
                                        </p:tav>
                                        <p:tav tm="100000">
                                          <p:val>
                                            <p:strVal val="#ppt_y"/>
                                          </p:val>
                                        </p:tav>
                                      </p:tavLst>
                                    </p:anim>
                                    <p:anim calcmode="lin" valueType="num">
                                      <p:cBhvr>
                                        <p:cTn id="88" dur="500" fill="hold"/>
                                        <p:tgtEl>
                                          <p:spTgt spid="33"/>
                                        </p:tgtEl>
                                        <p:attrNameLst>
                                          <p:attrName>ppt_w</p:attrName>
                                        </p:attrNameLst>
                                      </p:cBhvr>
                                      <p:tavLst>
                                        <p:tav tm="0">
                                          <p:val>
                                            <p:fltVal val="0"/>
                                          </p:val>
                                        </p:tav>
                                        <p:tav tm="100000">
                                          <p:val>
                                            <p:strVal val="#ppt_w"/>
                                          </p:val>
                                        </p:tav>
                                      </p:tavLst>
                                    </p:anim>
                                    <p:anim calcmode="lin" valueType="num">
                                      <p:cBhvr>
                                        <p:cTn id="89" dur="500" fill="hold"/>
                                        <p:tgtEl>
                                          <p:spTgt spid="33"/>
                                        </p:tgtEl>
                                        <p:attrNameLst>
                                          <p:attrName>ppt_h</p:attrName>
                                        </p:attrNameLst>
                                      </p:cBhvr>
                                      <p:tavLst>
                                        <p:tav tm="0">
                                          <p:val>
                                            <p:strVal val="#ppt_h"/>
                                          </p:val>
                                        </p:tav>
                                        <p:tav tm="100000">
                                          <p:val>
                                            <p:strVal val="#ppt_h"/>
                                          </p:val>
                                        </p:tav>
                                      </p:tavLst>
                                    </p:anim>
                                  </p:childTnLst>
                                </p:cTn>
                              </p:par>
                              <p:par>
                                <p:cTn id="90" presetID="17" presetClass="entr" presetSubtype="8" fill="hold" nodeType="withEffect">
                                  <p:stCondLst>
                                    <p:cond delay="3500"/>
                                  </p:stCondLst>
                                  <p:childTnLst>
                                    <p:set>
                                      <p:cBhvr>
                                        <p:cTn id="91" dur="1" fill="hold">
                                          <p:stCondLst>
                                            <p:cond delay="0"/>
                                          </p:stCondLst>
                                        </p:cTn>
                                        <p:tgtEl>
                                          <p:spTgt spid="36"/>
                                        </p:tgtEl>
                                        <p:attrNameLst>
                                          <p:attrName>style.visibility</p:attrName>
                                        </p:attrNameLst>
                                      </p:cBhvr>
                                      <p:to>
                                        <p:strVal val="visible"/>
                                      </p:to>
                                    </p:set>
                                    <p:anim calcmode="lin" valueType="num">
                                      <p:cBhvr>
                                        <p:cTn id="92" dur="500" fill="hold"/>
                                        <p:tgtEl>
                                          <p:spTgt spid="36"/>
                                        </p:tgtEl>
                                        <p:attrNameLst>
                                          <p:attrName>ppt_x</p:attrName>
                                        </p:attrNameLst>
                                      </p:cBhvr>
                                      <p:tavLst>
                                        <p:tav tm="0">
                                          <p:val>
                                            <p:strVal val="#ppt_x-#ppt_w/2"/>
                                          </p:val>
                                        </p:tav>
                                        <p:tav tm="100000">
                                          <p:val>
                                            <p:strVal val="#ppt_x"/>
                                          </p:val>
                                        </p:tav>
                                      </p:tavLst>
                                    </p:anim>
                                    <p:anim calcmode="lin" valueType="num">
                                      <p:cBhvr>
                                        <p:cTn id="93" dur="500" fill="hold"/>
                                        <p:tgtEl>
                                          <p:spTgt spid="36"/>
                                        </p:tgtEl>
                                        <p:attrNameLst>
                                          <p:attrName>ppt_y</p:attrName>
                                        </p:attrNameLst>
                                      </p:cBhvr>
                                      <p:tavLst>
                                        <p:tav tm="0">
                                          <p:val>
                                            <p:strVal val="#ppt_y"/>
                                          </p:val>
                                        </p:tav>
                                        <p:tav tm="100000">
                                          <p:val>
                                            <p:strVal val="#ppt_y"/>
                                          </p:val>
                                        </p:tav>
                                      </p:tavLst>
                                    </p:anim>
                                    <p:anim calcmode="lin" valueType="num">
                                      <p:cBhvr>
                                        <p:cTn id="94" dur="500" fill="hold"/>
                                        <p:tgtEl>
                                          <p:spTgt spid="36"/>
                                        </p:tgtEl>
                                        <p:attrNameLst>
                                          <p:attrName>ppt_w</p:attrName>
                                        </p:attrNameLst>
                                      </p:cBhvr>
                                      <p:tavLst>
                                        <p:tav tm="0">
                                          <p:val>
                                            <p:fltVal val="0"/>
                                          </p:val>
                                        </p:tav>
                                        <p:tav tm="100000">
                                          <p:val>
                                            <p:strVal val="#ppt_w"/>
                                          </p:val>
                                        </p:tav>
                                      </p:tavLst>
                                    </p:anim>
                                    <p:anim calcmode="lin" valueType="num">
                                      <p:cBhvr>
                                        <p:cTn id="95" dur="500" fill="hold"/>
                                        <p:tgtEl>
                                          <p:spTgt spid="36"/>
                                        </p:tgtEl>
                                        <p:attrNameLst>
                                          <p:attrName>ppt_h</p:attrName>
                                        </p:attrNameLst>
                                      </p:cBhvr>
                                      <p:tavLst>
                                        <p:tav tm="0">
                                          <p:val>
                                            <p:strVal val="#ppt_h"/>
                                          </p:val>
                                        </p:tav>
                                        <p:tav tm="100000">
                                          <p:val>
                                            <p:strVal val="#ppt_h"/>
                                          </p:val>
                                        </p:tav>
                                      </p:tavLst>
                                    </p:anim>
                                  </p:childTnLst>
                                </p:cTn>
                              </p:par>
                              <p:par>
                                <p:cTn id="96" presetID="22" presetClass="entr" presetSubtype="8" fill="hold" nodeType="withEffect">
                                  <p:stCondLst>
                                    <p:cond delay="3300"/>
                                  </p:stCondLst>
                                  <p:childTnLst>
                                    <p:set>
                                      <p:cBhvr>
                                        <p:cTn id="97" dur="1" fill="hold">
                                          <p:stCondLst>
                                            <p:cond delay="0"/>
                                          </p:stCondLst>
                                        </p:cTn>
                                        <p:tgtEl>
                                          <p:spTgt spid="47"/>
                                        </p:tgtEl>
                                        <p:attrNameLst>
                                          <p:attrName>style.visibility</p:attrName>
                                        </p:attrNameLst>
                                      </p:cBhvr>
                                      <p:to>
                                        <p:strVal val="visible"/>
                                      </p:to>
                                    </p:set>
                                    <p:animEffect transition="in" filter="wipe(left)">
                                      <p:cBhvr>
                                        <p:cTn id="98" dur="500"/>
                                        <p:tgtEl>
                                          <p:spTgt spid="47"/>
                                        </p:tgtEl>
                                      </p:cBhvr>
                                    </p:animEffect>
                                  </p:childTnLst>
                                </p:cTn>
                              </p:par>
                              <p:par>
                                <p:cTn id="99" presetID="22" presetClass="entr" presetSubtype="8" fill="hold" nodeType="withEffect">
                                  <p:stCondLst>
                                    <p:cond delay="3300"/>
                                  </p:stCondLst>
                                  <p:childTnLst>
                                    <p:set>
                                      <p:cBhvr>
                                        <p:cTn id="100" dur="1" fill="hold">
                                          <p:stCondLst>
                                            <p:cond delay="0"/>
                                          </p:stCondLst>
                                        </p:cTn>
                                        <p:tgtEl>
                                          <p:spTgt spid="48"/>
                                        </p:tgtEl>
                                        <p:attrNameLst>
                                          <p:attrName>style.visibility</p:attrName>
                                        </p:attrNameLst>
                                      </p:cBhvr>
                                      <p:to>
                                        <p:strVal val="visible"/>
                                      </p:to>
                                    </p:set>
                                    <p:animEffect transition="in" filter="wipe(left)">
                                      <p:cBhvr>
                                        <p:cTn id="101" dur="500"/>
                                        <p:tgtEl>
                                          <p:spTgt spid="48"/>
                                        </p:tgtEl>
                                      </p:cBhvr>
                                    </p:animEffect>
                                  </p:childTnLst>
                                </p:cTn>
                              </p:par>
                              <p:par>
                                <p:cTn id="102" presetID="31" presetClass="entr" presetSubtype="0" fill="hold" grpId="0" nodeType="withEffect">
                                  <p:stCondLst>
                                    <p:cond delay="3500"/>
                                  </p:stCondLst>
                                  <p:childTnLst>
                                    <p:set>
                                      <p:cBhvr>
                                        <p:cTn id="103" dur="1" fill="hold">
                                          <p:stCondLst>
                                            <p:cond delay="0"/>
                                          </p:stCondLst>
                                        </p:cTn>
                                        <p:tgtEl>
                                          <p:spTgt spid="50"/>
                                        </p:tgtEl>
                                        <p:attrNameLst>
                                          <p:attrName>style.visibility</p:attrName>
                                        </p:attrNameLst>
                                      </p:cBhvr>
                                      <p:to>
                                        <p:strVal val="visible"/>
                                      </p:to>
                                    </p:set>
                                    <p:anim calcmode="lin" valueType="num">
                                      <p:cBhvr>
                                        <p:cTn id="104" dur="500" fill="hold"/>
                                        <p:tgtEl>
                                          <p:spTgt spid="50"/>
                                        </p:tgtEl>
                                        <p:attrNameLst>
                                          <p:attrName>ppt_w</p:attrName>
                                        </p:attrNameLst>
                                      </p:cBhvr>
                                      <p:tavLst>
                                        <p:tav tm="0">
                                          <p:val>
                                            <p:fltVal val="0"/>
                                          </p:val>
                                        </p:tav>
                                        <p:tav tm="100000">
                                          <p:val>
                                            <p:strVal val="#ppt_w"/>
                                          </p:val>
                                        </p:tav>
                                      </p:tavLst>
                                    </p:anim>
                                    <p:anim calcmode="lin" valueType="num">
                                      <p:cBhvr>
                                        <p:cTn id="105" dur="500" fill="hold"/>
                                        <p:tgtEl>
                                          <p:spTgt spid="50"/>
                                        </p:tgtEl>
                                        <p:attrNameLst>
                                          <p:attrName>ppt_h</p:attrName>
                                        </p:attrNameLst>
                                      </p:cBhvr>
                                      <p:tavLst>
                                        <p:tav tm="0">
                                          <p:val>
                                            <p:fltVal val="0"/>
                                          </p:val>
                                        </p:tav>
                                        <p:tav tm="100000">
                                          <p:val>
                                            <p:strVal val="#ppt_h"/>
                                          </p:val>
                                        </p:tav>
                                      </p:tavLst>
                                    </p:anim>
                                    <p:anim calcmode="lin" valueType="num">
                                      <p:cBhvr>
                                        <p:cTn id="106" dur="500" fill="hold"/>
                                        <p:tgtEl>
                                          <p:spTgt spid="50"/>
                                        </p:tgtEl>
                                        <p:attrNameLst>
                                          <p:attrName>style.rotation</p:attrName>
                                        </p:attrNameLst>
                                      </p:cBhvr>
                                      <p:tavLst>
                                        <p:tav tm="0">
                                          <p:val>
                                            <p:fltVal val="90"/>
                                          </p:val>
                                        </p:tav>
                                        <p:tav tm="100000">
                                          <p:val>
                                            <p:fltVal val="0"/>
                                          </p:val>
                                        </p:tav>
                                      </p:tavLst>
                                    </p:anim>
                                    <p:animEffect transition="in" filter="fade">
                                      <p:cBhvr>
                                        <p:cTn id="107" dur="500"/>
                                        <p:tgtEl>
                                          <p:spTgt spid="50"/>
                                        </p:tgtEl>
                                      </p:cBhvr>
                                    </p:animEffect>
                                  </p:childTnLst>
                                </p:cTn>
                              </p:par>
                              <p:par>
                                <p:cTn id="108" presetID="31" presetClass="entr" presetSubtype="0" fill="hold" grpId="0" nodeType="withEffect">
                                  <p:stCondLst>
                                    <p:cond delay="3500"/>
                                  </p:stCondLst>
                                  <p:childTnLst>
                                    <p:set>
                                      <p:cBhvr>
                                        <p:cTn id="109" dur="1" fill="hold">
                                          <p:stCondLst>
                                            <p:cond delay="0"/>
                                          </p:stCondLst>
                                        </p:cTn>
                                        <p:tgtEl>
                                          <p:spTgt spid="51"/>
                                        </p:tgtEl>
                                        <p:attrNameLst>
                                          <p:attrName>style.visibility</p:attrName>
                                        </p:attrNameLst>
                                      </p:cBhvr>
                                      <p:to>
                                        <p:strVal val="visible"/>
                                      </p:to>
                                    </p:set>
                                    <p:anim calcmode="lin" valueType="num">
                                      <p:cBhvr>
                                        <p:cTn id="110" dur="500" fill="hold"/>
                                        <p:tgtEl>
                                          <p:spTgt spid="51"/>
                                        </p:tgtEl>
                                        <p:attrNameLst>
                                          <p:attrName>ppt_w</p:attrName>
                                        </p:attrNameLst>
                                      </p:cBhvr>
                                      <p:tavLst>
                                        <p:tav tm="0">
                                          <p:val>
                                            <p:fltVal val="0"/>
                                          </p:val>
                                        </p:tav>
                                        <p:tav tm="100000">
                                          <p:val>
                                            <p:strVal val="#ppt_w"/>
                                          </p:val>
                                        </p:tav>
                                      </p:tavLst>
                                    </p:anim>
                                    <p:anim calcmode="lin" valueType="num">
                                      <p:cBhvr>
                                        <p:cTn id="111" dur="500" fill="hold"/>
                                        <p:tgtEl>
                                          <p:spTgt spid="51"/>
                                        </p:tgtEl>
                                        <p:attrNameLst>
                                          <p:attrName>ppt_h</p:attrName>
                                        </p:attrNameLst>
                                      </p:cBhvr>
                                      <p:tavLst>
                                        <p:tav tm="0">
                                          <p:val>
                                            <p:fltVal val="0"/>
                                          </p:val>
                                        </p:tav>
                                        <p:tav tm="100000">
                                          <p:val>
                                            <p:strVal val="#ppt_h"/>
                                          </p:val>
                                        </p:tav>
                                      </p:tavLst>
                                    </p:anim>
                                    <p:anim calcmode="lin" valueType="num">
                                      <p:cBhvr>
                                        <p:cTn id="112" dur="500" fill="hold"/>
                                        <p:tgtEl>
                                          <p:spTgt spid="51"/>
                                        </p:tgtEl>
                                        <p:attrNameLst>
                                          <p:attrName>style.rotation</p:attrName>
                                        </p:attrNameLst>
                                      </p:cBhvr>
                                      <p:tavLst>
                                        <p:tav tm="0">
                                          <p:val>
                                            <p:fltVal val="90"/>
                                          </p:val>
                                        </p:tav>
                                        <p:tav tm="100000">
                                          <p:val>
                                            <p:fltVal val="0"/>
                                          </p:val>
                                        </p:tav>
                                      </p:tavLst>
                                    </p:anim>
                                    <p:animEffect transition="in" filter="fade">
                                      <p:cBhvr>
                                        <p:cTn id="113" dur="500"/>
                                        <p:tgtEl>
                                          <p:spTgt spid="51"/>
                                        </p:tgtEl>
                                      </p:cBhvr>
                                    </p:animEffect>
                                  </p:childTnLst>
                                </p:cTn>
                              </p:par>
                              <p:par>
                                <p:cTn id="114" presetID="31" presetClass="entr" presetSubtype="0" fill="hold" grpId="0" nodeType="withEffect">
                                  <p:stCondLst>
                                    <p:cond delay="350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 calcmode="lin" valueType="num">
                                      <p:cBhvr>
                                        <p:cTn id="118" dur="500" fill="hold"/>
                                        <p:tgtEl>
                                          <p:spTgt spid="52"/>
                                        </p:tgtEl>
                                        <p:attrNameLst>
                                          <p:attrName>style.rotation</p:attrName>
                                        </p:attrNameLst>
                                      </p:cBhvr>
                                      <p:tavLst>
                                        <p:tav tm="0">
                                          <p:val>
                                            <p:fltVal val="90"/>
                                          </p:val>
                                        </p:tav>
                                        <p:tav tm="100000">
                                          <p:val>
                                            <p:fltVal val="0"/>
                                          </p:val>
                                        </p:tav>
                                      </p:tavLst>
                                    </p:anim>
                                    <p:animEffect transition="in" filter="fade">
                                      <p:cBhvr>
                                        <p:cTn id="11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1" grpId="0" bldLvl="0" animBg="1"/>
      <p:bldP spid="27" grpId="0" bldLvl="0" animBg="1"/>
      <p:bldP spid="29" grpId="0" bldLvl="0" animBg="1"/>
      <p:bldP spid="50" grpId="0" bldLvl="0" animBg="1"/>
      <p:bldP spid="51" grpId="0" bldLvl="0" animBg="1"/>
      <p:bldP spid="5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06</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640205" y="309880"/>
            <a:ext cx="1048385" cy="521970"/>
          </a:xfrm>
          <a:prstGeom prst="rect">
            <a:avLst/>
          </a:prstGeom>
          <a:noFill/>
        </p:spPr>
        <p:txBody>
          <a:bodyPr wrap="square" rtlCol="0">
            <a:spAutoFit/>
          </a:bodyPr>
          <a:p>
            <a:r>
              <a:rPr lang="zh-CN" altLang="en-US" sz="2800" b="1" spc="300" dirty="0">
                <a:solidFill>
                  <a:schemeClr val="tx1">
                    <a:lumMod val="75000"/>
                    <a:lumOff val="25000"/>
                  </a:schemeClr>
                </a:solidFill>
              </a:rPr>
              <a:t>好的</a:t>
            </a:r>
            <a:endParaRPr lang="zh-CN" altLang="en-US" sz="2800" b="1" spc="300" dirty="0">
              <a:solidFill>
                <a:schemeClr val="tx1">
                  <a:lumMod val="75000"/>
                  <a:lumOff val="25000"/>
                </a:schemeClr>
              </a:solidFill>
            </a:endParaRP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2846705" y="309880"/>
            <a:ext cx="3327400" cy="521970"/>
          </a:xfrm>
          <a:prstGeom prst="rect">
            <a:avLst/>
          </a:prstGeom>
        </p:spPr>
        <p:txBody>
          <a:bodyPr wrap="square">
            <a:spAutoFit/>
          </a:bodyPr>
          <a:p>
            <a:pPr algn="l"/>
            <a:r>
              <a:rPr lang="en-US" altLang="zh-CN" sz="2800" b="1" dirty="0" smtClean="0">
                <a:solidFill>
                  <a:schemeClr val="tx1">
                    <a:lumMod val="75000"/>
                    <a:lumOff val="25000"/>
                  </a:schemeClr>
                </a:solidFill>
              </a:rPr>
              <a:t>good</a:t>
            </a:r>
            <a:r>
              <a:rPr lang="en-US" altLang="zh-CN" sz="2800" b="1" dirty="0" smtClean="0">
                <a:solidFill>
                  <a:schemeClr val="tx1">
                    <a:lumMod val="75000"/>
                    <a:lumOff val="25000"/>
                  </a:schemeClr>
                </a:solidFill>
                <a:sym typeface="+mn-ea"/>
              </a:rPr>
              <a:t>, </a:t>
            </a:r>
            <a:r>
              <a:rPr lang="en-US" altLang="zh-CN" sz="2800" b="1" dirty="0" smtClean="0">
                <a:solidFill>
                  <a:schemeClr val="tx1">
                    <a:lumMod val="75000"/>
                    <a:lumOff val="25000"/>
                  </a:schemeClr>
                </a:solidFill>
                <a:sym typeface="+mn-ea"/>
              </a:rPr>
              <a:t>best</a:t>
            </a:r>
            <a:endParaRPr lang="en-US" altLang="zh-CN" sz="2800" b="1" dirty="0" smtClean="0">
              <a:solidFill>
                <a:schemeClr val="tx1">
                  <a:lumMod val="75000"/>
                  <a:lumOff val="25000"/>
                </a:schemeClr>
              </a:solidFill>
              <a:sym typeface="+mn-ea"/>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715" y="1057275"/>
          <a:ext cx="11659870" cy="6485890"/>
        </p:xfrm>
        <a:graphic>
          <a:graphicData uri="http://schemas.openxmlformats.org/drawingml/2006/table">
            <a:tbl>
              <a:tblPr firstRow="1" bandRow="1">
                <a:tableStyleId>{5C22544A-7EE6-4342-B048-85BDC9FD1C3A}</a:tableStyleId>
              </a:tblPr>
              <a:tblGrid>
                <a:gridCol w="4996815"/>
                <a:gridCol w="6663055"/>
              </a:tblGrid>
              <a:tr h="938530">
                <a:tc gridSpan="2">
                  <a:txBody>
                    <a:bodyPr/>
                    <a:p>
                      <a:pPr>
                        <a:buNone/>
                      </a:pPr>
                      <a:endParaRPr lang="zh-CN" altLang="en-US"/>
                    </a:p>
                  </a:txBody>
                  <a:tcPr/>
                </a:tc>
                <a:tc hMerge="1">
                  <a:tcPr/>
                </a:tc>
              </a:tr>
              <a:tr h="4368165">
                <a:tc>
                  <a:txBody>
                    <a:bodyPr/>
                    <a:p>
                      <a:pPr fontAlgn="auto">
                        <a:lnSpc>
                          <a:spcPts val="3580"/>
                        </a:lnSpc>
                        <a:buNone/>
                      </a:pPr>
                      <a:endParaRPr sz="2400"/>
                    </a:p>
                    <a:p>
                      <a:pPr fontAlgn="auto">
                        <a:lnSpc>
                          <a:spcPts val="3580"/>
                        </a:lnSpc>
                        <a:buNone/>
                      </a:pPr>
                      <a:r>
                        <a:rPr sz="2400"/>
                        <a:t>1. 智能手机是一项了不起的发明。</a:t>
                      </a:r>
                      <a:endParaRPr sz="2400"/>
                    </a:p>
                    <a:p>
                      <a:pPr fontAlgn="auto">
                        <a:lnSpc>
                          <a:spcPts val="3580"/>
                        </a:lnSpc>
                        <a:buNone/>
                      </a:pPr>
                      <a:r>
                        <a:rPr sz="2400"/>
                        <a:t>2. 在某些情况下，可以用一个最理想的模式来验证每个“好的”消息并拒绝每个“坏的”消息。</a:t>
                      </a:r>
                      <a:endParaRPr sz="2400"/>
                    </a:p>
                    <a:p>
                      <a:pPr fontAlgn="auto">
                        <a:lnSpc>
                          <a:spcPts val="3580"/>
                        </a:lnSpc>
                        <a:buNone/>
                      </a:pPr>
                      <a:r>
                        <a:rPr sz="2400"/>
                        <a:t>3. 帮助拯救他人的生命会得到最好的心情。</a:t>
                      </a:r>
                      <a:endParaRPr sz="2400"/>
                    </a:p>
                  </a:txBody>
                  <a:tcPr/>
                </a:tc>
                <a:tc>
                  <a:txBody>
                    <a:bodyPr/>
                    <a:p>
                      <a:pPr>
                        <a:buNone/>
                      </a:pPr>
                      <a:endParaRPr lang="zh-CN" altLang="en-US"/>
                    </a:p>
                  </a:txBody>
                  <a:tcPr/>
                </a:tc>
              </a:tr>
            </a:tbl>
          </a:graphicData>
        </a:graphic>
      </p:graphicFrame>
      <p:sp>
        <p:nvSpPr>
          <p:cNvPr id="15" name="文本框 14"/>
          <p:cNvSpPr txBox="1"/>
          <p:nvPr/>
        </p:nvSpPr>
        <p:spPr>
          <a:xfrm>
            <a:off x="289560" y="1057275"/>
            <a:ext cx="11635105" cy="953135"/>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optimal </a:t>
            </a:r>
            <a:r>
              <a:rPr lang="en-US" sz="1600" b="1" i="1">
                <a:solidFill>
                  <a:schemeClr val="bg1"/>
                </a:solidFill>
                <a:latin typeface="Times New Roman" panose="02020603050405020304" pitchFamily="18" charset="0"/>
                <a:cs typeface="Times New Roman" panose="02020603050405020304" pitchFamily="18" charset="0"/>
                <a:sym typeface="+mn-ea"/>
              </a:rPr>
              <a:t>/'ɒptɪm(ə)l/最佳的；最理想的    </a:t>
            </a:r>
            <a:r>
              <a:rPr lang="en-US" sz="2800" b="1" i="1">
                <a:solidFill>
                  <a:schemeClr val="bg1"/>
                </a:solidFill>
                <a:latin typeface="Times New Roman" panose="02020603050405020304" pitchFamily="18" charset="0"/>
                <a:cs typeface="Times New Roman" panose="02020603050405020304" pitchFamily="18" charset="0"/>
                <a:sym typeface="+mn-ea"/>
              </a:rPr>
              <a:t>/</a:t>
            </a:r>
            <a:r>
              <a:rPr lang="en-US" sz="2800" b="1">
                <a:solidFill>
                  <a:schemeClr val="bg1"/>
                </a:solidFill>
                <a:latin typeface="Times New Roman" panose="02020603050405020304" pitchFamily="18" charset="0"/>
                <a:cs typeface="Times New Roman" panose="02020603050405020304" pitchFamily="18" charset="0"/>
                <a:sym typeface="+mn-ea"/>
              </a:rPr>
              <a:t>awesome </a:t>
            </a:r>
            <a:r>
              <a:rPr lang="en-US" sz="1600" b="1" i="1">
                <a:solidFill>
                  <a:schemeClr val="bg1"/>
                </a:solidFill>
                <a:latin typeface="Times New Roman" panose="02020603050405020304" pitchFamily="18" charset="0"/>
                <a:cs typeface="Times New Roman" panose="02020603050405020304" pitchFamily="18" charset="0"/>
                <a:sym typeface="+mn-ea"/>
              </a:rPr>
              <a:t>['ɔːsəm] 极好的</a:t>
            </a:r>
            <a:endParaRPr lang="en-US" sz="2800" b="1">
              <a:solidFill>
                <a:schemeClr val="bg1"/>
              </a:solidFill>
              <a:latin typeface="Times New Roman" panose="02020603050405020304" pitchFamily="18" charset="0"/>
              <a:cs typeface="Times New Roman" panose="02020603050405020304" pitchFamily="18" charset="0"/>
              <a:sym typeface="+mn-ea"/>
            </a:endParaRPr>
          </a:p>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fabulous</a:t>
            </a:r>
            <a:r>
              <a:rPr lang="en-US" sz="1600" b="1" i="1">
                <a:solidFill>
                  <a:schemeClr val="bg1"/>
                </a:solidFill>
                <a:latin typeface="Times New Roman" panose="02020603050405020304" pitchFamily="18" charset="0"/>
                <a:cs typeface="Times New Roman" panose="02020603050405020304" pitchFamily="18" charset="0"/>
                <a:sym typeface="+mn-ea"/>
              </a:rPr>
              <a:t> ['fæbjʊləs]  adj. 难以置信的；传说的，寓言中的；极好的   </a:t>
            </a:r>
            <a:r>
              <a:rPr lang="en-US" sz="2800" b="1" i="1">
                <a:solidFill>
                  <a:schemeClr val="bg1"/>
                </a:solidFill>
                <a:latin typeface="Times New Roman" panose="02020603050405020304" pitchFamily="18" charset="0"/>
                <a:cs typeface="Times New Roman" panose="02020603050405020304" pitchFamily="18" charset="0"/>
                <a:sym typeface="+mn-ea"/>
              </a:rPr>
              <a:t>/ </a:t>
            </a:r>
            <a:r>
              <a:rPr lang="en-US" sz="2800" b="1">
                <a:solidFill>
                  <a:schemeClr val="bg1"/>
                </a:solidFill>
                <a:latin typeface="Times New Roman" panose="02020603050405020304" pitchFamily="18" charset="0"/>
                <a:cs typeface="Times New Roman" panose="02020603050405020304" pitchFamily="18" charset="0"/>
                <a:sym typeface="+mn-ea"/>
              </a:rPr>
              <a:t>amazing </a:t>
            </a:r>
            <a:r>
              <a:rPr lang="en-US" sz="1600" b="1" i="1">
                <a:solidFill>
                  <a:schemeClr val="bg1"/>
                </a:solidFill>
                <a:latin typeface="Times New Roman" panose="02020603050405020304" pitchFamily="18" charset="0"/>
                <a:cs typeface="Times New Roman" panose="02020603050405020304" pitchFamily="18" charset="0"/>
                <a:sym typeface="+mn-ea"/>
              </a:rPr>
              <a:t>惊艳的</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5359400" y="5445760"/>
            <a:ext cx="6544310" cy="829945"/>
          </a:xfrm>
          <a:prstGeom prst="rect">
            <a:avLst/>
          </a:prstGeom>
          <a:noFill/>
        </p:spPr>
        <p:txBody>
          <a:bodyPr wrap="square" rtlCol="0" anchor="t">
            <a:spAutoFit/>
          </a:bodyPr>
          <a:p>
            <a:r>
              <a:rPr sz="2400" b="1">
                <a:sym typeface="+mn-ea"/>
              </a:rPr>
              <a:t>3. </a:t>
            </a:r>
            <a:r>
              <a:rPr lang="en-US" sz="2400" b="1">
                <a:sym typeface="+mn-ea"/>
              </a:rPr>
              <a:t>H</a:t>
            </a:r>
            <a:r>
              <a:rPr sz="2400" b="1">
                <a:sym typeface="+mn-ea"/>
              </a:rPr>
              <a:t>elp</a:t>
            </a:r>
            <a:r>
              <a:rPr lang="en-US" sz="2400" b="1">
                <a:sym typeface="+mn-ea"/>
              </a:rPr>
              <a:t>ing</a:t>
            </a:r>
            <a:r>
              <a:rPr sz="2400" b="1">
                <a:sym typeface="+mn-ea"/>
              </a:rPr>
              <a:t> save the life of another person </a:t>
            </a:r>
            <a:r>
              <a:rPr lang="en-US" sz="2400" b="1">
                <a:sym typeface="+mn-ea"/>
              </a:rPr>
              <a:t>will gain</a:t>
            </a:r>
            <a:r>
              <a:rPr sz="2400" b="1">
                <a:sym typeface="+mn-ea"/>
              </a:rPr>
              <a:t> the most </a:t>
            </a:r>
            <a:r>
              <a:rPr sz="2400" b="1">
                <a:solidFill>
                  <a:srgbClr val="002060"/>
                </a:solidFill>
                <a:sym typeface="+mn-ea"/>
              </a:rPr>
              <a:t>fabulous</a:t>
            </a:r>
            <a:r>
              <a:rPr sz="2400" b="1">
                <a:sym typeface="+mn-ea"/>
              </a:rPr>
              <a:t> mood.</a:t>
            </a:r>
            <a:endParaRPr sz="2400" b="1">
              <a:sym typeface="+mn-ea"/>
            </a:endParaRPr>
          </a:p>
        </p:txBody>
      </p:sp>
      <p:sp>
        <p:nvSpPr>
          <p:cNvPr id="6" name="文本框 5"/>
          <p:cNvSpPr txBox="1"/>
          <p:nvPr/>
        </p:nvSpPr>
        <p:spPr>
          <a:xfrm>
            <a:off x="5358765" y="2280920"/>
            <a:ext cx="6544945" cy="829945"/>
          </a:xfrm>
          <a:prstGeom prst="rect">
            <a:avLst/>
          </a:prstGeom>
          <a:noFill/>
        </p:spPr>
        <p:txBody>
          <a:bodyPr wrap="square" rtlCol="0" anchor="t">
            <a:spAutoFit/>
          </a:bodyPr>
          <a:p>
            <a:r>
              <a:rPr sz="2400" b="1">
                <a:sym typeface="+mn-ea"/>
              </a:rPr>
              <a:t>1.Smart phones are an </a:t>
            </a:r>
            <a:r>
              <a:rPr sz="2400" b="1">
                <a:solidFill>
                  <a:srgbClr val="002060"/>
                </a:solidFill>
                <a:sym typeface="+mn-ea"/>
              </a:rPr>
              <a:t>amazing</a:t>
            </a:r>
            <a:r>
              <a:rPr sz="2400" b="1">
                <a:sym typeface="+mn-ea"/>
              </a:rPr>
              <a:t> and </a:t>
            </a:r>
            <a:r>
              <a:rPr sz="2400" b="1">
                <a:solidFill>
                  <a:srgbClr val="002060"/>
                </a:solidFill>
                <a:sym typeface="+mn-ea"/>
              </a:rPr>
              <a:t>awesome</a:t>
            </a:r>
            <a:r>
              <a:rPr sz="2400" b="1">
                <a:sym typeface="+mn-ea"/>
              </a:rPr>
              <a:t> invention.</a:t>
            </a:r>
            <a:endParaRPr lang="zh-CN" altLang="en-US"/>
          </a:p>
        </p:txBody>
      </p:sp>
      <p:sp>
        <p:nvSpPr>
          <p:cNvPr id="8" name="文本框 7"/>
          <p:cNvSpPr txBox="1"/>
          <p:nvPr/>
        </p:nvSpPr>
        <p:spPr>
          <a:xfrm>
            <a:off x="5358765" y="3237865"/>
            <a:ext cx="6544945" cy="2122805"/>
          </a:xfrm>
          <a:prstGeom prst="rect">
            <a:avLst/>
          </a:prstGeom>
          <a:noFill/>
        </p:spPr>
        <p:txBody>
          <a:bodyPr wrap="square" rtlCol="0" anchor="t">
            <a:spAutoFit/>
          </a:bodyPr>
          <a:p>
            <a:r>
              <a:rPr sz="2400" b="1">
                <a:sym typeface="+mn-ea"/>
              </a:rPr>
              <a:t>2.In some cases, you can have an </a:t>
            </a:r>
            <a:r>
              <a:rPr sz="2400" b="1">
                <a:solidFill>
                  <a:srgbClr val="002060"/>
                </a:solidFill>
                <a:sym typeface="+mn-ea"/>
              </a:rPr>
              <a:t>optimal</a:t>
            </a:r>
            <a:r>
              <a:rPr sz="2400" b="1">
                <a:sym typeface="+mn-ea"/>
              </a:rPr>
              <a:t> </a:t>
            </a:r>
            <a:r>
              <a:rPr sz="2400" b="1" u="sng">
                <a:sym typeface="+mn-ea"/>
              </a:rPr>
              <a:t>schema</a:t>
            </a:r>
            <a:r>
              <a:rPr sz="2400" b="1">
                <a:sym typeface="+mn-ea"/>
              </a:rPr>
              <a:t> that </a:t>
            </a:r>
            <a:r>
              <a:rPr sz="2400" b="1" u="sng">
                <a:sym typeface="+mn-ea"/>
              </a:rPr>
              <a:t>validates</a:t>
            </a:r>
            <a:r>
              <a:rPr sz="2400" b="1">
                <a:sym typeface="+mn-ea"/>
              </a:rPr>
              <a:t> every "good" message and rejects every "bad" message.</a:t>
            </a:r>
            <a:endParaRPr sz="2400" b="1">
              <a:sym typeface="+mn-ea"/>
            </a:endParaRPr>
          </a:p>
          <a:p>
            <a:r>
              <a:rPr lang="zh-CN" altLang="en-US" i="1"/>
              <a:t> /'skiːmə/ n. [计][心理] 模式；计划</a:t>
            </a:r>
            <a:endParaRPr lang="zh-CN" altLang="en-US" i="1"/>
          </a:p>
          <a:p>
            <a:r>
              <a:rPr lang="zh-CN" altLang="en-US" i="1"/>
              <a:t>/'vælɪdeɪt/ vt. 证实，验证；确认</a:t>
            </a:r>
            <a:endParaRPr lang="zh-CN" altLang="en-US"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6" grpId="0"/>
      <p:bldP spid="6" grpId="1"/>
      <p:bldP spid="8" grpId="0"/>
      <p:bldP spid="8" grpId="1"/>
      <p:bldP spid="4" grpId="0"/>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06</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640205" y="309880"/>
            <a:ext cx="1048385" cy="521970"/>
          </a:xfrm>
          <a:prstGeom prst="rect">
            <a:avLst/>
          </a:prstGeom>
          <a:noFill/>
        </p:spPr>
        <p:txBody>
          <a:bodyPr wrap="square" rtlCol="0">
            <a:spAutoFit/>
          </a:bodyPr>
          <a:p>
            <a:r>
              <a:rPr lang="zh-CN" altLang="en-US" sz="2800" b="1" spc="300" dirty="0">
                <a:solidFill>
                  <a:schemeClr val="tx1">
                    <a:lumMod val="75000"/>
                    <a:lumOff val="25000"/>
                  </a:schemeClr>
                </a:solidFill>
              </a:rPr>
              <a:t>好的</a:t>
            </a:r>
            <a:endParaRPr lang="zh-CN" altLang="en-US" sz="2800" b="1" spc="300" dirty="0">
              <a:solidFill>
                <a:schemeClr val="tx1">
                  <a:lumMod val="75000"/>
                  <a:lumOff val="25000"/>
                </a:schemeClr>
              </a:solidFill>
            </a:endParaRP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2846705" y="309880"/>
            <a:ext cx="3327400" cy="521970"/>
          </a:xfrm>
          <a:prstGeom prst="rect">
            <a:avLst/>
          </a:prstGeom>
        </p:spPr>
        <p:txBody>
          <a:bodyPr wrap="square">
            <a:spAutoFit/>
          </a:bodyPr>
          <a:p>
            <a:pPr algn="l"/>
            <a:r>
              <a:rPr lang="en-US" altLang="zh-CN" sz="2800" b="1" dirty="0" smtClean="0">
                <a:solidFill>
                  <a:schemeClr val="tx1">
                    <a:lumMod val="75000"/>
                    <a:lumOff val="25000"/>
                  </a:schemeClr>
                </a:solidFill>
              </a:rPr>
              <a:t>good</a:t>
            </a:r>
            <a:r>
              <a:rPr lang="en-US" altLang="zh-CN" sz="2800" b="1" dirty="0" smtClean="0">
                <a:solidFill>
                  <a:schemeClr val="tx1">
                    <a:lumMod val="75000"/>
                    <a:lumOff val="25000"/>
                  </a:schemeClr>
                </a:solidFill>
                <a:sym typeface="+mn-ea"/>
              </a:rPr>
              <a:t>, </a:t>
            </a:r>
            <a:r>
              <a:rPr lang="en-US" altLang="zh-CN" sz="2800" b="1" dirty="0" smtClean="0">
                <a:solidFill>
                  <a:schemeClr val="tx1">
                    <a:lumMod val="75000"/>
                    <a:lumOff val="25000"/>
                  </a:schemeClr>
                </a:solidFill>
                <a:sym typeface="+mn-ea"/>
              </a:rPr>
              <a:t>best</a:t>
            </a:r>
            <a:endParaRPr lang="en-US" altLang="zh-CN" sz="2800" b="1" dirty="0" smtClean="0">
              <a:solidFill>
                <a:schemeClr val="tx1">
                  <a:lumMod val="75000"/>
                  <a:lumOff val="25000"/>
                </a:schemeClr>
              </a:solidFill>
              <a:sym typeface="+mn-ea"/>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715" y="1057275"/>
          <a:ext cx="11659870" cy="6485890"/>
        </p:xfrm>
        <a:graphic>
          <a:graphicData uri="http://schemas.openxmlformats.org/drawingml/2006/table">
            <a:tbl>
              <a:tblPr firstRow="1" bandRow="1">
                <a:tableStyleId>{5C22544A-7EE6-4342-B048-85BDC9FD1C3A}</a:tableStyleId>
              </a:tblPr>
              <a:tblGrid>
                <a:gridCol w="4996815"/>
                <a:gridCol w="6663055"/>
              </a:tblGrid>
              <a:tr h="938530">
                <a:tc gridSpan="2">
                  <a:txBody>
                    <a:bodyPr/>
                    <a:p>
                      <a:pPr>
                        <a:buNone/>
                      </a:pPr>
                      <a:endParaRPr lang="zh-CN" altLang="en-US"/>
                    </a:p>
                  </a:txBody>
                  <a:tcPr/>
                </a:tc>
                <a:tc hMerge="1">
                  <a:tcPr/>
                </a:tc>
              </a:tr>
              <a:tr h="4368165">
                <a:tc>
                  <a:txBody>
                    <a:bodyPr/>
                    <a:p>
                      <a:pPr fontAlgn="auto">
                        <a:lnSpc>
                          <a:spcPts val="3580"/>
                        </a:lnSpc>
                        <a:buNone/>
                      </a:pPr>
                      <a:endParaRPr sz="2400"/>
                    </a:p>
                    <a:p>
                      <a:pPr fontAlgn="auto">
                        <a:lnSpc>
                          <a:spcPts val="3580"/>
                        </a:lnSpc>
                        <a:buNone/>
                      </a:pPr>
                      <a:r>
                        <a:rPr sz="2400"/>
                        <a:t>4. 迷人的故事/ 趣味无穷的话题/ 迷人的魅力/ 引人入胜的书/ 迷人的历史遗迹/ 迷人的旅行/迷人的东方大都市</a:t>
                      </a:r>
                      <a:endParaRPr sz="2400"/>
                    </a:p>
                    <a:p>
                      <a:pPr fontAlgn="auto">
                        <a:lnSpc>
                          <a:spcPts val="3580"/>
                        </a:lnSpc>
                        <a:buNone/>
                      </a:pPr>
                      <a:r>
                        <a:rPr sz="2400"/>
                        <a:t>5. 旖旎的海滩/了不起的成就/ 宜人的天气/ 好消息/ 巨款/ 奇妙的颜色/ 奇妙的爱情故事</a:t>
                      </a:r>
                      <a:endParaRPr sz="2400"/>
                    </a:p>
                  </a:txBody>
                  <a:tcPr/>
                </a:tc>
                <a:tc>
                  <a:txBody>
                    <a:bodyPr/>
                    <a:p>
                      <a:pPr>
                        <a:buNone/>
                      </a:pPr>
                      <a:endParaRPr lang="zh-CN" altLang="en-US"/>
                    </a:p>
                  </a:txBody>
                  <a:tcPr/>
                </a:tc>
              </a:tr>
            </a:tbl>
          </a:graphicData>
        </a:graphic>
      </p:graphicFrame>
      <p:sp>
        <p:nvSpPr>
          <p:cNvPr id="15" name="文本框 14"/>
          <p:cNvSpPr txBox="1"/>
          <p:nvPr/>
        </p:nvSpPr>
        <p:spPr>
          <a:xfrm>
            <a:off x="289560" y="1057275"/>
            <a:ext cx="11635105" cy="953135"/>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fascinating </a:t>
            </a:r>
            <a:r>
              <a:rPr lang="en-US" sz="1600" b="1" i="1">
                <a:solidFill>
                  <a:schemeClr val="bg1"/>
                </a:solidFill>
                <a:latin typeface="Times New Roman" panose="02020603050405020304" pitchFamily="18" charset="0"/>
                <a:cs typeface="Times New Roman" panose="02020603050405020304" pitchFamily="18" charset="0"/>
                <a:sym typeface="+mn-ea"/>
              </a:rPr>
              <a:t>迷人的；吸引人的；使人神魂颠倒的</a:t>
            </a:r>
            <a:endParaRPr lang="en-US" sz="1600" b="1" i="1">
              <a:solidFill>
                <a:schemeClr val="bg1"/>
              </a:solidFill>
              <a:latin typeface="Times New Roman" panose="02020603050405020304" pitchFamily="18" charset="0"/>
              <a:cs typeface="Times New Roman" panose="02020603050405020304" pitchFamily="18" charset="0"/>
              <a:sym typeface="+mn-ea"/>
            </a:endParaRPr>
          </a:p>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fantastic  </a:t>
            </a:r>
            <a:r>
              <a:rPr lang="en-US" sz="1600" b="1" i="1">
                <a:solidFill>
                  <a:schemeClr val="bg1"/>
                </a:solidFill>
                <a:latin typeface="Times New Roman" panose="02020603050405020304" pitchFamily="18" charset="0"/>
                <a:cs typeface="Times New Roman" panose="02020603050405020304" pitchFamily="18" charset="0"/>
                <a:sym typeface="+mn-ea"/>
              </a:rPr>
              <a:t>奇妙的；不可思议的</a:t>
            </a:r>
            <a:endParaRPr lang="en-US" sz="1600" i="1">
              <a:solidFill>
                <a:schemeClr val="bg1"/>
              </a:solidFill>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5363210" y="2705100"/>
            <a:ext cx="6414135" cy="1198880"/>
          </a:xfrm>
          <a:prstGeom prst="rect">
            <a:avLst/>
          </a:prstGeom>
          <a:noFill/>
        </p:spPr>
        <p:txBody>
          <a:bodyPr wrap="square" rtlCol="0" anchor="t">
            <a:spAutoFit/>
          </a:bodyPr>
          <a:p>
            <a:r>
              <a:rPr sz="2400" b="1">
                <a:sym typeface="+mn-ea"/>
              </a:rPr>
              <a:t>4. </a:t>
            </a:r>
            <a:r>
              <a:rPr sz="2400" b="1">
                <a:solidFill>
                  <a:srgbClr val="002060"/>
                </a:solidFill>
                <a:sym typeface="+mn-ea"/>
              </a:rPr>
              <a:t>fascinating</a:t>
            </a:r>
            <a:r>
              <a:rPr sz="2400" b="1">
                <a:sym typeface="+mn-ea"/>
              </a:rPr>
              <a:t> story/ subject/ charm/ book/ historical monuments/ journey/ oriental metropolis </a:t>
            </a:r>
            <a:endParaRPr sz="2400" b="1">
              <a:sym typeface="+mn-ea"/>
            </a:endParaRPr>
          </a:p>
        </p:txBody>
      </p:sp>
      <p:sp>
        <p:nvSpPr>
          <p:cNvPr id="2" name="文本框 1"/>
          <p:cNvSpPr txBox="1"/>
          <p:nvPr/>
        </p:nvSpPr>
        <p:spPr>
          <a:xfrm>
            <a:off x="5362575" y="4144010"/>
            <a:ext cx="6414770" cy="1198880"/>
          </a:xfrm>
          <a:prstGeom prst="rect">
            <a:avLst/>
          </a:prstGeom>
          <a:noFill/>
        </p:spPr>
        <p:txBody>
          <a:bodyPr wrap="square" rtlCol="0" anchor="t">
            <a:spAutoFit/>
          </a:bodyPr>
          <a:p>
            <a:r>
              <a:rPr sz="2400" b="1">
                <a:sym typeface="+mn-ea"/>
              </a:rPr>
              <a:t>5. </a:t>
            </a:r>
            <a:r>
              <a:rPr sz="2400" b="1">
                <a:solidFill>
                  <a:srgbClr val="002060"/>
                </a:solidFill>
                <a:sym typeface="+mn-ea"/>
              </a:rPr>
              <a:t>fantastic</a:t>
            </a:r>
            <a:r>
              <a:rPr sz="2400" b="1">
                <a:sym typeface="+mn-ea"/>
              </a:rPr>
              <a:t> beach/ achievement/ weather / news/ amount of money / colors/ love story.</a:t>
            </a: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4" grpId="0"/>
      <p:bldP spid="4" grpId="1"/>
      <p:bldP spid="2" grpId="0"/>
      <p:bldP spid="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06</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640205" y="309880"/>
            <a:ext cx="1048385" cy="521970"/>
          </a:xfrm>
          <a:prstGeom prst="rect">
            <a:avLst/>
          </a:prstGeom>
          <a:noFill/>
        </p:spPr>
        <p:txBody>
          <a:bodyPr wrap="square" rtlCol="0">
            <a:spAutoFit/>
          </a:bodyPr>
          <a:p>
            <a:r>
              <a:rPr lang="zh-CN" altLang="en-US" sz="2800" b="1" spc="300" dirty="0">
                <a:solidFill>
                  <a:schemeClr val="tx1">
                    <a:lumMod val="75000"/>
                    <a:lumOff val="25000"/>
                  </a:schemeClr>
                </a:solidFill>
              </a:rPr>
              <a:t>好的</a:t>
            </a:r>
            <a:endParaRPr lang="zh-CN" altLang="en-US" sz="2800" b="1" spc="300" dirty="0">
              <a:solidFill>
                <a:schemeClr val="tx1">
                  <a:lumMod val="75000"/>
                  <a:lumOff val="25000"/>
                </a:schemeClr>
              </a:solidFill>
            </a:endParaRP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2846705" y="309880"/>
            <a:ext cx="3327400" cy="521970"/>
          </a:xfrm>
          <a:prstGeom prst="rect">
            <a:avLst/>
          </a:prstGeom>
        </p:spPr>
        <p:txBody>
          <a:bodyPr wrap="square">
            <a:spAutoFit/>
          </a:bodyPr>
          <a:p>
            <a:pPr algn="l"/>
            <a:r>
              <a:rPr lang="en-US" altLang="zh-CN" sz="2800" b="1" dirty="0" smtClean="0">
                <a:solidFill>
                  <a:schemeClr val="tx1">
                    <a:lumMod val="75000"/>
                    <a:lumOff val="25000"/>
                  </a:schemeClr>
                </a:solidFill>
              </a:rPr>
              <a:t> good</a:t>
            </a:r>
            <a:r>
              <a:rPr lang="en-US" altLang="zh-CN" sz="2800" b="1" dirty="0" smtClean="0">
                <a:solidFill>
                  <a:schemeClr val="tx1">
                    <a:lumMod val="75000"/>
                    <a:lumOff val="25000"/>
                  </a:schemeClr>
                </a:solidFill>
                <a:sym typeface="+mn-ea"/>
              </a:rPr>
              <a:t>,</a:t>
            </a:r>
            <a:r>
              <a:rPr lang="en-US" altLang="zh-CN" sz="2800" b="1" dirty="0" smtClean="0">
                <a:solidFill>
                  <a:schemeClr val="tx1">
                    <a:lumMod val="75000"/>
                    <a:lumOff val="25000"/>
                  </a:schemeClr>
                </a:solidFill>
                <a:sym typeface="+mn-ea"/>
              </a:rPr>
              <a:t>best</a:t>
            </a:r>
            <a:endParaRPr lang="en-US" altLang="zh-CN" sz="2800" b="1" dirty="0" smtClean="0">
              <a:solidFill>
                <a:schemeClr val="tx1">
                  <a:lumMod val="75000"/>
                  <a:lumOff val="25000"/>
                </a:schemeClr>
              </a:solidFill>
              <a:sym typeface="+mn-ea"/>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715" y="1057275"/>
          <a:ext cx="11659870" cy="5494020"/>
        </p:xfrm>
        <a:graphic>
          <a:graphicData uri="http://schemas.openxmlformats.org/drawingml/2006/table">
            <a:tbl>
              <a:tblPr firstRow="1" bandRow="1">
                <a:tableStyleId>{5C22544A-7EE6-4342-B048-85BDC9FD1C3A}</a:tableStyleId>
              </a:tblPr>
              <a:tblGrid>
                <a:gridCol w="4742815"/>
                <a:gridCol w="6917055"/>
              </a:tblGrid>
              <a:tr h="971550">
                <a:tc gridSpan="2">
                  <a:txBody>
                    <a:bodyPr/>
                    <a:p>
                      <a:pPr>
                        <a:buNone/>
                      </a:pPr>
                      <a:endParaRPr lang="zh-CN" altLang="en-US"/>
                    </a:p>
                  </a:txBody>
                  <a:tcPr/>
                </a:tc>
                <a:tc hMerge="1">
                  <a:tcPr/>
                </a:tc>
              </a:tr>
              <a:tr h="4522470">
                <a:tc>
                  <a:txBody>
                    <a:bodyPr/>
                    <a:p>
                      <a:pPr fontAlgn="auto">
                        <a:lnSpc>
                          <a:spcPts val="3580"/>
                        </a:lnSpc>
                        <a:buNone/>
                      </a:pPr>
                      <a:r>
                        <a:rPr lang="en-US" sz="2400"/>
                        <a:t>6</a:t>
                      </a:r>
                      <a:r>
                        <a:rPr sz="2400"/>
                        <a:t>.  壮丽的景色/ 精彩的</a:t>
                      </a:r>
                      <a:r>
                        <a:rPr sz="2400">
                          <a:sym typeface="+mn-ea"/>
                        </a:rPr>
                        <a:t>入球</a:t>
                      </a:r>
                      <a:r>
                        <a:rPr sz="2400"/>
                        <a:t>/ 了不起的成就/ </a:t>
                      </a:r>
                      <a:r>
                        <a:rPr sz="2400">
                          <a:sym typeface="+mn-ea"/>
                        </a:rPr>
                        <a:t>辉煌</a:t>
                      </a:r>
                      <a:r>
                        <a:rPr sz="2400"/>
                        <a:t>成绩</a:t>
                      </a:r>
                      <a:r>
                        <a:rPr lang="en-US" sz="2400"/>
                        <a:t>/ </a:t>
                      </a:r>
                      <a:r>
                        <a:rPr sz="2400"/>
                        <a:t>惊人的努力</a:t>
                      </a:r>
                      <a:endParaRPr sz="2400"/>
                    </a:p>
                    <a:p>
                      <a:pPr fontAlgn="auto">
                        <a:lnSpc>
                          <a:spcPts val="3580"/>
                        </a:lnSpc>
                        <a:buNone/>
                      </a:pPr>
                      <a:r>
                        <a:rPr lang="en-US" sz="2400"/>
                        <a:t>7.</a:t>
                      </a:r>
                      <a:r>
                        <a:rPr sz="2400"/>
                        <a:t>大幅上升</a:t>
                      </a:r>
                      <a:r>
                        <a:rPr lang="en-US" sz="2400"/>
                        <a:t>/ 最引人注目的是</a:t>
                      </a:r>
                      <a:endParaRPr lang="en-US" sz="2400"/>
                    </a:p>
                    <a:p>
                      <a:pPr fontAlgn="auto">
                        <a:lnSpc>
                          <a:spcPts val="3580"/>
                        </a:lnSpc>
                        <a:buNone/>
                      </a:pPr>
                      <a:r>
                        <a:rPr lang="en-US" sz="2400"/>
                        <a:t>8</a:t>
                      </a:r>
                      <a:r>
                        <a:rPr sz="2400"/>
                        <a:t>. 本周发表在《科学》的一份研究报告以一种惊人的方式证实了那种趋势。</a:t>
                      </a:r>
                      <a:endParaRPr sz="2400"/>
                    </a:p>
                    <a:p>
                      <a:pPr fontAlgn="auto">
                        <a:lnSpc>
                          <a:spcPts val="3580"/>
                        </a:lnSpc>
                        <a:buNone/>
                      </a:pPr>
                      <a:r>
                        <a:rPr lang="en-US" sz="2400"/>
                        <a:t>9. </a:t>
                      </a:r>
                      <a:r>
                        <a:rPr sz="2400"/>
                        <a:t>测试结果显示，中国已出色地重建了现代、高效和平等的教育系统，至少在一些城市如此。</a:t>
                      </a:r>
                      <a:endParaRPr sz="2400"/>
                    </a:p>
                  </a:txBody>
                  <a:tcPr/>
                </a:tc>
                <a:tc>
                  <a:txBody>
                    <a:bodyPr/>
                    <a:p>
                      <a:pPr>
                        <a:buNone/>
                      </a:pPr>
                      <a:endParaRPr lang="zh-CN" altLang="en-US"/>
                    </a:p>
                  </a:txBody>
                  <a:tcPr/>
                </a:tc>
              </a:tr>
            </a:tbl>
          </a:graphicData>
        </a:graphic>
      </p:graphicFrame>
      <p:sp>
        <p:nvSpPr>
          <p:cNvPr id="15" name="文本框 14"/>
          <p:cNvSpPr txBox="1"/>
          <p:nvPr/>
        </p:nvSpPr>
        <p:spPr>
          <a:xfrm>
            <a:off x="311150" y="1282700"/>
            <a:ext cx="1163510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spectacular </a:t>
            </a:r>
            <a:r>
              <a:rPr lang="en-US" sz="1600" b="1" i="1">
                <a:solidFill>
                  <a:schemeClr val="bg1"/>
                </a:solidFill>
                <a:latin typeface="Times New Roman" panose="02020603050405020304" pitchFamily="18" charset="0"/>
                <a:cs typeface="Times New Roman" panose="02020603050405020304" pitchFamily="18" charset="0"/>
                <a:sym typeface="+mn-ea"/>
              </a:rPr>
              <a:t>[spek'tækjʊlə]  adj. 壮观的，惊人的；公开展示的</a:t>
            </a:r>
            <a:endParaRPr lang="en-US" sz="1600" i="1">
              <a:solidFill>
                <a:schemeClr val="bg1"/>
              </a:solidFill>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5034280" y="2086610"/>
            <a:ext cx="6913245" cy="829945"/>
          </a:xfrm>
          <a:prstGeom prst="rect">
            <a:avLst/>
          </a:prstGeom>
          <a:noFill/>
        </p:spPr>
        <p:txBody>
          <a:bodyPr wrap="square" rtlCol="0" anchor="t">
            <a:spAutoFit/>
          </a:bodyPr>
          <a:p>
            <a:r>
              <a:rPr lang="en-US" sz="2400" b="1">
                <a:sym typeface="+mn-ea"/>
              </a:rPr>
              <a:t>6</a:t>
            </a:r>
            <a:r>
              <a:rPr sz="2400" b="1">
                <a:sym typeface="+mn-ea"/>
              </a:rPr>
              <a:t>. </a:t>
            </a:r>
            <a:r>
              <a:rPr sz="2400" b="1">
                <a:solidFill>
                  <a:srgbClr val="002060"/>
                </a:solidFill>
                <a:sym typeface="+mn-ea"/>
              </a:rPr>
              <a:t>spectacular</a:t>
            </a:r>
            <a:r>
              <a:rPr sz="2400" b="1">
                <a:sym typeface="+mn-ea"/>
              </a:rPr>
              <a:t> scenery/  goal/ achievement/  success/ efforts</a:t>
            </a:r>
            <a:endParaRPr sz="2400" b="1">
              <a:sym typeface="+mn-ea"/>
            </a:endParaRPr>
          </a:p>
        </p:txBody>
      </p:sp>
      <p:sp>
        <p:nvSpPr>
          <p:cNvPr id="2" name="文本框 1"/>
          <p:cNvSpPr txBox="1"/>
          <p:nvPr/>
        </p:nvSpPr>
        <p:spPr>
          <a:xfrm>
            <a:off x="5034280" y="3475990"/>
            <a:ext cx="6414770" cy="1198880"/>
          </a:xfrm>
          <a:prstGeom prst="rect">
            <a:avLst/>
          </a:prstGeom>
          <a:noFill/>
        </p:spPr>
        <p:txBody>
          <a:bodyPr wrap="square" rtlCol="0" anchor="t">
            <a:spAutoFit/>
          </a:bodyPr>
          <a:p>
            <a:r>
              <a:rPr lang="en-US" sz="2400" b="1">
                <a:sym typeface="+mn-ea"/>
              </a:rPr>
              <a:t>8</a:t>
            </a:r>
            <a:r>
              <a:rPr sz="2400" b="1">
                <a:sym typeface="+mn-ea"/>
              </a:rPr>
              <a:t>. A study published this week in</a:t>
            </a:r>
            <a:r>
              <a:rPr sz="2400" b="1" i="1">
                <a:sym typeface="+mn-ea"/>
              </a:rPr>
              <a:t> Nature</a:t>
            </a:r>
            <a:r>
              <a:rPr sz="2400" b="1">
                <a:sym typeface="+mn-ea"/>
              </a:rPr>
              <a:t> bears out that trend in a </a:t>
            </a:r>
            <a:r>
              <a:rPr sz="2400" b="1">
                <a:solidFill>
                  <a:srgbClr val="002060"/>
                </a:solidFill>
                <a:sym typeface="+mn-ea"/>
              </a:rPr>
              <a:t>spectacular </a:t>
            </a:r>
            <a:r>
              <a:rPr sz="2400" b="1">
                <a:sym typeface="+mn-ea"/>
              </a:rPr>
              <a:t>way. </a:t>
            </a:r>
            <a:endParaRPr sz="2400" b="1">
              <a:sym typeface="+mn-ea"/>
            </a:endParaRPr>
          </a:p>
        </p:txBody>
      </p:sp>
      <p:sp>
        <p:nvSpPr>
          <p:cNvPr id="6" name="文本框 5"/>
          <p:cNvSpPr txBox="1"/>
          <p:nvPr/>
        </p:nvSpPr>
        <p:spPr>
          <a:xfrm>
            <a:off x="5034280" y="2916555"/>
            <a:ext cx="6940550" cy="460375"/>
          </a:xfrm>
          <a:prstGeom prst="rect">
            <a:avLst/>
          </a:prstGeom>
          <a:noFill/>
        </p:spPr>
        <p:txBody>
          <a:bodyPr wrap="square" rtlCol="0" anchor="t">
            <a:spAutoFit/>
          </a:bodyPr>
          <a:p>
            <a:r>
              <a:rPr lang="en-US" sz="2400" b="1">
                <a:sym typeface="+mn-ea"/>
              </a:rPr>
              <a:t>7.</a:t>
            </a:r>
            <a:r>
              <a:rPr sz="2400" b="1">
                <a:sym typeface="+mn-ea"/>
              </a:rPr>
              <a:t>increase </a:t>
            </a:r>
            <a:r>
              <a:rPr sz="2400" b="1">
                <a:solidFill>
                  <a:srgbClr val="002060"/>
                </a:solidFill>
                <a:sym typeface="+mn-ea"/>
              </a:rPr>
              <a:t>spectacularly</a:t>
            </a:r>
            <a:r>
              <a:rPr lang="en-US" sz="2400" b="1">
                <a:sym typeface="+mn-ea"/>
              </a:rPr>
              <a:t>/ most </a:t>
            </a:r>
            <a:r>
              <a:rPr lang="en-US" sz="2400" b="1">
                <a:solidFill>
                  <a:srgbClr val="002060"/>
                </a:solidFill>
                <a:sym typeface="+mn-ea"/>
              </a:rPr>
              <a:t>spectacularly</a:t>
            </a:r>
            <a:r>
              <a:rPr lang="en-US" sz="2400" b="1">
                <a:sym typeface="+mn-ea"/>
              </a:rPr>
              <a:t> </a:t>
            </a:r>
            <a:endParaRPr lang="en-US" sz="2400" b="1">
              <a:sym typeface="+mn-ea"/>
            </a:endParaRPr>
          </a:p>
        </p:txBody>
      </p:sp>
      <p:sp>
        <p:nvSpPr>
          <p:cNvPr id="8" name="文本框 7"/>
          <p:cNvSpPr txBox="1"/>
          <p:nvPr/>
        </p:nvSpPr>
        <p:spPr>
          <a:xfrm>
            <a:off x="5020310" y="4623435"/>
            <a:ext cx="6941185" cy="1927860"/>
          </a:xfrm>
          <a:prstGeom prst="rect">
            <a:avLst/>
          </a:prstGeom>
          <a:noFill/>
        </p:spPr>
        <p:txBody>
          <a:bodyPr wrap="square" rtlCol="0" anchor="t">
            <a:spAutoFit/>
          </a:bodyPr>
          <a:p>
            <a:pPr algn="l">
              <a:lnSpc>
                <a:spcPts val="3580"/>
              </a:lnSpc>
            </a:pPr>
            <a:r>
              <a:rPr lang="en-US" sz="2400" b="1">
                <a:solidFill>
                  <a:schemeClr val="dk1"/>
                </a:solidFill>
                <a:sym typeface="+mn-ea"/>
              </a:rPr>
              <a:t>9. </a:t>
            </a:r>
            <a:r>
              <a:rPr sz="2400" b="1">
                <a:solidFill>
                  <a:schemeClr val="dk1"/>
                </a:solidFill>
                <a:sym typeface="+mn-ea"/>
              </a:rPr>
              <a:t>But as the tests showed, education in China has been </a:t>
            </a:r>
            <a:r>
              <a:rPr sz="2400" b="1">
                <a:solidFill>
                  <a:srgbClr val="002060"/>
                </a:solidFill>
                <a:sym typeface="+mn-ea"/>
              </a:rPr>
              <a:t>spectacularly</a:t>
            </a:r>
            <a:r>
              <a:rPr sz="2400" b="1">
                <a:solidFill>
                  <a:schemeClr val="dk1"/>
                </a:solidFill>
                <a:sym typeface="+mn-ea"/>
              </a:rPr>
              <a:t> rebuilt as a modern, high-performance and egalitarian system, at least in some cities. </a:t>
            </a:r>
            <a:endParaRPr lang="zh-CN" altLang="en-US"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linds(horizontal)">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4" grpId="0"/>
      <p:bldP spid="4" grpId="1"/>
      <p:bldP spid="6" grpId="0"/>
      <p:bldP spid="6" grpId="1"/>
      <p:bldP spid="2" grpId="0"/>
      <p:bldP spid="2" grpId="1"/>
      <p:bldP spid="8" grpId="0"/>
      <p:bldP spid="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67665" y="1734820"/>
            <a:ext cx="11423650" cy="4951095"/>
          </a:xfrm>
          <a:prstGeom prst="rect">
            <a:avLst/>
          </a:prstGeom>
        </p:spPr>
      </p:pic>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339544" y="47968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ysClr val="windowText" lastClr="000000"/>
              </a:solidFill>
            </a:endParaRPr>
          </a:p>
        </p:txBody>
      </p:sp>
      <p:grpSp>
        <p:nvGrpSpPr>
          <p:cNvPr id="6" name="组合 5"/>
          <p:cNvGrpSpPr/>
          <p:nvPr/>
        </p:nvGrpSpPr>
        <p:grpSpPr>
          <a:xfrm>
            <a:off x="367665" y="1720215"/>
            <a:ext cx="11269980" cy="4540885"/>
            <a:chOff x="1073090" y="1986000"/>
            <a:chExt cx="10045820" cy="3804131"/>
          </a:xfrm>
          <a:effectLst>
            <a:outerShdw blurRad="50800" dist="38100" dir="2700000" algn="tl" rotWithShape="0">
              <a:prstClr val="black">
                <a:alpha val="40000"/>
              </a:prstClr>
            </a:outerShdw>
          </a:effectLst>
        </p:grpSpPr>
        <p:sp>
          <p:nvSpPr>
            <p:cNvPr id="4" name="L 形 3"/>
            <p:cNvSpPr/>
            <p:nvPr/>
          </p:nvSpPr>
          <p:spPr>
            <a:xfrm>
              <a:off x="1073090" y="4914900"/>
              <a:ext cx="5022909" cy="875231"/>
            </a:xfrm>
            <a:prstGeom prst="corner">
              <a:avLst>
                <a:gd name="adj1" fmla="val 9196"/>
                <a:gd name="adj2" fmla="val 91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L 形 30"/>
            <p:cNvSpPr/>
            <p:nvPr/>
          </p:nvSpPr>
          <p:spPr>
            <a:xfrm flipH="1">
              <a:off x="5924550" y="4927823"/>
              <a:ext cx="5194360" cy="860945"/>
            </a:xfrm>
            <a:prstGeom prst="corner">
              <a:avLst>
                <a:gd name="adj1" fmla="val 9196"/>
                <a:gd name="adj2" fmla="val 91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L 形 32"/>
            <p:cNvSpPr/>
            <p:nvPr/>
          </p:nvSpPr>
          <p:spPr>
            <a:xfrm flipV="1">
              <a:off x="1073091" y="1986000"/>
              <a:ext cx="3905250" cy="928650"/>
            </a:xfrm>
            <a:prstGeom prst="corner">
              <a:avLst>
                <a:gd name="adj1" fmla="val 9196"/>
                <a:gd name="adj2" fmla="val 91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L 形 33"/>
            <p:cNvSpPr/>
            <p:nvPr/>
          </p:nvSpPr>
          <p:spPr>
            <a:xfrm flipH="1" flipV="1">
              <a:off x="7213660" y="1998518"/>
              <a:ext cx="3905250" cy="916132"/>
            </a:xfrm>
            <a:prstGeom prst="corner">
              <a:avLst>
                <a:gd name="adj1" fmla="val 9196"/>
                <a:gd name="adj2" fmla="val 91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p:cNvPicPr>
            <a:picLocks noChangeAspect="1"/>
          </p:cNvPicPr>
          <p:nvPr/>
        </p:nvPicPr>
        <p:blipFill rotWithShape="1">
          <a:blip r:embed="rId2">
            <a:extLst>
              <a:ext uri="{BEBA8EAE-BF5A-486C-A8C5-ECC9F3942E4B}">
                <a14:imgProps xmlns:a14="http://schemas.microsoft.com/office/drawing/2010/main">
                  <a14:imgLayer r:embed="rId3">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678180" y="103505"/>
            <a:ext cx="1517015" cy="824865"/>
          </a:xfrm>
          <a:prstGeom prst="rect">
            <a:avLst/>
          </a:prstGeom>
        </p:spPr>
      </p:pic>
      <p:sp>
        <p:nvSpPr>
          <p:cNvPr id="5" name="矩形 4"/>
          <p:cNvSpPr/>
          <p:nvPr/>
        </p:nvSpPr>
        <p:spPr>
          <a:xfrm>
            <a:off x="2385060" y="437515"/>
            <a:ext cx="3309620" cy="423545"/>
          </a:xfrm>
          <a:prstGeom prst="rect">
            <a:avLst/>
          </a:prstGeom>
        </p:spPr>
        <p:txBody>
          <a:bodyPr wrap="square">
            <a:spAutoFit/>
          </a:bodyPr>
          <a:p>
            <a:pPr algn="ctr">
              <a:lnSpc>
                <a:spcPct val="120000"/>
              </a:lnSpc>
            </a:pPr>
            <a:r>
              <a:rPr lang="en-US" altLang="zh-CN"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文本框 37"/>
          <p:cNvSpPr txBox="1"/>
          <p:nvPr/>
        </p:nvSpPr>
        <p:spPr>
          <a:xfrm>
            <a:off x="3597910" y="861060"/>
            <a:ext cx="4769485" cy="1106805"/>
          </a:xfrm>
          <a:prstGeom prst="rect">
            <a:avLst/>
          </a:prstGeom>
          <a:noFill/>
        </p:spPr>
        <p:txBody>
          <a:bodyPr wrap="square" rtlCol="0">
            <a:spAutoFit/>
          </a:bodyPr>
          <a:lstStyle/>
          <a:p>
            <a:pPr algn="ctr"/>
            <a:r>
              <a:rPr lang="zh-CN" altLang="en-US" sz="6600" b="1" spc="600" dirty="0" smtClean="0">
                <a:solidFill>
                  <a:schemeClr val="tx1">
                    <a:lumMod val="75000"/>
                    <a:lumOff val="25000"/>
                  </a:schemeClr>
                </a:solidFill>
                <a:effectLst>
                  <a:reflection blurRad="6350" stA="50000" endA="300" endPos="50000" dist="29997" dir="5400000" sy="-100000" algn="bl" rotWithShape="0"/>
                </a:effectLst>
              </a:rPr>
              <a:t>T</a:t>
            </a:r>
            <a:r>
              <a:rPr lang="zh-CN" altLang="en-US" sz="6600" b="1" spc="600" dirty="0" smtClean="0">
                <a:solidFill>
                  <a:schemeClr val="accent2">
                    <a:lumMod val="60000"/>
                    <a:lumOff val="40000"/>
                  </a:schemeClr>
                </a:solidFill>
                <a:effectLst>
                  <a:reflection blurRad="6350" stA="50000" endA="300" endPos="50000" dist="29997" dir="5400000" sy="-100000" algn="bl" rotWithShape="0"/>
                </a:effectLst>
              </a:rPr>
              <a:t>H</a:t>
            </a:r>
            <a:r>
              <a:rPr lang="zh-CN" altLang="en-US" sz="6600" b="1" spc="600" dirty="0" smtClean="0">
                <a:solidFill>
                  <a:srgbClr val="002060"/>
                </a:solidFill>
                <a:effectLst>
                  <a:reflection blurRad="6350" stA="50000" endA="300" endPos="50000" dist="29997" dir="5400000" sy="-100000" algn="bl" rotWithShape="0"/>
                </a:effectLst>
              </a:rPr>
              <a:t>A</a:t>
            </a:r>
            <a:r>
              <a:rPr lang="zh-CN" altLang="en-US" sz="6600" b="1" spc="600" dirty="0" smtClean="0">
                <a:solidFill>
                  <a:srgbClr val="FFC000"/>
                </a:solidFill>
                <a:effectLst>
                  <a:reflection blurRad="6350" stA="50000" endA="300" endPos="50000" dist="29997" dir="5400000" sy="-100000" algn="bl" rotWithShape="0"/>
                </a:effectLst>
              </a:rPr>
              <a:t>N</a:t>
            </a:r>
            <a:r>
              <a:rPr lang="zh-CN" altLang="en-US" sz="6600" b="1" spc="600" dirty="0" smtClean="0">
                <a:solidFill>
                  <a:srgbClr val="7030A0"/>
                </a:solidFill>
                <a:effectLst>
                  <a:reflection blurRad="6350" stA="50000" endA="300" endPos="50000" dist="29997" dir="5400000" sy="-100000" algn="bl" rotWithShape="0"/>
                </a:effectLst>
              </a:rPr>
              <a:t>K</a:t>
            </a:r>
            <a:r>
              <a:rPr lang="zh-CN" altLang="en-US" sz="6600" b="1" spc="600" dirty="0" smtClean="0">
                <a:solidFill>
                  <a:srgbClr val="C00000"/>
                </a:solidFill>
                <a:effectLst>
                  <a:reflection blurRad="6350" stA="50000" endA="300" endPos="50000" dist="29997" dir="5400000" sy="-100000" algn="bl" rotWithShape="0"/>
                </a:effectLst>
              </a:rPr>
              <a:t>S</a:t>
            </a:r>
            <a:endParaRPr lang="zh-CN" altLang="en-US" sz="6600" b="1" spc="600" dirty="0" smtClean="0">
              <a:solidFill>
                <a:srgbClr val="C00000"/>
              </a:solidFill>
              <a:effectLst>
                <a:reflection blurRad="6350" stA="50000" endA="300" endPos="50000" dist="29997" dir="5400000" sy="-100000" algn="bl" rotWithShape="0"/>
              </a:effectLst>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7595" y="5683451"/>
            <a:ext cx="520050" cy="81928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6" presetClass="entr" presetSubtype="42" fill="hold" grpId="0" nodeType="withEffect">
                                  <p:stCondLst>
                                    <p:cond delay="600"/>
                                  </p:stCondLst>
                                  <p:childTnLst>
                                    <p:set>
                                      <p:cBhvr>
                                        <p:cTn id="9" dur="1" fill="hold">
                                          <p:stCondLst>
                                            <p:cond delay="0"/>
                                          </p:stCondLst>
                                        </p:cTn>
                                        <p:tgtEl>
                                          <p:spTgt spid="9"/>
                                        </p:tgtEl>
                                        <p:attrNameLst>
                                          <p:attrName>style.visibility</p:attrName>
                                        </p:attrNameLst>
                                      </p:cBhvr>
                                      <p:to>
                                        <p:strVal val="visible"/>
                                      </p:to>
                                    </p:set>
                                    <p:animEffect transition="in" filter="barn(outHorizontal)">
                                      <p:cBhvr>
                                        <p:cTn id="10" dur="500"/>
                                        <p:tgtEl>
                                          <p:spTgt spid="9"/>
                                        </p:tgtEl>
                                      </p:cBhvr>
                                    </p:animEffect>
                                  </p:childTnLst>
                                </p:cTn>
                              </p:par>
                              <p:par>
                                <p:cTn id="11" presetID="16" presetClass="entr" presetSubtype="21"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42" presetClass="entr" presetSubtype="0" fill="hold" grpId="0" nodeType="withEffect">
                                  <p:stCondLst>
                                    <p:cond delay="130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750"/>
                                        <p:tgtEl>
                                          <p:spTgt spid="38"/>
                                        </p:tgtEl>
                                      </p:cBhvr>
                                    </p:animEffect>
                                    <p:anim calcmode="lin" valueType="num">
                                      <p:cBhvr>
                                        <p:cTn id="17" dur="750" fill="hold"/>
                                        <p:tgtEl>
                                          <p:spTgt spid="38"/>
                                        </p:tgtEl>
                                        <p:attrNameLst>
                                          <p:attrName>ppt_x</p:attrName>
                                        </p:attrNameLst>
                                      </p:cBhvr>
                                      <p:tavLst>
                                        <p:tav tm="0">
                                          <p:val>
                                            <p:strVal val="#ppt_x"/>
                                          </p:val>
                                        </p:tav>
                                        <p:tav tm="100000">
                                          <p:val>
                                            <p:strVal val="#ppt_x"/>
                                          </p:val>
                                        </p:tav>
                                      </p:tavLst>
                                    </p:anim>
                                    <p:anim calcmode="lin" valueType="num">
                                      <p:cBhvr>
                                        <p:cTn id="18" dur="750" fill="hold"/>
                                        <p:tgtEl>
                                          <p:spTgt spid="38"/>
                                        </p:tgtEl>
                                        <p:attrNameLst>
                                          <p:attrName>ppt_y</p:attrName>
                                        </p:attrNameLst>
                                      </p:cBhvr>
                                      <p:tavLst>
                                        <p:tav tm="0">
                                          <p:val>
                                            <p:strVal val="#ppt_y+.1"/>
                                          </p:val>
                                        </p:tav>
                                        <p:tav tm="100000">
                                          <p:val>
                                            <p:strVal val="#ppt_y"/>
                                          </p:val>
                                        </p:tav>
                                      </p:tavLst>
                                    </p:anim>
                                  </p:childTnLst>
                                </p:cTn>
                              </p:par>
                              <p:par>
                                <p:cTn id="19" presetID="3" presetClass="entr" presetSubtype="1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38" grpId="0"/>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553950" y="0"/>
            <a:ext cx="12192000" cy="6858000"/>
            <a:chOff x="0" y="1838325"/>
            <a:chExt cx="12192000" cy="6858000"/>
          </a:xfrm>
        </p:grpSpPr>
        <p:pic>
          <p:nvPicPr>
            <p:cNvPr id="2050" name="Picture 2" descr="http://pic.97uimg.com/back_pic/20/16/01/01/ea22f7e86ce1e35f3f4dc0b971aeebe5.jpg"/>
            <p:cNvPicPr>
              <a:picLocks noChangeAspect="1" noChangeArrowheads="1"/>
            </p:cNvPicPr>
            <p:nvPr/>
          </p:nvPicPr>
          <p:blipFill rotWithShape="1">
            <a:blip r:embed="rId1">
              <a:extLst>
                <a:ext uri="{28A0092B-C50C-407E-A947-70E740481C1C}">
                  <a14:useLocalDpi xmlns:a14="http://schemas.microsoft.com/office/drawing/2010/main" val="0"/>
                </a:ext>
              </a:extLst>
            </a:blip>
            <a:srcRect l="20279" r="16902"/>
            <a:stretch>
              <a:fillRect/>
            </a:stretch>
          </p:blipFill>
          <p:spPr bwMode="auto">
            <a:xfrm>
              <a:off x="0" y="183832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1838325"/>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105" y="2148205"/>
            <a:ext cx="3709670" cy="2757805"/>
          </a:xfrm>
          <a:prstGeom prst="rect">
            <a:avLst/>
          </a:prstGeom>
        </p:spPr>
      </p:pic>
      <p:sp>
        <p:nvSpPr>
          <p:cNvPr id="4" name="文本框 3"/>
          <p:cNvSpPr txBox="1"/>
          <p:nvPr/>
        </p:nvSpPr>
        <p:spPr>
          <a:xfrm>
            <a:off x="2491193" y="2614770"/>
            <a:ext cx="923330" cy="1741715"/>
          </a:xfrm>
          <a:prstGeom prst="rect">
            <a:avLst/>
          </a:prstGeom>
          <a:noFill/>
          <a:scene3d>
            <a:camera prst="perspectiveContrastingRightFacing">
              <a:rot lat="20718072" lon="19408034" rev="757777"/>
            </a:camera>
            <a:lightRig rig="flat" dir="t"/>
          </a:scene3d>
        </p:spPr>
        <p:txBody>
          <a:bodyPr vert="eaVert" wrap="square" rtlCol="0">
            <a:spAutoFit/>
          </a:bodyPr>
          <a:lstStyle/>
          <a:p>
            <a:r>
              <a:rPr lang="zh-CN" altLang="en-US" sz="4800" b="1" spc="300" dirty="0" smtClean="0">
                <a:solidFill>
                  <a:schemeClr val="accent1"/>
                </a:solidFill>
              </a:rPr>
              <a:t>目录</a:t>
            </a:r>
            <a:endParaRPr lang="zh-CN" altLang="en-US" sz="4800" b="1" spc="300" dirty="0">
              <a:solidFill>
                <a:schemeClr val="accent1"/>
              </a:solidFill>
            </a:endParaRPr>
          </a:p>
        </p:txBody>
      </p:sp>
      <p:sp>
        <p:nvSpPr>
          <p:cNvPr id="8" name="文本框 7"/>
          <p:cNvSpPr txBox="1"/>
          <p:nvPr/>
        </p:nvSpPr>
        <p:spPr>
          <a:xfrm>
            <a:off x="3094717" y="2660807"/>
            <a:ext cx="369332" cy="1273402"/>
          </a:xfrm>
          <a:prstGeom prst="rect">
            <a:avLst/>
          </a:prstGeom>
          <a:noFill/>
          <a:scene3d>
            <a:camera prst="perspectiveContrastingRightFacing">
              <a:rot lat="20718072" lon="19408034" rev="757777"/>
            </a:camera>
            <a:lightRig rig="flat" dir="t"/>
          </a:scene3d>
        </p:spPr>
        <p:txBody>
          <a:bodyPr vert="eaVert" wrap="square" rtlCol="0">
            <a:spAutoFit/>
          </a:bodyPr>
          <a:lstStyle/>
          <a:p>
            <a:pPr algn="dist"/>
            <a:r>
              <a:rPr lang="en-US" altLang="zh-CN" sz="1200" b="1" spc="300" dirty="0" smtClean="0">
                <a:solidFill>
                  <a:schemeClr val="accent1"/>
                </a:solidFill>
              </a:rPr>
              <a:t>CONTENTS</a:t>
            </a:r>
            <a:endParaRPr lang="zh-CN" altLang="en-US" sz="1200" b="1" spc="300" dirty="0">
              <a:solidFill>
                <a:schemeClr val="accent1"/>
              </a:solidFill>
            </a:endParaRPr>
          </a:p>
        </p:txBody>
      </p:sp>
      <p:sp>
        <p:nvSpPr>
          <p:cNvPr id="9" name="矩形 8"/>
          <p:cNvSpPr/>
          <p:nvPr/>
        </p:nvSpPr>
        <p:spPr>
          <a:xfrm>
            <a:off x="5633357" y="0"/>
            <a:ext cx="65586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1" name="组合 90"/>
          <p:cNvGrpSpPr/>
          <p:nvPr/>
        </p:nvGrpSpPr>
        <p:grpSpPr>
          <a:xfrm>
            <a:off x="5279142" y="1207432"/>
            <a:ext cx="720670" cy="642272"/>
            <a:chOff x="4438248" y="1649887"/>
            <a:chExt cx="720670" cy="642272"/>
          </a:xfrm>
        </p:grpSpPr>
        <p:sp>
          <p:nvSpPr>
            <p:cNvPr id="92" name="圆角矩形 91"/>
            <p:cNvSpPr/>
            <p:nvPr/>
          </p:nvSpPr>
          <p:spPr>
            <a:xfrm>
              <a:off x="4460144" y="1649887"/>
              <a:ext cx="673167" cy="642272"/>
            </a:xfrm>
            <a:prstGeom prst="roundRect">
              <a:avLst>
                <a:gd name="adj" fmla="val 11351"/>
              </a:avLst>
            </a:prstGeom>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3" name="文本框 92"/>
            <p:cNvSpPr txBox="1"/>
            <p:nvPr/>
          </p:nvSpPr>
          <p:spPr>
            <a:xfrm>
              <a:off x="4438248" y="1739863"/>
              <a:ext cx="720670" cy="460375"/>
            </a:xfrm>
            <a:prstGeom prst="rect">
              <a:avLst/>
            </a:prstGeom>
            <a:noFill/>
          </p:spPr>
          <p:txBody>
            <a:bodyPr wrap="square" rtlCol="0">
              <a:spAutoFit/>
            </a:bodyPr>
            <a:lstStyle/>
            <a:p>
              <a:pPr algn="ctr"/>
              <a:r>
                <a:rPr lang="en-US" altLang="zh-CN" sz="2400" b="1" dirty="0" smtClean="0">
                  <a:solidFill>
                    <a:schemeClr val="bg1"/>
                  </a:solidFill>
                </a:rPr>
                <a:t>02</a:t>
              </a:r>
              <a:endParaRPr lang="zh-CN" altLang="en-US" sz="2400" b="1" dirty="0">
                <a:solidFill>
                  <a:schemeClr val="bg1"/>
                </a:solidFill>
              </a:endParaRPr>
            </a:p>
          </p:txBody>
        </p:sp>
      </p:grpSp>
      <p:grpSp>
        <p:nvGrpSpPr>
          <p:cNvPr id="94" name="组合 93"/>
          <p:cNvGrpSpPr/>
          <p:nvPr/>
        </p:nvGrpSpPr>
        <p:grpSpPr>
          <a:xfrm>
            <a:off x="5279142" y="2172655"/>
            <a:ext cx="720670" cy="642272"/>
            <a:chOff x="4438248" y="2615110"/>
            <a:chExt cx="720670" cy="642272"/>
          </a:xfrm>
        </p:grpSpPr>
        <p:sp>
          <p:nvSpPr>
            <p:cNvPr id="95" name="圆角矩形 94"/>
            <p:cNvSpPr/>
            <p:nvPr/>
          </p:nvSpPr>
          <p:spPr>
            <a:xfrm>
              <a:off x="4460144" y="2615110"/>
              <a:ext cx="673167" cy="642272"/>
            </a:xfrm>
            <a:prstGeom prst="roundRect">
              <a:avLst>
                <a:gd name="adj" fmla="val 11351"/>
              </a:avLst>
            </a:prstGeom>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6" name="文本框 95"/>
            <p:cNvSpPr txBox="1"/>
            <p:nvPr/>
          </p:nvSpPr>
          <p:spPr>
            <a:xfrm>
              <a:off x="4438248" y="2709794"/>
              <a:ext cx="720670" cy="460375"/>
            </a:xfrm>
            <a:prstGeom prst="rect">
              <a:avLst/>
            </a:prstGeom>
            <a:noFill/>
          </p:spPr>
          <p:txBody>
            <a:bodyPr wrap="square" rtlCol="0">
              <a:spAutoFit/>
            </a:bodyPr>
            <a:lstStyle/>
            <a:p>
              <a:pPr algn="ctr"/>
              <a:r>
                <a:rPr lang="en-US" altLang="zh-CN" sz="2400" b="1" dirty="0" smtClean="0">
                  <a:solidFill>
                    <a:schemeClr val="bg1"/>
                  </a:solidFill>
                </a:rPr>
                <a:t>03</a:t>
              </a:r>
              <a:endParaRPr lang="zh-CN" altLang="en-US" sz="2400" b="1" dirty="0">
                <a:solidFill>
                  <a:schemeClr val="bg1"/>
                </a:solidFill>
              </a:endParaRPr>
            </a:p>
          </p:txBody>
        </p:sp>
      </p:grpSp>
      <p:grpSp>
        <p:nvGrpSpPr>
          <p:cNvPr id="97" name="组合 96"/>
          <p:cNvGrpSpPr/>
          <p:nvPr/>
        </p:nvGrpSpPr>
        <p:grpSpPr>
          <a:xfrm>
            <a:off x="5279142" y="3137878"/>
            <a:ext cx="720670" cy="642272"/>
            <a:chOff x="4438248" y="3580333"/>
            <a:chExt cx="720670" cy="642272"/>
          </a:xfrm>
        </p:grpSpPr>
        <p:sp>
          <p:nvSpPr>
            <p:cNvPr id="98" name="圆角矩形 97"/>
            <p:cNvSpPr/>
            <p:nvPr/>
          </p:nvSpPr>
          <p:spPr>
            <a:xfrm>
              <a:off x="4460144" y="3580333"/>
              <a:ext cx="673167" cy="642272"/>
            </a:xfrm>
            <a:prstGeom prst="roundRect">
              <a:avLst>
                <a:gd name="adj" fmla="val 11351"/>
              </a:avLst>
            </a:prstGeom>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9" name="文本框 98"/>
            <p:cNvSpPr txBox="1"/>
            <p:nvPr/>
          </p:nvSpPr>
          <p:spPr>
            <a:xfrm>
              <a:off x="4438248" y="3676085"/>
              <a:ext cx="720670" cy="460375"/>
            </a:xfrm>
            <a:prstGeom prst="rect">
              <a:avLst/>
            </a:prstGeom>
            <a:noFill/>
          </p:spPr>
          <p:txBody>
            <a:bodyPr wrap="square" rtlCol="0">
              <a:spAutoFit/>
            </a:bodyPr>
            <a:lstStyle/>
            <a:p>
              <a:pPr algn="ctr"/>
              <a:r>
                <a:rPr lang="en-US" altLang="zh-CN" sz="2400" b="1" dirty="0" smtClean="0">
                  <a:solidFill>
                    <a:schemeClr val="bg1"/>
                  </a:solidFill>
                </a:rPr>
                <a:t>04</a:t>
              </a:r>
              <a:endParaRPr lang="zh-CN" altLang="en-US" sz="2400" b="1" dirty="0">
                <a:solidFill>
                  <a:schemeClr val="bg1"/>
                </a:solidFill>
              </a:endParaRPr>
            </a:p>
          </p:txBody>
        </p:sp>
      </p:grpSp>
      <p:grpSp>
        <p:nvGrpSpPr>
          <p:cNvPr id="100" name="组合 99"/>
          <p:cNvGrpSpPr/>
          <p:nvPr/>
        </p:nvGrpSpPr>
        <p:grpSpPr>
          <a:xfrm>
            <a:off x="5279142" y="4103101"/>
            <a:ext cx="720670" cy="642272"/>
            <a:chOff x="4438248" y="4545556"/>
            <a:chExt cx="720670" cy="642272"/>
          </a:xfrm>
        </p:grpSpPr>
        <p:sp>
          <p:nvSpPr>
            <p:cNvPr id="101" name="圆角矩形 100"/>
            <p:cNvSpPr/>
            <p:nvPr/>
          </p:nvSpPr>
          <p:spPr>
            <a:xfrm>
              <a:off x="4460144" y="4545556"/>
              <a:ext cx="673167" cy="642272"/>
            </a:xfrm>
            <a:prstGeom prst="roundRect">
              <a:avLst>
                <a:gd name="adj" fmla="val 11351"/>
              </a:avLst>
            </a:prstGeom>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2" name="文本框 101"/>
            <p:cNvSpPr txBox="1"/>
            <p:nvPr/>
          </p:nvSpPr>
          <p:spPr>
            <a:xfrm>
              <a:off x="4438248" y="4643226"/>
              <a:ext cx="720670" cy="460375"/>
            </a:xfrm>
            <a:prstGeom prst="rect">
              <a:avLst/>
            </a:prstGeom>
            <a:noFill/>
          </p:spPr>
          <p:txBody>
            <a:bodyPr wrap="square" rtlCol="0">
              <a:spAutoFit/>
            </a:bodyPr>
            <a:lstStyle/>
            <a:p>
              <a:pPr algn="ctr"/>
              <a:r>
                <a:rPr lang="en-US" altLang="zh-CN" sz="2400" b="1" dirty="0" smtClean="0">
                  <a:solidFill>
                    <a:schemeClr val="bg1"/>
                  </a:solidFill>
                </a:rPr>
                <a:t>05</a:t>
              </a:r>
              <a:endParaRPr lang="zh-CN" altLang="en-US" sz="2400" b="1" dirty="0">
                <a:solidFill>
                  <a:schemeClr val="bg1"/>
                </a:solidFill>
              </a:endParaRPr>
            </a:p>
          </p:txBody>
        </p:sp>
      </p:grpSp>
      <p:grpSp>
        <p:nvGrpSpPr>
          <p:cNvPr id="103" name="组合 102"/>
          <p:cNvGrpSpPr/>
          <p:nvPr/>
        </p:nvGrpSpPr>
        <p:grpSpPr>
          <a:xfrm>
            <a:off x="5279142" y="5068324"/>
            <a:ext cx="720670" cy="642272"/>
            <a:chOff x="4438248" y="5510779"/>
            <a:chExt cx="720670" cy="642272"/>
          </a:xfrm>
        </p:grpSpPr>
        <p:sp>
          <p:nvSpPr>
            <p:cNvPr id="104" name="圆角矩形 103"/>
            <p:cNvSpPr/>
            <p:nvPr/>
          </p:nvSpPr>
          <p:spPr>
            <a:xfrm>
              <a:off x="4460144" y="5510779"/>
              <a:ext cx="673167" cy="642272"/>
            </a:xfrm>
            <a:prstGeom prst="roundRect">
              <a:avLst>
                <a:gd name="adj" fmla="val 11351"/>
              </a:avLst>
            </a:prstGeom>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5" name="文本框 104"/>
            <p:cNvSpPr txBox="1"/>
            <p:nvPr/>
          </p:nvSpPr>
          <p:spPr>
            <a:xfrm>
              <a:off x="4438248" y="5608449"/>
              <a:ext cx="720670" cy="460375"/>
            </a:xfrm>
            <a:prstGeom prst="rect">
              <a:avLst/>
            </a:prstGeom>
            <a:noFill/>
          </p:spPr>
          <p:txBody>
            <a:bodyPr wrap="square" rtlCol="0">
              <a:spAutoFit/>
            </a:bodyPr>
            <a:lstStyle/>
            <a:p>
              <a:pPr algn="ctr"/>
              <a:r>
                <a:rPr lang="en-US" altLang="zh-CN" sz="2400" b="1" dirty="0" smtClean="0">
                  <a:solidFill>
                    <a:schemeClr val="bg1"/>
                  </a:solidFill>
                </a:rPr>
                <a:t>06</a:t>
              </a:r>
              <a:endParaRPr lang="zh-CN" altLang="en-US" sz="2400" b="1" dirty="0">
                <a:solidFill>
                  <a:schemeClr val="bg1"/>
                </a:solidFill>
              </a:endParaRPr>
            </a:p>
          </p:txBody>
        </p:sp>
      </p:grpSp>
      <p:sp>
        <p:nvSpPr>
          <p:cNvPr id="106" name="文本框 105"/>
          <p:cNvSpPr txBox="1"/>
          <p:nvPr/>
        </p:nvSpPr>
        <p:spPr>
          <a:xfrm>
            <a:off x="6259730" y="1179933"/>
            <a:ext cx="2791715" cy="460375"/>
          </a:xfrm>
          <a:prstGeom prst="rect">
            <a:avLst/>
          </a:prstGeom>
          <a:noFill/>
        </p:spPr>
        <p:txBody>
          <a:bodyPr wrap="square" rtlCol="0">
            <a:spAutoFit/>
          </a:bodyPr>
          <a:lstStyle/>
          <a:p>
            <a:r>
              <a:rPr lang="zh-CN" altLang="en-US" sz="2400" b="1" spc="300" dirty="0" smtClean="0">
                <a:solidFill>
                  <a:schemeClr val="bg1"/>
                </a:solidFill>
              </a:rPr>
              <a:t>富裕的；充足的</a:t>
            </a:r>
            <a:endParaRPr lang="zh-CN" altLang="en-US" sz="2400" b="1" spc="300" dirty="0" smtClean="0">
              <a:solidFill>
                <a:schemeClr val="bg1"/>
              </a:solidFill>
            </a:endParaRPr>
          </a:p>
        </p:txBody>
      </p:sp>
      <p:sp>
        <p:nvSpPr>
          <p:cNvPr id="107" name="文本框 106"/>
          <p:cNvSpPr txBox="1"/>
          <p:nvPr/>
        </p:nvSpPr>
        <p:spPr>
          <a:xfrm>
            <a:off x="6259730" y="2145483"/>
            <a:ext cx="2791715" cy="460375"/>
          </a:xfrm>
          <a:prstGeom prst="rect">
            <a:avLst/>
          </a:prstGeom>
          <a:noFill/>
        </p:spPr>
        <p:txBody>
          <a:bodyPr wrap="square" rtlCol="0">
            <a:spAutoFit/>
          </a:bodyPr>
          <a:lstStyle/>
          <a:p>
            <a:r>
              <a:rPr lang="zh-CN" altLang="en-US" sz="2400" b="1" spc="300" dirty="0" smtClean="0">
                <a:solidFill>
                  <a:schemeClr val="bg1"/>
                </a:solidFill>
              </a:rPr>
              <a:t>过多的</a:t>
            </a:r>
            <a:endParaRPr lang="zh-CN" altLang="en-US" sz="2400" b="1" spc="300" dirty="0" smtClean="0">
              <a:solidFill>
                <a:schemeClr val="bg1"/>
              </a:solidFill>
            </a:endParaRPr>
          </a:p>
        </p:txBody>
      </p:sp>
      <p:sp>
        <p:nvSpPr>
          <p:cNvPr id="108" name="文本框 107"/>
          <p:cNvSpPr txBox="1"/>
          <p:nvPr/>
        </p:nvSpPr>
        <p:spPr>
          <a:xfrm>
            <a:off x="6259729" y="3116155"/>
            <a:ext cx="2791715" cy="460375"/>
          </a:xfrm>
          <a:prstGeom prst="rect">
            <a:avLst/>
          </a:prstGeom>
          <a:noFill/>
        </p:spPr>
        <p:txBody>
          <a:bodyPr wrap="square" rtlCol="0">
            <a:spAutoFit/>
          </a:bodyPr>
          <a:lstStyle/>
          <a:p>
            <a:r>
              <a:rPr lang="zh-CN" altLang="en-US" sz="2400" b="1" spc="300" dirty="0" smtClean="0">
                <a:solidFill>
                  <a:schemeClr val="bg1"/>
                </a:solidFill>
              </a:rPr>
              <a:t>贫乏的、缺少的</a:t>
            </a:r>
            <a:endParaRPr lang="zh-CN" altLang="en-US" sz="2400" b="1" spc="300" dirty="0" smtClean="0">
              <a:solidFill>
                <a:schemeClr val="bg1"/>
              </a:solidFill>
            </a:endParaRPr>
          </a:p>
        </p:txBody>
      </p:sp>
      <p:sp>
        <p:nvSpPr>
          <p:cNvPr id="109" name="文本框 108"/>
          <p:cNvSpPr txBox="1"/>
          <p:nvPr/>
        </p:nvSpPr>
        <p:spPr>
          <a:xfrm>
            <a:off x="6259730" y="4083296"/>
            <a:ext cx="2791715" cy="460375"/>
          </a:xfrm>
          <a:prstGeom prst="rect">
            <a:avLst/>
          </a:prstGeom>
          <a:noFill/>
        </p:spPr>
        <p:txBody>
          <a:bodyPr wrap="square" rtlCol="0">
            <a:spAutoFit/>
          </a:bodyPr>
          <a:lstStyle/>
          <a:p>
            <a:r>
              <a:rPr lang="zh-CN" altLang="en-US" sz="2400" b="1" spc="300" dirty="0" smtClean="0">
                <a:solidFill>
                  <a:schemeClr val="bg1"/>
                </a:solidFill>
              </a:rPr>
              <a:t>坏的</a:t>
            </a:r>
            <a:endParaRPr lang="zh-CN" altLang="en-US" sz="2400" b="1" spc="300" dirty="0" smtClean="0">
              <a:solidFill>
                <a:schemeClr val="bg1"/>
              </a:solidFill>
            </a:endParaRPr>
          </a:p>
        </p:txBody>
      </p:sp>
      <p:sp>
        <p:nvSpPr>
          <p:cNvPr id="110" name="文本框 109"/>
          <p:cNvSpPr txBox="1"/>
          <p:nvPr/>
        </p:nvSpPr>
        <p:spPr>
          <a:xfrm>
            <a:off x="6259730" y="5041152"/>
            <a:ext cx="2791715" cy="460375"/>
          </a:xfrm>
          <a:prstGeom prst="rect">
            <a:avLst/>
          </a:prstGeom>
          <a:noFill/>
        </p:spPr>
        <p:txBody>
          <a:bodyPr wrap="square" rtlCol="0">
            <a:spAutoFit/>
          </a:bodyPr>
          <a:lstStyle/>
          <a:p>
            <a:r>
              <a:rPr lang="zh-CN" altLang="en-US" sz="2400" b="1" spc="300" dirty="0" smtClean="0">
                <a:solidFill>
                  <a:schemeClr val="bg1"/>
                </a:solidFill>
              </a:rPr>
              <a:t>好的</a:t>
            </a:r>
            <a:endParaRPr lang="zh-CN" altLang="en-US" sz="2400" b="1" spc="300" dirty="0" smtClean="0">
              <a:solidFill>
                <a:schemeClr val="bg1"/>
              </a:solidFill>
            </a:endParaRPr>
          </a:p>
        </p:txBody>
      </p:sp>
      <p:sp>
        <p:nvSpPr>
          <p:cNvPr id="111" name="矩形 110"/>
          <p:cNvSpPr/>
          <p:nvPr/>
        </p:nvSpPr>
        <p:spPr>
          <a:xfrm>
            <a:off x="6272223" y="1606429"/>
            <a:ext cx="2404480" cy="275590"/>
          </a:xfrm>
          <a:prstGeom prst="rect">
            <a:avLst/>
          </a:prstGeom>
        </p:spPr>
        <p:txBody>
          <a:bodyPr wrap="square">
            <a:spAutoFit/>
          </a:bodyPr>
          <a:lstStyle/>
          <a:p>
            <a:r>
              <a:rPr lang="en-US" altLang="zh-CN" sz="1200" dirty="0" smtClean="0">
                <a:solidFill>
                  <a:schemeClr val="bg1"/>
                </a:solidFill>
              </a:rPr>
              <a:t>rich；enough</a:t>
            </a:r>
            <a:endParaRPr lang="en-US" altLang="zh-CN" sz="1200" dirty="0" smtClean="0">
              <a:solidFill>
                <a:schemeClr val="bg1"/>
              </a:solidFill>
            </a:endParaRPr>
          </a:p>
        </p:txBody>
      </p:sp>
      <p:sp>
        <p:nvSpPr>
          <p:cNvPr id="112" name="矩形 111"/>
          <p:cNvSpPr/>
          <p:nvPr/>
        </p:nvSpPr>
        <p:spPr>
          <a:xfrm>
            <a:off x="6272222" y="2566503"/>
            <a:ext cx="3274522" cy="275590"/>
          </a:xfrm>
          <a:prstGeom prst="rect">
            <a:avLst/>
          </a:prstGeom>
        </p:spPr>
        <p:txBody>
          <a:bodyPr wrap="square">
            <a:spAutoFit/>
          </a:bodyPr>
          <a:lstStyle/>
          <a:p>
            <a:r>
              <a:rPr lang="en-US" altLang="zh-CN" sz="1200" dirty="0" smtClean="0">
                <a:solidFill>
                  <a:schemeClr val="bg1"/>
                </a:solidFill>
              </a:rPr>
              <a:t>too much/many</a:t>
            </a:r>
            <a:endParaRPr lang="en-US" altLang="zh-CN" sz="1200" dirty="0" smtClean="0">
              <a:solidFill>
                <a:schemeClr val="bg1"/>
              </a:solidFill>
            </a:endParaRPr>
          </a:p>
        </p:txBody>
      </p:sp>
      <p:sp>
        <p:nvSpPr>
          <p:cNvPr id="113" name="矩形 112"/>
          <p:cNvSpPr/>
          <p:nvPr/>
        </p:nvSpPr>
        <p:spPr>
          <a:xfrm>
            <a:off x="6272223" y="3541083"/>
            <a:ext cx="2404480" cy="275590"/>
          </a:xfrm>
          <a:prstGeom prst="rect">
            <a:avLst/>
          </a:prstGeom>
        </p:spPr>
        <p:txBody>
          <a:bodyPr wrap="square">
            <a:spAutoFit/>
          </a:bodyPr>
          <a:lstStyle/>
          <a:p>
            <a:r>
              <a:rPr lang="en-US" altLang="zh-CN" sz="1200" dirty="0" smtClean="0">
                <a:solidFill>
                  <a:schemeClr val="bg1"/>
                </a:solidFill>
              </a:rPr>
              <a:t>poor，lacking</a:t>
            </a:r>
            <a:endParaRPr lang="en-US" altLang="zh-CN" sz="1200" dirty="0" smtClean="0">
              <a:solidFill>
                <a:schemeClr val="bg1"/>
              </a:solidFill>
            </a:endParaRPr>
          </a:p>
        </p:txBody>
      </p:sp>
      <p:sp>
        <p:nvSpPr>
          <p:cNvPr id="114" name="矩形 113"/>
          <p:cNvSpPr/>
          <p:nvPr/>
        </p:nvSpPr>
        <p:spPr>
          <a:xfrm>
            <a:off x="6272222" y="4514411"/>
            <a:ext cx="3064747" cy="275590"/>
          </a:xfrm>
          <a:prstGeom prst="rect">
            <a:avLst/>
          </a:prstGeom>
        </p:spPr>
        <p:txBody>
          <a:bodyPr wrap="square">
            <a:spAutoFit/>
          </a:bodyPr>
          <a:lstStyle/>
          <a:p>
            <a:r>
              <a:rPr lang="en-US" altLang="zh-CN" sz="1200" dirty="0" smtClean="0">
                <a:solidFill>
                  <a:schemeClr val="bg1"/>
                </a:solidFill>
              </a:rPr>
              <a:t>bad, harmful</a:t>
            </a:r>
            <a:endParaRPr lang="en-US" altLang="zh-CN" sz="1200" dirty="0" smtClean="0">
              <a:solidFill>
                <a:schemeClr val="bg1"/>
              </a:solidFill>
            </a:endParaRPr>
          </a:p>
        </p:txBody>
      </p:sp>
      <p:sp>
        <p:nvSpPr>
          <p:cNvPr id="115" name="矩形 114"/>
          <p:cNvSpPr/>
          <p:nvPr/>
        </p:nvSpPr>
        <p:spPr>
          <a:xfrm>
            <a:off x="6272223" y="5476337"/>
            <a:ext cx="2404480" cy="275590"/>
          </a:xfrm>
          <a:prstGeom prst="rect">
            <a:avLst/>
          </a:prstGeom>
        </p:spPr>
        <p:txBody>
          <a:bodyPr wrap="square">
            <a:spAutoFit/>
          </a:bodyPr>
          <a:lstStyle/>
          <a:p>
            <a:r>
              <a:rPr lang="en-US" altLang="zh-CN" sz="1200" dirty="0" smtClean="0">
                <a:solidFill>
                  <a:schemeClr val="bg1"/>
                </a:solidFill>
              </a:rPr>
              <a:t>good, best </a:t>
            </a:r>
            <a:endParaRPr lang="en-US" altLang="zh-CN" sz="1200" dirty="0" smtClean="0">
              <a:solidFill>
                <a:schemeClr val="bg1"/>
              </a:solidFill>
            </a:endParaRPr>
          </a:p>
        </p:txBody>
      </p:sp>
      <p:grpSp>
        <p:nvGrpSpPr>
          <p:cNvPr id="5" name="组合 4"/>
          <p:cNvGrpSpPr/>
          <p:nvPr/>
        </p:nvGrpSpPr>
        <p:grpSpPr>
          <a:xfrm>
            <a:off x="5276602" y="300017"/>
            <a:ext cx="720670" cy="642272"/>
            <a:chOff x="4438248" y="1649887"/>
            <a:chExt cx="720670" cy="642272"/>
          </a:xfrm>
        </p:grpSpPr>
        <p:sp>
          <p:nvSpPr>
            <p:cNvPr id="7" name="圆角矩形 6"/>
            <p:cNvSpPr/>
            <p:nvPr/>
          </p:nvSpPr>
          <p:spPr>
            <a:xfrm>
              <a:off x="4460144" y="1649887"/>
              <a:ext cx="673167" cy="642272"/>
            </a:xfrm>
            <a:prstGeom prst="roundRect">
              <a:avLst>
                <a:gd name="adj" fmla="val 11351"/>
              </a:avLst>
            </a:prstGeom>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bg1"/>
                </a:solidFill>
              </a:endParaRPr>
            </a:p>
          </p:txBody>
        </p:sp>
        <p:sp>
          <p:nvSpPr>
            <p:cNvPr id="10" name="文本框 9"/>
            <p:cNvSpPr txBox="1"/>
            <p:nvPr/>
          </p:nvSpPr>
          <p:spPr>
            <a:xfrm>
              <a:off x="4438248" y="1739863"/>
              <a:ext cx="720670" cy="461665"/>
            </a:xfrm>
            <a:prstGeom prst="rect">
              <a:avLst/>
            </a:prstGeom>
            <a:noFill/>
          </p:spPr>
          <p:txBody>
            <a:bodyPr wrap="square" rtlCol="0">
              <a:spAutoFit/>
            </a:bodyPr>
            <a:p>
              <a:pPr algn="ctr"/>
              <a:r>
                <a:rPr lang="en-US" altLang="zh-CN" sz="2400" b="1" dirty="0" smtClean="0">
                  <a:solidFill>
                    <a:schemeClr val="bg1"/>
                  </a:solidFill>
                </a:rPr>
                <a:t>01</a:t>
              </a:r>
              <a:endParaRPr lang="zh-CN" altLang="en-US" sz="2400" b="1" dirty="0">
                <a:solidFill>
                  <a:schemeClr val="bg1"/>
                </a:solidFill>
              </a:endParaRPr>
            </a:p>
          </p:txBody>
        </p:sp>
      </p:grpSp>
      <p:sp>
        <p:nvSpPr>
          <p:cNvPr id="11" name="文本框 10"/>
          <p:cNvSpPr txBox="1"/>
          <p:nvPr/>
        </p:nvSpPr>
        <p:spPr>
          <a:xfrm>
            <a:off x="6272430" y="299823"/>
            <a:ext cx="2791715" cy="460375"/>
          </a:xfrm>
          <a:prstGeom prst="rect">
            <a:avLst/>
          </a:prstGeom>
          <a:noFill/>
        </p:spPr>
        <p:txBody>
          <a:bodyPr wrap="square" rtlCol="0">
            <a:spAutoFit/>
          </a:bodyPr>
          <a:p>
            <a:r>
              <a:rPr lang="zh-CN" altLang="en-US" sz="2400" b="1" spc="300" dirty="0" smtClean="0">
                <a:solidFill>
                  <a:schemeClr val="bg1"/>
                </a:solidFill>
              </a:rPr>
              <a:t>重要的</a:t>
            </a:r>
            <a:endParaRPr lang="zh-CN" altLang="en-US" sz="2400" b="1" spc="300" dirty="0" smtClean="0">
              <a:solidFill>
                <a:schemeClr val="bg1"/>
              </a:solidFill>
            </a:endParaRPr>
          </a:p>
        </p:txBody>
      </p:sp>
      <p:sp>
        <p:nvSpPr>
          <p:cNvPr id="12" name="矩形 11"/>
          <p:cNvSpPr/>
          <p:nvPr/>
        </p:nvSpPr>
        <p:spPr>
          <a:xfrm>
            <a:off x="6272223" y="761244"/>
            <a:ext cx="2404480" cy="275590"/>
          </a:xfrm>
          <a:prstGeom prst="rect">
            <a:avLst/>
          </a:prstGeom>
        </p:spPr>
        <p:txBody>
          <a:bodyPr wrap="square">
            <a:spAutoFit/>
          </a:bodyPr>
          <a:p>
            <a:r>
              <a:rPr lang="en-US" altLang="zh-CN" sz="1200" dirty="0" smtClean="0">
                <a:solidFill>
                  <a:schemeClr val="bg1"/>
                </a:solidFill>
              </a:rPr>
              <a:t>important</a:t>
            </a:r>
            <a:endParaRPr lang="en-US" altLang="zh-CN" sz="1200" dirty="0" smtClean="0">
              <a:solidFill>
                <a:schemeClr val="bg1"/>
              </a:solidFill>
            </a:endParaRPr>
          </a:p>
        </p:txBody>
      </p:sp>
      <p:sp>
        <p:nvSpPr>
          <p:cNvPr id="13" name="文本框 12"/>
          <p:cNvSpPr txBox="1"/>
          <p:nvPr/>
        </p:nvSpPr>
        <p:spPr>
          <a:xfrm>
            <a:off x="4450715" y="102235"/>
            <a:ext cx="1270000" cy="398780"/>
          </a:xfrm>
          <a:prstGeom prst="rect">
            <a:avLst/>
          </a:prstGeom>
          <a:noFill/>
        </p:spPr>
        <p:txBody>
          <a:bodyPr wrap="square" rtlCol="0">
            <a:spAutoFit/>
          </a:bodyPr>
          <a:p>
            <a:r>
              <a:rPr lang="zh-CN" altLang="en-US" sz="2000" b="1">
                <a:solidFill>
                  <a:srgbClr val="0070C0"/>
                </a:solidFill>
              </a:rPr>
              <a:t>形容词</a:t>
            </a:r>
            <a:endParaRPr lang="zh-CN" altLang="en-US" sz="2000" b="1">
              <a:solidFill>
                <a:srgbClr val="0070C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1" fill="hold" grpId="0" nodeType="withEffect">
                                  <p:stCondLst>
                                    <p:cond delay="80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3" presetClass="entr" presetSubtype="288" fill="hold" nodeType="withEffect">
                                  <p:stCondLst>
                                    <p:cond delay="1100"/>
                                  </p:stCondLst>
                                  <p:childTnLst>
                                    <p:set>
                                      <p:cBhvr>
                                        <p:cTn id="17" dur="1" fill="hold">
                                          <p:stCondLst>
                                            <p:cond delay="0"/>
                                          </p:stCondLst>
                                        </p:cTn>
                                        <p:tgtEl>
                                          <p:spTgt spid="91"/>
                                        </p:tgtEl>
                                        <p:attrNameLst>
                                          <p:attrName>style.visibility</p:attrName>
                                        </p:attrNameLst>
                                      </p:cBhvr>
                                      <p:to>
                                        <p:strVal val="visible"/>
                                      </p:to>
                                    </p:set>
                                    <p:anim calcmode="lin" valueType="num">
                                      <p:cBhvr>
                                        <p:cTn id="18" dur="500" fill="hold"/>
                                        <p:tgtEl>
                                          <p:spTgt spid="91"/>
                                        </p:tgtEl>
                                        <p:attrNameLst>
                                          <p:attrName>ppt_w</p:attrName>
                                        </p:attrNameLst>
                                      </p:cBhvr>
                                      <p:tavLst>
                                        <p:tav tm="0">
                                          <p:val>
                                            <p:strVal val="4/3*#ppt_w"/>
                                          </p:val>
                                        </p:tav>
                                        <p:tav tm="100000">
                                          <p:val>
                                            <p:strVal val="#ppt_w"/>
                                          </p:val>
                                        </p:tav>
                                      </p:tavLst>
                                    </p:anim>
                                    <p:anim calcmode="lin" valueType="num">
                                      <p:cBhvr>
                                        <p:cTn id="19" dur="500" fill="hold"/>
                                        <p:tgtEl>
                                          <p:spTgt spid="91"/>
                                        </p:tgtEl>
                                        <p:attrNameLst>
                                          <p:attrName>ppt_h</p:attrName>
                                        </p:attrNameLst>
                                      </p:cBhvr>
                                      <p:tavLst>
                                        <p:tav tm="0">
                                          <p:val>
                                            <p:strVal val="4/3*#ppt_h"/>
                                          </p:val>
                                        </p:tav>
                                        <p:tav tm="100000">
                                          <p:val>
                                            <p:strVal val="#ppt_h"/>
                                          </p:val>
                                        </p:tav>
                                      </p:tavLst>
                                    </p:anim>
                                  </p:childTnLst>
                                </p:cTn>
                              </p:par>
                              <p:par>
                                <p:cTn id="20" presetID="17" presetClass="entr" presetSubtype="8" fill="hold" grpId="0" nodeType="withEffect">
                                  <p:stCondLst>
                                    <p:cond delay="1300"/>
                                  </p:stCondLst>
                                  <p:childTnLst>
                                    <p:set>
                                      <p:cBhvr>
                                        <p:cTn id="21" dur="1" fill="hold">
                                          <p:stCondLst>
                                            <p:cond delay="0"/>
                                          </p:stCondLst>
                                        </p:cTn>
                                        <p:tgtEl>
                                          <p:spTgt spid="106"/>
                                        </p:tgtEl>
                                        <p:attrNameLst>
                                          <p:attrName>style.visibility</p:attrName>
                                        </p:attrNameLst>
                                      </p:cBhvr>
                                      <p:to>
                                        <p:strVal val="visible"/>
                                      </p:to>
                                    </p:set>
                                    <p:anim calcmode="lin" valueType="num">
                                      <p:cBhvr>
                                        <p:cTn id="22" dur="500" fill="hold"/>
                                        <p:tgtEl>
                                          <p:spTgt spid="106"/>
                                        </p:tgtEl>
                                        <p:attrNameLst>
                                          <p:attrName>ppt_x</p:attrName>
                                        </p:attrNameLst>
                                      </p:cBhvr>
                                      <p:tavLst>
                                        <p:tav tm="0">
                                          <p:val>
                                            <p:strVal val="#ppt_x-#ppt_w/2"/>
                                          </p:val>
                                        </p:tav>
                                        <p:tav tm="100000">
                                          <p:val>
                                            <p:strVal val="#ppt_x"/>
                                          </p:val>
                                        </p:tav>
                                      </p:tavLst>
                                    </p:anim>
                                    <p:anim calcmode="lin" valueType="num">
                                      <p:cBhvr>
                                        <p:cTn id="23" dur="500" fill="hold"/>
                                        <p:tgtEl>
                                          <p:spTgt spid="106"/>
                                        </p:tgtEl>
                                        <p:attrNameLst>
                                          <p:attrName>ppt_y</p:attrName>
                                        </p:attrNameLst>
                                      </p:cBhvr>
                                      <p:tavLst>
                                        <p:tav tm="0">
                                          <p:val>
                                            <p:strVal val="#ppt_y"/>
                                          </p:val>
                                        </p:tav>
                                        <p:tav tm="100000">
                                          <p:val>
                                            <p:strVal val="#ppt_y"/>
                                          </p:val>
                                        </p:tav>
                                      </p:tavLst>
                                    </p:anim>
                                    <p:anim calcmode="lin" valueType="num">
                                      <p:cBhvr>
                                        <p:cTn id="24" dur="500" fill="hold"/>
                                        <p:tgtEl>
                                          <p:spTgt spid="106"/>
                                        </p:tgtEl>
                                        <p:attrNameLst>
                                          <p:attrName>ppt_w</p:attrName>
                                        </p:attrNameLst>
                                      </p:cBhvr>
                                      <p:tavLst>
                                        <p:tav tm="0">
                                          <p:val>
                                            <p:fltVal val="0"/>
                                          </p:val>
                                        </p:tav>
                                        <p:tav tm="100000">
                                          <p:val>
                                            <p:strVal val="#ppt_w"/>
                                          </p:val>
                                        </p:tav>
                                      </p:tavLst>
                                    </p:anim>
                                    <p:anim calcmode="lin" valueType="num">
                                      <p:cBhvr>
                                        <p:cTn id="25" dur="500" fill="hold"/>
                                        <p:tgtEl>
                                          <p:spTgt spid="106"/>
                                        </p:tgtEl>
                                        <p:attrNameLst>
                                          <p:attrName>ppt_h</p:attrName>
                                        </p:attrNameLst>
                                      </p:cBhvr>
                                      <p:tavLst>
                                        <p:tav tm="0">
                                          <p:val>
                                            <p:strVal val="#ppt_h"/>
                                          </p:val>
                                        </p:tav>
                                        <p:tav tm="100000">
                                          <p:val>
                                            <p:strVal val="#ppt_h"/>
                                          </p:val>
                                        </p:tav>
                                      </p:tavLst>
                                    </p:anim>
                                  </p:childTnLst>
                                </p:cTn>
                              </p:par>
                              <p:par>
                                <p:cTn id="26" presetID="10" presetClass="entr" presetSubtype="0" fill="hold" grpId="0" nodeType="withEffect">
                                  <p:stCondLst>
                                    <p:cond delay="13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500"/>
                                        <p:tgtEl>
                                          <p:spTgt spid="111"/>
                                        </p:tgtEl>
                                      </p:cBhvr>
                                    </p:animEffect>
                                  </p:childTnLst>
                                </p:cTn>
                              </p:par>
                              <p:par>
                                <p:cTn id="29" presetID="23" presetClass="entr" presetSubtype="288" fill="hold" nodeType="withEffect">
                                  <p:stCondLst>
                                    <p:cond delay="170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strVal val="4/3*#ppt_w"/>
                                          </p:val>
                                        </p:tav>
                                        <p:tav tm="100000">
                                          <p:val>
                                            <p:strVal val="#ppt_w"/>
                                          </p:val>
                                        </p:tav>
                                      </p:tavLst>
                                    </p:anim>
                                    <p:anim calcmode="lin" valueType="num">
                                      <p:cBhvr>
                                        <p:cTn id="32" dur="500" fill="hold"/>
                                        <p:tgtEl>
                                          <p:spTgt spid="94"/>
                                        </p:tgtEl>
                                        <p:attrNameLst>
                                          <p:attrName>ppt_h</p:attrName>
                                        </p:attrNameLst>
                                      </p:cBhvr>
                                      <p:tavLst>
                                        <p:tav tm="0">
                                          <p:val>
                                            <p:strVal val="4/3*#ppt_h"/>
                                          </p:val>
                                        </p:tav>
                                        <p:tav tm="100000">
                                          <p:val>
                                            <p:strVal val="#ppt_h"/>
                                          </p:val>
                                        </p:tav>
                                      </p:tavLst>
                                    </p:anim>
                                  </p:childTnLst>
                                </p:cTn>
                              </p:par>
                              <p:par>
                                <p:cTn id="33" presetID="17" presetClass="entr" presetSubtype="8" fill="hold" grpId="0" nodeType="withEffect">
                                  <p:stCondLst>
                                    <p:cond delay="1900"/>
                                  </p:stCondLst>
                                  <p:childTnLst>
                                    <p:set>
                                      <p:cBhvr>
                                        <p:cTn id="34" dur="1" fill="hold">
                                          <p:stCondLst>
                                            <p:cond delay="0"/>
                                          </p:stCondLst>
                                        </p:cTn>
                                        <p:tgtEl>
                                          <p:spTgt spid="107"/>
                                        </p:tgtEl>
                                        <p:attrNameLst>
                                          <p:attrName>style.visibility</p:attrName>
                                        </p:attrNameLst>
                                      </p:cBhvr>
                                      <p:to>
                                        <p:strVal val="visible"/>
                                      </p:to>
                                    </p:set>
                                    <p:anim calcmode="lin" valueType="num">
                                      <p:cBhvr>
                                        <p:cTn id="35" dur="500" fill="hold"/>
                                        <p:tgtEl>
                                          <p:spTgt spid="107"/>
                                        </p:tgtEl>
                                        <p:attrNameLst>
                                          <p:attrName>ppt_x</p:attrName>
                                        </p:attrNameLst>
                                      </p:cBhvr>
                                      <p:tavLst>
                                        <p:tav tm="0">
                                          <p:val>
                                            <p:strVal val="#ppt_x-#ppt_w/2"/>
                                          </p:val>
                                        </p:tav>
                                        <p:tav tm="100000">
                                          <p:val>
                                            <p:strVal val="#ppt_x"/>
                                          </p:val>
                                        </p:tav>
                                      </p:tavLst>
                                    </p:anim>
                                    <p:anim calcmode="lin" valueType="num">
                                      <p:cBhvr>
                                        <p:cTn id="36" dur="500" fill="hold"/>
                                        <p:tgtEl>
                                          <p:spTgt spid="107"/>
                                        </p:tgtEl>
                                        <p:attrNameLst>
                                          <p:attrName>ppt_y</p:attrName>
                                        </p:attrNameLst>
                                      </p:cBhvr>
                                      <p:tavLst>
                                        <p:tav tm="0">
                                          <p:val>
                                            <p:strVal val="#ppt_y"/>
                                          </p:val>
                                        </p:tav>
                                        <p:tav tm="100000">
                                          <p:val>
                                            <p:strVal val="#ppt_y"/>
                                          </p:val>
                                        </p:tav>
                                      </p:tavLst>
                                    </p:anim>
                                    <p:anim calcmode="lin" valueType="num">
                                      <p:cBhvr>
                                        <p:cTn id="37" dur="500" fill="hold"/>
                                        <p:tgtEl>
                                          <p:spTgt spid="107"/>
                                        </p:tgtEl>
                                        <p:attrNameLst>
                                          <p:attrName>ppt_w</p:attrName>
                                        </p:attrNameLst>
                                      </p:cBhvr>
                                      <p:tavLst>
                                        <p:tav tm="0">
                                          <p:val>
                                            <p:fltVal val="0"/>
                                          </p:val>
                                        </p:tav>
                                        <p:tav tm="100000">
                                          <p:val>
                                            <p:strVal val="#ppt_w"/>
                                          </p:val>
                                        </p:tav>
                                      </p:tavLst>
                                    </p:anim>
                                    <p:anim calcmode="lin" valueType="num">
                                      <p:cBhvr>
                                        <p:cTn id="38" dur="500" fill="hold"/>
                                        <p:tgtEl>
                                          <p:spTgt spid="107"/>
                                        </p:tgtEl>
                                        <p:attrNameLst>
                                          <p:attrName>ppt_h</p:attrName>
                                        </p:attrNameLst>
                                      </p:cBhvr>
                                      <p:tavLst>
                                        <p:tav tm="0">
                                          <p:val>
                                            <p:strVal val="#ppt_h"/>
                                          </p:val>
                                        </p:tav>
                                        <p:tav tm="100000">
                                          <p:val>
                                            <p:strVal val="#ppt_h"/>
                                          </p:val>
                                        </p:tav>
                                      </p:tavLst>
                                    </p:anim>
                                  </p:childTnLst>
                                </p:cTn>
                              </p:par>
                              <p:par>
                                <p:cTn id="39" presetID="10" presetClass="entr" presetSubtype="0" fill="hold" grpId="0" nodeType="withEffect">
                                  <p:stCondLst>
                                    <p:cond delay="1900"/>
                                  </p:stCondLst>
                                  <p:childTnLst>
                                    <p:set>
                                      <p:cBhvr>
                                        <p:cTn id="40" dur="1" fill="hold">
                                          <p:stCondLst>
                                            <p:cond delay="0"/>
                                          </p:stCondLst>
                                        </p:cTn>
                                        <p:tgtEl>
                                          <p:spTgt spid="112"/>
                                        </p:tgtEl>
                                        <p:attrNameLst>
                                          <p:attrName>style.visibility</p:attrName>
                                        </p:attrNameLst>
                                      </p:cBhvr>
                                      <p:to>
                                        <p:strVal val="visible"/>
                                      </p:to>
                                    </p:set>
                                    <p:animEffect transition="in" filter="fade">
                                      <p:cBhvr>
                                        <p:cTn id="41" dur="500"/>
                                        <p:tgtEl>
                                          <p:spTgt spid="112"/>
                                        </p:tgtEl>
                                      </p:cBhvr>
                                    </p:animEffect>
                                  </p:childTnLst>
                                </p:cTn>
                              </p:par>
                              <p:par>
                                <p:cTn id="42" presetID="23" presetClass="entr" presetSubtype="288" fill="hold" nodeType="withEffect">
                                  <p:stCondLst>
                                    <p:cond delay="2300"/>
                                  </p:stCondLst>
                                  <p:childTnLst>
                                    <p:set>
                                      <p:cBhvr>
                                        <p:cTn id="43" dur="1" fill="hold">
                                          <p:stCondLst>
                                            <p:cond delay="0"/>
                                          </p:stCondLst>
                                        </p:cTn>
                                        <p:tgtEl>
                                          <p:spTgt spid="97"/>
                                        </p:tgtEl>
                                        <p:attrNameLst>
                                          <p:attrName>style.visibility</p:attrName>
                                        </p:attrNameLst>
                                      </p:cBhvr>
                                      <p:to>
                                        <p:strVal val="visible"/>
                                      </p:to>
                                    </p:set>
                                    <p:anim calcmode="lin" valueType="num">
                                      <p:cBhvr>
                                        <p:cTn id="44" dur="500" fill="hold"/>
                                        <p:tgtEl>
                                          <p:spTgt spid="97"/>
                                        </p:tgtEl>
                                        <p:attrNameLst>
                                          <p:attrName>ppt_w</p:attrName>
                                        </p:attrNameLst>
                                      </p:cBhvr>
                                      <p:tavLst>
                                        <p:tav tm="0">
                                          <p:val>
                                            <p:strVal val="4/3*#ppt_w"/>
                                          </p:val>
                                        </p:tav>
                                        <p:tav tm="100000">
                                          <p:val>
                                            <p:strVal val="#ppt_w"/>
                                          </p:val>
                                        </p:tav>
                                      </p:tavLst>
                                    </p:anim>
                                    <p:anim calcmode="lin" valueType="num">
                                      <p:cBhvr>
                                        <p:cTn id="45" dur="500" fill="hold"/>
                                        <p:tgtEl>
                                          <p:spTgt spid="97"/>
                                        </p:tgtEl>
                                        <p:attrNameLst>
                                          <p:attrName>ppt_h</p:attrName>
                                        </p:attrNameLst>
                                      </p:cBhvr>
                                      <p:tavLst>
                                        <p:tav tm="0">
                                          <p:val>
                                            <p:strVal val="4/3*#ppt_h"/>
                                          </p:val>
                                        </p:tav>
                                        <p:tav tm="100000">
                                          <p:val>
                                            <p:strVal val="#ppt_h"/>
                                          </p:val>
                                        </p:tav>
                                      </p:tavLst>
                                    </p:anim>
                                  </p:childTnLst>
                                </p:cTn>
                              </p:par>
                              <p:par>
                                <p:cTn id="46" presetID="17" presetClass="entr" presetSubtype="8" fill="hold" grpId="0" nodeType="withEffect">
                                  <p:stCondLst>
                                    <p:cond delay="2500"/>
                                  </p:stCondLst>
                                  <p:childTnLst>
                                    <p:set>
                                      <p:cBhvr>
                                        <p:cTn id="47" dur="1" fill="hold">
                                          <p:stCondLst>
                                            <p:cond delay="0"/>
                                          </p:stCondLst>
                                        </p:cTn>
                                        <p:tgtEl>
                                          <p:spTgt spid="108"/>
                                        </p:tgtEl>
                                        <p:attrNameLst>
                                          <p:attrName>style.visibility</p:attrName>
                                        </p:attrNameLst>
                                      </p:cBhvr>
                                      <p:to>
                                        <p:strVal val="visible"/>
                                      </p:to>
                                    </p:set>
                                    <p:anim calcmode="lin" valueType="num">
                                      <p:cBhvr>
                                        <p:cTn id="48" dur="500" fill="hold"/>
                                        <p:tgtEl>
                                          <p:spTgt spid="108"/>
                                        </p:tgtEl>
                                        <p:attrNameLst>
                                          <p:attrName>ppt_x</p:attrName>
                                        </p:attrNameLst>
                                      </p:cBhvr>
                                      <p:tavLst>
                                        <p:tav tm="0">
                                          <p:val>
                                            <p:strVal val="#ppt_x-#ppt_w/2"/>
                                          </p:val>
                                        </p:tav>
                                        <p:tav tm="100000">
                                          <p:val>
                                            <p:strVal val="#ppt_x"/>
                                          </p:val>
                                        </p:tav>
                                      </p:tavLst>
                                    </p:anim>
                                    <p:anim calcmode="lin" valueType="num">
                                      <p:cBhvr>
                                        <p:cTn id="49" dur="500" fill="hold"/>
                                        <p:tgtEl>
                                          <p:spTgt spid="108"/>
                                        </p:tgtEl>
                                        <p:attrNameLst>
                                          <p:attrName>ppt_y</p:attrName>
                                        </p:attrNameLst>
                                      </p:cBhvr>
                                      <p:tavLst>
                                        <p:tav tm="0">
                                          <p:val>
                                            <p:strVal val="#ppt_y"/>
                                          </p:val>
                                        </p:tav>
                                        <p:tav tm="100000">
                                          <p:val>
                                            <p:strVal val="#ppt_y"/>
                                          </p:val>
                                        </p:tav>
                                      </p:tavLst>
                                    </p:anim>
                                    <p:anim calcmode="lin" valueType="num">
                                      <p:cBhvr>
                                        <p:cTn id="50" dur="500" fill="hold"/>
                                        <p:tgtEl>
                                          <p:spTgt spid="108"/>
                                        </p:tgtEl>
                                        <p:attrNameLst>
                                          <p:attrName>ppt_w</p:attrName>
                                        </p:attrNameLst>
                                      </p:cBhvr>
                                      <p:tavLst>
                                        <p:tav tm="0">
                                          <p:val>
                                            <p:fltVal val="0"/>
                                          </p:val>
                                        </p:tav>
                                        <p:tav tm="100000">
                                          <p:val>
                                            <p:strVal val="#ppt_w"/>
                                          </p:val>
                                        </p:tav>
                                      </p:tavLst>
                                    </p:anim>
                                    <p:anim calcmode="lin" valueType="num">
                                      <p:cBhvr>
                                        <p:cTn id="51" dur="500" fill="hold"/>
                                        <p:tgtEl>
                                          <p:spTgt spid="108"/>
                                        </p:tgtEl>
                                        <p:attrNameLst>
                                          <p:attrName>ppt_h</p:attrName>
                                        </p:attrNameLst>
                                      </p:cBhvr>
                                      <p:tavLst>
                                        <p:tav tm="0">
                                          <p:val>
                                            <p:strVal val="#ppt_h"/>
                                          </p:val>
                                        </p:tav>
                                        <p:tav tm="100000">
                                          <p:val>
                                            <p:strVal val="#ppt_h"/>
                                          </p:val>
                                        </p:tav>
                                      </p:tavLst>
                                    </p:anim>
                                  </p:childTnLst>
                                </p:cTn>
                              </p:par>
                              <p:par>
                                <p:cTn id="52" presetID="10" presetClass="entr" presetSubtype="0" fill="hold" grpId="0" nodeType="withEffect">
                                  <p:stCondLst>
                                    <p:cond delay="2500"/>
                                  </p:stCondLst>
                                  <p:childTnLst>
                                    <p:set>
                                      <p:cBhvr>
                                        <p:cTn id="53" dur="1" fill="hold">
                                          <p:stCondLst>
                                            <p:cond delay="0"/>
                                          </p:stCondLst>
                                        </p:cTn>
                                        <p:tgtEl>
                                          <p:spTgt spid="113"/>
                                        </p:tgtEl>
                                        <p:attrNameLst>
                                          <p:attrName>style.visibility</p:attrName>
                                        </p:attrNameLst>
                                      </p:cBhvr>
                                      <p:to>
                                        <p:strVal val="visible"/>
                                      </p:to>
                                    </p:set>
                                    <p:animEffect transition="in" filter="fade">
                                      <p:cBhvr>
                                        <p:cTn id="54" dur="500"/>
                                        <p:tgtEl>
                                          <p:spTgt spid="113"/>
                                        </p:tgtEl>
                                      </p:cBhvr>
                                    </p:animEffect>
                                  </p:childTnLst>
                                </p:cTn>
                              </p:par>
                              <p:par>
                                <p:cTn id="55" presetID="23" presetClass="entr" presetSubtype="288" fill="hold" nodeType="withEffect">
                                  <p:stCondLst>
                                    <p:cond delay="2900"/>
                                  </p:stCondLst>
                                  <p:childTnLst>
                                    <p:set>
                                      <p:cBhvr>
                                        <p:cTn id="56" dur="1" fill="hold">
                                          <p:stCondLst>
                                            <p:cond delay="0"/>
                                          </p:stCondLst>
                                        </p:cTn>
                                        <p:tgtEl>
                                          <p:spTgt spid="100"/>
                                        </p:tgtEl>
                                        <p:attrNameLst>
                                          <p:attrName>style.visibility</p:attrName>
                                        </p:attrNameLst>
                                      </p:cBhvr>
                                      <p:to>
                                        <p:strVal val="visible"/>
                                      </p:to>
                                    </p:set>
                                    <p:anim calcmode="lin" valueType="num">
                                      <p:cBhvr>
                                        <p:cTn id="57" dur="500" fill="hold"/>
                                        <p:tgtEl>
                                          <p:spTgt spid="100"/>
                                        </p:tgtEl>
                                        <p:attrNameLst>
                                          <p:attrName>ppt_w</p:attrName>
                                        </p:attrNameLst>
                                      </p:cBhvr>
                                      <p:tavLst>
                                        <p:tav tm="0">
                                          <p:val>
                                            <p:strVal val="4/3*#ppt_w"/>
                                          </p:val>
                                        </p:tav>
                                        <p:tav tm="100000">
                                          <p:val>
                                            <p:strVal val="#ppt_w"/>
                                          </p:val>
                                        </p:tav>
                                      </p:tavLst>
                                    </p:anim>
                                    <p:anim calcmode="lin" valueType="num">
                                      <p:cBhvr>
                                        <p:cTn id="58" dur="500" fill="hold"/>
                                        <p:tgtEl>
                                          <p:spTgt spid="100"/>
                                        </p:tgtEl>
                                        <p:attrNameLst>
                                          <p:attrName>ppt_h</p:attrName>
                                        </p:attrNameLst>
                                      </p:cBhvr>
                                      <p:tavLst>
                                        <p:tav tm="0">
                                          <p:val>
                                            <p:strVal val="4/3*#ppt_h"/>
                                          </p:val>
                                        </p:tav>
                                        <p:tav tm="100000">
                                          <p:val>
                                            <p:strVal val="#ppt_h"/>
                                          </p:val>
                                        </p:tav>
                                      </p:tavLst>
                                    </p:anim>
                                  </p:childTnLst>
                                </p:cTn>
                              </p:par>
                              <p:par>
                                <p:cTn id="59" presetID="17" presetClass="entr" presetSubtype="8" fill="hold" grpId="0" nodeType="withEffect">
                                  <p:stCondLst>
                                    <p:cond delay="3100"/>
                                  </p:stCondLst>
                                  <p:childTnLst>
                                    <p:set>
                                      <p:cBhvr>
                                        <p:cTn id="60" dur="1" fill="hold">
                                          <p:stCondLst>
                                            <p:cond delay="0"/>
                                          </p:stCondLst>
                                        </p:cTn>
                                        <p:tgtEl>
                                          <p:spTgt spid="109"/>
                                        </p:tgtEl>
                                        <p:attrNameLst>
                                          <p:attrName>style.visibility</p:attrName>
                                        </p:attrNameLst>
                                      </p:cBhvr>
                                      <p:to>
                                        <p:strVal val="visible"/>
                                      </p:to>
                                    </p:set>
                                    <p:anim calcmode="lin" valueType="num">
                                      <p:cBhvr>
                                        <p:cTn id="61" dur="500" fill="hold"/>
                                        <p:tgtEl>
                                          <p:spTgt spid="109"/>
                                        </p:tgtEl>
                                        <p:attrNameLst>
                                          <p:attrName>ppt_x</p:attrName>
                                        </p:attrNameLst>
                                      </p:cBhvr>
                                      <p:tavLst>
                                        <p:tav tm="0">
                                          <p:val>
                                            <p:strVal val="#ppt_x-#ppt_w/2"/>
                                          </p:val>
                                        </p:tav>
                                        <p:tav tm="100000">
                                          <p:val>
                                            <p:strVal val="#ppt_x"/>
                                          </p:val>
                                        </p:tav>
                                      </p:tavLst>
                                    </p:anim>
                                    <p:anim calcmode="lin" valueType="num">
                                      <p:cBhvr>
                                        <p:cTn id="62" dur="500" fill="hold"/>
                                        <p:tgtEl>
                                          <p:spTgt spid="109"/>
                                        </p:tgtEl>
                                        <p:attrNameLst>
                                          <p:attrName>ppt_y</p:attrName>
                                        </p:attrNameLst>
                                      </p:cBhvr>
                                      <p:tavLst>
                                        <p:tav tm="0">
                                          <p:val>
                                            <p:strVal val="#ppt_y"/>
                                          </p:val>
                                        </p:tav>
                                        <p:tav tm="100000">
                                          <p:val>
                                            <p:strVal val="#ppt_y"/>
                                          </p:val>
                                        </p:tav>
                                      </p:tavLst>
                                    </p:anim>
                                    <p:anim calcmode="lin" valueType="num">
                                      <p:cBhvr>
                                        <p:cTn id="63" dur="500" fill="hold"/>
                                        <p:tgtEl>
                                          <p:spTgt spid="109"/>
                                        </p:tgtEl>
                                        <p:attrNameLst>
                                          <p:attrName>ppt_w</p:attrName>
                                        </p:attrNameLst>
                                      </p:cBhvr>
                                      <p:tavLst>
                                        <p:tav tm="0">
                                          <p:val>
                                            <p:fltVal val="0"/>
                                          </p:val>
                                        </p:tav>
                                        <p:tav tm="100000">
                                          <p:val>
                                            <p:strVal val="#ppt_w"/>
                                          </p:val>
                                        </p:tav>
                                      </p:tavLst>
                                    </p:anim>
                                    <p:anim calcmode="lin" valueType="num">
                                      <p:cBhvr>
                                        <p:cTn id="64" dur="500" fill="hold"/>
                                        <p:tgtEl>
                                          <p:spTgt spid="109"/>
                                        </p:tgtEl>
                                        <p:attrNameLst>
                                          <p:attrName>ppt_h</p:attrName>
                                        </p:attrNameLst>
                                      </p:cBhvr>
                                      <p:tavLst>
                                        <p:tav tm="0">
                                          <p:val>
                                            <p:strVal val="#ppt_h"/>
                                          </p:val>
                                        </p:tav>
                                        <p:tav tm="100000">
                                          <p:val>
                                            <p:strVal val="#ppt_h"/>
                                          </p:val>
                                        </p:tav>
                                      </p:tavLst>
                                    </p:anim>
                                  </p:childTnLst>
                                </p:cTn>
                              </p:par>
                              <p:par>
                                <p:cTn id="65" presetID="10" presetClass="entr" presetSubtype="0" fill="hold" grpId="0" nodeType="withEffect">
                                  <p:stCondLst>
                                    <p:cond delay="310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500"/>
                                        <p:tgtEl>
                                          <p:spTgt spid="114"/>
                                        </p:tgtEl>
                                      </p:cBhvr>
                                    </p:animEffect>
                                  </p:childTnLst>
                                </p:cTn>
                              </p:par>
                              <p:par>
                                <p:cTn id="68" presetID="23" presetClass="entr" presetSubtype="288" fill="hold" nodeType="withEffect">
                                  <p:stCondLst>
                                    <p:cond delay="3500"/>
                                  </p:stCondLst>
                                  <p:childTnLst>
                                    <p:set>
                                      <p:cBhvr>
                                        <p:cTn id="69" dur="1" fill="hold">
                                          <p:stCondLst>
                                            <p:cond delay="0"/>
                                          </p:stCondLst>
                                        </p:cTn>
                                        <p:tgtEl>
                                          <p:spTgt spid="103"/>
                                        </p:tgtEl>
                                        <p:attrNameLst>
                                          <p:attrName>style.visibility</p:attrName>
                                        </p:attrNameLst>
                                      </p:cBhvr>
                                      <p:to>
                                        <p:strVal val="visible"/>
                                      </p:to>
                                    </p:set>
                                    <p:anim calcmode="lin" valueType="num">
                                      <p:cBhvr>
                                        <p:cTn id="70" dur="500" fill="hold"/>
                                        <p:tgtEl>
                                          <p:spTgt spid="103"/>
                                        </p:tgtEl>
                                        <p:attrNameLst>
                                          <p:attrName>ppt_w</p:attrName>
                                        </p:attrNameLst>
                                      </p:cBhvr>
                                      <p:tavLst>
                                        <p:tav tm="0">
                                          <p:val>
                                            <p:strVal val="4/3*#ppt_w"/>
                                          </p:val>
                                        </p:tav>
                                        <p:tav tm="100000">
                                          <p:val>
                                            <p:strVal val="#ppt_w"/>
                                          </p:val>
                                        </p:tav>
                                      </p:tavLst>
                                    </p:anim>
                                    <p:anim calcmode="lin" valueType="num">
                                      <p:cBhvr>
                                        <p:cTn id="71" dur="500" fill="hold"/>
                                        <p:tgtEl>
                                          <p:spTgt spid="103"/>
                                        </p:tgtEl>
                                        <p:attrNameLst>
                                          <p:attrName>ppt_h</p:attrName>
                                        </p:attrNameLst>
                                      </p:cBhvr>
                                      <p:tavLst>
                                        <p:tav tm="0">
                                          <p:val>
                                            <p:strVal val="4/3*#ppt_h"/>
                                          </p:val>
                                        </p:tav>
                                        <p:tav tm="100000">
                                          <p:val>
                                            <p:strVal val="#ppt_h"/>
                                          </p:val>
                                        </p:tav>
                                      </p:tavLst>
                                    </p:anim>
                                  </p:childTnLst>
                                </p:cTn>
                              </p:par>
                              <p:par>
                                <p:cTn id="72" presetID="17" presetClass="entr" presetSubtype="8" fill="hold" grpId="0" nodeType="withEffect">
                                  <p:stCondLst>
                                    <p:cond delay="3700"/>
                                  </p:stCondLst>
                                  <p:childTnLst>
                                    <p:set>
                                      <p:cBhvr>
                                        <p:cTn id="73" dur="1" fill="hold">
                                          <p:stCondLst>
                                            <p:cond delay="0"/>
                                          </p:stCondLst>
                                        </p:cTn>
                                        <p:tgtEl>
                                          <p:spTgt spid="110"/>
                                        </p:tgtEl>
                                        <p:attrNameLst>
                                          <p:attrName>style.visibility</p:attrName>
                                        </p:attrNameLst>
                                      </p:cBhvr>
                                      <p:to>
                                        <p:strVal val="visible"/>
                                      </p:to>
                                    </p:set>
                                    <p:anim calcmode="lin" valueType="num">
                                      <p:cBhvr>
                                        <p:cTn id="74" dur="500" fill="hold"/>
                                        <p:tgtEl>
                                          <p:spTgt spid="110"/>
                                        </p:tgtEl>
                                        <p:attrNameLst>
                                          <p:attrName>ppt_x</p:attrName>
                                        </p:attrNameLst>
                                      </p:cBhvr>
                                      <p:tavLst>
                                        <p:tav tm="0">
                                          <p:val>
                                            <p:strVal val="#ppt_x-#ppt_w/2"/>
                                          </p:val>
                                        </p:tav>
                                        <p:tav tm="100000">
                                          <p:val>
                                            <p:strVal val="#ppt_x"/>
                                          </p:val>
                                        </p:tav>
                                      </p:tavLst>
                                    </p:anim>
                                    <p:anim calcmode="lin" valueType="num">
                                      <p:cBhvr>
                                        <p:cTn id="75" dur="500" fill="hold"/>
                                        <p:tgtEl>
                                          <p:spTgt spid="110"/>
                                        </p:tgtEl>
                                        <p:attrNameLst>
                                          <p:attrName>ppt_y</p:attrName>
                                        </p:attrNameLst>
                                      </p:cBhvr>
                                      <p:tavLst>
                                        <p:tav tm="0">
                                          <p:val>
                                            <p:strVal val="#ppt_y"/>
                                          </p:val>
                                        </p:tav>
                                        <p:tav tm="100000">
                                          <p:val>
                                            <p:strVal val="#ppt_y"/>
                                          </p:val>
                                        </p:tav>
                                      </p:tavLst>
                                    </p:anim>
                                    <p:anim calcmode="lin" valueType="num">
                                      <p:cBhvr>
                                        <p:cTn id="76" dur="500" fill="hold"/>
                                        <p:tgtEl>
                                          <p:spTgt spid="110"/>
                                        </p:tgtEl>
                                        <p:attrNameLst>
                                          <p:attrName>ppt_w</p:attrName>
                                        </p:attrNameLst>
                                      </p:cBhvr>
                                      <p:tavLst>
                                        <p:tav tm="0">
                                          <p:val>
                                            <p:fltVal val="0"/>
                                          </p:val>
                                        </p:tav>
                                        <p:tav tm="100000">
                                          <p:val>
                                            <p:strVal val="#ppt_w"/>
                                          </p:val>
                                        </p:tav>
                                      </p:tavLst>
                                    </p:anim>
                                    <p:anim calcmode="lin" valueType="num">
                                      <p:cBhvr>
                                        <p:cTn id="77" dur="500" fill="hold"/>
                                        <p:tgtEl>
                                          <p:spTgt spid="110"/>
                                        </p:tgtEl>
                                        <p:attrNameLst>
                                          <p:attrName>ppt_h</p:attrName>
                                        </p:attrNameLst>
                                      </p:cBhvr>
                                      <p:tavLst>
                                        <p:tav tm="0">
                                          <p:val>
                                            <p:strVal val="#ppt_h"/>
                                          </p:val>
                                        </p:tav>
                                        <p:tav tm="100000">
                                          <p:val>
                                            <p:strVal val="#ppt_h"/>
                                          </p:val>
                                        </p:tav>
                                      </p:tavLst>
                                    </p:anim>
                                  </p:childTnLst>
                                </p:cTn>
                              </p:par>
                              <p:par>
                                <p:cTn id="78" presetID="10" presetClass="entr" presetSubtype="0" fill="hold" grpId="0" nodeType="withEffect">
                                  <p:stCondLst>
                                    <p:cond delay="3700"/>
                                  </p:stCondLst>
                                  <p:childTnLst>
                                    <p:set>
                                      <p:cBhvr>
                                        <p:cTn id="79" dur="1" fill="hold">
                                          <p:stCondLst>
                                            <p:cond delay="0"/>
                                          </p:stCondLst>
                                        </p:cTn>
                                        <p:tgtEl>
                                          <p:spTgt spid="115"/>
                                        </p:tgtEl>
                                        <p:attrNameLst>
                                          <p:attrName>style.visibility</p:attrName>
                                        </p:attrNameLst>
                                      </p:cBhvr>
                                      <p:to>
                                        <p:strVal val="visible"/>
                                      </p:to>
                                    </p:set>
                                    <p:animEffect transition="in" filter="fade">
                                      <p:cBhvr>
                                        <p:cTn id="80" dur="500"/>
                                        <p:tgtEl>
                                          <p:spTgt spid="115"/>
                                        </p:tgtEl>
                                      </p:cBhvr>
                                    </p:animEffect>
                                  </p:childTnLst>
                                </p:cTn>
                              </p:par>
                              <p:par>
                                <p:cTn id="81" presetID="23" presetClass="entr" presetSubtype="288" fill="hold" nodeType="withEffect">
                                  <p:stCondLst>
                                    <p:cond delay="1100"/>
                                  </p:stCondLst>
                                  <p:childTnLst>
                                    <p:set>
                                      <p:cBhvr>
                                        <p:cTn id="82" dur="1" fill="hold">
                                          <p:stCondLst>
                                            <p:cond delay="0"/>
                                          </p:stCondLst>
                                        </p:cTn>
                                        <p:tgtEl>
                                          <p:spTgt spid="5"/>
                                        </p:tgtEl>
                                        <p:attrNameLst>
                                          <p:attrName>style.visibility</p:attrName>
                                        </p:attrNameLst>
                                      </p:cBhvr>
                                      <p:to>
                                        <p:strVal val="visible"/>
                                      </p:to>
                                    </p:set>
                                    <p:anim calcmode="lin" valueType="num">
                                      <p:cBhvr>
                                        <p:cTn id="83" dur="500" fill="hold"/>
                                        <p:tgtEl>
                                          <p:spTgt spid="5"/>
                                        </p:tgtEl>
                                        <p:attrNameLst>
                                          <p:attrName>ppt_w</p:attrName>
                                        </p:attrNameLst>
                                      </p:cBhvr>
                                      <p:tavLst>
                                        <p:tav tm="0">
                                          <p:val>
                                            <p:strVal val="4/3*#ppt_w"/>
                                          </p:val>
                                        </p:tav>
                                        <p:tav tm="100000">
                                          <p:val>
                                            <p:strVal val="#ppt_w"/>
                                          </p:val>
                                        </p:tav>
                                      </p:tavLst>
                                    </p:anim>
                                    <p:anim calcmode="lin" valueType="num">
                                      <p:cBhvr>
                                        <p:cTn id="84" dur="500" fill="hold"/>
                                        <p:tgtEl>
                                          <p:spTgt spid="5"/>
                                        </p:tgtEl>
                                        <p:attrNameLst>
                                          <p:attrName>ppt_h</p:attrName>
                                        </p:attrNameLst>
                                      </p:cBhvr>
                                      <p:tavLst>
                                        <p:tav tm="0">
                                          <p:val>
                                            <p:strVal val="4/3*#ppt_h"/>
                                          </p:val>
                                        </p:tav>
                                        <p:tav tm="100000">
                                          <p:val>
                                            <p:strVal val="#ppt_h"/>
                                          </p:val>
                                        </p:tav>
                                      </p:tavLst>
                                    </p:anim>
                                  </p:childTnLst>
                                </p:cTn>
                              </p:par>
                              <p:par>
                                <p:cTn id="85" presetID="17" presetClass="entr" presetSubtype="8" fill="hold" grpId="0" nodeType="withEffect">
                                  <p:stCondLst>
                                    <p:cond delay="1300"/>
                                  </p:stCondLst>
                                  <p:childTnLst>
                                    <p:set>
                                      <p:cBhvr>
                                        <p:cTn id="86" dur="1" fill="hold">
                                          <p:stCondLst>
                                            <p:cond delay="0"/>
                                          </p:stCondLst>
                                        </p:cTn>
                                        <p:tgtEl>
                                          <p:spTgt spid="11"/>
                                        </p:tgtEl>
                                        <p:attrNameLst>
                                          <p:attrName>style.visibility</p:attrName>
                                        </p:attrNameLst>
                                      </p:cBhvr>
                                      <p:to>
                                        <p:strVal val="visible"/>
                                      </p:to>
                                    </p:set>
                                    <p:anim calcmode="lin" valueType="num">
                                      <p:cBhvr>
                                        <p:cTn id="87" dur="500" fill="hold"/>
                                        <p:tgtEl>
                                          <p:spTgt spid="11"/>
                                        </p:tgtEl>
                                        <p:attrNameLst>
                                          <p:attrName>ppt_x</p:attrName>
                                        </p:attrNameLst>
                                      </p:cBhvr>
                                      <p:tavLst>
                                        <p:tav tm="0">
                                          <p:val>
                                            <p:strVal val="#ppt_x-#ppt_w/2"/>
                                          </p:val>
                                        </p:tav>
                                        <p:tav tm="100000">
                                          <p:val>
                                            <p:strVal val="#ppt_x"/>
                                          </p:val>
                                        </p:tav>
                                      </p:tavLst>
                                    </p:anim>
                                    <p:anim calcmode="lin" valueType="num">
                                      <p:cBhvr>
                                        <p:cTn id="88" dur="500" fill="hold"/>
                                        <p:tgtEl>
                                          <p:spTgt spid="11"/>
                                        </p:tgtEl>
                                        <p:attrNameLst>
                                          <p:attrName>ppt_y</p:attrName>
                                        </p:attrNameLst>
                                      </p:cBhvr>
                                      <p:tavLst>
                                        <p:tav tm="0">
                                          <p:val>
                                            <p:strVal val="#ppt_y"/>
                                          </p:val>
                                        </p:tav>
                                        <p:tav tm="100000">
                                          <p:val>
                                            <p:strVal val="#ppt_y"/>
                                          </p:val>
                                        </p:tav>
                                      </p:tavLst>
                                    </p:anim>
                                    <p:anim calcmode="lin" valueType="num">
                                      <p:cBhvr>
                                        <p:cTn id="89" dur="500" fill="hold"/>
                                        <p:tgtEl>
                                          <p:spTgt spid="11"/>
                                        </p:tgtEl>
                                        <p:attrNameLst>
                                          <p:attrName>ppt_w</p:attrName>
                                        </p:attrNameLst>
                                      </p:cBhvr>
                                      <p:tavLst>
                                        <p:tav tm="0">
                                          <p:val>
                                            <p:fltVal val="0"/>
                                          </p:val>
                                        </p:tav>
                                        <p:tav tm="100000">
                                          <p:val>
                                            <p:strVal val="#ppt_w"/>
                                          </p:val>
                                        </p:tav>
                                      </p:tavLst>
                                    </p:anim>
                                    <p:anim calcmode="lin" valueType="num">
                                      <p:cBhvr>
                                        <p:cTn id="90" dur="500" fill="hold"/>
                                        <p:tgtEl>
                                          <p:spTgt spid="11"/>
                                        </p:tgtEl>
                                        <p:attrNameLst>
                                          <p:attrName>ppt_h</p:attrName>
                                        </p:attrNameLst>
                                      </p:cBhvr>
                                      <p:tavLst>
                                        <p:tav tm="0">
                                          <p:val>
                                            <p:strVal val="#ppt_h"/>
                                          </p:val>
                                        </p:tav>
                                        <p:tav tm="100000">
                                          <p:val>
                                            <p:strVal val="#ppt_h"/>
                                          </p:val>
                                        </p:tav>
                                      </p:tavLst>
                                    </p:anim>
                                  </p:childTnLst>
                                </p:cTn>
                              </p:par>
                              <p:par>
                                <p:cTn id="91" presetID="10" presetClass="entr" presetSubtype="0" fill="hold" grpId="0" nodeType="withEffect">
                                  <p:stCondLst>
                                    <p:cond delay="130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6" grpId="0"/>
      <p:bldP spid="107" grpId="0"/>
      <p:bldP spid="108" grpId="0"/>
      <p:bldP spid="109" grpId="0"/>
      <p:bldP spid="110" grpId="0"/>
      <p:bldP spid="111" grpId="0"/>
      <p:bldP spid="112" grpId="0"/>
      <p:bldP spid="113" grpId="0"/>
      <p:bldP spid="114" grpId="0"/>
      <p:bldP spid="115"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18535" y="195781"/>
            <a:ext cx="520050" cy="819282"/>
          </a:xfrm>
          <a:prstGeom prst="rect">
            <a:avLst/>
          </a:prstGeom>
        </p:spPr>
      </p:pic>
      <p:sp>
        <p:nvSpPr>
          <p:cNvPr id="12" name="文本框 11"/>
          <p:cNvSpPr txBox="1"/>
          <p:nvPr/>
        </p:nvSpPr>
        <p:spPr>
          <a:xfrm>
            <a:off x="1287780" y="309880"/>
            <a:ext cx="1446530" cy="521970"/>
          </a:xfrm>
          <a:prstGeom prst="rect">
            <a:avLst/>
          </a:prstGeom>
          <a:noFill/>
        </p:spPr>
        <p:txBody>
          <a:bodyPr wrap="square" rtlCol="0">
            <a:spAutoFit/>
          </a:bodyPr>
          <a:lstStyle/>
          <a:p>
            <a:r>
              <a:rPr lang="zh-CN" altLang="en-US" sz="2800" b="1" spc="300" dirty="0">
                <a:solidFill>
                  <a:schemeClr val="tx1">
                    <a:lumMod val="75000"/>
                    <a:lumOff val="25000"/>
                  </a:schemeClr>
                </a:solidFill>
              </a:rPr>
              <a:t>重要的</a:t>
            </a:r>
            <a:endParaRPr lang="zh-CN" altLang="en-US" sz="2800" b="1" spc="300" dirty="0">
              <a:solidFill>
                <a:schemeClr val="tx1">
                  <a:lumMod val="75000"/>
                  <a:lumOff val="25000"/>
                </a:schemeClr>
              </a:solidFill>
            </a:endParaRP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ysClr val="windowText" lastClr="000000"/>
              </a:solidFill>
            </a:endParaRPr>
          </a:p>
        </p:txBody>
      </p:sp>
      <p:sp>
        <p:nvSpPr>
          <p:cNvPr id="14" name="矩形 13"/>
          <p:cNvSpPr/>
          <p:nvPr/>
        </p:nvSpPr>
        <p:spPr>
          <a:xfrm>
            <a:off x="2818161" y="309863"/>
            <a:ext cx="1999615" cy="521970"/>
          </a:xfrm>
          <a:prstGeom prst="rect">
            <a:avLst/>
          </a:prstGeom>
        </p:spPr>
        <p:txBody>
          <a:bodyPr wrap="none">
            <a:spAutoFit/>
          </a:bodyPr>
          <a:lstStyle/>
          <a:p>
            <a:pPr algn="l"/>
            <a:r>
              <a:rPr lang="en-US" altLang="zh-CN" sz="2800" b="1" dirty="0" smtClean="0">
                <a:solidFill>
                  <a:schemeClr val="tx1">
                    <a:lumMod val="75000"/>
                    <a:lumOff val="25000"/>
                  </a:schemeClr>
                </a:solidFill>
              </a:rPr>
              <a:t>important</a:t>
            </a:r>
            <a:endParaRPr lang="en-US" altLang="zh-CN" sz="2800" b="1" dirty="0" smtClean="0">
              <a:solidFill>
                <a:schemeClr val="tx1">
                  <a:lumMod val="75000"/>
                  <a:lumOff val="25000"/>
                </a:schemeClr>
              </a:solidFill>
            </a:endParaRPr>
          </a:p>
        </p:txBody>
      </p:sp>
      <p:sp>
        <p:nvSpPr>
          <p:cNvPr id="16" name="MH_Other_19"/>
          <p:cNvSpPr/>
          <p:nvPr>
            <p:custDataLst>
              <p:tags r:id="rId2"/>
            </p:custDataLst>
          </p:nvPr>
        </p:nvSpPr>
        <p:spPr bwMode="auto">
          <a:xfrm rot="17971099">
            <a:off x="3975147" y="2161873"/>
            <a:ext cx="2247115" cy="982655"/>
          </a:xfrm>
          <a:custGeom>
            <a:avLst/>
            <a:gdLst>
              <a:gd name="T0" fmla="*/ 1855 w 1855"/>
              <a:gd name="T1" fmla="*/ 808 h 808"/>
              <a:gd name="T2" fmla="*/ 473 w 1855"/>
              <a:gd name="T3" fmla="*/ 0 h 808"/>
              <a:gd name="T4" fmla="*/ 0 w 1855"/>
              <a:gd name="T5" fmla="*/ 808 h 808"/>
              <a:gd name="T6" fmla="*/ 1855 w 1855"/>
              <a:gd name="T7" fmla="*/ 808 h 808"/>
              <a:gd name="connsiteX0" fmla="*/ 9981 w 9981"/>
              <a:gd name="connsiteY0" fmla="*/ 10024 h 10024"/>
              <a:gd name="connsiteX1" fmla="*/ 2550 w 9981"/>
              <a:gd name="connsiteY1" fmla="*/ 0 h 10024"/>
              <a:gd name="connsiteX2" fmla="*/ 0 w 9981"/>
              <a:gd name="connsiteY2" fmla="*/ 10000 h 10024"/>
              <a:gd name="connsiteX3" fmla="*/ 9981 w 9981"/>
              <a:gd name="connsiteY3" fmla="*/ 10024 h 10024"/>
            </a:gdLst>
            <a:ahLst/>
            <a:cxnLst>
              <a:cxn ang="0">
                <a:pos x="connsiteX0" y="connsiteY0"/>
              </a:cxn>
              <a:cxn ang="0">
                <a:pos x="connsiteX1" y="connsiteY1"/>
              </a:cxn>
              <a:cxn ang="0">
                <a:pos x="connsiteX2" y="connsiteY2"/>
              </a:cxn>
              <a:cxn ang="0">
                <a:pos x="connsiteX3" y="connsiteY3"/>
              </a:cxn>
            </a:cxnLst>
            <a:rect l="l" t="t" r="r" b="b"/>
            <a:pathLst>
              <a:path w="9981" h="10024">
                <a:moveTo>
                  <a:pt x="9981" y="10024"/>
                </a:moveTo>
                <a:lnTo>
                  <a:pt x="2550" y="0"/>
                </a:lnTo>
                <a:lnTo>
                  <a:pt x="0" y="10000"/>
                </a:lnTo>
                <a:lnTo>
                  <a:pt x="9981" y="10024"/>
                </a:lnTo>
                <a:close/>
              </a:path>
            </a:pathLst>
          </a:custGeom>
          <a:solidFill>
            <a:schemeClr val="accent1"/>
          </a:solidFill>
          <a:ln>
            <a:noFill/>
          </a:ln>
        </p:spPr>
        <p:txBody>
          <a:bodyPr lIns="0" tIns="360000" rIns="324000" bIns="0"/>
          <a:lstStyle/>
          <a:p>
            <a:pPr algn="ctr">
              <a:defRPr/>
            </a:pPr>
            <a:r>
              <a:rPr lang="en-US" altLang="zh-CN" sz="2400" b="1" kern="0" dirty="0">
                <a:solidFill>
                  <a:prstClr val="white"/>
                </a:solidFill>
                <a:ea typeface="Kozuka Mincho Pr6N H" panose="02020900000000000000" pitchFamily="18" charset="-128"/>
              </a:rPr>
              <a:t>01</a:t>
            </a:r>
            <a:endParaRPr lang="zh-CN" altLang="en-US" sz="2400" b="1" kern="0" dirty="0">
              <a:solidFill>
                <a:prstClr val="white"/>
              </a:solidFill>
              <a:ea typeface="Kozuka Mincho Pr6N H" panose="02020900000000000000" pitchFamily="18" charset="-128"/>
            </a:endParaRPr>
          </a:p>
        </p:txBody>
      </p:sp>
      <p:grpSp>
        <p:nvGrpSpPr>
          <p:cNvPr id="8" name="组合 7"/>
          <p:cNvGrpSpPr/>
          <p:nvPr/>
        </p:nvGrpSpPr>
        <p:grpSpPr>
          <a:xfrm>
            <a:off x="3935803" y="4929594"/>
            <a:ext cx="1302888" cy="629485"/>
            <a:chOff x="3935803" y="4929594"/>
            <a:chExt cx="1302888" cy="629485"/>
          </a:xfrm>
        </p:grpSpPr>
        <p:cxnSp>
          <p:nvCxnSpPr>
            <p:cNvPr id="18" name="MH_Other_1"/>
            <p:cNvCxnSpPr/>
            <p:nvPr>
              <p:custDataLst>
                <p:tags r:id="rId3"/>
              </p:custDataLst>
            </p:nvPr>
          </p:nvCxnSpPr>
          <p:spPr bwMode="auto">
            <a:xfrm flipH="1">
              <a:off x="3935803" y="4929594"/>
              <a:ext cx="0" cy="629485"/>
            </a:xfrm>
            <a:prstGeom prst="line">
              <a:avLst/>
            </a:prstGeom>
            <a:noFill/>
            <a:ln w="12700" cap="flat" cmpd="sng" algn="ctr">
              <a:solidFill>
                <a:schemeClr val="accent1">
                  <a:lumMod val="40000"/>
                  <a:lumOff val="60000"/>
                </a:schemeClr>
              </a:solidFill>
              <a:prstDash val="solid"/>
              <a:miter lim="800000"/>
            </a:ln>
            <a:effectLst/>
          </p:spPr>
        </p:cxnSp>
        <p:cxnSp>
          <p:nvCxnSpPr>
            <p:cNvPr id="26" name="MH_Other_2"/>
            <p:cNvCxnSpPr/>
            <p:nvPr>
              <p:custDataLst>
                <p:tags r:id="rId4"/>
              </p:custDataLst>
            </p:nvPr>
          </p:nvCxnSpPr>
          <p:spPr bwMode="auto">
            <a:xfrm>
              <a:off x="3935803" y="5231527"/>
              <a:ext cx="1302888" cy="0"/>
            </a:xfrm>
            <a:prstGeom prst="line">
              <a:avLst/>
            </a:prstGeom>
            <a:noFill/>
            <a:ln w="12700" cap="flat" cmpd="sng" algn="ctr">
              <a:solidFill>
                <a:schemeClr val="accent1">
                  <a:lumMod val="40000"/>
                  <a:lumOff val="60000"/>
                </a:schemeClr>
              </a:solidFill>
              <a:prstDash val="solid"/>
              <a:miter lim="800000"/>
            </a:ln>
            <a:effectLst/>
          </p:spPr>
        </p:cxnSp>
      </p:grpSp>
      <p:grpSp>
        <p:nvGrpSpPr>
          <p:cNvPr id="5" name="组合 4"/>
          <p:cNvGrpSpPr/>
          <p:nvPr/>
        </p:nvGrpSpPr>
        <p:grpSpPr>
          <a:xfrm>
            <a:off x="7366866" y="3535212"/>
            <a:ext cx="882011" cy="629485"/>
            <a:chOff x="7366866" y="3535212"/>
            <a:chExt cx="882011" cy="629485"/>
          </a:xfrm>
        </p:grpSpPr>
        <p:cxnSp>
          <p:nvCxnSpPr>
            <p:cNvPr id="27" name="MH_Other_4"/>
            <p:cNvCxnSpPr/>
            <p:nvPr>
              <p:custDataLst>
                <p:tags r:id="rId5"/>
              </p:custDataLst>
            </p:nvPr>
          </p:nvCxnSpPr>
          <p:spPr bwMode="auto">
            <a:xfrm>
              <a:off x="8248876" y="3535212"/>
              <a:ext cx="0" cy="629485"/>
            </a:xfrm>
            <a:prstGeom prst="line">
              <a:avLst/>
            </a:prstGeom>
            <a:noFill/>
            <a:ln w="12700" cap="flat" cmpd="sng" algn="ctr">
              <a:solidFill>
                <a:schemeClr val="accent1">
                  <a:lumMod val="40000"/>
                  <a:lumOff val="60000"/>
                </a:schemeClr>
              </a:solidFill>
              <a:prstDash val="solid"/>
              <a:miter lim="800000"/>
            </a:ln>
            <a:effectLst/>
          </p:spPr>
        </p:cxnSp>
        <p:cxnSp>
          <p:nvCxnSpPr>
            <p:cNvPr id="28" name="MH_Other_5"/>
            <p:cNvCxnSpPr/>
            <p:nvPr>
              <p:custDataLst>
                <p:tags r:id="rId6"/>
              </p:custDataLst>
            </p:nvPr>
          </p:nvCxnSpPr>
          <p:spPr bwMode="auto">
            <a:xfrm flipH="1">
              <a:off x="7366866" y="3837144"/>
              <a:ext cx="882011" cy="0"/>
            </a:xfrm>
            <a:prstGeom prst="line">
              <a:avLst/>
            </a:prstGeom>
            <a:noFill/>
            <a:ln w="12700" cap="flat" cmpd="sng" algn="ctr">
              <a:solidFill>
                <a:schemeClr val="accent1">
                  <a:lumMod val="40000"/>
                  <a:lumOff val="60000"/>
                </a:schemeClr>
              </a:solidFill>
              <a:prstDash val="solid"/>
              <a:miter lim="800000"/>
            </a:ln>
            <a:effectLst/>
          </p:spPr>
        </p:cxnSp>
      </p:grpSp>
      <p:grpSp>
        <p:nvGrpSpPr>
          <p:cNvPr id="4" name="组合 3"/>
          <p:cNvGrpSpPr/>
          <p:nvPr/>
        </p:nvGrpSpPr>
        <p:grpSpPr>
          <a:xfrm>
            <a:off x="6936838" y="2113380"/>
            <a:ext cx="1312038" cy="629485"/>
            <a:chOff x="6936838" y="2113380"/>
            <a:chExt cx="1312038" cy="629485"/>
          </a:xfrm>
        </p:grpSpPr>
        <p:cxnSp>
          <p:nvCxnSpPr>
            <p:cNvPr id="29" name="MH_Other_6"/>
            <p:cNvCxnSpPr/>
            <p:nvPr>
              <p:custDataLst>
                <p:tags r:id="rId7"/>
              </p:custDataLst>
            </p:nvPr>
          </p:nvCxnSpPr>
          <p:spPr bwMode="auto">
            <a:xfrm>
              <a:off x="8248876" y="2113380"/>
              <a:ext cx="0" cy="629485"/>
            </a:xfrm>
            <a:prstGeom prst="line">
              <a:avLst/>
            </a:prstGeom>
            <a:noFill/>
            <a:ln w="12700" cap="flat" cmpd="sng" algn="ctr">
              <a:solidFill>
                <a:schemeClr val="accent1">
                  <a:lumMod val="40000"/>
                  <a:lumOff val="60000"/>
                </a:schemeClr>
              </a:solidFill>
              <a:prstDash val="solid"/>
              <a:miter lim="800000"/>
            </a:ln>
            <a:effectLst/>
          </p:spPr>
        </p:cxnSp>
        <p:cxnSp>
          <p:nvCxnSpPr>
            <p:cNvPr id="30" name="MH_Other_7"/>
            <p:cNvCxnSpPr/>
            <p:nvPr>
              <p:custDataLst>
                <p:tags r:id="rId8"/>
              </p:custDataLst>
            </p:nvPr>
          </p:nvCxnSpPr>
          <p:spPr bwMode="auto">
            <a:xfrm flipH="1">
              <a:off x="6936838" y="2415314"/>
              <a:ext cx="1304719" cy="0"/>
            </a:xfrm>
            <a:prstGeom prst="line">
              <a:avLst/>
            </a:prstGeom>
            <a:noFill/>
            <a:ln w="12700" cap="flat" cmpd="sng" algn="ctr">
              <a:solidFill>
                <a:schemeClr val="accent1">
                  <a:lumMod val="40000"/>
                  <a:lumOff val="60000"/>
                </a:schemeClr>
              </a:solidFill>
              <a:prstDash val="solid"/>
              <a:miter lim="800000"/>
            </a:ln>
            <a:effectLst/>
          </p:spPr>
        </p:cxnSp>
      </p:grpSp>
      <p:grpSp>
        <p:nvGrpSpPr>
          <p:cNvPr id="6" name="组合 5"/>
          <p:cNvGrpSpPr/>
          <p:nvPr/>
        </p:nvGrpSpPr>
        <p:grpSpPr>
          <a:xfrm>
            <a:off x="6944157" y="4929594"/>
            <a:ext cx="1304719" cy="629485"/>
            <a:chOff x="6944157" y="4929594"/>
            <a:chExt cx="1304719" cy="629485"/>
          </a:xfrm>
        </p:grpSpPr>
        <p:cxnSp>
          <p:nvCxnSpPr>
            <p:cNvPr id="31" name="MH_Other_8"/>
            <p:cNvCxnSpPr/>
            <p:nvPr>
              <p:custDataLst>
                <p:tags r:id="rId9"/>
              </p:custDataLst>
            </p:nvPr>
          </p:nvCxnSpPr>
          <p:spPr bwMode="auto">
            <a:xfrm>
              <a:off x="8248876" y="4929594"/>
              <a:ext cx="0" cy="629485"/>
            </a:xfrm>
            <a:prstGeom prst="line">
              <a:avLst/>
            </a:prstGeom>
            <a:noFill/>
            <a:ln w="12700" cap="flat" cmpd="sng" algn="ctr">
              <a:solidFill>
                <a:schemeClr val="accent1">
                  <a:lumMod val="40000"/>
                  <a:lumOff val="60000"/>
                </a:schemeClr>
              </a:solidFill>
              <a:prstDash val="solid"/>
              <a:miter lim="800000"/>
            </a:ln>
            <a:effectLst/>
          </p:spPr>
        </p:cxnSp>
        <p:cxnSp>
          <p:nvCxnSpPr>
            <p:cNvPr id="32" name="MH_Other_9"/>
            <p:cNvCxnSpPr/>
            <p:nvPr>
              <p:custDataLst>
                <p:tags r:id="rId10"/>
              </p:custDataLst>
            </p:nvPr>
          </p:nvCxnSpPr>
          <p:spPr bwMode="auto">
            <a:xfrm flipH="1">
              <a:off x="6944157" y="5231527"/>
              <a:ext cx="1304719" cy="0"/>
            </a:xfrm>
            <a:prstGeom prst="line">
              <a:avLst/>
            </a:prstGeom>
            <a:noFill/>
            <a:ln w="12700" cap="flat" cmpd="sng" algn="ctr">
              <a:solidFill>
                <a:schemeClr val="accent1">
                  <a:lumMod val="40000"/>
                  <a:lumOff val="60000"/>
                </a:schemeClr>
              </a:solidFill>
              <a:prstDash val="solid"/>
              <a:miter lim="800000"/>
            </a:ln>
            <a:effectLst/>
          </p:spPr>
        </p:cxnSp>
      </p:grpSp>
      <p:grpSp>
        <p:nvGrpSpPr>
          <p:cNvPr id="7" name="组合 6"/>
          <p:cNvGrpSpPr/>
          <p:nvPr/>
        </p:nvGrpSpPr>
        <p:grpSpPr>
          <a:xfrm>
            <a:off x="3935803" y="3535212"/>
            <a:ext cx="882013" cy="629485"/>
            <a:chOff x="3935803" y="3535212"/>
            <a:chExt cx="882013" cy="629485"/>
          </a:xfrm>
        </p:grpSpPr>
        <p:cxnSp>
          <p:nvCxnSpPr>
            <p:cNvPr id="33" name="MH_Other_10"/>
            <p:cNvCxnSpPr/>
            <p:nvPr>
              <p:custDataLst>
                <p:tags r:id="rId11"/>
              </p:custDataLst>
            </p:nvPr>
          </p:nvCxnSpPr>
          <p:spPr bwMode="auto">
            <a:xfrm flipH="1">
              <a:off x="3935803" y="3535212"/>
              <a:ext cx="0" cy="629485"/>
            </a:xfrm>
            <a:prstGeom prst="line">
              <a:avLst/>
            </a:prstGeom>
            <a:noFill/>
            <a:ln w="12700" cap="flat" cmpd="sng" algn="ctr">
              <a:solidFill>
                <a:schemeClr val="accent1">
                  <a:lumMod val="40000"/>
                  <a:lumOff val="60000"/>
                </a:schemeClr>
              </a:solidFill>
              <a:prstDash val="solid"/>
              <a:miter lim="800000"/>
            </a:ln>
            <a:effectLst/>
          </p:spPr>
        </p:cxnSp>
        <p:cxnSp>
          <p:nvCxnSpPr>
            <p:cNvPr id="34" name="MH_Other_11"/>
            <p:cNvCxnSpPr/>
            <p:nvPr>
              <p:custDataLst>
                <p:tags r:id="rId12"/>
              </p:custDataLst>
            </p:nvPr>
          </p:nvCxnSpPr>
          <p:spPr bwMode="auto">
            <a:xfrm>
              <a:off x="3935805" y="3837144"/>
              <a:ext cx="882011" cy="0"/>
            </a:xfrm>
            <a:prstGeom prst="line">
              <a:avLst/>
            </a:prstGeom>
            <a:noFill/>
            <a:ln w="12700" cap="flat" cmpd="sng" algn="ctr">
              <a:solidFill>
                <a:schemeClr val="accent1">
                  <a:lumMod val="40000"/>
                  <a:lumOff val="60000"/>
                </a:schemeClr>
              </a:solidFill>
              <a:prstDash val="solid"/>
              <a:miter lim="800000"/>
            </a:ln>
            <a:effectLst/>
          </p:spPr>
        </p:cxnSp>
      </p:grpSp>
      <p:sp>
        <p:nvSpPr>
          <p:cNvPr id="35" name="MH_Other_12"/>
          <p:cNvSpPr/>
          <p:nvPr>
            <p:custDataLst>
              <p:tags r:id="rId13"/>
            </p:custDataLst>
          </p:nvPr>
        </p:nvSpPr>
        <p:spPr bwMode="auto">
          <a:xfrm>
            <a:off x="5504029" y="1913923"/>
            <a:ext cx="2256265" cy="984485"/>
          </a:xfrm>
          <a:custGeom>
            <a:avLst/>
            <a:gdLst>
              <a:gd name="T0" fmla="*/ 1855 w 1855"/>
              <a:gd name="T1" fmla="*/ 808 h 808"/>
              <a:gd name="T2" fmla="*/ 473 w 1855"/>
              <a:gd name="T3" fmla="*/ 0 h 808"/>
              <a:gd name="T4" fmla="*/ 0 w 1855"/>
              <a:gd name="T5" fmla="*/ 808 h 808"/>
              <a:gd name="T6" fmla="*/ 1855 w 1855"/>
              <a:gd name="T7" fmla="*/ 808 h 808"/>
              <a:gd name="connsiteX0" fmla="*/ 10022 w 10022"/>
              <a:gd name="connsiteY0" fmla="*/ 10050 h 10050"/>
              <a:gd name="connsiteX1" fmla="*/ 2550 w 10022"/>
              <a:gd name="connsiteY1" fmla="*/ 0 h 10050"/>
              <a:gd name="connsiteX2" fmla="*/ 0 w 10022"/>
              <a:gd name="connsiteY2" fmla="*/ 10000 h 10050"/>
              <a:gd name="connsiteX3" fmla="*/ 10022 w 10022"/>
              <a:gd name="connsiteY3" fmla="*/ 10050 h 10050"/>
            </a:gdLst>
            <a:ahLst/>
            <a:cxnLst>
              <a:cxn ang="0">
                <a:pos x="connsiteX0" y="connsiteY0"/>
              </a:cxn>
              <a:cxn ang="0">
                <a:pos x="connsiteX1" y="connsiteY1"/>
              </a:cxn>
              <a:cxn ang="0">
                <a:pos x="connsiteX2" y="connsiteY2"/>
              </a:cxn>
              <a:cxn ang="0">
                <a:pos x="connsiteX3" y="connsiteY3"/>
              </a:cxn>
            </a:cxnLst>
            <a:rect l="l" t="t" r="r" b="b"/>
            <a:pathLst>
              <a:path w="10022" h="10050">
                <a:moveTo>
                  <a:pt x="10022" y="10050"/>
                </a:moveTo>
                <a:lnTo>
                  <a:pt x="2550" y="0"/>
                </a:lnTo>
                <a:lnTo>
                  <a:pt x="0" y="10000"/>
                </a:lnTo>
                <a:lnTo>
                  <a:pt x="10022" y="10050"/>
                </a:lnTo>
                <a:close/>
              </a:path>
            </a:pathLst>
          </a:custGeom>
          <a:solidFill>
            <a:schemeClr val="accent1">
              <a:lumMod val="60000"/>
              <a:lumOff val="40000"/>
            </a:schemeClr>
          </a:solidFill>
          <a:ln>
            <a:noFill/>
          </a:ln>
        </p:spPr>
        <p:txBody>
          <a:bodyPr lIns="0" tIns="360000" rIns="324000" bIns="0"/>
          <a:lstStyle/>
          <a:p>
            <a:pPr algn="ctr">
              <a:defRPr/>
            </a:pPr>
            <a:r>
              <a:rPr lang="en-US" altLang="zh-CN" sz="2400" b="1" kern="0" dirty="0">
                <a:solidFill>
                  <a:prstClr val="white"/>
                </a:solidFill>
                <a:ea typeface="Kozuka Mincho Pr6N H" panose="02020900000000000000" pitchFamily="18" charset="-128"/>
              </a:rPr>
              <a:t>02</a:t>
            </a:r>
            <a:endParaRPr lang="zh-CN" altLang="en-US" sz="2400" b="1" kern="0" dirty="0">
              <a:solidFill>
                <a:prstClr val="white"/>
              </a:solidFill>
              <a:ea typeface="Kozuka Mincho Pr6N H" panose="02020900000000000000" pitchFamily="18" charset="-128"/>
            </a:endParaRPr>
          </a:p>
        </p:txBody>
      </p:sp>
      <p:sp>
        <p:nvSpPr>
          <p:cNvPr id="36" name="MH_Other_13"/>
          <p:cNvSpPr/>
          <p:nvPr>
            <p:custDataLst>
              <p:tags r:id="rId14"/>
            </p:custDataLst>
          </p:nvPr>
        </p:nvSpPr>
        <p:spPr bwMode="auto">
          <a:xfrm rot="3569734">
            <a:off x="6487598" y="3129889"/>
            <a:ext cx="2259925" cy="980826"/>
          </a:xfrm>
          <a:custGeom>
            <a:avLst/>
            <a:gdLst>
              <a:gd name="T0" fmla="*/ 1855 w 1855"/>
              <a:gd name="T1" fmla="*/ 808 h 808"/>
              <a:gd name="T2" fmla="*/ 473 w 1855"/>
              <a:gd name="T3" fmla="*/ 0 h 808"/>
              <a:gd name="T4" fmla="*/ 0 w 1855"/>
              <a:gd name="T5" fmla="*/ 808 h 808"/>
              <a:gd name="T6" fmla="*/ 1855 w 1855"/>
              <a:gd name="T7" fmla="*/ 808 h 808"/>
              <a:gd name="connsiteX0" fmla="*/ 10037 w 10037"/>
              <a:gd name="connsiteY0" fmla="*/ 10000 h 10000"/>
              <a:gd name="connsiteX1" fmla="*/ 2587 w 10037"/>
              <a:gd name="connsiteY1" fmla="*/ 0 h 10000"/>
              <a:gd name="connsiteX2" fmla="*/ 0 w 10037"/>
              <a:gd name="connsiteY2" fmla="*/ 9949 h 10000"/>
              <a:gd name="connsiteX3" fmla="*/ 10037 w 10037"/>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37" h="10000">
                <a:moveTo>
                  <a:pt x="10037" y="10000"/>
                </a:moveTo>
                <a:lnTo>
                  <a:pt x="2587" y="0"/>
                </a:lnTo>
                <a:lnTo>
                  <a:pt x="0" y="9949"/>
                </a:lnTo>
                <a:lnTo>
                  <a:pt x="10037" y="10000"/>
                </a:lnTo>
                <a:close/>
              </a:path>
            </a:pathLst>
          </a:custGeom>
          <a:solidFill>
            <a:schemeClr val="accent1"/>
          </a:solidFill>
          <a:ln>
            <a:noFill/>
          </a:ln>
        </p:spPr>
        <p:txBody>
          <a:bodyPr lIns="0" tIns="360000" rIns="324000" bIns="0"/>
          <a:lstStyle/>
          <a:p>
            <a:pPr algn="ctr">
              <a:defRPr/>
            </a:pPr>
            <a:r>
              <a:rPr lang="en-US" altLang="zh-CN" sz="2400" b="1" kern="0" dirty="0">
                <a:solidFill>
                  <a:prstClr val="white"/>
                </a:solidFill>
                <a:ea typeface="Kozuka Mincho Pr6N H" panose="02020900000000000000" pitchFamily="18" charset="-128"/>
              </a:rPr>
              <a:t>03</a:t>
            </a:r>
            <a:endParaRPr lang="zh-CN" altLang="en-US" sz="2400" b="1" kern="0" dirty="0">
              <a:solidFill>
                <a:prstClr val="white"/>
              </a:solidFill>
              <a:ea typeface="Kozuka Mincho Pr6N H" panose="02020900000000000000" pitchFamily="18" charset="-128"/>
            </a:endParaRPr>
          </a:p>
        </p:txBody>
      </p:sp>
      <p:sp>
        <p:nvSpPr>
          <p:cNvPr id="37" name="MH_Other_14"/>
          <p:cNvSpPr/>
          <p:nvPr>
            <p:custDataLst>
              <p:tags r:id="rId15"/>
            </p:custDataLst>
          </p:nvPr>
        </p:nvSpPr>
        <p:spPr bwMode="auto">
          <a:xfrm rot="7171573">
            <a:off x="5941374" y="4596554"/>
            <a:ext cx="2250775" cy="984486"/>
          </a:xfrm>
          <a:custGeom>
            <a:avLst/>
            <a:gdLst>
              <a:gd name="T0" fmla="*/ 1855 w 1855"/>
              <a:gd name="T1" fmla="*/ 808 h 808"/>
              <a:gd name="T2" fmla="*/ 473 w 1855"/>
              <a:gd name="T3" fmla="*/ 0 h 808"/>
              <a:gd name="T4" fmla="*/ 0 w 1855"/>
              <a:gd name="T5" fmla="*/ 808 h 808"/>
              <a:gd name="T6" fmla="*/ 1855 w 1855"/>
              <a:gd name="T7" fmla="*/ 808 h 808"/>
              <a:gd name="connsiteX0" fmla="*/ 10000 w 10000"/>
              <a:gd name="connsiteY0" fmla="*/ 10029 h 10029"/>
              <a:gd name="connsiteX1" fmla="*/ 2503 w 10000"/>
              <a:gd name="connsiteY1" fmla="*/ 0 h 10029"/>
              <a:gd name="connsiteX2" fmla="*/ 0 w 10000"/>
              <a:gd name="connsiteY2" fmla="*/ 10029 h 10029"/>
              <a:gd name="connsiteX3" fmla="*/ 10000 w 10000"/>
              <a:gd name="connsiteY3" fmla="*/ 10029 h 10029"/>
            </a:gdLst>
            <a:ahLst/>
            <a:cxnLst>
              <a:cxn ang="0">
                <a:pos x="connsiteX0" y="connsiteY0"/>
              </a:cxn>
              <a:cxn ang="0">
                <a:pos x="connsiteX1" y="connsiteY1"/>
              </a:cxn>
              <a:cxn ang="0">
                <a:pos x="connsiteX2" y="connsiteY2"/>
              </a:cxn>
              <a:cxn ang="0">
                <a:pos x="connsiteX3" y="connsiteY3"/>
              </a:cxn>
            </a:cxnLst>
            <a:rect l="l" t="t" r="r" b="b"/>
            <a:pathLst>
              <a:path w="10000" h="10029">
                <a:moveTo>
                  <a:pt x="10000" y="10029"/>
                </a:moveTo>
                <a:lnTo>
                  <a:pt x="2503" y="0"/>
                </a:lnTo>
                <a:lnTo>
                  <a:pt x="0" y="10029"/>
                </a:lnTo>
                <a:lnTo>
                  <a:pt x="10000" y="10029"/>
                </a:lnTo>
                <a:close/>
              </a:path>
            </a:pathLst>
          </a:custGeom>
          <a:solidFill>
            <a:schemeClr val="accent1">
              <a:lumMod val="60000"/>
              <a:lumOff val="40000"/>
            </a:schemeClr>
          </a:solidFill>
          <a:ln>
            <a:noFill/>
          </a:ln>
        </p:spPr>
        <p:txBody>
          <a:bodyPr lIns="0" tIns="360000" rIns="324000" bIns="0"/>
          <a:lstStyle/>
          <a:p>
            <a:pPr algn="ctr">
              <a:defRPr/>
            </a:pPr>
            <a:r>
              <a:rPr lang="en-US" altLang="zh-CN" sz="2400" b="1" kern="0" dirty="0">
                <a:solidFill>
                  <a:prstClr val="white"/>
                </a:solidFill>
                <a:ea typeface="Kozuka Mincho Pr6N H" panose="02020900000000000000" pitchFamily="18" charset="-128"/>
              </a:rPr>
              <a:t>04</a:t>
            </a:r>
            <a:endParaRPr lang="zh-CN" altLang="en-US" sz="2400" b="1" kern="0" dirty="0">
              <a:solidFill>
                <a:prstClr val="white"/>
              </a:solidFill>
              <a:ea typeface="Kozuka Mincho Pr6N H" panose="02020900000000000000" pitchFamily="18" charset="-128"/>
            </a:endParaRPr>
          </a:p>
        </p:txBody>
      </p:sp>
      <p:sp>
        <p:nvSpPr>
          <p:cNvPr id="38" name="MH_Other_15"/>
          <p:cNvSpPr/>
          <p:nvPr>
            <p:custDataLst>
              <p:tags r:id="rId16"/>
            </p:custDataLst>
          </p:nvPr>
        </p:nvSpPr>
        <p:spPr bwMode="auto">
          <a:xfrm rot="10800000">
            <a:off x="4415237" y="4830780"/>
            <a:ext cx="2232477" cy="995465"/>
          </a:xfrm>
          <a:custGeom>
            <a:avLst/>
            <a:gdLst>
              <a:gd name="T0" fmla="*/ 1855 w 1855"/>
              <a:gd name="T1" fmla="*/ 808 h 808"/>
              <a:gd name="T2" fmla="*/ 473 w 1855"/>
              <a:gd name="T3" fmla="*/ 0 h 808"/>
              <a:gd name="T4" fmla="*/ 0 w 1855"/>
              <a:gd name="T5" fmla="*/ 808 h 808"/>
              <a:gd name="T6" fmla="*/ 1855 w 1855"/>
              <a:gd name="T7" fmla="*/ 808 h 808"/>
              <a:gd name="connsiteX0" fmla="*/ 9957 w 9957"/>
              <a:gd name="connsiteY0" fmla="*/ 10000 h 10050"/>
              <a:gd name="connsiteX1" fmla="*/ 2507 w 9957"/>
              <a:gd name="connsiteY1" fmla="*/ 0 h 10050"/>
              <a:gd name="connsiteX2" fmla="*/ 0 w 9957"/>
              <a:gd name="connsiteY2" fmla="*/ 10050 h 10050"/>
              <a:gd name="connsiteX3" fmla="*/ 9957 w 9957"/>
              <a:gd name="connsiteY3" fmla="*/ 10000 h 10050"/>
              <a:gd name="connsiteX0-1" fmla="*/ 9956 w 9956"/>
              <a:gd name="connsiteY0-2" fmla="*/ 9950 h 10000"/>
              <a:gd name="connsiteX1-3" fmla="*/ 2474 w 9956"/>
              <a:gd name="connsiteY1-4" fmla="*/ 0 h 10000"/>
              <a:gd name="connsiteX2-5" fmla="*/ 0 w 9956"/>
              <a:gd name="connsiteY2-6" fmla="*/ 10000 h 10000"/>
              <a:gd name="connsiteX3-7" fmla="*/ 9956 w 9956"/>
              <a:gd name="connsiteY3-8" fmla="*/ 9950 h 10000"/>
              <a:gd name="connsiteX0-9" fmla="*/ 10000 w 10000"/>
              <a:gd name="connsiteY0-10" fmla="*/ 10049 h 10099"/>
              <a:gd name="connsiteX1-11" fmla="*/ 2507 w 10000"/>
              <a:gd name="connsiteY1-12" fmla="*/ 0 h 10099"/>
              <a:gd name="connsiteX2-13" fmla="*/ 0 w 10000"/>
              <a:gd name="connsiteY2-14" fmla="*/ 10099 h 10099"/>
              <a:gd name="connsiteX3-15" fmla="*/ 10000 w 10000"/>
              <a:gd name="connsiteY3-16" fmla="*/ 10049 h 10099"/>
            </a:gdLst>
            <a:ahLst/>
            <a:cxnLst>
              <a:cxn ang="0">
                <a:pos x="connsiteX0-1" y="connsiteY0-2"/>
              </a:cxn>
              <a:cxn ang="0">
                <a:pos x="connsiteX1-3" y="connsiteY1-4"/>
              </a:cxn>
              <a:cxn ang="0">
                <a:pos x="connsiteX2-5" y="connsiteY2-6"/>
              </a:cxn>
              <a:cxn ang="0">
                <a:pos x="connsiteX3-7" y="connsiteY3-8"/>
              </a:cxn>
            </a:cxnLst>
            <a:rect l="l" t="t" r="r" b="b"/>
            <a:pathLst>
              <a:path w="10000" h="10099">
                <a:moveTo>
                  <a:pt x="10000" y="10049"/>
                </a:moveTo>
                <a:lnTo>
                  <a:pt x="2507" y="0"/>
                </a:lnTo>
                <a:lnTo>
                  <a:pt x="0" y="10099"/>
                </a:lnTo>
                <a:lnTo>
                  <a:pt x="10000" y="10049"/>
                </a:lnTo>
                <a:close/>
              </a:path>
            </a:pathLst>
          </a:custGeom>
          <a:solidFill>
            <a:schemeClr val="accent1"/>
          </a:solidFill>
          <a:ln>
            <a:noFill/>
          </a:ln>
        </p:spPr>
        <p:txBody>
          <a:bodyPr lIns="0" tIns="360000" rIns="324000" bIns="0"/>
          <a:lstStyle/>
          <a:p>
            <a:pPr algn="ctr">
              <a:defRPr/>
            </a:pPr>
            <a:r>
              <a:rPr lang="en-US" altLang="zh-CN" sz="2400" b="1" kern="0" dirty="0">
                <a:solidFill>
                  <a:prstClr val="white"/>
                </a:solidFill>
                <a:ea typeface="Kozuka Mincho Pr6N H" panose="02020900000000000000" pitchFamily="18" charset="-128"/>
              </a:rPr>
              <a:t>05</a:t>
            </a:r>
            <a:endParaRPr lang="zh-CN" altLang="en-US" sz="2400" b="1" kern="0" dirty="0">
              <a:solidFill>
                <a:prstClr val="white"/>
              </a:solidFill>
              <a:ea typeface="Kozuka Mincho Pr6N H" panose="02020900000000000000" pitchFamily="18" charset="-128"/>
            </a:endParaRPr>
          </a:p>
        </p:txBody>
      </p:sp>
      <p:sp>
        <p:nvSpPr>
          <p:cNvPr id="39" name="MH_Other_16"/>
          <p:cNvSpPr/>
          <p:nvPr>
            <p:custDataLst>
              <p:tags r:id="rId17"/>
            </p:custDataLst>
          </p:nvPr>
        </p:nvSpPr>
        <p:spPr bwMode="auto">
          <a:xfrm rot="14345172">
            <a:off x="3433499" y="3622133"/>
            <a:ext cx="2256264" cy="984486"/>
          </a:xfrm>
          <a:custGeom>
            <a:avLst/>
            <a:gdLst>
              <a:gd name="T0" fmla="*/ 1855 w 1855"/>
              <a:gd name="T1" fmla="*/ 808 h 808"/>
              <a:gd name="T2" fmla="*/ 473 w 1855"/>
              <a:gd name="T3" fmla="*/ 0 h 808"/>
              <a:gd name="T4" fmla="*/ 0 w 1855"/>
              <a:gd name="T5" fmla="*/ 808 h 808"/>
              <a:gd name="T6" fmla="*/ 1855 w 1855"/>
              <a:gd name="T7" fmla="*/ 808 h 808"/>
              <a:gd name="connsiteX0" fmla="*/ 10085 w 10085"/>
              <a:gd name="connsiteY0" fmla="*/ 10000 h 10000"/>
              <a:gd name="connsiteX1" fmla="*/ 2635 w 10085"/>
              <a:gd name="connsiteY1" fmla="*/ 0 h 10000"/>
              <a:gd name="connsiteX2" fmla="*/ 0 w 10085"/>
              <a:gd name="connsiteY2" fmla="*/ 9940 h 10000"/>
              <a:gd name="connsiteX3" fmla="*/ 10085 w 10085"/>
              <a:gd name="connsiteY3" fmla="*/ 10000 h 10000"/>
              <a:gd name="connsiteX0-1" fmla="*/ 10074 w 10074"/>
              <a:gd name="connsiteY0-2" fmla="*/ 10043 h 10043"/>
              <a:gd name="connsiteX1-3" fmla="*/ 2635 w 10074"/>
              <a:gd name="connsiteY1-4" fmla="*/ 0 h 10043"/>
              <a:gd name="connsiteX2-5" fmla="*/ 0 w 10074"/>
              <a:gd name="connsiteY2-6" fmla="*/ 9940 h 10043"/>
              <a:gd name="connsiteX3-7" fmla="*/ 10074 w 10074"/>
              <a:gd name="connsiteY3-8" fmla="*/ 10043 h 10043"/>
              <a:gd name="connsiteX0-9" fmla="*/ 10052 w 10052"/>
              <a:gd name="connsiteY0-10" fmla="*/ 10043 h 10043"/>
              <a:gd name="connsiteX1-11" fmla="*/ 2613 w 10052"/>
              <a:gd name="connsiteY1-12" fmla="*/ 0 h 10043"/>
              <a:gd name="connsiteX2-13" fmla="*/ 0 w 10052"/>
              <a:gd name="connsiteY2-14" fmla="*/ 9855 h 10043"/>
              <a:gd name="connsiteX3-15" fmla="*/ 10052 w 10052"/>
              <a:gd name="connsiteY3-16" fmla="*/ 10043 h 10043"/>
              <a:gd name="connsiteX0-17" fmla="*/ 10022 w 10022"/>
              <a:gd name="connsiteY0-18" fmla="*/ 10043 h 10043"/>
              <a:gd name="connsiteX1-19" fmla="*/ 2583 w 10022"/>
              <a:gd name="connsiteY1-20" fmla="*/ 0 h 10043"/>
              <a:gd name="connsiteX2-21" fmla="*/ 0 w 10022"/>
              <a:gd name="connsiteY2-22" fmla="*/ 9838 h 10043"/>
              <a:gd name="connsiteX3-23" fmla="*/ 10022 w 10022"/>
              <a:gd name="connsiteY3-24" fmla="*/ 10043 h 10043"/>
              <a:gd name="connsiteX0-25" fmla="*/ 10003 w 10003"/>
              <a:gd name="connsiteY0-26" fmla="*/ 10043 h 10043"/>
              <a:gd name="connsiteX1-27" fmla="*/ 2564 w 10003"/>
              <a:gd name="connsiteY1-28" fmla="*/ 0 h 10043"/>
              <a:gd name="connsiteX2-29" fmla="*/ 0 w 10003"/>
              <a:gd name="connsiteY2-30" fmla="*/ 9864 h 10043"/>
              <a:gd name="connsiteX3-31" fmla="*/ 10003 w 10003"/>
              <a:gd name="connsiteY3-32" fmla="*/ 10043 h 10043"/>
              <a:gd name="connsiteX0-33" fmla="*/ 10003 w 10003"/>
              <a:gd name="connsiteY0-34" fmla="*/ 10043 h 10043"/>
              <a:gd name="connsiteX1-35" fmla="*/ 2564 w 10003"/>
              <a:gd name="connsiteY1-36" fmla="*/ 0 h 10043"/>
              <a:gd name="connsiteX2-37" fmla="*/ 0 w 10003"/>
              <a:gd name="connsiteY2-38" fmla="*/ 9864 h 10043"/>
              <a:gd name="connsiteX3-39" fmla="*/ 10003 w 10003"/>
              <a:gd name="connsiteY3-40" fmla="*/ 10043 h 10043"/>
              <a:gd name="connsiteX0-41" fmla="*/ 10022 w 10022"/>
              <a:gd name="connsiteY0-42" fmla="*/ 10043 h 10043"/>
              <a:gd name="connsiteX1-43" fmla="*/ 2583 w 10022"/>
              <a:gd name="connsiteY1-44" fmla="*/ 0 h 10043"/>
              <a:gd name="connsiteX2-45" fmla="*/ 0 w 10022"/>
              <a:gd name="connsiteY2-46" fmla="*/ 9838 h 10043"/>
              <a:gd name="connsiteX3-47" fmla="*/ 10022 w 10022"/>
              <a:gd name="connsiteY3-48" fmla="*/ 10043 h 10043"/>
            </a:gdLst>
            <a:ahLst/>
            <a:cxnLst>
              <a:cxn ang="0">
                <a:pos x="connsiteX0-1" y="connsiteY0-2"/>
              </a:cxn>
              <a:cxn ang="0">
                <a:pos x="connsiteX1-3" y="connsiteY1-4"/>
              </a:cxn>
              <a:cxn ang="0">
                <a:pos x="connsiteX2-5" y="connsiteY2-6"/>
              </a:cxn>
              <a:cxn ang="0">
                <a:pos x="connsiteX3-7" y="connsiteY3-8"/>
              </a:cxn>
            </a:cxnLst>
            <a:rect l="l" t="t" r="r" b="b"/>
            <a:pathLst>
              <a:path w="10022" h="10043">
                <a:moveTo>
                  <a:pt x="10022" y="10043"/>
                </a:moveTo>
                <a:lnTo>
                  <a:pt x="2583" y="0"/>
                </a:lnTo>
                <a:lnTo>
                  <a:pt x="0" y="9838"/>
                </a:lnTo>
                <a:lnTo>
                  <a:pt x="10022" y="10043"/>
                </a:lnTo>
                <a:close/>
              </a:path>
            </a:pathLst>
          </a:custGeom>
          <a:solidFill>
            <a:schemeClr val="accent1">
              <a:lumMod val="60000"/>
              <a:lumOff val="40000"/>
            </a:schemeClr>
          </a:solidFill>
          <a:ln>
            <a:noFill/>
          </a:ln>
        </p:spPr>
        <p:txBody>
          <a:bodyPr lIns="0" tIns="360000" rIns="324000" bIns="0"/>
          <a:lstStyle/>
          <a:p>
            <a:pPr algn="ctr">
              <a:defRPr/>
            </a:pPr>
            <a:r>
              <a:rPr lang="en-US" altLang="zh-CN" sz="2400" b="1" kern="0" dirty="0">
                <a:solidFill>
                  <a:prstClr val="white"/>
                </a:solidFill>
                <a:ea typeface="Kozuka Mincho Pr6N H" panose="02020900000000000000" pitchFamily="18" charset="-128"/>
              </a:rPr>
              <a:t>06</a:t>
            </a:r>
            <a:endParaRPr lang="zh-CN" altLang="en-US" sz="2400" b="1" kern="0" dirty="0">
              <a:solidFill>
                <a:prstClr val="white"/>
              </a:solidFill>
              <a:ea typeface="Kozuka Mincho Pr6N H" panose="02020900000000000000" pitchFamily="18" charset="-128"/>
            </a:endParaRPr>
          </a:p>
        </p:txBody>
      </p:sp>
      <p:grpSp>
        <p:nvGrpSpPr>
          <p:cNvPr id="3" name="组合 2"/>
          <p:cNvGrpSpPr/>
          <p:nvPr/>
        </p:nvGrpSpPr>
        <p:grpSpPr>
          <a:xfrm>
            <a:off x="3935803" y="2113380"/>
            <a:ext cx="1302888" cy="629485"/>
            <a:chOff x="3935803" y="2113380"/>
            <a:chExt cx="1302888" cy="629485"/>
          </a:xfrm>
        </p:grpSpPr>
        <p:cxnSp>
          <p:nvCxnSpPr>
            <p:cNvPr id="40" name="MH_Other_17"/>
            <p:cNvCxnSpPr/>
            <p:nvPr>
              <p:custDataLst>
                <p:tags r:id="rId18"/>
              </p:custDataLst>
            </p:nvPr>
          </p:nvCxnSpPr>
          <p:spPr bwMode="auto">
            <a:xfrm flipH="1">
              <a:off x="3935803" y="2113380"/>
              <a:ext cx="0" cy="629485"/>
            </a:xfrm>
            <a:prstGeom prst="line">
              <a:avLst/>
            </a:prstGeom>
            <a:noFill/>
            <a:ln w="12700" cap="flat" cmpd="sng" algn="ctr">
              <a:solidFill>
                <a:schemeClr val="accent1">
                  <a:lumMod val="40000"/>
                  <a:lumOff val="60000"/>
                </a:schemeClr>
              </a:solidFill>
              <a:prstDash val="solid"/>
              <a:miter lim="800000"/>
            </a:ln>
            <a:effectLst/>
          </p:spPr>
        </p:cxnSp>
        <p:cxnSp>
          <p:nvCxnSpPr>
            <p:cNvPr id="41" name="MH_Other_18"/>
            <p:cNvCxnSpPr/>
            <p:nvPr>
              <p:custDataLst>
                <p:tags r:id="rId19"/>
              </p:custDataLst>
            </p:nvPr>
          </p:nvCxnSpPr>
          <p:spPr bwMode="auto">
            <a:xfrm>
              <a:off x="3935803" y="2415314"/>
              <a:ext cx="1302888" cy="0"/>
            </a:xfrm>
            <a:prstGeom prst="line">
              <a:avLst/>
            </a:prstGeom>
            <a:noFill/>
            <a:ln w="12700" cap="flat" cmpd="sng" algn="ctr">
              <a:solidFill>
                <a:schemeClr val="accent1">
                  <a:lumMod val="40000"/>
                  <a:lumOff val="60000"/>
                </a:schemeClr>
              </a:solidFill>
              <a:prstDash val="solid"/>
              <a:miter lim="800000"/>
            </a:ln>
            <a:effectLst/>
          </p:spPr>
        </p:cxnSp>
      </p:grpSp>
      <p:sp>
        <p:nvSpPr>
          <p:cNvPr id="42" name="MH_Title_1"/>
          <p:cNvSpPr>
            <a:spLocks noEditPoints="1"/>
          </p:cNvSpPr>
          <p:nvPr>
            <p:custDataLst>
              <p:tags r:id="rId20"/>
            </p:custDataLst>
          </p:nvPr>
        </p:nvSpPr>
        <p:spPr bwMode="auto">
          <a:xfrm>
            <a:off x="5008880" y="2974340"/>
            <a:ext cx="2173605" cy="1751330"/>
          </a:xfrm>
          <a:custGeom>
            <a:avLst/>
            <a:gdLst>
              <a:gd name="T0" fmla="*/ 264 w 724"/>
              <a:gd name="T1" fmla="*/ 592 h 650"/>
              <a:gd name="T2" fmla="*/ 179 w 724"/>
              <a:gd name="T3" fmla="*/ 543 h 650"/>
              <a:gd name="T4" fmla="*/ 81 w 724"/>
              <a:gd name="T5" fmla="*/ 374 h 650"/>
              <a:gd name="T6" fmla="*/ 81 w 724"/>
              <a:gd name="T7" fmla="*/ 276 h 650"/>
              <a:gd name="T8" fmla="*/ 179 w 724"/>
              <a:gd name="T9" fmla="*/ 106 h 650"/>
              <a:gd name="T10" fmla="*/ 264 w 724"/>
              <a:gd name="T11" fmla="*/ 57 h 650"/>
              <a:gd name="T12" fmla="*/ 460 w 724"/>
              <a:gd name="T13" fmla="*/ 57 h 650"/>
              <a:gd name="T14" fmla="*/ 545 w 724"/>
              <a:gd name="T15" fmla="*/ 106 h 650"/>
              <a:gd name="T16" fmla="*/ 643 w 724"/>
              <a:gd name="T17" fmla="*/ 276 h 650"/>
              <a:gd name="T18" fmla="*/ 643 w 724"/>
              <a:gd name="T19" fmla="*/ 374 h 650"/>
              <a:gd name="T20" fmla="*/ 545 w 724"/>
              <a:gd name="T21" fmla="*/ 543 h 650"/>
              <a:gd name="T22" fmla="*/ 460 w 724"/>
              <a:gd name="T23" fmla="*/ 592 h 650"/>
              <a:gd name="T24" fmla="*/ 264 w 724"/>
              <a:gd name="T25" fmla="*/ 592 h 650"/>
              <a:gd name="T26" fmla="*/ 493 w 724"/>
              <a:gd name="T27" fmla="*/ 0 h 650"/>
              <a:gd name="T28" fmla="*/ 231 w 724"/>
              <a:gd name="T29" fmla="*/ 0 h 650"/>
              <a:gd name="T30" fmla="*/ 146 w 724"/>
              <a:gd name="T31" fmla="*/ 49 h 650"/>
              <a:gd name="T32" fmla="*/ 15 w 724"/>
              <a:gd name="T33" fmla="*/ 276 h 650"/>
              <a:gd name="T34" fmla="*/ 15 w 724"/>
              <a:gd name="T35" fmla="*/ 374 h 650"/>
              <a:gd name="T36" fmla="*/ 146 w 724"/>
              <a:gd name="T37" fmla="*/ 601 h 650"/>
              <a:gd name="T38" fmla="*/ 231 w 724"/>
              <a:gd name="T39" fmla="*/ 650 h 650"/>
              <a:gd name="T40" fmla="*/ 493 w 724"/>
              <a:gd name="T41" fmla="*/ 650 h 650"/>
              <a:gd name="T42" fmla="*/ 578 w 724"/>
              <a:gd name="T43" fmla="*/ 601 h 650"/>
              <a:gd name="T44" fmla="*/ 709 w 724"/>
              <a:gd name="T45" fmla="*/ 374 h 650"/>
              <a:gd name="T46" fmla="*/ 709 w 724"/>
              <a:gd name="T47" fmla="*/ 276 h 650"/>
              <a:gd name="T48" fmla="*/ 578 w 724"/>
              <a:gd name="T49" fmla="*/ 49 h 650"/>
              <a:gd name="T50" fmla="*/ 493 w 724"/>
              <a:gd name="T51"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4" h="650">
                <a:moveTo>
                  <a:pt x="264" y="592"/>
                </a:moveTo>
                <a:cubicBezTo>
                  <a:pt x="233" y="592"/>
                  <a:pt x="195" y="570"/>
                  <a:pt x="179" y="543"/>
                </a:cubicBezTo>
                <a:cubicBezTo>
                  <a:pt x="81" y="374"/>
                  <a:pt x="81" y="374"/>
                  <a:pt x="81" y="374"/>
                </a:cubicBezTo>
                <a:cubicBezTo>
                  <a:pt x="66" y="347"/>
                  <a:pt x="66" y="303"/>
                  <a:pt x="81" y="276"/>
                </a:cubicBezTo>
                <a:cubicBezTo>
                  <a:pt x="179" y="106"/>
                  <a:pt x="179" y="106"/>
                  <a:pt x="179" y="106"/>
                </a:cubicBezTo>
                <a:cubicBezTo>
                  <a:pt x="195" y="79"/>
                  <a:pt x="233" y="57"/>
                  <a:pt x="264" y="57"/>
                </a:cubicBezTo>
                <a:cubicBezTo>
                  <a:pt x="460" y="57"/>
                  <a:pt x="460" y="57"/>
                  <a:pt x="460" y="57"/>
                </a:cubicBezTo>
                <a:cubicBezTo>
                  <a:pt x="491" y="57"/>
                  <a:pt x="529" y="79"/>
                  <a:pt x="545" y="106"/>
                </a:cubicBezTo>
                <a:cubicBezTo>
                  <a:pt x="643" y="276"/>
                  <a:pt x="643" y="276"/>
                  <a:pt x="643" y="276"/>
                </a:cubicBezTo>
                <a:cubicBezTo>
                  <a:pt x="658" y="303"/>
                  <a:pt x="658" y="347"/>
                  <a:pt x="643" y="374"/>
                </a:cubicBezTo>
                <a:cubicBezTo>
                  <a:pt x="545" y="543"/>
                  <a:pt x="545" y="543"/>
                  <a:pt x="545" y="543"/>
                </a:cubicBezTo>
                <a:cubicBezTo>
                  <a:pt x="529" y="570"/>
                  <a:pt x="491" y="592"/>
                  <a:pt x="460" y="592"/>
                </a:cubicBezTo>
                <a:cubicBezTo>
                  <a:pt x="264" y="592"/>
                  <a:pt x="264" y="592"/>
                  <a:pt x="264" y="592"/>
                </a:cubicBezTo>
                <a:moveTo>
                  <a:pt x="493" y="0"/>
                </a:moveTo>
                <a:cubicBezTo>
                  <a:pt x="231" y="0"/>
                  <a:pt x="231" y="0"/>
                  <a:pt x="231" y="0"/>
                </a:cubicBezTo>
                <a:cubicBezTo>
                  <a:pt x="200" y="0"/>
                  <a:pt x="162" y="22"/>
                  <a:pt x="146" y="49"/>
                </a:cubicBezTo>
                <a:cubicBezTo>
                  <a:pt x="15" y="276"/>
                  <a:pt x="15" y="276"/>
                  <a:pt x="15" y="276"/>
                </a:cubicBezTo>
                <a:cubicBezTo>
                  <a:pt x="0" y="303"/>
                  <a:pt x="0" y="347"/>
                  <a:pt x="15" y="374"/>
                </a:cubicBezTo>
                <a:cubicBezTo>
                  <a:pt x="146" y="601"/>
                  <a:pt x="146" y="601"/>
                  <a:pt x="146" y="601"/>
                </a:cubicBezTo>
                <a:cubicBezTo>
                  <a:pt x="162" y="628"/>
                  <a:pt x="200" y="650"/>
                  <a:pt x="231" y="650"/>
                </a:cubicBezTo>
                <a:cubicBezTo>
                  <a:pt x="493" y="650"/>
                  <a:pt x="493" y="650"/>
                  <a:pt x="493" y="650"/>
                </a:cubicBezTo>
                <a:cubicBezTo>
                  <a:pt x="524" y="650"/>
                  <a:pt x="562" y="628"/>
                  <a:pt x="578" y="601"/>
                </a:cubicBezTo>
                <a:cubicBezTo>
                  <a:pt x="709" y="374"/>
                  <a:pt x="709" y="374"/>
                  <a:pt x="709" y="374"/>
                </a:cubicBezTo>
                <a:cubicBezTo>
                  <a:pt x="724" y="347"/>
                  <a:pt x="724" y="303"/>
                  <a:pt x="709" y="276"/>
                </a:cubicBezTo>
                <a:cubicBezTo>
                  <a:pt x="578" y="49"/>
                  <a:pt x="578" y="49"/>
                  <a:pt x="578" y="49"/>
                </a:cubicBezTo>
                <a:cubicBezTo>
                  <a:pt x="562" y="22"/>
                  <a:pt x="524" y="0"/>
                  <a:pt x="493" y="0"/>
                </a:cubicBezTo>
              </a:path>
            </a:pathLst>
          </a:custGeom>
          <a:noFill/>
          <a:ln>
            <a:noFill/>
          </a:ln>
        </p:spPr>
        <p:txBody>
          <a:bodyPr anchor="ctr">
            <a:normAutofit/>
          </a:bodyPr>
          <a:lstStyle/>
          <a:p>
            <a:pPr algn="ctr">
              <a:lnSpc>
                <a:spcPct val="130000"/>
              </a:lnSpc>
              <a:defRPr/>
            </a:pPr>
            <a:r>
              <a:rPr lang="zh-CN" altLang="en-US" sz="2400" b="1" kern="0" spc="300" dirty="0" smtClean="0">
                <a:solidFill>
                  <a:schemeClr val="tx1">
                    <a:lumMod val="75000"/>
                    <a:lumOff val="25000"/>
                  </a:schemeClr>
                </a:solidFill>
              </a:rPr>
              <a:t>important</a:t>
            </a:r>
            <a:endParaRPr lang="zh-CN" altLang="en-US" sz="2400" b="1" kern="0" spc="300" dirty="0" smtClean="0">
              <a:solidFill>
                <a:schemeClr val="tx1">
                  <a:lumMod val="75000"/>
                  <a:lumOff val="25000"/>
                </a:schemeClr>
              </a:solidFill>
            </a:endParaRPr>
          </a:p>
        </p:txBody>
      </p:sp>
      <p:grpSp>
        <p:nvGrpSpPr>
          <p:cNvPr id="2" name="组合 1"/>
          <p:cNvGrpSpPr/>
          <p:nvPr/>
        </p:nvGrpSpPr>
        <p:grpSpPr>
          <a:xfrm>
            <a:off x="8260553" y="1728945"/>
            <a:ext cx="3078657" cy="770950"/>
            <a:chOff x="8613670" y="1608967"/>
            <a:chExt cx="3078657" cy="770950"/>
          </a:xfrm>
        </p:grpSpPr>
        <p:sp>
          <p:nvSpPr>
            <p:cNvPr id="49" name="矩形 48"/>
            <p:cNvSpPr/>
            <p:nvPr/>
          </p:nvSpPr>
          <p:spPr>
            <a:xfrm>
              <a:off x="8613670" y="2009077"/>
              <a:ext cx="3078657" cy="370840"/>
            </a:xfrm>
            <a:prstGeom prst="rect">
              <a:avLst/>
            </a:prstGeom>
          </p:spPr>
          <p:txBody>
            <a:bodyPr wrap="square">
              <a:spAutoFit/>
            </a:bodyPr>
            <a:lstStyle/>
            <a:p>
              <a:pPr lvl="0">
                <a:lnSpc>
                  <a:spcPct val="130000"/>
                </a:lnSpc>
                <a:defRPr/>
              </a:pPr>
              <a:r>
                <a:rPr lang="zh-CN" altLang="en-US" sz="1400" b="1" i="1" dirty="0">
                  <a:solidFill>
                    <a:prstClr val="black">
                      <a:lumMod val="75000"/>
                      <a:lumOff val="25000"/>
                    </a:prstClr>
                  </a:solidFill>
                  <a:latin typeface="Arial" panose="020B0604020202020204" pitchFamily="34" charset="0"/>
                </a:rPr>
                <a:t> </a:t>
              </a:r>
              <a:endParaRPr lang="zh-CN" altLang="en-US" sz="1400" b="1" i="1" dirty="0">
                <a:solidFill>
                  <a:prstClr val="black">
                    <a:lumMod val="75000"/>
                    <a:lumOff val="25000"/>
                  </a:prstClr>
                </a:solidFill>
                <a:latin typeface="Arial" panose="020B0604020202020204" pitchFamily="34" charset="0"/>
              </a:endParaRPr>
            </a:p>
          </p:txBody>
        </p:sp>
        <p:sp>
          <p:nvSpPr>
            <p:cNvPr id="50" name="矩形 49"/>
            <p:cNvSpPr/>
            <p:nvPr/>
          </p:nvSpPr>
          <p:spPr>
            <a:xfrm>
              <a:off x="8613671" y="1608967"/>
              <a:ext cx="2823845" cy="460375"/>
            </a:xfrm>
            <a:prstGeom prst="rect">
              <a:avLst/>
            </a:prstGeom>
          </p:spPr>
          <p:txBody>
            <a:bodyPr wrap="none">
              <a:spAutoFit/>
            </a:bodyPr>
            <a:lstStyle/>
            <a:p>
              <a:pPr algn="l">
                <a:defRPr/>
              </a:pPr>
              <a:r>
                <a:rPr lang="en-US" altLang="zh-CN" sz="2400" b="1" spc="300" dirty="0">
                  <a:solidFill>
                    <a:schemeClr val="tx1"/>
                  </a:solidFill>
                </a:rPr>
                <a:t>matter/ count</a:t>
              </a:r>
              <a:endParaRPr lang="en-US" altLang="zh-CN" sz="2400" b="1" spc="300" dirty="0">
                <a:solidFill>
                  <a:schemeClr val="tx1"/>
                </a:solidFill>
              </a:endParaRPr>
            </a:p>
          </p:txBody>
        </p:sp>
      </p:grpSp>
      <p:grpSp>
        <p:nvGrpSpPr>
          <p:cNvPr id="51" name="组合 50"/>
          <p:cNvGrpSpPr/>
          <p:nvPr/>
        </p:nvGrpSpPr>
        <p:grpSpPr>
          <a:xfrm>
            <a:off x="8050530" y="2868295"/>
            <a:ext cx="4006215" cy="1938020"/>
            <a:chOff x="8442925" y="1654052"/>
            <a:chExt cx="3249591" cy="1938020"/>
          </a:xfrm>
        </p:grpSpPr>
        <p:sp>
          <p:nvSpPr>
            <p:cNvPr id="52" name="矩形 51"/>
            <p:cNvSpPr/>
            <p:nvPr/>
          </p:nvSpPr>
          <p:spPr>
            <a:xfrm>
              <a:off x="8613670" y="1924622"/>
              <a:ext cx="3078657" cy="370840"/>
            </a:xfrm>
            <a:prstGeom prst="rect">
              <a:avLst/>
            </a:prstGeom>
          </p:spPr>
          <p:txBody>
            <a:bodyPr wrap="square">
              <a:spAutoFit/>
            </a:bodyPr>
            <a:lstStyle/>
            <a:p>
              <a:pPr lvl="0">
                <a:lnSpc>
                  <a:spcPct val="130000"/>
                </a:lnSpc>
                <a:defRPr/>
              </a:pPr>
              <a:endParaRPr lang="zh-CN" altLang="en-US" sz="1400" b="1" i="1" dirty="0">
                <a:solidFill>
                  <a:prstClr val="black">
                    <a:lumMod val="75000"/>
                    <a:lumOff val="25000"/>
                  </a:prstClr>
                </a:solidFill>
                <a:latin typeface="Arial" panose="020B0604020202020204" pitchFamily="34" charset="0"/>
              </a:endParaRPr>
            </a:p>
          </p:txBody>
        </p:sp>
        <p:sp>
          <p:nvSpPr>
            <p:cNvPr id="53" name="矩形 52"/>
            <p:cNvSpPr/>
            <p:nvPr/>
          </p:nvSpPr>
          <p:spPr>
            <a:xfrm>
              <a:off x="8442925" y="1654052"/>
              <a:ext cx="3249591" cy="1938020"/>
            </a:xfrm>
            <a:prstGeom prst="rect">
              <a:avLst/>
            </a:prstGeom>
          </p:spPr>
          <p:txBody>
            <a:bodyPr wrap="square">
              <a:spAutoFit/>
            </a:bodyPr>
            <a:lstStyle/>
            <a:p>
              <a:pPr algn="l">
                <a:defRPr/>
              </a:pPr>
              <a:r>
                <a:rPr lang="en-US" altLang="zh-CN" sz="2400" b="1" spc="300" dirty="0">
                  <a:solidFill>
                    <a:schemeClr val="tx1"/>
                  </a:solidFill>
                </a:rPr>
                <a:t>be</a:t>
              </a:r>
              <a:r>
                <a:rPr lang="en-US" altLang="zh-CN" sz="2400" b="1" spc="300" dirty="0">
                  <a:solidFill>
                    <a:schemeClr val="tx1">
                      <a:lumMod val="75000"/>
                      <a:lumOff val="25000"/>
                    </a:schemeClr>
                  </a:solidFill>
                </a:rPr>
                <a:t> </a:t>
              </a:r>
              <a:r>
                <a:rPr lang="en-US" altLang="zh-CN" sz="2400" b="1" spc="300" dirty="0">
                  <a:solidFill>
                    <a:srgbClr val="002060"/>
                  </a:solidFill>
                </a:rPr>
                <a:t>essential</a:t>
              </a:r>
              <a:r>
                <a:rPr lang="en-US" altLang="zh-CN" sz="2400" b="1" spc="300" dirty="0">
                  <a:solidFill>
                    <a:schemeClr val="tx1">
                      <a:lumMod val="75000"/>
                      <a:lumOff val="25000"/>
                    </a:schemeClr>
                  </a:solidFill>
                </a:rPr>
                <a:t>        </a:t>
              </a:r>
              <a:r>
                <a:rPr lang="en-US" altLang="zh-CN" sz="2400" b="1" spc="300" dirty="0">
                  <a:solidFill>
                    <a:schemeClr val="tx1"/>
                  </a:solidFill>
                  <a:sym typeface="+mn-ea"/>
                </a:rPr>
                <a:t>to</a:t>
              </a:r>
              <a:endParaRPr lang="en-US" altLang="zh-CN" sz="2400" b="1" spc="300" dirty="0">
                <a:solidFill>
                  <a:schemeClr val="tx1">
                    <a:lumMod val="75000"/>
                    <a:lumOff val="25000"/>
                  </a:schemeClr>
                </a:solidFill>
              </a:endParaRPr>
            </a:p>
            <a:p>
              <a:pPr algn="l">
                <a:defRPr/>
              </a:pPr>
              <a:r>
                <a:rPr lang="en-US" altLang="zh-CN" sz="2400" b="1" spc="300" dirty="0">
                  <a:solidFill>
                    <a:schemeClr val="tx1">
                      <a:lumMod val="75000"/>
                      <a:lumOff val="25000"/>
                    </a:schemeClr>
                  </a:solidFill>
                </a:rPr>
                <a:t>    </a:t>
              </a:r>
              <a:r>
                <a:rPr lang="en-US" altLang="zh-CN" sz="2400" b="1" spc="300" dirty="0">
                  <a:solidFill>
                    <a:srgbClr val="002060"/>
                  </a:solidFill>
                </a:rPr>
                <a:t> indispensable</a:t>
              </a:r>
              <a:endParaRPr lang="en-US" altLang="zh-CN" sz="2400" b="1" spc="300" dirty="0">
                <a:solidFill>
                  <a:schemeClr val="tx1">
                    <a:lumMod val="75000"/>
                    <a:lumOff val="25000"/>
                  </a:schemeClr>
                </a:solidFill>
              </a:endParaRPr>
            </a:p>
            <a:p>
              <a:pPr algn="l">
                <a:defRPr/>
              </a:pPr>
              <a:r>
                <a:rPr lang="en-US" altLang="zh-CN" sz="2400" b="1" spc="300" dirty="0">
                  <a:solidFill>
                    <a:schemeClr val="tx1">
                      <a:lumMod val="75000"/>
                      <a:lumOff val="25000"/>
                    </a:schemeClr>
                  </a:solidFill>
                </a:rPr>
                <a:t>    </a:t>
              </a:r>
              <a:r>
                <a:rPr lang="en-US" altLang="zh-CN" sz="2400" b="1" spc="300" dirty="0">
                  <a:solidFill>
                    <a:srgbClr val="002060"/>
                  </a:solidFill>
                </a:rPr>
                <a:t> basic</a:t>
              </a:r>
              <a:endParaRPr lang="en-US" altLang="zh-CN" sz="2400" b="1" spc="300" dirty="0">
                <a:solidFill>
                  <a:srgbClr val="002060"/>
                </a:solidFill>
              </a:endParaRPr>
            </a:p>
            <a:p>
              <a:pPr algn="l">
                <a:defRPr/>
              </a:pPr>
              <a:r>
                <a:rPr lang="en-US" altLang="zh-CN" sz="2400" b="1" spc="300" dirty="0">
                  <a:solidFill>
                    <a:schemeClr val="tx1">
                      <a:lumMod val="75000"/>
                      <a:lumOff val="25000"/>
                    </a:schemeClr>
                  </a:solidFill>
                </a:rPr>
                <a:t>     </a:t>
              </a:r>
              <a:r>
                <a:rPr lang="en-US" altLang="zh-CN" sz="2400" b="1" spc="300" dirty="0">
                  <a:solidFill>
                    <a:srgbClr val="002060"/>
                  </a:solidFill>
                </a:rPr>
                <a:t>vital</a:t>
              </a:r>
              <a:endParaRPr lang="en-US" altLang="zh-CN" sz="2400" b="1" spc="300" dirty="0">
                <a:solidFill>
                  <a:srgbClr val="002060"/>
                </a:solidFill>
              </a:endParaRPr>
            </a:p>
            <a:p>
              <a:pPr algn="l">
                <a:defRPr/>
              </a:pPr>
              <a:r>
                <a:rPr lang="en-US" altLang="zh-CN" sz="2400" b="1" spc="300" dirty="0">
                  <a:solidFill>
                    <a:srgbClr val="002060"/>
                  </a:solidFill>
                </a:rPr>
                <a:t>     critical</a:t>
              </a:r>
              <a:endParaRPr lang="en-US" altLang="zh-CN" sz="2400" b="1" spc="300" dirty="0">
                <a:solidFill>
                  <a:srgbClr val="002060"/>
                </a:solidFill>
              </a:endParaRPr>
            </a:p>
          </p:txBody>
        </p:sp>
      </p:grpSp>
      <p:grpSp>
        <p:nvGrpSpPr>
          <p:cNvPr id="54" name="组合 53"/>
          <p:cNvGrpSpPr/>
          <p:nvPr/>
        </p:nvGrpSpPr>
        <p:grpSpPr>
          <a:xfrm>
            <a:off x="6394450" y="5328285"/>
            <a:ext cx="5661025" cy="1001394"/>
            <a:chOff x="8613670" y="2007807"/>
            <a:chExt cx="4948556" cy="495198"/>
          </a:xfrm>
        </p:grpSpPr>
        <p:sp>
          <p:nvSpPr>
            <p:cNvPr id="55" name="矩形 54"/>
            <p:cNvSpPr/>
            <p:nvPr/>
          </p:nvSpPr>
          <p:spPr>
            <a:xfrm>
              <a:off x="8613670" y="2007807"/>
              <a:ext cx="3078657" cy="410845"/>
            </a:xfrm>
            <a:prstGeom prst="rect">
              <a:avLst/>
            </a:prstGeom>
          </p:spPr>
          <p:txBody>
            <a:bodyPr wrap="square">
              <a:spAutoFit/>
            </a:bodyPr>
            <a:lstStyle/>
            <a:p>
              <a:pPr lvl="0">
                <a:lnSpc>
                  <a:spcPct val="130000"/>
                </a:lnSpc>
                <a:defRPr/>
              </a:pPr>
              <a:endParaRPr lang="zh-CN" altLang="en-US" sz="1600" dirty="0">
                <a:solidFill>
                  <a:srgbClr val="0070C0">
                    <a:lumMod val="50000"/>
                  </a:srgbClr>
                </a:solidFill>
                <a:ea typeface="黑体" panose="02010609060101010101" pitchFamily="49" charset="-122"/>
              </a:endParaRPr>
            </a:p>
          </p:txBody>
        </p:sp>
        <p:sp>
          <p:nvSpPr>
            <p:cNvPr id="56" name="矩形 55"/>
            <p:cNvSpPr/>
            <p:nvPr/>
          </p:nvSpPr>
          <p:spPr>
            <a:xfrm>
              <a:off x="8613670" y="2038266"/>
              <a:ext cx="4948556" cy="464739"/>
            </a:xfrm>
            <a:prstGeom prst="rect">
              <a:avLst/>
            </a:prstGeom>
          </p:spPr>
          <p:txBody>
            <a:bodyPr wrap="square">
              <a:spAutoFit/>
            </a:bodyPr>
            <a:lstStyle/>
            <a:p>
              <a:pPr algn="l">
                <a:lnSpc>
                  <a:spcPct val="130000"/>
                </a:lnSpc>
                <a:defRPr/>
              </a:pPr>
              <a:r>
                <a:rPr lang="en-US" altLang="zh-CN" sz="2400" b="1" spc="300" dirty="0">
                  <a:solidFill>
                    <a:schemeClr val="tx1"/>
                  </a:solidFill>
                </a:rPr>
                <a:t>             significant</a:t>
              </a:r>
              <a:r>
                <a:rPr lang="en-US" altLang="zh-CN" sz="2000" b="1" spc="300" dirty="0">
                  <a:solidFill>
                    <a:schemeClr val="tx1">
                      <a:lumMod val="75000"/>
                      <a:lumOff val="25000"/>
                    </a:schemeClr>
                  </a:solidFill>
                </a:rPr>
                <a:t>  </a:t>
              </a:r>
              <a:r>
                <a:rPr lang="zh-CN" altLang="en-US" sz="1400" b="1" i="1" dirty="0">
                  <a:solidFill>
                    <a:prstClr val="black">
                      <a:lumMod val="75000"/>
                      <a:lumOff val="25000"/>
                    </a:prstClr>
                  </a:solidFill>
                  <a:latin typeface="Arial" panose="020B0604020202020204" pitchFamily="34" charset="0"/>
                  <a:sym typeface="+mn-ea"/>
                </a:rPr>
                <a:t>/sɪɡˈnɪfɪkənt/ </a:t>
              </a:r>
              <a:endParaRPr lang="en-US" altLang="zh-CN" sz="2000" b="1" spc="300" dirty="0">
                <a:solidFill>
                  <a:schemeClr val="tx1">
                    <a:lumMod val="75000"/>
                    <a:lumOff val="25000"/>
                  </a:schemeClr>
                </a:solidFill>
              </a:endParaRPr>
            </a:p>
            <a:p>
              <a:pPr marL="342900" indent="-342900" algn="l">
                <a:buFont typeface="Arial" panose="020B0604020202020204" pitchFamily="34" charset="0"/>
                <a:buChar char="•"/>
                <a:defRPr/>
              </a:pPr>
              <a:r>
                <a:rPr lang="en-US" altLang="zh-CN" sz="2400" b="1" spc="300" dirty="0">
                  <a:solidFill>
                    <a:schemeClr val="tx1"/>
                  </a:solidFill>
                </a:rPr>
                <a:t>be increasingly significant</a:t>
              </a:r>
              <a:endParaRPr lang="en-US" altLang="zh-CN" sz="2400" b="1" spc="300" dirty="0">
                <a:solidFill>
                  <a:schemeClr val="tx1"/>
                </a:solidFill>
              </a:endParaRPr>
            </a:p>
          </p:txBody>
        </p:sp>
      </p:grpSp>
      <p:grpSp>
        <p:nvGrpSpPr>
          <p:cNvPr id="9" name="组合 8"/>
          <p:cNvGrpSpPr/>
          <p:nvPr/>
        </p:nvGrpSpPr>
        <p:grpSpPr>
          <a:xfrm>
            <a:off x="179070" y="1729105"/>
            <a:ext cx="6339205" cy="970960"/>
            <a:chOff x="310774" y="1768315"/>
            <a:chExt cx="3414395" cy="970996"/>
          </a:xfrm>
        </p:grpSpPr>
        <p:sp>
          <p:nvSpPr>
            <p:cNvPr id="58" name="矩形 57"/>
            <p:cNvSpPr/>
            <p:nvPr/>
          </p:nvSpPr>
          <p:spPr>
            <a:xfrm>
              <a:off x="418050" y="2168425"/>
              <a:ext cx="3078657" cy="570886"/>
            </a:xfrm>
            <a:prstGeom prst="rect">
              <a:avLst/>
            </a:prstGeom>
          </p:spPr>
          <p:txBody>
            <a:bodyPr wrap="square">
              <a:spAutoFit/>
            </a:bodyPr>
            <a:lstStyle/>
            <a:p>
              <a:pPr lvl="0" algn="r">
                <a:lnSpc>
                  <a:spcPct val="130000"/>
                </a:lnSpc>
                <a:defRPr/>
              </a:pPr>
              <a:endParaRPr lang="zh-CN" altLang="en-US" sz="2400" dirty="0">
                <a:solidFill>
                  <a:srgbClr val="0070C0">
                    <a:lumMod val="50000"/>
                  </a:srgbClr>
                </a:solidFill>
                <a:ea typeface="黑体" panose="02010609060101010101" pitchFamily="49" charset="-122"/>
              </a:endParaRPr>
            </a:p>
          </p:txBody>
        </p:sp>
        <p:sp>
          <p:nvSpPr>
            <p:cNvPr id="59" name="矩形 58"/>
            <p:cNvSpPr/>
            <p:nvPr/>
          </p:nvSpPr>
          <p:spPr>
            <a:xfrm>
              <a:off x="310774" y="1768315"/>
              <a:ext cx="3414395" cy="460392"/>
            </a:xfrm>
            <a:prstGeom prst="rect">
              <a:avLst/>
            </a:prstGeom>
          </p:spPr>
          <p:txBody>
            <a:bodyPr wrap="square">
              <a:spAutoFit/>
            </a:bodyPr>
            <a:lstStyle/>
            <a:p>
              <a:pPr algn="l">
                <a:defRPr/>
              </a:pPr>
              <a:r>
                <a:rPr lang="en-US" altLang="zh-CN" sz="2400" b="1" spc="300" dirty="0">
                  <a:solidFill>
                    <a:schemeClr val="tx1"/>
                  </a:solidFill>
                </a:rPr>
                <a:t>occupy an important position</a:t>
              </a:r>
              <a:endParaRPr lang="en-US" altLang="zh-CN" sz="2400" b="1" spc="300" dirty="0">
                <a:solidFill>
                  <a:schemeClr val="tx1"/>
                </a:solidFill>
              </a:endParaRPr>
            </a:p>
          </p:txBody>
        </p:sp>
      </p:grpSp>
      <p:grpSp>
        <p:nvGrpSpPr>
          <p:cNvPr id="15" name="组合 14"/>
          <p:cNvGrpSpPr/>
          <p:nvPr/>
        </p:nvGrpSpPr>
        <p:grpSpPr>
          <a:xfrm>
            <a:off x="162996" y="3138712"/>
            <a:ext cx="4044315" cy="770890"/>
            <a:chOff x="-318969" y="3169192"/>
            <a:chExt cx="4044315" cy="770890"/>
          </a:xfrm>
        </p:grpSpPr>
        <p:sp>
          <p:nvSpPr>
            <p:cNvPr id="61" name="矩形 60"/>
            <p:cNvSpPr/>
            <p:nvPr/>
          </p:nvSpPr>
          <p:spPr>
            <a:xfrm>
              <a:off x="184586" y="3569242"/>
              <a:ext cx="3540125" cy="370840"/>
            </a:xfrm>
            <a:prstGeom prst="rect">
              <a:avLst/>
            </a:prstGeom>
          </p:spPr>
          <p:txBody>
            <a:bodyPr wrap="square">
              <a:spAutoFit/>
            </a:bodyPr>
            <a:lstStyle/>
            <a:p>
              <a:pPr lvl="0" algn="l">
                <a:lnSpc>
                  <a:spcPct val="130000"/>
                </a:lnSpc>
                <a:defRPr/>
              </a:pPr>
              <a:r>
                <a:rPr lang="zh-CN" altLang="en-US" sz="1400" b="1" i="1" dirty="0">
                  <a:solidFill>
                    <a:prstClr val="black">
                      <a:lumMod val="75000"/>
                      <a:lumOff val="25000"/>
                    </a:prstClr>
                  </a:solidFill>
                  <a:latin typeface="Arial" panose="020B0604020202020204" pitchFamily="34" charset="0"/>
                </a:rPr>
                <a:t> /ˈvaɪtl/ adj. 至关重要的；生死攸关的</a:t>
              </a:r>
              <a:endParaRPr lang="zh-CN" altLang="en-US" sz="1400" b="1" i="1" dirty="0">
                <a:solidFill>
                  <a:prstClr val="black">
                    <a:lumMod val="75000"/>
                    <a:lumOff val="25000"/>
                  </a:prstClr>
                </a:solidFill>
                <a:latin typeface="Arial" panose="020B0604020202020204" pitchFamily="34" charset="0"/>
              </a:endParaRPr>
            </a:p>
          </p:txBody>
        </p:sp>
        <p:sp>
          <p:nvSpPr>
            <p:cNvPr id="62" name="矩形 61"/>
            <p:cNvSpPr/>
            <p:nvPr/>
          </p:nvSpPr>
          <p:spPr>
            <a:xfrm>
              <a:off x="-318969" y="3169192"/>
              <a:ext cx="4044315" cy="460375"/>
            </a:xfrm>
            <a:prstGeom prst="rect">
              <a:avLst/>
            </a:prstGeom>
          </p:spPr>
          <p:txBody>
            <a:bodyPr wrap="none">
              <a:spAutoFit/>
            </a:bodyPr>
            <a:lstStyle/>
            <a:p>
              <a:pPr algn="r">
                <a:defRPr/>
              </a:pPr>
              <a:r>
                <a:rPr lang="en-US" altLang="zh-CN" sz="2400" b="1" spc="300" dirty="0">
                  <a:solidFill>
                    <a:schemeClr val="tx1"/>
                  </a:solidFill>
                </a:rPr>
                <a:t>play a vital role in...</a:t>
              </a:r>
              <a:endParaRPr lang="en-US" altLang="zh-CN" sz="2400" b="1" spc="300" dirty="0">
                <a:solidFill>
                  <a:schemeClr val="tx1"/>
                </a:solidFill>
              </a:endParaRPr>
            </a:p>
          </p:txBody>
        </p:sp>
      </p:grpSp>
      <p:grpSp>
        <p:nvGrpSpPr>
          <p:cNvPr id="17" name="组合 16"/>
          <p:cNvGrpSpPr/>
          <p:nvPr/>
        </p:nvGrpSpPr>
        <p:grpSpPr>
          <a:xfrm>
            <a:off x="646689" y="4929555"/>
            <a:ext cx="3078657" cy="810955"/>
            <a:chOff x="646689" y="4611420"/>
            <a:chExt cx="3078657" cy="810955"/>
          </a:xfrm>
        </p:grpSpPr>
        <p:sp>
          <p:nvSpPr>
            <p:cNvPr id="64" name="矩形 63"/>
            <p:cNvSpPr/>
            <p:nvPr/>
          </p:nvSpPr>
          <p:spPr>
            <a:xfrm>
              <a:off x="646689" y="5011530"/>
              <a:ext cx="3078657" cy="410845"/>
            </a:xfrm>
            <a:prstGeom prst="rect">
              <a:avLst/>
            </a:prstGeom>
          </p:spPr>
          <p:txBody>
            <a:bodyPr wrap="square">
              <a:spAutoFit/>
            </a:bodyPr>
            <a:lstStyle/>
            <a:p>
              <a:pPr lvl="0" algn="r">
                <a:lnSpc>
                  <a:spcPct val="130000"/>
                </a:lnSpc>
                <a:defRPr/>
              </a:pPr>
              <a:endParaRPr lang="zh-CN" altLang="en-US" sz="1600" dirty="0">
                <a:solidFill>
                  <a:srgbClr val="0070C0">
                    <a:lumMod val="50000"/>
                  </a:srgbClr>
                </a:solidFill>
                <a:ea typeface="黑体" panose="02010609060101010101" pitchFamily="49" charset="-122"/>
              </a:endParaRPr>
            </a:p>
          </p:txBody>
        </p:sp>
        <p:sp>
          <p:nvSpPr>
            <p:cNvPr id="65" name="矩形 64"/>
            <p:cNvSpPr/>
            <p:nvPr/>
          </p:nvSpPr>
          <p:spPr>
            <a:xfrm>
              <a:off x="806251" y="4611420"/>
              <a:ext cx="2919095" cy="460375"/>
            </a:xfrm>
            <a:prstGeom prst="rect">
              <a:avLst/>
            </a:prstGeom>
          </p:spPr>
          <p:txBody>
            <a:bodyPr wrap="none">
              <a:spAutoFit/>
            </a:bodyPr>
            <a:lstStyle/>
            <a:p>
              <a:pPr algn="r">
                <a:defRPr/>
              </a:pPr>
              <a:r>
                <a:rPr lang="zh-CN" altLang="en-US" sz="2400" b="1" spc="300" dirty="0">
                  <a:solidFill>
                    <a:schemeClr val="tx1"/>
                  </a:solidFill>
                </a:rPr>
                <a:t>life-and-death</a:t>
              </a:r>
              <a:endParaRPr lang="zh-CN" altLang="en-US" sz="2400" b="1" spc="300" dirty="0">
                <a:solidFill>
                  <a:schemeClr val="tx1"/>
                </a:solidFil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31" presetClass="entr" presetSubtype="0" fill="hold" grpId="0" nodeType="withEffect">
                                  <p:stCondLst>
                                    <p:cond delay="11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style.rotation</p:attrName>
                                        </p:attrNameLst>
                                      </p:cBhvr>
                                      <p:tavLst>
                                        <p:tav tm="0">
                                          <p:val>
                                            <p:fltVal val="90"/>
                                          </p:val>
                                        </p:tav>
                                        <p:tav tm="100000">
                                          <p:val>
                                            <p:fltVal val="0"/>
                                          </p:val>
                                        </p:tav>
                                      </p:tavLst>
                                    </p:anim>
                                    <p:animEffect transition="in" filter="fade">
                                      <p:cBhvr>
                                        <p:cTn id="28" dur="500"/>
                                        <p:tgtEl>
                                          <p:spTgt spid="16"/>
                                        </p:tgtEl>
                                      </p:cBhvr>
                                    </p:animEffect>
                                  </p:childTnLst>
                                </p:cTn>
                              </p:par>
                              <p:par>
                                <p:cTn id="29" presetID="22" presetClass="entr" presetSubtype="2" fill="hold" nodeType="withEffect">
                                  <p:stCondLst>
                                    <p:cond delay="1400"/>
                                  </p:stCondLst>
                                  <p:childTnLst>
                                    <p:set>
                                      <p:cBhvr>
                                        <p:cTn id="30" dur="1" fill="hold">
                                          <p:stCondLst>
                                            <p:cond delay="0"/>
                                          </p:stCondLst>
                                        </p:cTn>
                                        <p:tgtEl>
                                          <p:spTgt spid="3"/>
                                        </p:tgtEl>
                                        <p:attrNameLst>
                                          <p:attrName>style.visibility</p:attrName>
                                        </p:attrNameLst>
                                      </p:cBhvr>
                                      <p:to>
                                        <p:strVal val="visible"/>
                                      </p:to>
                                    </p:set>
                                    <p:animEffect transition="in" filter="wipe(right)">
                                      <p:cBhvr>
                                        <p:cTn id="31" dur="500"/>
                                        <p:tgtEl>
                                          <p:spTgt spid="3"/>
                                        </p:tgtEl>
                                      </p:cBhvr>
                                    </p:animEffect>
                                  </p:childTnLst>
                                </p:cTn>
                              </p:par>
                              <p:par>
                                <p:cTn id="32" presetID="17" presetClass="entr" presetSubtype="2" fill="hold" nodeType="withEffect">
                                  <p:stCondLst>
                                    <p:cond delay="140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ppt_x</p:attrName>
                                        </p:attrNameLst>
                                      </p:cBhvr>
                                      <p:tavLst>
                                        <p:tav tm="0">
                                          <p:val>
                                            <p:strVal val="#ppt_x+#ppt_w/2"/>
                                          </p:val>
                                        </p:tav>
                                        <p:tav tm="100000">
                                          <p:val>
                                            <p:strVal val="#ppt_x"/>
                                          </p:val>
                                        </p:tav>
                                      </p:tavLst>
                                    </p:anim>
                                    <p:anim calcmode="lin" valueType="num">
                                      <p:cBhvr>
                                        <p:cTn id="35" dur="500" fill="hold"/>
                                        <p:tgtEl>
                                          <p:spTgt spid="9"/>
                                        </p:tgtEl>
                                        <p:attrNameLst>
                                          <p:attrName>ppt_y</p:attrName>
                                        </p:attrNameLst>
                                      </p:cBhvr>
                                      <p:tavLst>
                                        <p:tav tm="0">
                                          <p:val>
                                            <p:strVal val="#ppt_y"/>
                                          </p:val>
                                        </p:tav>
                                        <p:tav tm="100000">
                                          <p:val>
                                            <p:strVal val="#ppt_y"/>
                                          </p:val>
                                        </p:tav>
                                      </p:tavLst>
                                    </p:anim>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childTnLst>
                                </p:cTn>
                              </p:par>
                              <p:par>
                                <p:cTn id="38" presetID="31" presetClass="entr" presetSubtype="0" fill="hold" grpId="0" nodeType="withEffect">
                                  <p:stCondLst>
                                    <p:cond delay="190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 calcmode="lin" valueType="num">
                                      <p:cBhvr>
                                        <p:cTn id="42" dur="500" fill="hold"/>
                                        <p:tgtEl>
                                          <p:spTgt spid="35"/>
                                        </p:tgtEl>
                                        <p:attrNameLst>
                                          <p:attrName>style.rotation</p:attrName>
                                        </p:attrNameLst>
                                      </p:cBhvr>
                                      <p:tavLst>
                                        <p:tav tm="0">
                                          <p:val>
                                            <p:fltVal val="90"/>
                                          </p:val>
                                        </p:tav>
                                        <p:tav tm="100000">
                                          <p:val>
                                            <p:fltVal val="0"/>
                                          </p:val>
                                        </p:tav>
                                      </p:tavLst>
                                    </p:anim>
                                    <p:animEffect transition="in" filter="fade">
                                      <p:cBhvr>
                                        <p:cTn id="43" dur="500"/>
                                        <p:tgtEl>
                                          <p:spTgt spid="35"/>
                                        </p:tgtEl>
                                      </p:cBhvr>
                                    </p:animEffect>
                                  </p:childTnLst>
                                </p:cTn>
                              </p:par>
                              <p:par>
                                <p:cTn id="44" presetID="22" presetClass="entr" presetSubtype="8" fill="hold" nodeType="withEffect">
                                  <p:stCondLst>
                                    <p:cond delay="220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17" presetClass="entr" presetSubtype="8" fill="hold" nodeType="withEffect">
                                  <p:stCondLst>
                                    <p:cond delay="220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ppt_x</p:attrName>
                                        </p:attrNameLst>
                                      </p:cBhvr>
                                      <p:tavLst>
                                        <p:tav tm="0">
                                          <p:val>
                                            <p:strVal val="#ppt_x-#ppt_w/2"/>
                                          </p:val>
                                        </p:tav>
                                        <p:tav tm="100000">
                                          <p:val>
                                            <p:strVal val="#ppt_x"/>
                                          </p:val>
                                        </p:tav>
                                      </p:tavLst>
                                    </p:anim>
                                    <p:anim calcmode="lin" valueType="num">
                                      <p:cBhvr>
                                        <p:cTn id="50" dur="500" fill="hold"/>
                                        <p:tgtEl>
                                          <p:spTgt spid="2"/>
                                        </p:tgtEl>
                                        <p:attrNameLst>
                                          <p:attrName>ppt_y</p:attrName>
                                        </p:attrNameLst>
                                      </p:cBhvr>
                                      <p:tavLst>
                                        <p:tav tm="0">
                                          <p:val>
                                            <p:strVal val="#ppt_y"/>
                                          </p:val>
                                        </p:tav>
                                        <p:tav tm="100000">
                                          <p:val>
                                            <p:strVal val="#ppt_y"/>
                                          </p:val>
                                        </p:tav>
                                      </p:tavLst>
                                    </p:anim>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strVal val="#ppt_h"/>
                                          </p:val>
                                        </p:tav>
                                        <p:tav tm="100000">
                                          <p:val>
                                            <p:strVal val="#ppt_h"/>
                                          </p:val>
                                        </p:tav>
                                      </p:tavLst>
                                    </p:anim>
                                  </p:childTnLst>
                                </p:cTn>
                              </p:par>
                              <p:par>
                                <p:cTn id="53" presetID="31" presetClass="entr" presetSubtype="0" fill="hold" grpId="0" nodeType="withEffect">
                                  <p:stCondLst>
                                    <p:cond delay="270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 calcmode="lin" valueType="num">
                                      <p:cBhvr>
                                        <p:cTn id="57" dur="500" fill="hold"/>
                                        <p:tgtEl>
                                          <p:spTgt spid="36"/>
                                        </p:tgtEl>
                                        <p:attrNameLst>
                                          <p:attrName>style.rotation</p:attrName>
                                        </p:attrNameLst>
                                      </p:cBhvr>
                                      <p:tavLst>
                                        <p:tav tm="0">
                                          <p:val>
                                            <p:fltVal val="90"/>
                                          </p:val>
                                        </p:tav>
                                        <p:tav tm="100000">
                                          <p:val>
                                            <p:fltVal val="0"/>
                                          </p:val>
                                        </p:tav>
                                      </p:tavLst>
                                    </p:anim>
                                    <p:animEffect transition="in" filter="fade">
                                      <p:cBhvr>
                                        <p:cTn id="58" dur="500"/>
                                        <p:tgtEl>
                                          <p:spTgt spid="36"/>
                                        </p:tgtEl>
                                      </p:cBhvr>
                                    </p:animEffect>
                                  </p:childTnLst>
                                </p:cTn>
                              </p:par>
                              <p:par>
                                <p:cTn id="59" presetID="22" presetClass="entr" presetSubtype="8" fill="hold" nodeType="withEffect">
                                  <p:stCondLst>
                                    <p:cond delay="3000"/>
                                  </p:stCondLst>
                                  <p:childTnLst>
                                    <p:set>
                                      <p:cBhvr>
                                        <p:cTn id="60" dur="1" fill="hold">
                                          <p:stCondLst>
                                            <p:cond delay="0"/>
                                          </p:stCondLst>
                                        </p:cTn>
                                        <p:tgtEl>
                                          <p:spTgt spid="5"/>
                                        </p:tgtEl>
                                        <p:attrNameLst>
                                          <p:attrName>style.visibility</p:attrName>
                                        </p:attrNameLst>
                                      </p:cBhvr>
                                      <p:to>
                                        <p:strVal val="visible"/>
                                      </p:to>
                                    </p:set>
                                    <p:animEffect transition="in" filter="wipe(left)">
                                      <p:cBhvr>
                                        <p:cTn id="61" dur="500"/>
                                        <p:tgtEl>
                                          <p:spTgt spid="5"/>
                                        </p:tgtEl>
                                      </p:cBhvr>
                                    </p:animEffect>
                                  </p:childTnLst>
                                </p:cTn>
                              </p:par>
                              <p:par>
                                <p:cTn id="62" presetID="17" presetClass="entr" presetSubtype="8" fill="hold" nodeType="withEffect">
                                  <p:stCondLst>
                                    <p:cond delay="3000"/>
                                  </p:stCondLst>
                                  <p:childTnLst>
                                    <p:set>
                                      <p:cBhvr>
                                        <p:cTn id="63" dur="1" fill="hold">
                                          <p:stCondLst>
                                            <p:cond delay="0"/>
                                          </p:stCondLst>
                                        </p:cTn>
                                        <p:tgtEl>
                                          <p:spTgt spid="51"/>
                                        </p:tgtEl>
                                        <p:attrNameLst>
                                          <p:attrName>style.visibility</p:attrName>
                                        </p:attrNameLst>
                                      </p:cBhvr>
                                      <p:to>
                                        <p:strVal val="visible"/>
                                      </p:to>
                                    </p:set>
                                    <p:anim calcmode="lin" valueType="num">
                                      <p:cBhvr>
                                        <p:cTn id="64" dur="500" fill="hold"/>
                                        <p:tgtEl>
                                          <p:spTgt spid="51"/>
                                        </p:tgtEl>
                                        <p:attrNameLst>
                                          <p:attrName>ppt_x</p:attrName>
                                        </p:attrNameLst>
                                      </p:cBhvr>
                                      <p:tavLst>
                                        <p:tav tm="0">
                                          <p:val>
                                            <p:strVal val="#ppt_x-#ppt_w/2"/>
                                          </p:val>
                                        </p:tav>
                                        <p:tav tm="100000">
                                          <p:val>
                                            <p:strVal val="#ppt_x"/>
                                          </p:val>
                                        </p:tav>
                                      </p:tavLst>
                                    </p:anim>
                                    <p:anim calcmode="lin" valueType="num">
                                      <p:cBhvr>
                                        <p:cTn id="65" dur="500" fill="hold"/>
                                        <p:tgtEl>
                                          <p:spTgt spid="51"/>
                                        </p:tgtEl>
                                        <p:attrNameLst>
                                          <p:attrName>ppt_y</p:attrName>
                                        </p:attrNameLst>
                                      </p:cBhvr>
                                      <p:tavLst>
                                        <p:tav tm="0">
                                          <p:val>
                                            <p:strVal val="#ppt_y"/>
                                          </p:val>
                                        </p:tav>
                                        <p:tav tm="100000">
                                          <p:val>
                                            <p:strVal val="#ppt_y"/>
                                          </p:val>
                                        </p:tav>
                                      </p:tavLst>
                                    </p:anim>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strVal val="#ppt_h"/>
                                          </p:val>
                                        </p:tav>
                                        <p:tav tm="100000">
                                          <p:val>
                                            <p:strVal val="#ppt_h"/>
                                          </p:val>
                                        </p:tav>
                                      </p:tavLst>
                                    </p:anim>
                                  </p:childTnLst>
                                </p:cTn>
                              </p:par>
                              <p:par>
                                <p:cTn id="68" presetID="31" presetClass="entr" presetSubtype="0" fill="hold" grpId="0" nodeType="withEffect">
                                  <p:stCondLst>
                                    <p:cond delay="3500"/>
                                  </p:stCondLst>
                                  <p:childTnLst>
                                    <p:set>
                                      <p:cBhvr>
                                        <p:cTn id="69" dur="1" fill="hold">
                                          <p:stCondLst>
                                            <p:cond delay="0"/>
                                          </p:stCondLst>
                                        </p:cTn>
                                        <p:tgtEl>
                                          <p:spTgt spid="37"/>
                                        </p:tgtEl>
                                        <p:attrNameLst>
                                          <p:attrName>style.visibility</p:attrName>
                                        </p:attrNameLst>
                                      </p:cBhvr>
                                      <p:to>
                                        <p:strVal val="visible"/>
                                      </p:to>
                                    </p:set>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fltVal val="0"/>
                                          </p:val>
                                        </p:tav>
                                        <p:tav tm="100000">
                                          <p:val>
                                            <p:strVal val="#ppt_h"/>
                                          </p:val>
                                        </p:tav>
                                      </p:tavLst>
                                    </p:anim>
                                    <p:anim calcmode="lin" valueType="num">
                                      <p:cBhvr>
                                        <p:cTn id="72" dur="500" fill="hold"/>
                                        <p:tgtEl>
                                          <p:spTgt spid="37"/>
                                        </p:tgtEl>
                                        <p:attrNameLst>
                                          <p:attrName>style.rotation</p:attrName>
                                        </p:attrNameLst>
                                      </p:cBhvr>
                                      <p:tavLst>
                                        <p:tav tm="0">
                                          <p:val>
                                            <p:fltVal val="90"/>
                                          </p:val>
                                        </p:tav>
                                        <p:tav tm="100000">
                                          <p:val>
                                            <p:fltVal val="0"/>
                                          </p:val>
                                        </p:tav>
                                      </p:tavLst>
                                    </p:anim>
                                    <p:animEffect transition="in" filter="fade">
                                      <p:cBhvr>
                                        <p:cTn id="73" dur="500"/>
                                        <p:tgtEl>
                                          <p:spTgt spid="37"/>
                                        </p:tgtEl>
                                      </p:cBhvr>
                                    </p:animEffect>
                                  </p:childTnLst>
                                </p:cTn>
                              </p:par>
                              <p:par>
                                <p:cTn id="74" presetID="22" presetClass="entr" presetSubtype="8" fill="hold" nodeType="withEffect">
                                  <p:stCondLst>
                                    <p:cond delay="3800"/>
                                  </p:stCondLst>
                                  <p:childTnLst>
                                    <p:set>
                                      <p:cBhvr>
                                        <p:cTn id="75" dur="1" fill="hold">
                                          <p:stCondLst>
                                            <p:cond delay="0"/>
                                          </p:stCondLst>
                                        </p:cTn>
                                        <p:tgtEl>
                                          <p:spTgt spid="6"/>
                                        </p:tgtEl>
                                        <p:attrNameLst>
                                          <p:attrName>style.visibility</p:attrName>
                                        </p:attrNameLst>
                                      </p:cBhvr>
                                      <p:to>
                                        <p:strVal val="visible"/>
                                      </p:to>
                                    </p:set>
                                    <p:animEffect transition="in" filter="wipe(left)">
                                      <p:cBhvr>
                                        <p:cTn id="76" dur="500"/>
                                        <p:tgtEl>
                                          <p:spTgt spid="6"/>
                                        </p:tgtEl>
                                      </p:cBhvr>
                                    </p:animEffect>
                                  </p:childTnLst>
                                </p:cTn>
                              </p:par>
                              <p:par>
                                <p:cTn id="77" presetID="17" presetClass="entr" presetSubtype="8" fill="hold" nodeType="withEffect">
                                  <p:stCondLst>
                                    <p:cond delay="380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ppt_x</p:attrName>
                                        </p:attrNameLst>
                                      </p:cBhvr>
                                      <p:tavLst>
                                        <p:tav tm="0">
                                          <p:val>
                                            <p:strVal val="#ppt_x-#ppt_w/2"/>
                                          </p:val>
                                        </p:tav>
                                        <p:tav tm="100000">
                                          <p:val>
                                            <p:strVal val="#ppt_x"/>
                                          </p:val>
                                        </p:tav>
                                      </p:tavLst>
                                    </p:anim>
                                    <p:anim calcmode="lin" valueType="num">
                                      <p:cBhvr>
                                        <p:cTn id="80" dur="500" fill="hold"/>
                                        <p:tgtEl>
                                          <p:spTgt spid="54"/>
                                        </p:tgtEl>
                                        <p:attrNameLst>
                                          <p:attrName>ppt_y</p:attrName>
                                        </p:attrNameLst>
                                      </p:cBhvr>
                                      <p:tavLst>
                                        <p:tav tm="0">
                                          <p:val>
                                            <p:strVal val="#ppt_y"/>
                                          </p:val>
                                        </p:tav>
                                        <p:tav tm="100000">
                                          <p:val>
                                            <p:strVal val="#ppt_y"/>
                                          </p:val>
                                        </p:tav>
                                      </p:tavLst>
                                    </p:anim>
                                    <p:anim calcmode="lin" valueType="num">
                                      <p:cBhvr>
                                        <p:cTn id="81" dur="500" fill="hold"/>
                                        <p:tgtEl>
                                          <p:spTgt spid="54"/>
                                        </p:tgtEl>
                                        <p:attrNameLst>
                                          <p:attrName>ppt_w</p:attrName>
                                        </p:attrNameLst>
                                      </p:cBhvr>
                                      <p:tavLst>
                                        <p:tav tm="0">
                                          <p:val>
                                            <p:fltVal val="0"/>
                                          </p:val>
                                        </p:tav>
                                        <p:tav tm="100000">
                                          <p:val>
                                            <p:strVal val="#ppt_w"/>
                                          </p:val>
                                        </p:tav>
                                      </p:tavLst>
                                    </p:anim>
                                    <p:anim calcmode="lin" valueType="num">
                                      <p:cBhvr>
                                        <p:cTn id="82" dur="500" fill="hold"/>
                                        <p:tgtEl>
                                          <p:spTgt spid="54"/>
                                        </p:tgtEl>
                                        <p:attrNameLst>
                                          <p:attrName>ppt_h</p:attrName>
                                        </p:attrNameLst>
                                      </p:cBhvr>
                                      <p:tavLst>
                                        <p:tav tm="0">
                                          <p:val>
                                            <p:strVal val="#ppt_h"/>
                                          </p:val>
                                        </p:tav>
                                        <p:tav tm="100000">
                                          <p:val>
                                            <p:strVal val="#ppt_h"/>
                                          </p:val>
                                        </p:tav>
                                      </p:tavLst>
                                    </p:anim>
                                  </p:childTnLst>
                                </p:cTn>
                              </p:par>
                              <p:par>
                                <p:cTn id="83" presetID="31" presetClass="entr" presetSubtype="0" fill="hold" grpId="0" nodeType="withEffect">
                                  <p:stCondLst>
                                    <p:cond delay="4300"/>
                                  </p:stCondLst>
                                  <p:childTnLst>
                                    <p:set>
                                      <p:cBhvr>
                                        <p:cTn id="84" dur="1" fill="hold">
                                          <p:stCondLst>
                                            <p:cond delay="0"/>
                                          </p:stCondLst>
                                        </p:cTn>
                                        <p:tgtEl>
                                          <p:spTgt spid="38"/>
                                        </p:tgtEl>
                                        <p:attrNameLst>
                                          <p:attrName>style.visibility</p:attrName>
                                        </p:attrNameLst>
                                      </p:cBhvr>
                                      <p:to>
                                        <p:strVal val="visible"/>
                                      </p:to>
                                    </p:set>
                                    <p:anim calcmode="lin" valueType="num">
                                      <p:cBhvr>
                                        <p:cTn id="85" dur="500" fill="hold"/>
                                        <p:tgtEl>
                                          <p:spTgt spid="38"/>
                                        </p:tgtEl>
                                        <p:attrNameLst>
                                          <p:attrName>ppt_w</p:attrName>
                                        </p:attrNameLst>
                                      </p:cBhvr>
                                      <p:tavLst>
                                        <p:tav tm="0">
                                          <p:val>
                                            <p:fltVal val="0"/>
                                          </p:val>
                                        </p:tav>
                                        <p:tav tm="100000">
                                          <p:val>
                                            <p:strVal val="#ppt_w"/>
                                          </p:val>
                                        </p:tav>
                                      </p:tavLst>
                                    </p:anim>
                                    <p:anim calcmode="lin" valueType="num">
                                      <p:cBhvr>
                                        <p:cTn id="86" dur="500" fill="hold"/>
                                        <p:tgtEl>
                                          <p:spTgt spid="38"/>
                                        </p:tgtEl>
                                        <p:attrNameLst>
                                          <p:attrName>ppt_h</p:attrName>
                                        </p:attrNameLst>
                                      </p:cBhvr>
                                      <p:tavLst>
                                        <p:tav tm="0">
                                          <p:val>
                                            <p:fltVal val="0"/>
                                          </p:val>
                                        </p:tav>
                                        <p:tav tm="100000">
                                          <p:val>
                                            <p:strVal val="#ppt_h"/>
                                          </p:val>
                                        </p:tav>
                                      </p:tavLst>
                                    </p:anim>
                                    <p:anim calcmode="lin" valueType="num">
                                      <p:cBhvr>
                                        <p:cTn id="87" dur="500" fill="hold"/>
                                        <p:tgtEl>
                                          <p:spTgt spid="38"/>
                                        </p:tgtEl>
                                        <p:attrNameLst>
                                          <p:attrName>style.rotation</p:attrName>
                                        </p:attrNameLst>
                                      </p:cBhvr>
                                      <p:tavLst>
                                        <p:tav tm="0">
                                          <p:val>
                                            <p:fltVal val="90"/>
                                          </p:val>
                                        </p:tav>
                                        <p:tav tm="100000">
                                          <p:val>
                                            <p:fltVal val="0"/>
                                          </p:val>
                                        </p:tav>
                                      </p:tavLst>
                                    </p:anim>
                                    <p:animEffect transition="in" filter="fade">
                                      <p:cBhvr>
                                        <p:cTn id="88" dur="500"/>
                                        <p:tgtEl>
                                          <p:spTgt spid="38"/>
                                        </p:tgtEl>
                                      </p:cBhvr>
                                    </p:animEffect>
                                  </p:childTnLst>
                                </p:cTn>
                              </p:par>
                              <p:par>
                                <p:cTn id="89" presetID="22" presetClass="entr" presetSubtype="2" fill="hold" nodeType="withEffect">
                                  <p:stCondLst>
                                    <p:cond delay="4500"/>
                                  </p:stCondLst>
                                  <p:childTnLst>
                                    <p:set>
                                      <p:cBhvr>
                                        <p:cTn id="90" dur="1" fill="hold">
                                          <p:stCondLst>
                                            <p:cond delay="0"/>
                                          </p:stCondLst>
                                        </p:cTn>
                                        <p:tgtEl>
                                          <p:spTgt spid="8"/>
                                        </p:tgtEl>
                                        <p:attrNameLst>
                                          <p:attrName>style.visibility</p:attrName>
                                        </p:attrNameLst>
                                      </p:cBhvr>
                                      <p:to>
                                        <p:strVal val="visible"/>
                                      </p:to>
                                    </p:set>
                                    <p:animEffect transition="in" filter="wipe(right)">
                                      <p:cBhvr>
                                        <p:cTn id="91" dur="500"/>
                                        <p:tgtEl>
                                          <p:spTgt spid="8"/>
                                        </p:tgtEl>
                                      </p:cBhvr>
                                    </p:animEffect>
                                  </p:childTnLst>
                                </p:cTn>
                              </p:par>
                              <p:par>
                                <p:cTn id="92" presetID="17" presetClass="entr" presetSubtype="2" fill="hold" nodeType="withEffect">
                                  <p:stCondLst>
                                    <p:cond delay="4500"/>
                                  </p:stCondLst>
                                  <p:childTnLst>
                                    <p:set>
                                      <p:cBhvr>
                                        <p:cTn id="93" dur="1" fill="hold">
                                          <p:stCondLst>
                                            <p:cond delay="0"/>
                                          </p:stCondLst>
                                        </p:cTn>
                                        <p:tgtEl>
                                          <p:spTgt spid="17"/>
                                        </p:tgtEl>
                                        <p:attrNameLst>
                                          <p:attrName>style.visibility</p:attrName>
                                        </p:attrNameLst>
                                      </p:cBhvr>
                                      <p:to>
                                        <p:strVal val="visible"/>
                                      </p:to>
                                    </p:set>
                                    <p:anim calcmode="lin" valueType="num">
                                      <p:cBhvr>
                                        <p:cTn id="94" dur="500" fill="hold"/>
                                        <p:tgtEl>
                                          <p:spTgt spid="17"/>
                                        </p:tgtEl>
                                        <p:attrNameLst>
                                          <p:attrName>ppt_x</p:attrName>
                                        </p:attrNameLst>
                                      </p:cBhvr>
                                      <p:tavLst>
                                        <p:tav tm="0">
                                          <p:val>
                                            <p:strVal val="#ppt_x+#ppt_w/2"/>
                                          </p:val>
                                        </p:tav>
                                        <p:tav tm="100000">
                                          <p:val>
                                            <p:strVal val="#ppt_x"/>
                                          </p:val>
                                        </p:tav>
                                      </p:tavLst>
                                    </p:anim>
                                    <p:anim calcmode="lin" valueType="num">
                                      <p:cBhvr>
                                        <p:cTn id="95" dur="500" fill="hold"/>
                                        <p:tgtEl>
                                          <p:spTgt spid="17"/>
                                        </p:tgtEl>
                                        <p:attrNameLst>
                                          <p:attrName>ppt_y</p:attrName>
                                        </p:attrNameLst>
                                      </p:cBhvr>
                                      <p:tavLst>
                                        <p:tav tm="0">
                                          <p:val>
                                            <p:strVal val="#ppt_y"/>
                                          </p:val>
                                        </p:tav>
                                        <p:tav tm="100000">
                                          <p:val>
                                            <p:strVal val="#ppt_y"/>
                                          </p:val>
                                        </p:tav>
                                      </p:tavLst>
                                    </p:anim>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strVal val="#ppt_h"/>
                                          </p:val>
                                        </p:tav>
                                        <p:tav tm="100000">
                                          <p:val>
                                            <p:strVal val="#ppt_h"/>
                                          </p:val>
                                        </p:tav>
                                      </p:tavLst>
                                    </p:anim>
                                  </p:childTnLst>
                                </p:cTn>
                              </p:par>
                              <p:par>
                                <p:cTn id="98" presetID="31" presetClass="entr" presetSubtype="0" fill="hold" grpId="0" nodeType="withEffect">
                                  <p:stCondLst>
                                    <p:cond delay="500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 calcmode="lin" valueType="num">
                                      <p:cBhvr>
                                        <p:cTn id="102" dur="500" fill="hold"/>
                                        <p:tgtEl>
                                          <p:spTgt spid="39"/>
                                        </p:tgtEl>
                                        <p:attrNameLst>
                                          <p:attrName>style.rotation</p:attrName>
                                        </p:attrNameLst>
                                      </p:cBhvr>
                                      <p:tavLst>
                                        <p:tav tm="0">
                                          <p:val>
                                            <p:fltVal val="90"/>
                                          </p:val>
                                        </p:tav>
                                        <p:tav tm="100000">
                                          <p:val>
                                            <p:fltVal val="0"/>
                                          </p:val>
                                        </p:tav>
                                      </p:tavLst>
                                    </p:anim>
                                    <p:animEffect transition="in" filter="fade">
                                      <p:cBhvr>
                                        <p:cTn id="103" dur="500"/>
                                        <p:tgtEl>
                                          <p:spTgt spid="39"/>
                                        </p:tgtEl>
                                      </p:cBhvr>
                                    </p:animEffect>
                                  </p:childTnLst>
                                </p:cTn>
                              </p:par>
                              <p:par>
                                <p:cTn id="104" presetID="22" presetClass="entr" presetSubtype="2" fill="hold" nodeType="withEffect">
                                  <p:stCondLst>
                                    <p:cond delay="5200"/>
                                  </p:stCondLst>
                                  <p:childTnLst>
                                    <p:set>
                                      <p:cBhvr>
                                        <p:cTn id="105" dur="1" fill="hold">
                                          <p:stCondLst>
                                            <p:cond delay="0"/>
                                          </p:stCondLst>
                                        </p:cTn>
                                        <p:tgtEl>
                                          <p:spTgt spid="7"/>
                                        </p:tgtEl>
                                        <p:attrNameLst>
                                          <p:attrName>style.visibility</p:attrName>
                                        </p:attrNameLst>
                                      </p:cBhvr>
                                      <p:to>
                                        <p:strVal val="visible"/>
                                      </p:to>
                                    </p:set>
                                    <p:animEffect transition="in" filter="wipe(right)">
                                      <p:cBhvr>
                                        <p:cTn id="106" dur="500"/>
                                        <p:tgtEl>
                                          <p:spTgt spid="7"/>
                                        </p:tgtEl>
                                      </p:cBhvr>
                                    </p:animEffect>
                                  </p:childTnLst>
                                </p:cTn>
                              </p:par>
                              <p:par>
                                <p:cTn id="107" presetID="17" presetClass="entr" presetSubtype="2" fill="hold" nodeType="withEffect">
                                  <p:stCondLst>
                                    <p:cond delay="5200"/>
                                  </p:stCondLst>
                                  <p:childTnLst>
                                    <p:set>
                                      <p:cBhvr>
                                        <p:cTn id="108" dur="1" fill="hold">
                                          <p:stCondLst>
                                            <p:cond delay="0"/>
                                          </p:stCondLst>
                                        </p:cTn>
                                        <p:tgtEl>
                                          <p:spTgt spid="15"/>
                                        </p:tgtEl>
                                        <p:attrNameLst>
                                          <p:attrName>style.visibility</p:attrName>
                                        </p:attrNameLst>
                                      </p:cBhvr>
                                      <p:to>
                                        <p:strVal val="visible"/>
                                      </p:to>
                                    </p:set>
                                    <p:anim calcmode="lin" valueType="num">
                                      <p:cBhvr>
                                        <p:cTn id="109" dur="500" fill="hold"/>
                                        <p:tgtEl>
                                          <p:spTgt spid="15"/>
                                        </p:tgtEl>
                                        <p:attrNameLst>
                                          <p:attrName>ppt_x</p:attrName>
                                        </p:attrNameLst>
                                      </p:cBhvr>
                                      <p:tavLst>
                                        <p:tav tm="0">
                                          <p:val>
                                            <p:strVal val="#ppt_x+#ppt_w/2"/>
                                          </p:val>
                                        </p:tav>
                                        <p:tav tm="100000">
                                          <p:val>
                                            <p:strVal val="#ppt_x"/>
                                          </p:val>
                                        </p:tav>
                                      </p:tavLst>
                                    </p:anim>
                                    <p:anim calcmode="lin" valueType="num">
                                      <p:cBhvr>
                                        <p:cTn id="110" dur="500" fill="hold"/>
                                        <p:tgtEl>
                                          <p:spTgt spid="15"/>
                                        </p:tgtEl>
                                        <p:attrNameLst>
                                          <p:attrName>ppt_y</p:attrName>
                                        </p:attrNameLst>
                                      </p:cBhvr>
                                      <p:tavLst>
                                        <p:tav tm="0">
                                          <p:val>
                                            <p:strVal val="#ppt_y"/>
                                          </p:val>
                                        </p:tav>
                                        <p:tav tm="100000">
                                          <p:val>
                                            <p:strVal val="#ppt_y"/>
                                          </p:val>
                                        </p:tav>
                                      </p:tavLst>
                                    </p:anim>
                                    <p:anim calcmode="lin" valueType="num">
                                      <p:cBhvr>
                                        <p:cTn id="111" dur="500" fill="hold"/>
                                        <p:tgtEl>
                                          <p:spTgt spid="15"/>
                                        </p:tgtEl>
                                        <p:attrNameLst>
                                          <p:attrName>ppt_w</p:attrName>
                                        </p:attrNameLst>
                                      </p:cBhvr>
                                      <p:tavLst>
                                        <p:tav tm="0">
                                          <p:val>
                                            <p:fltVal val="0"/>
                                          </p:val>
                                        </p:tav>
                                        <p:tav tm="100000">
                                          <p:val>
                                            <p:strVal val="#ppt_w"/>
                                          </p:val>
                                        </p:tav>
                                      </p:tavLst>
                                    </p:anim>
                                    <p:anim calcmode="lin" valueType="num">
                                      <p:cBhvr>
                                        <p:cTn id="112" dur="500" fill="hold"/>
                                        <p:tgtEl>
                                          <p:spTgt spid="15"/>
                                        </p:tgtEl>
                                        <p:attrNameLst>
                                          <p:attrName>ppt_h</p:attrName>
                                        </p:attrNameLst>
                                      </p:cBhvr>
                                      <p:tavLst>
                                        <p:tav tm="0">
                                          <p:val>
                                            <p:strVal val="#ppt_h"/>
                                          </p:val>
                                        </p:tav>
                                        <p:tav tm="100000">
                                          <p:val>
                                            <p:strVal val="#ppt_h"/>
                                          </p:val>
                                        </p:tav>
                                      </p:tavLst>
                                    </p:anim>
                                  </p:childTnLst>
                                </p:cTn>
                              </p:par>
                              <p:par>
                                <p:cTn id="113" presetID="23" presetClass="entr" presetSubtype="288" fill="hold" grpId="0" nodeType="withEffect">
                                  <p:stCondLst>
                                    <p:cond delay="560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500" fill="hold"/>
                                        <p:tgtEl>
                                          <p:spTgt spid="42"/>
                                        </p:tgtEl>
                                        <p:attrNameLst>
                                          <p:attrName>ppt_w</p:attrName>
                                        </p:attrNameLst>
                                      </p:cBhvr>
                                      <p:tavLst>
                                        <p:tav tm="0">
                                          <p:val>
                                            <p:strVal val="4/3*#ppt_w"/>
                                          </p:val>
                                        </p:tav>
                                        <p:tav tm="100000">
                                          <p:val>
                                            <p:strVal val="#ppt_w"/>
                                          </p:val>
                                        </p:tav>
                                      </p:tavLst>
                                    </p:anim>
                                    <p:anim calcmode="lin" valueType="num">
                                      <p:cBhvr>
                                        <p:cTn id="116" dur="500" fill="hold"/>
                                        <p:tgtEl>
                                          <p:spTgt spid="4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ldLvl="0" animBg="1"/>
      <p:bldP spid="14" grpId="0"/>
      <p:bldP spid="16" grpId="0" bldLvl="0" animBg="1"/>
      <p:bldP spid="35" grpId="0" bldLvl="0" animBg="1"/>
      <p:bldP spid="36" grpId="0" bldLvl="0" animBg="1"/>
      <p:bldP spid="37" grpId="0" bldLvl="0" animBg="1"/>
      <p:bldP spid="38" grpId="0" bldLvl="0" animBg="1"/>
      <p:bldP spid="39" grpId="0" bldLvl="0" animBg="1"/>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1372870" cy="521970"/>
          </a:xfrm>
          <a:prstGeom prst="rect">
            <a:avLst/>
          </a:prstGeom>
          <a:noFill/>
        </p:spPr>
        <p:txBody>
          <a:bodyPr wrap="square" rtlCol="0">
            <a:spAutoFit/>
          </a:bodyPr>
          <a:p>
            <a:r>
              <a:rPr lang="zh-CN" altLang="en-US" sz="2800" b="1" spc="300" dirty="0">
                <a:solidFill>
                  <a:schemeClr val="tx1">
                    <a:lumMod val="75000"/>
                    <a:lumOff val="25000"/>
                  </a:schemeClr>
                </a:solidFill>
              </a:rPr>
              <a:t>重要的</a:t>
            </a:r>
            <a:endParaRPr lang="zh-CN" altLang="en-US" sz="2800" b="1" spc="300" dirty="0">
              <a:solidFill>
                <a:schemeClr val="tx1">
                  <a:lumMod val="75000"/>
                  <a:lumOff val="25000"/>
                </a:schemeClr>
              </a:solidFill>
            </a:endParaRP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2818161" y="309863"/>
            <a:ext cx="1999615" cy="521970"/>
          </a:xfrm>
          <a:prstGeom prst="rect">
            <a:avLst/>
          </a:prstGeom>
        </p:spPr>
        <p:txBody>
          <a:bodyPr wrap="none">
            <a:spAutoFit/>
          </a:bodyPr>
          <a:p>
            <a:pPr algn="l"/>
            <a:r>
              <a:rPr lang="en-US" altLang="zh-CN" sz="2800" b="1" dirty="0" smtClean="0">
                <a:solidFill>
                  <a:schemeClr val="tx1">
                    <a:lumMod val="75000"/>
                    <a:lumOff val="25000"/>
                  </a:schemeClr>
                </a:solidFill>
              </a:rPr>
              <a:t>important</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31140" y="1156970"/>
          <a:ext cx="11687175" cy="5306695"/>
        </p:xfrm>
        <a:graphic>
          <a:graphicData uri="http://schemas.openxmlformats.org/drawingml/2006/table">
            <a:tbl>
              <a:tblPr firstRow="1" bandRow="1">
                <a:tableStyleId>{5C22544A-7EE6-4342-B048-85BDC9FD1C3A}</a:tableStyleId>
              </a:tblPr>
              <a:tblGrid>
                <a:gridCol w="4897120"/>
                <a:gridCol w="6790055"/>
              </a:tblGrid>
              <a:tr h="938530">
                <a:tc gridSpan="2">
                  <a:txBody>
                    <a:bodyPr/>
                    <a:p>
                      <a:pPr>
                        <a:buNone/>
                      </a:pPr>
                      <a:endParaRPr lang="zh-CN" altLang="en-US"/>
                    </a:p>
                  </a:txBody>
                  <a:tcPr/>
                </a:tc>
                <a:tc hMerge="1">
                  <a:tcPr/>
                </a:tc>
              </a:tr>
              <a:tr h="4368165">
                <a:tc>
                  <a:txBody>
                    <a:bodyPr/>
                    <a:p>
                      <a:pPr fontAlgn="auto">
                        <a:lnSpc>
                          <a:spcPts val="3580"/>
                        </a:lnSpc>
                        <a:buNone/>
                      </a:pPr>
                      <a:endParaRPr lang="zh-CN" altLang="en-US" sz="2400"/>
                    </a:p>
                    <a:p>
                      <a:pPr fontAlgn="auto">
                        <a:lnSpc>
                          <a:spcPts val="3580"/>
                        </a:lnSpc>
                        <a:buNone/>
                      </a:pPr>
                      <a:r>
                        <a:rPr lang="zh-CN" altLang="en-US" sz="2400"/>
                        <a:t>1.生死攸关的事/问题/决定；生死存亡的斗争</a:t>
                      </a:r>
                      <a:endParaRPr lang="zh-CN" altLang="en-US" sz="2400"/>
                    </a:p>
                    <a:p>
                      <a:pPr fontAlgn="auto">
                        <a:lnSpc>
                          <a:spcPts val="3580"/>
                        </a:lnSpc>
                        <a:buNone/>
                      </a:pPr>
                      <a:r>
                        <a:rPr lang="zh-CN" altLang="en-US" sz="2400"/>
                        <a:t>2.一些研究发现抑郁症在医生中很普遍，因为该职业需要面临处理生和死的事件导致更有得抑郁症的倾向。</a:t>
                      </a:r>
                      <a:endParaRPr lang="zh-CN" altLang="en-US" sz="2400"/>
                    </a:p>
                    <a:p>
                      <a:pPr fontAlgn="auto">
                        <a:lnSpc>
                          <a:spcPts val="3580"/>
                        </a:lnSpc>
                        <a:buNone/>
                      </a:pPr>
                      <a:endParaRPr lang="zh-CN" altLang="en-US" sz="2400"/>
                    </a:p>
                  </a:txBody>
                  <a:tcPr/>
                </a:tc>
                <a:tc>
                  <a:txBody>
                    <a:bodyPr/>
                    <a:p>
                      <a:pPr>
                        <a:buNone/>
                      </a:pPr>
                      <a:endParaRPr lang="zh-CN" altLang="en-US"/>
                    </a:p>
                  </a:txBody>
                  <a:tcPr/>
                </a:tc>
              </a:tr>
            </a:tbl>
          </a:graphicData>
        </a:graphic>
      </p:graphicFrame>
      <p:sp>
        <p:nvSpPr>
          <p:cNvPr id="15" name="文本框 14"/>
          <p:cNvSpPr txBox="1"/>
          <p:nvPr/>
        </p:nvSpPr>
        <p:spPr>
          <a:xfrm>
            <a:off x="713105" y="1424305"/>
            <a:ext cx="637730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life-and-death</a:t>
            </a:r>
            <a:endParaRPr lang="en-US" altLang="en-US" sz="2800" b="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320030" y="2657475"/>
            <a:ext cx="6586220" cy="829945"/>
          </a:xfrm>
          <a:prstGeom prst="rect">
            <a:avLst/>
          </a:prstGeom>
          <a:noFill/>
        </p:spPr>
        <p:txBody>
          <a:bodyPr wrap="square" rtlCol="0" anchor="t">
            <a:spAutoFit/>
          </a:bodyPr>
          <a:p>
            <a:r>
              <a:rPr lang="zh-CN" altLang="en-US" sz="2400" b="1"/>
              <a:t>1. </a:t>
            </a:r>
            <a:r>
              <a:rPr lang="zh-CN" altLang="en-US" sz="2400" b="1">
                <a:solidFill>
                  <a:srgbClr val="002060"/>
                </a:solidFill>
              </a:rPr>
              <a:t>life-and-death</a:t>
            </a:r>
            <a:r>
              <a:rPr lang="zh-CN" altLang="en-US" sz="2400" b="1"/>
              <a:t> affair/ issue / decision/ struggle</a:t>
            </a:r>
            <a:endParaRPr lang="zh-CN" altLang="en-US" sz="2400" b="1"/>
          </a:p>
        </p:txBody>
      </p:sp>
      <p:sp>
        <p:nvSpPr>
          <p:cNvPr id="17" name="文本框 16"/>
          <p:cNvSpPr txBox="1"/>
          <p:nvPr/>
        </p:nvSpPr>
        <p:spPr>
          <a:xfrm>
            <a:off x="5320030" y="3712845"/>
            <a:ext cx="6585585" cy="2214880"/>
          </a:xfrm>
          <a:prstGeom prst="rect">
            <a:avLst/>
          </a:prstGeom>
          <a:noFill/>
        </p:spPr>
        <p:txBody>
          <a:bodyPr wrap="square" rtlCol="0" anchor="t">
            <a:spAutoFit/>
          </a:bodyPr>
          <a:p>
            <a:r>
              <a:rPr lang="zh-CN" altLang="en-US" sz="2400" b="1"/>
              <a:t>2. Some studies have suggested </a:t>
            </a:r>
            <a:r>
              <a:rPr lang="en-US" altLang="zh-CN" sz="2400" b="1"/>
              <a:t>that </a:t>
            </a:r>
            <a:r>
              <a:rPr lang="zh-CN" altLang="en-US" sz="2400" b="1"/>
              <a:t>depression is more common among doctors, as the high demands of a job dealing with </a:t>
            </a:r>
            <a:r>
              <a:rPr lang="zh-CN" altLang="en-US" sz="2400" b="1">
                <a:solidFill>
                  <a:srgbClr val="002060"/>
                </a:solidFill>
              </a:rPr>
              <a:t>life-and-death </a:t>
            </a:r>
            <a:r>
              <a:rPr lang="zh-CN" altLang="en-US" sz="2400" b="1"/>
              <a:t>issues make them </a:t>
            </a:r>
            <a:r>
              <a:rPr lang="zh-CN" altLang="en-US" sz="2400" b="1" u="sng"/>
              <a:t>prone</a:t>
            </a:r>
            <a:r>
              <a:rPr lang="zh-CN" altLang="en-US" sz="2400" b="1">
                <a:sym typeface="+mn-ea"/>
              </a:rPr>
              <a:t>. </a:t>
            </a:r>
            <a:r>
              <a:rPr lang="zh-CN" altLang="en-US" sz="2400" b="1"/>
              <a:t> </a:t>
            </a:r>
            <a:endParaRPr lang="zh-CN" altLang="en-US" i="1"/>
          </a:p>
          <a:p>
            <a:pPr marL="285750" indent="-285750">
              <a:buFont typeface="Arial" panose="020B0604020202020204" pitchFamily="34" charset="0"/>
              <a:buChar char="•"/>
            </a:pPr>
            <a:r>
              <a:rPr lang="zh-CN" altLang="en-US" i="1"/>
              <a:t>  /prəʊn/ adj.有…倾向的</a:t>
            </a:r>
            <a:endParaRPr lang="zh-CN" altLang="en-US" sz="24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1372870" cy="521970"/>
          </a:xfrm>
          <a:prstGeom prst="rect">
            <a:avLst/>
          </a:prstGeom>
          <a:noFill/>
        </p:spPr>
        <p:txBody>
          <a:bodyPr wrap="square" rtlCol="0">
            <a:spAutoFit/>
          </a:bodyPr>
          <a:p>
            <a:r>
              <a:rPr lang="zh-CN" altLang="en-US" sz="2800" b="1" spc="300" dirty="0">
                <a:solidFill>
                  <a:schemeClr val="tx1">
                    <a:lumMod val="75000"/>
                    <a:lumOff val="25000"/>
                  </a:schemeClr>
                </a:solidFill>
              </a:rPr>
              <a:t>重要的</a:t>
            </a:r>
            <a:endParaRPr lang="zh-CN" altLang="en-US" sz="2800" b="1" spc="300" dirty="0">
              <a:solidFill>
                <a:schemeClr val="tx1">
                  <a:lumMod val="75000"/>
                  <a:lumOff val="25000"/>
                </a:schemeClr>
              </a:solidFill>
            </a:endParaRP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2818161" y="309863"/>
            <a:ext cx="1999615" cy="521970"/>
          </a:xfrm>
          <a:prstGeom prst="rect">
            <a:avLst/>
          </a:prstGeom>
        </p:spPr>
        <p:txBody>
          <a:bodyPr wrap="none">
            <a:spAutoFit/>
          </a:bodyPr>
          <a:p>
            <a:pPr algn="l"/>
            <a:r>
              <a:rPr lang="en-US" altLang="zh-CN" sz="2800" b="1" dirty="0" smtClean="0">
                <a:solidFill>
                  <a:schemeClr val="tx1">
                    <a:lumMod val="75000"/>
                    <a:lumOff val="25000"/>
                  </a:schemeClr>
                </a:solidFill>
              </a:rPr>
              <a:t>important</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996815"/>
                <a:gridCol w="6663055"/>
              </a:tblGrid>
              <a:tr h="938530">
                <a:tc gridSpan="2">
                  <a:txBody>
                    <a:bodyPr/>
                    <a:p>
                      <a:pPr>
                        <a:buNone/>
                      </a:pPr>
                      <a:endParaRPr lang="zh-CN" altLang="en-US"/>
                    </a:p>
                  </a:txBody>
                  <a:tcPr/>
                </a:tc>
                <a:tc hMerge="1">
                  <a:tcPr/>
                </a:tc>
              </a:tr>
              <a:tr h="4368165">
                <a:tc>
                  <a:txBody>
                    <a:bodyPr/>
                    <a:p>
                      <a:pPr fontAlgn="auto">
                        <a:lnSpc>
                          <a:spcPts val="3580"/>
                        </a:lnSpc>
                        <a:buNone/>
                      </a:pPr>
                      <a:endParaRPr lang="zh-CN" altLang="en-US" sz="2400"/>
                    </a:p>
                    <a:p>
                      <a:pPr fontAlgn="auto">
                        <a:lnSpc>
                          <a:spcPts val="3580"/>
                        </a:lnSpc>
                        <a:buNone/>
                      </a:pPr>
                      <a:r>
                        <a:rPr lang="zh-CN" altLang="en-US" sz="2400"/>
                        <a:t>3. 毫无疑问，合作在当今极具竞争和活力的社会是相当重要的。为了更高效更有效益地完成任务，我们有必要具备团队合作精神。</a:t>
                      </a:r>
                      <a:endParaRPr lang="zh-CN" altLang="en-US" sz="2400"/>
                    </a:p>
                    <a:p>
                      <a:pPr fontAlgn="auto">
                        <a:lnSpc>
                          <a:spcPts val="3580"/>
                        </a:lnSpc>
                        <a:buNone/>
                      </a:pPr>
                      <a:r>
                        <a:rPr lang="en-US" altLang="zh-CN" sz="2400"/>
                        <a:t>4. </a:t>
                      </a:r>
                      <a:r>
                        <a:rPr lang="zh-CN" altLang="en-US" sz="2400"/>
                        <a:t>一个人可以是一个团体的关键要素，但一个人永远不能成为一个团队。</a:t>
                      </a:r>
                      <a:endParaRPr lang="zh-CN" altLang="en-US" sz="2400"/>
                    </a:p>
                  </a:txBody>
                  <a:tcPr/>
                </a:tc>
                <a:tc>
                  <a:txBody>
                    <a:bodyPr/>
                    <a:p>
                      <a:pPr>
                        <a:buNone/>
                      </a:pPr>
                      <a:endParaRPr lang="zh-CN" altLang="en-US"/>
                    </a:p>
                  </a:txBody>
                  <a:tcPr/>
                </a:tc>
              </a:tr>
            </a:tbl>
          </a:graphicData>
        </a:graphic>
      </p:graphicFrame>
      <p:sp>
        <p:nvSpPr>
          <p:cNvPr id="15" name="文本框 14"/>
          <p:cNvSpPr txBox="1"/>
          <p:nvPr/>
        </p:nvSpPr>
        <p:spPr>
          <a:xfrm>
            <a:off x="713105" y="1424305"/>
            <a:ext cx="771715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crucial </a:t>
            </a:r>
            <a:r>
              <a:rPr lang="en-US" sz="1600" b="1" i="1">
                <a:solidFill>
                  <a:schemeClr val="bg1"/>
                </a:solidFill>
                <a:latin typeface="Times New Roman" panose="02020603050405020304" pitchFamily="18" charset="0"/>
                <a:cs typeface="Times New Roman" panose="02020603050405020304" pitchFamily="18" charset="0"/>
                <a:sym typeface="+mn-ea"/>
              </a:rPr>
              <a:t>/ˈkruːʃl/</a:t>
            </a:r>
            <a:r>
              <a:rPr lang="en-US" sz="2800" b="1">
                <a:solidFill>
                  <a:schemeClr val="bg1"/>
                </a:solidFill>
                <a:latin typeface="Times New Roman" panose="02020603050405020304" pitchFamily="18" charset="0"/>
                <a:cs typeface="Times New Roman" panose="02020603050405020304" pitchFamily="18" charset="0"/>
                <a:sym typeface="+mn-ea"/>
              </a:rPr>
              <a:t> / significant/ be of vital significance</a:t>
            </a:r>
            <a:endParaRPr lang="en-US" sz="2800" b="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346700" y="2155825"/>
            <a:ext cx="6572250" cy="2676525"/>
          </a:xfrm>
          <a:prstGeom prst="rect">
            <a:avLst/>
          </a:prstGeom>
          <a:noFill/>
        </p:spPr>
        <p:txBody>
          <a:bodyPr wrap="square" rtlCol="0" anchor="t">
            <a:spAutoFit/>
          </a:bodyPr>
          <a:p>
            <a:r>
              <a:rPr lang="zh-CN" altLang="en-US" sz="2400" b="1"/>
              <a:t>3. There is no denying that cooperation</a:t>
            </a:r>
            <a:r>
              <a:rPr lang="zh-CN" altLang="en-US" sz="2400" b="1">
                <a:solidFill>
                  <a:srgbClr val="002060"/>
                </a:solidFill>
              </a:rPr>
              <a:t> is of vital significance</a:t>
            </a:r>
            <a:r>
              <a:rPr lang="zh-CN" altLang="en-US" sz="2400" b="1"/>
              <a:t> in the fiercely competitive and </a:t>
            </a:r>
            <a:r>
              <a:rPr lang="zh-CN" altLang="en-US" sz="2400" b="1" u="sng"/>
              <a:t>dynamic</a:t>
            </a:r>
            <a:r>
              <a:rPr lang="zh-CN" altLang="en-US" sz="2400" b="1"/>
              <a:t> world. It’s essential for us to be equipped with teamwork spirits in order to complete our task efficiently and effectively.</a:t>
            </a:r>
            <a:endParaRPr lang="zh-CN" altLang="en-US" sz="2400" b="1"/>
          </a:p>
          <a:p>
            <a:pPr marL="342900" indent="-342900">
              <a:buFont typeface="Arial" panose="020B0604020202020204" pitchFamily="34" charset="0"/>
              <a:buChar char="•"/>
            </a:pPr>
            <a:r>
              <a:rPr lang="zh-CN" altLang="en-US" sz="2400" b="1"/>
              <a:t> </a:t>
            </a:r>
            <a:r>
              <a:rPr lang="zh-CN" altLang="en-US"/>
              <a:t>/daɪˈnæmɪk/ adj. 动态的；有活力的</a:t>
            </a:r>
            <a:endParaRPr lang="zh-CN" altLang="en-US"/>
          </a:p>
        </p:txBody>
      </p:sp>
      <p:sp>
        <p:nvSpPr>
          <p:cNvPr id="2" name="文本框 1"/>
          <p:cNvSpPr txBox="1"/>
          <p:nvPr/>
        </p:nvSpPr>
        <p:spPr>
          <a:xfrm>
            <a:off x="5346700" y="4832350"/>
            <a:ext cx="6349365" cy="1568450"/>
          </a:xfrm>
          <a:prstGeom prst="rect">
            <a:avLst/>
          </a:prstGeom>
          <a:noFill/>
        </p:spPr>
        <p:txBody>
          <a:bodyPr wrap="square" rtlCol="0" anchor="t">
            <a:spAutoFit/>
          </a:bodyPr>
          <a:p>
            <a:r>
              <a:rPr lang="en-US" altLang="zh-CN" sz="2400" b="1"/>
              <a:t>4. </a:t>
            </a:r>
            <a:r>
              <a:rPr lang="zh-CN" altLang="en-US" sz="2400" b="1"/>
              <a:t>One man can be a </a:t>
            </a:r>
            <a:r>
              <a:rPr lang="zh-CN" altLang="en-US" sz="2400" b="1">
                <a:solidFill>
                  <a:srgbClr val="002060"/>
                </a:solidFill>
              </a:rPr>
              <a:t>crucial </a:t>
            </a:r>
            <a:r>
              <a:rPr lang="zh-CN" altLang="en-US" sz="2400" b="1" u="sng"/>
              <a:t>ingredient</a:t>
            </a:r>
            <a:r>
              <a:rPr lang="zh-CN" altLang="en-US" sz="2400" b="1"/>
              <a:t> on a team, but one man cannot make a team. </a:t>
            </a:r>
            <a:endParaRPr lang="zh-CN" altLang="en-US" sz="2400" b="1"/>
          </a:p>
          <a:p>
            <a:pPr marL="342900" indent="-342900">
              <a:buFont typeface="Arial" panose="020B0604020202020204" pitchFamily="34" charset="0"/>
              <a:buChar char="•"/>
            </a:pPr>
            <a:r>
              <a:rPr lang="zh-CN" altLang="en-US" sz="2400" b="1"/>
              <a:t> </a:t>
            </a:r>
            <a:r>
              <a:rPr lang="zh-CN" altLang="en-US" i="1"/>
              <a:t>/ɪnˈɡriːdiənt/</a:t>
            </a:r>
            <a:r>
              <a:rPr lang="zh-CN" altLang="en-US" sz="2400" b="1"/>
              <a:t> </a:t>
            </a:r>
            <a:r>
              <a:rPr lang="zh-CN" altLang="en-US" i="1"/>
              <a:t>n. 原料；要素；组成部分</a:t>
            </a:r>
            <a:endParaRPr lang="zh-CN" altLang="en-US"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1372870" cy="521970"/>
          </a:xfrm>
          <a:prstGeom prst="rect">
            <a:avLst/>
          </a:prstGeom>
          <a:noFill/>
        </p:spPr>
        <p:txBody>
          <a:bodyPr wrap="square" rtlCol="0">
            <a:spAutoFit/>
          </a:bodyPr>
          <a:p>
            <a:r>
              <a:rPr lang="zh-CN" altLang="en-US" sz="2800" b="1" spc="300" dirty="0">
                <a:solidFill>
                  <a:schemeClr val="tx1">
                    <a:lumMod val="75000"/>
                    <a:lumOff val="25000"/>
                  </a:schemeClr>
                </a:solidFill>
              </a:rPr>
              <a:t>重要的</a:t>
            </a:r>
            <a:endParaRPr lang="zh-CN" altLang="en-US" sz="2800" b="1" spc="300" dirty="0">
              <a:solidFill>
                <a:schemeClr val="tx1">
                  <a:lumMod val="75000"/>
                  <a:lumOff val="25000"/>
                </a:schemeClr>
              </a:solidFill>
            </a:endParaRP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2818161" y="309863"/>
            <a:ext cx="1999615" cy="521970"/>
          </a:xfrm>
          <a:prstGeom prst="rect">
            <a:avLst/>
          </a:prstGeom>
        </p:spPr>
        <p:txBody>
          <a:bodyPr wrap="none">
            <a:spAutoFit/>
          </a:bodyPr>
          <a:p>
            <a:pPr algn="l"/>
            <a:r>
              <a:rPr lang="en-US" altLang="zh-CN" sz="2800" b="1" dirty="0" smtClean="0">
                <a:solidFill>
                  <a:schemeClr val="tx1">
                    <a:lumMod val="75000"/>
                    <a:lumOff val="25000"/>
                  </a:schemeClr>
                </a:solidFill>
              </a:rPr>
              <a:t>important</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996815"/>
                <a:gridCol w="6663055"/>
              </a:tblGrid>
              <a:tr h="938530">
                <a:tc gridSpan="2">
                  <a:txBody>
                    <a:bodyPr/>
                    <a:p>
                      <a:pPr>
                        <a:buNone/>
                      </a:pPr>
                      <a:endParaRPr lang="zh-CN" altLang="en-US"/>
                    </a:p>
                  </a:txBody>
                  <a:tcPr/>
                </a:tc>
                <a:tc hMerge="1">
                  <a:tcPr/>
                </a:tc>
              </a:tr>
              <a:tr h="4368165">
                <a:tc>
                  <a:txBody>
                    <a:bodyPr/>
                    <a:p>
                      <a:pPr fontAlgn="auto">
                        <a:lnSpc>
                          <a:spcPts val="3580"/>
                        </a:lnSpc>
                        <a:buNone/>
                      </a:pPr>
                      <a:endParaRPr lang="zh-CN" altLang="en-US" sz="2400"/>
                    </a:p>
                    <a:p>
                      <a:pPr fontAlgn="auto">
                        <a:lnSpc>
                          <a:spcPts val="3580"/>
                        </a:lnSpc>
                        <a:buNone/>
                      </a:pPr>
                      <a:r>
                        <a:rPr lang="en-US" altLang="zh-CN" sz="2400"/>
                        <a:t>5</a:t>
                      </a:r>
                      <a:r>
                        <a:rPr lang="zh-CN" altLang="en-US" sz="2400"/>
                        <a:t>. 更少的汽车出行意味着更少的空气污染，因此其好处将越来越显著。</a:t>
                      </a:r>
                      <a:endParaRPr lang="zh-CN" altLang="en-US" sz="2400"/>
                    </a:p>
                    <a:p>
                      <a:pPr fontAlgn="auto">
                        <a:lnSpc>
                          <a:spcPts val="3580"/>
                        </a:lnSpc>
                        <a:buNone/>
                      </a:pPr>
                      <a:r>
                        <a:rPr lang="en-US" altLang="zh-CN" sz="2400"/>
                        <a:t>6. </a:t>
                      </a:r>
                      <a:r>
                        <a:rPr lang="zh-CN" altLang="en-US" sz="2400"/>
                        <a:t>高等教育可以在某种程度上激发学生的想象力和创造力，这在他们未来的生活中起着至关重要的作用。</a:t>
                      </a:r>
                      <a:endParaRPr lang="zh-CN" altLang="en-US" sz="2400"/>
                    </a:p>
                    <a:p>
                      <a:pPr fontAlgn="auto">
                        <a:lnSpc>
                          <a:spcPts val="3580"/>
                        </a:lnSpc>
                        <a:buNone/>
                      </a:pPr>
                      <a:r>
                        <a:rPr lang="en-US" altLang="zh-CN" sz="2400"/>
                        <a:t>7.</a:t>
                      </a:r>
                      <a:r>
                        <a:rPr lang="zh-CN" altLang="en-US" sz="2400"/>
                        <a:t>真正重要的不是你来自哪里,而是你的工作能力。</a:t>
                      </a:r>
                      <a:endParaRPr lang="zh-CN" altLang="en-US" sz="2400"/>
                    </a:p>
                    <a:p>
                      <a:pPr fontAlgn="auto">
                        <a:lnSpc>
                          <a:spcPts val="3580"/>
                        </a:lnSpc>
                        <a:buNone/>
                      </a:pPr>
                      <a:endParaRPr lang="zh-CN" altLang="en-US" sz="2400"/>
                    </a:p>
                  </a:txBody>
                  <a:tcPr/>
                </a:tc>
                <a:tc>
                  <a:txBody>
                    <a:bodyPr/>
                    <a:p>
                      <a:pPr>
                        <a:buNone/>
                      </a:pPr>
                      <a:endParaRPr lang="zh-CN" altLang="en-US"/>
                    </a:p>
                  </a:txBody>
                  <a:tcPr/>
                </a:tc>
              </a:tr>
            </a:tbl>
          </a:graphicData>
        </a:graphic>
      </p:graphicFrame>
      <p:sp>
        <p:nvSpPr>
          <p:cNvPr id="15" name="文本框 14"/>
          <p:cNvSpPr txBox="1"/>
          <p:nvPr/>
        </p:nvSpPr>
        <p:spPr>
          <a:xfrm>
            <a:off x="713105" y="1424305"/>
            <a:ext cx="952055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be increasingly significant/ play a vital role/ matter/ count</a:t>
            </a:r>
            <a:endParaRPr lang="en-US" sz="2800" b="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346700" y="2164080"/>
            <a:ext cx="6436995" cy="1198880"/>
          </a:xfrm>
          <a:prstGeom prst="rect">
            <a:avLst/>
          </a:prstGeom>
          <a:noFill/>
        </p:spPr>
        <p:txBody>
          <a:bodyPr wrap="square" rtlCol="0" anchor="t">
            <a:spAutoFit/>
          </a:bodyPr>
          <a:p>
            <a:r>
              <a:rPr lang="en-US" altLang="zh-CN" sz="2400" b="1"/>
              <a:t>5</a:t>
            </a:r>
            <a:r>
              <a:rPr lang="zh-CN" altLang="en-US" sz="2400" b="1"/>
              <a:t>. </a:t>
            </a:r>
            <a:r>
              <a:rPr lang="en-US" altLang="zh-CN" sz="2400" b="1"/>
              <a:t>Fewer car journeys mean less air pollution, so the benifit will</a:t>
            </a:r>
            <a:r>
              <a:rPr lang="en-US" altLang="zh-CN" sz="2400" b="1">
                <a:solidFill>
                  <a:srgbClr val="002060"/>
                </a:solidFill>
              </a:rPr>
              <a:t> be increasingly significant</a:t>
            </a:r>
            <a:r>
              <a:rPr lang="en-US" altLang="zh-CN" sz="2400" b="1"/>
              <a:t>.</a:t>
            </a:r>
            <a:r>
              <a:rPr lang="zh-CN" altLang="en-US" sz="2400" b="1"/>
              <a:t> </a:t>
            </a:r>
            <a:endParaRPr lang="zh-CN" altLang="en-US"/>
          </a:p>
        </p:txBody>
      </p:sp>
      <p:sp>
        <p:nvSpPr>
          <p:cNvPr id="2" name="文本框 1"/>
          <p:cNvSpPr txBox="1"/>
          <p:nvPr/>
        </p:nvSpPr>
        <p:spPr>
          <a:xfrm>
            <a:off x="5346700" y="3362960"/>
            <a:ext cx="6571615" cy="1845310"/>
          </a:xfrm>
          <a:prstGeom prst="rect">
            <a:avLst/>
          </a:prstGeom>
          <a:noFill/>
        </p:spPr>
        <p:txBody>
          <a:bodyPr wrap="square" rtlCol="0" anchor="t">
            <a:spAutoFit/>
          </a:bodyPr>
          <a:p>
            <a:r>
              <a:rPr lang="en-US" altLang="zh-CN" sz="2400" b="1"/>
              <a:t>6. Advanced education can motivete students' imagination and creativity in someway, which </a:t>
            </a:r>
            <a:r>
              <a:rPr lang="en-US" altLang="zh-CN" sz="2400" b="1">
                <a:solidFill>
                  <a:srgbClr val="002060"/>
                </a:solidFill>
              </a:rPr>
              <a:t>play a </a:t>
            </a:r>
            <a:r>
              <a:rPr lang="en-US" altLang="zh-CN" sz="2400" b="1" u="sng">
                <a:solidFill>
                  <a:srgbClr val="002060"/>
                </a:solidFill>
              </a:rPr>
              <a:t>vital</a:t>
            </a:r>
            <a:r>
              <a:rPr lang="en-US" altLang="zh-CN" sz="2400" b="1">
                <a:solidFill>
                  <a:srgbClr val="002060"/>
                </a:solidFill>
              </a:rPr>
              <a:t> role</a:t>
            </a:r>
            <a:r>
              <a:rPr lang="en-US" altLang="zh-CN" sz="2400" b="1"/>
              <a:t> in their future life</a:t>
            </a:r>
            <a:r>
              <a:rPr lang="zh-CN" altLang="en-US" sz="2400" b="1"/>
              <a:t>. </a:t>
            </a:r>
            <a:endParaRPr lang="zh-CN" altLang="en-US" sz="2400" b="1"/>
          </a:p>
          <a:p>
            <a:pPr marL="285750" indent="-285750">
              <a:buFont typeface="Arial" panose="020B0604020202020204" pitchFamily="34" charset="0"/>
              <a:buChar char="•"/>
            </a:pPr>
            <a:r>
              <a:rPr lang="zh-CN" altLang="en-US" i="1"/>
              <a:t> /ˈvaɪtl/ adj. 至关重要的；生死攸关的</a:t>
            </a:r>
            <a:endParaRPr lang="zh-CN" altLang="en-US" i="1"/>
          </a:p>
        </p:txBody>
      </p:sp>
      <p:sp>
        <p:nvSpPr>
          <p:cNvPr id="4" name="文本框 3"/>
          <p:cNvSpPr txBox="1"/>
          <p:nvPr/>
        </p:nvSpPr>
        <p:spPr>
          <a:xfrm>
            <a:off x="5346700" y="5264785"/>
            <a:ext cx="6572250" cy="1198880"/>
          </a:xfrm>
          <a:prstGeom prst="rect">
            <a:avLst/>
          </a:prstGeom>
          <a:noFill/>
        </p:spPr>
        <p:txBody>
          <a:bodyPr wrap="square" rtlCol="0" anchor="t">
            <a:spAutoFit/>
          </a:bodyPr>
          <a:p>
            <a:r>
              <a:rPr lang="en-US" altLang="zh-CN" sz="2400" b="1"/>
              <a:t>7. </a:t>
            </a:r>
            <a:r>
              <a:rPr sz="2400" b="1"/>
              <a:t>It is not the place you are from but your ability to do the job that really </a:t>
            </a:r>
            <a:r>
              <a:rPr lang="zh-CN" altLang="en-US" sz="2400" b="1">
                <a:solidFill>
                  <a:srgbClr val="002060"/>
                </a:solidFill>
              </a:rPr>
              <a:t>counts</a:t>
            </a:r>
            <a:r>
              <a:rPr lang="en-US" altLang="zh-CN" sz="2400" b="1">
                <a:solidFill>
                  <a:srgbClr val="002060"/>
                </a:solidFill>
              </a:rPr>
              <a:t>/matters</a:t>
            </a:r>
            <a:r>
              <a:rPr lang="en-US" altLang="zh-CN" sz="2400" b="1"/>
              <a:t>.</a:t>
            </a:r>
            <a:endParaRPr lang="en-US" altLang="zh-CN" sz="24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1372870" cy="521970"/>
          </a:xfrm>
          <a:prstGeom prst="rect">
            <a:avLst/>
          </a:prstGeom>
          <a:noFill/>
        </p:spPr>
        <p:txBody>
          <a:bodyPr wrap="square" rtlCol="0">
            <a:spAutoFit/>
          </a:bodyPr>
          <a:p>
            <a:r>
              <a:rPr lang="zh-CN" altLang="en-US" sz="2800" b="1" spc="300" dirty="0">
                <a:solidFill>
                  <a:schemeClr val="tx1">
                    <a:lumMod val="75000"/>
                    <a:lumOff val="25000"/>
                  </a:schemeClr>
                </a:solidFill>
              </a:rPr>
              <a:t>重要的</a:t>
            </a:r>
            <a:endParaRPr lang="zh-CN" altLang="en-US" sz="2800" b="1" spc="300" dirty="0">
              <a:solidFill>
                <a:schemeClr val="tx1">
                  <a:lumMod val="75000"/>
                  <a:lumOff val="25000"/>
                </a:schemeClr>
              </a:solidFill>
            </a:endParaRP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2818161" y="309863"/>
            <a:ext cx="1999615" cy="521970"/>
          </a:xfrm>
          <a:prstGeom prst="rect">
            <a:avLst/>
          </a:prstGeom>
        </p:spPr>
        <p:txBody>
          <a:bodyPr wrap="none">
            <a:spAutoFit/>
          </a:bodyPr>
          <a:p>
            <a:pPr algn="l"/>
            <a:r>
              <a:rPr lang="en-US" altLang="zh-CN" sz="2800" b="1" dirty="0" smtClean="0">
                <a:solidFill>
                  <a:schemeClr val="tx1">
                    <a:lumMod val="75000"/>
                    <a:lumOff val="25000"/>
                  </a:schemeClr>
                </a:solidFill>
              </a:rPr>
              <a:t>important</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996815"/>
                <a:gridCol w="6663055"/>
              </a:tblGrid>
              <a:tr h="938530">
                <a:tc gridSpan="2">
                  <a:txBody>
                    <a:bodyPr/>
                    <a:p>
                      <a:pPr>
                        <a:buNone/>
                      </a:pPr>
                      <a:endParaRPr lang="zh-CN" altLang="en-US"/>
                    </a:p>
                  </a:txBody>
                  <a:tcPr/>
                </a:tc>
                <a:tc hMerge="1">
                  <a:tcPr/>
                </a:tc>
              </a:tr>
              <a:tr h="4368165">
                <a:tc>
                  <a:txBody>
                    <a:bodyPr/>
                    <a:p>
                      <a:pPr fontAlgn="auto">
                        <a:lnSpc>
                          <a:spcPts val="3580"/>
                        </a:lnSpc>
                        <a:buNone/>
                      </a:pPr>
                      <a:endParaRPr lang="zh-CN" altLang="en-US" sz="2400"/>
                    </a:p>
                    <a:p>
                      <a:pPr fontAlgn="auto">
                        <a:lnSpc>
                          <a:spcPts val="3580"/>
                        </a:lnSpc>
                        <a:buNone/>
                      </a:pPr>
                      <a:r>
                        <a:rPr lang="en-US" altLang="zh-CN" sz="2400"/>
                        <a:t>8</a:t>
                      </a:r>
                      <a:r>
                        <a:rPr lang="zh-CN" altLang="en-US" sz="2400"/>
                        <a:t>. 人们普遍认为计算机已经成为我们社会必不可少的一部分。 它们使我们的生活更舒适，减少了大量劳动。</a:t>
                      </a:r>
                      <a:endParaRPr lang="zh-CN" altLang="en-US" sz="2400"/>
                    </a:p>
                    <a:p>
                      <a:pPr fontAlgn="auto">
                        <a:lnSpc>
                          <a:spcPts val="3580"/>
                        </a:lnSpc>
                        <a:buNone/>
                      </a:pPr>
                      <a:r>
                        <a:rPr lang="en-US" altLang="zh-CN" sz="2400"/>
                        <a:t>9. </a:t>
                      </a:r>
                      <a:r>
                        <a:rPr lang="zh-CN" altLang="en-US" sz="2400"/>
                        <a:t>这种本质上的差别是决定使用哪种技术的主要因素。</a:t>
                      </a:r>
                      <a:endParaRPr lang="zh-CN" altLang="en-US" sz="2400"/>
                    </a:p>
                  </a:txBody>
                  <a:tcPr/>
                </a:tc>
                <a:tc>
                  <a:txBody>
                    <a:bodyPr/>
                    <a:p>
                      <a:pPr>
                        <a:buNone/>
                      </a:pPr>
                      <a:endParaRPr lang="zh-CN" altLang="en-US"/>
                    </a:p>
                  </a:txBody>
                  <a:tcPr/>
                </a:tc>
              </a:tr>
            </a:tbl>
          </a:graphicData>
        </a:graphic>
      </p:graphicFrame>
      <p:sp>
        <p:nvSpPr>
          <p:cNvPr id="15" name="文本框 14"/>
          <p:cNvSpPr txBox="1"/>
          <p:nvPr/>
        </p:nvSpPr>
        <p:spPr>
          <a:xfrm>
            <a:off x="713105" y="1424305"/>
            <a:ext cx="8660130"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be essential/  indispensable/ basic/ vital to </a:t>
            </a:r>
            <a:endParaRPr lang="en-US" sz="2800" b="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346700" y="2332990"/>
            <a:ext cx="6436995" cy="2183765"/>
          </a:xfrm>
          <a:prstGeom prst="rect">
            <a:avLst/>
          </a:prstGeom>
          <a:noFill/>
        </p:spPr>
        <p:txBody>
          <a:bodyPr wrap="square" rtlCol="0" anchor="t">
            <a:spAutoFit/>
          </a:bodyPr>
          <a:p>
            <a:r>
              <a:rPr lang="en-US" altLang="zh-CN" sz="2400" b="1"/>
              <a:t>8</a:t>
            </a:r>
            <a:r>
              <a:rPr lang="zh-CN" altLang="en-US" sz="2400" b="1"/>
              <a:t>. </a:t>
            </a:r>
            <a:r>
              <a:rPr lang="en-US" altLang="zh-CN" sz="2400" b="1"/>
              <a:t>It is widely acknowledged that computers have become</a:t>
            </a:r>
            <a:r>
              <a:rPr lang="en-US" altLang="zh-CN" sz="2400" b="1">
                <a:solidFill>
                  <a:srgbClr val="002060"/>
                </a:solidFill>
              </a:rPr>
              <a:t> </a:t>
            </a:r>
            <a:r>
              <a:rPr lang="en-US" altLang="zh-CN" sz="2400" b="1" u="sng">
                <a:solidFill>
                  <a:srgbClr val="002060"/>
                </a:solidFill>
              </a:rPr>
              <a:t>indispensable</a:t>
            </a:r>
            <a:r>
              <a:rPr lang="en-US" altLang="zh-CN" sz="2400" b="1" u="sng"/>
              <a:t> </a:t>
            </a:r>
            <a:r>
              <a:rPr lang="en-US" altLang="zh-CN" sz="2400" b="1"/>
              <a:t>to our society，which make our life and work more comfortable and less laborious.</a:t>
            </a:r>
            <a:r>
              <a:rPr lang="zh-CN" altLang="en-US" sz="2400" b="1"/>
              <a:t> </a:t>
            </a:r>
            <a:endParaRPr lang="zh-CN" altLang="en-US" sz="2400" b="1"/>
          </a:p>
          <a:p>
            <a:pPr marL="285750" indent="-285750" algn="l">
              <a:buFont typeface="Arial" panose="020B0604020202020204" pitchFamily="34" charset="0"/>
              <a:buChar char="•"/>
              <a:defRPr/>
            </a:pPr>
            <a:r>
              <a:rPr lang="zh-CN" altLang="en-US" sz="1600" i="1">
                <a:sym typeface="+mn-ea"/>
              </a:rPr>
              <a:t>/ˌɪndɪˈspensəbl/adj. 不可缺少的；绝对必要的</a:t>
            </a:r>
            <a:endParaRPr lang="zh-CN" altLang="en-US" sz="1600" i="1"/>
          </a:p>
        </p:txBody>
      </p:sp>
      <p:sp>
        <p:nvSpPr>
          <p:cNvPr id="2" name="文本框 1"/>
          <p:cNvSpPr txBox="1"/>
          <p:nvPr/>
        </p:nvSpPr>
        <p:spPr>
          <a:xfrm>
            <a:off x="5427980" y="4618355"/>
            <a:ext cx="6490970" cy="1722120"/>
          </a:xfrm>
          <a:prstGeom prst="rect">
            <a:avLst/>
          </a:prstGeom>
          <a:noFill/>
        </p:spPr>
        <p:txBody>
          <a:bodyPr wrap="square" rtlCol="0" anchor="t">
            <a:spAutoFit/>
          </a:bodyPr>
          <a:p>
            <a:r>
              <a:rPr lang="en-US" sz="2400" b="1"/>
              <a:t>9. </a:t>
            </a:r>
            <a:r>
              <a:rPr sz="2400" b="1"/>
              <a:t>This </a:t>
            </a:r>
            <a:r>
              <a:rPr sz="2400" b="1" u="sng">
                <a:solidFill>
                  <a:srgbClr val="002060"/>
                </a:solidFill>
              </a:rPr>
              <a:t>essential</a:t>
            </a:r>
            <a:r>
              <a:rPr sz="2400" b="1"/>
              <a:t> difference is the </a:t>
            </a:r>
            <a:r>
              <a:rPr sz="2400" b="1" u="sng"/>
              <a:t>primary</a:t>
            </a:r>
            <a:r>
              <a:rPr sz="2400" b="1"/>
              <a:t> factor in determining which technology to use. </a:t>
            </a:r>
            <a:endParaRPr sz="2400" b="1"/>
          </a:p>
          <a:p>
            <a:pPr marL="285750" indent="-285750">
              <a:buFont typeface="Arial" panose="020B0604020202020204" pitchFamily="34" charset="0"/>
              <a:buChar char="•"/>
            </a:pPr>
            <a:r>
              <a:rPr lang="zh-CN" altLang="en-US" i="1"/>
              <a:t> </a:t>
            </a:r>
            <a:r>
              <a:rPr lang="zh-CN" altLang="en-US" sz="1600" i="1"/>
              <a:t> /ɪˈsenʃl/adj. adj. 基本的；必要的；本质的；精华的</a:t>
            </a:r>
            <a:endParaRPr lang="zh-CN" altLang="en-US" sz="1600" i="1"/>
          </a:p>
          <a:p>
            <a:pPr marL="285750" indent="-285750">
              <a:buFont typeface="Arial" panose="020B0604020202020204" pitchFamily="34" charset="0"/>
              <a:buChar char="•"/>
            </a:pPr>
            <a:r>
              <a:rPr lang="zh-CN" altLang="en-US" sz="1600" i="1"/>
              <a:t> /ˈpraɪməri/ adj. 主要的；初级的；基本的 n. 最主要者</a:t>
            </a:r>
            <a:endParaRPr lang="zh-CN" altLang="en-US" sz="1600"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1372870" cy="521970"/>
          </a:xfrm>
          <a:prstGeom prst="rect">
            <a:avLst/>
          </a:prstGeom>
          <a:noFill/>
        </p:spPr>
        <p:txBody>
          <a:bodyPr wrap="square" rtlCol="0">
            <a:spAutoFit/>
          </a:bodyPr>
          <a:p>
            <a:r>
              <a:rPr lang="zh-CN" altLang="en-US" sz="2800" b="1" spc="300" dirty="0">
                <a:solidFill>
                  <a:schemeClr val="tx1">
                    <a:lumMod val="75000"/>
                    <a:lumOff val="25000"/>
                  </a:schemeClr>
                </a:solidFill>
              </a:rPr>
              <a:t>重要的</a:t>
            </a:r>
            <a:endParaRPr lang="zh-CN" altLang="en-US" sz="2800" b="1" spc="300" dirty="0">
              <a:solidFill>
                <a:schemeClr val="tx1">
                  <a:lumMod val="75000"/>
                  <a:lumOff val="25000"/>
                </a:schemeClr>
              </a:solidFill>
            </a:endParaRP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2818161" y="309863"/>
            <a:ext cx="1999615" cy="521970"/>
          </a:xfrm>
          <a:prstGeom prst="rect">
            <a:avLst/>
          </a:prstGeom>
        </p:spPr>
        <p:txBody>
          <a:bodyPr wrap="none">
            <a:spAutoFit/>
          </a:bodyPr>
          <a:p>
            <a:pPr algn="l"/>
            <a:r>
              <a:rPr lang="en-US" altLang="zh-CN" sz="2800" b="1" dirty="0" smtClean="0">
                <a:solidFill>
                  <a:schemeClr val="tx1">
                    <a:lumMod val="75000"/>
                    <a:lumOff val="25000"/>
                  </a:schemeClr>
                </a:solidFill>
              </a:rPr>
              <a:t>important</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869180"/>
                <a:gridCol w="6790690"/>
              </a:tblGrid>
              <a:tr h="938530">
                <a:tc gridSpan="2">
                  <a:txBody>
                    <a:bodyPr/>
                    <a:p>
                      <a:pPr>
                        <a:buNone/>
                      </a:pPr>
                      <a:endParaRPr lang="zh-CN" altLang="en-US"/>
                    </a:p>
                  </a:txBody>
                  <a:tcPr/>
                </a:tc>
                <a:tc hMerge="1">
                  <a:tcPr/>
                </a:tc>
              </a:tr>
              <a:tr h="4368165">
                <a:tc>
                  <a:txBody>
                    <a:bodyPr/>
                    <a:p>
                      <a:pPr fontAlgn="auto">
                        <a:lnSpc>
                          <a:spcPts val="3580"/>
                        </a:lnSpc>
                        <a:buNone/>
                      </a:pPr>
                      <a:endParaRPr lang="en-US" altLang="zh-CN" sz="2400"/>
                    </a:p>
                    <a:p>
                      <a:pPr fontAlgn="auto">
                        <a:lnSpc>
                          <a:spcPts val="3580"/>
                        </a:lnSpc>
                        <a:buNone/>
                      </a:pPr>
                      <a:r>
                        <a:rPr lang="en-US" altLang="zh-CN" sz="2400"/>
                        <a:t>10</a:t>
                      </a:r>
                      <a:r>
                        <a:rPr lang="zh-CN" altLang="en-US" sz="2400"/>
                        <a:t>. 申请大学之前，调查研究做出正确决策很重要。</a:t>
                      </a:r>
                      <a:endParaRPr lang="zh-CN" altLang="en-US" sz="2400"/>
                    </a:p>
                    <a:p>
                      <a:pPr fontAlgn="auto">
                        <a:lnSpc>
                          <a:spcPts val="3580"/>
                        </a:lnSpc>
                        <a:buNone/>
                      </a:pPr>
                      <a:r>
                        <a:rPr lang="zh-CN" altLang="en-US" sz="1800" b="0" i="1"/>
                        <a:t>(</a:t>
                      </a:r>
                      <a:r>
                        <a:rPr lang="zh-CN" altLang="en-US" sz="1800" b="0" i="1">
                          <a:solidFill>
                            <a:srgbClr val="FF0000"/>
                          </a:solidFill>
                        </a:rPr>
                        <a:t>2018年11月浙江高考文本原句：</a:t>
                      </a:r>
                      <a:endParaRPr lang="zh-CN" altLang="en-US" sz="1800" b="0" i="1"/>
                    </a:p>
                    <a:p>
                      <a:pPr fontAlgn="auto">
                        <a:lnSpc>
                          <a:spcPts val="3580"/>
                        </a:lnSpc>
                        <a:buNone/>
                      </a:pPr>
                      <a:r>
                        <a:rPr lang="zh-CN" altLang="en-US" sz="1800" b="0" i="1"/>
                        <a:t>keep in mind that you are making decision about the next four years of your life, and do all the research you can to make sure you are making the right one.</a:t>
                      </a:r>
                      <a:r>
                        <a:rPr lang="en-US" altLang="zh-CN" sz="1800" b="0" i="1"/>
                        <a:t>)</a:t>
                      </a:r>
                      <a:endParaRPr lang="en-US" altLang="zh-CN" sz="1800" b="0" i="1"/>
                    </a:p>
                  </a:txBody>
                  <a:tcPr/>
                </a:tc>
                <a:tc>
                  <a:txBody>
                    <a:bodyPr/>
                    <a:p>
                      <a:pPr>
                        <a:buNone/>
                      </a:pPr>
                      <a:endParaRPr lang="zh-CN" altLang="en-US"/>
                    </a:p>
                  </a:txBody>
                  <a:tcPr/>
                </a:tc>
              </a:tr>
            </a:tbl>
          </a:graphicData>
        </a:graphic>
      </p:graphicFrame>
      <p:sp>
        <p:nvSpPr>
          <p:cNvPr id="15" name="文本框 14"/>
          <p:cNvSpPr txBox="1"/>
          <p:nvPr/>
        </p:nvSpPr>
        <p:spPr>
          <a:xfrm>
            <a:off x="713105" y="1424305"/>
            <a:ext cx="8660130"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essential/  critical / crucial</a:t>
            </a:r>
            <a:endParaRPr lang="en-US" sz="2800" b="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271135" y="2477770"/>
            <a:ext cx="6647815" cy="3415030"/>
          </a:xfrm>
          <a:prstGeom prst="rect">
            <a:avLst/>
          </a:prstGeom>
          <a:noFill/>
        </p:spPr>
        <p:txBody>
          <a:bodyPr wrap="square" rtlCol="0" anchor="t">
            <a:spAutoFit/>
          </a:bodyPr>
          <a:p>
            <a:r>
              <a:rPr sz="2400" b="1"/>
              <a:t>① Applying to colleges is a </a:t>
            </a:r>
            <a:r>
              <a:rPr sz="2400" b="1">
                <a:solidFill>
                  <a:srgbClr val="002060"/>
                </a:solidFill>
              </a:rPr>
              <a:t>crucial </a:t>
            </a:r>
            <a:r>
              <a:rPr sz="2400" b="1"/>
              <a:t>decision in your life. </a:t>
            </a:r>
            <a:endParaRPr sz="2400" b="1"/>
          </a:p>
          <a:p>
            <a:r>
              <a:rPr sz="2400" b="1"/>
              <a:t>②</a:t>
            </a:r>
            <a:r>
              <a:rPr sz="2400" b="1">
                <a:sym typeface="+mn-ea"/>
              </a:rPr>
              <a:t>It</a:t>
            </a:r>
            <a:r>
              <a:rPr lang="en-US" sz="2400" b="1">
                <a:sym typeface="+mn-ea"/>
              </a:rPr>
              <a:t>'</a:t>
            </a:r>
            <a:r>
              <a:rPr sz="2400" b="1">
                <a:sym typeface="+mn-ea"/>
              </a:rPr>
              <a:t>s</a:t>
            </a:r>
            <a:r>
              <a:rPr sz="2400" b="1">
                <a:solidFill>
                  <a:srgbClr val="002060"/>
                </a:solidFill>
                <a:sym typeface="+mn-ea"/>
              </a:rPr>
              <a:t> essential</a:t>
            </a:r>
            <a:r>
              <a:rPr sz="2400" b="1">
                <a:sym typeface="+mn-ea"/>
              </a:rPr>
              <a:t> for senior students to do research to make wise selection of the colleges they will apply for. </a:t>
            </a:r>
            <a:endParaRPr sz="2400" b="1"/>
          </a:p>
          <a:p>
            <a:r>
              <a:rPr sz="2400" b="1"/>
              <a:t>③The senior students face a </a:t>
            </a:r>
            <a:r>
              <a:rPr sz="2400" b="1">
                <a:solidFill>
                  <a:srgbClr val="002060"/>
                </a:solidFill>
              </a:rPr>
              <a:t>critical </a:t>
            </a:r>
            <a:r>
              <a:rPr sz="2400" b="1"/>
              <a:t>crossroad upon the college they will attend, which is bound to influence the next four years. </a:t>
            </a:r>
            <a:endParaRPr sz="24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Lst>
  </p:timing>
</p:sld>
</file>

<file path=ppt/tags/tag1.xml><?xml version="1.0" encoding="utf-8"?>
<p:tagLst xmlns:p="http://schemas.openxmlformats.org/presentationml/2006/main">
  <p:tag name="MH" val="20160517081114"/>
  <p:tag name="MH_LIBRARY" val="GRAPHIC"/>
  <p:tag name="MH_TYPE" val="Other"/>
  <p:tag name="MH_ORDER" val="19"/>
</p:tagLst>
</file>

<file path=ppt/tags/tag10.xml><?xml version="1.0" encoding="utf-8"?>
<p:tagLst xmlns:p="http://schemas.openxmlformats.org/presentationml/2006/main">
  <p:tag name="MH" val="20160517081114"/>
  <p:tag name="MH_LIBRARY" val="GRAPHIC"/>
  <p:tag name="MH_TYPE" val="Other"/>
  <p:tag name="MH_ORDER" val="10"/>
</p:tagLst>
</file>

<file path=ppt/tags/tag11.xml><?xml version="1.0" encoding="utf-8"?>
<p:tagLst xmlns:p="http://schemas.openxmlformats.org/presentationml/2006/main">
  <p:tag name="MH" val="20160517081114"/>
  <p:tag name="MH_LIBRARY" val="GRAPHIC"/>
  <p:tag name="MH_TYPE" val="Other"/>
  <p:tag name="MH_ORDER" val="11"/>
</p:tagLst>
</file>

<file path=ppt/tags/tag12.xml><?xml version="1.0" encoding="utf-8"?>
<p:tagLst xmlns:p="http://schemas.openxmlformats.org/presentationml/2006/main">
  <p:tag name="MH" val="20160517081114"/>
  <p:tag name="MH_LIBRARY" val="GRAPHIC"/>
  <p:tag name="MH_TYPE" val="Other"/>
  <p:tag name="MH_ORDER" val="12"/>
</p:tagLst>
</file>

<file path=ppt/tags/tag13.xml><?xml version="1.0" encoding="utf-8"?>
<p:tagLst xmlns:p="http://schemas.openxmlformats.org/presentationml/2006/main">
  <p:tag name="MH" val="20160517081114"/>
  <p:tag name="MH_LIBRARY" val="GRAPHIC"/>
  <p:tag name="MH_TYPE" val="Other"/>
  <p:tag name="MH_ORDER" val="13"/>
</p:tagLst>
</file>

<file path=ppt/tags/tag14.xml><?xml version="1.0" encoding="utf-8"?>
<p:tagLst xmlns:p="http://schemas.openxmlformats.org/presentationml/2006/main">
  <p:tag name="MH" val="20160517081114"/>
  <p:tag name="MH_LIBRARY" val="GRAPHIC"/>
  <p:tag name="MH_TYPE" val="Other"/>
  <p:tag name="MH_ORDER" val="14"/>
</p:tagLst>
</file>

<file path=ppt/tags/tag15.xml><?xml version="1.0" encoding="utf-8"?>
<p:tagLst xmlns:p="http://schemas.openxmlformats.org/presentationml/2006/main">
  <p:tag name="MH" val="20160517081114"/>
  <p:tag name="MH_LIBRARY" val="GRAPHIC"/>
  <p:tag name="MH_TYPE" val="Other"/>
  <p:tag name="MH_ORDER" val="15"/>
</p:tagLst>
</file>

<file path=ppt/tags/tag16.xml><?xml version="1.0" encoding="utf-8"?>
<p:tagLst xmlns:p="http://schemas.openxmlformats.org/presentationml/2006/main">
  <p:tag name="MH" val="20160517081114"/>
  <p:tag name="MH_LIBRARY" val="GRAPHIC"/>
  <p:tag name="MH_TYPE" val="Other"/>
  <p:tag name="MH_ORDER" val="16"/>
</p:tagLst>
</file>

<file path=ppt/tags/tag17.xml><?xml version="1.0" encoding="utf-8"?>
<p:tagLst xmlns:p="http://schemas.openxmlformats.org/presentationml/2006/main">
  <p:tag name="MH" val="20160517081114"/>
  <p:tag name="MH_LIBRARY" val="GRAPHIC"/>
  <p:tag name="MH_TYPE" val="Other"/>
  <p:tag name="MH_ORDER" val="17"/>
</p:tagLst>
</file>

<file path=ppt/tags/tag18.xml><?xml version="1.0" encoding="utf-8"?>
<p:tagLst xmlns:p="http://schemas.openxmlformats.org/presentationml/2006/main">
  <p:tag name="MH" val="20160517081114"/>
  <p:tag name="MH_LIBRARY" val="GRAPHIC"/>
  <p:tag name="MH_TYPE" val="Other"/>
  <p:tag name="MH_ORDER" val="18"/>
</p:tagLst>
</file>

<file path=ppt/tags/tag19.xml><?xml version="1.0" encoding="utf-8"?>
<p:tagLst xmlns:p="http://schemas.openxmlformats.org/presentationml/2006/main">
  <p:tag name="MH" val="20160517081114"/>
  <p:tag name="MH_LIBRARY" val="GRAPHIC"/>
  <p:tag name="MH_TYPE" val="Title"/>
  <p:tag name="MH_ORDER" val="1"/>
</p:tagLst>
</file>

<file path=ppt/tags/tag2.xml><?xml version="1.0" encoding="utf-8"?>
<p:tagLst xmlns:p="http://schemas.openxmlformats.org/presentationml/2006/main">
  <p:tag name="MH" val="20160517081114"/>
  <p:tag name="MH_LIBRARY" val="GRAPHIC"/>
  <p:tag name="MH_TYPE" val="Other"/>
  <p:tag name="MH_ORDER" val="1"/>
</p:tagLst>
</file>

<file path=ppt/tags/tag20.xml><?xml version="1.0" encoding="utf-8"?>
<p:tagLst xmlns:p="http://schemas.openxmlformats.org/presentationml/2006/main">
  <p:tag name="KSO_WM_UNIT_TABLE_BEAUTIFY" val="smartTable{b199f409-e7d5-48ee-b1c0-8b2a85c1df9f}"/>
</p:tagLst>
</file>

<file path=ppt/tags/tag21.xml><?xml version="1.0" encoding="utf-8"?>
<p:tagLst xmlns:p="http://schemas.openxmlformats.org/presentationml/2006/main">
  <p:tag name="KSO_WM_UNIT_TABLE_BEAUTIFY" val="smartTable{b199f409-e7d5-48ee-b1c0-8b2a85c1df9f}"/>
</p:tagLst>
</file>

<file path=ppt/tags/tag22.xml><?xml version="1.0" encoding="utf-8"?>
<p:tagLst xmlns:p="http://schemas.openxmlformats.org/presentationml/2006/main">
  <p:tag name="KSO_WM_UNIT_TABLE_BEAUTIFY" val="smartTable{b199f409-e7d5-48ee-b1c0-8b2a85c1df9f}"/>
</p:tagLst>
</file>

<file path=ppt/tags/tag23.xml><?xml version="1.0" encoding="utf-8"?>
<p:tagLst xmlns:p="http://schemas.openxmlformats.org/presentationml/2006/main">
  <p:tag name="KSO_WM_UNIT_TABLE_BEAUTIFY" val="smartTable{b199f409-e7d5-48ee-b1c0-8b2a85c1df9f}"/>
</p:tagLst>
</file>

<file path=ppt/tags/tag24.xml><?xml version="1.0" encoding="utf-8"?>
<p:tagLst xmlns:p="http://schemas.openxmlformats.org/presentationml/2006/main">
  <p:tag name="KSO_WM_UNIT_TABLE_BEAUTIFY" val="smartTable{b199f409-e7d5-48ee-b1c0-8b2a85c1df9f}"/>
</p:tagLst>
</file>

<file path=ppt/tags/tag25.xml><?xml version="1.0" encoding="utf-8"?>
<p:tagLst xmlns:p="http://schemas.openxmlformats.org/presentationml/2006/main">
  <p:tag name="MH" val="20160517090458"/>
  <p:tag name="MH_LIBRARY" val="GRAPHIC"/>
  <p:tag name="MH_TYPE" val="Other"/>
  <p:tag name="MH_ORDER" val="8"/>
</p:tagLst>
</file>

<file path=ppt/tags/tag26.xml><?xml version="1.0" encoding="utf-8"?>
<p:tagLst xmlns:p="http://schemas.openxmlformats.org/presentationml/2006/main">
  <p:tag name="MH" val="20160517090458"/>
  <p:tag name="MH_LIBRARY" val="GRAPHIC"/>
  <p:tag name="MH_TYPE" val="Other"/>
  <p:tag name="MH_ORDER" val="7"/>
</p:tagLst>
</file>

<file path=ppt/tags/tag27.xml><?xml version="1.0" encoding="utf-8"?>
<p:tagLst xmlns:p="http://schemas.openxmlformats.org/presentationml/2006/main">
  <p:tag name="MH" val="20160517090458"/>
  <p:tag name="MH_LIBRARY" val="GRAPHIC"/>
  <p:tag name="MH_TYPE" val="Other"/>
  <p:tag name="MH_ORDER" val="8"/>
</p:tagLst>
</file>

<file path=ppt/tags/tag28.xml><?xml version="1.0" encoding="utf-8"?>
<p:tagLst xmlns:p="http://schemas.openxmlformats.org/presentationml/2006/main">
  <p:tag name="MH" val="20160517090458"/>
  <p:tag name="MH_LIBRARY" val="GRAPHIC"/>
  <p:tag name="MH_TYPE" val="SubTitle"/>
  <p:tag name="MH_ORDER" val="1"/>
</p:tagLst>
</file>

<file path=ppt/tags/tag29.xml><?xml version="1.0" encoding="utf-8"?>
<p:tagLst xmlns:p="http://schemas.openxmlformats.org/presentationml/2006/main">
  <p:tag name="MH" val="20160517090458"/>
  <p:tag name="MH_LIBRARY" val="GRAPHIC"/>
  <p:tag name="MH_TYPE" val="Other"/>
  <p:tag name="MH_ORDER" val="1"/>
</p:tagLst>
</file>

<file path=ppt/tags/tag3.xml><?xml version="1.0" encoding="utf-8"?>
<p:tagLst xmlns:p="http://schemas.openxmlformats.org/presentationml/2006/main">
  <p:tag name="MH" val="20160517081114"/>
  <p:tag name="MH_LIBRARY" val="GRAPHIC"/>
  <p:tag name="MH_TYPE" val="Other"/>
  <p:tag name="MH_ORDER" val="2"/>
</p:tagLst>
</file>

<file path=ppt/tags/tag30.xml><?xml version="1.0" encoding="utf-8"?>
<p:tagLst xmlns:p="http://schemas.openxmlformats.org/presentationml/2006/main">
  <p:tag name="MH" val="20160517090458"/>
  <p:tag name="MH_LIBRARY" val="GRAPHIC"/>
  <p:tag name="MH_TYPE" val="SubTitle"/>
  <p:tag name="MH_ORDER" val="2"/>
</p:tagLst>
</file>

<file path=ppt/tags/tag31.xml><?xml version="1.0" encoding="utf-8"?>
<p:tagLst xmlns:p="http://schemas.openxmlformats.org/presentationml/2006/main">
  <p:tag name="MH" val="20160517090458"/>
  <p:tag name="MH_LIBRARY" val="GRAPHIC"/>
  <p:tag name="MH_TYPE" val="Other"/>
  <p:tag name="MH_ORDER" val="2"/>
</p:tagLst>
</file>

<file path=ppt/tags/tag32.xml><?xml version="1.0" encoding="utf-8"?>
<p:tagLst xmlns:p="http://schemas.openxmlformats.org/presentationml/2006/main">
  <p:tag name="MH" val="20160517090458"/>
  <p:tag name="MH_LIBRARY" val="GRAPHIC"/>
  <p:tag name="MH_TYPE" val="SubTitle"/>
  <p:tag name="MH_ORDER" val="3"/>
</p:tagLst>
</file>

<file path=ppt/tags/tag33.xml><?xml version="1.0" encoding="utf-8"?>
<p:tagLst xmlns:p="http://schemas.openxmlformats.org/presentationml/2006/main">
  <p:tag name="MH" val="20160517090458"/>
  <p:tag name="MH_LIBRARY" val="GRAPHIC"/>
  <p:tag name="MH_TYPE" val="Other"/>
  <p:tag name="MH_ORDER" val="3"/>
</p:tagLst>
</file>

<file path=ppt/tags/tag34.xml><?xml version="1.0" encoding="utf-8"?>
<p:tagLst xmlns:p="http://schemas.openxmlformats.org/presentationml/2006/main">
  <p:tag name="MH" val="20160517090458"/>
  <p:tag name="MH_LIBRARY" val="GRAPHIC"/>
  <p:tag name="MH_TYPE" val="SubTitle"/>
  <p:tag name="MH_ORDER" val="4"/>
</p:tagLst>
</file>

<file path=ppt/tags/tag35.xml><?xml version="1.0" encoding="utf-8"?>
<p:tagLst xmlns:p="http://schemas.openxmlformats.org/presentationml/2006/main">
  <p:tag name="MH" val="20160517090458"/>
  <p:tag name="MH_LIBRARY" val="GRAPHIC"/>
  <p:tag name="MH_TYPE" val="Other"/>
  <p:tag name="MH_ORDER" val="4"/>
</p:tagLst>
</file>

<file path=ppt/tags/tag36.xml><?xml version="1.0" encoding="utf-8"?>
<p:tagLst xmlns:p="http://schemas.openxmlformats.org/presentationml/2006/main">
  <p:tag name="MH" val="20160517090458"/>
  <p:tag name="MH_LIBRARY" val="GRAPHIC"/>
  <p:tag name="MH_TYPE" val="SubTitle"/>
  <p:tag name="MH_ORDER" val="5"/>
</p:tagLst>
</file>

<file path=ppt/tags/tag37.xml><?xml version="1.0" encoding="utf-8"?>
<p:tagLst xmlns:p="http://schemas.openxmlformats.org/presentationml/2006/main">
  <p:tag name="MH" val="20160517090458"/>
  <p:tag name="MH_LIBRARY" val="GRAPHIC"/>
  <p:tag name="MH_TYPE" val="Other"/>
  <p:tag name="MH_ORDER" val="5"/>
</p:tagLst>
</file>

<file path=ppt/tags/tag38.xml><?xml version="1.0" encoding="utf-8"?>
<p:tagLst xmlns:p="http://schemas.openxmlformats.org/presentationml/2006/main">
  <p:tag name="MH" val="20160517090458"/>
  <p:tag name="MH_LIBRARY" val="GRAPHIC"/>
  <p:tag name="MH_TYPE" val="SubTitle"/>
  <p:tag name="MH_ORDER" val="6"/>
</p:tagLst>
</file>

<file path=ppt/tags/tag39.xml><?xml version="1.0" encoding="utf-8"?>
<p:tagLst xmlns:p="http://schemas.openxmlformats.org/presentationml/2006/main">
  <p:tag name="MH" val="20160517090458"/>
  <p:tag name="MH_LIBRARY" val="GRAPHIC"/>
  <p:tag name="MH_TYPE" val="Other"/>
  <p:tag name="MH_ORDER" val="6"/>
</p:tagLst>
</file>

<file path=ppt/tags/tag4.xml><?xml version="1.0" encoding="utf-8"?>
<p:tagLst xmlns:p="http://schemas.openxmlformats.org/presentationml/2006/main">
  <p:tag name="MH" val="20160517081114"/>
  <p:tag name="MH_LIBRARY" val="GRAPHIC"/>
  <p:tag name="MH_TYPE" val="Other"/>
  <p:tag name="MH_ORDER" val="4"/>
</p:tagLst>
</file>

<file path=ppt/tags/tag40.xml><?xml version="1.0" encoding="utf-8"?>
<p:tagLst xmlns:p="http://schemas.openxmlformats.org/presentationml/2006/main">
  <p:tag name="MH" val="20160517090458"/>
  <p:tag name="MH_LIBRARY" val="GRAPHIC"/>
  <p:tag name="MH_TYPE" val="Other"/>
  <p:tag name="MH_ORDER" val="9"/>
</p:tagLst>
</file>

<file path=ppt/tags/tag41.xml><?xml version="1.0" encoding="utf-8"?>
<p:tagLst xmlns:p="http://schemas.openxmlformats.org/presentationml/2006/main">
  <p:tag name="KSO_WM_UNIT_TABLE_BEAUTIFY" val="smartTable{b199f409-e7d5-48ee-b1c0-8b2a85c1df9f}"/>
</p:tagLst>
</file>

<file path=ppt/tags/tag42.xml><?xml version="1.0" encoding="utf-8"?>
<p:tagLst xmlns:p="http://schemas.openxmlformats.org/presentationml/2006/main">
  <p:tag name="KSO_WM_UNIT_TABLE_BEAUTIFY" val="smartTable{b199f409-e7d5-48ee-b1c0-8b2a85c1df9f}"/>
</p:tagLst>
</file>

<file path=ppt/tags/tag43.xml><?xml version="1.0" encoding="utf-8"?>
<p:tagLst xmlns:p="http://schemas.openxmlformats.org/presentationml/2006/main">
  <p:tag name="KSO_WM_UNIT_TABLE_BEAUTIFY" val="smartTable{b199f409-e7d5-48ee-b1c0-8b2a85c1df9f}"/>
</p:tagLst>
</file>

<file path=ppt/tags/tag44.xml><?xml version="1.0" encoding="utf-8"?>
<p:tagLst xmlns:p="http://schemas.openxmlformats.org/presentationml/2006/main">
  <p:tag name="KSO_WM_UNIT_TABLE_BEAUTIFY" val="smartTable{b199f409-e7d5-48ee-b1c0-8b2a85c1df9f}"/>
</p:tagLst>
</file>

<file path=ppt/tags/tag45.xml><?xml version="1.0" encoding="utf-8"?>
<p:tagLst xmlns:p="http://schemas.openxmlformats.org/presentationml/2006/main">
  <p:tag name="MH" val="20160517090154"/>
  <p:tag name="MH_LIBRARY" val="GRAPHIC"/>
  <p:tag name="MH_TYPE" val="Other"/>
  <p:tag name="MH_ORDER" val="1"/>
</p:tagLst>
</file>

<file path=ppt/tags/tag46.xml><?xml version="1.0" encoding="utf-8"?>
<p:tagLst xmlns:p="http://schemas.openxmlformats.org/presentationml/2006/main">
  <p:tag name="MH" val="20160517090154"/>
  <p:tag name="MH_LIBRARY" val="GRAPHIC"/>
  <p:tag name="MH_TYPE" val="SubTitle"/>
  <p:tag name="MH_ORDER" val="4"/>
</p:tagLst>
</file>

<file path=ppt/tags/tag47.xml><?xml version="1.0" encoding="utf-8"?>
<p:tagLst xmlns:p="http://schemas.openxmlformats.org/presentationml/2006/main">
  <p:tag name="MH" val="20160517090154"/>
  <p:tag name="MH_LIBRARY" val="GRAPHIC"/>
  <p:tag name="MH_TYPE" val="SubTitle"/>
  <p:tag name="MH_ORDER" val="3"/>
</p:tagLst>
</file>

<file path=ppt/tags/tag48.xml><?xml version="1.0" encoding="utf-8"?>
<p:tagLst xmlns:p="http://schemas.openxmlformats.org/presentationml/2006/main">
  <p:tag name="MH" val="20160517090154"/>
  <p:tag name="MH_LIBRARY" val="GRAPHIC"/>
  <p:tag name="MH_TYPE" val="SubTitle"/>
  <p:tag name="MH_ORDER" val="2"/>
</p:tagLst>
</file>

<file path=ppt/tags/tag49.xml><?xml version="1.0" encoding="utf-8"?>
<p:tagLst xmlns:p="http://schemas.openxmlformats.org/presentationml/2006/main">
  <p:tag name="MH" val="20160517090154"/>
  <p:tag name="MH_LIBRARY" val="GRAPHIC"/>
  <p:tag name="MH_TYPE" val="SubTitle"/>
  <p:tag name="MH_ORDER" val="1"/>
</p:tagLst>
</file>

<file path=ppt/tags/tag5.xml><?xml version="1.0" encoding="utf-8"?>
<p:tagLst xmlns:p="http://schemas.openxmlformats.org/presentationml/2006/main">
  <p:tag name="MH" val="20160517081114"/>
  <p:tag name="MH_LIBRARY" val="GRAPHIC"/>
  <p:tag name="MH_TYPE" val="Other"/>
  <p:tag name="MH_ORDER" val="5"/>
</p:tagLst>
</file>

<file path=ppt/tags/tag50.xml><?xml version="1.0" encoding="utf-8"?>
<p:tagLst xmlns:p="http://schemas.openxmlformats.org/presentationml/2006/main">
  <p:tag name="MH" val="20160517090154"/>
  <p:tag name="MH_LIBRARY" val="GRAPHIC"/>
  <p:tag name="MH_TYPE" val="Title"/>
  <p:tag name="MH_ORDER" val="1"/>
</p:tagLst>
</file>

<file path=ppt/tags/tag51.xml><?xml version="1.0" encoding="utf-8"?>
<p:tagLst xmlns:p="http://schemas.openxmlformats.org/presentationml/2006/main">
  <p:tag name="MH" val="20160517090154"/>
  <p:tag name="MH_LIBRARY" val="GRAPHIC"/>
  <p:tag name="MH_TYPE" val="Other"/>
  <p:tag name="MH_ORDER" val="2"/>
</p:tagLst>
</file>

<file path=ppt/tags/tag52.xml><?xml version="1.0" encoding="utf-8"?>
<p:tagLst xmlns:p="http://schemas.openxmlformats.org/presentationml/2006/main">
  <p:tag name="MH" val="20160517090154"/>
  <p:tag name="MH_LIBRARY" val="GRAPHIC"/>
  <p:tag name="MH_TYPE" val="Other"/>
  <p:tag name="MH_ORDER" val="3"/>
</p:tagLst>
</file>

<file path=ppt/tags/tag53.xml><?xml version="1.0" encoding="utf-8"?>
<p:tagLst xmlns:p="http://schemas.openxmlformats.org/presentationml/2006/main">
  <p:tag name="MH" val="20160517090154"/>
  <p:tag name="MH_LIBRARY" val="GRAPHIC"/>
  <p:tag name="MH_TYPE" val="Other"/>
  <p:tag name="MH_ORDER" val="4"/>
</p:tagLst>
</file>

<file path=ppt/tags/tag54.xml><?xml version="1.0" encoding="utf-8"?>
<p:tagLst xmlns:p="http://schemas.openxmlformats.org/presentationml/2006/main">
  <p:tag name="MH" val="20160517090154"/>
  <p:tag name="MH_LIBRARY" val="GRAPHIC"/>
  <p:tag name="MH_TYPE" val="Other"/>
  <p:tag name="MH_ORDER" val="5"/>
</p:tagLst>
</file>

<file path=ppt/tags/tag55.xml><?xml version="1.0" encoding="utf-8"?>
<p:tagLst xmlns:p="http://schemas.openxmlformats.org/presentationml/2006/main">
  <p:tag name="MH" val="20160517090154"/>
  <p:tag name="MH_LIBRARY" val="GRAPHIC"/>
  <p:tag name="MH_TYPE" val="Other"/>
  <p:tag name="MH_ORDER" val="6"/>
</p:tagLst>
</file>

<file path=ppt/tags/tag56.xml><?xml version="1.0" encoding="utf-8"?>
<p:tagLst xmlns:p="http://schemas.openxmlformats.org/presentationml/2006/main">
  <p:tag name="MH" val="20160517090154"/>
  <p:tag name="MH_LIBRARY" val="GRAPHIC"/>
  <p:tag name="MH_TYPE" val="Other"/>
  <p:tag name="MH_ORDER" val="7"/>
</p:tagLst>
</file>

<file path=ppt/tags/tag57.xml><?xml version="1.0" encoding="utf-8"?>
<p:tagLst xmlns:p="http://schemas.openxmlformats.org/presentationml/2006/main">
  <p:tag name="MH" val="20160517090154"/>
  <p:tag name="MH_LIBRARY" val="GRAPHIC"/>
  <p:tag name="MH_TYPE" val="Other"/>
  <p:tag name="MH_ORDER" val="8"/>
</p:tagLst>
</file>

<file path=ppt/tags/tag58.xml><?xml version="1.0" encoding="utf-8"?>
<p:tagLst xmlns:p="http://schemas.openxmlformats.org/presentationml/2006/main">
  <p:tag name="MH" val="20160517090154"/>
  <p:tag name="MH_LIBRARY" val="GRAPHIC"/>
  <p:tag name="MH_TYPE" val="Other"/>
  <p:tag name="MH_ORDER" val="9"/>
</p:tagLst>
</file>

<file path=ppt/tags/tag59.xml><?xml version="1.0" encoding="utf-8"?>
<p:tagLst xmlns:p="http://schemas.openxmlformats.org/presentationml/2006/main">
  <p:tag name="KSO_WM_UNIT_TABLE_BEAUTIFY" val="smartTable{b199f409-e7d5-48ee-b1c0-8b2a85c1df9f}"/>
</p:tagLst>
</file>

<file path=ppt/tags/tag6.xml><?xml version="1.0" encoding="utf-8"?>
<p:tagLst xmlns:p="http://schemas.openxmlformats.org/presentationml/2006/main">
  <p:tag name="MH" val="20160517081114"/>
  <p:tag name="MH_LIBRARY" val="GRAPHIC"/>
  <p:tag name="MH_TYPE" val="Other"/>
  <p:tag name="MH_ORDER" val="6"/>
</p:tagLst>
</file>

<file path=ppt/tags/tag60.xml><?xml version="1.0" encoding="utf-8"?>
<p:tagLst xmlns:p="http://schemas.openxmlformats.org/presentationml/2006/main">
  <p:tag name="KSO_WM_UNIT_TABLE_BEAUTIFY" val="smartTable{b199f409-e7d5-48ee-b1c0-8b2a85c1df9f}"/>
</p:tagLst>
</file>

<file path=ppt/tags/tag61.xml><?xml version="1.0" encoding="utf-8"?>
<p:tagLst xmlns:p="http://schemas.openxmlformats.org/presentationml/2006/main">
  <p:tag name="MH" val="20160517091309"/>
  <p:tag name="MH_LIBRARY" val="GRAPHIC"/>
  <p:tag name="MH_TYPE" val="Other"/>
  <p:tag name="MH_ORDER" val="1"/>
</p:tagLst>
</file>

<file path=ppt/tags/tag62.xml><?xml version="1.0" encoding="utf-8"?>
<p:tagLst xmlns:p="http://schemas.openxmlformats.org/presentationml/2006/main">
  <p:tag name="MH" val="20160517091309"/>
  <p:tag name="MH_LIBRARY" val="GRAPHIC"/>
  <p:tag name="MH_TYPE" val="SubTitle"/>
  <p:tag name="MH_ORDER" val="1"/>
</p:tagLst>
</file>

<file path=ppt/tags/tag63.xml><?xml version="1.0" encoding="utf-8"?>
<p:tagLst xmlns:p="http://schemas.openxmlformats.org/presentationml/2006/main">
  <p:tag name="MH" val="20160517091309"/>
  <p:tag name="MH_LIBRARY" val="GRAPHIC"/>
  <p:tag name="MH_TYPE" val="Other"/>
  <p:tag name="MH_ORDER" val="2"/>
</p:tagLst>
</file>

<file path=ppt/tags/tag64.xml><?xml version="1.0" encoding="utf-8"?>
<p:tagLst xmlns:p="http://schemas.openxmlformats.org/presentationml/2006/main">
  <p:tag name="MH" val="20160517091309"/>
  <p:tag name="MH_LIBRARY" val="GRAPHIC"/>
  <p:tag name="MH_TYPE" val="SubTitle"/>
  <p:tag name="MH_ORDER" val="2"/>
</p:tagLst>
</file>

<file path=ppt/tags/tag65.xml><?xml version="1.0" encoding="utf-8"?>
<p:tagLst xmlns:p="http://schemas.openxmlformats.org/presentationml/2006/main">
  <p:tag name="MH" val="20160517091309"/>
  <p:tag name="MH_LIBRARY" val="GRAPHIC"/>
  <p:tag name="MH_TYPE" val="Other"/>
  <p:tag name="MH_ORDER" val="3"/>
</p:tagLst>
</file>

<file path=ppt/tags/tag66.xml><?xml version="1.0" encoding="utf-8"?>
<p:tagLst xmlns:p="http://schemas.openxmlformats.org/presentationml/2006/main">
  <p:tag name="MH" val="20160517091309"/>
  <p:tag name="MH_LIBRARY" val="GRAPHIC"/>
  <p:tag name="MH_TYPE" val="SubTitle"/>
  <p:tag name="MH_ORDER" val="3"/>
</p:tagLst>
</file>

<file path=ppt/tags/tag67.xml><?xml version="1.0" encoding="utf-8"?>
<p:tagLst xmlns:p="http://schemas.openxmlformats.org/presentationml/2006/main">
  <p:tag name="MH" val="20160517091309"/>
  <p:tag name="MH_LIBRARY" val="GRAPHIC"/>
  <p:tag name="MH_TYPE" val="Other"/>
  <p:tag name="MH_ORDER" val="4"/>
</p:tagLst>
</file>

<file path=ppt/tags/tag68.xml><?xml version="1.0" encoding="utf-8"?>
<p:tagLst xmlns:p="http://schemas.openxmlformats.org/presentationml/2006/main">
  <p:tag name="MH" val="20160517091309"/>
  <p:tag name="MH_LIBRARY" val="GRAPHIC"/>
  <p:tag name="MH_TYPE" val="Other"/>
  <p:tag name="MH_ORDER" val="5"/>
</p:tagLst>
</file>

<file path=ppt/tags/tag69.xml><?xml version="1.0" encoding="utf-8"?>
<p:tagLst xmlns:p="http://schemas.openxmlformats.org/presentationml/2006/main">
  <p:tag name="MH" val="20160517091309"/>
  <p:tag name="MH_LIBRARY" val="GRAPHIC"/>
  <p:tag name="MH_TYPE" val="Other"/>
  <p:tag name="MH_ORDER" val="6"/>
</p:tagLst>
</file>

<file path=ppt/tags/tag7.xml><?xml version="1.0" encoding="utf-8"?>
<p:tagLst xmlns:p="http://schemas.openxmlformats.org/presentationml/2006/main">
  <p:tag name="MH" val="20160517081114"/>
  <p:tag name="MH_LIBRARY" val="GRAPHIC"/>
  <p:tag name="MH_TYPE" val="Other"/>
  <p:tag name="MH_ORDER" val="7"/>
</p:tagLst>
</file>

<file path=ppt/tags/tag70.xml><?xml version="1.0" encoding="utf-8"?>
<p:tagLst xmlns:p="http://schemas.openxmlformats.org/presentationml/2006/main">
  <p:tag name="MH" val="20160517091309"/>
  <p:tag name="MH_LIBRARY" val="GRAPHIC"/>
  <p:tag name="MH_TYPE" val="Other"/>
  <p:tag name="MH_ORDER" val="7"/>
</p:tagLst>
</file>

<file path=ppt/tags/tag71.xml><?xml version="1.0" encoding="utf-8"?>
<p:tagLst xmlns:p="http://schemas.openxmlformats.org/presentationml/2006/main">
  <p:tag name="MH" val="20160517091309"/>
  <p:tag name="MH_LIBRARY" val="GRAPHIC"/>
  <p:tag name="MH_TYPE" val="Title"/>
  <p:tag name="MH_ORDER" val="1"/>
</p:tagLst>
</file>

<file path=ppt/tags/tag72.xml><?xml version="1.0" encoding="utf-8"?>
<p:tagLst xmlns:p="http://schemas.openxmlformats.org/presentationml/2006/main">
  <p:tag name="MH" val="20160517091309"/>
  <p:tag name="MH_LIBRARY" val="GRAPHIC"/>
  <p:tag name="MH_TYPE" val="Other"/>
  <p:tag name="MH_ORDER" val="8"/>
</p:tagLst>
</file>

<file path=ppt/tags/tag73.xml><?xml version="1.0" encoding="utf-8"?>
<p:tagLst xmlns:p="http://schemas.openxmlformats.org/presentationml/2006/main">
  <p:tag name="MH" val="20160517091309"/>
  <p:tag name="MH_LIBRARY" val="GRAPHIC"/>
  <p:tag name="MH_TYPE" val="Other"/>
  <p:tag name="MH_ORDER" val="9"/>
</p:tagLst>
</file>

<file path=ppt/tags/tag74.xml><?xml version="1.0" encoding="utf-8"?>
<p:tagLst xmlns:p="http://schemas.openxmlformats.org/presentationml/2006/main">
  <p:tag name="MH" val="20160517091309"/>
  <p:tag name="MH_LIBRARY" val="GRAPHIC"/>
  <p:tag name="MH_TYPE" val="Other"/>
  <p:tag name="MH_ORDER" val="10"/>
</p:tagLst>
</file>

<file path=ppt/tags/tag75.xml><?xml version="1.0" encoding="utf-8"?>
<p:tagLst xmlns:p="http://schemas.openxmlformats.org/presentationml/2006/main">
  <p:tag name="MH" val="20160517091309"/>
  <p:tag name="MH_LIBRARY" val="GRAPHIC"/>
  <p:tag name="MH_TYPE" val="Other"/>
  <p:tag name="MH_ORDER" val="11"/>
</p:tagLst>
</file>

<file path=ppt/tags/tag76.xml><?xml version="1.0" encoding="utf-8"?>
<p:tagLst xmlns:p="http://schemas.openxmlformats.org/presentationml/2006/main">
  <p:tag name="KSO_WM_UNIT_TABLE_BEAUTIFY" val="smartTable{b199f409-e7d5-48ee-b1c0-8b2a85c1df9f}"/>
</p:tagLst>
</file>

<file path=ppt/tags/tag77.xml><?xml version="1.0" encoding="utf-8"?>
<p:tagLst xmlns:p="http://schemas.openxmlformats.org/presentationml/2006/main">
  <p:tag name="KSO_WM_UNIT_TABLE_BEAUTIFY" val="smartTable{b199f409-e7d5-48ee-b1c0-8b2a85c1df9f}"/>
</p:tagLst>
</file>

<file path=ppt/tags/tag78.xml><?xml version="1.0" encoding="utf-8"?>
<p:tagLst xmlns:p="http://schemas.openxmlformats.org/presentationml/2006/main">
  <p:tag name="MH" val="20160517092856"/>
  <p:tag name="MH_LIBRARY" val="GRAPHIC"/>
  <p:tag name="MH_TYPE" val="Other"/>
  <p:tag name="MH_ORDER" val="5"/>
</p:tagLst>
</file>

<file path=ppt/tags/tag79.xml><?xml version="1.0" encoding="utf-8"?>
<p:tagLst xmlns:p="http://schemas.openxmlformats.org/presentationml/2006/main">
  <p:tag name="MH" val="20160517092856"/>
  <p:tag name="MH_LIBRARY" val="GRAPHIC"/>
  <p:tag name="MH_TYPE" val="Other"/>
  <p:tag name="MH_ORDER" val="6"/>
</p:tagLst>
</file>

<file path=ppt/tags/tag8.xml><?xml version="1.0" encoding="utf-8"?>
<p:tagLst xmlns:p="http://schemas.openxmlformats.org/presentationml/2006/main">
  <p:tag name="MH" val="20160517081114"/>
  <p:tag name="MH_LIBRARY" val="GRAPHIC"/>
  <p:tag name="MH_TYPE" val="Other"/>
  <p:tag name="MH_ORDER" val="8"/>
</p:tagLst>
</file>

<file path=ppt/tags/tag80.xml><?xml version="1.0" encoding="utf-8"?>
<p:tagLst xmlns:p="http://schemas.openxmlformats.org/presentationml/2006/main">
  <p:tag name="MH" val="20160517092856"/>
  <p:tag name="MH_LIBRARY" val="GRAPHIC"/>
  <p:tag name="MH_TYPE" val="Other"/>
  <p:tag name="MH_ORDER" val="7"/>
</p:tagLst>
</file>

<file path=ppt/tags/tag81.xml><?xml version="1.0" encoding="utf-8"?>
<p:tagLst xmlns:p="http://schemas.openxmlformats.org/presentationml/2006/main">
  <p:tag name="MH" val="20160517092856"/>
  <p:tag name="MH_LIBRARY" val="GRAPHIC"/>
  <p:tag name="MH_TYPE" val="Other"/>
  <p:tag name="MH_ORDER" val="8"/>
</p:tagLst>
</file>

<file path=ppt/tags/tag82.xml><?xml version="1.0" encoding="utf-8"?>
<p:tagLst xmlns:p="http://schemas.openxmlformats.org/presentationml/2006/main">
  <p:tag name="MH" val="20160517092856"/>
  <p:tag name="MH_LIBRARY" val="GRAPHIC"/>
  <p:tag name="MH_TYPE" val="Other"/>
  <p:tag name="MH_ORDER" val="9"/>
</p:tagLst>
</file>

<file path=ppt/tags/tag83.xml><?xml version="1.0" encoding="utf-8"?>
<p:tagLst xmlns:p="http://schemas.openxmlformats.org/presentationml/2006/main">
  <p:tag name="MH" val="20160517092856"/>
  <p:tag name="MH_LIBRARY" val="GRAPHIC"/>
  <p:tag name="MH_TYPE" val="Other"/>
  <p:tag name="MH_ORDER" val="10"/>
</p:tagLst>
</file>

<file path=ppt/tags/tag84.xml><?xml version="1.0" encoding="utf-8"?>
<p:tagLst xmlns:p="http://schemas.openxmlformats.org/presentationml/2006/main">
  <p:tag name="MH" val="20160517092856"/>
  <p:tag name="MH_LIBRARY" val="GRAPHIC"/>
  <p:tag name="MH_TYPE" val="Other"/>
  <p:tag name="MH_ORDER" val="11"/>
</p:tagLst>
</file>

<file path=ppt/tags/tag85.xml><?xml version="1.0" encoding="utf-8"?>
<p:tagLst xmlns:p="http://schemas.openxmlformats.org/presentationml/2006/main">
  <p:tag name="MH" val="20160517092856"/>
  <p:tag name="MH_LIBRARY" val="GRAPHIC"/>
  <p:tag name="MH_TYPE" val="Other"/>
  <p:tag name="MH_ORDER" val="12"/>
</p:tagLst>
</file>

<file path=ppt/tags/tag86.xml><?xml version="1.0" encoding="utf-8"?>
<p:tagLst xmlns:p="http://schemas.openxmlformats.org/presentationml/2006/main">
  <p:tag name="MH" val="20160517092856"/>
  <p:tag name="MH_LIBRARY" val="GRAPHIC"/>
  <p:tag name="MH_TYPE" val="Title"/>
  <p:tag name="MH_ORDER" val="1"/>
</p:tagLst>
</file>

<file path=ppt/tags/tag87.xml><?xml version="1.0" encoding="utf-8"?>
<p:tagLst xmlns:p="http://schemas.openxmlformats.org/presentationml/2006/main">
  <p:tag name="MH" val="20160517092856"/>
  <p:tag name="MH_LIBRARY" val="GRAPHIC"/>
  <p:tag name="MH_TYPE" val="Other"/>
  <p:tag name="MH_ORDER" val="1"/>
</p:tagLst>
</file>

<file path=ppt/tags/tag88.xml><?xml version="1.0" encoding="utf-8"?>
<p:tagLst xmlns:p="http://schemas.openxmlformats.org/presentationml/2006/main">
  <p:tag name="MH" val="20160517092856"/>
  <p:tag name="MH_LIBRARY" val="GRAPHIC"/>
  <p:tag name="MH_TYPE" val="Other"/>
  <p:tag name="MH_ORDER" val="2"/>
</p:tagLst>
</file>

<file path=ppt/tags/tag89.xml><?xml version="1.0" encoding="utf-8"?>
<p:tagLst xmlns:p="http://schemas.openxmlformats.org/presentationml/2006/main">
  <p:tag name="MH" val="20160517092856"/>
  <p:tag name="MH_LIBRARY" val="GRAPHIC"/>
  <p:tag name="MH_TYPE" val="Other"/>
  <p:tag name="MH_ORDER" val="3"/>
</p:tagLst>
</file>

<file path=ppt/tags/tag9.xml><?xml version="1.0" encoding="utf-8"?>
<p:tagLst xmlns:p="http://schemas.openxmlformats.org/presentationml/2006/main">
  <p:tag name="MH" val="20160517081114"/>
  <p:tag name="MH_LIBRARY" val="GRAPHIC"/>
  <p:tag name="MH_TYPE" val="Other"/>
  <p:tag name="MH_ORDER" val="9"/>
</p:tagLst>
</file>

<file path=ppt/tags/tag90.xml><?xml version="1.0" encoding="utf-8"?>
<p:tagLst xmlns:p="http://schemas.openxmlformats.org/presentationml/2006/main">
  <p:tag name="MH" val="20160517092856"/>
  <p:tag name="MH_LIBRARY" val="GRAPHIC"/>
  <p:tag name="MH_TYPE" val="Other"/>
  <p:tag name="MH_ORDER" val="4"/>
</p:tagLst>
</file>

<file path=ppt/tags/tag91.xml><?xml version="1.0" encoding="utf-8"?>
<p:tagLst xmlns:p="http://schemas.openxmlformats.org/presentationml/2006/main">
  <p:tag name="MH" val="20160517092856"/>
  <p:tag name="MH_LIBRARY" val="GRAPHIC"/>
  <p:tag name="MH_TYPE" val="Other"/>
  <p:tag name="MH_ORDER" val="12"/>
</p:tagLst>
</file>

<file path=ppt/tags/tag92.xml><?xml version="1.0" encoding="utf-8"?>
<p:tagLst xmlns:p="http://schemas.openxmlformats.org/presentationml/2006/main">
  <p:tag name="MH" val="20160517092856"/>
  <p:tag name="MH_LIBRARY" val="GRAPHIC"/>
  <p:tag name="MH_TYPE" val="Other"/>
  <p:tag name="MH_ORDER" val="12"/>
</p:tagLst>
</file>

<file path=ppt/tags/tag93.xml><?xml version="1.0" encoding="utf-8"?>
<p:tagLst xmlns:p="http://schemas.openxmlformats.org/presentationml/2006/main">
  <p:tag name="MH" val="20160517092856"/>
  <p:tag name="MH_LIBRARY" val="GRAPHIC"/>
  <p:tag name="MH_TYPE" val="Other"/>
  <p:tag name="MH_ORDER" val="12"/>
</p:tagLst>
</file>

<file path=ppt/tags/tag94.xml><?xml version="1.0" encoding="utf-8"?>
<p:tagLst xmlns:p="http://schemas.openxmlformats.org/presentationml/2006/main">
  <p:tag name="MH" val="20160517092856"/>
  <p:tag name="MH_LIBRARY" val="GRAPHIC"/>
  <p:tag name="MH_TYPE" val="Other"/>
  <p:tag name="MH_ORDER" val="11"/>
</p:tagLst>
</file>

<file path=ppt/tags/tag95.xml><?xml version="1.0" encoding="utf-8"?>
<p:tagLst xmlns:p="http://schemas.openxmlformats.org/presentationml/2006/main">
  <p:tag name="MH" val="20160517092856"/>
  <p:tag name="MH_LIBRARY" val="GRAPHIC"/>
  <p:tag name="MH_TYPE" val="Other"/>
  <p:tag name="MH_ORDER" val="11"/>
</p:tagLst>
</file>

<file path=ppt/tags/tag96.xml><?xml version="1.0" encoding="utf-8"?>
<p:tagLst xmlns:p="http://schemas.openxmlformats.org/presentationml/2006/main">
  <p:tag name="MH" val="20160517092856"/>
  <p:tag name="MH_LIBRARY" val="GRAPHIC"/>
  <p:tag name="MH_TYPE" val="Other"/>
  <p:tag name="MH_ORDER" val="11"/>
</p:tagLst>
</file>

<file path=ppt/tags/tag97.xml><?xml version="1.0" encoding="utf-8"?>
<p:tagLst xmlns:p="http://schemas.openxmlformats.org/presentationml/2006/main">
  <p:tag name="KSO_WM_UNIT_TABLE_BEAUTIFY" val="smartTable{b199f409-e7d5-48ee-b1c0-8b2a85c1df9f}"/>
</p:tagLst>
</file>

<file path=ppt/tags/tag98.xml><?xml version="1.0" encoding="utf-8"?>
<p:tagLst xmlns:p="http://schemas.openxmlformats.org/presentationml/2006/main">
  <p:tag name="KSO_WM_UNIT_TABLE_BEAUTIFY" val="smartTable{b199f409-e7d5-48ee-b1c0-8b2a85c1df9f}"/>
</p:tagLst>
</file>

<file path=ppt/tags/tag99.xml><?xml version="1.0" encoding="utf-8"?>
<p:tagLst xmlns:p="http://schemas.openxmlformats.org/presentationml/2006/main">
  <p:tag name="KSO_WM_UNIT_TABLE_BEAUTIFY" val="smartTable{b199f409-e7d5-48ee-b1c0-8b2a85c1df9f}"/>
</p:tagLst>
</file>

<file path=ppt/theme/theme1.xml><?xml version="1.0" encoding="utf-8"?>
<a:theme xmlns:a="http://schemas.openxmlformats.org/drawingml/2006/main" name="Office 主题">
  <a:themeElements>
    <a:clrScheme name="自定义 4">
      <a:dk1>
        <a:sysClr val="windowText" lastClr="000000"/>
      </a:dk1>
      <a:lt1>
        <a:sysClr val="window" lastClr="FFFFFF"/>
      </a:lt1>
      <a:dk2>
        <a:srgbClr val="44546A"/>
      </a:dk2>
      <a:lt2>
        <a:srgbClr val="E7E6E6"/>
      </a:lt2>
      <a:accent1>
        <a:srgbClr val="0070C0"/>
      </a:accent1>
      <a:accent2>
        <a:srgbClr val="07C1CC"/>
      </a:accent2>
      <a:accent3>
        <a:srgbClr val="839192"/>
      </a:accent3>
      <a:accent4>
        <a:srgbClr val="156595"/>
      </a:accent4>
      <a:accent5>
        <a:srgbClr val="FBD78D"/>
      </a:accent5>
      <a:accent6>
        <a:srgbClr val="F25237"/>
      </a:accent6>
      <a:hlink>
        <a:srgbClr val="0563C1"/>
      </a:hlink>
      <a:folHlink>
        <a:srgbClr val="954F72"/>
      </a:folHlink>
    </a:clrScheme>
    <a:fontScheme name="自定义 2">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10037</Words>
  <Application>WPS 演示</Application>
  <PresentationFormat>自定义</PresentationFormat>
  <Paragraphs>572</Paragraphs>
  <Slides>26</Slides>
  <Notes>18</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vt:lpstr>
      <vt:lpstr>宋体</vt:lpstr>
      <vt:lpstr>Wingdings</vt:lpstr>
      <vt:lpstr>微软雅黑</vt:lpstr>
      <vt:lpstr>Impact</vt:lpstr>
      <vt:lpstr>Kozuka Mincho Pr6N H</vt:lpstr>
      <vt:lpstr>黑体</vt:lpstr>
      <vt:lpstr>Times New Roman</vt:lpstr>
      <vt:lpstr>Arial Narrow</vt:lpstr>
      <vt:lpstr>Arial Unicode MS</vt:lpstr>
      <vt:lpstr>Calibri</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mycomputer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chenjiawei</dc:creator>
  <cp:lastModifiedBy>曹小等</cp:lastModifiedBy>
  <cp:revision>86</cp:revision>
  <dcterms:created xsi:type="dcterms:W3CDTF">2016-05-16T00:02:00Z</dcterms:created>
  <dcterms:modified xsi:type="dcterms:W3CDTF">2019-11-26T01:51:22Z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