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43" r:id="rId3"/>
    <p:sldId id="259" r:id="rId4"/>
    <p:sldId id="261" r:id="rId6"/>
    <p:sldId id="260" r:id="rId7"/>
    <p:sldId id="276" r:id="rId8"/>
    <p:sldId id="285" r:id="rId9"/>
    <p:sldId id="318" r:id="rId10"/>
    <p:sldId id="294" r:id="rId11"/>
    <p:sldId id="303" r:id="rId12"/>
    <p:sldId id="305" r:id="rId13"/>
    <p:sldId id="304" r:id="rId14"/>
    <p:sldId id="315" r:id="rId15"/>
    <p:sldId id="316" r:id="rId16"/>
    <p:sldId id="317" r:id="rId17"/>
    <p:sldId id="319" r:id="rId18"/>
    <p:sldId id="270" r:id="rId19"/>
    <p:sldId id="274" r:id="rId20"/>
    <p:sldId id="265" r:id="rId21"/>
    <p:sldId id="266" r:id="rId22"/>
    <p:sldId id="264" r:id="rId23"/>
    <p:sldId id="267" r:id="rId24"/>
    <p:sldId id="32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A9E583-7994-4BCF-B2E3-7BC1BB29A9A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0.png"/><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80445" y="4117340"/>
            <a:ext cx="1184910" cy="2641600"/>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21735" t="6878" r="24869" b="9387"/>
          <a:stretch>
            <a:fillRect/>
          </a:stretch>
        </p:blipFill>
        <p:spPr>
          <a:xfrm>
            <a:off x="-384175" y="-10795"/>
            <a:ext cx="1360805" cy="3223260"/>
          </a:xfrm>
          <a:prstGeom prst="rect">
            <a:avLst/>
          </a:prstGeom>
        </p:spPr>
      </p:pic>
      <p:sp>
        <p:nvSpPr>
          <p:cNvPr id="9" name="矩形 8"/>
          <p:cNvSpPr/>
          <p:nvPr/>
        </p:nvSpPr>
        <p:spPr>
          <a:xfrm>
            <a:off x="818515" y="0"/>
            <a:ext cx="10554335" cy="6858000"/>
          </a:xfrm>
          <a:prstGeom prst="rect">
            <a:avLst/>
          </a:prstGeom>
          <a:solidFill>
            <a:srgbClr val="9C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01700" y="113665"/>
            <a:ext cx="3521710" cy="65595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01700" y="149860"/>
            <a:ext cx="3594735" cy="583565"/>
          </a:xfrm>
          <a:prstGeom prst="rect">
            <a:avLst/>
          </a:prstGeom>
        </p:spPr>
        <p:txBody>
          <a:bodyPr wrap="square">
            <a:spAutoFit/>
          </a:bodyPr>
          <a:lstStyle/>
          <a:p>
            <a:r>
              <a:rPr lang="en-US" altLang="zh-CN" sz="3200" b="1" dirty="0">
                <a:solidFill>
                  <a:schemeClr val="bg1"/>
                </a:solidFill>
                <a:latin typeface="Times New Roman" panose="02020603050405020304" charset="0"/>
                <a:ea typeface="宋体" panose="02010600030101010101" pitchFamily="2" charset="-122"/>
                <a:cs typeface="Times New Roman" panose="02020603050405020304" charset="0"/>
              </a:rPr>
              <a:t>Describe the scene</a:t>
            </a:r>
            <a:r>
              <a:rPr lang="zh-CN" altLang="en-US" sz="3200" b="1" dirty="0">
                <a:solidFill>
                  <a:schemeClr val="bg1"/>
                </a:solidFill>
                <a:latin typeface="Times New Roman" panose="02020603050405020304" charset="0"/>
                <a:ea typeface="宋体" panose="02010600030101010101" pitchFamily="2" charset="-122"/>
                <a:cs typeface="Times New Roman" panose="02020603050405020304" charset="0"/>
              </a:rPr>
              <a:t>：</a:t>
            </a:r>
            <a:endParaRPr lang="zh-CN" altLang="en-US" sz="3200" b="1" dirty="0">
              <a:solidFill>
                <a:schemeClr val="bg1"/>
              </a:solidFill>
              <a:latin typeface="Times New Roman" panose="02020603050405020304" charset="0"/>
              <a:ea typeface="宋体" panose="02010600030101010101" pitchFamily="2" charset="-122"/>
              <a:cs typeface="Times New Roman" panose="02020603050405020304" charset="0"/>
            </a:endParaRPr>
          </a:p>
        </p:txBody>
      </p:sp>
      <p:sp>
        <p:nvSpPr>
          <p:cNvPr id="4" name="矩形 3"/>
          <p:cNvSpPr/>
          <p:nvPr/>
        </p:nvSpPr>
        <p:spPr>
          <a:xfrm>
            <a:off x="902335" y="734060"/>
            <a:ext cx="10408285" cy="3425190"/>
          </a:xfrm>
          <a:prstGeom prst="rect">
            <a:avLst/>
          </a:prstGeom>
        </p:spPr>
        <p:txBody>
          <a:bodyPr wrap="square">
            <a:spAutoFit/>
          </a:bodyPr>
          <a:lstStyle/>
          <a:p>
            <a:pPr algn="l" fontAlgn="auto">
              <a:lnSpc>
                <a:spcPts val="2600"/>
              </a:lnSpc>
            </a:pPr>
            <a:r>
              <a:rPr lang="zh-CN" altLang="en-US" sz="2400" b="1">
                <a:solidFill>
                  <a:schemeClr val="tx1"/>
                </a:solidFill>
                <a:uFillTx/>
                <a:latin typeface="Times New Roman" panose="02020603050405020304" charset="0"/>
                <a:ea typeface="微软雅黑" panose="020B0503020204020204" charset="-122"/>
                <a:cs typeface="Times New Roman" panose="02020603050405020304" charset="0"/>
              </a:rPr>
              <a:t> </a:t>
            </a:r>
            <a:r>
              <a:rPr lang="en-US" altLang="zh-CN" sz="2400" b="1">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Para 1: I was starting to wonder whether this bell-ringing thing was for me when a lady walked purposefully toward me. </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_________</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____________________________________</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endParaRPr>
          </a:p>
        </p:txBody>
      </p:sp>
      <p:sp>
        <p:nvSpPr>
          <p:cNvPr id="24" name="文本框 23"/>
          <p:cNvSpPr txBox="1"/>
          <p:nvPr/>
        </p:nvSpPr>
        <p:spPr>
          <a:xfrm>
            <a:off x="818515" y="1541780"/>
            <a:ext cx="10491470" cy="4914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600">
                <a:solidFill>
                  <a:srgbClr val="FF0000"/>
                </a:solidFill>
                <a:latin typeface="Times New Roman" panose="02020603050405020304" charset="0"/>
                <a:cs typeface="Times New Roman" panose="02020603050405020304" charset="0"/>
                <a:sym typeface="+mn-ea"/>
              </a:rPr>
              <a:t>Q2:</a:t>
            </a:r>
            <a:r>
              <a:rPr lang="en-US" sz="2600">
                <a:solidFill>
                  <a:srgbClr val="FF0000"/>
                </a:solidFill>
                <a:latin typeface="Times New Roman" panose="02020603050405020304" charset="0"/>
                <a:cs typeface="Times New Roman" panose="02020603050405020304" charset="0"/>
                <a:sym typeface="+mn-ea"/>
              </a:rPr>
              <a:t>What did the lady do that helped me get the job done?</a:t>
            </a:r>
            <a:endParaRPr lang="en-US" altLang="zh-CN" sz="260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902335" y="2167255"/>
            <a:ext cx="10408285" cy="4399915"/>
          </a:xfrm>
          <a:prstGeom prst="rect">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pPr marL="457200" indent="-457200">
              <a:buFont typeface="Wingdings" panose="05000000000000000000" charset="0"/>
              <a:buChar char="Ø"/>
            </a:pPr>
            <a:r>
              <a:rPr sz="2800">
                <a:uFillTx/>
                <a:latin typeface="Times New Roman" panose="02020603050405020304" charset="0"/>
                <a:ea typeface="微软雅黑" panose="020B0503020204020204" charset="-122"/>
                <a:cs typeface="Times New Roman" panose="02020603050405020304" charset="0"/>
                <a:sym typeface="+mn-ea"/>
              </a:rPr>
              <a:t>The lady seemed to sense my feelings and returned my smile with a tremendous one of her own.</a:t>
            </a:r>
            <a:r>
              <a:rPr lang="en-US" sz="2800">
                <a:uFillTx/>
                <a:latin typeface="Times New Roman" panose="02020603050405020304" charset="0"/>
                <a:ea typeface="微软雅黑" panose="020B0503020204020204" charset="-122"/>
                <a:cs typeface="Times New Roman" panose="02020603050405020304" charset="0"/>
                <a:sym typeface="+mn-ea"/>
              </a:rPr>
              <a:t> </a:t>
            </a:r>
            <a:r>
              <a:rPr sz="2800">
                <a:uFillTx/>
                <a:latin typeface="Times New Roman" panose="02020603050405020304" charset="0"/>
                <a:ea typeface="微软雅黑" panose="020B0503020204020204" charset="-122"/>
                <a:cs typeface="Times New Roman" panose="02020603050405020304" charset="0"/>
                <a:sym typeface="+mn-ea"/>
              </a:rPr>
              <a:t>“Well, this won’t do. We can’t have this sitting empty</a:t>
            </a:r>
            <a:r>
              <a:rPr lang="en-US" sz="2800">
                <a:uFillTx/>
                <a:latin typeface="Times New Roman" panose="02020603050405020304" charset="0"/>
                <a:ea typeface="微软雅黑" panose="020B0503020204020204" charset="-122"/>
                <a:cs typeface="Times New Roman" panose="02020603050405020304" charset="0"/>
                <a:sym typeface="+mn-ea"/>
              </a:rPr>
              <a:t>.</a:t>
            </a:r>
            <a:r>
              <a:rPr sz="2800">
                <a:uFillTx/>
                <a:latin typeface="Times New Roman" panose="02020603050405020304" charset="0"/>
                <a:ea typeface="微软雅黑" panose="020B0503020204020204" charset="-122"/>
                <a:cs typeface="Times New Roman" panose="02020603050405020304" charset="0"/>
                <a:sym typeface="+mn-ea"/>
              </a:rPr>
              <a:t>” </a:t>
            </a:r>
            <a:endParaRPr sz="2800">
              <a:uFillTx/>
              <a:latin typeface="Times New Roman" panose="02020603050405020304" charset="0"/>
              <a:ea typeface="微软雅黑" panose="020B0503020204020204" charset="-122"/>
              <a:cs typeface="Times New Roman" panose="02020603050405020304" charset="0"/>
              <a:sym typeface="+mn-ea"/>
            </a:endParaRPr>
          </a:p>
          <a:p>
            <a:pPr marL="457200" indent="-457200">
              <a:buFont typeface="Wingdings" panose="05000000000000000000" charset="0"/>
              <a:buChar char="Ø"/>
            </a:pPr>
            <a:r>
              <a:rPr sz="2800">
                <a:uFillTx/>
                <a:latin typeface="Times New Roman" panose="02020603050405020304" charset="0"/>
                <a:ea typeface="微软雅黑" panose="020B0503020204020204" charset="-122"/>
                <a:cs typeface="Times New Roman" panose="02020603050405020304" charset="0"/>
                <a:sym typeface="+mn-ea"/>
              </a:rPr>
              <a:t>As if having guessed that this was my first time to be a bell-ringer, she smiled, offering me an encouraging </a:t>
            </a:r>
            <a:r>
              <a:rPr lang="en-US" sz="2800">
                <a:uFillTx/>
                <a:latin typeface="Times New Roman" panose="02020603050405020304" charset="0"/>
                <a:ea typeface="微软雅黑" panose="020B0503020204020204" charset="-122"/>
                <a:cs typeface="Times New Roman" panose="02020603050405020304" charset="0"/>
                <a:sym typeface="+mn-ea"/>
              </a:rPr>
              <a:t>look</a:t>
            </a:r>
            <a:r>
              <a:rPr sz="2800">
                <a:uFillTx/>
                <a:latin typeface="Times New Roman" panose="02020603050405020304" charset="0"/>
                <a:ea typeface="微软雅黑" panose="020B0503020204020204" charset="-122"/>
                <a:cs typeface="Times New Roman" panose="02020603050405020304" charset="0"/>
                <a:sym typeface="+mn-ea"/>
              </a:rPr>
              <a:t>. She shared with me her experience as a volunteer for the Salvation Army, her face shining with pride.</a:t>
            </a:r>
            <a:endParaRPr sz="2800">
              <a:uFillTx/>
              <a:latin typeface="Times New Roman" panose="02020603050405020304" charset="0"/>
              <a:ea typeface="微软雅黑" panose="020B0503020204020204" charset="-122"/>
              <a:cs typeface="Times New Roman" panose="02020603050405020304" charset="0"/>
              <a:sym typeface="+mn-ea"/>
            </a:endParaRPr>
          </a:p>
          <a:p>
            <a:pPr marL="457200" indent="-457200">
              <a:buFont typeface="Wingdings" panose="05000000000000000000" charset="0"/>
              <a:buChar char="Ø"/>
            </a:pPr>
            <a:r>
              <a:rPr lang="en-US" sz="2800">
                <a:uFillTx/>
                <a:latin typeface="Times New Roman" panose="02020603050405020304" charset="0"/>
                <a:ea typeface="微软雅黑" panose="020B0503020204020204" charset="-122"/>
                <a:cs typeface="Times New Roman" panose="02020603050405020304" charset="0"/>
                <a:sym typeface="+mn-ea"/>
              </a:rPr>
              <a:t>It seemed that the lady had looked into my inner world and what I was suffering, she started to chat with me in a casual way with smiles written on her face.</a:t>
            </a:r>
            <a:endParaRPr lang="en-US" sz="2800">
              <a:uFillTx/>
              <a:latin typeface="Times New Roman" panose="02020603050405020304" charset="0"/>
              <a:ea typeface="微软雅黑" panose="020B0503020204020204" charset="-122"/>
              <a:cs typeface="Times New Roman" panose="02020603050405020304" charset="0"/>
              <a:sym typeface="+mn-ea"/>
            </a:endParaRPr>
          </a:p>
        </p:txBody>
      </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 calcmode="lin" valueType="num">
                                      <p:cBhvr additive="base">
                                        <p:cTn id="3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80445" y="4117340"/>
            <a:ext cx="1184910" cy="2641600"/>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21735" t="6878" r="24869" b="9387"/>
          <a:stretch>
            <a:fillRect/>
          </a:stretch>
        </p:blipFill>
        <p:spPr>
          <a:xfrm>
            <a:off x="-384175" y="-10795"/>
            <a:ext cx="1360805" cy="3223260"/>
          </a:xfrm>
          <a:prstGeom prst="rect">
            <a:avLst/>
          </a:prstGeom>
        </p:spPr>
      </p:pic>
      <p:sp>
        <p:nvSpPr>
          <p:cNvPr id="9" name="矩形 8"/>
          <p:cNvSpPr/>
          <p:nvPr/>
        </p:nvSpPr>
        <p:spPr>
          <a:xfrm>
            <a:off x="829310" y="0"/>
            <a:ext cx="10554335" cy="6858000"/>
          </a:xfrm>
          <a:prstGeom prst="rect">
            <a:avLst/>
          </a:prstGeom>
          <a:solidFill>
            <a:srgbClr val="9C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01700" y="113665"/>
            <a:ext cx="3521710" cy="65595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01700" y="149860"/>
            <a:ext cx="3594735" cy="583565"/>
          </a:xfrm>
          <a:prstGeom prst="rect">
            <a:avLst/>
          </a:prstGeom>
        </p:spPr>
        <p:txBody>
          <a:bodyPr wrap="square">
            <a:spAutoFit/>
          </a:bodyPr>
          <a:lstStyle/>
          <a:p>
            <a:r>
              <a:rPr lang="en-US" altLang="zh-CN" sz="3200" b="1" dirty="0">
                <a:solidFill>
                  <a:schemeClr val="bg1"/>
                </a:solidFill>
                <a:latin typeface="Times New Roman" panose="02020603050405020304" charset="0"/>
                <a:ea typeface="宋体" panose="02010600030101010101" pitchFamily="2" charset="-122"/>
                <a:cs typeface="Times New Roman" panose="02020603050405020304" charset="0"/>
              </a:rPr>
              <a:t>Describe the scene</a:t>
            </a:r>
            <a:r>
              <a:rPr lang="zh-CN" altLang="en-US" sz="3200" b="1" dirty="0">
                <a:solidFill>
                  <a:schemeClr val="bg1"/>
                </a:solidFill>
                <a:latin typeface="Times New Roman" panose="02020603050405020304" charset="0"/>
                <a:ea typeface="宋体" panose="02010600030101010101" pitchFamily="2" charset="-122"/>
                <a:cs typeface="Times New Roman" panose="02020603050405020304" charset="0"/>
              </a:rPr>
              <a:t>：</a:t>
            </a:r>
            <a:endParaRPr lang="zh-CN" altLang="en-US" sz="3200" b="1" dirty="0">
              <a:solidFill>
                <a:schemeClr val="bg1"/>
              </a:solidFill>
              <a:latin typeface="Times New Roman" panose="02020603050405020304" charset="0"/>
              <a:ea typeface="宋体" panose="02010600030101010101" pitchFamily="2" charset="-122"/>
              <a:cs typeface="Times New Roman" panose="02020603050405020304" charset="0"/>
            </a:endParaRPr>
          </a:p>
        </p:txBody>
      </p:sp>
      <p:sp>
        <p:nvSpPr>
          <p:cNvPr id="4" name="矩形 3"/>
          <p:cNvSpPr/>
          <p:nvPr/>
        </p:nvSpPr>
        <p:spPr>
          <a:xfrm>
            <a:off x="902335" y="734060"/>
            <a:ext cx="10408285" cy="3425190"/>
          </a:xfrm>
          <a:prstGeom prst="rect">
            <a:avLst/>
          </a:prstGeom>
        </p:spPr>
        <p:txBody>
          <a:bodyPr wrap="square">
            <a:spAutoFit/>
          </a:bodyPr>
          <a:lstStyle/>
          <a:p>
            <a:pPr algn="l" fontAlgn="auto">
              <a:lnSpc>
                <a:spcPts val="2600"/>
              </a:lnSpc>
            </a:pPr>
            <a:r>
              <a:rPr lang="zh-CN" altLang="en-US" sz="2400" b="1">
                <a:solidFill>
                  <a:schemeClr val="tx1"/>
                </a:solidFill>
                <a:uFillTx/>
                <a:latin typeface="Times New Roman" panose="02020603050405020304" charset="0"/>
                <a:ea typeface="微软雅黑" panose="020B0503020204020204" charset="-122"/>
                <a:cs typeface="Times New Roman" panose="02020603050405020304" charset="0"/>
              </a:rPr>
              <a:t> </a:t>
            </a:r>
            <a:r>
              <a:rPr lang="en-US" altLang="zh-CN" sz="2400" b="1">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Para 1: I was starting to wonder whether this bell-ringing thing was for me when a lady walked purposefully toward me. </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_________</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____________________________________</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endParaRPr>
          </a:p>
        </p:txBody>
      </p:sp>
      <p:sp>
        <p:nvSpPr>
          <p:cNvPr id="24" name="文本框 23"/>
          <p:cNvSpPr txBox="1"/>
          <p:nvPr/>
        </p:nvSpPr>
        <p:spPr>
          <a:xfrm>
            <a:off x="818515" y="1541780"/>
            <a:ext cx="104914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FF0000"/>
                </a:solidFill>
                <a:latin typeface="Times New Roman" panose="02020603050405020304" charset="0"/>
                <a:cs typeface="Times New Roman" panose="02020603050405020304" charset="0"/>
                <a:sym typeface="+mn-ea"/>
              </a:rPr>
              <a:t>Scene 3: I did a good job of getting donation from the lady.</a:t>
            </a:r>
            <a:endParaRPr lang="en-US" altLang="zh-CN" sz="280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902335" y="2167255"/>
            <a:ext cx="10408285" cy="3969385"/>
          </a:xfrm>
          <a:prstGeom prst="rect">
            <a:avLst/>
          </a:prstGeom>
          <a:gradFill>
            <a:gsLst>
              <a:gs pos="3896">
                <a:srgbClr val="F2E6CD"/>
              </a:gs>
              <a:gs pos="97000">
                <a:srgbClr val="E3B84B"/>
              </a:gs>
            </a:gsLst>
            <a:lin scaled="1"/>
          </a:gradFill>
        </p:spPr>
        <p:style>
          <a:lnRef idx="2">
            <a:schemeClr val="accent2"/>
          </a:lnRef>
          <a:fillRef idx="1">
            <a:schemeClr val="lt1"/>
          </a:fillRef>
          <a:effectRef idx="0">
            <a:schemeClr val="accent2"/>
          </a:effectRef>
          <a:fontRef idx="minor">
            <a:schemeClr val="dk1"/>
          </a:fontRef>
        </p:style>
        <p:txBody>
          <a:bodyPr wrap="square" rtlCol="0">
            <a:spAutoFit/>
          </a:bodyPr>
          <a:p>
            <a:pPr marL="457200" indent="-457200">
              <a:buFont typeface="Wingdings" panose="05000000000000000000" charset="0"/>
              <a:buChar char="Ø"/>
            </a:pPr>
            <a:r>
              <a:rPr sz="2800">
                <a:uFillTx/>
                <a:latin typeface="Times New Roman" panose="02020603050405020304" charset="0"/>
                <a:ea typeface="微软雅黑" panose="020B0503020204020204" charset="-122"/>
                <a:cs typeface="Times New Roman" panose="02020603050405020304" charset="0"/>
                <a:sym typeface="+mn-ea"/>
              </a:rPr>
              <a:t>And with a 20-dollar into the </a:t>
            </a:r>
            <a:r>
              <a:rPr sz="2800" u="sng">
                <a:uFillTx/>
                <a:latin typeface="Times New Roman" panose="02020603050405020304" charset="0"/>
                <a:ea typeface="微软雅黑" panose="020B0503020204020204" charset="-122"/>
                <a:cs typeface="Times New Roman" panose="02020603050405020304" charset="0"/>
                <a:sym typeface="+mn-ea"/>
              </a:rPr>
              <a:t>donation box</a:t>
            </a:r>
            <a:r>
              <a:rPr sz="2800">
                <a:uFillTx/>
                <a:latin typeface="Times New Roman" panose="02020603050405020304" charset="0"/>
                <a:ea typeface="微软雅黑" panose="020B0503020204020204" charset="-122"/>
                <a:cs typeface="Times New Roman" panose="02020603050405020304" charset="0"/>
                <a:sym typeface="+mn-ea"/>
              </a:rPr>
              <a:t> and a “Good luck!” to me, she left.   </a:t>
            </a:r>
            <a:r>
              <a:rPr lang="en-US" sz="2800" i="1">
                <a:uFillTx/>
                <a:latin typeface="Times New Roman" panose="02020603050405020304" charset="0"/>
                <a:ea typeface="微软雅黑" panose="020B0503020204020204" charset="-122"/>
                <a:cs typeface="Times New Roman" panose="02020603050405020304" charset="0"/>
                <a:sym typeface="+mn-ea"/>
              </a:rPr>
              <a:t>   </a:t>
            </a:r>
            <a:endParaRPr sz="2800">
              <a:uFillTx/>
              <a:latin typeface="Times New Roman" panose="02020603050405020304" charset="0"/>
              <a:ea typeface="微软雅黑" panose="020B0503020204020204" charset="-122"/>
              <a:cs typeface="Times New Roman" panose="02020603050405020304" charset="0"/>
            </a:endParaRPr>
          </a:p>
          <a:p>
            <a:pPr marL="457200" indent="-457200">
              <a:buFont typeface="Wingdings" panose="05000000000000000000" charset="0"/>
              <a:buChar char="Ø"/>
            </a:pPr>
            <a:r>
              <a:rPr lang="en-US" sz="2800">
                <a:uFillTx/>
                <a:latin typeface="Times New Roman" panose="02020603050405020304" charset="0"/>
                <a:ea typeface="微软雅黑" panose="020B0503020204020204" charset="-122"/>
                <a:cs typeface="Times New Roman" panose="02020603050405020304" charset="0"/>
                <a:sym typeface="+mn-ea"/>
              </a:rPr>
              <a:t>S</a:t>
            </a:r>
            <a:r>
              <a:rPr sz="2800">
                <a:uFillTx/>
                <a:latin typeface="Times New Roman" panose="02020603050405020304" charset="0"/>
                <a:ea typeface="微软雅黑" panose="020B0503020204020204" charset="-122"/>
                <a:cs typeface="Times New Roman" panose="02020603050405020304" charset="0"/>
                <a:sym typeface="+mn-ea"/>
              </a:rPr>
              <a:t>he said as she slipped a twenty-dollar bill into the donation box.</a:t>
            </a:r>
            <a:r>
              <a:rPr lang="en-US" sz="2800">
                <a:uFillTx/>
                <a:latin typeface="Times New Roman" panose="02020603050405020304" charset="0"/>
                <a:ea typeface="微软雅黑" panose="020B0503020204020204" charset="-122"/>
                <a:cs typeface="Times New Roman" panose="02020603050405020304" charset="0"/>
                <a:sym typeface="+mn-ea"/>
              </a:rPr>
              <a:t> </a:t>
            </a:r>
            <a:r>
              <a:rPr sz="2800">
                <a:uFillTx/>
                <a:latin typeface="Times New Roman" panose="02020603050405020304" charset="0"/>
                <a:ea typeface="微软雅黑" panose="020B0503020204020204" charset="-122"/>
                <a:cs typeface="Times New Roman" panose="02020603050405020304" charset="0"/>
                <a:sym typeface="+mn-ea"/>
              </a:rPr>
              <a:t>I thanked her for the donation, and I could feel a ripple of excitement ran through my body. </a:t>
            </a:r>
            <a:endParaRPr sz="2800">
              <a:uFillTx/>
              <a:latin typeface="Times New Roman" panose="02020603050405020304" charset="0"/>
              <a:ea typeface="微软雅黑" panose="020B0503020204020204" charset="-122"/>
              <a:cs typeface="Times New Roman" panose="02020603050405020304" charset="0"/>
            </a:endParaRPr>
          </a:p>
          <a:p>
            <a:pPr marL="457200" indent="-457200">
              <a:buFont typeface="Wingdings" panose="05000000000000000000" charset="0"/>
              <a:buChar char="Ø"/>
            </a:pPr>
            <a:r>
              <a:rPr sz="2800">
                <a:uFillTx/>
                <a:latin typeface="Times New Roman" panose="02020603050405020304" charset="0"/>
                <a:ea typeface="微软雅黑" panose="020B0503020204020204" charset="-122"/>
                <a:cs typeface="Times New Roman" panose="02020603050405020304" charset="0"/>
                <a:sym typeface="+mn-ea"/>
              </a:rPr>
              <a:t> </a:t>
            </a:r>
            <a:r>
              <a:rPr lang="en-US" sz="2800">
                <a:uFillTx/>
                <a:latin typeface="Times New Roman" panose="02020603050405020304" charset="0"/>
                <a:ea typeface="微软雅黑" panose="020B0503020204020204" charset="-122"/>
                <a:cs typeface="Times New Roman" panose="02020603050405020304" charset="0"/>
                <a:sym typeface="+mn-ea"/>
              </a:rPr>
              <a:t>My nerves calmed as she put her donation onto the donation box. And my eyes followed the lady’s back unti she was out of sight.</a:t>
            </a:r>
            <a:endParaRPr lang="en-US" sz="2800">
              <a:uFillTx/>
              <a:latin typeface="Times New Roman" panose="02020603050405020304" charset="0"/>
              <a:ea typeface="微软雅黑" panose="020B0503020204020204" charset="-122"/>
              <a:cs typeface="Times New Roman" panose="02020603050405020304" charset="0"/>
              <a:sym typeface="+mn-ea"/>
            </a:endParaRPr>
          </a:p>
          <a:p>
            <a:pPr marL="457200" indent="-457200">
              <a:buFont typeface="Wingdings" panose="05000000000000000000" charset="0"/>
              <a:buChar char="Ø"/>
            </a:pPr>
            <a:r>
              <a:rPr lang="en-US" sz="2800">
                <a:uFillTx/>
                <a:latin typeface="Times New Roman" panose="02020603050405020304" charset="0"/>
                <a:ea typeface="微软雅黑" panose="020B0503020204020204" charset="-122"/>
                <a:cs typeface="Times New Roman" panose="02020603050405020304" charset="0"/>
                <a:sym typeface="+mn-ea"/>
              </a:rPr>
              <a:t>She slipped the donation into the donation box and waved me good bye, a beam of delight flushing in her eyes.</a:t>
            </a:r>
            <a:endParaRPr lang="en-US" sz="2800">
              <a:uFillTx/>
              <a:latin typeface="Times New Roman" panose="02020603050405020304" charset="0"/>
              <a:ea typeface="微软雅黑" panose="020B0503020204020204" charset="-122"/>
              <a:cs typeface="Times New Roman" panose="02020603050405020304" charset="0"/>
              <a:sym typeface="+mn-ea"/>
            </a:endParaRPr>
          </a:p>
        </p:txBody>
      </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 calcmode="lin" valueType="num">
                                      <p:cBhvr additive="base">
                                        <p:cTn id="3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 calcmode="lin" valueType="num">
                                      <p:cBhvr additive="base">
                                        <p:cTn id="3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80445" y="4117340"/>
            <a:ext cx="1184910" cy="2641600"/>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21735" t="6878" r="24869" b="9387"/>
          <a:stretch>
            <a:fillRect/>
          </a:stretch>
        </p:blipFill>
        <p:spPr>
          <a:xfrm>
            <a:off x="-384175" y="-10795"/>
            <a:ext cx="1360805" cy="3223260"/>
          </a:xfrm>
          <a:prstGeom prst="rect">
            <a:avLst/>
          </a:prstGeom>
        </p:spPr>
      </p:pic>
      <p:sp>
        <p:nvSpPr>
          <p:cNvPr id="9" name="矩形 8"/>
          <p:cNvSpPr/>
          <p:nvPr/>
        </p:nvSpPr>
        <p:spPr>
          <a:xfrm>
            <a:off x="818515" y="0"/>
            <a:ext cx="10554335" cy="6858000"/>
          </a:xfrm>
          <a:prstGeom prst="rect">
            <a:avLst/>
          </a:prstGeom>
          <a:solidFill>
            <a:srgbClr val="9C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01700" y="113665"/>
            <a:ext cx="3521710" cy="65595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01700" y="149860"/>
            <a:ext cx="3594735" cy="583565"/>
          </a:xfrm>
          <a:prstGeom prst="rect">
            <a:avLst/>
          </a:prstGeom>
        </p:spPr>
        <p:txBody>
          <a:bodyPr wrap="square">
            <a:spAutoFit/>
          </a:bodyPr>
          <a:lstStyle/>
          <a:p>
            <a:r>
              <a:rPr lang="en-US" altLang="zh-CN" sz="3200" b="1" dirty="0">
                <a:solidFill>
                  <a:schemeClr val="bg1"/>
                </a:solidFill>
                <a:latin typeface="Times New Roman" panose="02020603050405020304" charset="0"/>
                <a:ea typeface="宋体" panose="02010600030101010101" pitchFamily="2" charset="-122"/>
                <a:cs typeface="Times New Roman" panose="02020603050405020304" charset="0"/>
              </a:rPr>
              <a:t>Describe the scene</a:t>
            </a:r>
            <a:r>
              <a:rPr lang="zh-CN" altLang="en-US" sz="3200" b="1" dirty="0">
                <a:solidFill>
                  <a:schemeClr val="bg1"/>
                </a:solidFill>
                <a:latin typeface="Times New Roman" panose="02020603050405020304" charset="0"/>
                <a:ea typeface="宋体" panose="02010600030101010101" pitchFamily="2" charset="-122"/>
                <a:cs typeface="Times New Roman" panose="02020603050405020304" charset="0"/>
              </a:rPr>
              <a:t>：</a:t>
            </a:r>
            <a:endParaRPr lang="zh-CN" altLang="en-US" sz="3200" b="1" dirty="0">
              <a:solidFill>
                <a:schemeClr val="bg1"/>
              </a:solidFill>
              <a:latin typeface="Times New Roman" panose="02020603050405020304" charset="0"/>
              <a:ea typeface="宋体" panose="02010600030101010101" pitchFamily="2" charset="-122"/>
              <a:cs typeface="Times New Roman" panose="02020603050405020304" charset="0"/>
            </a:endParaRPr>
          </a:p>
        </p:txBody>
      </p:sp>
      <p:sp>
        <p:nvSpPr>
          <p:cNvPr id="4" name="矩形 3"/>
          <p:cNvSpPr/>
          <p:nvPr/>
        </p:nvSpPr>
        <p:spPr>
          <a:xfrm>
            <a:off x="902335" y="734060"/>
            <a:ext cx="10408285" cy="3425190"/>
          </a:xfrm>
          <a:prstGeom prst="rect">
            <a:avLst/>
          </a:prstGeom>
        </p:spPr>
        <p:txBody>
          <a:bodyPr wrap="square">
            <a:spAutoFit/>
          </a:bodyPr>
          <a:lstStyle/>
          <a:p>
            <a:pPr algn="l" fontAlgn="auto">
              <a:lnSpc>
                <a:spcPts val="2600"/>
              </a:lnSpc>
            </a:pPr>
            <a:r>
              <a:rPr lang="zh-CN" altLang="en-US" sz="2400" b="1">
                <a:solidFill>
                  <a:schemeClr val="tx1"/>
                </a:solidFill>
                <a:uFillTx/>
                <a:latin typeface="Times New Roman" panose="02020603050405020304" charset="0"/>
                <a:ea typeface="微软雅黑" panose="020B0503020204020204" charset="-122"/>
                <a:cs typeface="Times New Roman" panose="02020603050405020304" charset="0"/>
              </a:rPr>
              <a:t> </a:t>
            </a:r>
            <a:r>
              <a:rPr lang="en-US" altLang="zh-CN" sz="2400" b="1">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b="1" i="1">
                <a:uFillTx/>
                <a:latin typeface="Times New Roman" panose="02020603050405020304" charset="0"/>
                <a:ea typeface="微软雅黑" panose="020B0503020204020204" charset="-122"/>
                <a:cs typeface="Times New Roman" panose="02020603050405020304" charset="0"/>
                <a:sym typeface="+mn-ea"/>
              </a:rPr>
              <a:t>Para 2: For the rest of my shift, I became relaxed and were impressed by different people coming to me. </a:t>
            </a:r>
            <a:r>
              <a:rPr lang="en-US" altLang="zh-CN" sz="2400" b="1" i="1">
                <a:uFillTx/>
                <a:latin typeface="Times New Roman" panose="02020603050405020304" charset="0"/>
                <a:ea typeface="微软雅黑" panose="020B0503020204020204" charset="-122"/>
                <a:cs typeface="Times New Roman" panose="02020603050405020304" charset="0"/>
                <a:sym typeface="+mn-ea"/>
              </a:rPr>
              <a:t>___________________________________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____________________________________</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endParaRPr>
          </a:p>
        </p:txBody>
      </p:sp>
      <p:sp>
        <p:nvSpPr>
          <p:cNvPr id="24" name="文本框 23"/>
          <p:cNvSpPr txBox="1"/>
          <p:nvPr/>
        </p:nvSpPr>
        <p:spPr>
          <a:xfrm>
            <a:off x="818515" y="1541780"/>
            <a:ext cx="10491470"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sym typeface="+mn-ea"/>
              </a:rPr>
              <a:t>Q1:What were these different people and what did each do about the donation?</a:t>
            </a:r>
            <a:endParaRPr lang="en-US" altLang="zh-CN" sz="280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819150" y="2628265"/>
            <a:ext cx="10491470" cy="4154170"/>
          </a:xfrm>
          <a:prstGeom prst="rect">
            <a:avLst/>
          </a:prstGeom>
          <a:gradFill>
            <a:gsLst>
              <a:gs pos="50000">
                <a:srgbClr val="ECD0CD"/>
              </a:gs>
              <a:gs pos="0">
                <a:srgbClr val="F2E0DE"/>
              </a:gs>
              <a:gs pos="100000">
                <a:srgbClr val="E5C0BC"/>
              </a:gs>
            </a:gsLst>
            <a:lin scaled="1"/>
          </a:gradFill>
        </p:spPr>
        <p:style>
          <a:lnRef idx="2">
            <a:schemeClr val="accent2"/>
          </a:lnRef>
          <a:fillRef idx="1">
            <a:schemeClr val="lt1"/>
          </a:fillRef>
          <a:effectRef idx="0">
            <a:schemeClr val="accent2"/>
          </a:effectRef>
          <a:fontRef idx="minor">
            <a:schemeClr val="dk1"/>
          </a:fontRef>
        </p:style>
        <p:txBody>
          <a:bodyPr wrap="square" rtlCol="0">
            <a:spAutoFit/>
          </a:bodyPr>
          <a:p>
            <a:pPr marL="457200" indent="-457200">
              <a:buFont typeface="Wingdings" panose="05000000000000000000" charset="0"/>
              <a:buChar char="Ø"/>
            </a:pPr>
            <a:r>
              <a:rPr lang="en-US" sz="2400">
                <a:uFillTx/>
                <a:latin typeface="Times New Roman" panose="02020603050405020304" charset="0"/>
                <a:ea typeface="微软雅黑" panose="020B0503020204020204" charset="-122"/>
                <a:cs typeface="Times New Roman" panose="02020603050405020304" charset="0"/>
                <a:sym typeface="+mn-ea"/>
              </a:rPr>
              <a:t>(</a:t>
            </a:r>
            <a:r>
              <a:rPr lang="zh-CN" altLang="en-US" sz="2400">
                <a:uFillTx/>
                <a:latin typeface="Times New Roman" panose="02020603050405020304" charset="0"/>
                <a:ea typeface="微软雅黑" panose="020B0503020204020204" charset="-122"/>
                <a:cs typeface="Times New Roman" panose="02020603050405020304" charset="0"/>
                <a:sym typeface="+mn-ea"/>
              </a:rPr>
              <a:t>例说</a:t>
            </a:r>
            <a:r>
              <a:rPr lang="en-US" sz="2400">
                <a:uFillTx/>
                <a:latin typeface="Times New Roman" panose="02020603050405020304" charset="0"/>
                <a:ea typeface="微软雅黑" panose="020B0503020204020204" charset="-122"/>
                <a:cs typeface="Times New Roman" panose="02020603050405020304" charset="0"/>
                <a:sym typeface="+mn-ea"/>
              </a:rPr>
              <a:t>) </a:t>
            </a:r>
            <a:r>
              <a:rPr sz="2400">
                <a:uFillTx/>
                <a:latin typeface="Times New Roman" panose="02020603050405020304" charset="0"/>
                <a:ea typeface="微软雅黑" panose="020B0503020204020204" charset="-122"/>
                <a:cs typeface="Times New Roman" panose="02020603050405020304" charset="0"/>
                <a:sym typeface="+mn-ea"/>
              </a:rPr>
              <a:t>One woman shared how her brother had been helped with addiction; others told how they look forward to helping the Christmas donation campaign each year. Quite a few parents gave their small children coins to drop in. </a:t>
            </a:r>
            <a:endParaRPr sz="2400">
              <a:uFillTx/>
              <a:latin typeface="Times New Roman" panose="02020603050405020304" charset="0"/>
              <a:ea typeface="微软雅黑" panose="020B0503020204020204" charset="-122"/>
              <a:cs typeface="Times New Roman" panose="02020603050405020304" charset="0"/>
              <a:sym typeface="+mn-ea"/>
            </a:endParaRPr>
          </a:p>
          <a:p>
            <a:pPr marL="457200" indent="-457200">
              <a:buFont typeface="Wingdings" panose="05000000000000000000" charset="0"/>
              <a:buChar char="Ø"/>
            </a:pPr>
            <a:r>
              <a:rPr lang="en-US" sz="2400">
                <a:uFillTx/>
                <a:latin typeface="Times New Roman" panose="02020603050405020304" charset="0"/>
                <a:ea typeface="微软雅黑" panose="020B0503020204020204" charset="-122"/>
                <a:cs typeface="Times New Roman" panose="02020603050405020304" charset="0"/>
                <a:sym typeface="+mn-ea"/>
              </a:rPr>
              <a:t>(</a:t>
            </a:r>
            <a:r>
              <a:rPr lang="zh-CN" altLang="en-US" sz="2400">
                <a:uFillTx/>
                <a:latin typeface="Times New Roman" panose="02020603050405020304" charset="0"/>
                <a:ea typeface="微软雅黑" panose="020B0503020204020204" charset="-122"/>
                <a:cs typeface="Times New Roman" panose="02020603050405020304" charset="0"/>
                <a:sym typeface="+mn-ea"/>
              </a:rPr>
              <a:t>例说</a:t>
            </a:r>
            <a:r>
              <a:rPr lang="en-US" sz="2400">
                <a:uFillTx/>
                <a:latin typeface="Times New Roman" panose="02020603050405020304" charset="0"/>
                <a:ea typeface="微软雅黑" panose="020B0503020204020204" charset="-122"/>
                <a:cs typeface="Times New Roman" panose="02020603050405020304" charset="0"/>
                <a:sym typeface="+mn-ea"/>
              </a:rPr>
              <a:t>) </a:t>
            </a:r>
            <a:r>
              <a:rPr sz="2400">
                <a:uFillTx/>
                <a:latin typeface="Times New Roman" panose="02020603050405020304" charset="0"/>
                <a:ea typeface="微软雅黑" panose="020B0503020204020204" charset="-122"/>
                <a:cs typeface="Times New Roman" panose="02020603050405020304" charset="0"/>
                <a:sym typeface="+mn-ea"/>
              </a:rPr>
              <a:t>Some people, together with their kids, put generous bills into the donation box, as an act of kindness and an example to their kids. One woman shared the story </a:t>
            </a:r>
            <a:r>
              <a:rPr lang="en-US" sz="2400">
                <a:uFillTx/>
                <a:latin typeface="Times New Roman" panose="02020603050405020304" charset="0"/>
                <a:ea typeface="微软雅黑" panose="020B0503020204020204" charset="-122"/>
                <a:cs typeface="Times New Roman" panose="02020603050405020304" charset="0"/>
                <a:sym typeface="+mn-ea"/>
              </a:rPr>
              <a:t>o</a:t>
            </a:r>
            <a:r>
              <a:rPr sz="2400">
                <a:uFillTx/>
                <a:latin typeface="Times New Roman" panose="02020603050405020304" charset="0"/>
                <a:ea typeface="微软雅黑" panose="020B0503020204020204" charset="-122"/>
                <a:cs typeface="Times New Roman" panose="02020603050405020304" charset="0"/>
                <a:sym typeface="+mn-ea"/>
              </a:rPr>
              <a:t>f her brother, who once served in the Salvation Army and got helped. And some even eagerly asked about the program and offered to join in. </a:t>
            </a:r>
            <a:endParaRPr sz="2400">
              <a:uFillTx/>
              <a:latin typeface="Times New Roman" panose="02020603050405020304" charset="0"/>
              <a:ea typeface="微软雅黑" panose="020B0503020204020204" charset="-122"/>
              <a:cs typeface="Times New Roman" panose="02020603050405020304" charset="0"/>
              <a:sym typeface="+mn-ea"/>
            </a:endParaRPr>
          </a:p>
          <a:p>
            <a:pPr marL="457200" indent="-457200">
              <a:buFont typeface="Wingdings" panose="05000000000000000000" charset="0"/>
              <a:buChar char="Ø"/>
            </a:pPr>
            <a:r>
              <a:rPr lang="en-US" sz="2400">
                <a:uFillTx/>
                <a:latin typeface="Times New Roman" panose="02020603050405020304" charset="0"/>
                <a:ea typeface="微软雅黑" panose="020B0503020204020204" charset="-122"/>
                <a:cs typeface="Times New Roman" panose="02020603050405020304" charset="0"/>
                <a:sym typeface="+mn-ea"/>
              </a:rPr>
              <a:t>(</a:t>
            </a:r>
            <a:r>
              <a:rPr lang="zh-CN" altLang="en-US" sz="2400">
                <a:uFillTx/>
                <a:latin typeface="Times New Roman" panose="02020603050405020304" charset="0"/>
                <a:ea typeface="微软雅黑" panose="020B0503020204020204" charset="-122"/>
                <a:cs typeface="Times New Roman" panose="02020603050405020304" charset="0"/>
                <a:sym typeface="+mn-ea"/>
              </a:rPr>
              <a:t>感动，感悟</a:t>
            </a:r>
            <a:r>
              <a:rPr lang="en-US" sz="2400">
                <a:uFillTx/>
                <a:latin typeface="Times New Roman" panose="02020603050405020304" charset="0"/>
                <a:ea typeface="微软雅黑" panose="020B0503020204020204" charset="-122"/>
                <a:cs typeface="Times New Roman" panose="02020603050405020304" charset="0"/>
                <a:sym typeface="+mn-ea"/>
              </a:rPr>
              <a:t>) So touched was I that I felt more and more brave to ask for giving from strangers.</a:t>
            </a:r>
            <a:endParaRPr lang="en-US" sz="2400">
              <a:uFillTx/>
              <a:latin typeface="Times New Roman" panose="02020603050405020304" charset="0"/>
              <a:ea typeface="微软雅黑" panose="020B0503020204020204" charset="-122"/>
              <a:cs typeface="Times New Roman" panose="02020603050405020304" charset="0"/>
              <a:sym typeface="+mn-ea"/>
            </a:endParaRPr>
          </a:p>
          <a:p>
            <a:pPr marL="457200" indent="-457200">
              <a:buFont typeface="Wingdings" panose="05000000000000000000" charset="0"/>
              <a:buChar char="Ø"/>
            </a:pPr>
            <a:r>
              <a:rPr lang="en-US" sz="2400">
                <a:uFillTx/>
                <a:latin typeface="Times New Roman" panose="02020603050405020304" charset="0"/>
                <a:ea typeface="微软雅黑" panose="020B0503020204020204" charset="-122"/>
                <a:cs typeface="Times New Roman" panose="02020603050405020304" charset="0"/>
                <a:sym typeface="+mn-ea"/>
              </a:rPr>
              <a:t>(</a:t>
            </a:r>
            <a:r>
              <a:rPr lang="zh-CN" altLang="en-US" sz="2400">
                <a:uFillTx/>
                <a:latin typeface="Times New Roman" panose="02020603050405020304" charset="0"/>
                <a:ea typeface="微软雅黑" panose="020B0503020204020204" charset="-122"/>
                <a:cs typeface="Times New Roman" panose="02020603050405020304" charset="0"/>
                <a:sym typeface="+mn-ea"/>
              </a:rPr>
              <a:t>感悟</a:t>
            </a:r>
            <a:r>
              <a:rPr lang="en-US" sz="2400">
                <a:uFillTx/>
                <a:latin typeface="Times New Roman" panose="02020603050405020304" charset="0"/>
                <a:ea typeface="微软雅黑" panose="020B0503020204020204" charset="-122"/>
                <a:cs typeface="Times New Roman" panose="02020603050405020304" charset="0"/>
                <a:sym typeface="+mn-ea"/>
              </a:rPr>
              <a:t>) Only then did it dawn on me that it was their selfless devotion and constant kindness that warmed the broken hearts and healed the lonely souls.</a:t>
            </a:r>
            <a:endParaRPr lang="en-US" sz="2400">
              <a:uFillTx/>
              <a:latin typeface="Times New Roman" panose="02020603050405020304" charset="0"/>
              <a:ea typeface="微软雅黑" panose="020B0503020204020204" charset="-122"/>
              <a:cs typeface="Times New Roman" panose="02020603050405020304" charset="0"/>
              <a:sym typeface="+mn-ea"/>
            </a:endParaRPr>
          </a:p>
        </p:txBody>
      </p:sp>
      <p:sp>
        <p:nvSpPr>
          <p:cNvPr id="10" name="圆角矩形 9"/>
          <p:cNvSpPr/>
          <p:nvPr/>
        </p:nvSpPr>
        <p:spPr>
          <a:xfrm>
            <a:off x="3918585" y="1661795"/>
            <a:ext cx="1266190" cy="35496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3358515" y="2126615"/>
            <a:ext cx="7951470" cy="36830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p>
            <a:r>
              <a:rPr lang="zh-CN" altLang="en-US"/>
              <a:t>带着孩子的家长；另外志愿者；有类似故事背景的人；店员；定期捐赠者；</a:t>
            </a:r>
            <a:r>
              <a:rPr lang="en-US" altLang="zh-CN"/>
              <a:t>...</a:t>
            </a:r>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 calcmode="lin" valueType="num">
                                      <p:cBhvr additive="base">
                                        <p:cTn id="3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 calcmode="lin" valueType="num">
                                      <p:cBhvr additive="base">
                                        <p:cTn id="4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bldLvl="0" animBg="1"/>
      <p:bldP spid="10" grpId="0" bldLvl="0" animBg="1"/>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80445" y="4117340"/>
            <a:ext cx="1184910" cy="2641600"/>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21735" t="6878" r="24869" b="9387"/>
          <a:stretch>
            <a:fillRect/>
          </a:stretch>
        </p:blipFill>
        <p:spPr>
          <a:xfrm>
            <a:off x="-384175" y="-10795"/>
            <a:ext cx="1360805" cy="3223260"/>
          </a:xfrm>
          <a:prstGeom prst="rect">
            <a:avLst/>
          </a:prstGeom>
        </p:spPr>
      </p:pic>
      <p:sp>
        <p:nvSpPr>
          <p:cNvPr id="9" name="矩形 8"/>
          <p:cNvSpPr/>
          <p:nvPr/>
        </p:nvSpPr>
        <p:spPr>
          <a:xfrm>
            <a:off x="818515" y="0"/>
            <a:ext cx="10554335" cy="6858000"/>
          </a:xfrm>
          <a:prstGeom prst="rect">
            <a:avLst/>
          </a:prstGeom>
          <a:solidFill>
            <a:srgbClr val="9C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01700" y="113665"/>
            <a:ext cx="3521710" cy="65595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01700" y="149860"/>
            <a:ext cx="3594735" cy="583565"/>
          </a:xfrm>
          <a:prstGeom prst="rect">
            <a:avLst/>
          </a:prstGeom>
        </p:spPr>
        <p:txBody>
          <a:bodyPr wrap="square">
            <a:spAutoFit/>
          </a:bodyPr>
          <a:lstStyle/>
          <a:p>
            <a:r>
              <a:rPr lang="en-US" altLang="zh-CN" sz="3200" b="1" dirty="0">
                <a:solidFill>
                  <a:schemeClr val="bg1"/>
                </a:solidFill>
                <a:latin typeface="Times New Roman" panose="02020603050405020304" charset="0"/>
                <a:ea typeface="宋体" panose="02010600030101010101" pitchFamily="2" charset="-122"/>
                <a:cs typeface="Times New Roman" panose="02020603050405020304" charset="0"/>
              </a:rPr>
              <a:t>Describe the scene</a:t>
            </a:r>
            <a:r>
              <a:rPr lang="zh-CN" altLang="en-US" sz="3200" b="1" dirty="0">
                <a:solidFill>
                  <a:schemeClr val="bg1"/>
                </a:solidFill>
                <a:latin typeface="Times New Roman" panose="02020603050405020304" charset="0"/>
                <a:ea typeface="宋体" panose="02010600030101010101" pitchFamily="2" charset="-122"/>
                <a:cs typeface="Times New Roman" panose="02020603050405020304" charset="0"/>
              </a:rPr>
              <a:t>：</a:t>
            </a:r>
            <a:endParaRPr lang="zh-CN" altLang="en-US" sz="3200" b="1" dirty="0">
              <a:solidFill>
                <a:schemeClr val="bg1"/>
              </a:solidFill>
              <a:latin typeface="Times New Roman" panose="02020603050405020304" charset="0"/>
              <a:ea typeface="宋体" panose="02010600030101010101" pitchFamily="2" charset="-122"/>
              <a:cs typeface="Times New Roman" panose="02020603050405020304" charset="0"/>
            </a:endParaRPr>
          </a:p>
        </p:txBody>
      </p:sp>
      <p:sp>
        <p:nvSpPr>
          <p:cNvPr id="4" name="矩形 3"/>
          <p:cNvSpPr/>
          <p:nvPr/>
        </p:nvSpPr>
        <p:spPr>
          <a:xfrm>
            <a:off x="902335" y="734060"/>
            <a:ext cx="10408285" cy="3425190"/>
          </a:xfrm>
          <a:prstGeom prst="rect">
            <a:avLst/>
          </a:prstGeom>
        </p:spPr>
        <p:txBody>
          <a:bodyPr wrap="square">
            <a:spAutoFit/>
          </a:bodyPr>
          <a:lstStyle/>
          <a:p>
            <a:pPr algn="l" fontAlgn="auto">
              <a:lnSpc>
                <a:spcPts val="2600"/>
              </a:lnSpc>
            </a:pPr>
            <a:r>
              <a:rPr lang="zh-CN" altLang="en-US" sz="2400" b="1">
                <a:solidFill>
                  <a:schemeClr val="tx1"/>
                </a:solidFill>
                <a:uFillTx/>
                <a:latin typeface="Times New Roman" panose="02020603050405020304" charset="0"/>
                <a:ea typeface="微软雅黑" panose="020B0503020204020204" charset="-122"/>
                <a:cs typeface="Times New Roman" panose="02020603050405020304" charset="0"/>
              </a:rPr>
              <a:t> </a:t>
            </a:r>
            <a:r>
              <a:rPr lang="en-US" altLang="zh-CN" sz="2400" b="1">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b="1" i="1">
                <a:uFillTx/>
                <a:latin typeface="Times New Roman" panose="02020603050405020304" charset="0"/>
                <a:ea typeface="微软雅黑" panose="020B0503020204020204" charset="-122"/>
                <a:cs typeface="Times New Roman" panose="02020603050405020304" charset="0"/>
                <a:sym typeface="+mn-ea"/>
              </a:rPr>
              <a:t>Para 2: For the rest of my shift, I became relaxed and were impressed by different people coming to me. </a:t>
            </a:r>
            <a:r>
              <a:rPr lang="en-US" altLang="zh-CN" sz="2400" b="1" i="1">
                <a:uFillTx/>
                <a:latin typeface="Times New Roman" panose="02020603050405020304" charset="0"/>
                <a:ea typeface="微软雅黑" panose="020B0503020204020204" charset="-122"/>
                <a:cs typeface="Times New Roman" panose="02020603050405020304" charset="0"/>
                <a:sym typeface="+mn-ea"/>
              </a:rPr>
              <a:t>___________________________________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____________________________________</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endParaRPr>
          </a:p>
        </p:txBody>
      </p:sp>
      <p:sp>
        <p:nvSpPr>
          <p:cNvPr id="24" name="文本框 23"/>
          <p:cNvSpPr txBox="1"/>
          <p:nvPr/>
        </p:nvSpPr>
        <p:spPr>
          <a:xfrm>
            <a:off x="818515" y="1541780"/>
            <a:ext cx="104914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sym typeface="+mn-ea"/>
              </a:rPr>
              <a:t>Q2:</a:t>
            </a:r>
            <a:r>
              <a:rPr lang="en-US" sz="2800">
                <a:latin typeface="Times New Roman" panose="02020603050405020304" charset="0"/>
                <a:cs typeface="Times New Roman" panose="02020603050405020304" charset="0"/>
                <a:sym typeface="+mn-ea"/>
              </a:rPr>
              <a:t>What was the result of the volunteer donation? </a:t>
            </a:r>
            <a:r>
              <a:rPr lang="zh-CN" altLang="en-US" sz="2800">
                <a:latin typeface="Times New Roman" panose="02020603050405020304" charset="0"/>
                <a:cs typeface="Times New Roman" panose="02020603050405020304" charset="0"/>
                <a:sym typeface="+mn-ea"/>
              </a:rPr>
              <a:t>（</a:t>
            </a:r>
            <a:r>
              <a:rPr lang="en-US" altLang="zh-CN" sz="2800">
                <a:latin typeface="Times New Roman" panose="02020603050405020304" charset="0"/>
                <a:cs typeface="Times New Roman" panose="02020603050405020304" charset="0"/>
                <a:sym typeface="+mn-ea"/>
              </a:rPr>
              <a:t>money</a:t>
            </a:r>
            <a:r>
              <a:rPr lang="zh-CN" altLang="en-US" sz="2800">
                <a:latin typeface="Times New Roman" panose="02020603050405020304" charset="0"/>
                <a:cs typeface="Times New Roman" panose="02020603050405020304" charset="0"/>
                <a:sym typeface="+mn-ea"/>
              </a:rPr>
              <a:t>）</a:t>
            </a:r>
            <a:endParaRPr lang="zh-CN" altLang="en-US" sz="2800">
              <a:latin typeface="Times New Roman" panose="02020603050405020304" charset="0"/>
              <a:cs typeface="Times New Roman" panose="02020603050405020304" charset="0"/>
              <a:sym typeface="+mn-ea"/>
            </a:endParaRPr>
          </a:p>
        </p:txBody>
      </p:sp>
      <p:sp>
        <p:nvSpPr>
          <p:cNvPr id="8" name="文本框 7"/>
          <p:cNvSpPr txBox="1"/>
          <p:nvPr/>
        </p:nvSpPr>
        <p:spPr>
          <a:xfrm>
            <a:off x="819150" y="2314575"/>
            <a:ext cx="10491470" cy="3538220"/>
          </a:xfrm>
          <a:prstGeom prst="rect">
            <a:avLst/>
          </a:prstGeom>
          <a:gradFill>
            <a:gsLst>
              <a:gs pos="3896">
                <a:srgbClr val="F2E6CD"/>
              </a:gs>
              <a:gs pos="97000">
                <a:srgbClr val="E3B84B"/>
              </a:gs>
            </a:gsLst>
            <a:lin scaled="1"/>
          </a:gradFill>
        </p:spPr>
        <p:style>
          <a:lnRef idx="2">
            <a:schemeClr val="accent2"/>
          </a:lnRef>
          <a:fillRef idx="1">
            <a:schemeClr val="lt1"/>
          </a:fillRef>
          <a:effectRef idx="0">
            <a:schemeClr val="accent2"/>
          </a:effectRef>
          <a:fontRef idx="minor">
            <a:schemeClr val="dk1"/>
          </a:fontRef>
        </p:style>
        <p:txBody>
          <a:bodyPr wrap="square" rtlCol="0">
            <a:spAutoFit/>
          </a:bodyPr>
          <a:p>
            <a:pPr marL="457200" indent="-457200">
              <a:buFont typeface="Wingdings" panose="05000000000000000000" charset="0"/>
              <a:buChar char="Ø"/>
            </a:pPr>
            <a:r>
              <a:rPr sz="2800">
                <a:uFillTx/>
                <a:latin typeface="Times New Roman" panose="02020603050405020304" charset="0"/>
                <a:ea typeface="微软雅黑" panose="020B0503020204020204" charset="-122"/>
                <a:cs typeface="Times New Roman" panose="02020603050405020304" charset="0"/>
                <a:sym typeface="+mn-ea"/>
              </a:rPr>
              <a:t>Money rolled in and soon filled the donation box. Looking at the box, I felt a sense of satisfaction swelling in my heart. </a:t>
            </a:r>
            <a:endParaRPr sz="2800">
              <a:uFillTx/>
              <a:latin typeface="Times New Roman" panose="02020603050405020304" charset="0"/>
              <a:ea typeface="微软雅黑" panose="020B0503020204020204" charset="-122"/>
              <a:cs typeface="Times New Roman" panose="02020603050405020304" charset="0"/>
              <a:sym typeface="+mn-ea"/>
            </a:endParaRPr>
          </a:p>
          <a:p>
            <a:pPr marL="457200" indent="-457200">
              <a:buFont typeface="Wingdings" panose="05000000000000000000" charset="0"/>
              <a:buChar char="Ø"/>
            </a:pPr>
            <a:r>
              <a:rPr lang="en-US" sz="2800">
                <a:uFillTx/>
                <a:latin typeface="Times New Roman" panose="02020603050405020304" charset="0"/>
                <a:ea typeface="微软雅黑" panose="020B0503020204020204" charset="-122"/>
                <a:cs typeface="Times New Roman" panose="02020603050405020304" charset="0"/>
                <a:sym typeface="+mn-ea"/>
              </a:rPr>
              <a:t>My donation weighed heavy, stuffing my heart with happiness and courage.</a:t>
            </a:r>
            <a:endParaRPr lang="en-US" sz="2800">
              <a:uFillTx/>
              <a:latin typeface="Times New Roman" panose="02020603050405020304" charset="0"/>
              <a:ea typeface="微软雅黑" panose="020B0503020204020204" charset="-122"/>
              <a:cs typeface="Times New Roman" panose="02020603050405020304" charset="0"/>
              <a:sym typeface="+mn-ea"/>
            </a:endParaRPr>
          </a:p>
          <a:p>
            <a:pPr marL="457200" indent="-457200">
              <a:buFont typeface="Wingdings" panose="05000000000000000000" charset="0"/>
              <a:buChar char="Ø"/>
            </a:pPr>
            <a:r>
              <a:rPr lang="en-US" sz="2800">
                <a:uFillTx/>
                <a:latin typeface="Times New Roman" panose="02020603050405020304" charset="0"/>
                <a:ea typeface="微软雅黑" panose="020B0503020204020204" charset="-122"/>
                <a:cs typeface="Times New Roman" panose="02020603050405020304" charset="0"/>
                <a:sym typeface="+mn-ea"/>
              </a:rPr>
              <a:t>A constant stream of passers-by lined before the donation box and it was not long before the box came full.</a:t>
            </a:r>
            <a:endParaRPr lang="en-US" sz="2800">
              <a:uFillTx/>
              <a:latin typeface="Times New Roman" panose="02020603050405020304" charset="0"/>
              <a:ea typeface="微软雅黑" panose="020B0503020204020204" charset="-122"/>
              <a:cs typeface="Times New Roman" panose="02020603050405020304" charset="0"/>
              <a:sym typeface="+mn-ea"/>
            </a:endParaRPr>
          </a:p>
          <a:p>
            <a:pPr marL="457200" indent="-457200">
              <a:buFont typeface="Wingdings" panose="05000000000000000000" charset="0"/>
              <a:buChar char="Ø"/>
            </a:pPr>
            <a:r>
              <a:rPr lang="en-US" sz="2800">
                <a:uFillTx/>
                <a:latin typeface="Times New Roman" panose="02020603050405020304" charset="0"/>
                <a:ea typeface="微软雅黑" panose="020B0503020204020204" charset="-122"/>
                <a:cs typeface="Times New Roman" panose="02020603050405020304" charset="0"/>
                <a:sym typeface="+mn-ea"/>
              </a:rPr>
              <a:t>Donations flooded in and some even asked for my phone number so that they could reach me and make further donations.</a:t>
            </a:r>
            <a:endParaRPr lang="en-US" sz="2800">
              <a:uFillTx/>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 calcmode="lin" valueType="num">
                                      <p:cBhvr additive="base">
                                        <p:cTn id="3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 calcmode="lin" valueType="num">
                                      <p:cBhvr additive="base">
                                        <p:cTn id="3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80445" y="4117340"/>
            <a:ext cx="1184910" cy="2641600"/>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21735" t="6878" r="24869" b="9387"/>
          <a:stretch>
            <a:fillRect/>
          </a:stretch>
        </p:blipFill>
        <p:spPr>
          <a:xfrm>
            <a:off x="-384175" y="-10795"/>
            <a:ext cx="1360805" cy="3223260"/>
          </a:xfrm>
          <a:prstGeom prst="rect">
            <a:avLst/>
          </a:prstGeom>
        </p:spPr>
      </p:pic>
      <p:sp>
        <p:nvSpPr>
          <p:cNvPr id="9" name="矩形 8"/>
          <p:cNvSpPr/>
          <p:nvPr/>
        </p:nvSpPr>
        <p:spPr>
          <a:xfrm>
            <a:off x="818515" y="0"/>
            <a:ext cx="10554335" cy="6858000"/>
          </a:xfrm>
          <a:prstGeom prst="rect">
            <a:avLst/>
          </a:prstGeom>
          <a:solidFill>
            <a:srgbClr val="9C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01700" y="113665"/>
            <a:ext cx="3521710" cy="65595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01700" y="149860"/>
            <a:ext cx="3594735" cy="583565"/>
          </a:xfrm>
          <a:prstGeom prst="rect">
            <a:avLst/>
          </a:prstGeom>
        </p:spPr>
        <p:txBody>
          <a:bodyPr wrap="square">
            <a:spAutoFit/>
          </a:bodyPr>
          <a:lstStyle/>
          <a:p>
            <a:r>
              <a:rPr lang="en-US" altLang="zh-CN" sz="3200" b="1" dirty="0">
                <a:solidFill>
                  <a:schemeClr val="bg1"/>
                </a:solidFill>
                <a:latin typeface="Times New Roman" panose="02020603050405020304" charset="0"/>
                <a:ea typeface="宋体" panose="02010600030101010101" pitchFamily="2" charset="-122"/>
                <a:cs typeface="Times New Roman" panose="02020603050405020304" charset="0"/>
              </a:rPr>
              <a:t>Describe the scene</a:t>
            </a:r>
            <a:r>
              <a:rPr lang="zh-CN" altLang="en-US" sz="3200" b="1" dirty="0">
                <a:solidFill>
                  <a:schemeClr val="bg1"/>
                </a:solidFill>
                <a:latin typeface="Times New Roman" panose="02020603050405020304" charset="0"/>
                <a:ea typeface="宋体" panose="02010600030101010101" pitchFamily="2" charset="-122"/>
                <a:cs typeface="Times New Roman" panose="02020603050405020304" charset="0"/>
              </a:rPr>
              <a:t>：</a:t>
            </a:r>
            <a:endParaRPr lang="zh-CN" altLang="en-US" sz="3200" b="1" dirty="0">
              <a:solidFill>
                <a:schemeClr val="bg1"/>
              </a:solidFill>
              <a:latin typeface="Times New Roman" panose="02020603050405020304" charset="0"/>
              <a:ea typeface="宋体" panose="02010600030101010101" pitchFamily="2" charset="-122"/>
              <a:cs typeface="Times New Roman" panose="02020603050405020304" charset="0"/>
            </a:endParaRPr>
          </a:p>
        </p:txBody>
      </p:sp>
      <p:sp>
        <p:nvSpPr>
          <p:cNvPr id="4" name="矩形 3"/>
          <p:cNvSpPr/>
          <p:nvPr/>
        </p:nvSpPr>
        <p:spPr>
          <a:xfrm>
            <a:off x="902335" y="734060"/>
            <a:ext cx="10408285" cy="3425190"/>
          </a:xfrm>
          <a:prstGeom prst="rect">
            <a:avLst/>
          </a:prstGeom>
        </p:spPr>
        <p:txBody>
          <a:bodyPr wrap="square">
            <a:spAutoFit/>
          </a:bodyPr>
          <a:lstStyle/>
          <a:p>
            <a:pPr algn="l" fontAlgn="auto">
              <a:lnSpc>
                <a:spcPts val="2600"/>
              </a:lnSpc>
            </a:pPr>
            <a:r>
              <a:rPr lang="zh-CN" altLang="en-US" sz="2400" b="1">
                <a:solidFill>
                  <a:schemeClr val="tx1"/>
                </a:solidFill>
                <a:uFillTx/>
                <a:latin typeface="Times New Roman" panose="02020603050405020304" charset="0"/>
                <a:ea typeface="微软雅黑" panose="020B0503020204020204" charset="-122"/>
                <a:cs typeface="Times New Roman" panose="02020603050405020304" charset="0"/>
              </a:rPr>
              <a:t> </a:t>
            </a:r>
            <a:r>
              <a:rPr lang="en-US" altLang="zh-CN" sz="2400" b="1">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b="1" i="1">
                <a:uFillTx/>
                <a:latin typeface="Times New Roman" panose="02020603050405020304" charset="0"/>
                <a:ea typeface="微软雅黑" panose="020B0503020204020204" charset="-122"/>
                <a:cs typeface="Times New Roman" panose="02020603050405020304" charset="0"/>
                <a:sym typeface="+mn-ea"/>
              </a:rPr>
              <a:t>Para 2: For the rest of my shift, I became relaxed and were impressed by different people coming to me. </a:t>
            </a:r>
            <a:r>
              <a:rPr lang="en-US" altLang="zh-CN" sz="2400" b="1" i="1">
                <a:uFillTx/>
                <a:latin typeface="Times New Roman" panose="02020603050405020304" charset="0"/>
                <a:ea typeface="微软雅黑" panose="020B0503020204020204" charset="-122"/>
                <a:cs typeface="Times New Roman" panose="02020603050405020304" charset="0"/>
                <a:sym typeface="+mn-ea"/>
              </a:rPr>
              <a:t>___________________________________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____________________________________</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endParaRPr>
          </a:p>
        </p:txBody>
      </p:sp>
      <p:sp>
        <p:nvSpPr>
          <p:cNvPr id="24" name="文本框 23"/>
          <p:cNvSpPr txBox="1"/>
          <p:nvPr/>
        </p:nvSpPr>
        <p:spPr>
          <a:xfrm>
            <a:off x="818515" y="1541780"/>
            <a:ext cx="104914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sym typeface="+mn-ea"/>
              </a:rPr>
              <a:t>Q3:</a:t>
            </a:r>
            <a:r>
              <a:rPr lang="en-US" sz="2800">
                <a:latin typeface="Times New Roman" panose="02020603050405020304" charset="0"/>
                <a:cs typeface="Times New Roman" panose="02020603050405020304" charset="0"/>
                <a:sym typeface="+mn-ea"/>
              </a:rPr>
              <a:t>What difference did the shift make to my life and perspective?</a:t>
            </a:r>
            <a:endParaRPr lang="zh-CN" altLang="en-US" sz="2800">
              <a:latin typeface="Times New Roman" panose="02020603050405020304" charset="0"/>
              <a:cs typeface="Times New Roman" panose="02020603050405020304" charset="0"/>
              <a:sym typeface="+mn-ea"/>
            </a:endParaRPr>
          </a:p>
        </p:txBody>
      </p:sp>
      <p:sp>
        <p:nvSpPr>
          <p:cNvPr id="8" name="文本框 7"/>
          <p:cNvSpPr txBox="1"/>
          <p:nvPr/>
        </p:nvSpPr>
        <p:spPr>
          <a:xfrm>
            <a:off x="819150" y="2314575"/>
            <a:ext cx="10491470" cy="4194810"/>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wrap="square" rtlCol="0">
            <a:spAutoFit/>
          </a:bodyPr>
          <a:p>
            <a:pPr marL="342900" indent="-342900" algn="l" fontAlgn="auto">
              <a:lnSpc>
                <a:spcPts val="3200"/>
              </a:lnSpc>
              <a:buFont typeface="Wingdings" panose="05000000000000000000" charset="0"/>
              <a:buChar char="Ø"/>
            </a:pPr>
            <a:r>
              <a:rPr sz="2800">
                <a:uFillTx/>
                <a:latin typeface="Times New Roman" panose="02020603050405020304" charset="0"/>
                <a:ea typeface="微软雅黑" panose="020B0503020204020204" charset="-122"/>
                <a:cs typeface="Times New Roman" panose="02020603050405020304" charset="0"/>
                <a:sym typeface="+mn-ea"/>
              </a:rPr>
              <a:t>It has </a:t>
            </a:r>
            <a:r>
              <a:rPr sz="2800" u="sng">
                <a:uFillTx/>
                <a:latin typeface="Times New Roman" panose="02020603050405020304" charset="0"/>
                <a:ea typeface="微软雅黑" panose="020B0503020204020204" charset="-122"/>
                <a:cs typeface="Times New Roman" panose="02020603050405020304" charset="0"/>
                <a:sym typeface="+mn-ea"/>
              </a:rPr>
              <a:t>given </a:t>
            </a:r>
            <a:r>
              <a:rPr sz="2800">
                <a:uFillTx/>
                <a:latin typeface="Times New Roman" panose="02020603050405020304" charset="0"/>
                <a:ea typeface="微软雅黑" panose="020B0503020204020204" charset="-122"/>
                <a:cs typeface="Times New Roman" panose="02020603050405020304" charset="0"/>
                <a:sym typeface="+mn-ea"/>
              </a:rPr>
              <a:t>me a great appreciation for the good feeling that comes with giving, not just for me but for everyone. So it follows that asking for help is not such a bad thing. It is just another side of living in a caring community. </a:t>
            </a:r>
            <a:r>
              <a:rPr lang="en-US" sz="2800">
                <a:uFillTx/>
                <a:latin typeface="Times New Roman" panose="02020603050405020304" charset="0"/>
                <a:ea typeface="微软雅黑" panose="020B0503020204020204" charset="-122"/>
                <a:cs typeface="Times New Roman" panose="02020603050405020304" charset="0"/>
                <a:sym typeface="+mn-ea"/>
              </a:rPr>
              <a:t>(</a:t>
            </a:r>
            <a:r>
              <a:rPr sz="2800">
                <a:uFillTx/>
                <a:latin typeface="Times New Roman" panose="02020603050405020304" charset="0"/>
                <a:ea typeface="微软雅黑" panose="020B0503020204020204" charset="-122"/>
                <a:cs typeface="Times New Roman" panose="02020603050405020304" charset="0"/>
                <a:sym typeface="+mn-ea"/>
              </a:rPr>
              <a:t>回环照应式结尾</a:t>
            </a:r>
            <a:r>
              <a:rPr lang="en-US" sz="2800">
                <a:uFillTx/>
                <a:latin typeface="Times New Roman" panose="02020603050405020304" charset="0"/>
                <a:ea typeface="微软雅黑" panose="020B0503020204020204" charset="-122"/>
                <a:cs typeface="Times New Roman" panose="02020603050405020304" charset="0"/>
                <a:sym typeface="+mn-ea"/>
              </a:rPr>
              <a:t>)</a:t>
            </a:r>
            <a:endParaRPr sz="2800">
              <a:uFillTx/>
              <a:latin typeface="Times New Roman" panose="02020603050405020304" charset="0"/>
              <a:ea typeface="微软雅黑" panose="020B0503020204020204" charset="-122"/>
              <a:cs typeface="Times New Roman" panose="02020603050405020304" charset="0"/>
              <a:sym typeface="+mn-ea"/>
            </a:endParaRPr>
          </a:p>
          <a:p>
            <a:pPr marL="342900" indent="-342900" algn="l" fontAlgn="auto">
              <a:lnSpc>
                <a:spcPts val="3200"/>
              </a:lnSpc>
              <a:buFont typeface="Wingdings" panose="05000000000000000000" charset="0"/>
              <a:buChar char="Ø"/>
            </a:pPr>
            <a:r>
              <a:rPr sz="2800">
                <a:uFillTx/>
                <a:latin typeface="Times New Roman" panose="02020603050405020304" charset="0"/>
                <a:ea typeface="微软雅黑" panose="020B0503020204020204" charset="-122"/>
                <a:cs typeface="Times New Roman" panose="02020603050405020304" charset="0"/>
                <a:sym typeface="+mn-ea"/>
              </a:rPr>
              <a:t>After all, asking for help was not such a bad and </a:t>
            </a:r>
            <a:r>
              <a:rPr sz="2800" u="sng">
                <a:uFillTx/>
                <a:latin typeface="Times New Roman" panose="02020603050405020304" charset="0"/>
                <a:ea typeface="微软雅黑" panose="020B0503020204020204" charset="-122"/>
                <a:cs typeface="Times New Roman" panose="02020603050405020304" charset="0"/>
                <a:sym typeface="+mn-ea"/>
              </a:rPr>
              <a:t>difficult </a:t>
            </a:r>
            <a:r>
              <a:rPr sz="2800">
                <a:uFillTx/>
                <a:latin typeface="Times New Roman" panose="02020603050405020304" charset="0"/>
                <a:ea typeface="微软雅黑" panose="020B0503020204020204" charset="-122"/>
                <a:cs typeface="Times New Roman" panose="02020603050405020304" charset="0"/>
                <a:sym typeface="+mn-ea"/>
              </a:rPr>
              <a:t>thing</a:t>
            </a:r>
            <a:r>
              <a:rPr lang="en-US" sz="2800">
                <a:uFillTx/>
                <a:latin typeface="Times New Roman" panose="02020603050405020304" charset="0"/>
                <a:ea typeface="微软雅黑" panose="020B0503020204020204" charset="-122"/>
                <a:cs typeface="Times New Roman" panose="02020603050405020304" charset="0"/>
                <a:sym typeface="+mn-ea"/>
              </a:rPr>
              <a:t>.</a:t>
            </a:r>
            <a:r>
              <a:rPr sz="2800">
                <a:uFillTx/>
                <a:latin typeface="Times New Roman" panose="02020603050405020304" charset="0"/>
                <a:ea typeface="微软雅黑" panose="020B0503020204020204" charset="-122"/>
                <a:cs typeface="Times New Roman" panose="02020603050405020304" charset="0"/>
                <a:sym typeface="+mn-ea"/>
              </a:rPr>
              <a:t> More importantly, I learned to step out of comfort zone and be sociable and that </a:t>
            </a:r>
            <a:r>
              <a:rPr sz="2800" u="sng">
                <a:uFillTx/>
                <a:latin typeface="Times New Roman" panose="02020603050405020304" charset="0"/>
                <a:ea typeface="微软雅黑" panose="020B0503020204020204" charset="-122"/>
                <a:cs typeface="Times New Roman" panose="02020603050405020304" charset="0"/>
                <a:sym typeface="+mn-ea"/>
              </a:rPr>
              <a:t>giving</a:t>
            </a:r>
            <a:r>
              <a:rPr sz="2800">
                <a:uFillTx/>
                <a:latin typeface="Times New Roman" panose="02020603050405020304" charset="0"/>
                <a:ea typeface="微软雅黑" panose="020B0503020204020204" charset="-122"/>
                <a:cs typeface="Times New Roman" panose="02020603050405020304" charset="0"/>
                <a:sym typeface="+mn-ea"/>
              </a:rPr>
              <a:t>, compared with asking, was equally beautiful.  </a:t>
            </a:r>
            <a:endParaRPr sz="2800">
              <a:uFillTx/>
              <a:latin typeface="Times New Roman" panose="02020603050405020304" charset="0"/>
              <a:ea typeface="微软雅黑" panose="020B0503020204020204" charset="-122"/>
              <a:cs typeface="Times New Roman" panose="02020603050405020304" charset="0"/>
              <a:sym typeface="+mn-ea"/>
            </a:endParaRPr>
          </a:p>
          <a:p>
            <a:pPr marL="342900" indent="-342900" algn="l" fontAlgn="auto">
              <a:lnSpc>
                <a:spcPts val="3200"/>
              </a:lnSpc>
              <a:buFont typeface="Wingdings" panose="05000000000000000000" charset="0"/>
              <a:buChar char="Ø"/>
            </a:pPr>
            <a:r>
              <a:rPr lang="en-US" sz="2800">
                <a:uFillTx/>
                <a:latin typeface="Times New Roman" panose="02020603050405020304" charset="0"/>
                <a:ea typeface="微软雅黑" panose="020B0503020204020204" charset="-122"/>
                <a:cs typeface="Times New Roman" panose="02020603050405020304" charset="0"/>
              </a:rPr>
              <a:t>The shift really taught me a lesson: Doing something on one’s own can make a difference, but more often than not, asking for more contribution can make miracles!</a:t>
            </a:r>
            <a:r>
              <a:rPr lang="en-US" sz="2800">
                <a:uFillTx/>
                <a:latin typeface="Times New Roman" panose="02020603050405020304" charset="0"/>
                <a:ea typeface="微软雅黑" panose="020B0503020204020204" charset="-122"/>
                <a:cs typeface="Times New Roman" panose="02020603050405020304" charset="0"/>
                <a:sym typeface="+mn-ea"/>
              </a:rPr>
              <a:t>(</a:t>
            </a:r>
            <a:r>
              <a:rPr lang="zh-CN" sz="2800">
                <a:uFillTx/>
                <a:latin typeface="Times New Roman" panose="02020603050405020304" charset="0"/>
                <a:ea typeface="微软雅黑" panose="020B0503020204020204" charset="-122"/>
                <a:cs typeface="Times New Roman" panose="02020603050405020304" charset="0"/>
                <a:sym typeface="+mn-ea"/>
              </a:rPr>
              <a:t>反思式结尾</a:t>
            </a:r>
            <a:r>
              <a:rPr lang="en-US" sz="2800">
                <a:uFillTx/>
                <a:latin typeface="Times New Roman" panose="02020603050405020304" charset="0"/>
                <a:ea typeface="微软雅黑" panose="020B0503020204020204" charset="-122"/>
                <a:cs typeface="Times New Roman" panose="02020603050405020304" charset="0"/>
                <a:sym typeface="+mn-ea"/>
              </a:rPr>
              <a:t>)</a:t>
            </a:r>
            <a:endParaRPr lang="en-US" sz="2800">
              <a:uFillTx/>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 calcmode="lin" valueType="num">
                                      <p:cBhvr additive="base">
                                        <p:cTn id="3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923744" y="150000"/>
            <a:ext cx="2652374" cy="6858000"/>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21735" t="6878" r="24869" b="9387"/>
          <a:stretch>
            <a:fillRect/>
          </a:stretch>
        </p:blipFill>
        <p:spPr>
          <a:xfrm>
            <a:off x="-384119" y="-10613"/>
            <a:ext cx="3164114" cy="7018613"/>
          </a:xfrm>
          <a:prstGeom prst="rect">
            <a:avLst/>
          </a:prstGeom>
        </p:spPr>
      </p:pic>
      <p:sp>
        <p:nvSpPr>
          <p:cNvPr id="9" name="矩形 8"/>
          <p:cNvSpPr/>
          <p:nvPr/>
        </p:nvSpPr>
        <p:spPr>
          <a:xfrm>
            <a:off x="118110" y="-10795"/>
            <a:ext cx="11955780" cy="6858000"/>
          </a:xfrm>
          <a:prstGeom prst="rect">
            <a:avLst/>
          </a:prstGeom>
          <a:solidFill>
            <a:srgbClr val="9C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30081" t="21754" r="34184" b="22526"/>
          <a:stretch>
            <a:fillRect/>
          </a:stretch>
        </p:blipFill>
        <p:spPr>
          <a:xfrm>
            <a:off x="205338" y="2029374"/>
            <a:ext cx="2117557" cy="4670387"/>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l="28427" t="9263" r="29485" b="11159"/>
          <a:stretch>
            <a:fillRect/>
          </a:stretch>
        </p:blipFill>
        <p:spPr>
          <a:xfrm>
            <a:off x="9782475" y="-10613"/>
            <a:ext cx="2290813" cy="6126843"/>
          </a:xfrm>
          <a:prstGeom prst="rect">
            <a:avLst/>
          </a:prstGeom>
        </p:spPr>
      </p:pic>
      <p:sp>
        <p:nvSpPr>
          <p:cNvPr id="2" name="矩形 1"/>
          <p:cNvSpPr/>
          <p:nvPr/>
        </p:nvSpPr>
        <p:spPr>
          <a:xfrm>
            <a:off x="205105" y="77470"/>
            <a:ext cx="4806950" cy="65595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5105" y="150495"/>
            <a:ext cx="5023485" cy="583565"/>
          </a:xfrm>
          <a:prstGeom prst="rect">
            <a:avLst/>
          </a:prstGeom>
        </p:spPr>
        <p:txBody>
          <a:bodyPr wrap="square">
            <a:spAutoFit/>
          </a:bodyPr>
          <a:lstStyle/>
          <a:p>
            <a:r>
              <a:rPr lang="zh-CN" altLang="en-US" sz="3200" b="1" dirty="0">
                <a:solidFill>
                  <a:schemeClr val="bg1"/>
                </a:solidFill>
                <a:latin typeface="宋体" panose="02010600030101010101" pitchFamily="2" charset="-122"/>
                <a:ea typeface="宋体" panose="02010600030101010101" pitchFamily="2" charset="-122"/>
              </a:rPr>
              <a:t>分类语言表达积累：</a:t>
            </a:r>
            <a:r>
              <a:rPr lang="zh-CN" altLang="en-US" sz="3200" b="1" dirty="0">
                <a:solidFill>
                  <a:srgbClr val="FF0000"/>
                </a:solidFill>
                <a:latin typeface="宋体" panose="02010600030101010101" pitchFamily="2" charset="-122"/>
                <a:ea typeface="宋体" panose="02010600030101010101" pitchFamily="2" charset="-122"/>
              </a:rPr>
              <a:t>尴尬</a:t>
            </a: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4" name="矩形 3"/>
          <p:cNvSpPr/>
          <p:nvPr/>
        </p:nvSpPr>
        <p:spPr>
          <a:xfrm>
            <a:off x="224155" y="970915"/>
            <a:ext cx="11743055" cy="54775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0" algn="l" fontAlgn="auto">
              <a:lnSpc>
                <a:spcPts val="3000"/>
              </a:lnSpc>
              <a:buFont typeface="Wingdings" panose="05000000000000000000" charset="0"/>
              <a:buChar char="Ø"/>
            </a:pPr>
            <a:r>
              <a:rPr lang="en-US" sz="2400">
                <a:solidFill>
                  <a:schemeClr val="tx1"/>
                </a:solidFill>
                <a:uFillTx/>
                <a:latin typeface="Times New Roman" panose="02020603050405020304" charset="0"/>
                <a:ea typeface="微软雅黑" panose="020B0503020204020204" charset="-122"/>
                <a:cs typeface="Times New Roman" panose="02020603050405020304" charset="0"/>
              </a:rPr>
              <a:t>  </a:t>
            </a:r>
            <a:r>
              <a:rPr sz="2400">
                <a:solidFill>
                  <a:schemeClr val="tx1"/>
                </a:solidFill>
                <a:uFillTx/>
                <a:latin typeface="Times New Roman" panose="02020603050405020304" charset="0"/>
                <a:ea typeface="微软雅黑" panose="020B0503020204020204" charset="-122"/>
                <a:cs typeface="Times New Roman" panose="02020603050405020304" charset="0"/>
              </a:rPr>
              <a:t>She stood beside her chair, surprised and embarrassed.（动作+情感形容词）</a:t>
            </a:r>
            <a:endParaRPr sz="2400">
              <a:solidFill>
                <a:schemeClr val="tx1"/>
              </a:solidFill>
              <a:uFillTx/>
              <a:latin typeface="Times New Roman" panose="02020603050405020304" charset="0"/>
              <a:ea typeface="微软雅黑" panose="020B0503020204020204" charset="-122"/>
              <a:cs typeface="Times New Roman" panose="02020603050405020304" charset="0"/>
            </a:endParaRPr>
          </a:p>
          <a:p>
            <a:pPr marL="457200" indent="0" algn="l" fontAlgn="auto">
              <a:lnSpc>
                <a:spcPts val="3000"/>
              </a:lnSpc>
              <a:buFont typeface="Wingdings" panose="05000000000000000000" charset="0"/>
              <a:buChar char="Ø"/>
            </a:pPr>
            <a:r>
              <a:rPr sz="2400">
                <a:solidFill>
                  <a:schemeClr val="tx1"/>
                </a:solidFill>
                <a:uFillTx/>
                <a:latin typeface="Times New Roman" panose="02020603050405020304" charset="0"/>
                <a:ea typeface="微软雅黑" panose="020B0503020204020204" charset="-122"/>
                <a:cs typeface="Times New Roman" panose="02020603050405020304" charset="0"/>
              </a:rPr>
              <a:t>So embarrassed was she that she stood there clumsily, feeling the blood rush to her face.</a:t>
            </a:r>
            <a:endParaRPr sz="2400">
              <a:solidFill>
                <a:schemeClr val="tx1"/>
              </a:solidFill>
              <a:uFillTx/>
              <a:latin typeface="Times New Roman" panose="02020603050405020304" charset="0"/>
              <a:ea typeface="微软雅黑" panose="020B0503020204020204" charset="-122"/>
              <a:cs typeface="Times New Roman" panose="02020603050405020304" charset="0"/>
            </a:endParaRPr>
          </a:p>
          <a:p>
            <a:pPr marL="457200" indent="0" algn="l" fontAlgn="auto">
              <a:lnSpc>
                <a:spcPts val="3000"/>
              </a:lnSpc>
              <a:buFont typeface="Wingdings" panose="05000000000000000000" charset="0"/>
              <a:buChar char="Ø"/>
            </a:pPr>
            <a:r>
              <a:rPr sz="2400">
                <a:solidFill>
                  <a:schemeClr val="tx1"/>
                </a:solidFill>
                <a:uFillTx/>
                <a:latin typeface="Times New Roman" panose="02020603050405020304" charset="0"/>
                <a:ea typeface="微软雅黑" panose="020B0503020204020204" charset="-122"/>
                <a:cs typeface="Times New Roman" panose="02020603050405020304" charset="0"/>
              </a:rPr>
              <a:t>She scratched(挠)  her head, hoping to find a hole to hide herself.</a:t>
            </a:r>
            <a:endParaRPr sz="2400">
              <a:solidFill>
                <a:schemeClr val="tx1"/>
              </a:solidFill>
              <a:uFillTx/>
              <a:latin typeface="Times New Roman" panose="02020603050405020304" charset="0"/>
              <a:ea typeface="微软雅黑" panose="020B0503020204020204" charset="-122"/>
              <a:cs typeface="Times New Roman" panose="02020603050405020304" charset="0"/>
            </a:endParaRPr>
          </a:p>
          <a:p>
            <a:pPr indent="0" algn="l" fontAlgn="auto">
              <a:lnSpc>
                <a:spcPts val="3000"/>
              </a:lnSpc>
              <a:buFont typeface="Wingdings" panose="05000000000000000000" charset="0"/>
              <a:buNone/>
            </a:pPr>
            <a:r>
              <a:rPr lang="en-US" sz="2400">
                <a:solidFill>
                  <a:schemeClr val="tx1"/>
                </a:solidFill>
                <a:uFillTx/>
                <a:latin typeface="Times New Roman" panose="02020603050405020304" charset="0"/>
                <a:ea typeface="微软雅黑" panose="020B0503020204020204" charset="-122"/>
                <a:cs typeface="Times New Roman" panose="02020603050405020304" charset="0"/>
              </a:rPr>
              <a:t>      --- </a:t>
            </a:r>
            <a:r>
              <a:rPr sz="2400">
                <a:solidFill>
                  <a:schemeClr val="tx1"/>
                </a:solidFill>
                <a:uFillTx/>
                <a:latin typeface="Times New Roman" panose="02020603050405020304" charset="0"/>
                <a:ea typeface="微软雅黑" panose="020B0503020204020204" charset="-122"/>
                <a:cs typeface="Times New Roman" panose="02020603050405020304" charset="0"/>
              </a:rPr>
              <a:t>Scratching my head, I was disconcerted（尴尬的） to find…</a:t>
            </a:r>
            <a:endParaRPr sz="2400">
              <a:solidFill>
                <a:schemeClr val="tx1"/>
              </a:solidFill>
              <a:uFillTx/>
              <a:latin typeface="Times New Roman" panose="02020603050405020304" charset="0"/>
              <a:ea typeface="微软雅黑" panose="020B0503020204020204" charset="-122"/>
              <a:cs typeface="Times New Roman" panose="02020603050405020304" charset="0"/>
            </a:endParaRPr>
          </a:p>
          <a:p>
            <a:pPr marL="457200" indent="0" algn="l" fontAlgn="auto">
              <a:lnSpc>
                <a:spcPts val="3000"/>
              </a:lnSpc>
              <a:buFont typeface="Wingdings" panose="05000000000000000000" charset="0"/>
              <a:buChar char="Ø"/>
            </a:pPr>
            <a:r>
              <a:rPr sz="2400">
                <a:solidFill>
                  <a:schemeClr val="tx1"/>
                </a:solidFill>
                <a:uFillTx/>
                <a:latin typeface="Times New Roman" panose="02020603050405020304" charset="0"/>
                <a:ea typeface="微软雅黑" panose="020B0503020204020204" charset="-122"/>
                <a:cs typeface="Times New Roman" panose="02020603050405020304" charset="0"/>
              </a:rPr>
              <a:t>He could not bring herself to meet her eyes. </a:t>
            </a:r>
            <a:endParaRPr sz="2400">
              <a:solidFill>
                <a:schemeClr val="tx1"/>
              </a:solidFill>
              <a:uFillTx/>
              <a:latin typeface="Times New Roman" panose="02020603050405020304" charset="0"/>
              <a:ea typeface="微软雅黑" panose="020B0503020204020204" charset="-122"/>
              <a:cs typeface="Times New Roman" panose="02020603050405020304" charset="0"/>
            </a:endParaRPr>
          </a:p>
          <a:p>
            <a:pPr indent="0" algn="l" fontAlgn="auto">
              <a:lnSpc>
                <a:spcPts val="3000"/>
              </a:lnSpc>
              <a:buFont typeface="Wingdings" panose="05000000000000000000" charset="0"/>
              <a:buNone/>
            </a:pPr>
            <a:r>
              <a:rPr lang="en-US" sz="2400">
                <a:solidFill>
                  <a:schemeClr val="tx1"/>
                </a:solidFill>
                <a:uFillTx/>
                <a:latin typeface="Times New Roman" panose="02020603050405020304" charset="0"/>
                <a:ea typeface="微软雅黑" panose="020B0503020204020204" charset="-122"/>
                <a:cs typeface="Times New Roman" panose="02020603050405020304" charset="0"/>
              </a:rPr>
              <a:t>       </a:t>
            </a:r>
            <a:r>
              <a:rPr sz="2400">
                <a:solidFill>
                  <a:schemeClr val="tx1"/>
                </a:solidFill>
                <a:uFillTx/>
                <a:latin typeface="Times New Roman" panose="02020603050405020304" charset="0"/>
                <a:ea typeface="微软雅黑" panose="020B0503020204020204" charset="-122"/>
                <a:cs typeface="Times New Roman" panose="02020603050405020304" charset="0"/>
              </a:rPr>
              <a:t>---I lowered my head, avoiding looking up at him.</a:t>
            </a:r>
            <a:endParaRPr sz="2400">
              <a:solidFill>
                <a:schemeClr val="tx1"/>
              </a:solidFill>
              <a:uFillTx/>
              <a:latin typeface="Times New Roman" panose="02020603050405020304" charset="0"/>
              <a:ea typeface="微软雅黑" panose="020B0503020204020204" charset="-122"/>
              <a:cs typeface="Times New Roman" panose="02020603050405020304" charset="0"/>
            </a:endParaRPr>
          </a:p>
          <a:p>
            <a:pPr marL="457200" indent="0" algn="l" fontAlgn="auto">
              <a:lnSpc>
                <a:spcPts val="3000"/>
              </a:lnSpc>
              <a:buFont typeface="Wingdings" panose="05000000000000000000" charset="0"/>
              <a:buChar char="Ø"/>
            </a:pPr>
            <a:r>
              <a:rPr sz="2400">
                <a:solidFill>
                  <a:schemeClr val="tx1"/>
                </a:solidFill>
                <a:uFillTx/>
                <a:latin typeface="Times New Roman" panose="02020603050405020304" charset="0"/>
                <a:ea typeface="微软雅黑" panose="020B0503020204020204" charset="-122"/>
                <a:cs typeface="Times New Roman" panose="02020603050405020304" charset="0"/>
              </a:rPr>
              <a:t>She lowered her body, hesitated for a moment, wondering how to hide her inner embarrassment.</a:t>
            </a:r>
            <a:endParaRPr sz="2400">
              <a:solidFill>
                <a:schemeClr val="tx1"/>
              </a:solidFill>
              <a:uFillTx/>
              <a:latin typeface="Times New Roman" panose="02020603050405020304" charset="0"/>
              <a:ea typeface="微软雅黑" panose="020B0503020204020204" charset="-122"/>
              <a:cs typeface="Times New Roman" panose="02020603050405020304" charset="0"/>
            </a:endParaRPr>
          </a:p>
          <a:p>
            <a:pPr marL="457200" indent="0" algn="l" fontAlgn="auto">
              <a:lnSpc>
                <a:spcPts val="3000"/>
              </a:lnSpc>
              <a:buFont typeface="Wingdings" panose="05000000000000000000" charset="0"/>
              <a:buChar char="Ø"/>
            </a:pPr>
            <a:r>
              <a:rPr sz="2400">
                <a:solidFill>
                  <a:schemeClr val="tx1"/>
                </a:solidFill>
                <a:uFillTx/>
                <a:latin typeface="Times New Roman" panose="02020603050405020304" charset="0"/>
                <a:ea typeface="微软雅黑" panose="020B0503020204020204" charset="-122"/>
                <a:cs typeface="Times New Roman" panose="02020603050405020304" charset="0"/>
              </a:rPr>
              <a:t>She opened her mouth, her face/cheeks turning red/burning hot.</a:t>
            </a:r>
            <a:endParaRPr sz="2400">
              <a:solidFill>
                <a:schemeClr val="tx1"/>
              </a:solidFill>
              <a:uFillTx/>
              <a:latin typeface="Times New Roman" panose="02020603050405020304" charset="0"/>
              <a:ea typeface="微软雅黑" panose="020B0503020204020204" charset="-122"/>
              <a:cs typeface="Times New Roman" panose="02020603050405020304" charset="0"/>
            </a:endParaRPr>
          </a:p>
          <a:p>
            <a:pPr marL="457200" indent="0" algn="l" fontAlgn="auto">
              <a:lnSpc>
                <a:spcPts val="3000"/>
              </a:lnSpc>
              <a:buFont typeface="Wingdings" panose="05000000000000000000" charset="0"/>
              <a:buChar char="Ø"/>
            </a:pPr>
            <a:r>
              <a:rPr sz="2400">
                <a:solidFill>
                  <a:schemeClr val="tx1"/>
                </a:solidFill>
                <a:uFillTx/>
                <a:latin typeface="Times New Roman" panose="02020603050405020304" charset="0"/>
                <a:ea typeface="微软雅黑" panose="020B0503020204020204" charset="-122"/>
                <a:cs typeface="Times New Roman" panose="02020603050405020304" charset="0"/>
              </a:rPr>
              <a:t>Devi nodded her head silently, flushing with embarrassment.</a:t>
            </a:r>
            <a:endParaRPr sz="2400">
              <a:solidFill>
                <a:schemeClr val="tx1"/>
              </a:solidFill>
              <a:uFillTx/>
              <a:latin typeface="Times New Roman" panose="02020603050405020304" charset="0"/>
              <a:ea typeface="微软雅黑" panose="020B0503020204020204" charset="-122"/>
              <a:cs typeface="Times New Roman" panose="02020603050405020304" charset="0"/>
            </a:endParaRPr>
          </a:p>
          <a:p>
            <a:pPr marL="457200" indent="0" algn="l" fontAlgn="auto">
              <a:lnSpc>
                <a:spcPts val="3000"/>
              </a:lnSpc>
              <a:buFont typeface="Wingdings" panose="05000000000000000000" charset="0"/>
              <a:buChar char="Ø"/>
            </a:pPr>
            <a:r>
              <a:rPr sz="2400">
                <a:solidFill>
                  <a:schemeClr val="tx1"/>
                </a:solidFill>
                <a:uFillTx/>
                <a:latin typeface="Times New Roman" panose="02020603050405020304" charset="0"/>
                <a:ea typeface="微软雅黑" panose="020B0503020204020204" charset="-122"/>
                <a:cs typeface="Times New Roman" panose="02020603050405020304" charset="0"/>
              </a:rPr>
              <a:t>One's cheeks/ears burned.  -- one's face flushed/blushed.</a:t>
            </a:r>
            <a:endParaRPr sz="2400">
              <a:solidFill>
                <a:schemeClr val="tx1"/>
              </a:solidFill>
              <a:uFillTx/>
              <a:latin typeface="Times New Roman" panose="02020603050405020304" charset="0"/>
              <a:ea typeface="微软雅黑" panose="020B0503020204020204" charset="-122"/>
              <a:cs typeface="Times New Roman" panose="02020603050405020304" charset="0"/>
            </a:endParaRPr>
          </a:p>
          <a:p>
            <a:pPr marL="457200" indent="0" algn="l" fontAlgn="auto">
              <a:lnSpc>
                <a:spcPts val="3000"/>
              </a:lnSpc>
              <a:buFont typeface="Wingdings" panose="05000000000000000000" charset="0"/>
              <a:buChar char="Ø"/>
            </a:pPr>
            <a:r>
              <a:rPr lang="zh-CN" altLang="en-US" sz="2400">
                <a:solidFill>
                  <a:schemeClr val="tx1"/>
                </a:solidFill>
                <a:uFillTx/>
                <a:latin typeface="Times New Roman" panose="02020603050405020304" charset="0"/>
                <a:ea typeface="微软雅黑" panose="020B0503020204020204" charset="-122"/>
                <a:cs typeface="Times New Roman" panose="02020603050405020304" charset="0"/>
              </a:rPr>
              <a:t>A pale pink creeps over one's neck.</a:t>
            </a:r>
            <a:endParaRPr lang="zh-CN" altLang="en-US" sz="2400">
              <a:solidFill>
                <a:schemeClr val="tx1"/>
              </a:solidFill>
              <a:uFillTx/>
              <a:latin typeface="Times New Roman" panose="02020603050405020304" charset="0"/>
              <a:ea typeface="微软雅黑" panose="020B0503020204020204" charset="-122"/>
              <a:cs typeface="Times New Roman" panose="02020603050405020304" charset="0"/>
            </a:endParaRPr>
          </a:p>
          <a:p>
            <a:pPr marL="457200" indent="0" algn="l" fontAlgn="auto">
              <a:lnSpc>
                <a:spcPts val="3000"/>
              </a:lnSpc>
              <a:buFont typeface="Wingdings" panose="05000000000000000000" charset="0"/>
              <a:buChar char="Ø"/>
            </a:pPr>
            <a:r>
              <a:rPr lang="zh-CN" altLang="en-US" sz="2400">
                <a:solidFill>
                  <a:schemeClr val="tx1"/>
                </a:solidFill>
                <a:uFillTx/>
                <a:latin typeface="Times New Roman" panose="02020603050405020304" charset="0"/>
                <a:ea typeface="微软雅黑" panose="020B0503020204020204" charset="-122"/>
                <a:cs typeface="Times New Roman" panose="02020603050405020304" charset="0"/>
              </a:rPr>
              <a:t>A deep blush (脸红) comes up over one's collar. </a:t>
            </a:r>
            <a:endParaRPr lang="zh-CN" altLang="en-US" sz="2400">
              <a:solidFill>
                <a:schemeClr val="tx1"/>
              </a:solidFill>
              <a:uFillTx/>
              <a:latin typeface="Times New Roman" panose="02020603050405020304" charset="0"/>
              <a:ea typeface="微软雅黑" panose="020B0503020204020204" charset="-122"/>
              <a:cs typeface="Times New Roman" panose="02020603050405020304" charset="0"/>
            </a:endParaRPr>
          </a:p>
          <a:p>
            <a:pPr marL="457200" indent="0" algn="l" fontAlgn="auto">
              <a:lnSpc>
                <a:spcPts val="3000"/>
              </a:lnSpc>
              <a:buFont typeface="Wingdings" panose="05000000000000000000" charset="0"/>
              <a:buChar char="Ø"/>
            </a:pPr>
            <a:r>
              <a:rPr lang="zh-CN" altLang="en-US" sz="2400">
                <a:solidFill>
                  <a:schemeClr val="tx1"/>
                </a:solidFill>
                <a:uFillTx/>
                <a:latin typeface="Times New Roman" panose="02020603050405020304" charset="0"/>
                <a:ea typeface="微软雅黑" panose="020B0503020204020204" charset="-122"/>
                <a:cs typeface="Times New Roman" panose="02020603050405020304" charset="0"/>
              </a:rPr>
              <a:t>A sudden flush spread over one's cheeks.</a:t>
            </a:r>
            <a:endParaRPr lang="zh-CN" altLang="en-US" sz="2400">
              <a:solidFill>
                <a:schemeClr val="tx1"/>
              </a:solidFill>
              <a:uFillTx/>
              <a:latin typeface="Times New Roman" panose="02020603050405020304" charset="0"/>
              <a:ea typeface="微软雅黑" panose="020B0503020204020204" charset="-122"/>
              <a:cs typeface="Times New Roman" panose="02020603050405020304" charset="0"/>
            </a:endParaRPr>
          </a:p>
        </p:txBody>
      </p:sp>
      <p:pic>
        <p:nvPicPr>
          <p:cNvPr id="12" name="图片 11" descr="水印"/>
          <p:cNvPicPr>
            <a:picLocks noChangeAspect="1"/>
          </p:cNvPicPr>
          <p:nvPr userDrawn="1"/>
        </p:nvPicPr>
        <p:blipFill>
          <a:blip r:embed="rId5"/>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90"/>
                                          </p:val>
                                        </p:tav>
                                        <p:tav tm="100000">
                                          <p:val>
                                            <p:fltVal val="0"/>
                                          </p:val>
                                        </p:tav>
                                      </p:tavLst>
                                    </p:anim>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20000"/>
                                  </p:iterate>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bldLvl="0" animBg="1"/>
      <p:bldP spid="3" grpId="0"/>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高智涵-190406020626-背面"/>
          <p:cNvPicPr>
            <a:picLocks noChangeAspect="1"/>
          </p:cNvPicPr>
          <p:nvPr/>
        </p:nvPicPr>
        <p:blipFill>
          <a:blip r:embed="rId1"/>
          <a:srcRect l="4158" t="42343" b="8250"/>
          <a:stretch>
            <a:fillRect/>
          </a:stretch>
        </p:blipFill>
        <p:spPr>
          <a:xfrm>
            <a:off x="248920" y="334645"/>
            <a:ext cx="6923405" cy="5774690"/>
          </a:xfrm>
          <a:prstGeom prst="rect">
            <a:avLst/>
          </a:prstGeom>
        </p:spPr>
      </p:pic>
      <p:sp>
        <p:nvSpPr>
          <p:cNvPr id="3" name="文本框 2"/>
          <p:cNvSpPr txBox="1"/>
          <p:nvPr/>
        </p:nvSpPr>
        <p:spPr>
          <a:xfrm>
            <a:off x="6967220" y="773430"/>
            <a:ext cx="5125720" cy="5692775"/>
          </a:xfrm>
          <a:prstGeom prst="rect">
            <a:avLst/>
          </a:prstGeom>
          <a:noFill/>
        </p:spPr>
        <p:txBody>
          <a:bodyPr wrap="square" rtlCol="0">
            <a:spAutoFit/>
          </a:bodyPr>
          <a:p>
            <a:r>
              <a:rPr lang="zh-CN" altLang="en-US" sz="2800">
                <a:solidFill>
                  <a:schemeClr val="tx1"/>
                </a:solidFill>
                <a:latin typeface="Arial" panose="020B0604020202020204" pitchFamily="34" charset="0"/>
                <a:cs typeface="Arial" panose="020B0604020202020204" pitchFamily="34" charset="0"/>
              </a:rPr>
              <a:t>改卷给出的分数：</a:t>
            </a:r>
            <a:r>
              <a:rPr lang="en-US" altLang="zh-CN" sz="2800">
                <a:solidFill>
                  <a:srgbClr val="FF0000"/>
                </a:solidFill>
                <a:latin typeface="Arial" panose="020B0604020202020204" pitchFamily="34" charset="0"/>
                <a:cs typeface="Arial" panose="020B0604020202020204" pitchFamily="34" charset="0"/>
              </a:rPr>
              <a:t>20</a:t>
            </a:r>
            <a:endParaRPr lang="en-US" altLang="zh-CN" sz="2800">
              <a:solidFill>
                <a:srgbClr val="FF0000"/>
              </a:solidFill>
              <a:latin typeface="Arial" panose="020B0604020202020204" pitchFamily="34" charset="0"/>
              <a:cs typeface="Arial" panose="020B0604020202020204" pitchFamily="34" charset="0"/>
            </a:endParaRPr>
          </a:p>
          <a:p>
            <a:r>
              <a:rPr lang="en-US" altLang="zh-CN" sz="2800">
                <a:solidFill>
                  <a:schemeClr val="tx1"/>
                </a:solidFill>
                <a:latin typeface="Arial" panose="020B0604020202020204" pitchFamily="34" charset="0"/>
                <a:cs typeface="Arial" panose="020B0604020202020204" pitchFamily="34" charset="0"/>
              </a:rPr>
              <a:t>1.</a:t>
            </a:r>
            <a:r>
              <a:rPr lang="zh-CN" altLang="en-US" sz="2800">
                <a:solidFill>
                  <a:schemeClr val="tx1"/>
                </a:solidFill>
                <a:latin typeface="Arial" panose="020B0604020202020204" pitchFamily="34" charset="0"/>
                <a:cs typeface="Arial" panose="020B0604020202020204" pitchFamily="34" charset="0"/>
              </a:rPr>
              <a:t>作者的语言基本功还不错，整篇文章读起来流畅。高级表达</a:t>
            </a:r>
            <a:r>
              <a:rPr lang="en-US" altLang="zh-CN" sz="2800">
                <a:solidFill>
                  <a:schemeClr val="tx1"/>
                </a:solidFill>
                <a:latin typeface="Arial" panose="020B0604020202020204" pitchFamily="34" charset="0"/>
                <a:cs typeface="Arial" panose="020B0604020202020204" pitchFamily="34" charset="0"/>
              </a:rPr>
              <a:t>gather one’s courage, majority,  conceal</a:t>
            </a:r>
            <a:r>
              <a:rPr lang="zh-CN" altLang="en-US" sz="2800">
                <a:solidFill>
                  <a:schemeClr val="tx1"/>
                </a:solidFill>
                <a:latin typeface="Arial" panose="020B0604020202020204" pitchFamily="34" charset="0"/>
                <a:cs typeface="Arial" panose="020B0604020202020204" pitchFamily="34" charset="0"/>
              </a:rPr>
              <a:t>等的运用得比较得体；独立主格结构、分词状语、倒装结构等复杂的句式和语法结构都能够准确使用。</a:t>
            </a:r>
            <a:endParaRPr lang="zh-CN" altLang="en-US" sz="2800">
              <a:solidFill>
                <a:schemeClr val="tx1"/>
              </a:solidFill>
              <a:latin typeface="Arial" panose="020B0604020202020204" pitchFamily="34" charset="0"/>
              <a:cs typeface="Arial" panose="020B0604020202020204" pitchFamily="34" charset="0"/>
            </a:endParaRPr>
          </a:p>
          <a:p>
            <a:r>
              <a:rPr lang="en-US" altLang="zh-CN" sz="2800">
                <a:solidFill>
                  <a:schemeClr val="tx1"/>
                </a:solidFill>
                <a:latin typeface="Arial" panose="020B0604020202020204" pitchFamily="34" charset="0"/>
                <a:cs typeface="Arial" panose="020B0604020202020204" pitchFamily="34" charset="0"/>
              </a:rPr>
              <a:t>2.</a:t>
            </a:r>
            <a:r>
              <a:rPr lang="zh-CN" altLang="en-US" sz="2800">
                <a:solidFill>
                  <a:schemeClr val="tx1"/>
                </a:solidFill>
                <a:latin typeface="Arial" panose="020B0604020202020204" pitchFamily="34" charset="0"/>
                <a:cs typeface="Arial" panose="020B0604020202020204" pitchFamily="34" charset="0"/>
              </a:rPr>
              <a:t>两段之间的衔接显得生硬，第一段女士的捐赠应该有所交代；有几处的表达有明显的中文思维的影子；语言运用也有几处错误。</a:t>
            </a:r>
            <a:endParaRPr lang="zh-CN" altLang="en-US" sz="2800">
              <a:solidFill>
                <a:srgbClr val="FF0000"/>
              </a:solidFill>
              <a:latin typeface="Arial" panose="020B0604020202020204" pitchFamily="34" charset="0"/>
              <a:cs typeface="Arial" panose="020B0604020202020204" pitchFamily="34" charset="0"/>
            </a:endParaRPr>
          </a:p>
        </p:txBody>
      </p:sp>
      <p:sp>
        <p:nvSpPr>
          <p:cNvPr id="4" name="流程图: 多文档 3"/>
          <p:cNvSpPr/>
          <p:nvPr/>
        </p:nvSpPr>
        <p:spPr>
          <a:xfrm>
            <a:off x="6900545" y="69215"/>
            <a:ext cx="3601720" cy="574675"/>
          </a:xfrm>
          <a:prstGeom prst="flowChartMultidocument">
            <a:avLst/>
          </a:prstGeom>
          <a:solidFill>
            <a:srgbClr val="4FD1C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800" dirty="0">
                <a:latin typeface="微软雅黑" panose="020B0503020204020204" charset="-122"/>
                <a:ea typeface="微软雅黑" panose="020B0503020204020204" charset="-122"/>
              </a:rPr>
              <a:t>考场作文点评</a:t>
            </a:r>
            <a:r>
              <a:rPr lang="en-US" altLang="zh-CN" sz="2800" dirty="0">
                <a:latin typeface="微软雅黑" panose="020B0503020204020204" charset="-122"/>
                <a:ea typeface="微软雅黑" panose="020B0503020204020204" charset="-122"/>
              </a:rPr>
              <a:t>1</a:t>
            </a:r>
            <a:r>
              <a:rPr lang="zh-CN" altLang="en-US" sz="2800" dirty="0">
                <a:latin typeface="微软雅黑" panose="020B0503020204020204" charset="-122"/>
                <a:ea typeface="微软雅黑" panose="020B0503020204020204" charset="-122"/>
              </a:rPr>
              <a:t>：</a:t>
            </a:r>
            <a:endParaRPr lang="zh-CN" altLang="en-US" sz="2800" dirty="0">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strips(downLeft)">
                                      <p:cBhvr>
                                        <p:cTn id="16" dur="500"/>
                                        <p:tgtEl>
                                          <p:spTgt spid="3">
                                            <p:txEl>
                                              <p:pRg st="0" end="0"/>
                                            </p:txEl>
                                          </p:spTgt>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trips(downLeft)">
                                      <p:cBhvr>
                                        <p:cTn id="19" dur="500"/>
                                        <p:tgtEl>
                                          <p:spTgt spid="3">
                                            <p:txEl>
                                              <p:pRg st="1" end="1"/>
                                            </p:txEl>
                                          </p:spTgt>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王可言-04031709-背面"/>
          <p:cNvPicPr>
            <a:picLocks noChangeAspect="1"/>
          </p:cNvPicPr>
          <p:nvPr/>
        </p:nvPicPr>
        <p:blipFill>
          <a:blip r:embed="rId1"/>
          <a:srcRect l="4447" t="41222" r="5522" b="8389"/>
          <a:stretch>
            <a:fillRect/>
          </a:stretch>
        </p:blipFill>
        <p:spPr>
          <a:xfrm>
            <a:off x="108585" y="728980"/>
            <a:ext cx="6867525" cy="5725160"/>
          </a:xfrm>
          <a:prstGeom prst="rect">
            <a:avLst/>
          </a:prstGeom>
        </p:spPr>
      </p:pic>
      <p:sp>
        <p:nvSpPr>
          <p:cNvPr id="5" name="流程图: 多文档 4"/>
          <p:cNvSpPr/>
          <p:nvPr/>
        </p:nvSpPr>
        <p:spPr>
          <a:xfrm>
            <a:off x="7485380" y="232410"/>
            <a:ext cx="3601720" cy="574675"/>
          </a:xfrm>
          <a:prstGeom prst="flowChartMultidocument">
            <a:avLst/>
          </a:prstGeom>
          <a:solidFill>
            <a:srgbClr val="4FD1C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800" dirty="0">
                <a:latin typeface="微软雅黑" panose="020B0503020204020204" charset="-122"/>
                <a:ea typeface="微软雅黑" panose="020B0503020204020204" charset="-122"/>
              </a:rPr>
              <a:t>考场作文点评</a:t>
            </a:r>
            <a:r>
              <a:rPr lang="en-US" altLang="zh-CN" sz="2800" dirty="0">
                <a:latin typeface="微软雅黑" panose="020B0503020204020204" charset="-122"/>
                <a:ea typeface="微软雅黑" panose="020B0503020204020204" charset="-122"/>
              </a:rPr>
              <a:t>2</a:t>
            </a:r>
            <a:r>
              <a:rPr lang="zh-CN" altLang="en-US" sz="2800" dirty="0">
                <a:latin typeface="微软雅黑" panose="020B0503020204020204" charset="-122"/>
                <a:ea typeface="微软雅黑" panose="020B0503020204020204" charset="-122"/>
              </a:rPr>
              <a:t>：</a:t>
            </a:r>
            <a:endParaRPr lang="zh-CN" altLang="en-US" sz="2800" dirty="0">
              <a:latin typeface="微软雅黑" panose="020B0503020204020204" charset="-122"/>
              <a:ea typeface="微软雅黑" panose="020B0503020204020204" charset="-122"/>
            </a:endParaRPr>
          </a:p>
        </p:txBody>
      </p:sp>
      <p:sp>
        <p:nvSpPr>
          <p:cNvPr id="7" name="文本框 6"/>
          <p:cNvSpPr txBox="1"/>
          <p:nvPr/>
        </p:nvSpPr>
        <p:spPr>
          <a:xfrm>
            <a:off x="7236460" y="793115"/>
            <a:ext cx="4955540" cy="6123940"/>
          </a:xfrm>
          <a:prstGeom prst="rect">
            <a:avLst/>
          </a:prstGeom>
          <a:noFill/>
        </p:spPr>
        <p:txBody>
          <a:bodyPr wrap="square" rtlCol="0">
            <a:spAutoFit/>
          </a:bodyPr>
          <a:p>
            <a:r>
              <a:rPr lang="zh-CN" altLang="en-US" sz="2800">
                <a:solidFill>
                  <a:schemeClr val="tx1"/>
                </a:solidFill>
                <a:latin typeface="Arial" panose="020B0604020202020204" pitchFamily="34" charset="0"/>
                <a:cs typeface="Arial" panose="020B0604020202020204" pitchFamily="34" charset="0"/>
              </a:rPr>
              <a:t>改卷给出的分数：</a:t>
            </a:r>
            <a:r>
              <a:rPr lang="en-US" altLang="zh-CN" sz="2800">
                <a:solidFill>
                  <a:srgbClr val="FF0000"/>
                </a:solidFill>
                <a:latin typeface="Arial" panose="020B0604020202020204" pitchFamily="34" charset="0"/>
                <a:cs typeface="Arial" panose="020B0604020202020204" pitchFamily="34" charset="0"/>
              </a:rPr>
              <a:t>21</a:t>
            </a:r>
            <a:endParaRPr lang="en-US" altLang="zh-CN" sz="2800">
              <a:solidFill>
                <a:srgbClr val="FF0000"/>
              </a:solidFill>
              <a:latin typeface="Arial" panose="020B0604020202020204" pitchFamily="34" charset="0"/>
              <a:cs typeface="Arial" panose="020B0604020202020204" pitchFamily="34" charset="0"/>
            </a:endParaRPr>
          </a:p>
          <a:p>
            <a:r>
              <a:rPr lang="en-US" altLang="zh-CN" sz="2800">
                <a:solidFill>
                  <a:schemeClr val="tx1"/>
                </a:solidFill>
                <a:latin typeface="Arial" panose="020B0604020202020204" pitchFamily="34" charset="0"/>
                <a:cs typeface="Arial" panose="020B0604020202020204" pitchFamily="34" charset="0"/>
              </a:rPr>
              <a:t>1.</a:t>
            </a:r>
            <a:r>
              <a:rPr lang="zh-CN" altLang="en-US" sz="2800">
                <a:solidFill>
                  <a:schemeClr val="tx1"/>
                </a:solidFill>
                <a:latin typeface="Arial" panose="020B0604020202020204" pitchFamily="34" charset="0"/>
                <a:cs typeface="Arial" panose="020B0604020202020204" pitchFamily="34" charset="0"/>
              </a:rPr>
              <a:t>相对于第一篇的</a:t>
            </a:r>
            <a:r>
              <a:rPr lang="en-US" altLang="zh-CN" sz="2800">
                <a:solidFill>
                  <a:schemeClr val="tx1"/>
                </a:solidFill>
                <a:latin typeface="Arial" panose="020B0604020202020204" pitchFamily="34" charset="0"/>
                <a:cs typeface="Arial" panose="020B0604020202020204" pitchFamily="34" charset="0"/>
              </a:rPr>
              <a:t>20</a:t>
            </a:r>
            <a:r>
              <a:rPr lang="zh-CN" altLang="en-US" sz="2800">
                <a:solidFill>
                  <a:schemeClr val="tx1"/>
                </a:solidFill>
                <a:latin typeface="Arial" panose="020B0604020202020204" pitchFamily="34" charset="0"/>
                <a:cs typeface="Arial" panose="020B0604020202020204" pitchFamily="34" charset="0"/>
              </a:rPr>
              <a:t>分，这篇可以给出更高的分数。</a:t>
            </a:r>
            <a:endParaRPr lang="zh-CN" altLang="en-US" sz="2800">
              <a:solidFill>
                <a:schemeClr val="tx1"/>
              </a:solidFill>
              <a:latin typeface="Arial" panose="020B0604020202020204" pitchFamily="34" charset="0"/>
              <a:cs typeface="Arial" panose="020B0604020202020204" pitchFamily="34" charset="0"/>
            </a:endParaRPr>
          </a:p>
          <a:p>
            <a:r>
              <a:rPr lang="en-US" altLang="zh-CN" sz="2800">
                <a:solidFill>
                  <a:schemeClr val="tx1"/>
                </a:solidFill>
                <a:latin typeface="Arial" panose="020B0604020202020204" pitchFamily="34" charset="0"/>
                <a:cs typeface="Arial" panose="020B0604020202020204" pitchFamily="34" charset="0"/>
              </a:rPr>
              <a:t>2.</a:t>
            </a:r>
            <a:r>
              <a:rPr lang="zh-CN" altLang="en-US" sz="2800">
                <a:solidFill>
                  <a:schemeClr val="tx1"/>
                </a:solidFill>
                <a:latin typeface="Arial" panose="020B0604020202020204" pitchFamily="34" charset="0"/>
                <a:cs typeface="Arial" panose="020B0604020202020204" pitchFamily="34" charset="0"/>
              </a:rPr>
              <a:t>文章内容完整，与原文衔接得还好，要是结尾的感悟能够紧扣文本就更好了。</a:t>
            </a:r>
            <a:endParaRPr lang="zh-CN" altLang="en-US" sz="2800">
              <a:solidFill>
                <a:schemeClr val="tx1"/>
              </a:solidFill>
              <a:latin typeface="Arial" panose="020B0604020202020204" pitchFamily="34" charset="0"/>
              <a:cs typeface="Arial" panose="020B0604020202020204" pitchFamily="34" charset="0"/>
            </a:endParaRPr>
          </a:p>
          <a:p>
            <a:r>
              <a:rPr lang="en-US" altLang="zh-CN" sz="2800">
                <a:solidFill>
                  <a:schemeClr val="tx1"/>
                </a:solidFill>
                <a:latin typeface="Arial" panose="020B0604020202020204" pitchFamily="34" charset="0"/>
                <a:cs typeface="Arial" panose="020B0604020202020204" pitchFamily="34" charset="0"/>
              </a:rPr>
              <a:t>3.</a:t>
            </a:r>
            <a:r>
              <a:rPr lang="zh-CN" altLang="en-US" sz="2800">
                <a:solidFill>
                  <a:schemeClr val="tx1"/>
                </a:solidFill>
                <a:latin typeface="Arial" panose="020B0604020202020204" pitchFamily="34" charset="0"/>
                <a:cs typeface="Arial" panose="020B0604020202020204" pitchFamily="34" charset="0"/>
              </a:rPr>
              <a:t>作者在用词的选择方面是用心的，如</a:t>
            </a:r>
            <a:r>
              <a:rPr lang="en-US" altLang="zh-CN" sz="2800">
                <a:solidFill>
                  <a:schemeClr val="tx1"/>
                </a:solidFill>
                <a:latin typeface="Arial" panose="020B0604020202020204" pitchFamily="34" charset="0"/>
                <a:cs typeface="Arial" panose="020B0604020202020204" pitchFamily="34" charset="0"/>
              </a:rPr>
              <a:t>strain, utter, flush, a glow of, creep over</a:t>
            </a:r>
            <a:r>
              <a:rPr lang="zh-CN" altLang="en-US" sz="2800">
                <a:solidFill>
                  <a:schemeClr val="tx1"/>
                </a:solidFill>
                <a:latin typeface="Arial" panose="020B0604020202020204" pitchFamily="34" charset="0"/>
                <a:cs typeface="Arial" panose="020B0604020202020204" pitchFamily="34" charset="0"/>
              </a:rPr>
              <a:t>等等；高级句式和复杂语法也用得比较自如，如倒装结构</a:t>
            </a:r>
            <a:r>
              <a:rPr lang="en-US" altLang="zh-CN" sz="2800">
                <a:solidFill>
                  <a:schemeClr val="tx1"/>
                </a:solidFill>
                <a:latin typeface="Arial" panose="020B0604020202020204" pitchFamily="34" charset="0"/>
                <a:cs typeface="Arial" panose="020B0604020202020204" pitchFamily="34" charset="0"/>
              </a:rPr>
              <a:t>No sooner .. than..., with+</a:t>
            </a:r>
            <a:r>
              <a:rPr lang="zh-CN" altLang="en-US" sz="2800">
                <a:solidFill>
                  <a:schemeClr val="tx1"/>
                </a:solidFill>
                <a:latin typeface="Arial" panose="020B0604020202020204" pitchFamily="34" charset="0"/>
                <a:cs typeface="Arial" panose="020B0604020202020204" pitchFamily="34" charset="0"/>
              </a:rPr>
              <a:t>复合结构；分词状语、虚拟语气等等。</a:t>
            </a:r>
            <a:endParaRPr lang="zh-CN" altLang="en-US" sz="2800">
              <a:solidFill>
                <a:schemeClr val="tx1"/>
              </a:solidFill>
              <a:latin typeface="Arial" panose="020B0604020202020204" pitchFamily="34" charset="0"/>
              <a:cs typeface="Arial" panose="020B0604020202020204" pitchFamily="34" charset="0"/>
            </a:endParaRPr>
          </a:p>
          <a:p>
            <a:r>
              <a:rPr lang="en-US" altLang="zh-CN" sz="2800">
                <a:solidFill>
                  <a:schemeClr val="tx1"/>
                </a:solidFill>
                <a:latin typeface="Arial" panose="020B0604020202020204" pitchFamily="34" charset="0"/>
                <a:cs typeface="Arial" panose="020B0604020202020204" pitchFamily="34" charset="0"/>
              </a:rPr>
              <a:t>4.</a:t>
            </a:r>
            <a:r>
              <a:rPr lang="zh-CN" altLang="en-US" sz="2800">
                <a:solidFill>
                  <a:schemeClr val="tx1"/>
                </a:solidFill>
                <a:latin typeface="Arial" panose="020B0604020202020204" pitchFamily="34" charset="0"/>
                <a:cs typeface="Arial" panose="020B0604020202020204" pitchFamily="34" charset="0"/>
              </a:rPr>
              <a:t>语言错误还是有一些。</a:t>
            </a:r>
            <a:endParaRPr lang="zh-CN" altLang="en-US" sz="2800">
              <a:solidFill>
                <a:schemeClr val="tx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strips(downLeft)">
                                      <p:cBhvr>
                                        <p:cTn id="16" dur="500"/>
                                        <p:tgtEl>
                                          <p:spTgt spid="7">
                                            <p:txEl>
                                              <p:pRg st="0" end="0"/>
                                            </p:txEl>
                                          </p:spTgt>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strips(downLeft)">
                                      <p:cBhvr>
                                        <p:cTn id="19" dur="500"/>
                                        <p:tgtEl>
                                          <p:spTgt spid="7">
                                            <p:txEl>
                                              <p:pRg st="1" end="1"/>
                                            </p:txEl>
                                          </p:spTgt>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trips(downLeft)">
                                      <p:cBhvr>
                                        <p:cTn id="22" dur="500"/>
                                        <p:tgtEl>
                                          <p:spTgt spid="7">
                                            <p:txEl>
                                              <p:pRg st="2" end="2"/>
                                            </p:txEl>
                                          </p:spTgt>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strips(downLeft)">
                                      <p:cBhvr>
                                        <p:cTn id="25" dur="500"/>
                                        <p:tgtEl>
                                          <p:spTgt spid="7">
                                            <p:txEl>
                                              <p:pRg st="3" end="3"/>
                                            </p:txEl>
                                          </p:spTgt>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strips(downLeft)">
                                      <p:cBhvr>
                                        <p:cTn id="2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28427" t="9263" r="29485" b="11159"/>
          <a:stretch>
            <a:fillRect/>
          </a:stretch>
        </p:blipFill>
        <p:spPr>
          <a:xfrm>
            <a:off x="9782475" y="-10613"/>
            <a:ext cx="2290813" cy="6126843"/>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0081" t="21754" r="34184" b="22526"/>
          <a:stretch>
            <a:fillRect/>
          </a:stretch>
        </p:blipFill>
        <p:spPr>
          <a:xfrm>
            <a:off x="205338" y="2029374"/>
            <a:ext cx="2117557" cy="4670387"/>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3744" y="150000"/>
            <a:ext cx="2652374" cy="685800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21735" t="6878" r="24869" b="9387"/>
          <a:stretch>
            <a:fillRect/>
          </a:stretch>
        </p:blipFill>
        <p:spPr>
          <a:xfrm>
            <a:off x="-384119" y="-10613"/>
            <a:ext cx="3164114" cy="7018613"/>
          </a:xfrm>
          <a:prstGeom prst="rect">
            <a:avLst/>
          </a:prstGeom>
        </p:spPr>
      </p:pic>
      <p:sp>
        <p:nvSpPr>
          <p:cNvPr id="9" name="矩形 8"/>
          <p:cNvSpPr/>
          <p:nvPr/>
        </p:nvSpPr>
        <p:spPr>
          <a:xfrm>
            <a:off x="391160" y="78105"/>
            <a:ext cx="11362055" cy="6622415"/>
          </a:xfrm>
          <a:prstGeom prst="rect">
            <a:avLst/>
          </a:prstGeom>
          <a:solidFill>
            <a:srgbClr val="9C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236345" y="285115"/>
            <a:ext cx="2260600" cy="65595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36345" y="321310"/>
            <a:ext cx="2512060" cy="583565"/>
          </a:xfrm>
          <a:prstGeom prst="rect">
            <a:avLst/>
          </a:prstGeom>
        </p:spPr>
        <p:txBody>
          <a:bodyPr wrap="square">
            <a:spAutoFit/>
          </a:bodyPr>
          <a:lstStyle/>
          <a:p>
            <a:r>
              <a:rPr lang="zh-CN" altLang="en-US" sz="3200" b="1" dirty="0">
                <a:solidFill>
                  <a:schemeClr val="bg1"/>
                </a:solidFill>
                <a:latin typeface="宋体" panose="02010600030101010101" pitchFamily="2" charset="-122"/>
                <a:ea typeface="宋体" panose="02010600030101010101" pitchFamily="2" charset="-122"/>
              </a:rPr>
              <a:t>参考范文：</a:t>
            </a:r>
            <a:endParaRPr lang="zh-CN" altLang="en-US" sz="3200" b="1" dirty="0">
              <a:solidFill>
                <a:schemeClr val="bg1"/>
              </a:solidFill>
              <a:latin typeface="宋体" panose="02010600030101010101" pitchFamily="2" charset="-122"/>
              <a:ea typeface="宋体" panose="02010600030101010101" pitchFamily="2" charset="-122"/>
            </a:endParaRPr>
          </a:p>
        </p:txBody>
      </p:sp>
      <p:sp>
        <p:nvSpPr>
          <p:cNvPr id="4" name="矩形 3"/>
          <p:cNvSpPr/>
          <p:nvPr/>
        </p:nvSpPr>
        <p:spPr>
          <a:xfrm>
            <a:off x="1236345" y="975360"/>
            <a:ext cx="9809480" cy="5451475"/>
          </a:xfrm>
          <a:prstGeom prst="rect">
            <a:avLst/>
          </a:prstGeom>
        </p:spPr>
        <p:txBody>
          <a:bodyPr wrap="square">
            <a:spAutoFit/>
          </a:bodyPr>
          <a:lstStyle/>
          <a:p>
            <a:pPr algn="l" fontAlgn="auto">
              <a:lnSpc>
                <a:spcPts val="3800"/>
              </a:lnSpc>
            </a:pPr>
            <a:r>
              <a:rPr lang="en-US" altLang="zh-CN" sz="2000">
                <a:solidFill>
                  <a:schemeClr val="tx1"/>
                </a:solidFill>
                <a:uFillTx/>
                <a:latin typeface="Times New Roman" panose="02020603050405020304" charset="0"/>
                <a:ea typeface="微软雅黑" panose="020B0503020204020204" charset="-122"/>
                <a:cs typeface="Times New Roman" panose="02020603050405020304" charset="0"/>
              </a:rPr>
              <a:t>     </a:t>
            </a:r>
            <a:r>
              <a:rPr sz="2800" i="1">
                <a:uFillTx/>
                <a:latin typeface="Times New Roman" panose="02020603050405020304" charset="0"/>
                <a:ea typeface="微软雅黑" panose="020B0503020204020204" charset="-122"/>
                <a:cs typeface="Times New Roman" panose="02020603050405020304" charset="0"/>
              </a:rPr>
              <a:t>I was starting to wonder whether this bell-ringing thing was for me when a lady walked purposefully toward me.</a:t>
            </a:r>
            <a:r>
              <a:rPr sz="2800">
                <a:uFillTx/>
                <a:latin typeface="Times New Roman" panose="02020603050405020304" charset="0"/>
                <a:ea typeface="微软雅黑" panose="020B0503020204020204" charset="-122"/>
                <a:cs typeface="Times New Roman" panose="02020603050405020304" charset="0"/>
              </a:rPr>
              <a:t> I stood stiff, looked her in the eyes, </a:t>
            </a:r>
            <a:r>
              <a:rPr sz="2800" u="sng">
                <a:uFillTx/>
                <a:latin typeface="Times New Roman" panose="02020603050405020304" charset="0"/>
                <a:ea typeface="微软雅黑" panose="020B0503020204020204" charset="-122"/>
                <a:cs typeface="Times New Roman" panose="02020603050405020304" charset="0"/>
              </a:rPr>
              <a:t>smiled </a:t>
            </a:r>
            <a:r>
              <a:rPr sz="2800">
                <a:uFillTx/>
                <a:latin typeface="Times New Roman" panose="02020603050405020304" charset="0"/>
                <a:ea typeface="微软雅黑" panose="020B0503020204020204" charset="-122"/>
                <a:cs typeface="Times New Roman" panose="02020603050405020304" charset="0"/>
              </a:rPr>
              <a:t>and gently rang my bell. “Merry Christmas!” I greeted her with an </a:t>
            </a:r>
            <a:r>
              <a:rPr sz="2800" u="sng">
                <a:uFillTx/>
                <a:latin typeface="Times New Roman" panose="02020603050405020304" charset="0"/>
                <a:ea typeface="微软雅黑" panose="020B0503020204020204" charset="-122"/>
                <a:cs typeface="Times New Roman" panose="02020603050405020304" charset="0"/>
              </a:rPr>
              <a:t>awkward </a:t>
            </a:r>
            <a:r>
              <a:rPr sz="2800">
                <a:uFillTx/>
                <a:latin typeface="Times New Roman" panose="02020603050405020304" charset="0"/>
                <a:ea typeface="微软雅黑" panose="020B0503020204020204" charset="-122"/>
                <a:cs typeface="Times New Roman" panose="02020603050405020304" charset="0"/>
              </a:rPr>
              <a:t>smile. I tried to </a:t>
            </a:r>
            <a:r>
              <a:rPr sz="2800" u="sng">
                <a:uFillTx/>
                <a:latin typeface="Times New Roman" panose="02020603050405020304" charset="0"/>
                <a:ea typeface="微软雅黑" panose="020B0503020204020204" charset="-122"/>
                <a:cs typeface="Times New Roman" panose="02020603050405020304" charset="0"/>
              </a:rPr>
              <a:t>calm my nerves</a:t>
            </a:r>
            <a:r>
              <a:rPr sz="2800">
                <a:uFillTx/>
                <a:latin typeface="Times New Roman" panose="02020603050405020304" charset="0"/>
                <a:ea typeface="微软雅黑" panose="020B0503020204020204" charset="-122"/>
                <a:cs typeface="Times New Roman" panose="02020603050405020304" charset="0"/>
              </a:rPr>
              <a:t>, but obviously there was a touch of nervousness in my manner. The lady seemed to sense my feelings and returned my smile with a tremendous one of her own. “Well, this won’t do. We can’t have this sitting empty,” she said as she slipped a twenty-dollar bill into the </a:t>
            </a:r>
            <a:r>
              <a:rPr sz="2800" u="sng">
                <a:uFillTx/>
                <a:latin typeface="Times New Roman" panose="02020603050405020304" charset="0"/>
                <a:ea typeface="微软雅黑" panose="020B0503020204020204" charset="-122"/>
                <a:cs typeface="Times New Roman" panose="02020603050405020304" charset="0"/>
              </a:rPr>
              <a:t>donation box</a:t>
            </a:r>
            <a:r>
              <a:rPr sz="2800">
                <a:uFillTx/>
                <a:latin typeface="Times New Roman" panose="02020603050405020304" charset="0"/>
                <a:ea typeface="微软雅黑" panose="020B0503020204020204" charset="-122"/>
                <a:cs typeface="Times New Roman" panose="02020603050405020304" charset="0"/>
              </a:rPr>
              <a:t>. I thanked her for the </a:t>
            </a:r>
            <a:r>
              <a:rPr sz="2800" u="sng">
                <a:uFillTx/>
                <a:latin typeface="Times New Roman" panose="02020603050405020304" charset="0"/>
                <a:ea typeface="微软雅黑" panose="020B0503020204020204" charset="-122"/>
                <a:cs typeface="Times New Roman" panose="02020603050405020304" charset="0"/>
              </a:rPr>
              <a:t>donation</a:t>
            </a:r>
            <a:r>
              <a:rPr sz="2800">
                <a:uFillTx/>
                <a:latin typeface="Times New Roman" panose="02020603050405020304" charset="0"/>
                <a:ea typeface="微软雅黑" panose="020B0503020204020204" charset="-122"/>
                <a:cs typeface="Times New Roman" panose="02020603050405020304" charset="0"/>
              </a:rPr>
              <a:t>, and I could feel a ripple of excitement ran through my body. </a:t>
            </a:r>
            <a:endParaRPr sz="2800">
              <a:uFillTx/>
              <a:latin typeface="Times New Roman" panose="02020603050405020304" charset="0"/>
              <a:ea typeface="微软雅黑" panose="020B0503020204020204" charset="-122"/>
              <a:cs typeface="Times New Roman" panose="02020603050405020304" charset="0"/>
            </a:endParaRPr>
          </a:p>
          <a:p>
            <a:pPr algn="l" fontAlgn="auto">
              <a:lnSpc>
                <a:spcPts val="3800"/>
              </a:lnSpc>
            </a:pPr>
            <a:r>
              <a:rPr sz="2800">
                <a:uFillTx/>
                <a:latin typeface="Times New Roman" panose="02020603050405020304" charset="0"/>
                <a:ea typeface="微软雅黑" panose="020B0503020204020204" charset="-122"/>
                <a:cs typeface="Times New Roman" panose="02020603050405020304" charset="0"/>
              </a:rPr>
              <a:t> </a:t>
            </a:r>
            <a:endParaRPr lang="zh-CN" altLang="en-US" sz="2800" i="1">
              <a:solidFill>
                <a:srgbClr val="FF0000"/>
              </a:solidFill>
              <a:uFillTx/>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90"/>
                                          </p:val>
                                        </p:tav>
                                        <p:tav tm="100000">
                                          <p:val>
                                            <p:fltVal val="0"/>
                                          </p:val>
                                        </p:tav>
                                      </p:tavLst>
                                    </p:anim>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20000"/>
                                  </p:iterate>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bldLvl="0" animBg="1"/>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28427" t="9263" r="29485" b="11159"/>
          <a:stretch>
            <a:fillRect/>
          </a:stretch>
        </p:blipFill>
        <p:spPr>
          <a:xfrm>
            <a:off x="9782475" y="-10613"/>
            <a:ext cx="2290813" cy="6126843"/>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0081" t="21754" r="34184" b="22526"/>
          <a:stretch>
            <a:fillRect/>
          </a:stretch>
        </p:blipFill>
        <p:spPr>
          <a:xfrm>
            <a:off x="205338" y="2029374"/>
            <a:ext cx="2117557" cy="4670387"/>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3744" y="150000"/>
            <a:ext cx="2652374" cy="685800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21735" t="6878" r="24869" b="9387"/>
          <a:stretch>
            <a:fillRect/>
          </a:stretch>
        </p:blipFill>
        <p:spPr>
          <a:xfrm>
            <a:off x="-384119" y="-10613"/>
            <a:ext cx="3164114" cy="7018613"/>
          </a:xfrm>
          <a:prstGeom prst="rect">
            <a:avLst/>
          </a:prstGeom>
        </p:spPr>
      </p:pic>
      <p:sp>
        <p:nvSpPr>
          <p:cNvPr id="9" name="矩形 8"/>
          <p:cNvSpPr/>
          <p:nvPr/>
        </p:nvSpPr>
        <p:spPr>
          <a:xfrm>
            <a:off x="573405" y="0"/>
            <a:ext cx="10981690" cy="6858000"/>
          </a:xfrm>
          <a:prstGeom prst="rect">
            <a:avLst/>
          </a:prstGeom>
          <a:solidFill>
            <a:srgbClr val="9C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264285" y="78105"/>
            <a:ext cx="2268855" cy="65595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64285" y="150495"/>
            <a:ext cx="2512060" cy="583565"/>
          </a:xfrm>
          <a:prstGeom prst="rect">
            <a:avLst/>
          </a:prstGeom>
        </p:spPr>
        <p:txBody>
          <a:bodyPr wrap="square">
            <a:spAutoFit/>
          </a:bodyPr>
          <a:lstStyle/>
          <a:p>
            <a:r>
              <a:rPr lang="zh-CN" altLang="en-US" sz="3200" b="1" dirty="0">
                <a:solidFill>
                  <a:schemeClr val="bg1"/>
                </a:solidFill>
                <a:latin typeface="宋体" panose="02010600030101010101" pitchFamily="2" charset="-122"/>
                <a:ea typeface="宋体" panose="02010600030101010101" pitchFamily="2" charset="-122"/>
              </a:rPr>
              <a:t>参考范文：</a:t>
            </a:r>
            <a:endParaRPr lang="zh-CN" altLang="en-US" sz="3200" b="1" dirty="0">
              <a:solidFill>
                <a:schemeClr val="bg1"/>
              </a:solidFill>
              <a:latin typeface="宋体" panose="02010600030101010101" pitchFamily="2" charset="-122"/>
              <a:ea typeface="宋体" panose="02010600030101010101" pitchFamily="2" charset="-122"/>
            </a:endParaRPr>
          </a:p>
        </p:txBody>
      </p:sp>
      <p:sp>
        <p:nvSpPr>
          <p:cNvPr id="4" name="矩形 3"/>
          <p:cNvSpPr/>
          <p:nvPr/>
        </p:nvSpPr>
        <p:spPr>
          <a:xfrm>
            <a:off x="1156970" y="946785"/>
            <a:ext cx="9635490" cy="4964430"/>
          </a:xfrm>
          <a:prstGeom prst="rect">
            <a:avLst/>
          </a:prstGeom>
        </p:spPr>
        <p:txBody>
          <a:bodyPr wrap="square">
            <a:spAutoFit/>
          </a:bodyPr>
          <a:lstStyle/>
          <a:p>
            <a:pPr algn="l" fontAlgn="auto">
              <a:lnSpc>
                <a:spcPts val="3800"/>
              </a:lnSpc>
            </a:pPr>
            <a:r>
              <a:rPr lang="en-US" sz="2400">
                <a:uFillTx/>
                <a:latin typeface="Times New Roman" panose="02020603050405020304" charset="0"/>
                <a:ea typeface="微软雅黑" panose="020B0503020204020204" charset="-122"/>
                <a:cs typeface="Times New Roman" panose="02020603050405020304" charset="0"/>
              </a:rPr>
              <a:t>   </a:t>
            </a:r>
            <a:r>
              <a:rPr sz="2400">
                <a:uFillTx/>
                <a:latin typeface="Times New Roman" panose="02020603050405020304" charset="0"/>
                <a:ea typeface="微软雅黑" panose="020B0503020204020204" charset="-122"/>
                <a:cs typeface="Times New Roman" panose="02020603050405020304" charset="0"/>
              </a:rPr>
              <a:t> </a:t>
            </a:r>
            <a:r>
              <a:rPr sz="2800" i="1">
                <a:uFillTx/>
                <a:latin typeface="Times New Roman" panose="02020603050405020304" charset="0"/>
                <a:ea typeface="微软雅黑" panose="020B0503020204020204" charset="-122"/>
                <a:cs typeface="Times New Roman" panose="02020603050405020304" charset="0"/>
              </a:rPr>
              <a:t>For the rest of my shift, I became relaxed and were impressed by different people coming to me.</a:t>
            </a:r>
            <a:r>
              <a:rPr sz="2800">
                <a:uFillTx/>
                <a:latin typeface="Times New Roman" panose="02020603050405020304" charset="0"/>
                <a:ea typeface="微软雅黑" panose="020B0503020204020204" charset="-122"/>
                <a:cs typeface="Times New Roman" panose="02020603050405020304" charset="0"/>
              </a:rPr>
              <a:t> One woman shared how her brother had been helped with addiction; others told how they look forward to helping the Christmas donation campaign each year. Quite a few parents gave their small children coins to drop in. There was a lesson for me in this little venture into uncomfortable territory. It has </a:t>
            </a:r>
            <a:r>
              <a:rPr sz="2800" u="sng">
                <a:uFillTx/>
                <a:latin typeface="Times New Roman" panose="02020603050405020304" charset="0"/>
                <a:ea typeface="微软雅黑" panose="020B0503020204020204" charset="-122"/>
                <a:cs typeface="Times New Roman" panose="02020603050405020304" charset="0"/>
              </a:rPr>
              <a:t>given </a:t>
            </a:r>
            <a:r>
              <a:rPr sz="2800">
                <a:uFillTx/>
                <a:latin typeface="Times New Roman" panose="02020603050405020304" charset="0"/>
                <a:ea typeface="微软雅黑" panose="020B0503020204020204" charset="-122"/>
                <a:cs typeface="Times New Roman" panose="02020603050405020304" charset="0"/>
              </a:rPr>
              <a:t>me a great appreciation for the good feeling that comes with giving, not just for me but for everyone. So it follows that asking for help is not such a bad thing. It is just another side of living in a caring community. </a:t>
            </a:r>
            <a:endParaRPr lang="zh-CN" altLang="en-US" sz="2800" i="1">
              <a:solidFill>
                <a:srgbClr val="FF0000"/>
              </a:solidFill>
              <a:uFillTx/>
              <a:latin typeface="Times New Roman" panose="02020603050405020304" charset="0"/>
              <a:ea typeface="微软雅黑" panose="020B0503020204020204" charset="-122"/>
              <a:cs typeface="Times New Roman" panose="02020603050405020304" charset="0"/>
            </a:endParaRPr>
          </a:p>
        </p:txBody>
      </p:sp>
      <p:pic>
        <p:nvPicPr>
          <p:cNvPr id="12" name="图片 11" descr="水印"/>
          <p:cNvPicPr>
            <a:picLocks noChangeAspect="1"/>
          </p:cNvPicPr>
          <p:nvPr userDrawn="1"/>
        </p:nvPicPr>
        <p:blipFill>
          <a:blip r:embed="rId5"/>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90"/>
                                          </p:val>
                                        </p:tav>
                                        <p:tav tm="100000">
                                          <p:val>
                                            <p:fltVal val="0"/>
                                          </p:val>
                                        </p:tav>
                                      </p:tavLst>
                                    </p:anim>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20000"/>
                                  </p:iterate>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bldLvl="0" animBg="1"/>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21735" t="6878" r="24869" b="9387"/>
          <a:stretch>
            <a:fillRect/>
          </a:stretch>
        </p:blipFill>
        <p:spPr>
          <a:xfrm rot="5607827">
            <a:off x="1876453" y="-1718116"/>
            <a:ext cx="3164114" cy="7018613"/>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560551">
            <a:off x="7518607" y="2015824"/>
            <a:ext cx="2652374" cy="6858000"/>
          </a:xfrm>
          <a:prstGeom prst="rect">
            <a:avLst/>
          </a:prstGeom>
        </p:spPr>
      </p:pic>
      <p:sp>
        <p:nvSpPr>
          <p:cNvPr id="4" name="矩形 3"/>
          <p:cNvSpPr/>
          <p:nvPr/>
        </p:nvSpPr>
        <p:spPr>
          <a:xfrm>
            <a:off x="0" y="2048316"/>
            <a:ext cx="12192000" cy="3236685"/>
          </a:xfrm>
          <a:prstGeom prst="rect">
            <a:avLst/>
          </a:prstGeom>
          <a:solidFill>
            <a:srgbClr val="9C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755947">
            <a:off x="6042856" y="4216261"/>
            <a:ext cx="2011712" cy="2457127"/>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755947">
            <a:off x="9995796" y="4146347"/>
            <a:ext cx="1560579" cy="2075692"/>
          </a:xfrm>
          <a:prstGeom prst="rect">
            <a:avLst/>
          </a:prstGeom>
        </p:spPr>
      </p:pic>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755947">
            <a:off x="87445" y="576041"/>
            <a:ext cx="2544043" cy="2469218"/>
          </a:xfrm>
          <a:prstGeom prst="rect">
            <a:avLst/>
          </a:prstGeom>
        </p:spPr>
      </p:pic>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755947">
            <a:off x="7576348" y="4427103"/>
            <a:ext cx="1596619" cy="1534289"/>
          </a:xfrm>
          <a:prstGeom prst="rect">
            <a:avLst/>
          </a:prstGeom>
        </p:spPr>
      </p:pic>
      <p:pic>
        <p:nvPicPr>
          <p:cNvPr id="37" name="图片 36"/>
          <p:cNvPicPr>
            <a:picLocks noChangeAspect="1"/>
          </p:cNvPicPr>
          <p:nvPr/>
        </p:nvPicPr>
        <p:blipFill rotWithShape="1">
          <a:blip r:embed="rId7" cstate="print">
            <a:extLst>
              <a:ext uri="{28A0092B-C50C-407E-A947-70E740481C1C}">
                <a14:useLocalDpi xmlns:a14="http://schemas.microsoft.com/office/drawing/2010/main" val="0"/>
              </a:ext>
            </a:extLst>
          </a:blip>
          <a:srcRect l="26443" r="31095" b="13095"/>
          <a:stretch>
            <a:fillRect/>
          </a:stretch>
        </p:blipFill>
        <p:spPr>
          <a:xfrm rot="5400000">
            <a:off x="4117137" y="-1188800"/>
            <a:ext cx="2058669" cy="5959979"/>
          </a:xfrm>
          <a:prstGeom prst="rect">
            <a:avLst/>
          </a:prstGeom>
        </p:spPr>
      </p:pic>
      <p:sp>
        <p:nvSpPr>
          <p:cNvPr id="12" name="矩形 11"/>
          <p:cNvSpPr/>
          <p:nvPr/>
        </p:nvSpPr>
        <p:spPr>
          <a:xfrm>
            <a:off x="1086218" y="2820956"/>
            <a:ext cx="9819640" cy="1645285"/>
          </a:xfrm>
          <a:prstGeom prst="rect">
            <a:avLst/>
          </a:prstGeom>
        </p:spPr>
        <p:txBody>
          <a:bodyPr wrap="none">
            <a:spAutoFit/>
          </a:bodyPr>
          <a:lstStyle/>
          <a:p>
            <a:pPr algn="ctr" fontAlgn="auto">
              <a:lnSpc>
                <a:spcPts val="6060"/>
              </a:lnSpc>
            </a:pPr>
            <a:r>
              <a:rPr lang="en-US" sz="5400" b="1" dirty="0">
                <a:solidFill>
                  <a:srgbClr val="199F8E"/>
                </a:solidFill>
                <a:cs typeface="+mn-ea"/>
                <a:sym typeface="+mn-lt"/>
              </a:rPr>
              <a:t>20211105</a:t>
            </a:r>
            <a:r>
              <a:rPr lang="zh-CN" altLang="en-US" sz="5400" b="1" dirty="0">
                <a:solidFill>
                  <a:srgbClr val="199F8E"/>
                </a:solidFill>
                <a:cs typeface="+mn-ea"/>
                <a:sym typeface="+mn-lt"/>
              </a:rPr>
              <a:t>七彩阳光读后续写讲评</a:t>
            </a:r>
            <a:endParaRPr lang="zh-CN" altLang="en-US" sz="5400" b="1" dirty="0">
              <a:solidFill>
                <a:srgbClr val="199F8E"/>
              </a:solidFill>
              <a:cs typeface="+mn-ea"/>
              <a:sym typeface="+mn-lt"/>
            </a:endParaRPr>
          </a:p>
          <a:p>
            <a:pPr algn="ctr" fontAlgn="auto">
              <a:lnSpc>
                <a:spcPts val="6060"/>
              </a:lnSpc>
            </a:pPr>
            <a:r>
              <a:rPr lang="en-US" altLang="zh-CN" sz="5400" b="1" dirty="0">
                <a:solidFill>
                  <a:srgbClr val="199F8E"/>
                </a:solidFill>
                <a:cs typeface="+mn-ea"/>
                <a:sym typeface="+mn-lt"/>
              </a:rPr>
              <a:t>-- Learning to Ask</a:t>
            </a:r>
            <a:endParaRPr lang="zh-CN" altLang="en-US" sz="4800" b="1" dirty="0">
              <a:solidFill>
                <a:schemeClr val="tx1">
                  <a:lumMod val="65000"/>
                  <a:lumOff val="35000"/>
                </a:schemeClr>
              </a:solidFill>
              <a:latin typeface="微软雅黑" panose="020B0503020204020204" charset="-122"/>
              <a:ea typeface="微软雅黑" panose="020B0503020204020204" charset="-122"/>
            </a:endParaRPr>
          </a:p>
        </p:txBody>
      </p:sp>
      <p:sp>
        <p:nvSpPr>
          <p:cNvPr id="2" name="矩形 1"/>
          <p:cNvSpPr/>
          <p:nvPr/>
        </p:nvSpPr>
        <p:spPr>
          <a:xfrm>
            <a:off x="207010" y="5988685"/>
            <a:ext cx="4831715" cy="583565"/>
          </a:xfrm>
          <a:prstGeom prst="rect">
            <a:avLst/>
          </a:prstGeom>
        </p:spPr>
        <p:txBody>
          <a:bodyPr wrap="square">
            <a:spAutoFit/>
          </a:bodyPr>
          <a:p>
            <a:pPr algn="l"/>
            <a:r>
              <a:rPr lang="zh-CN" altLang="en-US" sz="3200" dirty="0">
                <a:cs typeface="+mn-ea"/>
                <a:sym typeface="+mn-lt"/>
              </a:rPr>
              <a:t>陈星可</a:t>
            </a:r>
            <a:r>
              <a:rPr lang="en-US" altLang="zh-CN" sz="3200" dirty="0">
                <a:cs typeface="+mn-ea"/>
                <a:sym typeface="+mn-lt"/>
              </a:rPr>
              <a:t>     </a:t>
            </a:r>
            <a:r>
              <a:rPr lang="zh-CN" altLang="en-US" sz="3200" dirty="0">
                <a:cs typeface="+mn-ea"/>
                <a:sym typeface="+mn-lt"/>
              </a:rPr>
              <a:t>浙江省天台中学</a:t>
            </a:r>
            <a:endParaRPr lang="zh-CN" altLang="en-US" sz="32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28427" t="9263" r="29485" b="11159"/>
          <a:stretch>
            <a:fillRect/>
          </a:stretch>
        </p:blipFill>
        <p:spPr>
          <a:xfrm>
            <a:off x="9782475" y="-10613"/>
            <a:ext cx="2290813" cy="6126843"/>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0081" t="21754" r="34184" b="22526"/>
          <a:stretch>
            <a:fillRect/>
          </a:stretch>
        </p:blipFill>
        <p:spPr>
          <a:xfrm>
            <a:off x="205338" y="2029374"/>
            <a:ext cx="2117557" cy="4670387"/>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3744" y="150000"/>
            <a:ext cx="2652374" cy="685800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21735" t="6878" r="24869" b="9387"/>
          <a:stretch>
            <a:fillRect/>
          </a:stretch>
        </p:blipFill>
        <p:spPr>
          <a:xfrm>
            <a:off x="-384119" y="-10613"/>
            <a:ext cx="3164114" cy="7018613"/>
          </a:xfrm>
          <a:prstGeom prst="rect">
            <a:avLst/>
          </a:prstGeom>
        </p:spPr>
      </p:pic>
      <p:sp>
        <p:nvSpPr>
          <p:cNvPr id="9" name="矩形 8"/>
          <p:cNvSpPr/>
          <p:nvPr/>
        </p:nvSpPr>
        <p:spPr>
          <a:xfrm>
            <a:off x="526415" y="0"/>
            <a:ext cx="11052810" cy="6858000"/>
          </a:xfrm>
          <a:prstGeom prst="rect">
            <a:avLst/>
          </a:prstGeom>
          <a:solidFill>
            <a:srgbClr val="9C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264285" y="78105"/>
            <a:ext cx="1864995" cy="65595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36345" y="149860"/>
            <a:ext cx="2512060" cy="583565"/>
          </a:xfrm>
          <a:prstGeom prst="rect">
            <a:avLst/>
          </a:prstGeom>
        </p:spPr>
        <p:txBody>
          <a:bodyPr wrap="square">
            <a:spAutoFit/>
          </a:bodyPr>
          <a:lstStyle/>
          <a:p>
            <a:r>
              <a:rPr lang="zh-CN" altLang="en-US" sz="3200" b="1" dirty="0">
                <a:solidFill>
                  <a:schemeClr val="bg1"/>
                </a:solidFill>
                <a:latin typeface="宋体" panose="02010600030101010101" pitchFamily="2" charset="-122"/>
                <a:ea typeface="宋体" panose="02010600030101010101" pitchFamily="2" charset="-122"/>
              </a:rPr>
              <a:t>下水作文：</a:t>
            </a:r>
            <a:endParaRPr lang="zh-CN" altLang="en-US" sz="3200" b="1" dirty="0">
              <a:solidFill>
                <a:schemeClr val="bg1"/>
              </a:solidFill>
              <a:latin typeface="宋体" panose="02010600030101010101" pitchFamily="2" charset="-122"/>
              <a:ea typeface="宋体" panose="02010600030101010101" pitchFamily="2" charset="-122"/>
            </a:endParaRPr>
          </a:p>
        </p:txBody>
      </p:sp>
      <p:sp>
        <p:nvSpPr>
          <p:cNvPr id="4" name="矩形 3"/>
          <p:cNvSpPr/>
          <p:nvPr/>
        </p:nvSpPr>
        <p:spPr>
          <a:xfrm>
            <a:off x="857885" y="845185"/>
            <a:ext cx="10348595" cy="5451475"/>
          </a:xfrm>
          <a:prstGeom prst="rect">
            <a:avLst/>
          </a:prstGeom>
        </p:spPr>
        <p:txBody>
          <a:bodyPr wrap="square">
            <a:spAutoFit/>
          </a:bodyPr>
          <a:lstStyle/>
          <a:p>
            <a:pPr algn="l" fontAlgn="auto">
              <a:lnSpc>
                <a:spcPts val="3800"/>
              </a:lnSpc>
            </a:pPr>
            <a:r>
              <a:rPr lang="en-US" altLang="zh-CN" sz="2000">
                <a:solidFill>
                  <a:schemeClr val="tx1"/>
                </a:solidFill>
                <a:uFillTx/>
                <a:latin typeface="Times New Roman" panose="02020603050405020304" charset="0"/>
                <a:ea typeface="微软雅黑" panose="020B0503020204020204" charset="-122"/>
                <a:cs typeface="Times New Roman" panose="02020603050405020304" charset="0"/>
              </a:rPr>
              <a:t>   </a:t>
            </a:r>
            <a:r>
              <a:rPr lang="en-US" altLang="zh-CN" sz="2800">
                <a:solidFill>
                  <a:schemeClr val="tx1"/>
                </a:solidFill>
                <a:uFillTx/>
                <a:latin typeface="Times New Roman" panose="02020603050405020304" charset="0"/>
                <a:ea typeface="微软雅黑" panose="020B0503020204020204" charset="-122"/>
                <a:cs typeface="Times New Roman" panose="02020603050405020304" charset="0"/>
              </a:rPr>
              <a:t> </a:t>
            </a:r>
            <a:r>
              <a:rPr sz="2800" i="1">
                <a:uFillTx/>
                <a:latin typeface="Times New Roman" panose="02020603050405020304" charset="0"/>
                <a:ea typeface="微软雅黑" panose="020B0503020204020204" charset="-122"/>
                <a:cs typeface="Times New Roman" panose="02020603050405020304" charset="0"/>
              </a:rPr>
              <a:t>I was starting to wonder whether this bell-ringing thing was for me when a lady walked purposefully toward me.</a:t>
            </a:r>
            <a:r>
              <a:rPr sz="2800">
                <a:uFillTx/>
                <a:latin typeface="Times New Roman" panose="02020603050405020304" charset="0"/>
                <a:ea typeface="微软雅黑" panose="020B0503020204020204" charset="-122"/>
                <a:cs typeface="Times New Roman" panose="02020603050405020304" charset="0"/>
              </a:rPr>
              <a:t> Watching her approach, I offered an </a:t>
            </a:r>
            <a:r>
              <a:rPr sz="2800" u="sng">
                <a:uFillTx/>
                <a:latin typeface="Times New Roman" panose="02020603050405020304" charset="0"/>
                <a:ea typeface="微软雅黑" panose="020B0503020204020204" charset="-122"/>
                <a:cs typeface="Times New Roman" panose="02020603050405020304" charset="0"/>
              </a:rPr>
              <a:t>awkward </a:t>
            </a:r>
            <a:r>
              <a:rPr sz="2800">
                <a:uFillTx/>
                <a:latin typeface="Times New Roman" panose="02020603050405020304" charset="0"/>
                <a:ea typeface="微软雅黑" panose="020B0503020204020204" charset="-122"/>
                <a:cs typeface="Times New Roman" panose="02020603050405020304" charset="0"/>
              </a:rPr>
              <a:t>smile, greeting her with a “Merry Christmas”. I tried to </a:t>
            </a:r>
            <a:r>
              <a:rPr sz="2800" u="sng">
                <a:uFillTx/>
                <a:latin typeface="Times New Roman" panose="02020603050405020304" charset="0"/>
                <a:ea typeface="微软雅黑" panose="020B0503020204020204" charset="-122"/>
                <a:cs typeface="Times New Roman" panose="02020603050405020304" charset="0"/>
              </a:rPr>
              <a:t>calm my nerves</a:t>
            </a:r>
            <a:r>
              <a:rPr sz="2800">
                <a:uFillTx/>
                <a:latin typeface="Times New Roman" panose="02020603050405020304" charset="0"/>
                <a:ea typeface="微软雅黑" panose="020B0503020204020204" charset="-122"/>
                <a:cs typeface="Times New Roman" panose="02020603050405020304" charset="0"/>
              </a:rPr>
              <a:t> to receive the first potential donor, but all the instructions I had read many times and the tips from the experienced volunteer escaped from my memory, which made me even more embarrassed. As if having guessed that this was my first time to be a bell-ringer, she </a:t>
            </a:r>
            <a:r>
              <a:rPr sz="2800" u="sng">
                <a:uFillTx/>
                <a:latin typeface="Times New Roman" panose="02020603050405020304" charset="0"/>
                <a:ea typeface="微软雅黑" panose="020B0503020204020204" charset="-122"/>
                <a:cs typeface="Times New Roman" panose="02020603050405020304" charset="0"/>
              </a:rPr>
              <a:t>smiled</a:t>
            </a:r>
            <a:r>
              <a:rPr sz="2800">
                <a:uFillTx/>
                <a:latin typeface="Times New Roman" panose="02020603050405020304" charset="0"/>
                <a:ea typeface="微软雅黑" panose="020B0503020204020204" charset="-122"/>
                <a:cs typeface="Times New Roman" panose="02020603050405020304" charset="0"/>
              </a:rPr>
              <a:t>, offering me an encouraging </a:t>
            </a:r>
            <a:r>
              <a:rPr lang="en-US" sz="2800">
                <a:uFillTx/>
                <a:latin typeface="Times New Roman" panose="02020603050405020304" charset="0"/>
                <a:ea typeface="微软雅黑" panose="020B0503020204020204" charset="-122"/>
                <a:cs typeface="Times New Roman" panose="02020603050405020304" charset="0"/>
              </a:rPr>
              <a:t>look</a:t>
            </a:r>
            <a:r>
              <a:rPr sz="2800">
                <a:uFillTx/>
                <a:latin typeface="Times New Roman" panose="02020603050405020304" charset="0"/>
                <a:ea typeface="微软雅黑" panose="020B0503020204020204" charset="-122"/>
                <a:cs typeface="Times New Roman" panose="02020603050405020304" charset="0"/>
              </a:rPr>
              <a:t>. She shared with me her experience as a volunteer for the Salvation Army, her face shining with pride. And with a 20-dollar into the </a:t>
            </a:r>
            <a:r>
              <a:rPr sz="2800" u="sng">
                <a:uFillTx/>
                <a:latin typeface="Times New Roman" panose="02020603050405020304" charset="0"/>
                <a:ea typeface="微软雅黑" panose="020B0503020204020204" charset="-122"/>
                <a:cs typeface="Times New Roman" panose="02020603050405020304" charset="0"/>
              </a:rPr>
              <a:t>donation box</a:t>
            </a:r>
            <a:r>
              <a:rPr sz="2800">
                <a:uFillTx/>
                <a:latin typeface="Times New Roman" panose="02020603050405020304" charset="0"/>
                <a:ea typeface="微软雅黑" panose="020B0503020204020204" charset="-122"/>
                <a:cs typeface="Times New Roman" panose="02020603050405020304" charset="0"/>
              </a:rPr>
              <a:t> and a “Good luck!” to me, she left.   </a:t>
            </a:r>
            <a:r>
              <a:rPr lang="en-US" sz="2800" i="1">
                <a:uFillTx/>
                <a:latin typeface="Times New Roman" panose="02020603050405020304" charset="0"/>
                <a:ea typeface="微软雅黑" panose="020B0503020204020204" charset="-122"/>
                <a:cs typeface="Times New Roman" panose="02020603050405020304" charset="0"/>
              </a:rPr>
              <a:t>   </a:t>
            </a:r>
            <a:endParaRPr sz="2800">
              <a:uFillTx/>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90"/>
                                          </p:val>
                                        </p:tav>
                                        <p:tav tm="100000">
                                          <p:val>
                                            <p:fltVal val="0"/>
                                          </p:val>
                                        </p:tav>
                                      </p:tavLst>
                                    </p:anim>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20000"/>
                                  </p:iterate>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bldLvl="0" animBg="1"/>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28427" t="9263" r="29485" b="11159"/>
          <a:stretch>
            <a:fillRect/>
          </a:stretch>
        </p:blipFill>
        <p:spPr>
          <a:xfrm>
            <a:off x="9782475" y="-10613"/>
            <a:ext cx="2290813" cy="6126843"/>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0081" t="21754" r="34184" b="22526"/>
          <a:stretch>
            <a:fillRect/>
          </a:stretch>
        </p:blipFill>
        <p:spPr>
          <a:xfrm>
            <a:off x="205338" y="2029374"/>
            <a:ext cx="2117557" cy="4670387"/>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3744" y="150000"/>
            <a:ext cx="2652374" cy="685800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21735" t="6878" r="24869" b="9387"/>
          <a:stretch>
            <a:fillRect/>
          </a:stretch>
        </p:blipFill>
        <p:spPr>
          <a:xfrm>
            <a:off x="-384119" y="-10613"/>
            <a:ext cx="3164114" cy="7018613"/>
          </a:xfrm>
          <a:prstGeom prst="rect">
            <a:avLst/>
          </a:prstGeom>
        </p:spPr>
      </p:pic>
      <p:sp>
        <p:nvSpPr>
          <p:cNvPr id="9" name="矩形 8"/>
          <p:cNvSpPr/>
          <p:nvPr/>
        </p:nvSpPr>
        <p:spPr>
          <a:xfrm>
            <a:off x="593090" y="-10795"/>
            <a:ext cx="10909935" cy="6858000"/>
          </a:xfrm>
          <a:prstGeom prst="rect">
            <a:avLst/>
          </a:prstGeom>
          <a:solidFill>
            <a:srgbClr val="9C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264285" y="78105"/>
            <a:ext cx="1864995" cy="65595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36345" y="149860"/>
            <a:ext cx="2512060" cy="583565"/>
          </a:xfrm>
          <a:prstGeom prst="rect">
            <a:avLst/>
          </a:prstGeom>
        </p:spPr>
        <p:txBody>
          <a:bodyPr wrap="square">
            <a:spAutoFit/>
          </a:bodyPr>
          <a:lstStyle/>
          <a:p>
            <a:r>
              <a:rPr lang="zh-CN" altLang="en-US" sz="3200" b="1" dirty="0">
                <a:solidFill>
                  <a:schemeClr val="bg1"/>
                </a:solidFill>
                <a:latin typeface="宋体" panose="02010600030101010101" pitchFamily="2" charset="-122"/>
                <a:ea typeface="宋体" panose="02010600030101010101" pitchFamily="2" charset="-122"/>
              </a:rPr>
              <a:t>下水作文：</a:t>
            </a:r>
            <a:endParaRPr lang="zh-CN" altLang="en-US" sz="3200" b="1" dirty="0">
              <a:solidFill>
                <a:schemeClr val="bg1"/>
              </a:solidFill>
              <a:latin typeface="宋体" panose="02010600030101010101" pitchFamily="2" charset="-122"/>
              <a:ea typeface="宋体" panose="02010600030101010101" pitchFamily="2" charset="-122"/>
            </a:endParaRPr>
          </a:p>
        </p:txBody>
      </p:sp>
      <p:sp>
        <p:nvSpPr>
          <p:cNvPr id="4" name="矩形 3"/>
          <p:cNvSpPr/>
          <p:nvPr/>
        </p:nvSpPr>
        <p:spPr>
          <a:xfrm>
            <a:off x="869950" y="852805"/>
            <a:ext cx="10200640" cy="5451475"/>
          </a:xfrm>
          <a:prstGeom prst="rect">
            <a:avLst/>
          </a:prstGeom>
        </p:spPr>
        <p:txBody>
          <a:bodyPr wrap="square">
            <a:spAutoFit/>
          </a:bodyPr>
          <a:lstStyle/>
          <a:p>
            <a:pPr algn="l" fontAlgn="auto">
              <a:lnSpc>
                <a:spcPts val="3800"/>
              </a:lnSpc>
            </a:pPr>
            <a:r>
              <a:rPr lang="en-US" altLang="zh-CN" sz="2000">
                <a:solidFill>
                  <a:schemeClr val="tx1"/>
                </a:solidFill>
                <a:uFillTx/>
                <a:latin typeface="Times New Roman" panose="02020603050405020304" charset="0"/>
                <a:ea typeface="微软雅黑" panose="020B0503020204020204" charset="-122"/>
                <a:cs typeface="Times New Roman" panose="02020603050405020304" charset="0"/>
              </a:rPr>
              <a:t>   </a:t>
            </a:r>
            <a:r>
              <a:rPr lang="en-US" altLang="zh-CN" sz="2800">
                <a:solidFill>
                  <a:schemeClr val="tx1"/>
                </a:solidFill>
                <a:uFillTx/>
                <a:latin typeface="Times New Roman" panose="02020603050405020304" charset="0"/>
                <a:ea typeface="微软雅黑" panose="020B0503020204020204" charset="-122"/>
                <a:cs typeface="Times New Roman" panose="02020603050405020304" charset="0"/>
              </a:rPr>
              <a:t> </a:t>
            </a:r>
            <a:r>
              <a:rPr lang="en-US" sz="2800" i="1">
                <a:uFillTx/>
                <a:latin typeface="Times New Roman" panose="02020603050405020304" charset="0"/>
                <a:ea typeface="微软雅黑" panose="020B0503020204020204" charset="-122"/>
                <a:cs typeface="Times New Roman" panose="02020603050405020304" charset="0"/>
              </a:rPr>
              <a:t> </a:t>
            </a:r>
            <a:r>
              <a:rPr sz="2800" i="1">
                <a:uFillTx/>
                <a:latin typeface="Times New Roman" panose="02020603050405020304" charset="0"/>
                <a:ea typeface="微软雅黑" panose="020B0503020204020204" charset="-122"/>
                <a:cs typeface="Times New Roman" panose="02020603050405020304" charset="0"/>
              </a:rPr>
              <a:t>For the rest of my shift, I became relaxed and were impressed by different people coming to me.</a:t>
            </a:r>
            <a:r>
              <a:rPr sz="2800">
                <a:uFillTx/>
                <a:latin typeface="Times New Roman" panose="02020603050405020304" charset="0"/>
                <a:ea typeface="微软雅黑" panose="020B0503020204020204" charset="-122"/>
                <a:cs typeface="Times New Roman" panose="02020603050405020304" charset="0"/>
              </a:rPr>
              <a:t> Some people, together with their kids, put generous bills into the donation box, as an act of kindness and an example to their kids. One woman shared the story </a:t>
            </a:r>
            <a:r>
              <a:rPr lang="en-US" sz="2800">
                <a:uFillTx/>
                <a:latin typeface="Times New Roman" panose="02020603050405020304" charset="0"/>
                <a:ea typeface="微软雅黑" panose="020B0503020204020204" charset="-122"/>
                <a:cs typeface="Times New Roman" panose="02020603050405020304" charset="0"/>
              </a:rPr>
              <a:t>o</a:t>
            </a:r>
            <a:r>
              <a:rPr sz="2800">
                <a:uFillTx/>
                <a:latin typeface="Times New Roman" panose="02020603050405020304" charset="0"/>
                <a:ea typeface="微软雅黑" panose="020B0503020204020204" charset="-122"/>
                <a:cs typeface="Times New Roman" panose="02020603050405020304" charset="0"/>
              </a:rPr>
              <a:t>f her brother, who once served in the Salvation Army and got helped. And some even eagerly asked about the program and offered to join in. Money rolled in and soon filled the donation box. Looking at the box, I felt a sense of satisfaction swelling in my heart. After all, asking for help was not such a bad and </a:t>
            </a:r>
            <a:r>
              <a:rPr sz="2800" u="sng">
                <a:uFillTx/>
                <a:latin typeface="Times New Roman" panose="02020603050405020304" charset="0"/>
                <a:ea typeface="微软雅黑" panose="020B0503020204020204" charset="-122"/>
                <a:cs typeface="Times New Roman" panose="02020603050405020304" charset="0"/>
              </a:rPr>
              <a:t>difficult </a:t>
            </a:r>
            <a:r>
              <a:rPr sz="2800">
                <a:uFillTx/>
                <a:latin typeface="Times New Roman" panose="02020603050405020304" charset="0"/>
                <a:ea typeface="微软雅黑" panose="020B0503020204020204" charset="-122"/>
                <a:cs typeface="Times New Roman" panose="02020603050405020304" charset="0"/>
              </a:rPr>
              <a:t>thing</a:t>
            </a:r>
            <a:r>
              <a:rPr lang="en-US" sz="2800">
                <a:uFillTx/>
                <a:latin typeface="Times New Roman" panose="02020603050405020304" charset="0"/>
                <a:ea typeface="微软雅黑" panose="020B0503020204020204" charset="-122"/>
                <a:cs typeface="Times New Roman" panose="02020603050405020304" charset="0"/>
              </a:rPr>
              <a:t>.</a:t>
            </a:r>
            <a:r>
              <a:rPr sz="2800">
                <a:uFillTx/>
                <a:latin typeface="Times New Roman" panose="02020603050405020304" charset="0"/>
                <a:ea typeface="微软雅黑" panose="020B0503020204020204" charset="-122"/>
                <a:cs typeface="Times New Roman" panose="02020603050405020304" charset="0"/>
              </a:rPr>
              <a:t> More importantly, I learned to step out of comfort zone and be sociable and that </a:t>
            </a:r>
            <a:r>
              <a:rPr sz="2800" u="sng">
                <a:uFillTx/>
                <a:latin typeface="Times New Roman" panose="02020603050405020304" charset="0"/>
                <a:ea typeface="微软雅黑" panose="020B0503020204020204" charset="-122"/>
                <a:cs typeface="Times New Roman" panose="02020603050405020304" charset="0"/>
              </a:rPr>
              <a:t>giving</a:t>
            </a:r>
            <a:r>
              <a:rPr sz="2800">
                <a:uFillTx/>
                <a:latin typeface="Times New Roman" panose="02020603050405020304" charset="0"/>
                <a:ea typeface="微软雅黑" panose="020B0503020204020204" charset="-122"/>
                <a:cs typeface="Times New Roman" panose="02020603050405020304" charset="0"/>
              </a:rPr>
              <a:t>, compared with asking, was equally beautiful.  </a:t>
            </a:r>
            <a:endParaRPr sz="2800">
              <a:uFillTx/>
              <a:latin typeface="Times New Roman" panose="02020603050405020304" charset="0"/>
              <a:ea typeface="微软雅黑" panose="020B0503020204020204" charset="-122"/>
              <a:cs typeface="Times New Roman" panose="02020603050405020304" charset="0"/>
            </a:endParaRPr>
          </a:p>
        </p:txBody>
      </p:sp>
      <p:pic>
        <p:nvPicPr>
          <p:cNvPr id="12" name="图片 11" descr="水印"/>
          <p:cNvPicPr>
            <a:picLocks noChangeAspect="1"/>
          </p:cNvPicPr>
          <p:nvPr userDrawn="1"/>
        </p:nvPicPr>
        <p:blipFill>
          <a:blip r:embed="rId5"/>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90"/>
                                          </p:val>
                                        </p:tav>
                                        <p:tav tm="100000">
                                          <p:val>
                                            <p:fltVal val="0"/>
                                          </p:val>
                                        </p:tav>
                                      </p:tavLst>
                                    </p:anim>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20000"/>
                                  </p:iterate>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bldLvl="0" animBg="1"/>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923744" y="150000"/>
            <a:ext cx="2652374" cy="6858000"/>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21735" t="6878" r="24869" b="9387"/>
          <a:stretch>
            <a:fillRect/>
          </a:stretch>
        </p:blipFill>
        <p:spPr>
          <a:xfrm>
            <a:off x="-384119" y="-10613"/>
            <a:ext cx="3164114" cy="7018613"/>
          </a:xfrm>
          <a:prstGeom prst="rect">
            <a:avLst/>
          </a:prstGeom>
        </p:spPr>
      </p:pic>
      <p:sp>
        <p:nvSpPr>
          <p:cNvPr id="9" name="矩形 8"/>
          <p:cNvSpPr/>
          <p:nvPr/>
        </p:nvSpPr>
        <p:spPr>
          <a:xfrm>
            <a:off x="1264117" y="0"/>
            <a:ext cx="9663765" cy="6858000"/>
          </a:xfrm>
          <a:prstGeom prst="rect">
            <a:avLst/>
          </a:prstGeom>
          <a:solidFill>
            <a:srgbClr val="9C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30081" t="21754" r="34184" b="22526"/>
          <a:stretch>
            <a:fillRect/>
          </a:stretch>
        </p:blipFill>
        <p:spPr>
          <a:xfrm>
            <a:off x="205338" y="2029374"/>
            <a:ext cx="2117557" cy="4670387"/>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l="28427" t="9263" r="29485" b="11159"/>
          <a:stretch>
            <a:fillRect/>
          </a:stretch>
        </p:blipFill>
        <p:spPr>
          <a:xfrm>
            <a:off x="9782475" y="-10613"/>
            <a:ext cx="2290813" cy="6126843"/>
          </a:xfrm>
          <a:prstGeom prst="rect">
            <a:avLst/>
          </a:prstGeom>
        </p:spPr>
      </p:pic>
      <p:sp>
        <p:nvSpPr>
          <p:cNvPr id="2" name="矩形 1"/>
          <p:cNvSpPr/>
          <p:nvPr/>
        </p:nvSpPr>
        <p:spPr>
          <a:xfrm>
            <a:off x="3369452" y="1748151"/>
            <a:ext cx="5542960" cy="1951348"/>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32200" y="2216628"/>
            <a:ext cx="4181475" cy="1014730"/>
          </a:xfrm>
          <a:prstGeom prst="rect">
            <a:avLst/>
          </a:prstGeom>
        </p:spPr>
        <p:txBody>
          <a:bodyPr wrap="none">
            <a:spAutoFit/>
          </a:bodyPr>
          <a:lstStyle/>
          <a:p>
            <a:r>
              <a:rPr lang="en-US" altLang="zh-CN" sz="6000" b="1" dirty="0">
                <a:solidFill>
                  <a:schemeClr val="bg1"/>
                </a:solidFill>
                <a:latin typeface="微软雅黑" panose="020B0503020204020204" charset="-122"/>
                <a:ea typeface="微软雅黑" panose="020B0503020204020204" charset="-122"/>
              </a:rPr>
              <a:t>Thank You</a:t>
            </a:r>
            <a:endParaRPr lang="en-US" altLang="zh-CN" sz="6000" b="1" dirty="0">
              <a:solidFill>
                <a:schemeClr val="bg1"/>
              </a:solidFill>
              <a:latin typeface="微软雅黑" panose="020B0503020204020204" charset="-122"/>
              <a:ea typeface="微软雅黑" panose="020B0503020204020204" charset="-122"/>
            </a:endParaRPr>
          </a:p>
        </p:txBody>
      </p:sp>
      <p:sp>
        <p:nvSpPr>
          <p:cNvPr id="4" name="矩形 3"/>
          <p:cNvSpPr/>
          <p:nvPr/>
        </p:nvSpPr>
        <p:spPr>
          <a:xfrm>
            <a:off x="5300345" y="5379085"/>
            <a:ext cx="5408930" cy="737235"/>
          </a:xfrm>
          <a:prstGeom prst="rect">
            <a:avLst/>
          </a:prstGeom>
        </p:spPr>
        <p:txBody>
          <a:bodyPr wrap="square">
            <a:spAutoFit/>
          </a:bodyPr>
          <a:lstStyle/>
          <a:p>
            <a:pPr algn="ctr">
              <a:lnSpc>
                <a:spcPct val="150000"/>
              </a:lnSpc>
            </a:pPr>
            <a:r>
              <a:rPr lang="en-US" altLang="zh-CN" sz="2800" dirty="0">
                <a:solidFill>
                  <a:schemeClr val="bg1"/>
                </a:solidFill>
                <a:latin typeface="微软雅黑" panose="020B0503020204020204" charset="-122"/>
                <a:ea typeface="微软雅黑" panose="020B0503020204020204" charset="-122"/>
              </a:rPr>
              <a:t>Thinker, Tiantai High School</a:t>
            </a:r>
            <a:endParaRPr lang="en-US" altLang="zh-CN" sz="28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90"/>
                                          </p:val>
                                        </p:tav>
                                        <p:tav tm="100000">
                                          <p:val>
                                            <p:fltVal val="0"/>
                                          </p:val>
                                        </p:tav>
                                      </p:tavLst>
                                    </p:anim>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20000"/>
                                  </p:iterate>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bldLvl="0" animBg="1"/>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28427" t="9263" r="29485" b="11159"/>
          <a:stretch>
            <a:fillRect/>
          </a:stretch>
        </p:blipFill>
        <p:spPr>
          <a:xfrm>
            <a:off x="9782475" y="-10613"/>
            <a:ext cx="2290813" cy="6126843"/>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30081" t="21754" r="34184" b="22526"/>
          <a:stretch>
            <a:fillRect/>
          </a:stretch>
        </p:blipFill>
        <p:spPr>
          <a:xfrm>
            <a:off x="205338" y="2029374"/>
            <a:ext cx="2117557" cy="4670387"/>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3744" y="150000"/>
            <a:ext cx="2652374" cy="685800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21735" t="6878" r="24869" b="9387"/>
          <a:stretch>
            <a:fillRect/>
          </a:stretch>
        </p:blipFill>
        <p:spPr>
          <a:xfrm>
            <a:off x="-384119" y="-10613"/>
            <a:ext cx="3164114" cy="7018613"/>
          </a:xfrm>
          <a:prstGeom prst="rect">
            <a:avLst/>
          </a:prstGeom>
        </p:spPr>
      </p:pic>
      <p:sp>
        <p:nvSpPr>
          <p:cNvPr id="9" name="矩形 8"/>
          <p:cNvSpPr/>
          <p:nvPr/>
        </p:nvSpPr>
        <p:spPr>
          <a:xfrm>
            <a:off x="585470" y="0"/>
            <a:ext cx="11329035" cy="6858000"/>
          </a:xfrm>
          <a:prstGeom prst="rect">
            <a:avLst/>
          </a:prstGeom>
          <a:solidFill>
            <a:srgbClr val="9C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264285" y="78105"/>
            <a:ext cx="1864995" cy="65595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36345" y="149860"/>
            <a:ext cx="2512060" cy="583565"/>
          </a:xfrm>
          <a:prstGeom prst="rect">
            <a:avLst/>
          </a:prstGeom>
        </p:spPr>
        <p:txBody>
          <a:bodyPr wrap="square">
            <a:spAutoFit/>
          </a:bodyPr>
          <a:lstStyle/>
          <a:p>
            <a:r>
              <a:rPr lang="zh-CN" altLang="en-US" sz="3200" b="1" dirty="0">
                <a:solidFill>
                  <a:schemeClr val="bg1"/>
                </a:solidFill>
                <a:latin typeface="宋体" panose="02010600030101010101" pitchFamily="2" charset="-122"/>
                <a:ea typeface="宋体" panose="02010600030101010101" pitchFamily="2" charset="-122"/>
              </a:rPr>
              <a:t>试题呈现：</a:t>
            </a:r>
            <a:endParaRPr lang="zh-CN" altLang="en-US" sz="3200" b="1" dirty="0">
              <a:solidFill>
                <a:schemeClr val="bg1"/>
              </a:solidFill>
              <a:latin typeface="宋体" panose="02010600030101010101" pitchFamily="2" charset="-122"/>
              <a:ea typeface="宋体" panose="02010600030101010101" pitchFamily="2" charset="-122"/>
            </a:endParaRPr>
          </a:p>
        </p:txBody>
      </p:sp>
      <p:sp>
        <p:nvSpPr>
          <p:cNvPr id="4" name="矩形 3"/>
          <p:cNvSpPr/>
          <p:nvPr/>
        </p:nvSpPr>
        <p:spPr>
          <a:xfrm>
            <a:off x="637540" y="808355"/>
            <a:ext cx="11224895" cy="5669915"/>
          </a:xfrm>
          <a:prstGeom prst="rect">
            <a:avLst/>
          </a:prstGeom>
        </p:spPr>
        <p:txBody>
          <a:bodyPr wrap="square">
            <a:spAutoFit/>
          </a:bodyPr>
          <a:lstStyle/>
          <a:p>
            <a:pPr algn="l" fontAlgn="auto">
              <a:lnSpc>
                <a:spcPts val="2900"/>
              </a:lnSpc>
            </a:pPr>
            <a:r>
              <a:rPr lang="en-US" altLang="zh-CN" sz="2000">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Every Christmas, people in shopping malls, grocery stores and on street corners collect </a:t>
            </a:r>
            <a:r>
              <a:rPr lang="zh-CN" altLang="en-US" sz="2600" u="sng">
                <a:solidFill>
                  <a:schemeClr val="tx1"/>
                </a:solidFill>
                <a:uFillTx/>
                <a:latin typeface="Times New Roman" panose="02020603050405020304" charset="0"/>
                <a:ea typeface="微软雅黑" panose="020B0503020204020204" charset="-122"/>
                <a:cs typeface="Times New Roman" panose="02020603050405020304" charset="0"/>
              </a:rPr>
              <a:t>donations </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for the Salvation Army</a:t>
            </a:r>
            <a:r>
              <a:rPr lang="en-US" altLang="zh-CN" sz="2600">
                <a:solidFill>
                  <a:schemeClr val="tx1"/>
                </a:solidFill>
                <a:uFillTx/>
                <a:latin typeface="Times New Roman" panose="02020603050405020304" charset="0"/>
                <a:ea typeface="微软雅黑" panose="020B0503020204020204" charset="-122"/>
                <a:cs typeface="Times New Roman" panose="02020603050405020304" charset="0"/>
              </a:rPr>
              <a:t>’</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s programs for those </a:t>
            </a:r>
            <a:r>
              <a:rPr lang="zh-CN" altLang="en-US" sz="2600" u="sng">
                <a:solidFill>
                  <a:schemeClr val="tx1"/>
                </a:solidFill>
                <a:uFillTx/>
                <a:latin typeface="Times New Roman" panose="02020603050405020304" charset="0"/>
                <a:ea typeface="微软雅黑" panose="020B0503020204020204" charset="-122"/>
                <a:cs typeface="Times New Roman" panose="02020603050405020304" charset="0"/>
              </a:rPr>
              <a:t>in need</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 And bell-ringers are volunteers helping collect donations. That probably doesn</a:t>
            </a:r>
            <a:r>
              <a:rPr lang="en-US" altLang="zh-CN" sz="2600">
                <a:solidFill>
                  <a:schemeClr val="tx1"/>
                </a:solidFill>
                <a:uFillTx/>
                <a:latin typeface="Times New Roman" panose="02020603050405020304" charset="0"/>
                <a:ea typeface="微软雅黑" panose="020B0503020204020204" charset="-122"/>
                <a:cs typeface="Times New Roman" panose="02020603050405020304" charset="0"/>
              </a:rPr>
              <a:t>’</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t seem like a big deal to most people, but I find it </a:t>
            </a:r>
            <a:r>
              <a:rPr lang="zh-CN" altLang="en-US" sz="2600" u="sng">
                <a:solidFill>
                  <a:schemeClr val="tx1"/>
                </a:solidFill>
                <a:uFillTx/>
                <a:latin typeface="Times New Roman" panose="02020603050405020304" charset="0"/>
                <a:ea typeface="微软雅黑" panose="020B0503020204020204" charset="-122"/>
                <a:cs typeface="Times New Roman" panose="02020603050405020304" charset="0"/>
              </a:rPr>
              <a:t>difficult </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 in fact, ridiculously hard-to ask people for anything, even though I quite enjoy helping others when they need a hand. </a:t>
            </a:r>
            <a:endParaRPr lang="zh-CN" altLang="en-US" sz="2600">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900"/>
              </a:lnSpc>
            </a:pPr>
            <a:r>
              <a:rPr lang="en-US" altLang="zh-CN" sz="2600">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My friends will tell you I</a:t>
            </a:r>
            <a:r>
              <a:rPr lang="en-US" altLang="zh-CN" sz="2600">
                <a:solidFill>
                  <a:schemeClr val="tx1"/>
                </a:solidFill>
                <a:uFillTx/>
                <a:latin typeface="Times New Roman" panose="02020603050405020304" charset="0"/>
                <a:ea typeface="微软雅黑" panose="020B0503020204020204" charset="-122"/>
                <a:cs typeface="Times New Roman" panose="02020603050405020304" charset="0"/>
              </a:rPr>
              <a:t>’</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m outgoing, independent, even adventurous. Yet, when I</a:t>
            </a:r>
            <a:r>
              <a:rPr lang="en-US" altLang="zh-CN" sz="2600">
                <a:solidFill>
                  <a:schemeClr val="tx1"/>
                </a:solidFill>
                <a:uFillTx/>
                <a:latin typeface="Times New Roman" panose="02020603050405020304" charset="0"/>
                <a:ea typeface="微软雅黑" panose="020B0503020204020204" charset="-122"/>
                <a:cs typeface="Times New Roman" panose="02020603050405020304" charset="0"/>
              </a:rPr>
              <a:t>’</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m sick I</a:t>
            </a:r>
            <a:r>
              <a:rPr lang="en-US" altLang="zh-CN" sz="2600">
                <a:solidFill>
                  <a:schemeClr val="tx1"/>
                </a:solidFill>
                <a:uFillTx/>
                <a:latin typeface="Times New Roman" panose="02020603050405020304" charset="0"/>
                <a:ea typeface="微软雅黑" panose="020B0503020204020204" charset="-122"/>
                <a:cs typeface="Times New Roman" panose="02020603050405020304" charset="0"/>
              </a:rPr>
              <a:t>’</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d rather stagger out of the door half-dead to buy some chicken soup than </a:t>
            </a:r>
            <a:r>
              <a:rPr lang="zh-CN" altLang="en-US" sz="2600" u="sng">
                <a:solidFill>
                  <a:schemeClr val="tx1"/>
                </a:solidFill>
                <a:uFillTx/>
                <a:latin typeface="Times New Roman" panose="02020603050405020304" charset="0"/>
                <a:ea typeface="微软雅黑" panose="020B0503020204020204" charset="-122"/>
                <a:cs typeface="Times New Roman" panose="02020603050405020304" charset="0"/>
              </a:rPr>
              <a:t>ask </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a friend or neighbor for help. When I sign up for a run to raise money for cancer, I donate the cash myself rather than asking others. The thought of asking a friend for a ride to the airport is way too stressful, even though I know the answer would be yes. </a:t>
            </a:r>
            <a:endParaRPr lang="zh-CN" altLang="en-US" sz="2600">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900"/>
              </a:lnSpc>
            </a:pPr>
            <a:r>
              <a:rPr lang="en-US" altLang="zh-CN" sz="2600">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So, I decided one Christmas I would take a baby step in learning to ask. I</a:t>
            </a:r>
            <a:r>
              <a:rPr lang="en-US" altLang="zh-CN" sz="2600">
                <a:solidFill>
                  <a:schemeClr val="tx1"/>
                </a:solidFill>
                <a:uFillTx/>
                <a:latin typeface="Times New Roman" panose="02020603050405020304" charset="0"/>
                <a:ea typeface="微软雅黑" panose="020B0503020204020204" charset="-122"/>
                <a:cs typeface="Times New Roman" panose="02020603050405020304" charset="0"/>
              </a:rPr>
              <a:t>’</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d do a few </a:t>
            </a:r>
            <a:r>
              <a:rPr lang="zh-CN" altLang="en-US" sz="2600" u="sng">
                <a:solidFill>
                  <a:schemeClr val="tx1"/>
                </a:solidFill>
                <a:uFillTx/>
                <a:latin typeface="Times New Roman" panose="02020603050405020304" charset="0"/>
                <a:ea typeface="微软雅黑" panose="020B0503020204020204" charset="-122"/>
                <a:cs typeface="Times New Roman" panose="02020603050405020304" charset="0"/>
              </a:rPr>
              <a:t>shifts </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(轮班) as a </a:t>
            </a:r>
            <a:r>
              <a:rPr lang="en-US" altLang="zh-CN" sz="2600">
                <a:solidFill>
                  <a:schemeClr val="tx1"/>
                </a:solidFill>
                <a:uFillTx/>
                <a:latin typeface="Times New Roman" panose="02020603050405020304" charset="0"/>
                <a:ea typeface="微软雅黑" panose="020B0503020204020204" charset="-122"/>
                <a:cs typeface="Times New Roman" panose="02020603050405020304" charset="0"/>
              </a:rPr>
              <a:t>“</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bell-ringer</a:t>
            </a:r>
            <a:r>
              <a:rPr lang="en-US" altLang="zh-CN" sz="2600">
                <a:solidFill>
                  <a:schemeClr val="tx1"/>
                </a:solidFill>
                <a:uFillTx/>
                <a:latin typeface="Times New Roman" panose="02020603050405020304" charset="0"/>
                <a:ea typeface="微软雅黑" panose="020B0503020204020204" charset="-122"/>
                <a:cs typeface="Times New Roman" panose="02020603050405020304" charset="0"/>
              </a:rPr>
              <a:t>”</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 to see how it felt to ask perfect strangers to </a:t>
            </a:r>
            <a:r>
              <a:rPr lang="zh-CN" altLang="en-US" sz="2600" u="sng">
                <a:solidFill>
                  <a:schemeClr val="tx1"/>
                </a:solidFill>
                <a:uFillTx/>
                <a:latin typeface="Times New Roman" panose="02020603050405020304" charset="0"/>
                <a:ea typeface="微软雅黑" panose="020B0503020204020204" charset="-122"/>
                <a:cs typeface="Times New Roman" panose="02020603050405020304" charset="0"/>
              </a:rPr>
              <a:t>give</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 </a:t>
            </a:r>
            <a:endParaRPr lang="zh-CN" altLang="en-US" sz="2600">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900"/>
              </a:lnSpc>
            </a:pPr>
            <a:r>
              <a:rPr lang="en-US" altLang="zh-CN" sz="2600">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I arrived early and tried to </a:t>
            </a:r>
            <a:r>
              <a:rPr lang="zh-CN" altLang="en-US" sz="2600" u="sng">
                <a:solidFill>
                  <a:schemeClr val="tx1"/>
                </a:solidFill>
                <a:uFillTx/>
                <a:latin typeface="Times New Roman" panose="02020603050405020304" charset="0"/>
                <a:ea typeface="微软雅黑" panose="020B0503020204020204" charset="-122"/>
                <a:cs typeface="Times New Roman" panose="02020603050405020304" charset="0"/>
              </a:rPr>
              <a:t>calm my nerves</a:t>
            </a:r>
            <a:r>
              <a:rPr lang="zh-CN" altLang="en-US" sz="2600">
                <a:solidFill>
                  <a:schemeClr val="tx1"/>
                </a:solidFill>
                <a:uFillTx/>
                <a:latin typeface="Times New Roman" panose="02020603050405020304" charset="0"/>
                <a:ea typeface="微软雅黑" panose="020B0503020204020204" charset="-122"/>
                <a:cs typeface="Times New Roman" panose="02020603050405020304" charset="0"/>
              </a:rPr>
              <a:t> as I approached the man standing </a:t>
            </a:r>
            <a:endParaRPr lang="zh-CN" altLang="en-US" sz="2600">
              <a:solidFill>
                <a:schemeClr val="tx1"/>
              </a:solidFill>
              <a:uFillTx/>
              <a:latin typeface="Times New Roman" panose="02020603050405020304" charset="0"/>
              <a:ea typeface="微软雅黑" panose="020B0503020204020204" charset="-122"/>
              <a:cs typeface="Times New Roman" panose="02020603050405020304" charset="0"/>
            </a:endParaRPr>
          </a:p>
        </p:txBody>
      </p:sp>
      <p:pic>
        <p:nvPicPr>
          <p:cNvPr id="12" name="图片 11" descr="水印"/>
          <p:cNvPicPr>
            <a:picLocks noChangeAspect="1"/>
          </p:cNvPicPr>
          <p:nvPr userDrawn="1"/>
        </p:nvPicPr>
        <p:blipFill>
          <a:blip r:embed="rId5"/>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90"/>
                                          </p:val>
                                        </p:tav>
                                        <p:tav tm="100000">
                                          <p:val>
                                            <p:fltVal val="0"/>
                                          </p:val>
                                        </p:tav>
                                      </p:tavLst>
                                    </p:anim>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20000"/>
                                  </p:iterate>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bldLvl="0" animBg="1"/>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923744" y="150000"/>
            <a:ext cx="2652374" cy="6858000"/>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21735" t="6878" r="24869" b="9387"/>
          <a:stretch>
            <a:fillRect/>
          </a:stretch>
        </p:blipFill>
        <p:spPr>
          <a:xfrm>
            <a:off x="-384119" y="-10613"/>
            <a:ext cx="3164114" cy="7018613"/>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30081" t="21754" r="34184" b="22526"/>
          <a:stretch>
            <a:fillRect/>
          </a:stretch>
        </p:blipFill>
        <p:spPr>
          <a:xfrm>
            <a:off x="205338" y="2029374"/>
            <a:ext cx="2117557" cy="4670387"/>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l="28427" t="9263" r="29485" b="11159"/>
          <a:stretch>
            <a:fillRect/>
          </a:stretch>
        </p:blipFill>
        <p:spPr>
          <a:xfrm>
            <a:off x="9782475" y="-10613"/>
            <a:ext cx="2290813" cy="6126843"/>
          </a:xfrm>
          <a:prstGeom prst="rect">
            <a:avLst/>
          </a:prstGeom>
        </p:spPr>
      </p:pic>
      <p:sp>
        <p:nvSpPr>
          <p:cNvPr id="9" name="矩形 8"/>
          <p:cNvSpPr/>
          <p:nvPr/>
        </p:nvSpPr>
        <p:spPr>
          <a:xfrm>
            <a:off x="613410" y="-61595"/>
            <a:ext cx="11250930" cy="6920230"/>
          </a:xfrm>
          <a:prstGeom prst="rect">
            <a:avLst/>
          </a:prstGeom>
          <a:solidFill>
            <a:srgbClr val="9C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72820" y="828040"/>
            <a:ext cx="10532110" cy="5810885"/>
          </a:xfrm>
          <a:prstGeom prst="rect">
            <a:avLst/>
          </a:prstGeom>
        </p:spPr>
        <p:txBody>
          <a:bodyPr wrap="square">
            <a:spAutoFit/>
          </a:bodyPr>
          <a:lstStyle/>
          <a:p>
            <a:pPr algn="l" fontAlgn="auto">
              <a:lnSpc>
                <a:spcPts val="2900"/>
              </a:lnSpc>
            </a:pPr>
            <a:r>
              <a:rPr lang="en-US" altLang="zh-CN" sz="2000">
                <a:solidFill>
                  <a:schemeClr val="tx1"/>
                </a:solidFill>
                <a:uFillTx/>
                <a:latin typeface="Times New Roman" panose="02020603050405020304" charset="0"/>
                <a:ea typeface="微软雅黑" panose="020B0503020204020204" charset="-122"/>
                <a:cs typeface="Times New Roman" panose="02020603050405020304" charset="0"/>
              </a:rPr>
              <a:t> </a:t>
            </a:r>
            <a:r>
              <a:rPr lang="en-US" altLang="zh-CN" sz="2800">
                <a:solidFill>
                  <a:schemeClr val="tx1"/>
                </a:solidFill>
                <a:uFillTx/>
                <a:latin typeface="Times New Roman" panose="02020603050405020304" charset="0"/>
                <a:ea typeface="微软雅黑" panose="020B0503020204020204" charset="-122"/>
                <a:cs typeface="Times New Roman" panose="02020603050405020304" charset="0"/>
              </a:rPr>
              <a:t>b</a:t>
            </a:r>
            <a:r>
              <a:rPr lang="zh-CN" altLang="en-US" sz="2400">
                <a:uFillTx/>
                <a:latin typeface="Times New Roman" panose="02020603050405020304" charset="0"/>
                <a:ea typeface="微软雅黑" panose="020B0503020204020204" charset="-122"/>
                <a:cs typeface="Times New Roman" panose="02020603050405020304" charset="0"/>
                <a:sym typeface="+mn-ea"/>
              </a:rPr>
              <a:t>y the donation box. For weeks, I had prepared myself for this. I put the instruction sheet on my refrigerator and re-read it many times. But I could not have felt worse as I slipped on the Salvation Army vest (背心) and took my spot beside the </a:t>
            </a:r>
            <a:r>
              <a:rPr lang="zh-CN" altLang="en-US" sz="2400" u="sng">
                <a:uFillTx/>
                <a:latin typeface="Times New Roman" panose="02020603050405020304" charset="0"/>
                <a:ea typeface="微软雅黑" panose="020B0503020204020204" charset="-122"/>
                <a:cs typeface="Times New Roman" panose="02020603050405020304" charset="0"/>
                <a:sym typeface="+mn-ea"/>
              </a:rPr>
              <a:t>donation box</a:t>
            </a:r>
            <a:r>
              <a:rPr lang="zh-CN" altLang="en-US" sz="2400">
                <a:uFillTx/>
                <a:latin typeface="Times New Roman" panose="02020603050405020304" charset="0"/>
                <a:ea typeface="微软雅黑" panose="020B0503020204020204" charset="-122"/>
                <a:cs typeface="Times New Roman" panose="02020603050405020304" charset="0"/>
                <a:sym typeface="+mn-ea"/>
              </a:rPr>
              <a:t>. </a:t>
            </a:r>
            <a:endParaRPr lang="zh-CN" altLang="en-US" sz="2400">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900"/>
              </a:lnSpc>
            </a:pPr>
            <a:r>
              <a:rPr lang="en-US" altLang="zh-CN" sz="2400">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a:solidFill>
                  <a:schemeClr val="tx1"/>
                </a:solidFill>
                <a:uFillTx/>
                <a:latin typeface="Times New Roman" panose="02020603050405020304" charset="0"/>
                <a:ea typeface="微软雅黑" panose="020B0503020204020204" charset="-122"/>
                <a:cs typeface="Times New Roman" panose="02020603050405020304" charset="0"/>
              </a:rPr>
              <a:t>The man who had been a volunteer for a decade gave me some tips before he left. I thanked him and consciously tried to follow the tips. Stand (don</a:t>
            </a:r>
            <a:r>
              <a:rPr lang="en-US" altLang="zh-CN" sz="2400">
                <a:solidFill>
                  <a:schemeClr val="tx1"/>
                </a:solidFill>
                <a:uFillTx/>
                <a:latin typeface="Times New Roman" panose="02020603050405020304" charset="0"/>
                <a:ea typeface="微软雅黑" panose="020B0503020204020204" charset="-122"/>
                <a:cs typeface="Times New Roman" panose="02020603050405020304" charset="0"/>
              </a:rPr>
              <a:t>’</a:t>
            </a:r>
            <a:r>
              <a:rPr lang="zh-CN" altLang="en-US" sz="2400">
                <a:solidFill>
                  <a:schemeClr val="tx1"/>
                </a:solidFill>
                <a:uFillTx/>
                <a:latin typeface="Times New Roman" panose="02020603050405020304" charset="0"/>
                <a:ea typeface="微软雅黑" panose="020B0503020204020204" charset="-122"/>
                <a:cs typeface="Times New Roman" panose="02020603050405020304" charset="0"/>
              </a:rPr>
              <a:t>t sit), </a:t>
            </a:r>
            <a:r>
              <a:rPr lang="zh-CN" altLang="en-US" sz="2400" u="sng">
                <a:solidFill>
                  <a:schemeClr val="tx1"/>
                </a:solidFill>
                <a:uFillTx/>
                <a:latin typeface="Times New Roman" panose="02020603050405020304" charset="0"/>
                <a:ea typeface="微软雅黑" panose="020B0503020204020204" charset="-122"/>
                <a:cs typeface="Times New Roman" panose="02020603050405020304" charset="0"/>
              </a:rPr>
              <a:t>smile</a:t>
            </a:r>
            <a:r>
              <a:rPr lang="zh-CN" altLang="en-US" sz="2400">
                <a:solidFill>
                  <a:schemeClr val="tx1"/>
                </a:solidFill>
                <a:uFillTx/>
                <a:latin typeface="Times New Roman" panose="02020603050405020304" charset="0"/>
                <a:ea typeface="微软雅黑" panose="020B0503020204020204" charset="-122"/>
                <a:cs typeface="Times New Roman" panose="02020603050405020304" charset="0"/>
              </a:rPr>
              <a:t>, make eye contact, and don</a:t>
            </a:r>
            <a:r>
              <a:rPr lang="en-US" altLang="zh-CN" sz="2400">
                <a:solidFill>
                  <a:schemeClr val="tx1"/>
                </a:solidFill>
                <a:uFillTx/>
                <a:latin typeface="Times New Roman" panose="02020603050405020304" charset="0"/>
                <a:ea typeface="微软雅黑" panose="020B0503020204020204" charset="-122"/>
                <a:cs typeface="Times New Roman" panose="02020603050405020304" charset="0"/>
              </a:rPr>
              <a:t>’</a:t>
            </a:r>
            <a:r>
              <a:rPr lang="zh-CN" altLang="en-US" sz="2400">
                <a:solidFill>
                  <a:schemeClr val="tx1"/>
                </a:solidFill>
                <a:uFillTx/>
                <a:latin typeface="Times New Roman" panose="02020603050405020304" charset="0"/>
                <a:ea typeface="微软雅黑" panose="020B0503020204020204" charset="-122"/>
                <a:cs typeface="Times New Roman" panose="02020603050405020304" charset="0"/>
              </a:rPr>
              <a:t>t ring the bell too loud or too often. </a:t>
            </a:r>
            <a:endParaRPr lang="zh-CN" altLang="en-US" sz="2400">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900"/>
              </a:lnSpc>
            </a:pPr>
            <a:r>
              <a:rPr lang="en-US" altLang="zh-CN" sz="2400">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a:solidFill>
                  <a:schemeClr val="tx1"/>
                </a:solidFill>
                <a:uFillTx/>
                <a:latin typeface="Times New Roman" panose="02020603050405020304" charset="0"/>
                <a:ea typeface="微软雅黑" panose="020B0503020204020204" charset="-122"/>
                <a:cs typeface="Times New Roman" panose="02020603050405020304" charset="0"/>
              </a:rPr>
              <a:t>It felt </a:t>
            </a:r>
            <a:r>
              <a:rPr lang="zh-CN" altLang="en-US" sz="2400" u="sng">
                <a:solidFill>
                  <a:schemeClr val="tx1"/>
                </a:solidFill>
                <a:uFillTx/>
                <a:latin typeface="Times New Roman" panose="02020603050405020304" charset="0"/>
                <a:ea typeface="微软雅黑" panose="020B0503020204020204" charset="-122"/>
                <a:cs typeface="Times New Roman" panose="02020603050405020304" charset="0"/>
              </a:rPr>
              <a:t>awkward </a:t>
            </a:r>
            <a:r>
              <a:rPr lang="zh-CN" altLang="en-US" sz="2400">
                <a:solidFill>
                  <a:schemeClr val="tx1"/>
                </a:solidFill>
                <a:uFillTx/>
                <a:latin typeface="Times New Roman" panose="02020603050405020304" charset="0"/>
                <a:ea typeface="微软雅黑" panose="020B0503020204020204" charset="-122"/>
                <a:cs typeface="Times New Roman" panose="02020603050405020304" charset="0"/>
              </a:rPr>
              <a:t>at first. My location on the second floor of shopping mall wasn</a:t>
            </a:r>
            <a:r>
              <a:rPr lang="en-US" altLang="zh-CN" sz="2400">
                <a:solidFill>
                  <a:schemeClr val="tx1"/>
                </a:solidFill>
                <a:uFillTx/>
                <a:latin typeface="Times New Roman" panose="02020603050405020304" charset="0"/>
                <a:ea typeface="微软雅黑" panose="020B0503020204020204" charset="-122"/>
                <a:cs typeface="Times New Roman" panose="02020603050405020304" charset="0"/>
              </a:rPr>
              <a:t>’</a:t>
            </a:r>
            <a:r>
              <a:rPr lang="zh-CN" altLang="en-US" sz="2400">
                <a:solidFill>
                  <a:schemeClr val="tx1"/>
                </a:solidFill>
                <a:uFillTx/>
                <a:latin typeface="Times New Roman" panose="02020603050405020304" charset="0"/>
                <a:ea typeface="微软雅黑" panose="020B0503020204020204" charset="-122"/>
                <a:cs typeface="Times New Roman" panose="02020603050405020304" charset="0"/>
              </a:rPr>
              <a:t>t a busy spot, so l tried to smile and catch the eyes of every passerby. Most quickly glanced away. I worried I was making them feel guilty. I didn</a:t>
            </a:r>
            <a:r>
              <a:rPr lang="en-US" altLang="zh-CN" sz="2400">
                <a:solidFill>
                  <a:schemeClr val="tx1"/>
                </a:solidFill>
                <a:uFillTx/>
                <a:latin typeface="Times New Roman" panose="02020603050405020304" charset="0"/>
                <a:ea typeface="微软雅黑" panose="020B0503020204020204" charset="-122"/>
                <a:cs typeface="Times New Roman" panose="02020603050405020304" charset="0"/>
              </a:rPr>
              <a:t>’</a:t>
            </a:r>
            <a:r>
              <a:rPr lang="zh-CN" altLang="en-US" sz="2400">
                <a:solidFill>
                  <a:schemeClr val="tx1"/>
                </a:solidFill>
                <a:uFillTx/>
                <a:latin typeface="Times New Roman" panose="02020603050405020304" charset="0"/>
                <a:ea typeface="微软雅黑" panose="020B0503020204020204" charset="-122"/>
                <a:cs typeface="Times New Roman" panose="02020603050405020304" charset="0"/>
              </a:rPr>
              <a:t>t like that at all. </a:t>
            </a:r>
            <a:endParaRPr lang="zh-CN" altLang="en-US" sz="2400">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r>
              <a:rPr lang="zh-CN" altLang="en-US" sz="2400">
                <a:solidFill>
                  <a:schemeClr val="tx1"/>
                </a:solidFill>
                <a:uFillTx/>
                <a:latin typeface="Times New Roman" panose="02020603050405020304" charset="0"/>
                <a:ea typeface="微软雅黑" panose="020B0503020204020204" charset="-122"/>
                <a:cs typeface="Times New Roman" panose="02020603050405020304" charset="0"/>
              </a:rPr>
              <a:t> </a:t>
            </a:r>
            <a:r>
              <a:rPr lang="en-US" altLang="zh-CN" sz="2400">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i="1">
                <a:solidFill>
                  <a:srgbClr val="FF0000"/>
                </a:solidFill>
                <a:uFillTx/>
                <a:latin typeface="Times New Roman" panose="02020603050405020304" charset="0"/>
                <a:ea typeface="微软雅黑" panose="020B0503020204020204" charset="-122"/>
                <a:cs typeface="Times New Roman" panose="02020603050405020304" charset="0"/>
              </a:rPr>
              <a:t>Para 1: I was starting to wonder whether this bell-ringing thing was for me when a lady walked purposefully toward me. </a:t>
            </a:r>
            <a:r>
              <a:rPr lang="en-US" altLang="zh-CN" sz="2400" i="1">
                <a:solidFill>
                  <a:srgbClr val="FF0000"/>
                </a:solidFill>
                <a:uFillTx/>
                <a:latin typeface="Times New Roman" panose="02020603050405020304" charset="0"/>
                <a:ea typeface="微软雅黑" panose="020B0503020204020204" charset="-122"/>
                <a:cs typeface="Times New Roman" panose="02020603050405020304" charset="0"/>
              </a:rPr>
              <a:t>_</a:t>
            </a:r>
            <a:r>
              <a:rPr lang="zh-CN" altLang="en-US" sz="2400" i="1">
                <a:solidFill>
                  <a:srgbClr val="FF0000"/>
                </a:solidFill>
                <a:uFillTx/>
                <a:latin typeface="Times New Roman" panose="02020603050405020304" charset="0"/>
                <a:ea typeface="微软雅黑" panose="020B0503020204020204" charset="-122"/>
                <a:cs typeface="Times New Roman" panose="02020603050405020304" charset="0"/>
              </a:rPr>
              <a:t>______</a:t>
            </a:r>
            <a:r>
              <a:rPr lang="en-US" altLang="zh-CN" sz="2400" i="1">
                <a:solidFill>
                  <a:srgbClr val="FF0000"/>
                </a:solidFill>
                <a:uFillTx/>
                <a:latin typeface="Times New Roman" panose="02020603050405020304" charset="0"/>
                <a:ea typeface="微软雅黑" panose="020B0503020204020204" charset="-122"/>
                <a:cs typeface="Times New Roman" panose="02020603050405020304" charset="0"/>
              </a:rPr>
              <a:t>__________</a:t>
            </a:r>
            <a:r>
              <a:rPr lang="zh-CN" altLang="en-US" sz="2400" i="1">
                <a:solidFill>
                  <a:srgbClr val="FF0000"/>
                </a:solidFill>
                <a:uFillTx/>
                <a:latin typeface="Times New Roman" panose="02020603050405020304" charset="0"/>
                <a:ea typeface="微软雅黑" panose="020B0503020204020204" charset="-122"/>
                <a:cs typeface="Times New Roman" panose="02020603050405020304" charset="0"/>
              </a:rPr>
              <a:t>_______</a:t>
            </a:r>
            <a:r>
              <a:rPr lang="en-US" altLang="zh-CN" sz="2400" i="1">
                <a:solidFill>
                  <a:srgbClr val="FF0000"/>
                </a:solidFill>
                <a:uFillTx/>
                <a:latin typeface="Times New Roman" panose="02020603050405020304" charset="0"/>
                <a:ea typeface="微软雅黑" panose="020B0503020204020204" charset="-122"/>
                <a:cs typeface="Times New Roman" panose="02020603050405020304" charset="0"/>
              </a:rPr>
              <a:t> </a:t>
            </a:r>
            <a:r>
              <a:rPr lang="zh-CN" altLang="en-US" sz="2400" i="1">
                <a:solidFill>
                  <a:srgbClr val="FF0000"/>
                </a:solidFill>
                <a:uFillTx/>
                <a:latin typeface="Times New Roman" panose="02020603050405020304" charset="0"/>
                <a:ea typeface="微软雅黑" panose="020B0503020204020204" charset="-122"/>
                <a:cs typeface="Times New Roman" panose="02020603050405020304" charset="0"/>
              </a:rPr>
              <a:t>__</a:t>
            </a:r>
            <a:r>
              <a:rPr lang="en-US" altLang="zh-CN" sz="2400" i="1">
                <a:solidFill>
                  <a:srgbClr val="FF0000"/>
                </a:solidFill>
                <a:uFillTx/>
                <a:latin typeface="Times New Roman" panose="02020603050405020304" charset="0"/>
                <a:ea typeface="微软雅黑" panose="020B0503020204020204" charset="-122"/>
                <a:cs typeface="Times New Roman" panose="02020603050405020304" charset="0"/>
              </a:rPr>
              <a:t> </a:t>
            </a:r>
            <a:r>
              <a:rPr lang="zh-CN" altLang="en-US" sz="2400" i="1">
                <a:solidFill>
                  <a:srgbClr val="FF0000"/>
                </a:solidFill>
                <a:uFillTx/>
                <a:latin typeface="Times New Roman" panose="02020603050405020304" charset="0"/>
                <a:ea typeface="微软雅黑" panose="020B0503020204020204" charset="-122"/>
                <a:cs typeface="Times New Roman" panose="02020603050405020304" charset="0"/>
              </a:rPr>
              <a:t>______________________</a:t>
            </a:r>
            <a:r>
              <a:rPr lang="en-US" altLang="zh-CN" sz="2400" i="1">
                <a:solidFill>
                  <a:srgbClr val="FF0000"/>
                </a:solidFill>
                <a:uFillTx/>
                <a:latin typeface="Times New Roman" panose="02020603050405020304" charset="0"/>
                <a:ea typeface="微软雅黑" panose="020B0503020204020204" charset="-122"/>
                <a:cs typeface="Times New Roman" panose="02020603050405020304" charset="0"/>
              </a:rPr>
              <a:t>____________________________________</a:t>
            </a:r>
            <a:r>
              <a:rPr lang="zh-CN" altLang="en-US" sz="2400" i="1">
                <a:solidFill>
                  <a:srgbClr val="FF0000"/>
                </a:solidFill>
                <a:uFillTx/>
                <a:latin typeface="Times New Roman" panose="02020603050405020304" charset="0"/>
                <a:ea typeface="微软雅黑" panose="020B0503020204020204" charset="-122"/>
                <a:cs typeface="Times New Roman" panose="02020603050405020304" charset="0"/>
              </a:rPr>
              <a:t> </a:t>
            </a:r>
            <a:endParaRPr lang="zh-CN" altLang="en-US" sz="2400" i="1">
              <a:solidFill>
                <a:srgbClr val="FF0000"/>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r>
              <a:rPr lang="en-US" altLang="zh-CN" sz="2400" i="1">
                <a:solidFill>
                  <a:srgbClr val="FF0000"/>
                </a:solidFill>
                <a:uFillTx/>
                <a:latin typeface="Times New Roman" panose="02020603050405020304" charset="0"/>
                <a:ea typeface="微软雅黑" panose="020B0503020204020204" charset="-122"/>
                <a:cs typeface="Times New Roman" panose="02020603050405020304" charset="0"/>
              </a:rPr>
              <a:t>   </a:t>
            </a:r>
            <a:r>
              <a:rPr lang="zh-CN" altLang="en-US" sz="2400" i="1">
                <a:solidFill>
                  <a:srgbClr val="FF0000"/>
                </a:solidFill>
                <a:uFillTx/>
                <a:latin typeface="Times New Roman" panose="02020603050405020304" charset="0"/>
                <a:ea typeface="微软雅黑" panose="020B0503020204020204" charset="-122"/>
                <a:cs typeface="Times New Roman" panose="02020603050405020304" charset="0"/>
              </a:rPr>
              <a:t>Para 2: For the rest of my shift, I became relaxed and were impressed by different people coming to me. </a:t>
            </a:r>
            <a:r>
              <a:rPr lang="en-US" altLang="zh-CN" sz="2400" i="1">
                <a:solidFill>
                  <a:srgbClr val="FF0000"/>
                </a:solidFill>
                <a:uFillTx/>
                <a:latin typeface="Times New Roman" panose="02020603050405020304" charset="0"/>
                <a:ea typeface="微软雅黑" panose="020B0503020204020204" charset="-122"/>
                <a:cs typeface="Times New Roman" panose="02020603050405020304" charset="0"/>
              </a:rPr>
              <a:t>___________________________________ </a:t>
            </a:r>
            <a:r>
              <a:rPr lang="zh-CN" altLang="en-US" sz="2400" i="1">
                <a:solidFill>
                  <a:srgbClr val="FF0000"/>
                </a:solidFill>
                <a:uFillTx/>
                <a:latin typeface="Times New Roman" panose="02020603050405020304" charset="0"/>
                <a:ea typeface="微软雅黑" panose="020B0503020204020204" charset="-122"/>
                <a:cs typeface="Times New Roman" panose="02020603050405020304" charset="0"/>
              </a:rPr>
              <a:t>___________________________</a:t>
            </a:r>
            <a:r>
              <a:rPr lang="en-US" altLang="zh-CN" sz="2400" i="1">
                <a:solidFill>
                  <a:srgbClr val="FF0000"/>
                </a:solidFill>
                <a:uFillTx/>
                <a:latin typeface="Times New Roman" panose="02020603050405020304" charset="0"/>
                <a:ea typeface="微软雅黑" panose="020B0503020204020204" charset="-122"/>
                <a:cs typeface="Times New Roman" panose="02020603050405020304" charset="0"/>
              </a:rPr>
              <a:t>__________</a:t>
            </a:r>
            <a:r>
              <a:rPr lang="zh-CN" altLang="en-US" sz="2400" i="1">
                <a:solidFill>
                  <a:srgbClr val="FF0000"/>
                </a:solidFill>
                <a:uFillTx/>
                <a:latin typeface="Times New Roman" panose="02020603050405020304" charset="0"/>
                <a:ea typeface="微软雅黑" panose="020B0503020204020204" charset="-122"/>
                <a:cs typeface="Times New Roman" panose="02020603050405020304" charset="0"/>
              </a:rPr>
              <a:t>_______________________ </a:t>
            </a:r>
            <a:endParaRPr lang="zh-CN" altLang="en-US" sz="2400" i="1">
              <a:solidFill>
                <a:srgbClr val="FF0000"/>
              </a:solidFill>
              <a:uFillTx/>
              <a:latin typeface="Times New Roman" panose="02020603050405020304" charset="0"/>
              <a:ea typeface="微软雅黑" panose="020B0503020204020204" charset="-122"/>
              <a:cs typeface="Times New Roman" panose="02020603050405020304" charset="0"/>
            </a:endParaRPr>
          </a:p>
        </p:txBody>
      </p:sp>
      <p:sp>
        <p:nvSpPr>
          <p:cNvPr id="3" name="矩形 2"/>
          <p:cNvSpPr/>
          <p:nvPr/>
        </p:nvSpPr>
        <p:spPr>
          <a:xfrm>
            <a:off x="1264285" y="114300"/>
            <a:ext cx="2512060" cy="583565"/>
          </a:xfrm>
          <a:prstGeom prst="rect">
            <a:avLst/>
          </a:prstGeom>
        </p:spPr>
        <p:txBody>
          <a:bodyPr wrap="square">
            <a:spAutoFit/>
          </a:bodyPr>
          <a:lstStyle/>
          <a:p>
            <a:r>
              <a:rPr lang="zh-CN" altLang="en-US" sz="3200" b="1" dirty="0">
                <a:solidFill>
                  <a:schemeClr val="bg1"/>
                </a:solidFill>
                <a:latin typeface="宋体" panose="02010600030101010101" pitchFamily="2" charset="-122"/>
                <a:ea typeface="宋体" panose="02010600030101010101" pitchFamily="2" charset="-122"/>
              </a:rPr>
              <a:t>试题呈现：</a:t>
            </a:r>
            <a:endParaRPr lang="zh-CN" altLang="en-US" sz="3200" b="1" dirty="0">
              <a:solidFill>
                <a:schemeClr val="bg1"/>
              </a:solidFill>
              <a:latin typeface="宋体" panose="02010600030101010101" pitchFamily="2" charset="-122"/>
              <a:ea typeface="宋体" panose="02010600030101010101" pitchFamily="2" charset="-122"/>
            </a:endParaRPr>
          </a:p>
        </p:txBody>
      </p:sp>
      <p:sp>
        <p:nvSpPr>
          <p:cNvPr id="2" name="矩形 1"/>
          <p:cNvSpPr/>
          <p:nvPr/>
        </p:nvSpPr>
        <p:spPr>
          <a:xfrm>
            <a:off x="1378585" y="41910"/>
            <a:ext cx="1864995" cy="65595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90"/>
                                          </p:val>
                                        </p:tav>
                                        <p:tav tm="100000">
                                          <p:val>
                                            <p:fltVal val="0"/>
                                          </p:val>
                                        </p:tav>
                                      </p:tavLst>
                                    </p:anim>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20000"/>
                                  </p:iterate>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bldLvl="0" animBg="1"/>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21735" t="6878" r="24869" b="9387"/>
          <a:stretch>
            <a:fillRect/>
          </a:stretch>
        </p:blipFill>
        <p:spPr>
          <a:xfrm>
            <a:off x="0" y="0"/>
            <a:ext cx="2022475" cy="7018655"/>
          </a:xfrm>
          <a:prstGeom prst="rect">
            <a:avLst/>
          </a:prstGeom>
        </p:spPr>
      </p:pic>
      <p:sp>
        <p:nvSpPr>
          <p:cNvPr id="2" name="流程图: 多文档 1"/>
          <p:cNvSpPr/>
          <p:nvPr/>
        </p:nvSpPr>
        <p:spPr>
          <a:xfrm>
            <a:off x="588010" y="0"/>
            <a:ext cx="3701415" cy="915670"/>
          </a:xfrm>
          <a:prstGeom prst="flowChartMultidocument">
            <a:avLst/>
          </a:prstGeom>
          <a:solidFill>
            <a:srgbClr val="4FD1C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dirty="0">
                <a:latin typeface="微软雅黑" panose="020B0503020204020204" charset="-122"/>
                <a:ea typeface="微软雅黑" panose="020B0503020204020204" charset="-122"/>
              </a:rPr>
              <a:t>Summary;</a:t>
            </a:r>
            <a:endParaRPr lang="en-US" altLang="zh-CN" sz="3600" dirty="0">
              <a:latin typeface="微软雅黑" panose="020B0503020204020204" charset="-122"/>
              <a:ea typeface="微软雅黑" panose="020B0503020204020204" charset="-122"/>
            </a:endParaRPr>
          </a:p>
        </p:txBody>
      </p:sp>
      <p:sp>
        <p:nvSpPr>
          <p:cNvPr id="8" name="文本框 7"/>
          <p:cNvSpPr txBox="1"/>
          <p:nvPr/>
        </p:nvSpPr>
        <p:spPr>
          <a:xfrm>
            <a:off x="1478915" y="897890"/>
            <a:ext cx="10358755" cy="60007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3200">
                <a:latin typeface="Times New Roman" panose="02020603050405020304" charset="0"/>
                <a:cs typeface="Times New Roman" panose="02020603050405020304" charset="0"/>
              </a:rPr>
              <a:t>    Though my friends all think I’m outgoing, independent and ____________(adventure), I find it ________ to ask people for anything. I would rather do things _____ my own. Realizing the problem, I decided to learn to ask by ___________ in a volunteer donation for the Salvation Army, _________ (work) as a bell-ringer.</a:t>
            </a:r>
            <a:endParaRPr lang="en-US" altLang="zh-CN" sz="3200">
              <a:latin typeface="Times New Roman" panose="02020603050405020304" charset="0"/>
              <a:cs typeface="Times New Roman" panose="02020603050405020304" charset="0"/>
            </a:endParaRPr>
          </a:p>
          <a:p>
            <a:r>
              <a:rPr lang="en-US" altLang="zh-CN" sz="3200">
                <a:uFillTx/>
                <a:latin typeface="Times New Roman" panose="02020603050405020304" charset="0"/>
                <a:ea typeface="微软雅黑" panose="020B0503020204020204" charset="-122"/>
                <a:cs typeface="Times New Roman" panose="02020603050405020304" charset="0"/>
                <a:sym typeface="+mn-ea"/>
              </a:rPr>
              <a:t>    </a:t>
            </a:r>
            <a:r>
              <a:rPr lang="zh-CN" altLang="en-US" sz="3200">
                <a:uFillTx/>
                <a:latin typeface="Times New Roman" panose="02020603050405020304" charset="0"/>
                <a:ea typeface="微软雅黑" panose="020B0503020204020204" charset="-122"/>
                <a:cs typeface="Times New Roman" panose="02020603050405020304" charset="0"/>
                <a:sym typeface="+mn-ea"/>
              </a:rPr>
              <a:t>For weeks, I had </a:t>
            </a:r>
            <a:r>
              <a:rPr lang="en-US" altLang="zh-CN" sz="3200">
                <a:uFillTx/>
                <a:latin typeface="Times New Roman" panose="02020603050405020304" charset="0"/>
                <a:ea typeface="微软雅黑" panose="020B0503020204020204" charset="-122"/>
                <a:cs typeface="Times New Roman" panose="02020603050405020304" charset="0"/>
                <a:sym typeface="+mn-ea"/>
              </a:rPr>
              <a:t>been </a:t>
            </a:r>
            <a:r>
              <a:rPr lang="zh-CN" altLang="en-US" sz="3200">
                <a:uFillTx/>
                <a:latin typeface="Times New Roman" panose="02020603050405020304" charset="0"/>
                <a:ea typeface="微软雅黑" panose="020B0503020204020204" charset="-122"/>
                <a:cs typeface="Times New Roman" panose="02020603050405020304" charset="0"/>
                <a:sym typeface="+mn-ea"/>
              </a:rPr>
              <a:t>prepar</a:t>
            </a:r>
            <a:r>
              <a:rPr lang="en-US" altLang="zh-CN" sz="3200">
                <a:uFillTx/>
                <a:latin typeface="Times New Roman" panose="02020603050405020304" charset="0"/>
                <a:ea typeface="微软雅黑" panose="020B0503020204020204" charset="-122"/>
                <a:cs typeface="Times New Roman" panose="02020603050405020304" charset="0"/>
                <a:sym typeface="+mn-ea"/>
              </a:rPr>
              <a:t>ing </a:t>
            </a:r>
            <a:r>
              <a:rPr lang="zh-CN" altLang="en-US" sz="3200">
                <a:uFillTx/>
                <a:latin typeface="Times New Roman" panose="02020603050405020304" charset="0"/>
                <a:ea typeface="微软雅黑" panose="020B0503020204020204" charset="-122"/>
                <a:cs typeface="Times New Roman" panose="02020603050405020304" charset="0"/>
                <a:sym typeface="+mn-ea"/>
              </a:rPr>
              <a:t>myself for this</a:t>
            </a:r>
            <a:r>
              <a:rPr lang="en-US" altLang="zh-CN" sz="3200">
                <a:uFillTx/>
                <a:latin typeface="Times New Roman" panose="02020603050405020304" charset="0"/>
                <a:ea typeface="微软雅黑" panose="020B0503020204020204" charset="-122"/>
                <a:cs typeface="Times New Roman" panose="02020603050405020304" charset="0"/>
                <a:sym typeface="+mn-ea"/>
              </a:rPr>
              <a:t>, reading the</a:t>
            </a:r>
            <a:r>
              <a:rPr lang="zh-CN" altLang="en-US" sz="3200">
                <a:uFillTx/>
                <a:latin typeface="Times New Roman" panose="02020603050405020304" charset="0"/>
                <a:ea typeface="微软雅黑" panose="020B0503020204020204" charset="-122"/>
                <a:cs typeface="Times New Roman" panose="02020603050405020304" charset="0"/>
                <a:sym typeface="+mn-ea"/>
              </a:rPr>
              <a:t> instruction sheet on my refrigerator many times. </a:t>
            </a:r>
            <a:r>
              <a:rPr lang="en-US" altLang="zh-CN" sz="3200">
                <a:uFillTx/>
                <a:latin typeface="Times New Roman" panose="02020603050405020304" charset="0"/>
                <a:ea typeface="微软雅黑" panose="020B0503020204020204" charset="-122"/>
                <a:cs typeface="Times New Roman" panose="02020603050405020304" charset="0"/>
                <a:sym typeface="+mn-ea"/>
              </a:rPr>
              <a:t> _____ the tips from an experienced volunteer, I started my shift on the _______(two) floor of a shopping mall. Still worried and awkawrd, I saw a woman coming in my direction...</a:t>
            </a:r>
            <a:endParaRPr lang="en-US" altLang="zh-CN" sz="3200">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   </a:t>
            </a:r>
            <a:endParaRPr lang="en-US" altLang="zh-CN" sz="3200">
              <a:latin typeface="Times New Roman" panose="02020603050405020304" charset="0"/>
              <a:cs typeface="Times New Roman" panose="02020603050405020304" charset="0"/>
            </a:endParaRPr>
          </a:p>
        </p:txBody>
      </p:sp>
      <p:sp>
        <p:nvSpPr>
          <p:cNvPr id="3" name="文本框 2"/>
          <p:cNvSpPr txBox="1"/>
          <p:nvPr/>
        </p:nvSpPr>
        <p:spPr>
          <a:xfrm>
            <a:off x="1685925" y="1452245"/>
            <a:ext cx="2453005" cy="583565"/>
          </a:xfrm>
          <a:prstGeom prst="rect">
            <a:avLst/>
          </a:prstGeom>
          <a:noFill/>
        </p:spPr>
        <p:txBody>
          <a:bodyPr wrap="square" rtlCol="0">
            <a:spAutoFit/>
          </a:bodyPr>
          <a:p>
            <a:r>
              <a:rPr lang="en-US" altLang="zh-CN" sz="3200">
                <a:solidFill>
                  <a:srgbClr val="FF0000"/>
                </a:solidFill>
              </a:rPr>
              <a:t>adventurous</a:t>
            </a:r>
            <a:endParaRPr lang="en-US" altLang="zh-CN" sz="3200">
              <a:solidFill>
                <a:srgbClr val="FF0000"/>
              </a:solidFill>
            </a:endParaRPr>
          </a:p>
        </p:txBody>
      </p:sp>
      <p:sp>
        <p:nvSpPr>
          <p:cNvPr id="4" name="文本框 3"/>
          <p:cNvSpPr txBox="1"/>
          <p:nvPr/>
        </p:nvSpPr>
        <p:spPr>
          <a:xfrm>
            <a:off x="7237095" y="1323975"/>
            <a:ext cx="2453005" cy="583565"/>
          </a:xfrm>
          <a:prstGeom prst="rect">
            <a:avLst/>
          </a:prstGeom>
          <a:noFill/>
        </p:spPr>
        <p:txBody>
          <a:bodyPr wrap="square" rtlCol="0">
            <a:spAutoFit/>
          </a:bodyPr>
          <a:p>
            <a:r>
              <a:rPr lang="en-US" altLang="zh-CN" sz="3200">
                <a:solidFill>
                  <a:srgbClr val="FF0000"/>
                </a:solidFill>
              </a:rPr>
              <a:t>  difficult</a:t>
            </a:r>
            <a:endParaRPr lang="en-US" altLang="zh-CN" sz="3200">
              <a:solidFill>
                <a:srgbClr val="FF0000"/>
              </a:solidFill>
            </a:endParaRPr>
          </a:p>
        </p:txBody>
      </p:sp>
      <p:sp>
        <p:nvSpPr>
          <p:cNvPr id="5" name="文本框 4"/>
          <p:cNvSpPr txBox="1"/>
          <p:nvPr/>
        </p:nvSpPr>
        <p:spPr>
          <a:xfrm>
            <a:off x="7737475" y="1907540"/>
            <a:ext cx="2453005" cy="583565"/>
          </a:xfrm>
          <a:prstGeom prst="rect">
            <a:avLst/>
          </a:prstGeom>
          <a:noFill/>
        </p:spPr>
        <p:txBody>
          <a:bodyPr wrap="square" rtlCol="0">
            <a:spAutoFit/>
          </a:bodyPr>
          <a:p>
            <a:r>
              <a:rPr lang="en-US" altLang="zh-CN" sz="3200">
                <a:solidFill>
                  <a:srgbClr val="FF0000"/>
                </a:solidFill>
              </a:rPr>
              <a:t>on</a:t>
            </a:r>
            <a:endParaRPr lang="en-US" altLang="zh-CN" sz="3200">
              <a:solidFill>
                <a:srgbClr val="FF0000"/>
              </a:solidFill>
            </a:endParaRPr>
          </a:p>
        </p:txBody>
      </p:sp>
      <p:sp>
        <p:nvSpPr>
          <p:cNvPr id="7" name="文本框 6"/>
          <p:cNvSpPr txBox="1"/>
          <p:nvPr/>
        </p:nvSpPr>
        <p:spPr>
          <a:xfrm>
            <a:off x="1577340" y="2785745"/>
            <a:ext cx="2561590" cy="583565"/>
          </a:xfrm>
          <a:prstGeom prst="rect">
            <a:avLst/>
          </a:prstGeom>
          <a:noFill/>
        </p:spPr>
        <p:txBody>
          <a:bodyPr wrap="square" rtlCol="0">
            <a:spAutoFit/>
          </a:bodyPr>
          <a:p>
            <a:r>
              <a:rPr lang="en-US" altLang="zh-CN" sz="3200">
                <a:solidFill>
                  <a:srgbClr val="FF0000"/>
                </a:solidFill>
              </a:rPr>
              <a:t>participating</a:t>
            </a:r>
            <a:endParaRPr lang="en-US" altLang="zh-CN" sz="3200">
              <a:solidFill>
                <a:srgbClr val="FF0000"/>
              </a:solidFill>
            </a:endParaRPr>
          </a:p>
        </p:txBody>
      </p:sp>
      <p:sp>
        <p:nvSpPr>
          <p:cNvPr id="9" name="文本框 8"/>
          <p:cNvSpPr txBox="1"/>
          <p:nvPr/>
        </p:nvSpPr>
        <p:spPr>
          <a:xfrm>
            <a:off x="1577340" y="3369310"/>
            <a:ext cx="2453005" cy="583565"/>
          </a:xfrm>
          <a:prstGeom prst="rect">
            <a:avLst/>
          </a:prstGeom>
          <a:noFill/>
        </p:spPr>
        <p:txBody>
          <a:bodyPr wrap="square" rtlCol="0">
            <a:spAutoFit/>
          </a:bodyPr>
          <a:p>
            <a:r>
              <a:rPr lang="en-US" altLang="zh-CN" sz="3200">
                <a:solidFill>
                  <a:srgbClr val="FF0000"/>
                </a:solidFill>
              </a:rPr>
              <a:t>working</a:t>
            </a:r>
            <a:endParaRPr lang="en-US" altLang="zh-CN" sz="3200">
              <a:solidFill>
                <a:srgbClr val="FF0000"/>
              </a:solidFill>
            </a:endParaRPr>
          </a:p>
        </p:txBody>
      </p:sp>
      <p:sp>
        <p:nvSpPr>
          <p:cNvPr id="10" name="文本框 9"/>
          <p:cNvSpPr txBox="1"/>
          <p:nvPr/>
        </p:nvSpPr>
        <p:spPr>
          <a:xfrm>
            <a:off x="9512300" y="4276725"/>
            <a:ext cx="2453005" cy="583565"/>
          </a:xfrm>
          <a:prstGeom prst="rect">
            <a:avLst/>
          </a:prstGeom>
          <a:noFill/>
        </p:spPr>
        <p:txBody>
          <a:bodyPr wrap="square" rtlCol="0">
            <a:spAutoFit/>
          </a:bodyPr>
          <a:p>
            <a:r>
              <a:rPr lang="en-US" altLang="zh-CN" sz="3200">
                <a:solidFill>
                  <a:srgbClr val="FF0000"/>
                </a:solidFill>
              </a:rPr>
              <a:t>With</a:t>
            </a:r>
            <a:endParaRPr lang="en-US" altLang="zh-CN" sz="3200">
              <a:solidFill>
                <a:srgbClr val="FF0000"/>
              </a:solidFill>
            </a:endParaRPr>
          </a:p>
        </p:txBody>
      </p:sp>
      <p:sp>
        <p:nvSpPr>
          <p:cNvPr id="11" name="文本框 10"/>
          <p:cNvSpPr txBox="1"/>
          <p:nvPr/>
        </p:nvSpPr>
        <p:spPr>
          <a:xfrm>
            <a:off x="1577340" y="5286375"/>
            <a:ext cx="2453005" cy="583565"/>
          </a:xfrm>
          <a:prstGeom prst="rect">
            <a:avLst/>
          </a:prstGeom>
          <a:noFill/>
        </p:spPr>
        <p:txBody>
          <a:bodyPr wrap="square" rtlCol="0">
            <a:spAutoFit/>
          </a:bodyPr>
          <a:p>
            <a:r>
              <a:rPr lang="en-US" altLang="zh-CN" sz="3200">
                <a:solidFill>
                  <a:srgbClr val="FF0000"/>
                </a:solidFill>
              </a:rPr>
              <a:t>second</a:t>
            </a:r>
            <a:endParaRPr lang="en-US" altLang="zh-CN" sz="3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amond(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diamond(in)">
                                      <p:cBhvr>
                                        <p:cTn id="24" dur="2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diamond(in)">
                                      <p:cBhvr>
                                        <p:cTn id="29" dur="20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diamond(in)">
                                      <p:cBhvr>
                                        <p:cTn id="34" dur="20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diamond(in)">
                                      <p:cBhvr>
                                        <p:cTn id="39" dur="20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diamond(in)">
                                      <p:cBhvr>
                                        <p:cTn id="44" dur="20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diamond(in)">
                                      <p:cBhvr>
                                        <p:cTn id="49"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21735" t="6878" r="24869" b="9387"/>
          <a:stretch>
            <a:fillRect/>
          </a:stretch>
        </p:blipFill>
        <p:spPr>
          <a:xfrm>
            <a:off x="0" y="0"/>
            <a:ext cx="2022475" cy="7018655"/>
          </a:xfrm>
          <a:prstGeom prst="rect">
            <a:avLst/>
          </a:prstGeom>
        </p:spPr>
      </p:pic>
      <p:sp>
        <p:nvSpPr>
          <p:cNvPr id="2" name="流程图: 多文档 1"/>
          <p:cNvSpPr/>
          <p:nvPr/>
        </p:nvSpPr>
        <p:spPr>
          <a:xfrm>
            <a:off x="568960" y="0"/>
            <a:ext cx="5436235" cy="915670"/>
          </a:xfrm>
          <a:prstGeom prst="flowChartMultidocument">
            <a:avLst/>
          </a:prstGeom>
          <a:solidFill>
            <a:srgbClr val="4FD1C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dirty="0">
                <a:latin typeface="微软雅黑" panose="020B0503020204020204" charset="-122"/>
                <a:ea typeface="微软雅黑" panose="020B0503020204020204" charset="-122"/>
              </a:rPr>
              <a:t>Language learning</a:t>
            </a:r>
            <a:endParaRPr lang="en-US" altLang="zh-CN" sz="3600" dirty="0">
              <a:latin typeface="微软雅黑" panose="020B0503020204020204" charset="-122"/>
              <a:ea typeface="微软雅黑" panose="020B0503020204020204" charset="-122"/>
            </a:endParaRPr>
          </a:p>
        </p:txBody>
      </p:sp>
      <p:sp>
        <p:nvSpPr>
          <p:cNvPr id="8" name="文本框 7"/>
          <p:cNvSpPr txBox="1"/>
          <p:nvPr/>
        </p:nvSpPr>
        <p:spPr>
          <a:xfrm>
            <a:off x="1478915" y="897890"/>
            <a:ext cx="5130165" cy="52622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r"/>
            <a:r>
              <a:rPr lang="en-US" sz="2800">
                <a:latin typeface="等线" panose="02010600030101010101" charset="-122"/>
                <a:ea typeface="等线" panose="02010600030101010101" charset="-122"/>
                <a:cs typeface="等线" panose="02010600030101010101" charset="-122"/>
              </a:rPr>
              <a:t>1.</a:t>
            </a:r>
            <a:r>
              <a:rPr lang="zh-CN" altLang="en-US" sz="2800">
                <a:latin typeface="等线" panose="02010600030101010101" charset="-122"/>
                <a:ea typeface="等线" panose="02010600030101010101" charset="-122"/>
                <a:cs typeface="等线" panose="02010600030101010101" charset="-122"/>
              </a:rPr>
              <a:t>购物大厦</a:t>
            </a:r>
            <a:endParaRPr lang="zh-CN" altLang="en-US" sz="2800">
              <a:latin typeface="等线" panose="02010600030101010101" charset="-122"/>
              <a:ea typeface="等线" panose="02010600030101010101" charset="-122"/>
              <a:cs typeface="等线" panose="02010600030101010101" charset="-122"/>
            </a:endParaRPr>
          </a:p>
          <a:p>
            <a:pPr algn="r"/>
            <a:r>
              <a:rPr lang="en-US" altLang="zh-CN" sz="2800">
                <a:latin typeface="等线" panose="02010600030101010101" charset="-122"/>
                <a:ea typeface="等线" panose="02010600030101010101" charset="-122"/>
                <a:cs typeface="等线" panose="02010600030101010101" charset="-122"/>
              </a:rPr>
              <a:t>2.</a:t>
            </a:r>
            <a:r>
              <a:rPr lang="zh-CN" altLang="en-US" sz="2800">
                <a:latin typeface="等线" panose="02010600030101010101" charset="-122"/>
                <a:ea typeface="等线" panose="02010600030101010101" charset="-122"/>
                <a:cs typeface="等线" panose="02010600030101010101" charset="-122"/>
              </a:rPr>
              <a:t>果蔬商店</a:t>
            </a:r>
            <a:endParaRPr lang="zh-CN" altLang="en-US" sz="2800">
              <a:latin typeface="等线" panose="02010600030101010101" charset="-122"/>
              <a:ea typeface="等线" panose="02010600030101010101" charset="-122"/>
              <a:cs typeface="等线" panose="02010600030101010101" charset="-122"/>
            </a:endParaRPr>
          </a:p>
          <a:p>
            <a:pPr algn="r"/>
            <a:r>
              <a:rPr lang="en-US" altLang="zh-CN" sz="2800">
                <a:latin typeface="等线" panose="02010600030101010101" charset="-122"/>
                <a:ea typeface="等线" panose="02010600030101010101" charset="-122"/>
                <a:cs typeface="等线" panose="02010600030101010101" charset="-122"/>
              </a:rPr>
              <a:t>3. </a:t>
            </a:r>
            <a:r>
              <a:rPr lang="zh-CN" altLang="en-US" sz="2800">
                <a:latin typeface="等线" panose="02010600030101010101" charset="-122"/>
                <a:ea typeface="等线" panose="02010600030101010101" charset="-122"/>
                <a:cs typeface="等线" panose="02010600030101010101" charset="-122"/>
              </a:rPr>
              <a:t>没什么大不了的</a:t>
            </a:r>
            <a:endParaRPr lang="zh-CN" altLang="en-US" sz="2800">
              <a:latin typeface="等线" panose="02010600030101010101" charset="-122"/>
              <a:ea typeface="等线" panose="02010600030101010101" charset="-122"/>
              <a:cs typeface="等线" panose="02010600030101010101" charset="-122"/>
            </a:endParaRPr>
          </a:p>
          <a:p>
            <a:pPr algn="r"/>
            <a:r>
              <a:rPr lang="en-US" altLang="zh-CN" sz="2800">
                <a:latin typeface="等线" panose="02010600030101010101" charset="-122"/>
                <a:ea typeface="等线" panose="02010600030101010101" charset="-122"/>
                <a:cs typeface="等线" panose="02010600030101010101" charset="-122"/>
              </a:rPr>
              <a:t>4.难以置信的难</a:t>
            </a:r>
            <a:endParaRPr lang="en-US" altLang="zh-CN" sz="2800">
              <a:latin typeface="等线" panose="02010600030101010101" charset="-122"/>
              <a:ea typeface="等线" panose="02010600030101010101" charset="-122"/>
              <a:cs typeface="等线" panose="02010600030101010101" charset="-122"/>
            </a:endParaRPr>
          </a:p>
          <a:p>
            <a:pPr algn="r"/>
            <a:r>
              <a:rPr lang="en-US" altLang="zh-CN" sz="2800">
                <a:latin typeface="等线" panose="02010600030101010101" charset="-122"/>
                <a:ea typeface="等线" panose="02010600030101010101" charset="-122"/>
                <a:cs typeface="等线" panose="02010600030101010101" charset="-122"/>
              </a:rPr>
              <a:t>5.</a:t>
            </a:r>
            <a:r>
              <a:rPr lang="zh-CN" altLang="en-US" sz="2800">
                <a:latin typeface="等线" panose="02010600030101010101" charset="-122"/>
                <a:ea typeface="等线" panose="02010600030101010101" charset="-122"/>
                <a:cs typeface="等线" panose="02010600030101010101" charset="-122"/>
              </a:rPr>
              <a:t>踉踉跄跄地走出门</a:t>
            </a:r>
            <a:endParaRPr lang="zh-CN" altLang="en-US" sz="2800">
              <a:latin typeface="等线" panose="02010600030101010101" charset="-122"/>
              <a:ea typeface="等线" panose="02010600030101010101" charset="-122"/>
              <a:cs typeface="等线" panose="02010600030101010101" charset="-122"/>
            </a:endParaRPr>
          </a:p>
          <a:p>
            <a:pPr algn="r"/>
            <a:r>
              <a:rPr lang="en-US" altLang="zh-CN" sz="2800">
                <a:latin typeface="等线" panose="02010600030101010101" charset="-122"/>
                <a:ea typeface="等线" panose="02010600030101010101" charset="-122"/>
                <a:cs typeface="等线" panose="02010600030101010101" charset="-122"/>
              </a:rPr>
              <a:t>6.</a:t>
            </a:r>
            <a:r>
              <a:rPr lang="zh-CN" altLang="en-US" sz="2800">
                <a:latin typeface="等线" panose="02010600030101010101" charset="-122"/>
                <a:ea typeface="等线" panose="02010600030101010101" charset="-122"/>
                <a:cs typeface="等线" panose="02010600030101010101" charset="-122"/>
              </a:rPr>
              <a:t>报名参加</a:t>
            </a:r>
            <a:endParaRPr lang="zh-CN" altLang="en-US" sz="2800">
              <a:latin typeface="等线" panose="02010600030101010101" charset="-122"/>
              <a:ea typeface="等线" panose="02010600030101010101" charset="-122"/>
              <a:cs typeface="等线" panose="02010600030101010101" charset="-122"/>
            </a:endParaRPr>
          </a:p>
          <a:p>
            <a:pPr algn="r"/>
            <a:r>
              <a:rPr lang="en-US" altLang="zh-CN" sz="2800">
                <a:latin typeface="等线" panose="02010600030101010101" charset="-122"/>
                <a:ea typeface="等线" panose="02010600030101010101" charset="-122"/>
                <a:cs typeface="等线" panose="02010600030101010101" charset="-122"/>
              </a:rPr>
              <a:t>7.</a:t>
            </a:r>
            <a:r>
              <a:rPr lang="zh-CN" altLang="en-US" sz="2800">
                <a:latin typeface="等线" panose="02010600030101010101" charset="-122"/>
                <a:ea typeface="等线" panose="02010600030101010101" charset="-122"/>
                <a:cs typeface="等线" panose="02010600030101010101" charset="-122"/>
              </a:rPr>
              <a:t>筹钱</a:t>
            </a:r>
            <a:endParaRPr lang="zh-CN" altLang="en-US" sz="2800">
              <a:latin typeface="等线" panose="02010600030101010101" charset="-122"/>
              <a:ea typeface="等线" panose="02010600030101010101" charset="-122"/>
              <a:cs typeface="等线" panose="02010600030101010101" charset="-122"/>
            </a:endParaRPr>
          </a:p>
          <a:p>
            <a:pPr algn="r"/>
            <a:r>
              <a:rPr lang="en-US" altLang="zh-CN" sz="2800">
                <a:latin typeface="等线" panose="02010600030101010101" charset="-122"/>
                <a:ea typeface="等线" panose="02010600030101010101" charset="-122"/>
                <a:cs typeface="等线" panose="02010600030101010101" charset="-122"/>
              </a:rPr>
              <a:t>8.</a:t>
            </a:r>
            <a:r>
              <a:rPr lang="zh-CN" altLang="en-US" sz="2800">
                <a:latin typeface="等线" panose="02010600030101010101" charset="-122"/>
                <a:ea typeface="等线" panose="02010600030101010101" charset="-122"/>
                <a:cs typeface="等线" panose="02010600030101010101" charset="-122"/>
              </a:rPr>
              <a:t>迈出一小步</a:t>
            </a:r>
            <a:endParaRPr lang="zh-CN" altLang="en-US" sz="2800">
              <a:latin typeface="等线" panose="02010600030101010101" charset="-122"/>
              <a:ea typeface="等线" panose="02010600030101010101" charset="-122"/>
              <a:cs typeface="等线" panose="02010600030101010101" charset="-122"/>
            </a:endParaRPr>
          </a:p>
          <a:p>
            <a:pPr algn="r"/>
            <a:r>
              <a:rPr lang="en-US" altLang="zh-CN" sz="2800">
                <a:latin typeface="等线" panose="02010600030101010101" charset="-122"/>
                <a:ea typeface="等线" panose="02010600030101010101" charset="-122"/>
                <a:cs typeface="等线" panose="02010600030101010101" charset="-122"/>
              </a:rPr>
              <a:t>9.</a:t>
            </a:r>
            <a:r>
              <a:rPr lang="zh-CN" altLang="en-US" sz="2800">
                <a:latin typeface="等线" panose="02010600030101010101" charset="-122"/>
                <a:ea typeface="等线" panose="02010600030101010101" charset="-122"/>
                <a:cs typeface="等线" panose="02010600030101010101" charset="-122"/>
              </a:rPr>
              <a:t>稳定我的情绪，放松我的神经</a:t>
            </a:r>
            <a:endParaRPr lang="zh-CN" altLang="en-US" sz="2800">
              <a:latin typeface="等线" panose="02010600030101010101" charset="-122"/>
              <a:ea typeface="等线" panose="02010600030101010101" charset="-122"/>
              <a:cs typeface="等线" panose="02010600030101010101" charset="-122"/>
            </a:endParaRPr>
          </a:p>
          <a:p>
            <a:pPr algn="r"/>
            <a:r>
              <a:rPr lang="en-US" altLang="zh-CN" sz="2800">
                <a:latin typeface="等线" panose="02010600030101010101" charset="-122"/>
                <a:ea typeface="等线" panose="02010600030101010101" charset="-122"/>
                <a:cs typeface="等线" panose="02010600030101010101" charset="-122"/>
              </a:rPr>
              <a:t>10.</a:t>
            </a:r>
            <a:r>
              <a:rPr lang="zh-CN" altLang="en-US" sz="2800">
                <a:latin typeface="等线" panose="02010600030101010101" charset="-122"/>
                <a:ea typeface="等线" panose="02010600030101010101" charset="-122"/>
                <a:cs typeface="等线" panose="02010600030101010101" charset="-122"/>
              </a:rPr>
              <a:t>麻利地穿上</a:t>
            </a:r>
            <a:endParaRPr lang="zh-CN" altLang="en-US" sz="2800">
              <a:latin typeface="等线" panose="02010600030101010101" charset="-122"/>
              <a:ea typeface="等线" panose="02010600030101010101" charset="-122"/>
              <a:cs typeface="等线" panose="02010600030101010101" charset="-122"/>
            </a:endParaRPr>
          </a:p>
          <a:p>
            <a:pPr algn="r"/>
            <a:r>
              <a:rPr lang="en-US" altLang="zh-CN" sz="2800">
                <a:latin typeface="等线" panose="02010600030101010101" charset="-122"/>
                <a:ea typeface="等线" panose="02010600030101010101" charset="-122"/>
                <a:cs typeface="等线" panose="02010600030101010101" charset="-122"/>
              </a:rPr>
              <a:t>11.</a:t>
            </a:r>
            <a:r>
              <a:rPr lang="zh-CN" altLang="en-US" sz="2800">
                <a:latin typeface="等线" panose="02010600030101010101" charset="-122"/>
                <a:ea typeface="等线" panose="02010600030101010101" charset="-122"/>
                <a:cs typeface="等线" panose="02010600030101010101" charset="-122"/>
              </a:rPr>
              <a:t>吸引某人的目光</a:t>
            </a:r>
            <a:endParaRPr lang="zh-CN" altLang="en-US" sz="2800">
              <a:latin typeface="等线" panose="02010600030101010101" charset="-122"/>
              <a:ea typeface="等线" panose="02010600030101010101" charset="-122"/>
              <a:cs typeface="等线" panose="02010600030101010101" charset="-122"/>
            </a:endParaRPr>
          </a:p>
          <a:p>
            <a:pPr algn="r"/>
            <a:r>
              <a:rPr lang="en-US" altLang="zh-CN" sz="2800">
                <a:latin typeface="等线" panose="02010600030101010101" charset="-122"/>
                <a:ea typeface="等线" panose="02010600030101010101" charset="-122"/>
                <a:cs typeface="等线" panose="02010600030101010101" charset="-122"/>
              </a:rPr>
              <a:t>12.</a:t>
            </a:r>
            <a:r>
              <a:rPr lang="zh-CN" altLang="en-US" sz="2800">
                <a:latin typeface="等线" panose="02010600030101010101" charset="-122"/>
                <a:ea typeface="等线" panose="02010600030101010101" charset="-122"/>
                <a:cs typeface="等线" panose="02010600030101010101" charset="-122"/>
              </a:rPr>
              <a:t>一瞥后移开目光</a:t>
            </a:r>
            <a:endParaRPr lang="zh-CN" altLang="en-US" sz="2800">
              <a:latin typeface="等线" panose="02010600030101010101" charset="-122"/>
              <a:ea typeface="等线" panose="02010600030101010101" charset="-122"/>
              <a:cs typeface="等线" panose="02010600030101010101" charset="-122"/>
            </a:endParaRPr>
          </a:p>
        </p:txBody>
      </p:sp>
      <p:sp>
        <p:nvSpPr>
          <p:cNvPr id="7" name="文本框 6"/>
          <p:cNvSpPr txBox="1"/>
          <p:nvPr/>
        </p:nvSpPr>
        <p:spPr>
          <a:xfrm>
            <a:off x="6972300" y="897890"/>
            <a:ext cx="4689475" cy="52311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340"/>
              </a:lnSpc>
            </a:pPr>
            <a:r>
              <a:rPr lang="en-US" altLang="zh-CN" sz="3200">
                <a:solidFill>
                  <a:srgbClr val="FF0000"/>
                </a:solidFill>
                <a:latin typeface="Arial" panose="020B0604020202020204" pitchFamily="34" charset="0"/>
                <a:cs typeface="Arial" panose="020B0604020202020204" pitchFamily="34" charset="0"/>
              </a:rPr>
              <a:t>1.shopping mall</a:t>
            </a:r>
            <a:endParaRPr lang="en-US" altLang="zh-CN" sz="3200">
              <a:solidFill>
                <a:srgbClr val="FF0000"/>
              </a:solidFill>
              <a:latin typeface="Arial" panose="020B0604020202020204" pitchFamily="34" charset="0"/>
              <a:cs typeface="Arial" panose="020B0604020202020204" pitchFamily="34" charset="0"/>
            </a:endParaRPr>
          </a:p>
          <a:p>
            <a:pPr fontAlgn="auto">
              <a:lnSpc>
                <a:spcPts val="3340"/>
              </a:lnSpc>
            </a:pPr>
            <a:r>
              <a:rPr lang="en-US" altLang="zh-CN" sz="3200">
                <a:solidFill>
                  <a:srgbClr val="FF0000"/>
                </a:solidFill>
                <a:latin typeface="Arial" panose="020B0604020202020204" pitchFamily="34" charset="0"/>
                <a:cs typeface="Arial" panose="020B0604020202020204" pitchFamily="34" charset="0"/>
              </a:rPr>
              <a:t>2.grocery store</a:t>
            </a:r>
            <a:endParaRPr lang="en-US" altLang="zh-CN" sz="3200">
              <a:solidFill>
                <a:srgbClr val="FF0000"/>
              </a:solidFill>
              <a:latin typeface="Arial" panose="020B0604020202020204" pitchFamily="34" charset="0"/>
              <a:cs typeface="Arial" panose="020B0604020202020204" pitchFamily="34" charset="0"/>
            </a:endParaRPr>
          </a:p>
          <a:p>
            <a:pPr fontAlgn="auto">
              <a:lnSpc>
                <a:spcPts val="3340"/>
              </a:lnSpc>
            </a:pPr>
            <a:r>
              <a:rPr lang="en-US" altLang="zh-CN" sz="3200">
                <a:solidFill>
                  <a:srgbClr val="FF0000"/>
                </a:solidFill>
                <a:latin typeface="Arial" panose="020B0604020202020204" pitchFamily="34" charset="0"/>
                <a:cs typeface="Arial" panose="020B0604020202020204" pitchFamily="34" charset="0"/>
              </a:rPr>
              <a:t>3.It’s not a big deal.</a:t>
            </a:r>
            <a:endParaRPr lang="en-US" altLang="zh-CN" sz="3200">
              <a:solidFill>
                <a:srgbClr val="FF0000"/>
              </a:solidFill>
              <a:latin typeface="Arial" panose="020B0604020202020204" pitchFamily="34" charset="0"/>
              <a:cs typeface="Arial" panose="020B0604020202020204" pitchFamily="34" charset="0"/>
            </a:endParaRPr>
          </a:p>
          <a:p>
            <a:pPr fontAlgn="auto">
              <a:lnSpc>
                <a:spcPts val="3340"/>
              </a:lnSpc>
            </a:pPr>
            <a:r>
              <a:rPr lang="en-US" altLang="zh-CN" sz="3200">
                <a:solidFill>
                  <a:srgbClr val="FF0000"/>
                </a:solidFill>
                <a:latin typeface="Arial" panose="020B0604020202020204" pitchFamily="34" charset="0"/>
                <a:cs typeface="Arial" panose="020B0604020202020204" pitchFamily="34" charset="0"/>
              </a:rPr>
              <a:t>4.ridiculously hard</a:t>
            </a:r>
            <a:endParaRPr lang="en-US" altLang="zh-CN" sz="3200">
              <a:solidFill>
                <a:srgbClr val="FF0000"/>
              </a:solidFill>
              <a:latin typeface="Arial" panose="020B0604020202020204" pitchFamily="34" charset="0"/>
              <a:cs typeface="Arial" panose="020B0604020202020204" pitchFamily="34" charset="0"/>
            </a:endParaRPr>
          </a:p>
          <a:p>
            <a:pPr fontAlgn="auto">
              <a:lnSpc>
                <a:spcPts val="3340"/>
              </a:lnSpc>
            </a:pPr>
            <a:r>
              <a:rPr lang="en-US" altLang="zh-CN" sz="3200">
                <a:solidFill>
                  <a:srgbClr val="FF0000"/>
                </a:solidFill>
                <a:latin typeface="Arial" panose="020B0604020202020204" pitchFamily="34" charset="0"/>
                <a:cs typeface="Arial" panose="020B0604020202020204" pitchFamily="34" charset="0"/>
              </a:rPr>
              <a:t>5.stagger out of the door</a:t>
            </a:r>
            <a:endParaRPr lang="en-US" altLang="zh-CN" sz="3200">
              <a:solidFill>
                <a:srgbClr val="FF0000"/>
              </a:solidFill>
              <a:latin typeface="Arial" panose="020B0604020202020204" pitchFamily="34" charset="0"/>
              <a:cs typeface="Arial" panose="020B0604020202020204" pitchFamily="34" charset="0"/>
            </a:endParaRPr>
          </a:p>
          <a:p>
            <a:pPr fontAlgn="auto">
              <a:lnSpc>
                <a:spcPts val="3340"/>
              </a:lnSpc>
            </a:pPr>
            <a:r>
              <a:rPr lang="en-US" altLang="zh-CN" sz="3200">
                <a:solidFill>
                  <a:srgbClr val="FF0000"/>
                </a:solidFill>
                <a:latin typeface="Arial" panose="020B0604020202020204" pitchFamily="34" charset="0"/>
                <a:cs typeface="Arial" panose="020B0604020202020204" pitchFamily="34" charset="0"/>
              </a:rPr>
              <a:t>6.sign up for...</a:t>
            </a:r>
            <a:endParaRPr lang="en-US" altLang="zh-CN" sz="3200">
              <a:solidFill>
                <a:srgbClr val="FF0000"/>
              </a:solidFill>
              <a:latin typeface="Arial" panose="020B0604020202020204" pitchFamily="34" charset="0"/>
              <a:cs typeface="Arial" panose="020B0604020202020204" pitchFamily="34" charset="0"/>
            </a:endParaRPr>
          </a:p>
          <a:p>
            <a:pPr fontAlgn="auto">
              <a:lnSpc>
                <a:spcPts val="3340"/>
              </a:lnSpc>
            </a:pPr>
            <a:r>
              <a:rPr lang="en-US" altLang="zh-CN" sz="3200">
                <a:solidFill>
                  <a:srgbClr val="FF0000"/>
                </a:solidFill>
                <a:latin typeface="Arial" panose="020B0604020202020204" pitchFamily="34" charset="0"/>
                <a:cs typeface="Arial" panose="020B0604020202020204" pitchFamily="34" charset="0"/>
              </a:rPr>
              <a:t>7.collect/raise money</a:t>
            </a:r>
            <a:endParaRPr lang="en-US" altLang="zh-CN" sz="3200">
              <a:solidFill>
                <a:srgbClr val="FF0000"/>
              </a:solidFill>
              <a:latin typeface="Arial" panose="020B0604020202020204" pitchFamily="34" charset="0"/>
              <a:cs typeface="Arial" panose="020B0604020202020204" pitchFamily="34" charset="0"/>
            </a:endParaRPr>
          </a:p>
          <a:p>
            <a:pPr fontAlgn="auto">
              <a:lnSpc>
                <a:spcPts val="3340"/>
              </a:lnSpc>
            </a:pPr>
            <a:r>
              <a:rPr lang="en-US" altLang="zh-CN" sz="3200">
                <a:solidFill>
                  <a:srgbClr val="FF0000"/>
                </a:solidFill>
                <a:latin typeface="Arial" panose="020B0604020202020204" pitchFamily="34" charset="0"/>
                <a:cs typeface="Arial" panose="020B0604020202020204" pitchFamily="34" charset="0"/>
              </a:rPr>
              <a:t>8.take a baby step</a:t>
            </a:r>
            <a:endParaRPr lang="en-US" altLang="zh-CN" sz="3200">
              <a:solidFill>
                <a:srgbClr val="FF0000"/>
              </a:solidFill>
              <a:latin typeface="Arial" panose="020B0604020202020204" pitchFamily="34" charset="0"/>
              <a:cs typeface="Arial" panose="020B0604020202020204" pitchFamily="34" charset="0"/>
            </a:endParaRPr>
          </a:p>
          <a:p>
            <a:pPr fontAlgn="auto">
              <a:lnSpc>
                <a:spcPts val="3340"/>
              </a:lnSpc>
            </a:pPr>
            <a:r>
              <a:rPr lang="en-US" altLang="zh-CN" sz="3200">
                <a:solidFill>
                  <a:srgbClr val="FF0000"/>
                </a:solidFill>
                <a:latin typeface="Arial" panose="020B0604020202020204" pitchFamily="34" charset="0"/>
                <a:cs typeface="Arial" panose="020B0604020202020204" pitchFamily="34" charset="0"/>
              </a:rPr>
              <a:t>9.calm my nerves</a:t>
            </a:r>
            <a:endParaRPr lang="en-US" altLang="zh-CN" sz="3200">
              <a:solidFill>
                <a:srgbClr val="FF0000"/>
              </a:solidFill>
              <a:latin typeface="Arial" panose="020B0604020202020204" pitchFamily="34" charset="0"/>
              <a:cs typeface="Arial" panose="020B0604020202020204" pitchFamily="34" charset="0"/>
            </a:endParaRPr>
          </a:p>
          <a:p>
            <a:pPr fontAlgn="auto">
              <a:lnSpc>
                <a:spcPts val="3340"/>
              </a:lnSpc>
            </a:pPr>
            <a:r>
              <a:rPr lang="en-US" altLang="zh-CN" sz="3200">
                <a:solidFill>
                  <a:srgbClr val="FF0000"/>
                </a:solidFill>
                <a:latin typeface="Arial" panose="020B0604020202020204" pitchFamily="34" charset="0"/>
                <a:cs typeface="Arial" panose="020B0604020202020204" pitchFamily="34" charset="0"/>
              </a:rPr>
              <a:t>10.slip on</a:t>
            </a:r>
            <a:endParaRPr lang="en-US" altLang="zh-CN" sz="3200">
              <a:solidFill>
                <a:srgbClr val="FF0000"/>
              </a:solidFill>
              <a:latin typeface="Arial" panose="020B0604020202020204" pitchFamily="34" charset="0"/>
              <a:cs typeface="Arial" panose="020B0604020202020204" pitchFamily="34" charset="0"/>
            </a:endParaRPr>
          </a:p>
          <a:p>
            <a:pPr fontAlgn="auto">
              <a:lnSpc>
                <a:spcPts val="3340"/>
              </a:lnSpc>
            </a:pPr>
            <a:r>
              <a:rPr lang="en-US" altLang="zh-CN" sz="3200">
                <a:solidFill>
                  <a:srgbClr val="FF0000"/>
                </a:solidFill>
                <a:latin typeface="Arial" panose="020B0604020202020204" pitchFamily="34" charset="0"/>
                <a:cs typeface="Arial" panose="020B0604020202020204" pitchFamily="34" charset="0"/>
              </a:rPr>
              <a:t>11.catch sb’s attention</a:t>
            </a:r>
            <a:endParaRPr lang="en-US" altLang="zh-CN" sz="3200">
              <a:solidFill>
                <a:srgbClr val="FF0000"/>
              </a:solidFill>
              <a:latin typeface="Arial" panose="020B0604020202020204" pitchFamily="34" charset="0"/>
              <a:cs typeface="Arial" panose="020B0604020202020204" pitchFamily="34" charset="0"/>
            </a:endParaRPr>
          </a:p>
          <a:p>
            <a:pPr fontAlgn="auto">
              <a:lnSpc>
                <a:spcPts val="3340"/>
              </a:lnSpc>
            </a:pPr>
            <a:r>
              <a:rPr lang="en-US" altLang="zh-CN" sz="3200">
                <a:solidFill>
                  <a:srgbClr val="FF0000"/>
                </a:solidFill>
                <a:latin typeface="Arial" panose="020B0604020202020204" pitchFamily="34" charset="0"/>
                <a:cs typeface="Arial" panose="020B0604020202020204" pitchFamily="34" charset="0"/>
              </a:rPr>
              <a:t>12.glance away</a:t>
            </a:r>
            <a:endParaRPr lang="en-US" altLang="zh-CN" sz="320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diamond(in)">
                                      <p:cBhvr>
                                        <p:cTn id="24" dur="20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diamond(in)">
                                      <p:cBhvr>
                                        <p:cTn id="29" dur="20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diamond(in)">
                                      <p:cBhvr>
                                        <p:cTn id="34" dur="20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diamond(in)">
                                      <p:cBhvr>
                                        <p:cTn id="39" dur="2000"/>
                                        <p:tgtEl>
                                          <p:spTgt spid="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diamond(in)">
                                      <p:cBhvr>
                                        <p:cTn id="44" dur="2000"/>
                                        <p:tgtEl>
                                          <p:spTgt spid="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diamond(in)">
                                      <p:cBhvr>
                                        <p:cTn id="49" dur="2000"/>
                                        <p:tgtEl>
                                          <p:spTgt spid="7">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nodeType="click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animEffect transition="in" filter="diamond(in)">
                                      <p:cBhvr>
                                        <p:cTn id="54" dur="2000"/>
                                        <p:tgtEl>
                                          <p:spTgt spid="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7">
                                            <p:txEl>
                                              <p:pRg st="7" end="7"/>
                                            </p:txEl>
                                          </p:spTgt>
                                        </p:tgtEl>
                                        <p:attrNameLst>
                                          <p:attrName>style.visibility</p:attrName>
                                        </p:attrNameLst>
                                      </p:cBhvr>
                                      <p:to>
                                        <p:strVal val="visible"/>
                                      </p:to>
                                    </p:set>
                                    <p:animEffect transition="in" filter="diamond(in)">
                                      <p:cBhvr>
                                        <p:cTn id="59" dur="2000"/>
                                        <p:tgtEl>
                                          <p:spTgt spid="7">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nodeType="clickEffect">
                                  <p:stCondLst>
                                    <p:cond delay="0"/>
                                  </p:stCondLst>
                                  <p:childTnLst>
                                    <p:set>
                                      <p:cBhvr>
                                        <p:cTn id="63" dur="1" fill="hold">
                                          <p:stCondLst>
                                            <p:cond delay="0"/>
                                          </p:stCondLst>
                                        </p:cTn>
                                        <p:tgtEl>
                                          <p:spTgt spid="7">
                                            <p:txEl>
                                              <p:pRg st="8" end="8"/>
                                            </p:txEl>
                                          </p:spTgt>
                                        </p:tgtEl>
                                        <p:attrNameLst>
                                          <p:attrName>style.visibility</p:attrName>
                                        </p:attrNameLst>
                                      </p:cBhvr>
                                      <p:to>
                                        <p:strVal val="visible"/>
                                      </p:to>
                                    </p:set>
                                    <p:animEffect transition="in" filter="diamond(in)">
                                      <p:cBhvr>
                                        <p:cTn id="64" dur="2000"/>
                                        <p:tgtEl>
                                          <p:spTgt spid="7">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nodeType="clickEffect">
                                  <p:stCondLst>
                                    <p:cond delay="0"/>
                                  </p:stCondLst>
                                  <p:childTnLst>
                                    <p:set>
                                      <p:cBhvr>
                                        <p:cTn id="68" dur="1" fill="hold">
                                          <p:stCondLst>
                                            <p:cond delay="0"/>
                                          </p:stCondLst>
                                        </p:cTn>
                                        <p:tgtEl>
                                          <p:spTgt spid="7">
                                            <p:txEl>
                                              <p:pRg st="9" end="9"/>
                                            </p:txEl>
                                          </p:spTgt>
                                        </p:tgtEl>
                                        <p:attrNameLst>
                                          <p:attrName>style.visibility</p:attrName>
                                        </p:attrNameLst>
                                      </p:cBhvr>
                                      <p:to>
                                        <p:strVal val="visible"/>
                                      </p:to>
                                    </p:set>
                                    <p:animEffect transition="in" filter="diamond(in)">
                                      <p:cBhvr>
                                        <p:cTn id="69" dur="2000"/>
                                        <p:tgtEl>
                                          <p:spTgt spid="7">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nodeType="clickEffect">
                                  <p:stCondLst>
                                    <p:cond delay="0"/>
                                  </p:stCondLst>
                                  <p:childTnLst>
                                    <p:set>
                                      <p:cBhvr>
                                        <p:cTn id="73" dur="1" fill="hold">
                                          <p:stCondLst>
                                            <p:cond delay="0"/>
                                          </p:stCondLst>
                                        </p:cTn>
                                        <p:tgtEl>
                                          <p:spTgt spid="7">
                                            <p:txEl>
                                              <p:pRg st="10" end="10"/>
                                            </p:txEl>
                                          </p:spTgt>
                                        </p:tgtEl>
                                        <p:attrNameLst>
                                          <p:attrName>style.visibility</p:attrName>
                                        </p:attrNameLst>
                                      </p:cBhvr>
                                      <p:to>
                                        <p:strVal val="visible"/>
                                      </p:to>
                                    </p:set>
                                    <p:animEffect transition="in" filter="diamond(in)">
                                      <p:cBhvr>
                                        <p:cTn id="74" dur="2000"/>
                                        <p:tgtEl>
                                          <p:spTgt spid="7">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nodeType="clickEffect">
                                  <p:stCondLst>
                                    <p:cond delay="0"/>
                                  </p:stCondLst>
                                  <p:childTnLst>
                                    <p:set>
                                      <p:cBhvr>
                                        <p:cTn id="78" dur="1" fill="hold">
                                          <p:stCondLst>
                                            <p:cond delay="0"/>
                                          </p:stCondLst>
                                        </p:cTn>
                                        <p:tgtEl>
                                          <p:spTgt spid="7">
                                            <p:txEl>
                                              <p:pRg st="11" end="11"/>
                                            </p:txEl>
                                          </p:spTgt>
                                        </p:tgtEl>
                                        <p:attrNameLst>
                                          <p:attrName>style.visibility</p:attrName>
                                        </p:attrNameLst>
                                      </p:cBhvr>
                                      <p:to>
                                        <p:strVal val="visible"/>
                                      </p:to>
                                    </p:set>
                                    <p:animEffect transition="in" filter="diamond(in)">
                                      <p:cBhvr>
                                        <p:cTn id="79" dur="20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21735" t="6878" r="24869" b="9387"/>
          <a:stretch>
            <a:fillRect/>
          </a:stretch>
        </p:blipFill>
        <p:spPr>
          <a:xfrm>
            <a:off x="0" y="0"/>
            <a:ext cx="1208405" cy="7018655"/>
          </a:xfrm>
          <a:prstGeom prst="rect">
            <a:avLst/>
          </a:prstGeom>
        </p:spPr>
      </p:pic>
      <p:sp>
        <p:nvSpPr>
          <p:cNvPr id="2" name="流程图: 多文档 1"/>
          <p:cNvSpPr/>
          <p:nvPr/>
        </p:nvSpPr>
        <p:spPr>
          <a:xfrm>
            <a:off x="568960" y="0"/>
            <a:ext cx="7047230" cy="728980"/>
          </a:xfrm>
          <a:prstGeom prst="flowChartMultidocument">
            <a:avLst/>
          </a:prstGeom>
          <a:solidFill>
            <a:srgbClr val="4FD1C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dirty="0">
                <a:latin typeface="微软雅黑" panose="020B0503020204020204" charset="-122"/>
                <a:ea typeface="微软雅黑" panose="020B0503020204020204" charset="-122"/>
              </a:rPr>
              <a:t>Design the plot: underlined words</a:t>
            </a:r>
            <a:endParaRPr lang="en-US" altLang="zh-CN" sz="2800" dirty="0">
              <a:latin typeface="微软雅黑" panose="020B0503020204020204" charset="-122"/>
              <a:ea typeface="微软雅黑" panose="020B0503020204020204" charset="-122"/>
            </a:endParaRPr>
          </a:p>
        </p:txBody>
      </p:sp>
      <p:sp>
        <p:nvSpPr>
          <p:cNvPr id="8" name="文本框 7"/>
          <p:cNvSpPr txBox="1"/>
          <p:nvPr/>
        </p:nvSpPr>
        <p:spPr>
          <a:xfrm>
            <a:off x="1007745" y="986155"/>
            <a:ext cx="2942590" cy="56927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sz="2800">
                <a:latin typeface="Arial" panose="020B0604020202020204" pitchFamily="34" charset="0"/>
                <a:ea typeface="等线" panose="02010600030101010101" charset="-122"/>
                <a:cs typeface="Arial" panose="020B0604020202020204" pitchFamily="34" charset="0"/>
              </a:rPr>
              <a:t>donations</a:t>
            </a:r>
            <a:endParaRPr lang="en-US" sz="2800">
              <a:latin typeface="Arial" panose="020B0604020202020204" pitchFamily="34" charset="0"/>
              <a:ea typeface="等线" panose="02010600030101010101" charset="-122"/>
              <a:cs typeface="Arial" panose="020B0604020202020204" pitchFamily="34" charset="0"/>
            </a:endParaRPr>
          </a:p>
          <a:p>
            <a:pPr algn="l"/>
            <a:r>
              <a:rPr lang="en-US" sz="2800">
                <a:latin typeface="Arial" panose="020B0604020202020204" pitchFamily="34" charset="0"/>
                <a:ea typeface="等线" panose="02010600030101010101" charset="-122"/>
                <a:cs typeface="Arial" panose="020B0604020202020204" pitchFamily="34" charset="0"/>
              </a:rPr>
              <a:t>shifts</a:t>
            </a:r>
            <a:endParaRPr lang="en-US" sz="2800">
              <a:latin typeface="Arial" panose="020B0604020202020204" pitchFamily="34" charset="0"/>
              <a:ea typeface="等线" panose="02010600030101010101" charset="-122"/>
              <a:cs typeface="Arial" panose="020B0604020202020204" pitchFamily="34" charset="0"/>
            </a:endParaRPr>
          </a:p>
          <a:p>
            <a:pPr algn="l"/>
            <a:r>
              <a:rPr lang="en-US" sz="2800">
                <a:latin typeface="Arial" panose="020B0604020202020204" pitchFamily="34" charset="0"/>
                <a:ea typeface="等线" panose="02010600030101010101" charset="-122"/>
                <a:cs typeface="Arial" panose="020B0604020202020204" pitchFamily="34" charset="0"/>
              </a:rPr>
              <a:t>donation box</a:t>
            </a:r>
            <a:endParaRPr lang="en-US" sz="2800">
              <a:latin typeface="Arial" panose="020B0604020202020204" pitchFamily="34" charset="0"/>
              <a:ea typeface="等线" panose="02010600030101010101" charset="-122"/>
              <a:cs typeface="Arial" panose="020B0604020202020204" pitchFamily="34" charset="0"/>
            </a:endParaRPr>
          </a:p>
          <a:p>
            <a:pPr algn="l"/>
            <a:endParaRPr lang="en-US" sz="2800">
              <a:latin typeface="Arial" panose="020B0604020202020204" pitchFamily="34" charset="0"/>
              <a:ea typeface="等线" panose="02010600030101010101" charset="-122"/>
              <a:cs typeface="Arial" panose="020B0604020202020204" pitchFamily="34" charset="0"/>
            </a:endParaRPr>
          </a:p>
          <a:p>
            <a:pPr algn="l"/>
            <a:r>
              <a:rPr lang="en-US" sz="2800">
                <a:latin typeface="Arial" panose="020B0604020202020204" pitchFamily="34" charset="0"/>
                <a:ea typeface="等线" panose="02010600030101010101" charset="-122"/>
                <a:cs typeface="Arial" panose="020B0604020202020204" pitchFamily="34" charset="0"/>
              </a:rPr>
              <a:t>calm my nerves</a:t>
            </a:r>
            <a:endParaRPr lang="en-US" sz="2800">
              <a:latin typeface="Arial" panose="020B0604020202020204" pitchFamily="34" charset="0"/>
              <a:ea typeface="等线" panose="02010600030101010101" charset="-122"/>
              <a:cs typeface="Arial" panose="020B0604020202020204" pitchFamily="34" charset="0"/>
            </a:endParaRPr>
          </a:p>
          <a:p>
            <a:pPr algn="l"/>
            <a:r>
              <a:rPr lang="en-US" sz="2800">
                <a:latin typeface="Arial" panose="020B0604020202020204" pitchFamily="34" charset="0"/>
                <a:ea typeface="等线" panose="02010600030101010101" charset="-122"/>
                <a:cs typeface="Arial" panose="020B0604020202020204" pitchFamily="34" charset="0"/>
              </a:rPr>
              <a:t>smile</a:t>
            </a:r>
            <a:endParaRPr lang="en-US" sz="2800">
              <a:latin typeface="Arial" panose="020B0604020202020204" pitchFamily="34" charset="0"/>
              <a:ea typeface="等线" panose="02010600030101010101" charset="-122"/>
              <a:cs typeface="Arial" panose="020B0604020202020204" pitchFamily="34" charset="0"/>
            </a:endParaRPr>
          </a:p>
          <a:p>
            <a:pPr algn="l"/>
            <a:r>
              <a:rPr lang="en-US" sz="2800">
                <a:latin typeface="Arial" panose="020B0604020202020204" pitchFamily="34" charset="0"/>
                <a:ea typeface="等线" panose="02010600030101010101" charset="-122"/>
                <a:cs typeface="Arial" panose="020B0604020202020204" pitchFamily="34" charset="0"/>
              </a:rPr>
              <a:t>give</a:t>
            </a:r>
            <a:endParaRPr lang="en-US" sz="2800">
              <a:latin typeface="Arial" panose="020B0604020202020204" pitchFamily="34" charset="0"/>
              <a:ea typeface="等线" panose="02010600030101010101" charset="-122"/>
              <a:cs typeface="Arial" panose="020B0604020202020204" pitchFamily="34" charset="0"/>
            </a:endParaRPr>
          </a:p>
          <a:p>
            <a:pPr algn="l"/>
            <a:r>
              <a:rPr lang="en-US" sz="2800">
                <a:latin typeface="Arial" panose="020B0604020202020204" pitchFamily="34" charset="0"/>
                <a:ea typeface="等线" panose="02010600030101010101" charset="-122"/>
                <a:cs typeface="Arial" panose="020B0604020202020204" pitchFamily="34" charset="0"/>
              </a:rPr>
              <a:t>ask</a:t>
            </a:r>
            <a:endParaRPr lang="en-US" sz="2800">
              <a:latin typeface="Arial" panose="020B0604020202020204" pitchFamily="34" charset="0"/>
              <a:ea typeface="等线" panose="02010600030101010101" charset="-122"/>
              <a:cs typeface="Arial" panose="020B0604020202020204" pitchFamily="34" charset="0"/>
            </a:endParaRPr>
          </a:p>
          <a:p>
            <a:pPr algn="l"/>
            <a:endParaRPr lang="en-US" sz="2800">
              <a:latin typeface="Arial" panose="020B0604020202020204" pitchFamily="34" charset="0"/>
              <a:ea typeface="等线" panose="02010600030101010101" charset="-122"/>
              <a:cs typeface="Arial" panose="020B0604020202020204" pitchFamily="34" charset="0"/>
            </a:endParaRPr>
          </a:p>
          <a:p>
            <a:pPr algn="l"/>
            <a:r>
              <a:rPr lang="en-US" sz="2800">
                <a:latin typeface="Arial" panose="020B0604020202020204" pitchFamily="34" charset="0"/>
                <a:ea typeface="等线" panose="02010600030101010101" charset="-122"/>
                <a:cs typeface="Arial" panose="020B0604020202020204" pitchFamily="34" charset="0"/>
              </a:rPr>
              <a:t>difficult</a:t>
            </a:r>
            <a:endParaRPr lang="en-US" sz="2800">
              <a:latin typeface="Arial" panose="020B0604020202020204" pitchFamily="34" charset="0"/>
              <a:ea typeface="等线" panose="02010600030101010101" charset="-122"/>
              <a:cs typeface="Arial" panose="020B0604020202020204" pitchFamily="34" charset="0"/>
            </a:endParaRPr>
          </a:p>
          <a:p>
            <a:pPr algn="l"/>
            <a:r>
              <a:rPr lang="en-US" sz="2800">
                <a:latin typeface="Arial" panose="020B0604020202020204" pitchFamily="34" charset="0"/>
                <a:ea typeface="等线" panose="02010600030101010101" charset="-122"/>
                <a:cs typeface="Arial" panose="020B0604020202020204" pitchFamily="34" charset="0"/>
              </a:rPr>
              <a:t>awkward</a:t>
            </a:r>
            <a:endParaRPr lang="en-US" sz="2800">
              <a:latin typeface="Arial" panose="020B0604020202020204" pitchFamily="34" charset="0"/>
              <a:ea typeface="等线" panose="02010600030101010101" charset="-122"/>
              <a:cs typeface="Arial" panose="020B0604020202020204" pitchFamily="34" charset="0"/>
            </a:endParaRPr>
          </a:p>
          <a:p>
            <a:pPr algn="l"/>
            <a:r>
              <a:rPr lang="en-US" sz="2800">
                <a:latin typeface="Arial" panose="020B0604020202020204" pitchFamily="34" charset="0"/>
                <a:ea typeface="等线" panose="02010600030101010101" charset="-122"/>
                <a:cs typeface="Arial" panose="020B0604020202020204" pitchFamily="34" charset="0"/>
              </a:rPr>
              <a:t>in need</a:t>
            </a:r>
            <a:endParaRPr lang="en-US" sz="2800">
              <a:latin typeface="Arial" panose="020B0604020202020204" pitchFamily="34" charset="0"/>
              <a:ea typeface="等线" panose="02010600030101010101" charset="-122"/>
              <a:cs typeface="Arial" panose="020B0604020202020204" pitchFamily="34" charset="0"/>
            </a:endParaRPr>
          </a:p>
          <a:p>
            <a:pPr algn="l"/>
            <a:endParaRPr lang="en-US" sz="2800">
              <a:latin typeface="Arial" panose="020B0604020202020204" pitchFamily="34" charset="0"/>
              <a:ea typeface="等线" panose="02010600030101010101" charset="-122"/>
              <a:cs typeface="Arial" panose="020B0604020202020204" pitchFamily="34" charset="0"/>
            </a:endParaRPr>
          </a:p>
        </p:txBody>
      </p:sp>
      <p:sp>
        <p:nvSpPr>
          <p:cNvPr id="7" name="文本框 6"/>
          <p:cNvSpPr txBox="1"/>
          <p:nvPr/>
        </p:nvSpPr>
        <p:spPr>
          <a:xfrm>
            <a:off x="3715385" y="986155"/>
            <a:ext cx="8367395" cy="1376045"/>
          </a:xfrm>
          <a:prstGeom prst="rect">
            <a:avLst/>
          </a:prstGeom>
          <a:solidFill>
            <a:schemeClr val="accent6">
              <a:lumMod val="60000"/>
              <a:lumOff val="40000"/>
            </a:schemeClr>
          </a:solidFill>
          <a:ln>
            <a:gradFill>
              <a:gsLst>
                <a:gs pos="0">
                  <a:srgbClr val="14CD68"/>
                </a:gs>
                <a:gs pos="100000">
                  <a:srgbClr val="0B6E38"/>
                </a:gs>
              </a:gsLst>
            </a:gradFill>
          </a:ln>
        </p:spPr>
        <p:style>
          <a:lnRef idx="2">
            <a:schemeClr val="accent2"/>
          </a:lnRef>
          <a:fillRef idx="1">
            <a:schemeClr val="lt1"/>
          </a:fillRef>
          <a:effectRef idx="0">
            <a:schemeClr val="accent2"/>
          </a:effectRef>
          <a:fontRef idx="minor">
            <a:schemeClr val="dk1"/>
          </a:fontRef>
        </p:style>
        <p:txBody>
          <a:bodyPr wrap="square" rtlCol="0">
            <a:spAutoFit/>
          </a:bodyPr>
          <a:p>
            <a:pPr marL="342900" indent="-342900" fontAlgn="auto">
              <a:lnSpc>
                <a:spcPts val="3340"/>
              </a:lnSpc>
              <a:buFont typeface="Wingdings" panose="05000000000000000000" charset="0"/>
              <a:buChar char="l"/>
            </a:pPr>
            <a:r>
              <a:rPr lang="en-US" altLang="zh-CN" sz="2400">
                <a:solidFill>
                  <a:srgbClr val="FF0000"/>
                </a:solidFill>
                <a:latin typeface="Arial" panose="020B0604020202020204" pitchFamily="34" charset="0"/>
                <a:cs typeface="Arial" panose="020B0604020202020204" pitchFamily="34" charset="0"/>
              </a:rPr>
              <a:t>Donations rolled in and soon the donation box was full.</a:t>
            </a:r>
            <a:endParaRPr lang="en-US" altLang="zh-CN" sz="2400">
              <a:solidFill>
                <a:srgbClr val="FF0000"/>
              </a:solidFill>
              <a:latin typeface="Arial" panose="020B0604020202020204" pitchFamily="34" charset="0"/>
              <a:cs typeface="Arial" panose="020B0604020202020204" pitchFamily="34" charset="0"/>
            </a:endParaRPr>
          </a:p>
          <a:p>
            <a:pPr marL="342900" indent="-342900" fontAlgn="auto">
              <a:lnSpc>
                <a:spcPts val="3340"/>
              </a:lnSpc>
              <a:buFont typeface="Wingdings" panose="05000000000000000000" charset="0"/>
              <a:buChar char="l"/>
            </a:pPr>
            <a:r>
              <a:rPr lang="en-US" altLang="zh-CN" sz="2400">
                <a:solidFill>
                  <a:srgbClr val="FF0000"/>
                </a:solidFill>
                <a:latin typeface="Arial" panose="020B0604020202020204" pitchFamily="34" charset="0"/>
                <a:cs typeface="Arial" panose="020B0604020202020204" pitchFamily="34" charset="0"/>
              </a:rPr>
              <a:t>The shift did change my perspective: Asking for help is not an awkward thing; it can actually make wonders.</a:t>
            </a:r>
            <a:endParaRPr lang="en-US" altLang="zh-CN" sz="2400">
              <a:solidFill>
                <a:srgbClr val="FF0000"/>
              </a:solidFill>
              <a:latin typeface="Arial" panose="020B0604020202020204" pitchFamily="34" charset="0"/>
              <a:cs typeface="Arial" panose="020B0604020202020204" pitchFamily="34" charset="0"/>
            </a:endParaRPr>
          </a:p>
        </p:txBody>
      </p:sp>
      <p:sp>
        <p:nvSpPr>
          <p:cNvPr id="3" name="圆角矩形 2"/>
          <p:cNvSpPr/>
          <p:nvPr/>
        </p:nvSpPr>
        <p:spPr>
          <a:xfrm>
            <a:off x="1007745" y="986155"/>
            <a:ext cx="2344420" cy="1451610"/>
          </a:xfrm>
          <a:prstGeom prst="roundRect">
            <a:avLst/>
          </a:prstGeom>
          <a:noFill/>
          <a:ln w="38100">
            <a:gradFill>
              <a:gsLst>
                <a:gs pos="0">
                  <a:srgbClr val="14CD68"/>
                </a:gs>
                <a:gs pos="100000">
                  <a:srgbClr val="0B6E38"/>
                </a:gs>
              </a:gsLst>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1007745" y="2695575"/>
            <a:ext cx="2609215" cy="1724660"/>
          </a:xfrm>
          <a:prstGeom prst="roundRect">
            <a:avLst/>
          </a:prstGeom>
          <a:noFill/>
          <a:ln w="38100">
            <a:gradFill>
              <a:gsLst>
                <a:gs pos="0">
                  <a:srgbClr val="14CD68"/>
                </a:gs>
                <a:gs pos="100000">
                  <a:srgbClr val="0B6E38"/>
                </a:gs>
              </a:gsLst>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076325" y="4830445"/>
            <a:ext cx="2344420" cy="1451610"/>
          </a:xfrm>
          <a:prstGeom prst="roundRect">
            <a:avLst/>
          </a:prstGeom>
          <a:noFill/>
          <a:ln w="38100">
            <a:gradFill>
              <a:gsLst>
                <a:gs pos="0">
                  <a:srgbClr val="14CD68"/>
                </a:gs>
                <a:gs pos="100000">
                  <a:srgbClr val="0B6E38"/>
                </a:gs>
              </a:gsLst>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3716020" y="2741295"/>
            <a:ext cx="8367395" cy="1804670"/>
          </a:xfrm>
          <a:prstGeom prst="rect">
            <a:avLst/>
          </a:prstGeom>
          <a:solidFill>
            <a:schemeClr val="accent6">
              <a:lumMod val="60000"/>
              <a:lumOff val="40000"/>
            </a:schemeClr>
          </a:solidFill>
          <a:ln>
            <a:gradFill>
              <a:gsLst>
                <a:gs pos="0">
                  <a:srgbClr val="14CD68"/>
                </a:gs>
                <a:gs pos="100000">
                  <a:srgbClr val="0B6E38"/>
                </a:gs>
              </a:gsLst>
            </a:gradFill>
          </a:ln>
        </p:spPr>
        <p:style>
          <a:lnRef idx="2">
            <a:schemeClr val="accent2"/>
          </a:lnRef>
          <a:fillRef idx="1">
            <a:schemeClr val="lt1"/>
          </a:fillRef>
          <a:effectRef idx="0">
            <a:schemeClr val="accent2"/>
          </a:effectRef>
          <a:fontRef idx="minor">
            <a:schemeClr val="dk1"/>
          </a:fontRef>
        </p:style>
        <p:txBody>
          <a:bodyPr wrap="square" rtlCol="0">
            <a:spAutoFit/>
          </a:bodyPr>
          <a:p>
            <a:pPr marL="342900" indent="-342900" fontAlgn="auto">
              <a:lnSpc>
                <a:spcPts val="3340"/>
              </a:lnSpc>
              <a:buFont typeface="Wingdings" panose="05000000000000000000" charset="0"/>
              <a:buChar char="l"/>
            </a:pPr>
            <a:r>
              <a:rPr lang="en-US" altLang="zh-CN" sz="2400">
                <a:solidFill>
                  <a:srgbClr val="FF0000"/>
                </a:solidFill>
                <a:latin typeface="Arial" panose="020B0604020202020204" pitchFamily="34" charset="0"/>
                <a:cs typeface="Arial" panose="020B0604020202020204" pitchFamily="34" charset="0"/>
              </a:rPr>
              <a:t>The lady’s smile and heart-warming words really calmed my nerves and I became to enjoy it.</a:t>
            </a:r>
            <a:endParaRPr lang="en-US" altLang="zh-CN" sz="2400">
              <a:solidFill>
                <a:srgbClr val="FF0000"/>
              </a:solidFill>
              <a:latin typeface="Arial" panose="020B0604020202020204" pitchFamily="34" charset="0"/>
              <a:cs typeface="Arial" panose="020B0604020202020204" pitchFamily="34" charset="0"/>
            </a:endParaRPr>
          </a:p>
          <a:p>
            <a:pPr marL="342900" indent="-342900" fontAlgn="auto">
              <a:lnSpc>
                <a:spcPts val="3340"/>
              </a:lnSpc>
              <a:buFont typeface="Wingdings" panose="05000000000000000000" charset="0"/>
              <a:buChar char="l"/>
            </a:pPr>
            <a:r>
              <a:rPr lang="en-US" altLang="zh-CN" sz="2400">
                <a:solidFill>
                  <a:srgbClr val="FF0000"/>
                </a:solidFill>
                <a:latin typeface="Arial" panose="020B0604020202020204" pitchFamily="34" charset="0"/>
                <a:cs typeface="Arial" panose="020B0604020202020204" pitchFamily="34" charset="0"/>
              </a:rPr>
              <a:t>One passer-by even asked to have my phone number so that he could make further donations.</a:t>
            </a:r>
            <a:endParaRPr lang="en-US" altLang="zh-CN" sz="2400">
              <a:solidFill>
                <a:srgbClr val="FF0000"/>
              </a:solidFill>
              <a:latin typeface="Arial" panose="020B0604020202020204" pitchFamily="34" charset="0"/>
              <a:cs typeface="Arial" panose="020B0604020202020204" pitchFamily="34" charset="0"/>
            </a:endParaRPr>
          </a:p>
        </p:txBody>
      </p:sp>
      <p:sp>
        <p:nvSpPr>
          <p:cNvPr id="10" name="文本框 9"/>
          <p:cNvSpPr txBox="1"/>
          <p:nvPr/>
        </p:nvSpPr>
        <p:spPr>
          <a:xfrm>
            <a:off x="3716020" y="4830445"/>
            <a:ext cx="8367395" cy="1804670"/>
          </a:xfrm>
          <a:prstGeom prst="rect">
            <a:avLst/>
          </a:prstGeom>
          <a:solidFill>
            <a:schemeClr val="accent6">
              <a:lumMod val="60000"/>
              <a:lumOff val="40000"/>
            </a:schemeClr>
          </a:solidFill>
          <a:ln>
            <a:gradFill>
              <a:gsLst>
                <a:gs pos="0">
                  <a:srgbClr val="14CD68"/>
                </a:gs>
                <a:gs pos="100000">
                  <a:srgbClr val="0B6E38"/>
                </a:gs>
              </a:gsLst>
            </a:gradFill>
          </a:ln>
        </p:spPr>
        <p:style>
          <a:lnRef idx="2">
            <a:schemeClr val="accent2"/>
          </a:lnRef>
          <a:fillRef idx="1">
            <a:schemeClr val="lt1"/>
          </a:fillRef>
          <a:effectRef idx="0">
            <a:schemeClr val="accent2"/>
          </a:effectRef>
          <a:fontRef idx="minor">
            <a:schemeClr val="dk1"/>
          </a:fontRef>
        </p:style>
        <p:txBody>
          <a:bodyPr wrap="square" rtlCol="0">
            <a:spAutoFit/>
          </a:bodyPr>
          <a:p>
            <a:pPr marL="342900" indent="-342900" fontAlgn="auto">
              <a:lnSpc>
                <a:spcPts val="3340"/>
              </a:lnSpc>
              <a:buFont typeface="Wingdings" panose="05000000000000000000" charset="0"/>
              <a:buChar char="l"/>
            </a:pPr>
            <a:r>
              <a:rPr lang="en-US" altLang="zh-CN" sz="2400">
                <a:solidFill>
                  <a:srgbClr val="FF0000"/>
                </a:solidFill>
                <a:latin typeface="Arial" panose="020B0604020202020204" pitchFamily="34" charset="0"/>
                <a:cs typeface="Arial" panose="020B0604020202020204" pitchFamily="34" charset="0"/>
              </a:rPr>
              <a:t>After all,  asking for donations to help people in need was never something difficult and awkward.</a:t>
            </a:r>
            <a:endParaRPr lang="en-US" altLang="zh-CN" sz="2400">
              <a:solidFill>
                <a:srgbClr val="FF0000"/>
              </a:solidFill>
              <a:latin typeface="Arial" panose="020B0604020202020204" pitchFamily="34" charset="0"/>
              <a:cs typeface="Arial" panose="020B0604020202020204" pitchFamily="34" charset="0"/>
            </a:endParaRPr>
          </a:p>
          <a:p>
            <a:pPr marL="342900" indent="-342900" fontAlgn="auto">
              <a:lnSpc>
                <a:spcPts val="3340"/>
              </a:lnSpc>
              <a:buFont typeface="Wingdings" panose="05000000000000000000" charset="0"/>
              <a:buChar char="l"/>
            </a:pPr>
            <a:r>
              <a:rPr lang="en-US" altLang="zh-CN" sz="2400">
                <a:solidFill>
                  <a:srgbClr val="FF0000"/>
                </a:solidFill>
                <a:latin typeface="Arial" panose="020B0604020202020204" pitchFamily="34" charset="0"/>
                <a:cs typeface="Arial" panose="020B0604020202020204" pitchFamily="34" charset="0"/>
              </a:rPr>
              <a:t>Thinking that the donation would help those in need, I no longer feel awkward, but a sense of achievement.</a:t>
            </a:r>
            <a:endParaRPr lang="en-US" altLang="zh-CN" sz="240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diamond(in)">
                                      <p:cBhvr>
                                        <p:cTn id="24" dur="20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diamond(in)">
                                      <p:cBhvr>
                                        <p:cTn id="29" dur="20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diamond(in)">
                                      <p:cBhvr>
                                        <p:cTn id="34" dur="20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Effect transition="in" filter="diamond(in)">
                                      <p:cBhvr>
                                        <p:cTn id="39" dur="2000"/>
                                        <p:tgtEl>
                                          <p:spTgt spid="9">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diamond(in)">
                                      <p:cBhvr>
                                        <p:cTn id="44" dur="20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diamond(in)">
                                      <p:cBhvr>
                                        <p:cTn id="49"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80445" y="4117340"/>
            <a:ext cx="1184910" cy="2641600"/>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21735" t="6878" r="24869" b="9387"/>
          <a:stretch>
            <a:fillRect/>
          </a:stretch>
        </p:blipFill>
        <p:spPr>
          <a:xfrm>
            <a:off x="-384175" y="-10795"/>
            <a:ext cx="1360805" cy="3223260"/>
          </a:xfrm>
          <a:prstGeom prst="rect">
            <a:avLst/>
          </a:prstGeom>
        </p:spPr>
      </p:pic>
      <p:sp>
        <p:nvSpPr>
          <p:cNvPr id="9" name="矩形 8"/>
          <p:cNvSpPr/>
          <p:nvPr/>
        </p:nvSpPr>
        <p:spPr>
          <a:xfrm>
            <a:off x="818515" y="0"/>
            <a:ext cx="10554335" cy="6858000"/>
          </a:xfrm>
          <a:prstGeom prst="rect">
            <a:avLst/>
          </a:prstGeom>
          <a:solidFill>
            <a:srgbClr val="9C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01700" y="113665"/>
            <a:ext cx="2985770" cy="65595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01700" y="149860"/>
            <a:ext cx="3594735" cy="583565"/>
          </a:xfrm>
          <a:prstGeom prst="rect">
            <a:avLst/>
          </a:prstGeom>
        </p:spPr>
        <p:txBody>
          <a:bodyPr wrap="square">
            <a:spAutoFit/>
          </a:bodyPr>
          <a:lstStyle/>
          <a:p>
            <a:r>
              <a:rPr lang="en-US" altLang="zh-CN" sz="3200" b="1" dirty="0">
                <a:solidFill>
                  <a:schemeClr val="bg1"/>
                </a:solidFill>
                <a:latin typeface="Times New Roman" panose="02020603050405020304" charset="0"/>
                <a:ea typeface="宋体" panose="02010600030101010101" pitchFamily="2" charset="-122"/>
                <a:cs typeface="Times New Roman" panose="02020603050405020304" charset="0"/>
              </a:rPr>
              <a:t>Design the plot</a:t>
            </a:r>
            <a:r>
              <a:rPr lang="zh-CN" altLang="en-US" sz="3200" b="1" dirty="0">
                <a:solidFill>
                  <a:schemeClr val="bg1"/>
                </a:solidFill>
                <a:latin typeface="Times New Roman" panose="02020603050405020304" charset="0"/>
                <a:ea typeface="宋体" panose="02010600030101010101" pitchFamily="2" charset="-122"/>
                <a:cs typeface="Times New Roman" panose="02020603050405020304" charset="0"/>
              </a:rPr>
              <a:t>：</a:t>
            </a:r>
            <a:endParaRPr lang="zh-CN" altLang="en-US" sz="3200" b="1" dirty="0">
              <a:solidFill>
                <a:schemeClr val="bg1"/>
              </a:solidFill>
              <a:latin typeface="Times New Roman" panose="02020603050405020304" charset="0"/>
              <a:ea typeface="宋体" panose="02010600030101010101" pitchFamily="2" charset="-122"/>
              <a:cs typeface="Times New Roman" panose="02020603050405020304" charset="0"/>
            </a:endParaRPr>
          </a:p>
        </p:txBody>
      </p:sp>
      <p:sp>
        <p:nvSpPr>
          <p:cNvPr id="4" name="矩形 3"/>
          <p:cNvSpPr/>
          <p:nvPr/>
        </p:nvSpPr>
        <p:spPr>
          <a:xfrm>
            <a:off x="902335" y="734060"/>
            <a:ext cx="10408285" cy="4092575"/>
          </a:xfrm>
          <a:prstGeom prst="rect">
            <a:avLst/>
          </a:prstGeom>
        </p:spPr>
        <p:txBody>
          <a:bodyPr wrap="square">
            <a:spAutoFit/>
          </a:bodyPr>
          <a:lstStyle/>
          <a:p>
            <a:pPr algn="l" fontAlgn="auto">
              <a:lnSpc>
                <a:spcPts val="2600"/>
              </a:lnSpc>
            </a:pPr>
            <a:r>
              <a:rPr lang="zh-CN" altLang="en-US" sz="2400" b="1">
                <a:solidFill>
                  <a:schemeClr val="tx1"/>
                </a:solidFill>
                <a:uFillTx/>
                <a:latin typeface="Times New Roman" panose="02020603050405020304" charset="0"/>
                <a:ea typeface="微软雅黑" panose="020B0503020204020204" charset="-122"/>
                <a:cs typeface="Times New Roman" panose="02020603050405020304" charset="0"/>
              </a:rPr>
              <a:t> </a:t>
            </a:r>
            <a:r>
              <a:rPr lang="en-US" altLang="zh-CN" sz="2400" b="1">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Para 1: I was starting to wonder whether this bell-ringing thing was for me when a lady walked purposefully toward me. </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_________</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____________________________________</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Para 2: For the rest of my shift, I became relaxed and were impressed by different people coming to me. </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___________________________________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___________________________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__________</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_______________________ </a:t>
            </a:r>
            <a:endPar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endParaRPr>
          </a:p>
        </p:txBody>
      </p:sp>
      <p:sp>
        <p:nvSpPr>
          <p:cNvPr id="5" name="圆角矩形 4"/>
          <p:cNvSpPr/>
          <p:nvPr/>
        </p:nvSpPr>
        <p:spPr>
          <a:xfrm>
            <a:off x="6439535" y="3748405"/>
            <a:ext cx="1092835" cy="35496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8704580" y="3748405"/>
            <a:ext cx="1377315" cy="35496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7282815" y="4117340"/>
            <a:ext cx="1421765" cy="583565"/>
          </a:xfrm>
          <a:prstGeom prst="rect">
            <a:avLst/>
          </a:prstGeom>
          <a:noFill/>
        </p:spPr>
        <p:txBody>
          <a:bodyPr wrap="square" rtlCol="0">
            <a:spAutoFit/>
          </a:bodyPr>
          <a:p>
            <a:r>
              <a:rPr lang="zh-CN" altLang="en-US" sz="3200">
                <a:solidFill>
                  <a:srgbClr val="FF0000"/>
                </a:solidFill>
                <a:latin typeface="方正粗黑宋简体" panose="02000000000000000000" charset="-122"/>
                <a:ea typeface="方正粗黑宋简体" panose="02000000000000000000" charset="-122"/>
              </a:rPr>
              <a:t>逆推法</a:t>
            </a:r>
            <a:endParaRPr lang="zh-CN" altLang="en-US" sz="3200">
              <a:solidFill>
                <a:srgbClr val="FF0000"/>
              </a:solidFill>
              <a:latin typeface="方正粗黑宋简体" panose="02000000000000000000" charset="-122"/>
              <a:ea typeface="方正粗黑宋简体" panose="02000000000000000000" charset="-122"/>
            </a:endParaRPr>
          </a:p>
        </p:txBody>
      </p:sp>
      <p:cxnSp>
        <p:nvCxnSpPr>
          <p:cNvPr id="25" name="直接箭头连接符 24"/>
          <p:cNvCxnSpPr/>
          <p:nvPr/>
        </p:nvCxnSpPr>
        <p:spPr>
          <a:xfrm flipH="1" flipV="1">
            <a:off x="6805930" y="3310255"/>
            <a:ext cx="421640" cy="5492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6835775" y="3354070"/>
            <a:ext cx="2137410" cy="3803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054735" y="2842260"/>
            <a:ext cx="1025652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rPr>
              <a:t>I did a good job of asking for donation from the lady.</a:t>
            </a:r>
            <a:endParaRPr lang="en-US" altLang="zh-CN" sz="2800">
              <a:latin typeface="Times New Roman" panose="02020603050405020304" charset="0"/>
              <a:cs typeface="Times New Roman" panose="02020603050405020304" charset="0"/>
            </a:endParaRPr>
          </a:p>
        </p:txBody>
      </p:sp>
      <p:sp>
        <p:nvSpPr>
          <p:cNvPr id="24" name="文本框 23"/>
          <p:cNvSpPr txBox="1"/>
          <p:nvPr/>
        </p:nvSpPr>
        <p:spPr>
          <a:xfrm>
            <a:off x="818515" y="1541780"/>
            <a:ext cx="10491470" cy="4914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600">
                <a:latin typeface="Times New Roman" panose="02020603050405020304" charset="0"/>
                <a:cs typeface="Times New Roman" panose="02020603050405020304" charset="0"/>
              </a:rPr>
              <a:t>Q1:How did I feel about her approach and what did I do?</a:t>
            </a:r>
            <a:endParaRPr lang="en-US" altLang="zh-CN" sz="2600">
              <a:latin typeface="Times New Roman" panose="02020603050405020304" charset="0"/>
              <a:cs typeface="Times New Roman" panose="02020603050405020304" charset="0"/>
            </a:endParaRPr>
          </a:p>
        </p:txBody>
      </p:sp>
      <p:sp>
        <p:nvSpPr>
          <p:cNvPr id="26" name="文本框 25"/>
          <p:cNvSpPr txBox="1"/>
          <p:nvPr/>
        </p:nvSpPr>
        <p:spPr>
          <a:xfrm>
            <a:off x="818515" y="2192020"/>
            <a:ext cx="10492105" cy="4914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600">
                <a:latin typeface="Times New Roman" panose="02020603050405020304" charset="0"/>
                <a:cs typeface="Times New Roman" panose="02020603050405020304" charset="0"/>
              </a:rPr>
              <a:t>Q2:</a:t>
            </a:r>
            <a:r>
              <a:rPr lang="en-US" sz="2600">
                <a:latin typeface="Times New Roman" panose="02020603050405020304" charset="0"/>
                <a:cs typeface="Times New Roman" panose="02020603050405020304" charset="0"/>
              </a:rPr>
              <a:t>What did the lady do that helped me get the job done?</a:t>
            </a:r>
            <a:endParaRPr lang="zh-CN" altLang="en-US" sz="2600">
              <a:latin typeface="Times New Roman" panose="02020603050405020304" charset="0"/>
              <a:cs typeface="Times New Roman" panose="02020603050405020304" charset="0"/>
            </a:endParaRPr>
          </a:p>
        </p:txBody>
      </p:sp>
      <p:sp>
        <p:nvSpPr>
          <p:cNvPr id="10" name="圆角矩形 9"/>
          <p:cNvSpPr/>
          <p:nvPr/>
        </p:nvSpPr>
        <p:spPr>
          <a:xfrm>
            <a:off x="976630" y="4105910"/>
            <a:ext cx="1151255" cy="35496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819785" y="4827270"/>
            <a:ext cx="10491470" cy="4914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600">
                <a:latin typeface="Times New Roman" panose="02020603050405020304" charset="0"/>
                <a:cs typeface="Times New Roman" panose="02020603050405020304" charset="0"/>
              </a:rPr>
              <a:t>Q1:What were these different people and what did each do about the donation?</a:t>
            </a:r>
            <a:endParaRPr lang="en-US" altLang="zh-CN" sz="2600">
              <a:latin typeface="Times New Roman" panose="02020603050405020304" charset="0"/>
              <a:cs typeface="Times New Roman" panose="02020603050405020304" charset="0"/>
            </a:endParaRPr>
          </a:p>
        </p:txBody>
      </p:sp>
      <p:sp>
        <p:nvSpPr>
          <p:cNvPr id="14" name="文本框 13"/>
          <p:cNvSpPr txBox="1"/>
          <p:nvPr/>
        </p:nvSpPr>
        <p:spPr>
          <a:xfrm>
            <a:off x="849630" y="5473065"/>
            <a:ext cx="10492105" cy="4914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600">
                <a:latin typeface="Times New Roman" panose="02020603050405020304" charset="0"/>
                <a:cs typeface="Times New Roman" panose="02020603050405020304" charset="0"/>
              </a:rPr>
              <a:t>Q2:</a:t>
            </a:r>
            <a:r>
              <a:rPr lang="en-US" sz="2600">
                <a:latin typeface="Times New Roman" panose="02020603050405020304" charset="0"/>
                <a:cs typeface="Times New Roman" panose="02020603050405020304" charset="0"/>
              </a:rPr>
              <a:t>What was the result of the volunteer donation?</a:t>
            </a:r>
            <a:endParaRPr lang="zh-CN" altLang="en-US" sz="2600">
              <a:latin typeface="Times New Roman" panose="02020603050405020304" charset="0"/>
              <a:cs typeface="Times New Roman" panose="02020603050405020304" charset="0"/>
            </a:endParaRPr>
          </a:p>
        </p:txBody>
      </p:sp>
      <p:sp>
        <p:nvSpPr>
          <p:cNvPr id="16" name="文本框 15"/>
          <p:cNvSpPr txBox="1"/>
          <p:nvPr/>
        </p:nvSpPr>
        <p:spPr>
          <a:xfrm>
            <a:off x="849630" y="6118860"/>
            <a:ext cx="10492105" cy="4914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600">
                <a:latin typeface="Times New Roman" panose="02020603050405020304" charset="0"/>
                <a:cs typeface="Times New Roman" panose="02020603050405020304" charset="0"/>
              </a:rPr>
              <a:t>Q3:</a:t>
            </a:r>
            <a:r>
              <a:rPr lang="en-US" sz="2600">
                <a:latin typeface="Times New Roman" panose="02020603050405020304" charset="0"/>
                <a:cs typeface="Times New Roman" panose="02020603050405020304" charset="0"/>
              </a:rPr>
              <a:t>What difference did the shift make to my life and perspective?</a:t>
            </a:r>
            <a:endParaRPr lang="zh-CN" altLang="en-US" sz="26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amond(in)">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bldLvl="0" animBg="1"/>
      <p:bldP spid="20" grpId="0"/>
      <p:bldP spid="23" grpId="0" bldLvl="0" animBg="1"/>
      <p:bldP spid="24" grpId="0" bldLvl="0" animBg="1"/>
      <p:bldP spid="26" grpId="0" bldLvl="0" animBg="1"/>
      <p:bldP spid="10" grpId="0" bldLvl="0" animBg="1"/>
      <p:bldP spid="12" grpId="0" bldLvl="0" animBg="1"/>
      <p:bldP spid="14" grpId="0" bldLvl="0" animBg="1"/>
      <p:bldP spid="1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80445" y="4117340"/>
            <a:ext cx="1184910" cy="2641600"/>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21735" t="6878" r="24869" b="9387"/>
          <a:stretch>
            <a:fillRect/>
          </a:stretch>
        </p:blipFill>
        <p:spPr>
          <a:xfrm>
            <a:off x="-384175" y="-10795"/>
            <a:ext cx="1360805" cy="3223260"/>
          </a:xfrm>
          <a:prstGeom prst="rect">
            <a:avLst/>
          </a:prstGeom>
        </p:spPr>
      </p:pic>
      <p:sp>
        <p:nvSpPr>
          <p:cNvPr id="9" name="矩形 8"/>
          <p:cNvSpPr/>
          <p:nvPr/>
        </p:nvSpPr>
        <p:spPr>
          <a:xfrm>
            <a:off x="818515" y="0"/>
            <a:ext cx="10554335" cy="6858000"/>
          </a:xfrm>
          <a:prstGeom prst="rect">
            <a:avLst/>
          </a:prstGeom>
          <a:solidFill>
            <a:srgbClr val="9C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01700" y="113665"/>
            <a:ext cx="3521710" cy="65595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01700" y="149860"/>
            <a:ext cx="3594735" cy="583565"/>
          </a:xfrm>
          <a:prstGeom prst="rect">
            <a:avLst/>
          </a:prstGeom>
        </p:spPr>
        <p:txBody>
          <a:bodyPr wrap="square">
            <a:spAutoFit/>
          </a:bodyPr>
          <a:lstStyle/>
          <a:p>
            <a:r>
              <a:rPr lang="en-US" altLang="zh-CN" sz="3200" b="1" dirty="0">
                <a:solidFill>
                  <a:schemeClr val="bg1"/>
                </a:solidFill>
                <a:latin typeface="Times New Roman" panose="02020603050405020304" charset="0"/>
                <a:ea typeface="宋体" panose="02010600030101010101" pitchFamily="2" charset="-122"/>
                <a:cs typeface="Times New Roman" panose="02020603050405020304" charset="0"/>
              </a:rPr>
              <a:t>Describe the scene</a:t>
            </a:r>
            <a:r>
              <a:rPr lang="zh-CN" altLang="en-US" sz="3200" b="1" dirty="0">
                <a:solidFill>
                  <a:schemeClr val="bg1"/>
                </a:solidFill>
                <a:latin typeface="Times New Roman" panose="02020603050405020304" charset="0"/>
                <a:ea typeface="宋体" panose="02010600030101010101" pitchFamily="2" charset="-122"/>
                <a:cs typeface="Times New Roman" panose="02020603050405020304" charset="0"/>
              </a:rPr>
              <a:t>：</a:t>
            </a:r>
            <a:endParaRPr lang="zh-CN" altLang="en-US" sz="3200" b="1" dirty="0">
              <a:solidFill>
                <a:schemeClr val="bg1"/>
              </a:solidFill>
              <a:latin typeface="Times New Roman" panose="02020603050405020304" charset="0"/>
              <a:ea typeface="宋体" panose="02010600030101010101" pitchFamily="2" charset="-122"/>
              <a:cs typeface="Times New Roman" panose="02020603050405020304" charset="0"/>
            </a:endParaRPr>
          </a:p>
        </p:txBody>
      </p:sp>
      <p:sp>
        <p:nvSpPr>
          <p:cNvPr id="4" name="矩形 3"/>
          <p:cNvSpPr/>
          <p:nvPr/>
        </p:nvSpPr>
        <p:spPr>
          <a:xfrm>
            <a:off x="902335" y="734060"/>
            <a:ext cx="10408285" cy="3425190"/>
          </a:xfrm>
          <a:prstGeom prst="rect">
            <a:avLst/>
          </a:prstGeom>
        </p:spPr>
        <p:txBody>
          <a:bodyPr wrap="square">
            <a:spAutoFit/>
          </a:bodyPr>
          <a:lstStyle/>
          <a:p>
            <a:pPr algn="l" fontAlgn="auto">
              <a:lnSpc>
                <a:spcPts val="2600"/>
              </a:lnSpc>
            </a:pPr>
            <a:r>
              <a:rPr lang="zh-CN" altLang="en-US" sz="2400" b="1">
                <a:solidFill>
                  <a:schemeClr val="tx1"/>
                </a:solidFill>
                <a:uFillTx/>
                <a:latin typeface="Times New Roman" panose="02020603050405020304" charset="0"/>
                <a:ea typeface="微软雅黑" panose="020B0503020204020204" charset="-122"/>
                <a:cs typeface="Times New Roman" panose="02020603050405020304" charset="0"/>
              </a:rPr>
              <a:t> </a:t>
            </a:r>
            <a:r>
              <a:rPr lang="en-US" altLang="zh-CN" sz="2400" b="1">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Para 1: I was starting to wonder whether this bell-ringing thing was for me when a lady walked purposefully toward me. </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_________</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a:t>
            </a: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____________________________________</a:t>
            </a:r>
            <a:r>
              <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endPar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endParaRPr>
          </a:p>
          <a:p>
            <a:pPr algn="l" fontAlgn="auto">
              <a:lnSpc>
                <a:spcPts val="2600"/>
              </a:lnSpc>
            </a:pPr>
            <a:r>
              <a:rPr lang="en-US" altLang="zh-CN" sz="2400" b="1" i="1">
                <a:solidFill>
                  <a:schemeClr val="tx1"/>
                </a:solidFill>
                <a:uFillTx/>
                <a:latin typeface="Times New Roman" panose="02020603050405020304" charset="0"/>
                <a:ea typeface="微软雅黑" panose="020B0503020204020204" charset="-122"/>
                <a:cs typeface="Times New Roman" panose="02020603050405020304" charset="0"/>
              </a:rPr>
              <a:t>   </a:t>
            </a:r>
            <a:endParaRPr lang="zh-CN" altLang="en-US" sz="2400" b="1" i="1">
              <a:solidFill>
                <a:schemeClr val="tx1"/>
              </a:solidFill>
              <a:uFillTx/>
              <a:latin typeface="Times New Roman" panose="02020603050405020304" charset="0"/>
              <a:ea typeface="微软雅黑" panose="020B0503020204020204" charset="-122"/>
              <a:cs typeface="Times New Roman" panose="02020603050405020304" charset="0"/>
            </a:endParaRPr>
          </a:p>
        </p:txBody>
      </p:sp>
      <p:sp>
        <p:nvSpPr>
          <p:cNvPr id="24" name="文本框 23"/>
          <p:cNvSpPr txBox="1"/>
          <p:nvPr/>
        </p:nvSpPr>
        <p:spPr>
          <a:xfrm>
            <a:off x="818515" y="1541780"/>
            <a:ext cx="10491470" cy="4914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600">
                <a:latin typeface="Times New Roman" panose="02020603050405020304" charset="0"/>
                <a:cs typeface="Times New Roman" panose="02020603050405020304" charset="0"/>
              </a:rPr>
              <a:t>Q1:</a:t>
            </a:r>
            <a:r>
              <a:rPr lang="en-US" altLang="zh-CN" sz="2600">
                <a:solidFill>
                  <a:srgbClr val="FF0000"/>
                </a:solidFill>
                <a:latin typeface="Times New Roman" panose="02020603050405020304" charset="0"/>
                <a:cs typeface="Times New Roman" panose="02020603050405020304" charset="0"/>
              </a:rPr>
              <a:t>How did I feel about her approach and what did I do</a:t>
            </a:r>
            <a:r>
              <a:rPr lang="en-US" altLang="zh-CN" sz="2600">
                <a:latin typeface="Times New Roman" panose="02020603050405020304" charset="0"/>
                <a:cs typeface="Times New Roman" panose="02020603050405020304" charset="0"/>
              </a:rPr>
              <a:t>?</a:t>
            </a:r>
            <a:endParaRPr lang="en-US" altLang="zh-CN" sz="2600">
              <a:latin typeface="Times New Roman" panose="02020603050405020304" charset="0"/>
              <a:cs typeface="Times New Roman" panose="02020603050405020304" charset="0"/>
            </a:endParaRPr>
          </a:p>
        </p:txBody>
      </p:sp>
      <p:sp>
        <p:nvSpPr>
          <p:cNvPr id="8" name="文本框 7"/>
          <p:cNvSpPr txBox="1"/>
          <p:nvPr/>
        </p:nvSpPr>
        <p:spPr>
          <a:xfrm>
            <a:off x="902335" y="2167255"/>
            <a:ext cx="10408285" cy="4831080"/>
          </a:xfrm>
          <a:prstGeom prst="rect">
            <a:avLst/>
          </a:prstGeom>
          <a:gradFill>
            <a:gsLst>
              <a:gs pos="50000">
                <a:srgbClr val="9F9967"/>
              </a:gs>
              <a:gs pos="0">
                <a:srgbClr val="BFBB9A"/>
              </a:gs>
              <a:gs pos="100000">
                <a:srgbClr val="7E7634"/>
              </a:gs>
            </a:gsLst>
            <a:lin scaled="1"/>
          </a:gradFill>
        </p:spPr>
        <p:style>
          <a:lnRef idx="2">
            <a:schemeClr val="accent2"/>
          </a:lnRef>
          <a:fillRef idx="1">
            <a:schemeClr val="lt1"/>
          </a:fillRef>
          <a:effectRef idx="0">
            <a:schemeClr val="accent2"/>
          </a:effectRef>
          <a:fontRef idx="minor">
            <a:schemeClr val="dk1"/>
          </a:fontRef>
        </p:style>
        <p:txBody>
          <a:bodyPr wrap="square" rtlCol="0">
            <a:spAutoFit/>
          </a:bodyPr>
          <a:p>
            <a:pPr marL="457200" indent="-457200">
              <a:buFont typeface="Wingdings" panose="05000000000000000000" charset="0"/>
              <a:buChar char="Ø"/>
            </a:pPr>
            <a:r>
              <a:rPr sz="2800">
                <a:uFillTx/>
                <a:latin typeface="Times New Roman" panose="02020603050405020304" charset="0"/>
                <a:ea typeface="微软雅黑" panose="020B0503020204020204" charset="-122"/>
                <a:cs typeface="Times New Roman" panose="02020603050405020304" charset="0"/>
                <a:sym typeface="+mn-ea"/>
              </a:rPr>
              <a:t>Watching her approach, I offered an awkward smile, greeting her with a “Merry Christmas”. I tried to calm my nerves to receive the first potential donor, but all the instructions I had read many times and the tips from the experienced volunteer escaped from my memory, which made me even more embarrassed. </a:t>
            </a:r>
            <a:endParaRPr lang="en-US" sz="2800">
              <a:uFillTx/>
              <a:latin typeface="Times New Roman" panose="02020603050405020304" charset="0"/>
              <a:ea typeface="微软雅黑" panose="020B0503020204020204" charset="-122"/>
              <a:cs typeface="Times New Roman" panose="02020603050405020304" charset="0"/>
              <a:sym typeface="+mn-ea"/>
            </a:endParaRPr>
          </a:p>
          <a:p>
            <a:pPr marL="457200" indent="-457200">
              <a:buFont typeface="Wingdings" panose="05000000000000000000" charset="0"/>
              <a:buChar char="Ø"/>
            </a:pPr>
            <a:r>
              <a:rPr sz="2800">
                <a:uFillTx/>
                <a:latin typeface="Times New Roman" panose="02020603050405020304" charset="0"/>
                <a:ea typeface="微软雅黑" panose="020B0503020204020204" charset="-122"/>
                <a:cs typeface="Times New Roman" panose="02020603050405020304" charset="0"/>
                <a:sym typeface="+mn-ea"/>
              </a:rPr>
              <a:t>I stood stiff, looked her in the eyes, smiled and gently rang my bell. “Merry Christmas!” I greeted her with an awkward smile. I tried to calm my nerves, but obviously there was a touch of nervousness in my manner</a:t>
            </a:r>
            <a:r>
              <a:rPr lang="en-US" sz="2800">
                <a:uFillTx/>
                <a:latin typeface="Times New Roman" panose="02020603050405020304" charset="0"/>
                <a:ea typeface="微软雅黑" panose="020B0503020204020204" charset="-122"/>
                <a:cs typeface="Times New Roman" panose="02020603050405020304" charset="0"/>
                <a:sym typeface="+mn-ea"/>
              </a:rPr>
              <a:t>.</a:t>
            </a:r>
            <a:endParaRPr lang="en-US" sz="2800">
              <a:uFillTx/>
              <a:latin typeface="Times New Roman" panose="02020603050405020304" charset="0"/>
              <a:ea typeface="微软雅黑" panose="020B0503020204020204" charset="-122"/>
              <a:cs typeface="Times New Roman" panose="02020603050405020304" charset="0"/>
              <a:sym typeface="+mn-ea"/>
            </a:endParaRPr>
          </a:p>
          <a:p>
            <a:pPr marL="457200" indent="-457200">
              <a:buFont typeface="Wingdings" panose="05000000000000000000" charset="0"/>
              <a:buChar char="Ø"/>
            </a:pPr>
            <a:r>
              <a:rPr lang="en-US" sz="2800">
                <a:uFillTx/>
                <a:latin typeface="Times New Roman" panose="02020603050405020304" charset="0"/>
                <a:ea typeface="微软雅黑" panose="020B0503020204020204" charset="-122"/>
                <a:cs typeface="Times New Roman" panose="02020603050405020304" charset="0"/>
                <a:sym typeface="+mn-ea"/>
              </a:rPr>
              <a:t>Palm sweating and body trembling, I gathered every ounce of my strength and squeeze out a smile, with a low “Hi!”</a:t>
            </a:r>
            <a:endParaRPr lang="en-US" sz="2800">
              <a:uFillTx/>
              <a:latin typeface="Times New Roman" panose="02020603050405020304" charset="0"/>
              <a:ea typeface="微软雅黑" panose="020B0503020204020204" charset="-122"/>
              <a:cs typeface="Times New Roman" panose="02020603050405020304" charset="0"/>
              <a:sym typeface="+mn-ea"/>
            </a:endParaRPr>
          </a:p>
        </p:txBody>
      </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14032</Words>
  <Application>WPS 演示</Application>
  <PresentationFormat>宽屏</PresentationFormat>
  <Paragraphs>283</Paragraphs>
  <Slides>22</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Times New Roman</vt:lpstr>
      <vt:lpstr>Cambria</vt:lpstr>
      <vt:lpstr>微软雅黑</vt:lpstr>
      <vt:lpstr>等线</vt:lpstr>
      <vt:lpstr>Wingdings</vt:lpstr>
      <vt:lpstr>方正粗黑宋简体</vt:lpstr>
      <vt:lpstr>Arial Unicode MS</vt:lpstr>
      <vt:lpstr>Calibri</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南山有谷堆</cp:lastModifiedBy>
  <cp:revision>21</cp:revision>
  <dcterms:created xsi:type="dcterms:W3CDTF">2021-11-10T02:35:00Z</dcterms:created>
  <dcterms:modified xsi:type="dcterms:W3CDTF">2021-11-15T11:36:10Z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CCF3EB62E4424DE58FC71976CC2F13B8</vt:lpwstr>
  </property>
  <property fmtid="{D5CDD505-2E9C-101B-9397-08002B2CF9AE}" pid="3" name="KSOProductBuildVer">
    <vt:lpwstr>2052-11.8.2.8506</vt:lpwstr>
  </property>
</Properties>
</file>