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2"/>
  </p:handoutMasterIdLst>
  <p:sldIdLst>
    <p:sldId id="278" r:id="rId3"/>
    <p:sldId id="270" r:id="rId4"/>
    <p:sldId id="267" r:id="rId5"/>
    <p:sldId id="266" r:id="rId6"/>
    <p:sldId id="269" r:id="rId7"/>
    <p:sldId id="274" r:id="rId8"/>
    <p:sldId id="265" r:id="rId9"/>
    <p:sldId id="271" r:id="rId10"/>
    <p:sldId id="273" r:id="rId11"/>
  </p:sldIdLst>
  <p:sldSz cx="12192000" cy="6858000"/>
  <p:notesSz cx="6858000" cy="9144000"/>
  <p:embeddedFontLst>
    <p:embeddedFont>
      <p:font typeface="Tempus Sans ITC" panose="04020404030D07020202" pitchFamily="82" charset="0"/>
      <p:regular r:id="rId16"/>
    </p:embeddedFont>
    <p:embeddedFont>
      <p:font typeface="Ravie" panose="04040805050809020602" pitchFamily="82" charset="0"/>
      <p:regular r:id="rId17"/>
    </p:embeddedFont>
    <p:embeddedFont>
      <p:font typeface="Stencil" panose="040409050D0802020404" pitchFamily="82" charset="0"/>
      <p:regular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  <p:embeddedFont>
      <p:font typeface="微软雅黑" panose="020B0503020204020204" charset="-122"/>
      <p:regular r:id="rId23"/>
    </p:embeddedFont>
    <p:embeddedFont>
      <p:font typeface="华文新魏" panose="02010800040101010101" pitchFamily="2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  <a:srgbClr val="FF33CC"/>
    <a:srgbClr val="FFD600"/>
    <a:srgbClr val="B30CD2"/>
    <a:srgbClr val="DD1EFF"/>
    <a:srgbClr val="339967"/>
    <a:srgbClr val="900AA8"/>
    <a:srgbClr val="D11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8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06" y="-6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font" Target="fonts/font9.fntdata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59055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Belk Charity Sale May 5th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8" descr="Belk Charity Sale May 5th 201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084" name="Picture 12" descr="Charity &amp; Fundraising Events in February - Southwest Florida Travel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39" y="870438"/>
            <a:ext cx="6145823" cy="44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92719" y="5558889"/>
            <a:ext cx="564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+mn-ea"/>
              </a:rPr>
              <a:t>2023.3 </a:t>
            </a:r>
            <a:r>
              <a:rPr lang="zh-CN" altLang="en-US" sz="3600" b="1" dirty="0" smtClean="0">
                <a:latin typeface="+mn-ea"/>
              </a:rPr>
              <a:t>宁波十校 应用文 </a:t>
            </a:r>
            <a:endParaRPr lang="zh-CN" altLang="en-US" sz="36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cheng'ming'zhi\Desktop\5c7507dd02ec7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390" y="2389750"/>
            <a:ext cx="9923310" cy="52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8303" y="3258341"/>
            <a:ext cx="126746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P1   </a:t>
            </a:r>
            <a:r>
              <a:rPr lang="zh-CN" altLang="en-US" sz="2400" b="1" dirty="0" smtClean="0"/>
              <a:t>写作目的</a:t>
            </a:r>
            <a:r>
              <a:rPr lang="en-US" altLang="zh-CN" sz="2400" b="1" dirty="0" smtClean="0"/>
              <a:t>——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告知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endParaRPr lang="en-US" altLang="zh-CN" sz="2400" b="1" dirty="0"/>
          </a:p>
          <a:p>
            <a:r>
              <a:rPr lang="en-US" altLang="zh-CN" sz="2400" b="1" dirty="0" smtClean="0"/>
              <a:t>P2   </a:t>
            </a:r>
            <a:r>
              <a:rPr lang="zh-CN" altLang="en-US" sz="2400" b="1" dirty="0" smtClean="0"/>
              <a:t>活动</a:t>
            </a:r>
            <a:r>
              <a:rPr lang="zh-CN" altLang="en-US" sz="2400" b="1" dirty="0">
                <a:solidFill>
                  <a:srgbClr val="0000FF"/>
                </a:solidFill>
              </a:rPr>
              <a:t>目的</a:t>
            </a:r>
            <a:r>
              <a:rPr lang="zh-CN" altLang="en-US" sz="2400" b="1" dirty="0"/>
              <a:t>和</a:t>
            </a:r>
            <a:r>
              <a:rPr lang="zh-CN" altLang="en-US" sz="2400" b="1" dirty="0">
                <a:solidFill>
                  <a:srgbClr val="0000FF"/>
                </a:solidFill>
              </a:rPr>
              <a:t>内容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r>
              <a:rPr lang="en-US" altLang="zh-CN" sz="2400" b="1" dirty="0"/>
              <a:t> </a:t>
            </a:r>
            <a:r>
              <a:rPr lang="en-US" altLang="zh-CN" sz="2400" b="1" dirty="0" smtClean="0"/>
              <a:t>       + </a:t>
            </a:r>
            <a:r>
              <a:rPr lang="zh-CN" altLang="en-US" sz="2400" b="1" dirty="0" smtClean="0"/>
              <a:t>你</a:t>
            </a:r>
            <a:r>
              <a:rPr lang="zh-CN" altLang="en-US" sz="2400" b="1" dirty="0"/>
              <a:t>的</a:t>
            </a:r>
            <a:r>
              <a:rPr lang="zh-CN" altLang="en-US" sz="2400" b="1" dirty="0">
                <a:solidFill>
                  <a:srgbClr val="0000FF"/>
                </a:solidFill>
              </a:rPr>
              <a:t>心得体会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endParaRPr lang="en-US" altLang="zh-CN" sz="2400" b="1" dirty="0" smtClean="0"/>
          </a:p>
          <a:p>
            <a:r>
              <a:rPr lang="en-US" altLang="zh-CN" sz="2400" b="1" dirty="0"/>
              <a:t>P3   </a:t>
            </a:r>
            <a:r>
              <a:rPr lang="en-US" altLang="zh-CN" sz="2400" b="1" dirty="0" smtClean="0"/>
              <a:t>(+ </a:t>
            </a:r>
            <a:r>
              <a:rPr lang="zh-CN" altLang="en-US" sz="2400" b="1" dirty="0"/>
              <a:t>你的</a:t>
            </a:r>
            <a:r>
              <a:rPr lang="zh-CN" altLang="en-US" sz="2400" b="1" dirty="0">
                <a:solidFill>
                  <a:srgbClr val="0000FF"/>
                </a:solidFill>
              </a:rPr>
              <a:t>心得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体会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       </a:t>
            </a:r>
            <a:r>
              <a:rPr lang="zh-CN" altLang="en-US" sz="2400" b="1" dirty="0" smtClean="0"/>
              <a:t>询问是否有类似活动</a:t>
            </a:r>
            <a:r>
              <a:rPr lang="en-US" altLang="zh-CN" sz="2400" b="1" dirty="0" smtClean="0"/>
              <a:t>——</a:t>
            </a:r>
            <a:r>
              <a:rPr lang="zh-CN" altLang="en-US" sz="2400" b="1" dirty="0" smtClean="0"/>
              <a:t>满足</a:t>
            </a:r>
            <a:r>
              <a:rPr lang="zh-CN" altLang="en-US" sz="2400" b="1" dirty="0">
                <a:solidFill>
                  <a:srgbClr val="0000FF"/>
                </a:solidFill>
              </a:rPr>
              <a:t>交际</a:t>
            </a:r>
            <a:endParaRPr lang="zh-CN" altLang="zh-CN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0524" y="142982"/>
            <a:ext cx="53359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类型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时态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人称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/>
              <a:t>语气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要点</a:t>
            </a: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35986" y="1275511"/>
            <a:ext cx="98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审题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1719429" y="408678"/>
            <a:ext cx="571096" cy="2316234"/>
          </a:xfrm>
          <a:prstGeom prst="leftBrace">
            <a:avLst>
              <a:gd name="adj1" fmla="val 8333"/>
              <a:gd name="adj2" fmla="val 49982"/>
            </a:avLst>
          </a:prstGeom>
          <a:noFill/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3037038" y="133059"/>
            <a:ext cx="368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</a:rPr>
              <a:t>告知</a:t>
            </a:r>
            <a:r>
              <a:rPr lang="zh-CN" altLang="en-US" sz="2000" b="1" dirty="0">
                <a:solidFill>
                  <a:srgbClr val="00B050"/>
                </a:solidFill>
              </a:rPr>
              <a:t>信（回复</a:t>
            </a:r>
            <a:r>
              <a:rPr lang="zh-CN" altLang="en-US" sz="2000" b="1" dirty="0" smtClean="0">
                <a:solidFill>
                  <a:srgbClr val="00B050"/>
                </a:solidFill>
              </a:rPr>
              <a:t>咨询）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2067" y="728436"/>
            <a:ext cx="662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</a:rPr>
              <a:t>一般过去时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7038" y="1358624"/>
            <a:ext cx="499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</a:rPr>
              <a:t>第一人称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+</a:t>
            </a:r>
            <a:r>
              <a:rPr lang="zh-CN" altLang="en-US" sz="2000" b="1" dirty="0" smtClean="0">
                <a:solidFill>
                  <a:srgbClr val="00B050"/>
                </a:solidFill>
              </a:rPr>
              <a:t>第二人称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26454" y="217678"/>
            <a:ext cx="44161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假定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你是李华，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你校学生会刚举办了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慈善义卖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”(Charity Sale)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活动。你的澳大利亚网友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David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对这个活动很感兴趣，写邮件向你了解基本情况。请你给他写一封回信，介绍此次活动的有关情况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要点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如下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：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活动目的和内容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；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你的心得体会。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2400" dirty="0"/>
          </a:p>
          <a:p>
            <a:r>
              <a:rPr lang="zh-CN" altLang="en-US" sz="2400" dirty="0"/>
              <a:t>注意</a:t>
            </a:r>
            <a:r>
              <a:rPr lang="en-US" altLang="zh-CN" sz="2400" dirty="0"/>
              <a:t>:1.</a:t>
            </a:r>
            <a:r>
              <a:rPr lang="zh-CN" altLang="en-US" sz="2400" dirty="0"/>
              <a:t>词数</a:t>
            </a:r>
            <a:r>
              <a:rPr lang="en-US" altLang="zh-CN" sz="2400" dirty="0"/>
              <a:t>80</a:t>
            </a:r>
            <a:r>
              <a:rPr lang="zh-CN" altLang="en-US" sz="2400" dirty="0"/>
              <a:t>左右；</a:t>
            </a:r>
            <a:endParaRPr lang="zh-CN" altLang="en-US" sz="2400" dirty="0"/>
          </a:p>
          <a:p>
            <a:r>
              <a:rPr lang="en-US" altLang="zh-CN" sz="2400" dirty="0"/>
              <a:t>2.</a:t>
            </a:r>
            <a:r>
              <a:rPr lang="zh-CN" altLang="en-US" sz="2400" dirty="0"/>
              <a:t>可适当增加细节，以使行文连贯。</a:t>
            </a:r>
            <a:endParaRPr lang="zh-CN" altLang="en-US" sz="2400" dirty="0"/>
          </a:p>
        </p:txBody>
      </p:sp>
      <p:sp>
        <p:nvSpPr>
          <p:cNvPr id="3" name="椭圆 2"/>
          <p:cNvSpPr/>
          <p:nvPr/>
        </p:nvSpPr>
        <p:spPr>
          <a:xfrm>
            <a:off x="7951694" y="533169"/>
            <a:ext cx="439271" cy="471588"/>
          </a:xfrm>
          <a:prstGeom prst="ellipse">
            <a:avLst/>
          </a:pr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012067" y="1928085"/>
            <a:ext cx="499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50"/>
                </a:solidFill>
              </a:rPr>
              <a:t>informal &amp; friendly—e-pal 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975310" y="928491"/>
            <a:ext cx="665002" cy="471588"/>
          </a:xfrm>
          <a:prstGeom prst="ellipse">
            <a:avLst/>
          </a:pr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046210" y="4100122"/>
            <a:ext cx="2409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why/ what/ how 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" grpId="0" animBg="1"/>
      <p:bldP spid="14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harity Yard Sale - Pensacola Florid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" y="865403"/>
            <a:ext cx="4066976" cy="52631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&gt; Fall CleanUp Charity Yard Sale – Indonesian Community of New England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t="6532" r="5842" b="29596"/>
          <a:stretch>
            <a:fillRect/>
          </a:stretch>
        </p:blipFill>
        <p:spPr bwMode="auto">
          <a:xfrm>
            <a:off x="4178601" y="68449"/>
            <a:ext cx="5134056" cy="28053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186544" y="2329543"/>
            <a:ext cx="2825496" cy="665542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81057" y="1816401"/>
            <a:ext cx="3004457" cy="970342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391471" y="519028"/>
            <a:ext cx="30852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time, duration</a:t>
            </a:r>
            <a:endParaRPr lang="en-US" altLang="zh-CN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venue</a:t>
            </a:r>
            <a:endParaRPr lang="en-US" altLang="zh-CN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items for sale</a:t>
            </a:r>
            <a:endParaRPr lang="en-US" altLang="zh-CN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endParaRPr lang="en-US" altLang="zh-CN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significance</a:t>
            </a:r>
            <a:endParaRPr lang="en-US" altLang="zh-CN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sz="2800" b="1" dirty="0"/>
          </a:p>
        </p:txBody>
      </p:sp>
      <p:sp>
        <p:nvSpPr>
          <p:cNvPr id="15" name="矩形 14"/>
          <p:cNvSpPr/>
          <p:nvPr/>
        </p:nvSpPr>
        <p:spPr>
          <a:xfrm>
            <a:off x="217716" y="3929743"/>
            <a:ext cx="2590798" cy="1055914"/>
          </a:xfrm>
          <a:prstGeom prst="rect">
            <a:avLst/>
          </a:prstGeom>
          <a:noFill/>
          <a:ln w="539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38" y="3181034"/>
            <a:ext cx="4009345" cy="3270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矩形 17"/>
          <p:cNvSpPr/>
          <p:nvPr/>
        </p:nvSpPr>
        <p:spPr>
          <a:xfrm>
            <a:off x="4574621" y="4691053"/>
            <a:ext cx="3034493" cy="84977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Belk Charity Sale Donate!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5726" r="9181" b="6373"/>
          <a:stretch>
            <a:fillRect/>
          </a:stretch>
        </p:blipFill>
        <p:spPr bwMode="auto">
          <a:xfrm>
            <a:off x="8224811" y="3196684"/>
            <a:ext cx="4238461" cy="3123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8383310" y="3177939"/>
            <a:ext cx="3808689" cy="332771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574620" y="618824"/>
            <a:ext cx="4710893" cy="709233"/>
          </a:xfrm>
          <a:prstGeom prst="rect">
            <a:avLst/>
          </a:prstGeom>
          <a:noFill/>
          <a:ln w="539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574620" y="5540829"/>
            <a:ext cx="3034493" cy="598751"/>
          </a:xfrm>
          <a:prstGeom prst="rect">
            <a:avLst/>
          </a:prstGeom>
          <a:noFill/>
          <a:ln w="539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494964" y="6112979"/>
            <a:ext cx="2501094" cy="202179"/>
          </a:xfrm>
          <a:prstGeom prst="rect">
            <a:avLst/>
          </a:prstGeom>
          <a:noFill/>
          <a:ln w="539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69316" y="3486017"/>
            <a:ext cx="3794325" cy="177308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719545" y="6187136"/>
            <a:ext cx="2660970" cy="264045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397675" y="4169229"/>
            <a:ext cx="3707239" cy="2281952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18" grpId="0" animBg="1"/>
      <p:bldP spid="13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434935" y="5348778"/>
            <a:ext cx="64223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comment</a:t>
            </a:r>
            <a:endParaRPr lang="en-US" altLang="zh-CN" sz="2800" b="1" dirty="0" smtClean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endParaRPr lang="en-US" altLang="zh-CN" sz="2800" b="1" dirty="0" smtClean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r>
              <a:rPr lang="en-US" altLang="zh-CN" sz="28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gains</a:t>
            </a:r>
            <a:endParaRPr lang="en-US" altLang="zh-CN" sz="2800" b="1" dirty="0" smtClean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endParaRPr lang="zh-CN" altLang="en-US" sz="28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037" y="3840553"/>
            <a:ext cx="3341914" cy="69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45" y="2496636"/>
            <a:ext cx="2917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charity sale</a:t>
            </a:r>
            <a:endParaRPr lang="zh-CN" altLang="en-US" sz="40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anose="04040805050809020602" pitchFamily="82" charset="0"/>
            </a:endParaRPr>
          </a:p>
        </p:txBody>
      </p:sp>
      <p:pic>
        <p:nvPicPr>
          <p:cNvPr id="2051" name="Picture 3" descr="C:\Users\cheng'ming'zhi\Desktop\5c755bc0aa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97" y="-2"/>
            <a:ext cx="587103" cy="676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12205" y="210192"/>
            <a:ext cx="291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why</a:t>
            </a:r>
            <a:endParaRPr lang="zh-CN" altLang="en-US" sz="40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2877" y="3109896"/>
            <a:ext cx="291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what</a:t>
            </a:r>
            <a:endParaRPr lang="zh-CN" altLang="en-US" sz="40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2205" y="5721613"/>
            <a:ext cx="291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how</a:t>
            </a:r>
            <a:endParaRPr lang="zh-CN" altLang="en-US" sz="40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2052" name="Picture 4" descr="C:\Users\cheng'ming'zhi\Desktop\5fe0b4a02b47e16085618245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00" r="43090"/>
          <a:stretch>
            <a:fillRect/>
          </a:stretch>
        </p:blipFill>
        <p:spPr bwMode="auto">
          <a:xfrm>
            <a:off x="3714775" y="-1281953"/>
            <a:ext cx="1267832" cy="87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34935" y="1173196"/>
            <a:ext cx="64223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time/ duration           organizer</a:t>
            </a:r>
            <a:endParaRPr lang="en-US" altLang="zh-CN" sz="2800" b="1" dirty="0" smtClean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r>
              <a:rPr lang="en-US" altLang="zh-CN" sz="28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venue</a:t>
            </a:r>
            <a:endParaRPr lang="en-US" altLang="zh-CN" sz="2800" b="1" dirty="0" smtClean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r>
              <a:rPr lang="en-US" altLang="zh-CN" sz="28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items for sale</a:t>
            </a:r>
            <a:endParaRPr lang="en-US" altLang="zh-CN" sz="2800" b="1" dirty="0" smtClean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endParaRPr lang="en-US" altLang="zh-CN" sz="2800" b="1" dirty="0" smtClean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endParaRPr lang="en-US" altLang="zh-CN" sz="2800" b="1" dirty="0" smtClean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r>
              <a:rPr lang="en-US" altLang="zh-CN" sz="28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process</a:t>
            </a:r>
            <a:endParaRPr lang="en-US" altLang="zh-CN" sz="2800" b="1" dirty="0" smtClean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endParaRPr lang="en-US" altLang="zh-CN" sz="2800" b="1" dirty="0" smtClean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endParaRPr lang="en-US" altLang="zh-CN" sz="2800" b="1" dirty="0" smtClean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r>
              <a:rPr lang="en-US" altLang="zh-CN" sz="28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highlight</a:t>
            </a:r>
            <a:endParaRPr lang="zh-CN" altLang="en-US" sz="28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3821" y="1652314"/>
            <a:ext cx="52567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b="1" dirty="0" smtClean="0"/>
              <a:t>school auditorium/ school playground</a:t>
            </a:r>
            <a:endParaRPr lang="zh-CN" altLang="en-US" sz="2300" b="1" dirty="0"/>
          </a:p>
        </p:txBody>
      </p:sp>
      <p:sp>
        <p:nvSpPr>
          <p:cNvPr id="11" name="矩形 10"/>
          <p:cNvSpPr/>
          <p:nvPr/>
        </p:nvSpPr>
        <p:spPr>
          <a:xfrm>
            <a:off x="4521563" y="2051046"/>
            <a:ext cx="813914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300" b="1" dirty="0" smtClean="0"/>
              <a:t>                              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unwanted/ unused</a:t>
            </a:r>
            <a:r>
              <a:rPr lang="en-US" altLang="zh-CN" sz="2200" b="1" dirty="0"/>
              <a:t> </a:t>
            </a:r>
            <a:r>
              <a:rPr lang="en-US" altLang="zh-CN" sz="2200" b="1" dirty="0" smtClean="0"/>
              <a:t>but still 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serviceable</a:t>
            </a:r>
            <a:r>
              <a:rPr lang="en-US" altLang="zh-CN" sz="2200" b="1" dirty="0" smtClean="0"/>
              <a:t> items— </a:t>
            </a:r>
            <a:endParaRPr lang="en-US" altLang="zh-CN" sz="2200" b="1" dirty="0" smtClean="0"/>
          </a:p>
          <a:p>
            <a:r>
              <a:rPr lang="en-US" altLang="zh-CN" sz="2000" i="1" dirty="0" smtClean="0"/>
              <a:t>second-hand clothes&amp; shoes, books and stationery, electronics (electronic devices), furniture, toys, CDs</a:t>
            </a:r>
            <a:r>
              <a:rPr lang="en-US" altLang="zh-CN" sz="2000" i="1" dirty="0"/>
              <a:t>, </a:t>
            </a:r>
            <a:r>
              <a:rPr lang="en-US" altLang="zh-CN" sz="2000" i="1" dirty="0" smtClean="0"/>
              <a:t>gadgets, kitchen stuff…</a:t>
            </a:r>
            <a:endParaRPr lang="zh-CN" altLang="en-US" sz="2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54366" y="-2"/>
            <a:ext cx="7709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i="1" dirty="0" smtClean="0"/>
              <a:t>be 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in aid of </a:t>
            </a:r>
            <a:r>
              <a:rPr lang="en-US" altLang="zh-CN" sz="2000" b="1" i="1" dirty="0" smtClean="0"/>
              <a:t>people in need in local communities or around the world</a:t>
            </a:r>
            <a:endParaRPr lang="en-US" altLang="zh-CN" sz="20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b="1" i="1" dirty="0"/>
              <a:t>provide the </a:t>
            </a:r>
            <a:r>
              <a:rPr lang="en-US" altLang="zh-CN" sz="2200" b="1" i="1" dirty="0">
                <a:solidFill>
                  <a:srgbClr val="FF0000"/>
                </a:solidFill>
              </a:rPr>
              <a:t>impoverished</a:t>
            </a:r>
            <a:r>
              <a:rPr lang="en-US" altLang="zh-CN" sz="2200" b="1" i="1" dirty="0"/>
              <a:t> and </a:t>
            </a:r>
            <a:r>
              <a:rPr lang="en-US" altLang="zh-CN" sz="2200" b="1" i="1" dirty="0">
                <a:solidFill>
                  <a:srgbClr val="FF0000"/>
                </a:solidFill>
              </a:rPr>
              <a:t>needy</a:t>
            </a:r>
            <a:r>
              <a:rPr lang="en-US" altLang="zh-CN" sz="2200" b="1" i="1" dirty="0"/>
              <a:t> with </a:t>
            </a:r>
            <a:r>
              <a:rPr lang="en-US" altLang="zh-CN" sz="2200" b="1" i="1" dirty="0">
                <a:solidFill>
                  <a:srgbClr val="FF0000"/>
                </a:solidFill>
              </a:rPr>
              <a:t>affordable</a:t>
            </a:r>
            <a:r>
              <a:rPr lang="en-US" altLang="zh-CN" sz="2200" b="1" i="1" dirty="0"/>
              <a:t> </a:t>
            </a:r>
            <a:r>
              <a:rPr lang="en-US" altLang="zh-CN" sz="2200" b="1" i="1" dirty="0" smtClean="0"/>
              <a:t>things</a:t>
            </a:r>
            <a:endParaRPr lang="en-US" altLang="zh-CN" sz="22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b="1" i="1" dirty="0" smtClean="0"/>
              <a:t>help </a:t>
            </a:r>
            <a:r>
              <a:rPr lang="en-US" altLang="zh-CN" sz="2200" b="1" i="1" dirty="0"/>
              <a:t>to </a:t>
            </a:r>
            <a:r>
              <a:rPr lang="en-US" altLang="zh-CN" sz="2200" b="1" i="1" dirty="0">
                <a:solidFill>
                  <a:srgbClr val="FF0000"/>
                </a:solidFill>
              </a:rPr>
              <a:t>assuage</a:t>
            </a:r>
            <a:r>
              <a:rPr lang="en-US" altLang="zh-CN" sz="2200" b="1" i="1" dirty="0" smtClean="0"/>
              <a:t> (</a:t>
            </a:r>
            <a:r>
              <a:rPr lang="zh-CN" altLang="en-US" sz="2200" b="1" i="1" dirty="0" smtClean="0"/>
              <a:t>减轻；缓和</a:t>
            </a:r>
            <a:r>
              <a:rPr lang="en-US" altLang="zh-CN" sz="2200" b="1" i="1" dirty="0" smtClean="0"/>
              <a:t>) </a:t>
            </a:r>
            <a:r>
              <a:rPr lang="en-US" altLang="zh-CN" sz="2200" b="1" i="1" dirty="0"/>
              <a:t>consumer guilt</a:t>
            </a:r>
            <a:endParaRPr lang="zh-CN" altLang="en-US" sz="2200" b="1" i="1" dirty="0"/>
          </a:p>
        </p:txBody>
      </p:sp>
      <p:sp>
        <p:nvSpPr>
          <p:cNvPr id="18" name="矩形 17"/>
          <p:cNvSpPr/>
          <p:nvPr/>
        </p:nvSpPr>
        <p:spPr>
          <a:xfrm>
            <a:off x="5713968" y="3024843"/>
            <a:ext cx="67428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altLang="zh-CN" sz="2000" b="1" dirty="0" smtClean="0"/>
              <a:t>collect stuffs from home</a:t>
            </a:r>
            <a:endParaRPr lang="en-US" altLang="zh-CN" sz="2000" b="1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altLang="zh-CN" sz="2000" b="1" dirty="0" smtClean="0"/>
              <a:t>sell them at </a:t>
            </a:r>
            <a:r>
              <a:rPr lang="en-US" altLang="zh-CN" sz="2000" b="1" i="1" dirty="0">
                <a:solidFill>
                  <a:srgbClr val="FF0000"/>
                </a:solidFill>
              </a:rPr>
              <a:t>heavily</a:t>
            </a:r>
            <a:r>
              <a:rPr lang="en-US" altLang="zh-CN" sz="2000" b="1" dirty="0" smtClean="0"/>
              <a:t> </a:t>
            </a:r>
            <a:r>
              <a:rPr lang="en-US" altLang="zh-CN" sz="2000" b="1" i="1" dirty="0">
                <a:solidFill>
                  <a:srgbClr val="FF0000"/>
                </a:solidFill>
              </a:rPr>
              <a:t>discounted</a:t>
            </a:r>
            <a:r>
              <a:rPr lang="en-US" altLang="zh-CN" sz="2000" b="1" dirty="0" smtClean="0"/>
              <a:t> prices</a:t>
            </a:r>
            <a:r>
              <a:rPr lang="en-US" altLang="zh-CN" sz="2000" b="1" dirty="0"/>
              <a:t>/ 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                         at </a:t>
            </a:r>
            <a:r>
              <a:rPr lang="en-US" altLang="zh-CN" sz="2000" b="1" dirty="0"/>
              <a:t>prices </a:t>
            </a:r>
            <a:r>
              <a:rPr lang="en-US" altLang="zh-CN" sz="2000" b="1" i="1" dirty="0">
                <a:solidFill>
                  <a:srgbClr val="FF0000"/>
                </a:solidFill>
              </a:rPr>
              <a:t>below</a:t>
            </a:r>
            <a:r>
              <a:rPr lang="en-US" altLang="zh-CN" sz="2000" b="1" dirty="0"/>
              <a:t> </a:t>
            </a:r>
            <a:r>
              <a:rPr lang="en-US" altLang="zh-CN" sz="2000" b="1" i="1" dirty="0">
                <a:solidFill>
                  <a:srgbClr val="FF0000"/>
                </a:solidFill>
              </a:rPr>
              <a:t>fair</a:t>
            </a:r>
            <a:r>
              <a:rPr lang="en-US" altLang="zh-CN" sz="2000" b="1" dirty="0"/>
              <a:t> </a:t>
            </a:r>
            <a:r>
              <a:rPr lang="en-US" altLang="zh-CN" sz="2000" b="1" i="1" dirty="0">
                <a:solidFill>
                  <a:srgbClr val="FF0000"/>
                </a:solidFill>
              </a:rPr>
              <a:t>market</a:t>
            </a:r>
            <a:r>
              <a:rPr lang="en-US" altLang="zh-CN" sz="2000" b="1" dirty="0"/>
              <a:t> </a:t>
            </a:r>
            <a:r>
              <a:rPr lang="en-US" altLang="zh-CN" sz="2000" b="1" i="1" dirty="0">
                <a:solidFill>
                  <a:srgbClr val="FF0000"/>
                </a:solidFill>
              </a:rPr>
              <a:t>value</a:t>
            </a:r>
            <a:endParaRPr lang="en-US" altLang="zh-CN" sz="2000" b="1" i="1" dirty="0">
              <a:solidFill>
                <a:srgbClr val="FF0000"/>
              </a:solidFill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en-US" altLang="zh-CN" sz="2000" b="1" dirty="0" smtClean="0"/>
              <a:t>donate the </a:t>
            </a:r>
            <a:r>
              <a:rPr lang="en-US" altLang="zh-CN" sz="2000" b="1" i="1" dirty="0">
                <a:solidFill>
                  <a:srgbClr val="FF0000"/>
                </a:solidFill>
              </a:rPr>
              <a:t>proceeds</a:t>
            </a:r>
            <a:r>
              <a:rPr lang="en-US" altLang="zh-CN" sz="2000" b="1" dirty="0" smtClean="0"/>
              <a:t>/ money raised to </a:t>
            </a:r>
            <a:endParaRPr lang="en-US" altLang="zh-CN" sz="2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people in 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poverty-stricken</a:t>
            </a:r>
            <a:r>
              <a:rPr lang="en-US" altLang="zh-CN" sz="2000" b="1" dirty="0" smtClean="0"/>
              <a:t> areas</a:t>
            </a:r>
            <a:endParaRPr lang="en-US" altLang="zh-CN" sz="2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charities— </a:t>
            </a:r>
            <a:r>
              <a:rPr lang="en-US" altLang="zh-CN" sz="2000" dirty="0" smtClean="0"/>
              <a:t>local orphanages, Cancer Research Fund,</a:t>
            </a:r>
            <a:endParaRPr lang="en-US" altLang="zh-CN" sz="2000" dirty="0" smtClean="0"/>
          </a:p>
          <a:p>
            <a:pPr lvl="1"/>
            <a:r>
              <a:rPr lang="en-US" altLang="zh-CN" sz="2000" dirty="0"/>
              <a:t> </a:t>
            </a:r>
            <a:r>
              <a:rPr lang="en-US" altLang="zh-CN" sz="2000" dirty="0" smtClean="0"/>
              <a:t>     Conservation Foundation, Guide Dogs, WWF… </a:t>
            </a:r>
            <a:endParaRPr lang="zh-CN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5388147" y="5849289"/>
            <a:ext cx="739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i="1" dirty="0" smtClean="0"/>
              <a:t>avoid waste by saving </a:t>
            </a:r>
            <a:r>
              <a:rPr lang="en-US" altLang="zh-CN" sz="2000" b="1" i="1" dirty="0"/>
              <a:t>stuff from </a:t>
            </a:r>
            <a:r>
              <a:rPr lang="en-US" altLang="zh-CN" sz="2000" b="1" i="1" dirty="0">
                <a:solidFill>
                  <a:srgbClr val="FF0000"/>
                </a:solidFill>
              </a:rPr>
              <a:t>landfill</a:t>
            </a:r>
            <a:endParaRPr lang="zh-CN" altLang="en-US" sz="2000" b="1" i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i="1" dirty="0" smtClean="0"/>
              <a:t>gain a sense of satisfaction from 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doing good deeds </a:t>
            </a:r>
            <a:endParaRPr lang="en-US" altLang="zh-CN" sz="2000" b="1" i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i="1" dirty="0">
                <a:solidFill>
                  <a:srgbClr val="FF0000"/>
                </a:solidFill>
              </a:rPr>
              <a:t>do our bit </a:t>
            </a:r>
            <a:r>
              <a:rPr lang="en-US" altLang="zh-CN" sz="2000" b="1" i="1" dirty="0"/>
              <a:t>to </a:t>
            </a:r>
            <a:r>
              <a:rPr lang="en-US" altLang="zh-CN" sz="2000" b="1" i="1" dirty="0" smtClean="0"/>
              <a:t>make a contribution to the</a:t>
            </a:r>
            <a:r>
              <a:rPr lang="en-US" altLang="zh-CN" sz="2000" b="1" i="1" dirty="0"/>
              <a:t> </a:t>
            </a:r>
            <a:r>
              <a:rPr lang="en-US" altLang="zh-CN" sz="2000" b="1" i="1" dirty="0">
                <a:solidFill>
                  <a:srgbClr val="FF0000"/>
                </a:solidFill>
              </a:rPr>
              <a:t>charitable</a:t>
            </a:r>
            <a:r>
              <a:rPr lang="en-US" altLang="zh-CN" sz="2000" b="1" i="1" dirty="0"/>
              <a:t> </a:t>
            </a:r>
            <a:r>
              <a:rPr lang="en-US" altLang="zh-CN" sz="2000" b="1" i="1" dirty="0" smtClean="0"/>
              <a:t>cause</a:t>
            </a:r>
            <a:endParaRPr lang="en-US" altLang="zh-CN" sz="2000" b="1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9269128" y="1206038"/>
            <a:ext cx="29228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b="1" dirty="0" smtClean="0"/>
              <a:t>the Student Union</a:t>
            </a:r>
            <a:endParaRPr lang="zh-CN" altLang="en-US" sz="2300" b="1" dirty="0"/>
          </a:p>
        </p:txBody>
      </p:sp>
      <p:pic>
        <p:nvPicPr>
          <p:cNvPr id="16" name="Picture 4" descr="C:\Users\cheng'ming'zhi\Desktop\5fe0b4a02b47e16085618245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00" r="43090"/>
          <a:stretch>
            <a:fillRect/>
          </a:stretch>
        </p:blipFill>
        <p:spPr bwMode="auto">
          <a:xfrm>
            <a:off x="3714775" y="4902496"/>
            <a:ext cx="1267832" cy="234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6000876" y="5233162"/>
            <a:ext cx="6310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i="1" dirty="0" smtClean="0">
                <a:solidFill>
                  <a:srgbClr val="FF0000"/>
                </a:solidFill>
              </a:rPr>
              <a:t>was spoken highly of by</a:t>
            </a:r>
            <a:r>
              <a:rPr lang="en-US" altLang="zh-CN" sz="2000" b="1" i="1" dirty="0" smtClean="0"/>
              <a:t>…</a:t>
            </a:r>
            <a:endParaRPr lang="en-US" altLang="zh-CN" sz="20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i="1" dirty="0" smtClean="0">
                <a:solidFill>
                  <a:srgbClr val="FF0000"/>
                </a:solidFill>
              </a:rPr>
              <a:t>received favorable comments from </a:t>
            </a:r>
            <a:r>
              <a:rPr lang="en-US" altLang="zh-CN" sz="2000" b="1" i="1" dirty="0" smtClean="0"/>
              <a:t>the participants</a:t>
            </a:r>
            <a:endParaRPr lang="en-US" altLang="zh-CN" sz="2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/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5835" y="106892"/>
            <a:ext cx="934408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学生佳作</a:t>
            </a:r>
            <a:endParaRPr lang="en-US" altLang="zh-CN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Dear David,</a:t>
            </a:r>
            <a:endParaRPr lang="zh-CN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      Knowing your interest in the Charity Sale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launched by 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the Student Union of our school,  I’m writing to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share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some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detailed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information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you. </a:t>
            </a:r>
            <a:endParaRPr lang="en-US" altLang="zh-CN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With a slogan of 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“Together 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We Can Make A Difference”, 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this activity aimed to raise money for kids in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poverty-hit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mountainous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regions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 in China. During the 3-hour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bazaar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, sellers </a:t>
            </a:r>
            <a:r>
              <a:rPr lang="en-US" altLang="zh-CN" sz="2400" b="1" u="sng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sold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many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unused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items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u="sng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brought from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home,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ranging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from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 electronic devices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to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old fancy clothes,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mostly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at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a pretty low price. The money, along with the left goods, </a:t>
            </a:r>
            <a:r>
              <a:rPr lang="en-US" altLang="zh-CN" sz="2400" b="1" u="sng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went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u="sng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directly to 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the Red Cross and would be </a:t>
            </a:r>
            <a:r>
              <a:rPr lang="en-US" altLang="zh-CN" sz="2400" b="1" u="sng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distributed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to those needy children. </a:t>
            </a:r>
            <a:r>
              <a:rPr lang="en-US" altLang="zh-CN" sz="2400" b="1" u="sng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The highlight was that 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all those involved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were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given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the “Love Award”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as a reward for their goodness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zh-CN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      As for me, it was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really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good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cause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u="sng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in that 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we not only helped those in need, but also got to know that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charity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begins at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home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. Do you have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similar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activities in your school? Looking forward to your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sharing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zh-CN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Yours, </a:t>
            </a:r>
            <a:endParaRPr lang="zh-CN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Li Hua</a:t>
            </a:r>
            <a:endParaRPr lang="zh-CN" alt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30271" y="1656498"/>
            <a:ext cx="2409329" cy="3539430"/>
          </a:xfrm>
          <a:prstGeom prst="rect">
            <a:avLst/>
          </a:prstGeom>
          <a:solidFill>
            <a:schemeClr val="bg1"/>
          </a:solidFill>
          <a:ln w="104775" cmpd="thickThin">
            <a:solidFill>
              <a:srgbClr val="00B05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sz="2800" b="1" dirty="0" smtClean="0"/>
              <a:t>要点</a:t>
            </a:r>
            <a:r>
              <a:rPr lang="zh-CN" altLang="en-US" sz="2800" b="1" dirty="0" smtClean="0"/>
              <a:t>齐全</a:t>
            </a:r>
            <a:endParaRPr lang="en-US" altLang="zh-CN" sz="2800" b="1" dirty="0" smtClean="0"/>
          </a:p>
          <a:p>
            <a:pPr algn="ctr"/>
            <a:r>
              <a:rPr lang="zh-CN" altLang="zh-CN" sz="2800" b="1" dirty="0" smtClean="0"/>
              <a:t>语言丰富</a:t>
            </a:r>
            <a:endParaRPr lang="en-US" altLang="zh-CN" sz="2800" b="1" dirty="0" smtClean="0"/>
          </a:p>
          <a:p>
            <a:pPr algn="ctr"/>
            <a:r>
              <a:rPr lang="zh-CN" altLang="zh-CN" sz="2800" b="1" dirty="0" smtClean="0"/>
              <a:t>文体适宜</a:t>
            </a:r>
            <a:endParaRPr lang="en-US" altLang="zh-CN" sz="2800" b="1" dirty="0" smtClean="0"/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句式丰富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词数恰当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交际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顺畅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rgbClr val="0000FF"/>
                </a:solidFill>
              </a:rPr>
              <a:t>结构、内容、语言体现主题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800" y="524510"/>
            <a:ext cx="11798300" cy="5808980"/>
          </a:xfr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l" fontAlgn="auto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000" b="1" dirty="0">
              <a:solidFill>
                <a:srgbClr val="DD1E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000" b="1" dirty="0">
              <a:solidFill>
                <a:srgbClr val="DD1E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5601" y="106892"/>
            <a:ext cx="98507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参考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范文</a:t>
            </a:r>
            <a:endParaRPr lang="en-US" altLang="zh-CN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Dear David,</a:t>
            </a:r>
            <a:endParaRPr lang="zh-CN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      Knowing 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that you 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have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keen interest in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/ crave for information about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the Charity Sale held by the 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tudents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’ U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nion last Sunday, I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d love to 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share some details with you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/ brief you on it/ elaborate on 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it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To raise funds for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needy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/ impoverished 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in our local community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we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were called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on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/ upon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to </a:t>
            </a:r>
            <a:r>
              <a:rPr lang="zh-CN" altLang="en-US" sz="2400" b="1" u="sng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collect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 various 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gadgets from 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our families and </a:t>
            </a:r>
            <a:r>
              <a:rPr lang="zh-CN" altLang="en-US" sz="2400" b="1" u="sng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sold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 them at prices below fair market value. So enthusiastic were our classmates and teachers that all goods </a:t>
            </a:r>
            <a:r>
              <a:rPr lang="zh-CN" altLang="en-US" sz="2400" b="1" u="sng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were snapped </a:t>
            </a:r>
            <a:r>
              <a:rPr lang="zh-CN" altLang="en-US" sz="2400" b="1" u="sng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up</a:t>
            </a:r>
            <a:r>
              <a:rPr lang="en-US" altLang="zh-CN" sz="2400" b="1" u="sng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/ sold out/ swept clean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within hours. </a:t>
            </a:r>
            <a:endParaRPr lang="zh-CN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event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turned out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a great success, providing us 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/ offering us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a golden opportunity to 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get engaged in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 charity work and 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contribute to 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a good cause. </a:t>
            </a:r>
            <a:endParaRPr lang="en-US" altLang="zh-CN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      Have 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you ever participated in something similar? I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d love to 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hear from 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you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/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Attached are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some photos for your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further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reference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. Hopefully all of the above-mentioned can help you have a whole picture of the activity. 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/ 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If you have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further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questions, just feel free to contact me. </a:t>
            </a:r>
            <a:endParaRPr lang="zh-CN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Yours, </a:t>
            </a:r>
            <a:endParaRPr lang="zh-CN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Li Hua</a:t>
            </a:r>
            <a:endParaRPr lang="zh-CN" alt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06319" y="2291020"/>
            <a:ext cx="1985681" cy="1815882"/>
          </a:xfrm>
          <a:prstGeom prst="rect">
            <a:avLst/>
          </a:prstGeom>
          <a:solidFill>
            <a:schemeClr val="bg1"/>
          </a:solidFill>
          <a:ln w="104775" cmpd="thickThin">
            <a:solidFill>
              <a:srgbClr val="00B05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 smtClean="0">
                <a:solidFill>
                  <a:srgbClr val="0000FF"/>
                </a:solidFill>
              </a:rPr>
              <a:t>accurate and specific words and expressions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rket your charity or cause to my funding pages by Crowdfundingpro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9" y="1771958"/>
            <a:ext cx="3611880" cy="27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9764" y="311284"/>
            <a:ext cx="569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Stencil" panose="040409050D0802020404" pitchFamily="82" charset="0"/>
              </a:rPr>
              <a:t>Assignment</a:t>
            </a:r>
            <a:endParaRPr lang="zh-CN" altLang="en-US" sz="3200" b="1" dirty="0">
              <a:latin typeface="Stencil" panose="040409050D0802020404" pitchFamily="8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50105" y="1418190"/>
            <a:ext cx="79793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假定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你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是校英语报记者李华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上周你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校学生会刚举办了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慈善义卖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”(Charity Sale)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活动，请你写一篇报道。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要点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如下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：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活动的过程；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收获与感想。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504" y="246185"/>
            <a:ext cx="1135389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</a:rPr>
              <a:t>参考</a:t>
            </a:r>
            <a:r>
              <a:rPr lang="zh-CN" altLang="en-US" sz="2800" dirty="0" smtClean="0">
                <a:latin typeface="Times New Roman" panose="02020603050405020304" charset="0"/>
                <a:cs typeface="Times New Roman" panose="02020603050405020304" charset="0"/>
              </a:rPr>
              <a:t>范文</a:t>
            </a:r>
            <a:endParaRPr lang="en-US" altLang="zh-CN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A Successful Charity Sale</a:t>
            </a:r>
            <a:endParaRPr lang="en-US" altLang="zh-CN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  Last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Sunday in our school auditorium, the Student Union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launched</a:t>
            </a:r>
            <a:r>
              <a:rPr lang="en-US" altLang="zh-CN"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a grand Charity Sale for the impoverished and needy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residing</a:t>
            </a:r>
            <a:r>
              <a:rPr lang="en-US" altLang="zh-CN" sz="2800" i="1" dirty="0">
                <a:latin typeface="Times New Roman" panose="02020603050405020304" charset="0"/>
                <a:cs typeface="Times New Roman" panose="02020603050405020304" charset="0"/>
              </a:rPr>
              <a:t>/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dwelling</a:t>
            </a:r>
            <a:r>
              <a:rPr lang="en-US" altLang="zh-CN"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</a:t>
            </a:r>
            <a:r>
              <a:rPr lang="en-US" altLang="zh-CN"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the local community.   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800" i="1" dirty="0"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2800" i="1" dirty="0" smtClean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To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provide those in need with affordable things/ help them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access</a:t>
            </a:r>
            <a:r>
              <a:rPr lang="en-US" altLang="zh-CN"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some</a:t>
            </a:r>
            <a:r>
              <a:rPr lang="en-US" altLang="zh-CN"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life</a:t>
            </a:r>
            <a:r>
              <a:rPr lang="en-US" altLang="zh-CN"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necessities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, all the students and teachers were called upon to collect unwanted but still serviceable items for sale, such as second-hand books and stationery, as well as furniture and kitchen stuff. During the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fare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, customers could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purchase</a:t>
            </a:r>
            <a:r>
              <a:rPr lang="en-US" altLang="zh-CN"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bargains</a:t>
            </a:r>
            <a:r>
              <a:rPr lang="en-US" altLang="zh-CN"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</a:rPr>
              <a:t>物美价廉的商品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)/ anything they needed at heavily discounted prices and all goods were snapped up within hours.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All</a:t>
            </a:r>
            <a:r>
              <a:rPr lang="en-US" altLang="zh-CN"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those</a:t>
            </a:r>
            <a:r>
              <a:rPr lang="en-US" altLang="zh-CN"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engaged</a:t>
            </a:r>
            <a:r>
              <a:rPr lang="en-US" altLang="zh-CN"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spoke highly of the activity.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800" i="1" dirty="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800" i="1" dirty="0" smtClean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This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Charity Sale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proved</a:t>
            </a:r>
            <a:r>
              <a:rPr lang="en-US" altLang="zh-CN"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successful and meaningful. By contributing to such a charitable cause, we avoided waste and gained a sense of satisfaction of doing good deeds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as</a:t>
            </a:r>
            <a:r>
              <a:rPr lang="en-US" altLang="zh-CN" sz="28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well</a:t>
            </a:r>
            <a:r>
              <a:rPr lang="en-US" altLang="zh-CN" sz="2800" i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zh-CN" sz="2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4454</Words>
  <Application>WPS 演示</Application>
  <PresentationFormat>自定义</PresentationFormat>
  <Paragraphs>149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Tempus Sans ITC</vt:lpstr>
      <vt:lpstr>Ravie</vt:lpstr>
      <vt:lpstr>Times New Roman</vt:lpstr>
      <vt:lpstr>Stencil</vt:lpstr>
      <vt:lpstr>Calibri</vt:lpstr>
      <vt:lpstr>微软雅黑</vt:lpstr>
      <vt:lpstr>Arial Unicode MS</vt:lpstr>
      <vt:lpstr>HelveticaNeue</vt:lpstr>
      <vt:lpstr>Corbel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24147</cp:lastModifiedBy>
  <cp:revision>81</cp:revision>
  <dcterms:created xsi:type="dcterms:W3CDTF">2023-03-16T00:14:00Z</dcterms:created>
  <dcterms:modified xsi:type="dcterms:W3CDTF">2023-03-21T04:59:59Z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B5EE291B8D1B4225AE9D5B9E9A16BB18</vt:lpwstr>
  </property>
  <property fmtid="{D5CDD505-2E9C-101B-9397-08002B2CF9AE}" pid="3" name="KSOProductBuildVer">
    <vt:lpwstr>2052-11.8.2.8411</vt:lpwstr>
  </property>
</Properties>
</file>