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6"/>
  </p:handoutMasterIdLst>
  <p:sldIdLst>
    <p:sldId id="257" r:id="rId3"/>
    <p:sldId id="2171" r:id="rId5"/>
    <p:sldId id="2172" r:id="rId6"/>
    <p:sldId id="2173" r:id="rId7"/>
    <p:sldId id="2299" r:id="rId8"/>
    <p:sldId id="2300" r:id="rId9"/>
    <p:sldId id="2301" r:id="rId10"/>
    <p:sldId id="2302" r:id="rId11"/>
    <p:sldId id="259" r:id="rId12"/>
    <p:sldId id="647" r:id="rId13"/>
    <p:sldId id="2303" r:id="rId14"/>
    <p:sldId id="2305" r:id="rId15"/>
    <p:sldId id="2307" r:id="rId16"/>
    <p:sldId id="2306" r:id="rId17"/>
    <p:sldId id="2304" r:id="rId18"/>
    <p:sldId id="2308" r:id="rId19"/>
    <p:sldId id="2309" r:id="rId20"/>
    <p:sldId id="2310" r:id="rId21"/>
    <p:sldId id="2312" r:id="rId22"/>
    <p:sldId id="2313" r:id="rId23"/>
    <p:sldId id="2438" r:id="rId24"/>
    <p:sldId id="345" r:id="rId25"/>
    <p:sldId id="2439" r:id="rId26"/>
    <p:sldId id="2440" r:id="rId27"/>
    <p:sldId id="2441" r:id="rId28"/>
    <p:sldId id="2442" r:id="rId29"/>
    <p:sldId id="2443" r:id="rId30"/>
    <p:sldId id="2444" r:id="rId31"/>
    <p:sldId id="2445" r:id="rId32"/>
    <p:sldId id="2446" r:id="rId33"/>
    <p:sldId id="2447" r:id="rId34"/>
    <p:sldId id="1243" r:id="rId35"/>
    <p:sldId id="2571" r:id="rId36"/>
    <p:sldId id="2572" r:id="rId37"/>
    <p:sldId id="2573" r:id="rId38"/>
    <p:sldId id="2574" r:id="rId39"/>
    <p:sldId id="2575" r:id="rId40"/>
    <p:sldId id="2576" r:id="rId41"/>
    <p:sldId id="2577" r:id="rId42"/>
    <p:sldId id="2699" r:id="rId43"/>
    <p:sldId id="2700" r:id="rId44"/>
    <p:sldId id="2701" r:id="rId45"/>
    <p:sldId id="2702" r:id="rId46"/>
    <p:sldId id="2703" r:id="rId47"/>
    <p:sldId id="2704" r:id="rId48"/>
    <p:sldId id="2706" r:id="rId49"/>
    <p:sldId id="649" r:id="rId50"/>
    <p:sldId id="2707" r:id="rId51"/>
    <p:sldId id="2708" r:id="rId52"/>
    <p:sldId id="2709" r:id="rId53"/>
    <p:sldId id="2710" r:id="rId54"/>
    <p:sldId id="2711" r:id="rId5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1907"/>
        <p:guide pos="373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9" Type="http://schemas.openxmlformats.org/officeDocument/2006/relationships/tableStyles" Target="tableStyles.xml"/><Relationship Id="rId58" Type="http://schemas.openxmlformats.org/officeDocument/2006/relationships/viewProps" Target="viewProps.xml"/><Relationship Id="rId57" Type="http://schemas.openxmlformats.org/officeDocument/2006/relationships/presProps" Target="presProps.xml"/><Relationship Id="rId56" Type="http://schemas.openxmlformats.org/officeDocument/2006/relationships/handoutMaster" Target="handoutMasters/handoutMaster1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293860" y="63500"/>
            <a:ext cx="2794635" cy="904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4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6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77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78.xml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1.xml"/><Relationship Id="rId1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87.xml"/><Relationship Id="rId1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5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96.xml"/><Relationship Id="rId1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1.xml"/><Relationship Id="rId1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4.xml"/><Relationship Id="rId1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7.xml"/><Relationship Id="rId1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8.xml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9.xml"/><Relationship Id="rId1" Type="http://schemas.openxmlformats.org/officeDocument/2006/relationships/image" Target="../media/image14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3.xml"/><Relationship Id="rId1" Type="http://schemas.openxmlformats.org/officeDocument/2006/relationships/image" Target="../media/image15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0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b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  <a:sym typeface="+mn-ea"/>
              </a:rPr>
              <a:t>人教版新教材</a:t>
            </a:r>
            <a:r>
              <a:rPr lang="en-US" altLang="zh-CN" b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  <a:sym typeface="+mn-ea"/>
              </a:rPr>
              <a:t> </a:t>
            </a:r>
            <a:r>
              <a:rPr lang="zh-CN" altLang="en-US" b="1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  <a:sym typeface="+mn-ea"/>
              </a:rPr>
              <a:t>词汇导学练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sz="4800" b="1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/>
                <a:sym typeface="+mn-ea"/>
              </a:rPr>
              <a:t>Unit3 Book2 </a:t>
            </a:r>
            <a:endParaRPr lang="zh-CN" altLang="en-US" sz="4800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7525" y="860425"/>
            <a:ext cx="11156950" cy="1884680"/>
          </a:xfrm>
        </p:spPr>
        <p:txBody>
          <a:bodyPr/>
          <a:p>
            <a:pPr marL="0" indent="0" algn="just">
              <a:lnSpc>
                <a:spcPct val="100000"/>
              </a:lnSpc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There is a practical aspect to this: it helps society to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function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 efficiently, and encourages a general level of self-discipline that simplifies day-to-day interaction.（2014江苏）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这有一个实用的方面:它帮助社会有效运作,并鼓励普遍的自律水平,简化日常互动。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6" name="图片 56" descr="fact-做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3655" y="1057275"/>
            <a:ext cx="12089130" cy="58000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/>
        </p:nvSpPr>
        <p:spPr>
          <a:xfrm>
            <a:off x="3037205" y="3310255"/>
            <a:ext cx="180022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传染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感化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1293495" y="2288540"/>
            <a:ext cx="149415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有效的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614805" y="3902710"/>
            <a:ext cx="7912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完美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011170" y="1480185"/>
            <a:ext cx="155257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影响,感动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163955" y="3310255"/>
            <a:ext cx="136080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传染性的</a:t>
            </a:r>
            <a:endParaRPr sz="1600" spc="0">
              <a:solidFill>
                <a:srgbClr val="7030A0"/>
              </a:solidFill>
              <a:latin typeface="+mn-ea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6135370" y="3691255"/>
            <a:ext cx="79565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做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9772015" y="5215890"/>
            <a:ext cx="1769110" cy="3702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特征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特色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7917815" y="2501900"/>
            <a:ext cx="148844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工厂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9" name="标题 1"/>
          <p:cNvSpPr>
            <a:spLocks noGrp="1"/>
          </p:cNvSpPr>
          <p:nvPr/>
        </p:nvSpPr>
        <p:spPr>
          <a:xfrm>
            <a:off x="7724140" y="1329055"/>
            <a:ext cx="143256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事实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4" name="标题 1"/>
          <p:cNvSpPr>
            <a:spLocks noGrp="1"/>
          </p:cNvSpPr>
          <p:nvPr/>
        </p:nvSpPr>
        <p:spPr>
          <a:xfrm>
            <a:off x="3332480" y="3877310"/>
            <a:ext cx="155956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完美的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6" name="标题 1"/>
          <p:cNvSpPr>
            <a:spLocks noGrp="1"/>
          </p:cNvSpPr>
          <p:nvPr/>
        </p:nvSpPr>
        <p:spPr>
          <a:xfrm>
            <a:off x="7912100" y="3644265"/>
            <a:ext cx="124142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时髦,时尚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653655" y="5419090"/>
            <a:ext cx="192214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业绩,功绩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415030" y="5641340"/>
            <a:ext cx="97028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小说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3040380" y="4469130"/>
            <a:ext cx="136017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缺点,缺陷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362960" y="5080635"/>
            <a:ext cx="144208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困难的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3487420" y="6219825"/>
            <a:ext cx="367157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功能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9568180" y="2481580"/>
            <a:ext cx="178689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因素,要素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0383520" y="3613150"/>
            <a:ext cx="244030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时髦的,时尚的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9544685" y="4213225"/>
            <a:ext cx="199580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官方的  政府官员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9564370" y="4652010"/>
            <a:ext cx="194945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军官;警官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7778750" y="4417060"/>
            <a:ext cx="170307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办公室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7817485" y="1915160"/>
            <a:ext cx="230949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事务;事件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9344660" y="1288415"/>
            <a:ext cx="282257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实际的,事实的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7896225" y="3057525"/>
            <a:ext cx="130683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人造品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8" name="标题 1"/>
          <p:cNvSpPr>
            <a:spLocks noGrp="1"/>
          </p:cNvSpPr>
          <p:nvPr/>
        </p:nvSpPr>
        <p:spPr>
          <a:xfrm>
            <a:off x="9881235" y="5685155"/>
            <a:ext cx="1769110" cy="3702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打败,击败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0" name="标题 1"/>
          <p:cNvSpPr>
            <a:spLocks noGrp="1"/>
          </p:cNvSpPr>
          <p:nvPr/>
        </p:nvSpPr>
        <p:spPr>
          <a:xfrm>
            <a:off x="2971800" y="2557780"/>
            <a:ext cx="155257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影响,效果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1" name="标题 1"/>
          <p:cNvSpPr>
            <a:spLocks noGrp="1"/>
          </p:cNvSpPr>
          <p:nvPr/>
        </p:nvSpPr>
        <p:spPr>
          <a:xfrm>
            <a:off x="1338580" y="2700020"/>
            <a:ext cx="155257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高效的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830820" y="6216650"/>
            <a:ext cx="1769110" cy="3702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利润,利益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1303020" y="1724025"/>
            <a:ext cx="149415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感人的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967740" y="1290320"/>
            <a:ext cx="149415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喜爱,感情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2" name="标题 1"/>
          <p:cNvSpPr>
            <a:spLocks noGrp="1"/>
          </p:cNvSpPr>
          <p:nvPr/>
        </p:nvSpPr>
        <p:spPr>
          <a:xfrm>
            <a:off x="9753600" y="3053080"/>
            <a:ext cx="192024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人造的;伪造的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" grpId="0"/>
      <p:bldP spid="2" grpId="1"/>
      <p:bldP spid="9" grpId="0"/>
      <p:bldP spid="9" grpId="1"/>
      <p:bldP spid="8" grpId="0"/>
      <p:bldP spid="8" grpId="1"/>
      <p:bldP spid="3" grpId="0"/>
      <p:bldP spid="3" grpId="1"/>
      <p:bldP spid="6" grpId="0"/>
      <p:bldP spid="6" grpId="1"/>
      <p:bldP spid="34" grpId="0"/>
      <p:bldP spid="34" grpId="1"/>
      <p:bldP spid="29" grpId="0"/>
      <p:bldP spid="29" grpId="1"/>
      <p:bldP spid="24" grpId="0"/>
      <p:bldP spid="24" grpId="1"/>
      <p:bldP spid="36" grpId="0"/>
      <p:bldP spid="36" grpId="1"/>
      <p:bldP spid="23" grpId="0"/>
      <p:bldP spid="23" grpId="1"/>
      <p:bldP spid="4" grpId="0"/>
      <p:bldP spid="4" grpId="1"/>
      <p:bldP spid="5" grpId="0"/>
      <p:bldP spid="5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9" grpId="0"/>
      <p:bldP spid="19" grpId="1"/>
      <p:bldP spid="20" grpId="0"/>
      <p:bldP spid="20" grpId="1"/>
      <p:bldP spid="22" grpId="0"/>
      <p:bldP spid="22" grpId="1"/>
      <p:bldP spid="28" grpId="0"/>
      <p:bldP spid="28" grpId="1"/>
      <p:bldP spid="30" grpId="0"/>
      <p:bldP spid="30" grpId="1"/>
      <p:bldP spid="31" grpId="0"/>
      <p:bldP spid="31" grpId="1"/>
      <p:bldP spid="7" grpId="0"/>
      <p:bldP spid="7" grpId="1"/>
      <p:bldP spid="18" grpId="0"/>
      <p:bldP spid="18" grpId="1"/>
      <p:bldP spid="25" grpId="0"/>
      <p:bldP spid="25" grpId="1"/>
      <p:bldP spid="32" grpId="0"/>
      <p:bldP spid="3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9902" y="592020"/>
            <a:ext cx="10852237" cy="648000"/>
          </a:xfrm>
        </p:spPr>
        <p:txBody>
          <a:bodyPr/>
          <a:p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9.battery ['bæt(ə)rɪ]n.____,______</a:t>
            </a:r>
            <a:b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z="3200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词根词缀：batt-(beat打)+e(电子)+ry(名词后缀)：打出电子的东西——____</a:t>
            </a:r>
            <a:endParaRPr lang="en-US" sz="3200" spc="15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32070" y="116205"/>
            <a:ext cx="2316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电池 蓄电池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05442" y="2182695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10.confirm [kən'fɜ:m]vt. ____;____;____</a:t>
            </a:r>
            <a:endParaRPr lang="en-US" sz="3200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sz="3200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词根词缀：con-(强调)+firm(坚定的,牢固的)：使某事变的确定无疑——____;____</a:t>
            </a:r>
            <a:endParaRPr lang="en-US" sz="3200" spc="15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56885" y="1692910"/>
            <a:ext cx="44792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确定  证实  批准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76605" y="3381375"/>
            <a:ext cx="1133665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Before choices are finalised, parents/careers will be asked to sign to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confirm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their child’s choices.(2018全国II)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在最终决定前,家长/职业人士须签署,以确认子女的选择。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report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confirms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that a diet rich in vitamin C can help to prevent cataracts(白内障).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报告证实,富含维生素C的饮食有助于预防白内障。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46145" y="111379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电池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7770" y="2672715"/>
            <a:ext cx="44792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确定  证实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8" grpId="0"/>
      <p:bldP spid="8" grpId="1"/>
      <p:bldP spid="10" grpId="1"/>
      <p:bldP spid="3" grpId="0"/>
      <p:bldP spid="3" grpId="1"/>
      <p:bldP spid="5" grpId="0"/>
      <p:bldP spid="5" grpId="1"/>
      <p:bldP spid="2" grpId="1"/>
      <p:bldP spid="2" grpId="3"/>
      <p:bldP spid="2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1"/>
          <p:cNvSpPr>
            <a:spLocks noGrp="1"/>
          </p:cNvSpPr>
          <p:nvPr/>
        </p:nvSpPr>
        <p:spPr>
          <a:xfrm>
            <a:off x="151130" y="142875"/>
            <a:ext cx="1202499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11.press [pres]n. vt. &amp;vi.___;___n.___;__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_;_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___</a:t>
            </a:r>
            <a:endParaRPr sz="320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5000625" y="187960"/>
            <a:ext cx="174688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按压;逼迫</a:t>
            </a:r>
            <a:endParaRPr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280035" y="1150620"/>
            <a:ext cx="11842750" cy="47472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Didn</a:t>
            </a:r>
            <a:r>
              <a:rPr lang="en-US" altLang="zh-CN" sz="2400" spc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'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t you know his secretary leaked the secret report to the </a:t>
            </a:r>
            <a:r>
              <a:rPr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press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? (2018江苏)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你不知道他的秘书把秘密报告泄露给__</a:t>
            </a:r>
            <a:r>
              <a:rPr lang="en-US" altLang="zh-CN"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_</a:t>
            </a: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__了吗?</a:t>
            </a:r>
            <a:endParaRPr sz="240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The steam-powered printing </a:t>
            </a:r>
            <a:r>
              <a:rPr sz="240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press</a:t>
            </a: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was still in its early stages; the literacy(识字) rate in England was under 50%.(2018浙江) </a:t>
            </a:r>
            <a:endParaRPr sz="240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蒸汽__</a:t>
            </a:r>
            <a:r>
              <a:rPr lang="en-US" altLang="zh-CN"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_</a:t>
            </a: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__仍处于早期阶段;英国的识字率不到50%。</a:t>
            </a:r>
            <a:endParaRPr sz="240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In any unsafe situation, simply</a:t>
            </a:r>
            <a:r>
              <a:rPr sz="240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press</a:t>
            </a: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the button and a highly-trained agent will get you the help you need.(2018北京)</a:t>
            </a:r>
            <a:endParaRPr sz="240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在任何不安全的情况下,只要___按钮,一个训练有素的特工会帮你得到你需要的帮助。</a:t>
            </a:r>
            <a:endParaRPr sz="240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To do CPR, you </a:t>
            </a:r>
            <a:r>
              <a:rPr sz="240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press</a:t>
            </a:r>
            <a:r>
              <a:rPr sz="240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on the sick person's chest so that blood moves through the body and takes oxygen to organs. (2017北京) 做心肺复苏术时,你要____病人的胸部,使血液流经全身,将氧气输送到各个器官。</a:t>
            </a:r>
            <a:endParaRPr sz="2400"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5521960" y="1490980"/>
            <a:ext cx="135890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新闻界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913245" y="200660"/>
            <a:ext cx="466534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新闻  出版社  印刷机</a:t>
            </a:r>
            <a:endParaRPr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939800" y="2613025"/>
            <a:ext cx="114554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印刷机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276725" y="3688080"/>
            <a:ext cx="95758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按下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600075" y="5130165"/>
            <a:ext cx="95758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按压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8" grpId="0"/>
      <p:bldP spid="8" grpId="1"/>
      <p:bldP spid="3" grpId="0"/>
      <p:bldP spid="3" grpId="1"/>
      <p:bldP spid="6" grpId="0"/>
      <p:bldP spid="6" grpId="1"/>
      <p:bldP spid="15" grpId="0"/>
      <p:bldP spid="15" grpId="1"/>
      <p:bldP spid="4" grpId="0"/>
      <p:bldP spid="4" grpId="1"/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" name="图片 47" descr="press按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" y="1779270"/>
            <a:ext cx="12215495" cy="5103495"/>
          </a:xfrm>
          <a:prstGeom prst="rect">
            <a:avLst/>
          </a:prstGeom>
        </p:spPr>
      </p:pic>
      <p:sp>
        <p:nvSpPr>
          <p:cNvPr id="12" name="标题 1"/>
          <p:cNvSpPr>
            <a:spLocks noGrp="1"/>
          </p:cNvSpPr>
          <p:nvPr/>
        </p:nvSpPr>
        <p:spPr>
          <a:xfrm>
            <a:off x="284480" y="137160"/>
            <a:ext cx="11725275" cy="14839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press conference</a:t>
            </a:r>
            <a:r>
              <a:rPr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 __________</a:t>
            </a:r>
            <a:endParaRPr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The manager was worried about the </a:t>
            </a:r>
            <a:r>
              <a:rPr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press conference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 his assistant was giving in his place but, luckily, everything was going on smoothly. (2011浙江)  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经理很担心他的助理替他举行的__________,但幸运的是,一切都进行得很顺利。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738880" y="2058670"/>
            <a:ext cx="1829435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按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压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;逼迫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5619115" y="2043430"/>
            <a:ext cx="2303145" cy="4210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新闻业;出版社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036060" y="2668905"/>
            <a:ext cx="1663700" cy="5632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压缩,压紧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416800" y="2655570"/>
            <a:ext cx="2385695" cy="4552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压缩,浓缩;压榨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785235" y="3279775"/>
            <a:ext cx="2709545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压抑;使沮丧;使萧条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8817610" y="2015490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压力;压迫,压强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7853680" y="3254375"/>
            <a:ext cx="31489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沮丧;不景气;忧愁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65120" y="104140"/>
            <a:ext cx="20097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记者招待会</a:t>
            </a:r>
            <a:endParaRPr lang="zh-CN" altLang="en-US" sz="2800" b="1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803650" y="387667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表达;快递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466715" y="390207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快车,快递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701415" y="4702175"/>
            <a:ext cx="20942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盖印;给人印象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7129780" y="4549775"/>
            <a:ext cx="37833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印象;效果,影响;压痕,印记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7129780" y="5019675"/>
            <a:ext cx="46475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感人的;令人钦佩的;令人深刻印象的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776980" y="5578475"/>
            <a:ext cx="22345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压迫,压抑;使烦恼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7726680" y="554037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压抑;沉闷;苦恼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5326380" y="6188075"/>
            <a:ext cx="23990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印刷业;印章;印记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8666480" y="620077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印刷;印刷术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8488680" y="3863975"/>
            <a:ext cx="31743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表示,表达;表情;措辞,说法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3421380" y="620077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印刷;打印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38345" y="1297305"/>
            <a:ext cx="20097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 b="1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记者招待会</a:t>
            </a:r>
            <a:endParaRPr lang="zh-CN" altLang="en-US" sz="2400" b="1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13" grpId="0"/>
      <p:bldP spid="13" grpId="1"/>
      <p:bldP spid="8" grpId="0"/>
      <p:bldP spid="8" grpId="1"/>
      <p:bldP spid="10" grpId="0"/>
      <p:bldP spid="10" grpId="1"/>
      <p:bldP spid="11" grpId="0"/>
      <p:bldP spid="11" grpId="1"/>
      <p:bldP spid="18" grpId="0"/>
      <p:bldP spid="18" grpId="1"/>
      <p:bldP spid="2" grpId="0"/>
      <p:bldP spid="2" grpId="1"/>
      <p:bldP spid="3" grpId="0"/>
      <p:bldP spid="3" grpId="1"/>
      <p:bldP spid="5" grpId="0"/>
      <p:bldP spid="5" grpId="1"/>
      <p:bldP spid="6" grpId="0"/>
      <p:bldP spid="6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1" grpId="0"/>
      <p:bldP spid="21" grpId="1"/>
      <p:bldP spid="22" grpId="0"/>
      <p:bldP spid="22" grpId="1"/>
      <p:bldP spid="23" grpId="0"/>
      <p:bldP spid="23" grpId="1"/>
      <p:bldP spid="25" grpId="0"/>
      <p:bldP spid="25" grpId="1"/>
      <p:bldP spid="9" grpId="0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" name="图片 20" descr="B凸起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47015" y="1523365"/>
            <a:ext cx="12463780" cy="5617210"/>
          </a:xfrm>
          <a:prstGeom prst="rect">
            <a:avLst/>
          </a:prstGeom>
        </p:spPr>
      </p:pic>
      <p:sp>
        <p:nvSpPr>
          <p:cNvPr id="7" name="标题 1"/>
          <p:cNvSpPr>
            <a:spLocks noGrp="1"/>
          </p:cNvSpPr>
          <p:nvPr/>
        </p:nvSpPr>
        <p:spPr>
          <a:xfrm>
            <a:off x="233680" y="210185"/>
            <a:ext cx="1172527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</a:pPr>
            <a:r>
              <a:rPr sz="3200" spc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12. button ['bʌt(ə)n]n. __;____ vt. ___;____</a:t>
            </a:r>
            <a:endParaRPr sz="3200" spc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</a:pPr>
            <a:r>
              <a:rPr sz="32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破拆法：butt(屁股)+on(上)：裤子上的____要____,要不屁股就会露出来。</a:t>
            </a:r>
            <a:endParaRPr sz="32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408430" y="394843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凸起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58415" y="364109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肿块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692005" y="4909820"/>
            <a:ext cx="25044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胸部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乳房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77995" y="306641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体积;大块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264275" y="240855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骨头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84185" y="546036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瓶子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57105" y="366077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保龄球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12540" y="4178300"/>
            <a:ext cx="22148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子弹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409055" y="3398520"/>
            <a:ext cx="1249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弓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鞠躬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045835" y="4824095"/>
            <a:ext cx="1173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桶,水桶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026785" y="609409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纽扣;按钮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309495" y="4912995"/>
            <a:ext cx="1808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灯泡;球形物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277995" y="5284470"/>
            <a:ext cx="1605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地堡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馒头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endParaRPr lang="en-US" alt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小圆面包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69530" y="3076575"/>
            <a:ext cx="1884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岗亭;小隔间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403590" y="444246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欠债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48455" y="200660"/>
            <a:ext cx="3772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钮;钮扣     扣住 扣紧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190740" y="68262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扣子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472805" y="68516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扣好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4" grpId="0"/>
      <p:bldP spid="2" grpId="0"/>
      <p:bldP spid="4" grpId="0"/>
      <p:bldP spid="5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3" grpId="0"/>
      <p:bldP spid="6" grpId="0"/>
      <p:bldP spid="8" grpId="0"/>
      <p:bldP spid="1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21" descr="fil-填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" y="1483995"/>
            <a:ext cx="11988800" cy="2503805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109855" y="1141095"/>
            <a:ext cx="11725275" cy="14839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27000" y="269240"/>
            <a:ext cx="11831955" cy="30581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13.file [faɪl]n. 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_;__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_;_____</a:t>
            </a:r>
            <a:endParaRPr sz="320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992755" y="252095"/>
            <a:ext cx="46570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32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文件  档案  文件夹</a:t>
            </a:r>
            <a:endParaRPr lang="en-US" altLang="en-US" sz="32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727950" y="1789430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文件夹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档案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5988685" y="2557145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填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7997190" y="2575560"/>
            <a:ext cx="3138170" cy="3854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人物简介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侧影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轮廊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7823200" y="3302000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电影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影片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胶卷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9930130" y="3286760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拍摄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拍电影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3555365" y="2233295"/>
            <a:ext cx="1536065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填空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填满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574040" y="2174875"/>
            <a:ext cx="2269490" cy="4210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be filled with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3452495" y="2919730"/>
            <a:ext cx="2515870" cy="3854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满的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吃饱的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918845" y="2939415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be full of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4" grpId="0"/>
      <p:bldP spid="4" grpId="1"/>
      <p:bldP spid="12" grpId="0"/>
      <p:bldP spid="12" grpId="1"/>
      <p:bldP spid="13" grpId="0"/>
      <p:bldP spid="13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1" grpId="0"/>
      <p:bldP spid="2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1"/>
          <p:cNvSpPr>
            <a:spLocks noGrp="1"/>
          </p:cNvSpPr>
          <p:nvPr/>
        </p:nvSpPr>
        <p:spPr>
          <a:xfrm>
            <a:off x="137795" y="118110"/>
            <a:ext cx="11725275" cy="10210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endParaRPr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73025" y="130175"/>
            <a:ext cx="11725275" cy="65925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It would help </a:t>
            </a:r>
            <a:r>
              <a:rPr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shape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 a realistic and serious attitude to life.(2019天津) 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它将有助于____一个现实和严肃的生活态度。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A quick review of successes and failures at the end of year will help </a:t>
            </a:r>
            <a:r>
              <a:rPr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shape 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your year ahead.(2017江苏)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在年底快速回顾一下成功和失败的经验,这将有助于你在新的一年里_________。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By choosing to keep the outside of the home in great </a:t>
            </a:r>
            <a:r>
              <a:rPr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shape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 you will help to improve the look and feel of the area.(2018浙江) 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通过选择保持房屋外部的良好____,你将有助于改善该地区的外观和感觉。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It had gotten into such bad </a:t>
            </a:r>
            <a:r>
              <a:rPr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shape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 that the city just let it stay that way.(2010浙江)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它已经发展到如此糟糕的____,以至于这个城市只能任其发展下去。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 </a:t>
            </a: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状况良好, 身材好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I</a:t>
            </a:r>
            <a:r>
              <a:rPr lang="en-US" altLang="zh-CN"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'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ve found a lot of better ways to stay __</a:t>
            </a:r>
            <a:r>
              <a:rPr lang="en-US" altLang="zh-CN"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___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__.(2018浙江) 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我发现了很多更好的保持身材的方法。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Tom always goes jogging in the morning and he usually does push-ups too to stay </a:t>
            </a:r>
            <a:r>
              <a:rPr lang="en-US" altLang="zh-CN"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</a:t>
            </a: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.(2014江苏)汤姆早上总是慢跑,他也经常做俯卧撑来保持体形。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70815" y="78740"/>
            <a:ext cx="11747500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14.shape [ʃeɪp]n. ____;____vt.&amp;vi.____;____</a:t>
            </a:r>
            <a:endParaRPr lang="en-US" altLang="zh-CN" spc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1615440" y="847090"/>
            <a:ext cx="1347470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形成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9077960" y="1938655"/>
            <a:ext cx="1966595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有所作为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4032250" y="3023870"/>
            <a:ext cx="819150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外形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3425825" y="3762375"/>
            <a:ext cx="1763395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地步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 rot="10800000" flipV="1">
            <a:off x="73025" y="4088765"/>
            <a:ext cx="1836420" cy="5657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in shape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754630" y="49530"/>
            <a:ext cx="5506085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形状;身材            形成;塑造</a:t>
            </a:r>
            <a:endParaRPr lang="en-US" altLang="zh-CN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851400" y="4522470"/>
            <a:ext cx="1763395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in shape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3025" y="5631180"/>
            <a:ext cx="1763395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in shape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5" name="图片 22" descr="tract-牵引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330" y="2191385"/>
            <a:ext cx="12150090" cy="3736340"/>
          </a:xfrm>
          <a:prstGeom prst="rect">
            <a:avLst/>
          </a:prstGeom>
        </p:spPr>
      </p:pic>
      <p:sp>
        <p:nvSpPr>
          <p:cNvPr id="9" name="标题 1"/>
          <p:cNvSpPr>
            <a:spLocks noGrp="1"/>
          </p:cNvSpPr>
          <p:nvPr/>
        </p:nvSpPr>
        <p:spPr>
          <a:xfrm>
            <a:off x="142240" y="111760"/>
            <a:ext cx="1172527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15.track [træk] n. ___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;__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_;_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__;_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__vt.&amp; vi. ____;____</a:t>
            </a:r>
            <a:endParaRPr sz="320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90950" y="89535"/>
            <a:ext cx="4411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32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跑道  轨道  足迹  路径</a:t>
            </a:r>
            <a:endParaRPr lang="en-US" altLang="en-US" sz="32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641205" y="74930"/>
            <a:ext cx="21196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32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跟踪 追踪</a:t>
            </a:r>
            <a:endParaRPr lang="en-US" altLang="en-US" sz="32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27090" y="38677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拖拽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07070" y="2650490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拖拉机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307070" y="3844925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吸引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264775" y="3404235"/>
            <a:ext cx="14401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吸引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景点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en-US" altLang="zh-CN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游览项目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212070" y="4113530"/>
            <a:ext cx="1452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迷人的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en-US" altLang="zh-CN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有吸引力的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112125" y="5056505"/>
            <a:ext cx="19011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足迹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痕迹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行踪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753995" y="2650490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抽象的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627120" y="2614930"/>
            <a:ext cx="8953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摘要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64130" y="3867785"/>
            <a:ext cx="1323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训练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培训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787775" y="3875405"/>
            <a:ext cx="8083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火车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147445" y="3524250"/>
            <a:ext cx="10502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教练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170305" y="4220210"/>
            <a:ext cx="10502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训练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323590" y="5074285"/>
            <a:ext cx="25647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轨道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车辙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痕迹</a:t>
            </a:r>
            <a:endParaRPr lang="zh-CN" altLang="en-US" sz="20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  <p:bldP spid="7" grpId="1"/>
      <p:bldP spid="20" grpId="0"/>
      <p:bldP spid="21" grpId="0"/>
      <p:bldP spid="22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7438390" y="900430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路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60" y="-63500"/>
            <a:ext cx="12282170" cy="60007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"Don’t be late for supper," Uncle Paul cried, "and keep to the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track 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so that you don’t get lost!"（2018浙江）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"吃晚饭不要迟到,"保罗叔叔喊道,"要顺着__走,不要迷路!"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Moreover, the USA has a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track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record of successfully accepting immigrants. (2017江苏）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此外,美国有可____的成功接收移民的记录。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included digging up the road, laying the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track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and then building a strong roof over the top. (2017全国II)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这包括挖掘道路,铺设____,然后在上面建一个坚固的屋顶。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Neither a wise man nor a brave man lies down on the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tracks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of history to wait for the train of the future to run over them. 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智者和勇者都不会躺在历史的____上等待未来列车碾压他们。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06675" y="2338705"/>
            <a:ext cx="1209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追查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29685" y="3838575"/>
            <a:ext cx="11918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轨道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58130" y="5285105"/>
            <a:ext cx="10718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轨道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1"/>
      <p:bldP spid="3" grpId="0"/>
      <p:bldP spid="3" grpId="1"/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570990" y="1367790"/>
            <a:ext cx="27044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博文 博客帖子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1595" y="441960"/>
            <a:ext cx="12068810" cy="1876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1.blog [blɒɡ]n. ____,_________vi.______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blog post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_____,_________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blogger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[ˈblɒɡə(r)]n._________;____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299575" y="3630295"/>
            <a:ext cx="1001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4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 穿越</a:t>
            </a:r>
            <a:endParaRPr lang="en-US" altLang="en-US" sz="24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10815" y="415925"/>
            <a:ext cx="58502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博客 网络日志    写博客</a:t>
            </a:r>
            <a:endParaRPr lang="zh-CN" altLang="en-US" sz="32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97225" y="1772920"/>
            <a:ext cx="3532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博客作者 博主</a:t>
            </a:r>
            <a:endParaRPr lang="zh-CN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33955" y="2383155"/>
            <a:ext cx="51835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32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穿过 经历 体验 浏览 检查</a:t>
            </a:r>
            <a:endParaRPr lang="en-US" altLang="en-US" sz="32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4305" y="2412365"/>
            <a:ext cx="12068810" cy="39077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2.go through ____;____;____;____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;____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view is especially evident on Kilimanjaro as climbers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go through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five ecosystems(生态系统) in the space of a few kilometers. (2019全国I)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这种观念在乞力马扎罗山上尤为明显,因为登山者要在几公里的空间内_____五个生态系统。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Suddenly another thought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went through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Kate's mind like an electric shock.（2016浙江）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突然,另一个想法像电击一样_____凯特的脑海。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Visitor items over 17×26 inches must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go through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additional checks.（2008江苏）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访客物品超过17×26英寸必须_____额外检查。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must be in good health and prepared to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go through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 period of body exercises.（2008全国II）你必须身体健康,准备___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_一段时间的身体锻炼。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11905" y="4345305"/>
            <a:ext cx="1001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4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 穿过</a:t>
            </a:r>
            <a:endParaRPr lang="en-US" altLang="en-US" sz="24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87165" y="5076190"/>
            <a:ext cx="9677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4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 通过</a:t>
            </a:r>
            <a:endParaRPr lang="en-US" altLang="en-US" sz="24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82415" y="5807710"/>
            <a:ext cx="1001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4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 进行</a:t>
            </a:r>
            <a:endParaRPr lang="en-US" altLang="en-US" sz="24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/>
      <p:bldP spid="8" grpId="0"/>
      <p:bldP spid="20" grpId="1"/>
      <p:bldP spid="8" grpId="1"/>
      <p:bldP spid="3" grpId="0"/>
      <p:bldP spid="9" grpId="0"/>
      <p:bldP spid="5" grpId="0"/>
      <p:bldP spid="6" grpId="0"/>
      <p:bldP spid="7" grpId="0"/>
      <p:bldP spid="3" grpId="1"/>
      <p:bldP spid="9" grpId="1"/>
      <p:bldP spid="2" grpId="1"/>
      <p:bldP spid="5" grpId="1"/>
      <p:bldP spid="6" grpId="1"/>
      <p:bldP spid="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6599555" y="466090"/>
            <a:ext cx="25527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Keep track of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60" y="-63500"/>
            <a:ext cx="12282170" cy="60007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记录,了解……的动态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Keep a record and evaluate it weekly. ____________your efforts and write down how you feel.(2017全国III）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做好记录,每周评估一次。记录下你的努力,写下你的感受。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We had to ___________our belongings, and if something was lost, it was not replaced.（2016浙江）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我们得保管好自己的随身物品,如果有什么东西丢了,就不能换新的。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Eventually, they start to ___________ who they really are, seeing themselves the way their fans imagine them.(2013北京)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最终,他们开始迷失自己,把自己看作粉丝们心中想象的形象。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田径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76425" y="1903095"/>
            <a:ext cx="27476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keep track of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02430" y="3388995"/>
            <a:ext cx="24961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lose track of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8740" y="4818380"/>
            <a:ext cx="28428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track and field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105" y="-19050"/>
            <a:ext cx="34143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keep track of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1"/>
      <p:bldP spid="3" grpId="0"/>
      <p:bldP spid="3" grpId="1"/>
      <p:bldP spid="5" grpId="0"/>
      <p:bldP spid="5" grpId="1"/>
      <p:bldP spid="6" grpId="0"/>
      <p:bldP spid="6" grpId="1"/>
      <p:bldP spid="2" grpId="0"/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172" y="453590"/>
            <a:ext cx="10852237" cy="648000"/>
          </a:xfrm>
        </p:spPr>
        <p:txBody>
          <a:bodyPr/>
          <a:p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16.discount ['dɪskaʊnt] n. ___vi.&amp; vt. ___</a:t>
            </a:r>
            <a:b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z="3200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词根词缀：dis(否定:不)+count(数,计算)：不计算在内的价格——____</a:t>
            </a:r>
            <a:endParaRPr lang="en-US" sz="3200" spc="15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20970" y="-13970"/>
            <a:ext cx="3332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折扣               打折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8455" y="1652270"/>
            <a:ext cx="11336655" cy="58775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Now we have a special offer for 10 days, during which you can enjoy a half price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discount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and a free delivery. (2013北京)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现在我们有一个10天的特价,在此期间你可以享受半价优惠和免费送货。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Don’t allow the terrible things in your life to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discount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positive ones.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不要让生活中那些糟糕的事来抵消高兴的事。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以折扣价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Buying a new pair of shoes 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 a discount 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price won't break the bank.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以折扣价买双新鞋不会让你倾家荡产。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同源词:见17.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account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10740" y="97409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折扣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2900" y="4160520"/>
            <a:ext cx="25488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 a discount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1"/>
      <p:bldP spid="3" grpId="0"/>
      <p:bldP spid="3" grpId="1"/>
      <p:bldP spid="2" grpId="1"/>
      <p:bldP spid="2" grpId="3"/>
      <p:bldP spid="2" grpId="5"/>
      <p:bldP spid="4" grpId="0"/>
      <p:bldP spid="4" grpId="1"/>
      <p:bldP spid="2" grpId="7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4950" y="1348105"/>
            <a:ext cx="11876405" cy="647700"/>
          </a:xfrm>
        </p:spPr>
        <p:txBody>
          <a:bodyPr/>
          <a:p>
            <a: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account for____, ____;____;_____</a:t>
            </a:r>
            <a:b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on account of ____;____</a:t>
            </a:r>
            <a:b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take ...into account _____________</a:t>
            </a:r>
            <a:b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on no account ____</a:t>
            </a:r>
            <a:b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of account ____</a:t>
            </a:r>
            <a:endParaRPr 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99940" y="-45720"/>
            <a:ext cx="6583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计算   账户  说明       说明  解释 占比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23540" y="2724785"/>
            <a:ext cx="16059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account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27580" y="568960"/>
            <a:ext cx="44792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解释   说明   导致  占比例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27325" y="1006475"/>
            <a:ext cx="44792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因为 由于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5055" y="1413510"/>
            <a:ext cx="27559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把……考虑在内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32405" y="1882140"/>
            <a:ext cx="9855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绝不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176780" y="2272665"/>
            <a:ext cx="9855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重要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8455" y="2698115"/>
            <a:ext cx="1171892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opened a bank _______ after I made﹩1,000 by doing a part-time job during the summer vacation．(2011天津)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我在暑假打工赚了1 000美元后,开了一个银行账户。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Many world-famous structures such as the Chicago Art Institute and the Statue of Liberty __________ it. (2014江苏)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许多世界著名的建筑,如芝加哥艺术学院和自由女神像都说明了这一点。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was brought before the Board to __________ his behavior.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他被带到董事会对他的行为作出解释。</a:t>
            </a:r>
            <a:endParaRPr lang="zh-CN" altLang="en-US"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50540" y="4420235"/>
            <a:ext cx="1946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account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48985" y="5262245"/>
            <a:ext cx="19627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account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252730" y="154305"/>
            <a:ext cx="11876405" cy="6477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17.account [ə'kaʊnt]n.____;____;____ vi.____;____;____</a:t>
            </a:r>
            <a:b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endParaRPr 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9" grpId="0"/>
      <p:bldP spid="9" grpId="1"/>
      <p:bldP spid="3" grpId="0"/>
      <p:bldP spid="3" grpId="1"/>
      <p:bldP spid="5" grpId="0"/>
      <p:bldP spid="5" grpId="1"/>
      <p:bldP spid="6" grpId="0"/>
      <p:bldP spid="6" grpId="1"/>
      <p:bldP spid="11" grpId="0"/>
      <p:bldP spid="11" grpId="1"/>
      <p:bldP spid="12" grpId="0"/>
      <p:bldP spid="12" grpId="1"/>
      <p:bldP spid="2" grpId="0"/>
      <p:bldP spid="2" grpId="1"/>
      <p:bldP spid="8" grpId="0"/>
      <p:bldP spid="8" grpId="1"/>
      <p:bldP spid="14" grpId="0"/>
      <p:bldP spid="14" grpId="1"/>
      <p:bldP spid="15" grpId="0"/>
      <p:bldP spid="1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1"/>
          <p:cNvSpPr>
            <a:spLocks noGrp="1"/>
          </p:cNvSpPr>
          <p:nvPr/>
        </p:nvSpPr>
        <p:spPr>
          <a:xfrm>
            <a:off x="137795" y="118110"/>
            <a:ext cx="11725275" cy="10210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endParaRPr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08585" y="113030"/>
            <a:ext cx="11725275" cy="57854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Social security __________ about a third of total public spending. 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社会保障约占公共支出总额的三分之一。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Well, if I pass away tonight, it will probably be ___________ overwork and not as a result of hunger.嗯,如果我今晚去世,可能是由于工作过度,而不是因为饥饿。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The example in Paragraph 4 suggests that donators should take people's essential needs __________.(2019江苏)第4段中的例子表明,捐赠者应该考虑到人们的基本需求。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They now need to ______________ the extent of firms' data assets(资产) when assessing the impact of deals. (2017江苏)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在评估交易的影响时,他们现在需要考虑公司数据资产的规模。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The professor warned tie students that ___________ should they use mobile phones in his class.(2019天津)教授警告他的学生们绝对不要在课堂上使用手机。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The size of your body is _____________, the size of your brain is ______________, the size of your heart is _________________ of all. 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latin typeface="Times New Roman" panose="02020603050405020304" charset="0"/>
                <a:ea typeface="+mn-ea"/>
                <a:cs typeface="Times New Roman" panose="02020603050405020304" charset="0"/>
              </a:rPr>
              <a:t>身体的大小无关紧要,头脑的大小非常重要,心灵的大小至关重要。</a:t>
            </a: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2050415" y="107950"/>
            <a:ext cx="1869440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accounts for</a:t>
            </a:r>
            <a:endParaRPr lang="en-US" altLang="zh-CN" sz="24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6737350" y="820420"/>
            <a:ext cx="2045335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on account of</a:t>
            </a:r>
            <a:endParaRPr lang="en-US" altLang="zh-CN" sz="24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86995" y="1976755"/>
            <a:ext cx="2354580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into account</a:t>
            </a:r>
            <a:endParaRPr lang="en-US" altLang="zh-CN" sz="24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2505075" y="2322195"/>
            <a:ext cx="3093720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take into account</a:t>
            </a:r>
            <a:endParaRPr lang="en-US" altLang="zh-CN" sz="24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5371465" y="3412490"/>
            <a:ext cx="2633345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on no account</a:t>
            </a:r>
            <a:endParaRPr lang="en-US" altLang="zh-CN" sz="24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 rot="10800000" flipV="1">
            <a:off x="3365500" y="4112895"/>
            <a:ext cx="3171190" cy="5657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of little account</a:t>
            </a:r>
            <a:endParaRPr lang="en-US" altLang="zh-CN" sz="24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 rot="10800000" flipV="1">
            <a:off x="8896985" y="4147185"/>
            <a:ext cx="3171190" cy="5657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of much account</a:t>
            </a:r>
            <a:endParaRPr lang="en-US" altLang="zh-CN" sz="24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 rot="10800000" flipV="1">
            <a:off x="2734310" y="4537710"/>
            <a:ext cx="3171190" cy="5657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of the most account</a:t>
            </a:r>
            <a:endParaRPr lang="en-US" altLang="zh-CN" sz="24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2" grpId="0"/>
      <p:bldP spid="2" grpId="1"/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23" descr="count数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860" y="819150"/>
            <a:ext cx="12251690" cy="5297805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4173855" y="1718310"/>
            <a:ext cx="277177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数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计算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包括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7522210" y="2328545"/>
            <a:ext cx="213169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会计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7244715" y="1179830"/>
            <a:ext cx="3012440" cy="37147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柜台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计算器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154430" y="3268345"/>
            <a:ext cx="131889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数</a:t>
            </a:r>
            <a:r>
              <a:rPr lang="en-US" altLang="zh-CN"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计算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484110" y="1732280"/>
            <a:ext cx="194627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倒计时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4366895" y="3002280"/>
            <a:ext cx="195262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打折扣     折扣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4311650" y="4552315"/>
            <a:ext cx="388874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计算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账户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说明            说明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解释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9198610" y="4271010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因为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由于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6515735" y="3002280"/>
            <a:ext cx="291465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at a discount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9732010" y="4836795"/>
            <a:ext cx="221996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把............考虑在内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9003665" y="5363845"/>
            <a:ext cx="233489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重要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9018270" y="3734435"/>
            <a:ext cx="297053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解释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说明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导致</a:t>
            </a:r>
            <a:r>
              <a:rPr lang="en-US" altLang="zh-CN"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占比例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0"/>
      <p:bldP spid="4" grpId="1"/>
      <p:bldP spid="6" grpId="0"/>
      <p:bldP spid="6" grpId="1"/>
      <p:bldP spid="10" grpId="0"/>
      <p:bldP spid="10" grpId="1"/>
      <p:bldP spid="3" grpId="0"/>
      <p:bldP spid="3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2" grpId="0"/>
      <p:bldP spid="22" grpId="1"/>
      <p:bldP spid="23" grpId="0"/>
      <p:bldP spid="2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4950" y="1332230"/>
            <a:ext cx="11876405" cy="647700"/>
          </a:xfrm>
        </p:spPr>
        <p:txBody>
          <a:bodyPr/>
          <a:p>
            <a: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音意相通:拟声词,模拟鼠标点击的声音</a:t>
            </a:r>
            <a:b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Click</a:t>
            </a:r>
            <a: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 the left mouse button twice. 双击鼠标左键。</a:t>
            </a:r>
            <a:b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When we </a:t>
            </a:r>
            <a: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click</a:t>
            </a:r>
            <a: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 on download it says it will hurt our files. </a:t>
            </a:r>
            <a:b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当我们点击下载时,它提示说这会损坏我们的文件。</a:t>
            </a:r>
            <a:endParaRPr 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12385" y="7874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点击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11095" y="4246880"/>
            <a:ext cx="16059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privacy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1765" y="3801110"/>
            <a:ext cx="1171892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Let them know you are there to help in any way that’s acceptable, while still respecting the _______ of your neighbor.(2018浙江) 让他们知道你随时可以以能够接受的方式帮助他们,同时又尊重你邻居的隐私。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Choose a campsite with ______ and minimum influence on others and the environment.(2009北京)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选择一个隐秘的,对他人和环境影响最小的宿营地。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96665" y="5064125"/>
            <a:ext cx="16211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privacy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469120" y="3259455"/>
            <a:ext cx="19627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隐私;隐秘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252730" y="45720"/>
            <a:ext cx="11876405" cy="6477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18.click [klik] n. vt. &amp; vi.____</a:t>
            </a:r>
            <a:endParaRPr lang="en-US" sz="3200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08915" y="2922270"/>
            <a:ext cx="11876405" cy="6477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19.privacy ['praɪvəsi]n. ___;___;___;____</a:t>
            </a:r>
            <a:endParaRPr lang="en-US" sz="3200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词根词缀：priv-(私人)+-acy (名词后缀)：私人的空间：____;____</a:t>
            </a:r>
            <a:endParaRPr lang="en-US" spc="15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20285" y="2831465"/>
            <a:ext cx="64935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隐私 隐秘 隐居 隐居处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9" grpId="0"/>
      <p:bldP spid="9" grpId="1"/>
      <p:bldP spid="2" grpId="0"/>
      <p:bldP spid="2" grpId="1"/>
      <p:bldP spid="8" grpId="0"/>
      <p:bldP spid="8" grpId="1"/>
      <p:bldP spid="14" grpId="0"/>
      <p:bldP spid="14" grpId="1"/>
      <p:bldP spid="15" grpId="0"/>
      <p:bldP spid="15" grpId="1"/>
      <p:bldP spid="7" grpId="0"/>
      <p:bldP spid="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2032635" y="1274445"/>
            <a:ext cx="12693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private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60" y="-63500"/>
            <a:ext cx="12282170" cy="53232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 </a:t>
            </a:r>
            <a:r>
              <a:rPr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['praɪvət]adj. 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私人的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私有的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私下的 </a:t>
            </a:r>
            <a:r>
              <a:rPr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 列兵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As data and identity theft becomes more and more common, the market is growing for biometric(生物测量)technologies—like fingerprint scans—to keep others out of ______ e-spaces.(2019全国I)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随着数据和身份盗窃变得越来越普遍,像指纹扫描这样的生物识别技术的市场正在增长,以防止其他人进入私人电子空间。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On the last day of our week-long stay, we were invited to attend a ______ concert on a beautiful farm on the North Shore under the stars, listening to musicians and meeting interesting locals.(2019全国III)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在我们为期一周的逗留的最后一天,我们应邀参加了在北岸一个美丽的农场举行的私人音乐会,在星空下聆听音乐家的演奏,并与有趣的当地人见面。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15220" y="2540635"/>
            <a:ext cx="1551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private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105" y="-19050"/>
            <a:ext cx="34143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private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1"/>
      <p:bldP spid="3" grpId="0"/>
      <p:bldP spid="3" grpId="1"/>
      <p:bldP spid="2" grpId="0"/>
      <p:bldP spid="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1644015" y="854710"/>
            <a:ext cx="15074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privilege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60" y="-63500"/>
            <a:ext cx="12282170" cy="57543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privilege ['prɪvɪlɪdʒ] n.____;____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It's such a _______ to be a part of these kids’ lives, even just for a few hours, getting to know them and hearing their stories. (2019北京)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能成为这些孩子生活的一部分,哪怕只是几个小时,去了解他们,听他们的故事,是一种特权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Her responsibility, her _______, would be to rescue it. (2019江苏)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她的责任,她的特权,将是拯救它。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tell us to ignore ________, power, and deep pockets.(2013江苏）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他们告诉我们要忽略特权、权力和金钱。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92500" y="2555875"/>
            <a:ext cx="1551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privilege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75735" y="-96520"/>
            <a:ext cx="34143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特权;优待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01695" y="3444240"/>
            <a:ext cx="1551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privilege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1"/>
      <p:bldP spid="3" grpId="0"/>
      <p:bldP spid="3" grpId="1"/>
      <p:bldP spid="2" grpId="0"/>
      <p:bldP spid="2" grpId="1"/>
      <p:bldP spid="5" grpId="0"/>
      <p:bldP spid="5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172" y="453590"/>
            <a:ext cx="10852237" cy="648000"/>
          </a:xfrm>
        </p:spPr>
        <p:txBody>
          <a:bodyPr/>
          <a:p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20.theft [θeft]n. ___;___</a:t>
            </a:r>
            <a:b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破拆法：the(特指)+-ft(left)   助记：the left, (贼)留下的东西——____——____</a:t>
            </a:r>
            <a:endParaRPr lang="en-US" spc="15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71215" y="32385"/>
            <a:ext cx="1910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盗窃 赃物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2100" y="1403350"/>
            <a:ext cx="11336655" cy="6247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As data and identity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theft 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becomes more and more common, the market is growing for biometric(生物测量)technologies—like fingerprint scans—to keep others out of private e-spaces.(2019全国I)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随着数据和身份盗窃变得越来越普遍,像指纹扫描这样的生物识别技术的市场正在增长,以防止其他人进入私人电子空间。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offers two independent sets of figures on car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theft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; both show a small rise in some parts of the country.(2011浙江)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他提供了两组关于汽车盗窃的独立数据;这两项数据在美国的一些地区都有小幅上升。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_[θiːf]n. 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小偷,贼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Security marking your bike can act a deterrent(威慑) to a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thief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自行车上的安全标志可以起到威慑小偷的作用。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6715" y="92710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赃物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7660" y="5294630"/>
            <a:ext cx="9810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thief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80235" y="96075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盗窃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1"/>
      <p:bldP spid="3" grpId="0"/>
      <p:bldP spid="3" grpId="1"/>
      <p:bldP spid="2" grpId="1"/>
      <p:bldP spid="2" grpId="3"/>
      <p:bldP spid="2" grpId="5"/>
      <p:bldP spid="4" grpId="0"/>
      <p:bldP spid="4" grpId="1"/>
      <p:bldP spid="2" grpId="7"/>
      <p:bldP spid="5" grpId="0"/>
      <p:bldP spid="5" grpId="1"/>
      <p:bldP spid="2" grpId="9"/>
      <p:bldP spid="2" grpId="1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9527" y="706955"/>
            <a:ext cx="10852237" cy="648000"/>
          </a:xfrm>
        </p:spPr>
        <p:txBody>
          <a:bodyPr/>
          <a:p>
            <a: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音意相通:(粗)鲁的</a:t>
            </a:r>
            <a:b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</a:br>
            <a:r>
              <a:rPr lang="en-US" spc="15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________对……粗鲁</a:t>
            </a:r>
            <a:endParaRPr lang="en-US" spc="15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2100" y="1403350"/>
            <a:ext cx="11336655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However, Mexicans may use silence when instructions are given by a person in authority rather than be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rude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that person by arguing with him or her.（2016全国）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然而,当权威人士下达指令时,墨西哥人可能会保持沉默,而不是粗鲁地与之争吵。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Once upon a time, people hated the book because it struck them as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rude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.（2013江苏）从前,人们讨厌这本书,因为它给他们的印象是粗鲁的。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66515" y="28575"/>
            <a:ext cx="2434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粗鲁的;无礼的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410" y="983615"/>
            <a:ext cx="17233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rude to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42527" y="4645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21.rude [ruːd]adj. _____;_____</a:t>
            </a:r>
            <a:endParaRPr lang="en-US" sz="3200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3" grpId="0"/>
      <p:bldP spid="3" grpId="1"/>
      <p:bldP spid="2" grpId="1"/>
      <p:bldP spid="2" grpId="3"/>
      <p:bldP spid="2" grpId="5"/>
      <p:bldP spid="2" grpId="7"/>
      <p:bldP spid="5" grpId="0"/>
      <p:bldP spid="5" grpId="1"/>
      <p:bldP spid="2" grpId="9"/>
      <p:bldP spid="2" grpId="1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1203325" y="53530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浏览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065" y="60325"/>
            <a:ext cx="12282170" cy="64928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 started to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go through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bundle of letters. 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她开始____那一叠信件。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Lily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went through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her purse in search of the keys to her apartment. 莉莉____了她的钱包,寻找她公寓的钥匙。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易混形近词：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though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[ðəʊ]adv. ____;____conj. ____;____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through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[θruː]prep. ____;____;_____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thorough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['θʌrə]adj. ______;______;______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thought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[θɔːt]n. ____;____;____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1215" y="1497330"/>
            <a:ext cx="11322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翻遍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66720" y="2962275"/>
            <a:ext cx="6210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 不过;然而         虽然;尽管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41700" y="3486785"/>
            <a:ext cx="6210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 通过 穿过 凭借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66490" y="3935730"/>
            <a:ext cx="6210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彻底的 完全的 周密的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49880" y="4459605"/>
            <a:ext cx="6210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思想 思考 想法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1"/>
      <p:bldP spid="3" grpId="0"/>
      <p:bldP spid="3" grpId="1"/>
      <p:bldP spid="5" grpId="0"/>
      <p:bldP spid="5" grpId="1"/>
      <p:bldP spid="2" grpId="0"/>
      <p:bldP spid="2" grpId="1"/>
      <p:bldP spid="7" grpId="0"/>
      <p:bldP spid="7" grpId="1"/>
      <p:bldP spid="8" grpId="0"/>
      <p:bldP spid="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9527" y="706955"/>
            <a:ext cx="10852237" cy="648000"/>
          </a:xfrm>
        </p:spPr>
        <p:txBody>
          <a:bodyPr/>
          <a:p>
            <a: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破拆法：tar-(它)+get(获得)   助记：获得它就是我的____</a:t>
            </a:r>
            <a:endParaRPr lang="en-US" spc="15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2100" y="1403350"/>
            <a:ext cx="11336655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Google initially used the data collected from users to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target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advertising better.（2017江苏）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谷歌最初使用从用户收集的数据来更好地____广告。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But because success is a moving target—as soon as you hit your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target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you raise it again—the happiness that results from success does not last long.（2012江苏）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但是因为成功是一个不断变化的____——一旦你达到了目标,你就会再次提高它——所以成功带来的快乐不会持续太久。</a:t>
            </a:r>
            <a:endParaRPr sz="2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52570" y="97155"/>
            <a:ext cx="5683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目标;靶子      瞄准;把……作为目标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48750" y="75311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目标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42527" y="4645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22.target ['tɑːgɪt]n. ___;___vt. ___;____</a:t>
            </a:r>
            <a:r>
              <a:rPr lang="en-US" sz="3200" spc="150"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_______</a:t>
            </a:r>
            <a:endParaRPr lang="en-US" sz="3200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10045" y="223964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定位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21605" y="394144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目标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4" grpId="0"/>
      <p:bldP spid="4" grpId="1"/>
      <p:bldP spid="7" grpId="0"/>
      <p:bldP spid="7" grpId="1"/>
      <p:bldP spid="2" grpId="0"/>
      <p:bldP spid="2" grpId="1"/>
      <p:bldP spid="10" grpId="0"/>
      <p:bldP spid="10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"/>
          <p:cNvSpPr>
            <a:spLocks noGrp="1"/>
          </p:cNvSpPr>
          <p:nvPr/>
        </p:nvSpPr>
        <p:spPr>
          <a:xfrm>
            <a:off x="140292" y="600275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en-US" altLang="en-US" sz="3200" spc="150">
                <a:solidFill>
                  <a:srgbClr val="0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23.troll[trəʊl]n.(北欧神话)____;_______</a:t>
            </a:r>
            <a:endParaRPr lang="en-US" altLang="en-US" sz="3200" spc="150">
              <a:solidFill>
                <a:srgbClr val="00000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endParaRPr lang="en-US" altLang="en-US" spc="15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破拆法：t-(它)+roll(滚动)   助记：不管是____还是____,统统让它滚。</a:t>
            </a:r>
            <a:endParaRPr lang="en-US" altLang="en-US" spc="15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238750" y="-9525"/>
            <a:ext cx="33432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32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巨怪;网络喷子</a:t>
            </a:r>
            <a:endParaRPr lang="en-US" altLang="en-US" sz="32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8275" y="2396490"/>
            <a:ext cx="1206881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24.cyberbully [ˈsaɪbərbʊli] n.____vt. &amp; vi._______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破拆法：cyber(网络的)+bully(欺凌;恶霸)：____;________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Children may be reluctant to admit to being the victims of </a:t>
            </a:r>
            <a:r>
              <a:rPr lang="zh-CN" altLang="en-US"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cyberbullying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孩子们可能不愿意承认自己是网络欺凌的受害者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lang="zh-CN" altLang="en-US"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87210" y="882650"/>
            <a:ext cx="11620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4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 </a:t>
            </a:r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巨怪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31405" y="2426335"/>
            <a:ext cx="2088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网络欺凌</a:t>
            </a:r>
            <a:endParaRPr lang="zh-CN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48910" y="2461895"/>
            <a:ext cx="10217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网霸</a:t>
            </a:r>
            <a:endParaRPr lang="zh-CN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474075" y="869315"/>
            <a:ext cx="11620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4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 </a:t>
            </a:r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喷子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36410" y="3350260"/>
            <a:ext cx="10217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网霸</a:t>
            </a:r>
            <a:endParaRPr lang="zh-CN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51750" y="3345815"/>
            <a:ext cx="2088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网络欺凌</a:t>
            </a:r>
            <a:endParaRPr lang="zh-CN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3" grpId="0"/>
      <p:bldP spid="3" grpId="1"/>
      <p:bldP spid="2" grpId="0"/>
      <p:bldP spid="2" grpId="1"/>
      <p:bldP spid="8" grpId="0"/>
      <p:bldP spid="8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9020175" y="1895475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错误的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60" y="-63500"/>
            <a:ext cx="12282170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25.false [fɔːls] adj.___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__;______;____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Being able to read people helps kids from misreading a situation and jumping to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false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conclusions.(2014全国I)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能够理解别人可以帮助孩子们避免误读形势并得出______结论。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False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fire alarms are illegal and may lead to imprisonment.(2018天津) ____火警是非法的,可能会导致监禁。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It was proved that the aphasics(失语症者) were far ahead of the normal people in recognizing </a:t>
            </a: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false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speeches.(2007浙江)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事实证明,失语症患者在识别____方面远远领先于正常人。</a:t>
            </a:r>
            <a:endParaRPr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-5715" y="2872105"/>
            <a:ext cx="1244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谎报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38090" y="4337050"/>
            <a:ext cx="12268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谎言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90240" y="-62865"/>
            <a:ext cx="56216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错误的;伪造的;假的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1"/>
      <p:bldP spid="3" grpId="0"/>
      <p:bldP spid="3" grpId="1"/>
      <p:bldP spid="5" grpId="0"/>
      <p:bldP spid="5" grpId="1"/>
      <p:bldP spid="6" grpId="0"/>
      <p:bldP spid="6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" name="图片 24" descr="fal-失误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415" y="281940"/>
            <a:ext cx="12296775" cy="6294120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1235710" y="3143250"/>
            <a:ext cx="1829435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失误</a:t>
            </a:r>
            <a:endParaRPr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948430" y="710565"/>
            <a:ext cx="5999480" cy="4210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倒下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掉落             fell     fallen           秋天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瀑布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124960" y="2580005"/>
            <a:ext cx="2836545" cy="5632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过错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缺点             做错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767445" y="2265045"/>
            <a:ext cx="2740660" cy="4552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有错误的；有缺点的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4448175" y="1485900"/>
            <a:ext cx="2960370" cy="3136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错误的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伪造的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假的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8688705" y="2898775"/>
            <a:ext cx="31489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缺席；缺乏；缺省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124960" y="4374515"/>
            <a:ext cx="3601720" cy="48514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失败         使失望；未通过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8500110" y="3742690"/>
            <a:ext cx="20942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failure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8500110" y="4958715"/>
            <a:ext cx="868680" cy="2305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fail sb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4167505" y="5774055"/>
            <a:ext cx="22345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褪色,消退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8500110" y="4374515"/>
            <a:ext cx="31743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fail to do sth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13" grpId="0"/>
      <p:bldP spid="13" grpId="1"/>
      <p:bldP spid="8" grpId="0"/>
      <p:bldP spid="8" grpId="1"/>
      <p:bldP spid="10" grpId="0"/>
      <p:bldP spid="10" grpId="1"/>
      <p:bldP spid="18" grpId="0"/>
      <p:bldP spid="18" grpId="1"/>
      <p:bldP spid="3" grpId="0"/>
      <p:bldP spid="3" grpId="1"/>
      <p:bldP spid="6" grpId="0"/>
      <p:bldP spid="6" grpId="1"/>
      <p:bldP spid="14" grpId="0"/>
      <p:bldP spid="14" grpId="1"/>
      <p:bldP spid="16" grpId="0"/>
      <p:bldP spid="16" grpId="1"/>
      <p:bldP spid="23" grpId="0"/>
      <p:bldP spid="23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4465" y="2085975"/>
            <a:ext cx="11539855" cy="5292090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students feel that they belong to a __________ group.(2019浙江)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学生们觉得他们属于一个特定的群体。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Students should be able to extend the logic of each to their _________ circumstance.(2018全国III)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学生应该能够将每个人的逻辑扩展到他们特定的环境。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______scents also have an effect: diners who got the scent of lavender(薰衣草)stayed longer and spent more than those who smelled lemon, or no scent.（2018江苏）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特殊的香味也会产生影响:闻到薰衣草香味的食客停留的时间更长, 花的钱也比那些闻到柠檬味或没有香味的人多。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17475" y="90805"/>
            <a:ext cx="12054840" cy="2434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26.particular [pəˈtɪkjələ(r)]  adj. 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_;__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__;___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_;__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__n. ___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__;__</a:t>
            </a:r>
            <a:r>
              <a:rPr lang="en-US" altLang="zh-CN"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___</a:t>
            </a:r>
            <a:endParaRPr sz="320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词根词缀：part(部分)+-ic(形容词后缀)+(-ular属性)：有自己特定属性的——______;______</a:t>
            </a:r>
            <a:endParaRPr lang="en-US" altLang="zh-CN" sz="3200" u="sng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en-US" altLang="zh-CN" sz="3200">
                <a:noFill/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                                 </a:t>
            </a:r>
            <a:endParaRPr lang="en-US" altLang="zh-CN" sz="3200" u="sng">
              <a:noFill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-44450" y="594360"/>
            <a:ext cx="59575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 特定的 详细的  独有的 挑剔的</a:t>
            </a:r>
            <a:endParaRPr lang="en-US" altLang="en-US" sz="28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6049010" y="2070735"/>
            <a:ext cx="177546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particular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64465" y="4504690"/>
            <a:ext cx="188595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Particular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10860" y="615950"/>
            <a:ext cx="3678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详细说明 个别项目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8970645" y="3018155"/>
            <a:ext cx="320167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particular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19225" y="1471930"/>
            <a:ext cx="3678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特定的 独有的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6" grpId="0"/>
      <p:bldP spid="6" grpId="1"/>
      <p:bldP spid="7" grpId="0"/>
      <p:bldP spid="7" grpId="1"/>
      <p:bldP spid="9" grpId="0"/>
      <p:bldP spid="9" grpId="1"/>
      <p:bldP spid="5" grpId="0"/>
      <p:bldP spid="5" grpId="1"/>
      <p:bldP spid="8" grpId="0"/>
      <p:bldP spid="8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4465" y="433070"/>
            <a:ext cx="11539855" cy="6944995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 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对……讲究,对……挑剔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An intelligent person be particular about trifles (小事). 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聪明的人是不会与人斤斤计较的.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 [pəˈtɪkjələli] adv. 尤其；特别；异乎寻常地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is ___________ true in the US.(2020浙江一月) 在美国尤其如此。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What's ___________ interesting is the attitude various cities have toward Dubanchet’s cause.(2019浙江)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特别有趣的是各个城市对Dubanchet事业的态度。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32715" y="2981325"/>
            <a:ext cx="357060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be particular about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297940" y="4505960"/>
            <a:ext cx="206311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particularly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247140" y="3954145"/>
            <a:ext cx="320167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particularly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87960" y="389255"/>
            <a:ext cx="335661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be particular about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9" grpId="0"/>
      <p:bldP spid="9" grpId="1"/>
      <p:bldP spid="5" grpId="0"/>
      <p:bldP spid="5" grpId="1"/>
      <p:bldP spid="2" grpId="0"/>
      <p:bldP spid="2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005" y="1446530"/>
            <a:ext cx="12143105" cy="5292090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feel ____________ that I complain about not having enough child-free time to work. (2010天津)我抱怨没有足够的不照看孩子的时间可以工作,这让我感到很尴尬。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felt such a sense of relief that I would no longer have to _______________ when I returned to school.(2010浙江)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我有一种如释重负的感觉,当我回到学校时,我再也不必感到尴尬了。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more ____________ or shameful the secret is, the juicier the gossip it makes. (2016浙江)这个秘密越是令人尴尬或羞耻,它所制造的流言蜚语就越令人津津有味。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 more _____________ situation occurs when a student starts falling into sleep and the weight of the head pushes the arm off the desk, and the movement carries the rest of the body along.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一个更尴尬的情况出现了:一个学生睡着了,它的头部的重量将手臂了推离桌子,结果他身体的其他部分也随之移动了。(2011全国卷)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17475" y="90805"/>
            <a:ext cx="12054840" cy="2434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27.embarrass [ɪmˈbærəs] v. 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(尤指在社交场合) 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_____,_____</a:t>
            </a:r>
            <a:endParaRPr sz="320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词根词缀：em-(=in进入)+barr-(栅栏)+-ass(动词后缀)：把人放入栅栏与栅栏之间,使进退两难——______</a:t>
            </a:r>
            <a:r>
              <a:rPr lang="en-US" altLang="zh-CN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</a:t>
            </a: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                               </a:t>
            </a:r>
            <a:endParaRPr lang="en-US" altLang="zh-CN" sz="3200" u="sng">
              <a:noFill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752840" y="96520"/>
            <a:ext cx="27946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使窘迫,使尴尬</a:t>
            </a:r>
            <a:endParaRPr lang="en-US" altLang="en-US" sz="28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897255" y="1399540"/>
            <a:ext cx="216662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embarrassed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511300" y="3688715"/>
            <a:ext cx="234759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embarrassing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8622665" y="2284095"/>
            <a:ext cx="320167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be embarrassed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46320" y="1047115"/>
            <a:ext cx="15284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使尴尬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282700" y="4615180"/>
            <a:ext cx="234759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embarrassing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7" grpId="0"/>
      <p:bldP spid="7" grpId="1"/>
      <p:bldP spid="9" grpId="0"/>
      <p:bldP spid="9" grpId="1"/>
      <p:bldP spid="5" grpId="0"/>
      <p:bldP spid="5" grpId="1"/>
      <p:bldP spid="8" grpId="0"/>
      <p:bldP spid="8" grpId="1"/>
      <p:bldP spid="2" grpId="0"/>
      <p:bldP spid="2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4465" y="433070"/>
            <a:ext cx="11539855" cy="6944995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 [ɪmˈbærəsmənt]  n.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尴尬；窘迫； 难堪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Team leaders must ensure that all members get over their natural desire to avoid the ______________ associated with making mistakes.(2013江苏) 团队领导必须确保所有成员克服他们的本能欲望,避免犯错误带来的尴尬。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_____________________, the words kept coming out.(2009浙江)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令我尴尬的是,这些话不停地脱口而出。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625600" y="1257300"/>
            <a:ext cx="357060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embarrassment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27000" y="2159000"/>
            <a:ext cx="387731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To my embarrassment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87960" y="372110"/>
            <a:ext cx="335661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embarrassment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9" grpId="0"/>
      <p:bldP spid="9" grpId="1"/>
      <p:bldP spid="2" grpId="0"/>
      <p:bldP spid="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1" descr="bar填空"/>
          <p:cNvPicPr>
            <a:picLocks noChangeAspect="1"/>
          </p:cNvPicPr>
          <p:nvPr>
            <p:ph sz="quarter" idx="13"/>
          </p:nvPr>
        </p:nvPicPr>
        <p:blipFill>
          <a:blip r:embed="rId1"/>
          <a:stretch>
            <a:fillRect/>
          </a:stretch>
        </p:blipFill>
        <p:spPr>
          <a:xfrm>
            <a:off x="-5080" y="827405"/>
            <a:ext cx="12126595" cy="5340985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3003550" y="5303520"/>
            <a:ext cx="2331720" cy="3670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讨价还价         便宜货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4060825" y="4319905"/>
            <a:ext cx="1138555" cy="34671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理发师</a:t>
            </a:r>
            <a:endParaRPr lang="en-US" altLang="zh-CN"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3750945" y="1397000"/>
            <a:ext cx="2252980" cy="3670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栅栏；障碍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1836420" y="2359660"/>
            <a:ext cx="1702435" cy="40195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尴尬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4246245" y="2350135"/>
            <a:ext cx="2110740" cy="31305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使尴尬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156970" y="4323715"/>
            <a:ext cx="734060" cy="1949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胡须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6579870" y="3297555"/>
            <a:ext cx="2284730" cy="4013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条,棒      酒吧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8" name="标题 1"/>
          <p:cNvSpPr>
            <a:spLocks noGrp="1"/>
          </p:cNvSpPr>
          <p:nvPr/>
        </p:nvSpPr>
        <p:spPr>
          <a:xfrm>
            <a:off x="9961245" y="4815205"/>
            <a:ext cx="820420" cy="4197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木桶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9" name="标题 1"/>
          <p:cNvSpPr>
            <a:spLocks noGrp="1"/>
          </p:cNvSpPr>
          <p:nvPr/>
        </p:nvSpPr>
        <p:spPr>
          <a:xfrm>
            <a:off x="10029190" y="1910715"/>
            <a:ext cx="1631950" cy="3670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条形码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0" name="标题 1"/>
          <p:cNvSpPr>
            <a:spLocks noGrp="1"/>
          </p:cNvSpPr>
          <p:nvPr/>
        </p:nvSpPr>
        <p:spPr>
          <a:xfrm>
            <a:off x="10648315" y="2868930"/>
            <a:ext cx="1586230" cy="3663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坐牢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1" name="标题 1"/>
          <p:cNvSpPr>
            <a:spLocks noGrp="1"/>
          </p:cNvSpPr>
          <p:nvPr/>
        </p:nvSpPr>
        <p:spPr>
          <a:xfrm>
            <a:off x="9885680" y="3850005"/>
            <a:ext cx="2186305" cy="38417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谷仓；马厩；牛棚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4257675" y="3327400"/>
            <a:ext cx="912495" cy="4902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6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烧烤</a:t>
            </a:r>
            <a:endParaRPr sz="16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17" grpId="0"/>
      <p:bldP spid="17" grpId="1"/>
      <p:bldP spid="15" grpId="0"/>
      <p:bldP spid="15" grpId="1"/>
      <p:bldP spid="29" grpId="0"/>
      <p:bldP spid="29" grpId="1"/>
      <p:bldP spid="24" grpId="0"/>
      <p:bldP spid="24" grpId="1"/>
      <p:bldP spid="30" grpId="0"/>
      <p:bldP spid="30" grpId="1"/>
      <p:bldP spid="31" grpId="0"/>
      <p:bldP spid="31" grpId="1"/>
      <p:bldP spid="28" grpId="0"/>
      <p:bldP spid="28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610" y="49530"/>
            <a:ext cx="12223115" cy="1884680"/>
          </a:xfrm>
        </p:spPr>
        <p:txBody>
          <a:bodyPr/>
          <a:p>
            <a:pPr marL="0" indent="0">
              <a:lnSpc>
                <a:spcPts val="3000"/>
              </a:lnSpc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8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.make fun of____,____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Both of us had the qualities and virtues that are typical of American actors: humorous, aggressive, and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making fun of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 each other—but always with an underlying affection.(2017全国II)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我们俩都有美国演员典型的特质和美德:幽默、好斗、互相取笑——但总是带着一种潜在的感情。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Whether from jealousy or fear of someone who looked so different, my older brothers sometimes teased(戏弄) me about my unpleasing skin, or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made fun of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 my clumsy walk.(2014江苏) 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不知是出于嫉妒,还是因为害怕长得跟自己不一样的人,我的哥哥们有时会取笑我不好看的皮肤,或者取笑我走路笨手笨脚。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have fun (with)  (与……一起)_______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Then go outside and work out a plan to translate your childhood memories into your grown-up garden.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Have fun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.(2016全国II)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然后走出去,制定一个计划,把你的童年记忆转化成你的成年花园。玩得开心。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Did you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 have fun with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 your schoolmates for the weekend? 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</a:rPr>
              <a:t>和校友一起度周末开心吗?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28315" y="-71120"/>
            <a:ext cx="19951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取笑 戏弄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36185" y="4104005"/>
            <a:ext cx="18484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玩得开心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35" y="149225"/>
            <a:ext cx="11156950" cy="1884680"/>
          </a:xfrm>
        </p:spPr>
        <p:txBody>
          <a:bodyPr/>
          <a:p>
            <a:pPr marL="0" indent="0">
              <a:lnSpc>
                <a:spcPts val="3000"/>
              </a:lnSpc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3.tough [tʌf] adj. _____,_____ ;____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_,_____;_____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_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形近助记：though去掉h(house)   助记：____没有____他仍不觉得____。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79825" y="0"/>
            <a:ext cx="76809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艰苦的 困难的  坚强的 坚韧的 严厉的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160655" y="1596390"/>
            <a:ext cx="12089130" cy="3377565"/>
          </a:xfrm>
          <a:prstGeom prst="rect">
            <a:avLst/>
          </a:prstGeo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But life must be pretty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tough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for his family now.（2019全国I）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但是现在他的家庭生活一定很____。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tough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man can tolerate suffering.（2019天津卷）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__的人能忍受苦难。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When the going gets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tough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the tough get going.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____之路,唯____行。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Life is tough, but I'm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tougher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. 生活本____,但我更____。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13040" y="485775"/>
            <a:ext cx="11779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尽管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3575" y="513080"/>
            <a:ext cx="11779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房子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4955" y="2993390"/>
            <a:ext cx="10426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坚强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97075" y="912495"/>
            <a:ext cx="11779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艰苦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066665" y="2010410"/>
            <a:ext cx="1177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艰难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7010" y="4032250"/>
            <a:ext cx="1177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艰难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30755" y="4032250"/>
            <a:ext cx="1177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勇者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635115" y="4554220"/>
            <a:ext cx="1177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艰难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583295" y="4557395"/>
            <a:ext cx="1177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坚强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" grpId="0"/>
      <p:bldP spid="2" grpId="1"/>
      <p:bldP spid="4" grpId="0"/>
      <p:bldP spid="4" grpId="1"/>
      <p:bldP spid="5" grpId="0"/>
      <p:bldP spid="5" grpId="1"/>
      <p:bldP spid="8" grpId="0"/>
      <p:bldP spid="8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765" y="1320800"/>
            <a:ext cx="12143105" cy="5292090"/>
          </a:xfrm>
        </p:spPr>
        <p:txBody>
          <a:bodyPr/>
          <a:p>
            <a:pPr marL="0" algn="l">
              <a:lnSpc>
                <a:spcPts val="250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Uncontrolled human activities greatly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upset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ecosystems. (2019天津)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250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不受控制的人类活动极大地_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__了生态系统。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2500"/>
              </a:lnSpc>
              <a:buClrTx/>
              <a:buSzTx/>
              <a:buFontTx/>
              <a:buNone/>
            </a:pPr>
            <a:r>
              <a:rPr sz="2400" b="1" spc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 passenger realized he couldn</a:t>
            </a:r>
            <a:r>
              <a:rPr lang="en-US" altLang="zh-CN" sz="2400" b="1" spc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'</a:t>
            </a:r>
            <a:r>
              <a:rPr sz="2400" b="1" spc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 find his ticket and became quite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upset</a:t>
            </a:r>
            <a:r>
              <a:rPr sz="2400" b="1" spc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. (2014浙江)</a:t>
            </a:r>
            <a:endParaRPr sz="2400" b="1" spc="0">
              <a:solidFill>
                <a:schemeClr val="tx1">
                  <a:lumMod val="75000"/>
                  <a:lumOff val="25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250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一位乘客意识到他找不到他的票了，于是变得很____。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2500"/>
              </a:lnSpc>
              <a:buClrTx/>
              <a:buSzTx/>
              <a:buFontTx/>
              <a:buNone/>
            </a:pPr>
            <a:r>
              <a:rPr sz="2400" b="1" spc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task was so hard, and Steve, angry and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upset</a:t>
            </a:r>
            <a:r>
              <a:rPr sz="2400" b="1" spc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, said he was quitting. (2019江苏)</a:t>
            </a:r>
            <a:endParaRPr sz="2400" b="1" spc="0">
              <a:solidFill>
                <a:schemeClr val="tx1">
                  <a:lumMod val="75000"/>
                  <a:lumOff val="25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250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这个任务太难了，史蒂夫又生气又____，说他不干了。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just">
              <a:lnSpc>
                <a:spcPts val="2500"/>
              </a:lnSpc>
              <a:buClrTx/>
              <a:buSzTx/>
              <a:buFontTx/>
              <a:buNone/>
            </a:pPr>
            <a:r>
              <a:rPr sz="2400" b="1" spc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People who have personality traits that connect with competitiveness and low </a:t>
            </a:r>
            <a:r>
              <a:rPr sz="2400" b="1" spc="0">
                <a:solidFill>
                  <a:schemeClr val="accent2">
                    <a:lumMod val="7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upse</a:t>
            </a:r>
            <a:r>
              <a:rPr sz="2400" b="1" spc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 tolerance are much more likely to get angry. (2018北京) </a:t>
            </a:r>
            <a:endParaRPr sz="2400" b="1" spc="0">
              <a:solidFill>
                <a:schemeClr val="tx1">
                  <a:lumMod val="75000"/>
                  <a:lumOff val="25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just">
              <a:lnSpc>
                <a:spcPts val="2500"/>
              </a:lnSpc>
              <a:buClrTx/>
              <a:buSzTx/>
              <a:buFontTx/>
              <a:buNone/>
            </a:pPr>
            <a:r>
              <a:rPr sz="2400" b="1" spc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那些具有竞争性和低____耐受性个性特征的人更容易生气。</a:t>
            </a:r>
            <a:endParaRPr sz="2400" b="1" spc="0">
              <a:solidFill>
                <a:schemeClr val="tx1">
                  <a:lumMod val="75000"/>
                  <a:lumOff val="25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endParaRPr sz="2400" b="1" spc="0">
              <a:solidFill>
                <a:schemeClr val="tx1">
                  <a:lumMod val="75000"/>
                  <a:lumOff val="25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-6350" y="37465"/>
            <a:ext cx="12054840" cy="2434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28.upset [ʌpˈset]vt._</a:t>
            </a:r>
            <a:r>
              <a:rPr lang="en-US" altLang="zh-CN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__;___</a:t>
            </a:r>
            <a:r>
              <a:rPr lang="en-US" altLang="zh-CN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;__</a:t>
            </a:r>
            <a:r>
              <a:rPr lang="en-US" altLang="zh-CN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___ (_____, _____) adj. ______;_____;_____</a:t>
            </a:r>
            <a:r>
              <a:rPr lang="en-US" altLang="zh-CN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 n.____;____</a:t>
            </a:r>
            <a:endParaRPr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词根词缀：up(向上)+-set (sit坐)：底朝天——____;__</a:t>
            </a:r>
            <a:r>
              <a:rPr lang="en-US" altLang="zh-CN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_;______</a:t>
            </a:r>
            <a:endParaRPr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439160" y="7620"/>
            <a:ext cx="6561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打翻  扰乱 使心烦    upset  upset</a:t>
            </a:r>
            <a:endParaRPr lang="en-US" altLang="en-US" sz="28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901440" y="1652905"/>
            <a:ext cx="108331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扰乱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889500" y="3426460"/>
            <a:ext cx="108585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沮丧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6835140" y="2582545"/>
            <a:ext cx="87376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烦恼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8580" y="440055"/>
            <a:ext cx="68948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烦恼的 沮丧的 难过的     烦恼  混乱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767965" y="4649470"/>
            <a:ext cx="80200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焦虑</a:t>
            </a:r>
            <a:endParaRPr lang="en-US" altLang="zh-CN"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820025" y="905510"/>
            <a:ext cx="3393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打翻  扰乱 使心烦 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内容占位符 2"/>
          <p:cNvSpPr>
            <a:spLocks noGrp="1"/>
          </p:cNvSpPr>
          <p:nvPr/>
        </p:nvSpPr>
        <p:spPr>
          <a:xfrm>
            <a:off x="102870" y="5199380"/>
            <a:ext cx="12089130" cy="1413510"/>
          </a:xfrm>
          <a:prstGeom prst="rect">
            <a:avLst/>
          </a:prstGeo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lnSpc>
                <a:spcPts val="250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对……感到难过/沮丧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250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more 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upset about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effect on her family than herself.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250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她因对家庭的影响比对她自己影响感到更难过。</a:t>
            </a:r>
            <a:endParaRPr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870" y="5104130"/>
            <a:ext cx="2505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upset about</a:t>
            </a: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7" grpId="0"/>
      <p:bldP spid="7" grpId="1"/>
      <p:bldP spid="9" grpId="0"/>
      <p:bldP spid="9" grpId="1"/>
      <p:bldP spid="5" grpId="0"/>
      <p:bldP spid="5" grpId="1"/>
      <p:bldP spid="8" grpId="0"/>
      <p:bldP spid="8" grpId="1"/>
      <p:bldP spid="2" grpId="0"/>
      <p:bldP spid="2" grpId="1"/>
      <p:bldP spid="6" grpId="0"/>
      <p:bldP spid="6" grpId="1"/>
      <p:bldP spid="11" grpId="0"/>
      <p:bldP spid="11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图片 2" descr="sid-坐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430" y="6350"/>
            <a:ext cx="12219940" cy="6934835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4511040" y="463550"/>
            <a:ext cx="277177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马鞍;鞍状物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475480" y="2808605"/>
            <a:ext cx="194310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打翻;扰乱;使心烦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415155" y="1619250"/>
            <a:ext cx="234823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解决;安排;定居;沉淀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8624570" y="1351915"/>
            <a:ext cx="195643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解决,处理;结算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275840" y="3326130"/>
            <a:ext cx="52959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坐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8328025" y="1946275"/>
            <a:ext cx="271970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移居者;殖民者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6769100" y="2795270"/>
            <a:ext cx="362648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烦恼的;沮丧的;难过的    烦恼;混乱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4572635" y="3630930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主持;指挥;统辖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4782820" y="4490720"/>
            <a:ext cx="177292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居住的;定居的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7945755" y="3604260"/>
            <a:ext cx="331279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总统;董事长;校长;主席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9773920" y="4507865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住宅,住处;居住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4587875" y="6134735"/>
            <a:ext cx="24168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评定;估价;对…征税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8491855" y="6134735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评定;估价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4643755" y="5300345"/>
            <a:ext cx="233489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会议;开庭;学期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6638290" y="4464685"/>
            <a:ext cx="245935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居民;驻院医生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0"/>
      <p:bldP spid="4" grpId="1"/>
      <p:bldP spid="7" grpId="0"/>
      <p:bldP spid="7" grpId="1"/>
      <p:bldP spid="8" grpId="0"/>
      <p:bldP spid="8" grpId="1"/>
      <p:bldP spid="11" grpId="0"/>
      <p:bldP spid="11" grpId="1"/>
      <p:bldP spid="3" grpId="0"/>
      <p:bldP spid="3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225" y="664845"/>
            <a:ext cx="12143105" cy="5292090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Your _____ will provide a history lesson about the trees and the famous monuments where they blossom.(2018全国I)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你的导游会告诉你有关树木以及它们所在的著名古迹的历史。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just a small donation you can take a tour with our garden _____.(2018全国III)只需一笔小小的捐款，你就可以和我们的园艺向导一起游览。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Below is a housing _____ for students going to London. (2010浙江)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下面是给去伦敦的学生的住房指南。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Only then did I truly begin to appreciate Dad and his faith that ______ us through the hard times.(2013天津)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直到那时，我才真正开始感激父亲，感谢他的信念，引导者我们度过了困难的时期。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17475" y="90805"/>
            <a:ext cx="12054840" cy="2434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30.guide [ɡaɪd] n.___</a:t>
            </a:r>
            <a:r>
              <a:rPr lang="en-US" altLang="zh-CN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;__</a:t>
            </a:r>
            <a:r>
              <a:rPr lang="en-US" altLang="zh-CN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_;_</a:t>
            </a:r>
            <a:r>
              <a:rPr lang="en-US" altLang="zh-CN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__ vt. ____;_____</a:t>
            </a:r>
            <a:endParaRPr lang="en-US" altLang="zh-CN" sz="3200" u="sng">
              <a:noFill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340100" y="69215"/>
            <a:ext cx="55784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向导 导游  指南        引导 带领</a:t>
            </a:r>
            <a:endParaRPr lang="en-US" altLang="en-US" sz="28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72795" y="617855"/>
            <a:ext cx="111823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guide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826385" y="2959735"/>
            <a:ext cx="106870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guide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9315450" y="2052955"/>
            <a:ext cx="117538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guide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9528810" y="3975100"/>
            <a:ext cx="136969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guided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7" grpId="0"/>
      <p:bldP spid="7" grpId="1"/>
      <p:bldP spid="9" grpId="0"/>
      <p:bldP spid="9" grpId="1"/>
      <p:bldP spid="5" grpId="0"/>
      <p:bldP spid="5" grpId="1"/>
      <p:bldP spid="2" grpId="0"/>
      <p:bldP spid="2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225" y="664845"/>
            <a:ext cx="12143105" cy="5292090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is not a question that can easily be answered, but some general __________ can be offered.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这不是一个容易回答的问题，但是可以提供一些通用的准则。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And now it has issued _________ to drivers to make sure they are fit for the road.现在，它已经向司机发布了指导方针，以确保他们适合上路。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17475" y="90805"/>
            <a:ext cx="12054840" cy="2434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guideline [ˈɡaɪdlaɪn] n. ____;_________</a:t>
            </a:r>
            <a:endParaRPr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388485" y="33655"/>
            <a:ext cx="4529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准则 指导方针</a:t>
            </a:r>
            <a:endParaRPr lang="en-US" altLang="en-US" sz="28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0263505" y="582295"/>
            <a:ext cx="189992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guidelines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342005" y="2018030"/>
            <a:ext cx="197485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guidelines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7" grpId="0"/>
      <p:bldP spid="7" grpId="1"/>
      <p:bldP spid="5" grpId="0"/>
      <p:bldP spid="5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3" descr="auto-自己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830" y="3327400"/>
            <a:ext cx="12299950" cy="3506470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109855" y="1141095"/>
            <a:ext cx="11725275" cy="14839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endParaRPr sz="2400" spc="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27000" y="269240"/>
            <a:ext cx="11831955" cy="30581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31.author [ˈɔːθə(r)]n. ____;____;______</a:t>
            </a:r>
            <a:endParaRPr sz="320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608830" y="233680"/>
            <a:ext cx="54737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32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作者 作家 创始人</a:t>
            </a:r>
            <a:endParaRPr lang="en-US" altLang="en-US" sz="32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3035" y="851535"/>
            <a:ext cx="11364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 b="1" spc="1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Many factors contributed to the decline, said Patrick Mclntyre, an ecologist who was the lead </a:t>
            </a:r>
            <a:r>
              <a:rPr lang="zh-CN" altLang="en-US" sz="2400" b="1" spc="1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author</a:t>
            </a:r>
            <a:r>
              <a:rPr lang="zh-CN" altLang="en-US" sz="2400" b="1" spc="1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of the study.(2019浙江)</a:t>
            </a:r>
            <a:endParaRPr lang="zh-CN" altLang="en-US" sz="2400" b="1" spc="15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zh-CN" altLang="en-US" sz="2400" b="1" dirty="0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这项研究的主要作者、生态学家Patrick Mclntyre说，很多因素导致了这种下降。</a:t>
            </a:r>
            <a:endParaRPr lang="zh-CN" altLang="en-US" sz="2400" b="1" spc="15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zh-CN" altLang="en-US" sz="2400" b="1" spc="1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Why did the </a:t>
            </a:r>
            <a:r>
              <a:rPr lang="zh-CN" altLang="en-US" sz="2400" b="1" spc="1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author</a:t>
            </a:r>
            <a:r>
              <a:rPr lang="zh-CN" altLang="en-US" sz="2400" b="1" spc="15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refuse the help from the man in the house? (2018天津) 为什么作者拒绝了房子里的人的帮助?</a:t>
            </a:r>
            <a:endParaRPr lang="zh-CN" altLang="en-US" sz="2400" b="1" spc="150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9576435" y="4295140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授权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6841490" y="4921250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创始者;作者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9490075" y="4904105"/>
            <a:ext cx="2729865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权威,威信;官方,当局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9689465" y="5523230"/>
            <a:ext cx="2498725" cy="3321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真正的;可靠的;可信的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280160" y="3761740"/>
            <a:ext cx="128778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汽车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4519930" y="4964430"/>
            <a:ext cx="68707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自己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2172970" y="4554855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自动的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576070" y="5285740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自治的,自主的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2141855" y="6065520"/>
            <a:ext cx="1143635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秋天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11" grpId="1"/>
      <p:bldP spid="4" grpId="0"/>
      <p:bldP spid="4" grpId="1"/>
      <p:bldP spid="12" grpId="0"/>
      <p:bldP spid="12" grpId="1"/>
      <p:bldP spid="13" grpId="0"/>
      <p:bldP spid="13" grpId="1"/>
      <p:bldP spid="15" grpId="0"/>
      <p:bldP spid="15" grpId="1"/>
      <p:bldP spid="17" grpId="0"/>
      <p:bldP spid="17" grpId="1"/>
      <p:bldP spid="18" grpId="0"/>
      <p:bldP spid="18" grpId="1"/>
      <p:bldP spid="19" grpId="0"/>
      <p:bldP spid="19" grpId="1"/>
      <p:bldP spid="21" grpId="0"/>
      <p:bldP spid="21" grpId="1"/>
      <p:bldP spid="22" grpId="0"/>
      <p:bldP spid="22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005" y="1446530"/>
            <a:ext cx="12143105" cy="5292090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When serious illness visits your household, it's not just your daily routine and your assumptions about the future that are no longer ________. (2015浙江)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当严重的疾病造访你的家庭时，你不再熟悉的不仅仅是你的日常生活和你对未来的设想。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It also doesn't require a new type of technology that people aren't already ____________.(2019全国I)它也不需要一种人们不熟悉的新技术。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Small color choices are the ones we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'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re most _____________.(2018全国I)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小的颜色选择是我们最熟悉的。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Though the plot is _________ me , it was the language of light and warmth of life details that moved me a lot.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虽然情节对我来说很熟悉，但让我非常感动的是乐观的语言和生活细节的温暖。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17475" y="90805"/>
            <a:ext cx="12054840" cy="2434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33.familiar [fəˈmɪliə(r)] adj. _____;_____;______n. ___;___</a:t>
            </a:r>
            <a:endParaRPr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____________</a:t>
            </a:r>
            <a:r>
              <a:rPr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对……熟悉</a:t>
            </a:r>
            <a:endParaRPr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___________ </a:t>
            </a:r>
            <a:r>
              <a:rPr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为……所熟悉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</a:t>
            </a: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                       </a:t>
            </a:r>
            <a:endParaRPr lang="en-US" altLang="zh-CN" sz="3200" u="sng">
              <a:noFill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092065" y="61595"/>
            <a:ext cx="38976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熟悉的 常见的 亲近的</a:t>
            </a:r>
            <a:endParaRPr lang="en-US" altLang="en-US" sz="28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8013700" y="1755140"/>
            <a:ext cx="216662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familiar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593840" y="4132580"/>
            <a:ext cx="234759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familiar with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17475" y="3547745"/>
            <a:ext cx="222504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familiar with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061450" y="51435"/>
            <a:ext cx="22923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常客 密友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792730" y="5130800"/>
            <a:ext cx="234759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familiar to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54305" y="530860"/>
            <a:ext cx="269875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be familiar with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192405" y="977900"/>
            <a:ext cx="269875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be familiar to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8" grpId="0"/>
      <p:bldP spid="8" grpId="1"/>
      <p:bldP spid="6" grpId="0"/>
      <p:bldP spid="6" grpId="1"/>
      <p:bldP spid="10" grpId="0"/>
      <p:bldP spid="10" grpId="1"/>
      <p:bldP spid="7" grpId="0"/>
      <p:bldP spid="7" grpId="1"/>
      <p:bldP spid="9" grpId="0"/>
      <p:bldP spid="9" grpId="1"/>
      <p:bldP spid="5" grpId="0"/>
      <p:bldP spid="5" grpId="1"/>
      <p:bldP spid="2" grpId="0"/>
      <p:bldP spid="2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图片 4" descr="farm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900" y="5715"/>
            <a:ext cx="12215495" cy="6882130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4866005" y="374650"/>
            <a:ext cx="103060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农民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706620" y="3963670"/>
            <a:ext cx="135636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家庭;家族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966335" y="1085215"/>
            <a:ext cx="233489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耕地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735195" y="1739900"/>
            <a:ext cx="2086610" cy="37147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喂养;饲养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558030" y="2418715"/>
            <a:ext cx="137096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果实,水果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7007860" y="2453640"/>
            <a:ext cx="195643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新鲜的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458595" y="3237230"/>
            <a:ext cx="232473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种地    农场</a:t>
            </a:r>
            <a:endParaRPr sz="24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032115" y="1775460"/>
            <a:ext cx="194627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食物,食品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7404100" y="3456940"/>
            <a:ext cx="88900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熟悉的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9063990" y="3639820"/>
            <a:ext cx="1812925" cy="3308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be familiar to</a:t>
            </a:r>
            <a:endParaRPr sz="18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8927465" y="3168650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be familiar with</a:t>
            </a:r>
            <a:endParaRPr sz="1800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7273925" y="4773930"/>
            <a:ext cx="54038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肉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7679055" y="4261485"/>
            <a:ext cx="93218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姓氏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8484870" y="5469255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民族音乐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4582795" y="6125210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田地,田野;领域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7526020" y="6169660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地面,地板;楼层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0417810" y="6151245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平的  .  公寓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4610100" y="5495290"/>
            <a:ext cx="327660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民族音乐             民间的 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9632950" y="4766945"/>
            <a:ext cx="245935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血肉亲情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3" grpId="0"/>
      <p:bldP spid="3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610" y="49530"/>
            <a:ext cx="11156950" cy="1884680"/>
          </a:xfrm>
        </p:spPr>
        <p:txBody>
          <a:bodyPr/>
          <a:p>
            <a:pPr marL="0" indent="0">
              <a:lnSpc>
                <a:spcPts val="3000"/>
              </a:lnSpc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34.________________ 记住，牢记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endParaRPr sz="28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3725" y="-71120"/>
            <a:ext cx="37363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keep/bear... in mind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-1905" y="386080"/>
            <a:ext cx="12355830" cy="3377565"/>
          </a:xfrm>
          <a:prstGeom prst="rect">
            <a:avLst/>
          </a:prstGeo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3000"/>
              </a:lnSpc>
              <a:buNone/>
            </a:pP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Another way of setting realistic goals is to analyze your short and long term objectives,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keeping in mind</a:t>
            </a: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 your beliefs, values and strengths.(2019全国II)</a:t>
            </a:r>
            <a:endParaRPr sz="2800" b="1" spc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ts val="3000"/>
              </a:lnSpc>
              <a:buNone/>
            </a:pP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另一种设定现实目标的方法是分析你的短期和长期目标，牢记你的信念、价值观和优势。</a:t>
            </a:r>
            <a:endParaRPr sz="2800" b="1" spc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ts val="3000"/>
              </a:lnSpc>
              <a:buNone/>
            </a:pP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You must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keep</a:t>
            </a: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 these points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in mind</a:t>
            </a: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 while setting your goals.(2019全国II) 在设定目标时，你必须牢记这些要点。</a:t>
            </a:r>
            <a:endParaRPr sz="2800" b="1" spc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ts val="3000"/>
              </a:lnSpc>
              <a:buNone/>
            </a:pP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But it is useful to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bear in mind</a:t>
            </a: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 that all such changes come from the technology and not some imagined desire by parents to keep their children under their wings.(2015北京) </a:t>
            </a:r>
            <a:endParaRPr sz="2800" b="1" spc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ts val="3000"/>
              </a:lnSpc>
              <a:buNone/>
            </a:pP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但值得注意的是，所有这些变化都来自科技，而不是父母想要把孩子养在自己羽翼下的幻想。</a:t>
            </a:r>
            <a:endParaRPr sz="2800" b="1" spc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ts val="3000"/>
              </a:lnSpc>
              <a:buNone/>
            </a:pP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Always </a:t>
            </a:r>
            <a:r>
              <a:rPr sz="2800" b="1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bear in mind</a:t>
            </a: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 that your own resolution to succeed is more important than any one thing. ——Abraham Lincoln</a:t>
            </a:r>
            <a:endParaRPr sz="2800" b="1" spc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lnSpc>
                <a:spcPts val="3000"/>
              </a:lnSpc>
              <a:buNone/>
            </a:pPr>
            <a:r>
              <a:rPr sz="2800" b="1" spc="0">
                <a:latin typeface="Times New Roman" panose="02020603050405020304" charset="0"/>
                <a:cs typeface="Times New Roman" panose="02020603050405020304" charset="0"/>
              </a:rPr>
              <a:t>永远记住：你自己的取得成功的决心比什么都重要。——林肯</a:t>
            </a:r>
            <a:endParaRPr sz="2800" b="1" spc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005" y="1446530"/>
            <a:ext cx="12143105" cy="5292090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would ______ the driver's role in such cars and govern how such cars perform in crashes where lives might be lost.(2017天津)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他们将定义司机在此类车辆中的作用，并管理此类车辆在可能造成人员伤亡的撞车事故中的表现。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There is only one person who can ______ success in your life, and that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'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 you.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只有一个人能界定你的成功，那就是你自己。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You must not let anyone______ your limits because of where you come from.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不要因出身低就让别人限制了你发展的机会。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No matter what label is thrown your way, only you can ______ yourself.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不管你被贴上什么标签，只有你才能定义你自己。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17475" y="90805"/>
            <a:ext cx="12054840" cy="2434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35.define [dɪˈfaɪn]vt. ____;____;______</a:t>
            </a: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</a:t>
            </a:r>
            <a:endParaRPr lang="en-US" altLang="zh-CN" sz="320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en-US" altLang="zh-CN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词根词缀：de-(强调)+fine(限定)：对……的内涵加以限定——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____;____</a:t>
            </a: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                           </a:t>
            </a:r>
            <a:endParaRPr lang="en-US" altLang="zh-CN" sz="3200" u="sng">
              <a:noFill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043680" y="97155"/>
            <a:ext cx="42875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定义 规定 使明确</a:t>
            </a:r>
            <a:endParaRPr lang="en-US" altLang="en-US" sz="28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856740" y="1381760"/>
            <a:ext cx="127825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define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643630" y="4221480"/>
            <a:ext cx="124587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define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5067935" y="3208020"/>
            <a:ext cx="1318895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define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7965" y="1010285"/>
            <a:ext cx="2202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定义 规定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284845" y="5219700"/>
            <a:ext cx="140589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define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7" grpId="0"/>
      <p:bldP spid="7" grpId="1"/>
      <p:bldP spid="9" grpId="0"/>
      <p:bldP spid="9" grpId="1"/>
      <p:bldP spid="5" grpId="0"/>
      <p:bldP spid="5" grpId="1"/>
      <p:bldP spid="8" grpId="0"/>
      <p:bldP spid="8" grpId="1"/>
      <p:bldP spid="2" grpId="0"/>
      <p:bldP spid="2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225" y="664845"/>
            <a:ext cx="12143105" cy="5292090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idea “happiness”, to be sure, will not sit still for easy __________.(2014江苏) 可以肯定的是，“幸福”这个概念并不是一个简单的定义。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My __________ for happiness is “the capacity for enjoyment”. (2013天津)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我对幸福的定义是“享受的能力”。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17475" y="90805"/>
            <a:ext cx="12054840" cy="2434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_________ [ˌdefɪˈnɪʃn]  n.</a:t>
            </a:r>
            <a:r>
              <a:rPr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定义</a:t>
            </a:r>
            <a:endParaRPr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8750" y="69850"/>
            <a:ext cx="1863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definition</a:t>
            </a:r>
            <a:endParaRPr lang="en-US" altLang="en-US" sz="2800" b="1" spc="150" dirty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9001760" y="600075"/>
            <a:ext cx="189992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/>
            <a: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definition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22935" y="1520190"/>
            <a:ext cx="183388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/>
            <a:r>
              <a:rPr 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definition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0" grpId="1"/>
      <p:bldP spid="7" grpId="0"/>
      <p:bldP spid="7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35" y="149225"/>
            <a:ext cx="11156950" cy="1884680"/>
          </a:xfrm>
        </p:spPr>
        <p:txBody>
          <a:bodyPr/>
          <a:p>
            <a:pPr marL="0" indent="0">
              <a:lnSpc>
                <a:spcPts val="3000"/>
              </a:lnSpc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4.province ['prɒvɪns] n. __;____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词根词缀：pro-(向前)+-vinc-(征服)+e：向前征服的领域——____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03470" y="-16510"/>
            <a:ext cx="17983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省;行省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160655" y="1596390"/>
            <a:ext cx="12089130" cy="3377565"/>
          </a:xfrm>
          <a:prstGeom prst="rect">
            <a:avLst/>
          </a:prstGeo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His office is located at the Xiangshan campus of the university in Hangzhou, Zhejiang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Province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.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他的办公室位于浙江杭州大学象山校区。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2785" y="912495"/>
            <a:ext cx="13411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行省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16" name="图片 16" descr="Vict的派生词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60" y="3171825"/>
            <a:ext cx="11957685" cy="3517265"/>
          </a:xfrm>
          <a:prstGeom prst="rect">
            <a:avLst/>
          </a:prstGeom>
        </p:spPr>
      </p:pic>
      <p:sp>
        <p:nvSpPr>
          <p:cNvPr id="7" name="标题 1"/>
          <p:cNvSpPr>
            <a:spLocks noGrp="1"/>
          </p:cNvSpPr>
          <p:nvPr/>
        </p:nvSpPr>
        <p:spPr>
          <a:xfrm>
            <a:off x="801370" y="5633720"/>
            <a:ext cx="10720705" cy="156083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endParaRPr sz="320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endParaRPr sz="320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2033905" y="4715510"/>
            <a:ext cx="1513205" cy="49911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胜</a:t>
            </a:r>
            <a:r>
              <a:rPr lang="en-US" altLang="zh-CN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征服</a:t>
            </a:r>
            <a:endParaRPr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5610860" y="4728845"/>
            <a:ext cx="1996440" cy="4368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使相信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使信服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7" name="标题 1"/>
          <p:cNvSpPr>
            <a:spLocks noGrp="1"/>
          </p:cNvSpPr>
          <p:nvPr/>
        </p:nvSpPr>
        <p:spPr>
          <a:xfrm>
            <a:off x="7672070" y="3648710"/>
            <a:ext cx="1800860" cy="43497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胜利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9" name="标题 1"/>
          <p:cNvSpPr>
            <a:spLocks noGrp="1"/>
          </p:cNvSpPr>
          <p:nvPr/>
        </p:nvSpPr>
        <p:spPr>
          <a:xfrm>
            <a:off x="10602595" y="3622675"/>
            <a:ext cx="1777365" cy="4197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胜利的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0" name="标题 1"/>
          <p:cNvSpPr>
            <a:spLocks noGrp="1"/>
          </p:cNvSpPr>
          <p:nvPr/>
        </p:nvSpPr>
        <p:spPr>
          <a:xfrm>
            <a:off x="9605010" y="5047615"/>
            <a:ext cx="1521460" cy="4184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感到信服的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5454015" y="5888355"/>
            <a:ext cx="2026285" cy="4552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省,行省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5205095" y="3616325"/>
            <a:ext cx="2026285" cy="4552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胜利者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9654540" y="4438015"/>
            <a:ext cx="1777365" cy="4197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令人信服的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  <p:bldP spid="17" grpId="0"/>
      <p:bldP spid="17" grpId="1"/>
      <p:bldP spid="19" grpId="0"/>
      <p:bldP spid="19" grpId="1"/>
      <p:bldP spid="27" grpId="0"/>
      <p:bldP spid="27" grpId="1"/>
      <p:bldP spid="29" grpId="0"/>
      <p:bldP spid="29" grpId="1"/>
      <p:bldP spid="30" grpId="0"/>
      <p:bldP spid="3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5" descr="fin-终结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" y="40005"/>
            <a:ext cx="12329795" cy="6891655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3141980" y="392430"/>
            <a:ext cx="156273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好的,优良的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075045" y="2684145"/>
            <a:ext cx="162242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无限的,无穷的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054600" y="374650"/>
            <a:ext cx="233489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罚款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402330" y="1082040"/>
            <a:ext cx="2086610" cy="37147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金融,财政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225165" y="1761490"/>
            <a:ext cx="177863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最后的,最终的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5088890" y="1760855"/>
            <a:ext cx="195643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决赛;期末考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6379210" y="1064260"/>
            <a:ext cx="194627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金融的,财政的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334385" y="2710180"/>
            <a:ext cx="119126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结束,完成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9541510" y="2458085"/>
            <a:ext cx="1812925" cy="3308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不定式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8465185" y="1746885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最后,最终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3506470" y="3902710"/>
            <a:ext cx="178435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下定义,限定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9438640" y="2964180"/>
            <a:ext cx="139446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无限,无穷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0262870" y="4154170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当然,肯定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3409950" y="4863465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界限约束;限制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5766435" y="4836795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限制;禁闭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3380105" y="5564505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精炼;润色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6666230" y="4154170"/>
            <a:ext cx="165925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明确的,确定的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6896100" y="3611880"/>
            <a:ext cx="913765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定义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3400425" y="6189345"/>
            <a:ext cx="2086610" cy="402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18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葬礼</a:t>
            </a:r>
            <a:endParaRPr sz="18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3" grpId="0"/>
      <p:bldP spid="3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19" grpId="0"/>
      <p:bldP spid="19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345" y="1997710"/>
            <a:ext cx="12143105" cy="5292090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truth is that we are lucky enough to have clean water whenever we want, but this is not ________ for many people around the world. (2020浙江一月)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事实上，我们很幸运，随时都能得到干净的水，但世界上很多人都不是这样。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It is often _______ that anything is possible for those who hang on to hope.(2016江苏)通常情况下，对于那些坚持希望的人来说，任何事情都是可能的。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doctor shares his phone number with the patients _______ they need medical assistance.(2019江苏)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医生把他的电话号码告诉病人，以防他们需要医疗帮助。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17475" y="90805"/>
            <a:ext cx="12054840" cy="243459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l">
              <a:lnSpc>
                <a:spcPct val="100000"/>
              </a:lnSpc>
              <a:buClrTx/>
              <a:buSzTx/>
              <a:buFontTx/>
            </a:pP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36.</a:t>
            </a:r>
            <a:r>
              <a:rPr sz="3200">
                <a:latin typeface="Times New Roman" panose="02020603050405020304" charset="0"/>
                <a:ea typeface="+mn-ea"/>
                <a:cs typeface="Times New Roman" panose="02020603050405020304" charset="0"/>
              </a:rPr>
              <a:t>case[kei]n.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__;__;_</a:t>
            </a:r>
            <a:r>
              <a:rPr lang="en-US" altLang="zh-CN">
                <a:latin typeface="Times New Roman" panose="02020603050405020304" charset="0"/>
                <a:ea typeface="+mn-ea"/>
                <a:cs typeface="Times New Roman" panose="02020603050405020304" charset="0"/>
              </a:rPr>
              <a:t>_</a:t>
            </a:r>
            <a:r>
              <a:rPr>
                <a:latin typeface="Times New Roman" panose="02020603050405020304" charset="0"/>
                <a:ea typeface="+mn-ea"/>
                <a:cs typeface="Times New Roman" panose="02020603050405020304" charset="0"/>
              </a:rPr>
              <a:t>_;___</a:t>
            </a:r>
            <a:endParaRPr lang="en-US" altLang="zh-CN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in case (of/that) ______,_______</a:t>
            </a:r>
            <a:endParaRPr lang="en-US" altLang="zh-CN" sz="320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in no case____</a:t>
            </a:r>
            <a:endParaRPr lang="en-US" altLang="zh-CN" sz="320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in this/that case______________                         </a:t>
            </a:r>
            <a:endParaRPr lang="en-US" altLang="zh-CN" sz="3200" u="sng">
              <a:noFill/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2265680" y="2341245"/>
            <a:ext cx="154432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the case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8122285" y="4257040"/>
            <a:ext cx="160147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in case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602740" y="3368040"/>
            <a:ext cx="204724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the case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21940" y="102870"/>
            <a:ext cx="4921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盒 箱 情况 案件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86760" y="586105"/>
            <a:ext cx="4921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以防……  以防万一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34235" y="1032510"/>
            <a:ext cx="11544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绝不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16300" y="1532890"/>
            <a:ext cx="3642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en-US" sz="2800" b="1" spc="150" dirty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在这种/那种情况下</a:t>
            </a:r>
            <a:endParaRPr lang="en-US" altLang="en-US" sz="2800" b="1" spc="150" dirty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8" grpId="1"/>
      <p:bldP spid="6" grpId="0"/>
      <p:bldP spid="6" grpId="1"/>
      <p:bldP spid="10" grpId="0"/>
      <p:bldP spid="10" grpId="1"/>
      <p:bldP spid="11" grpId="0"/>
      <p:bldP spid="11" grpId="1"/>
      <p:bldP spid="7" grpId="0"/>
      <p:bldP spid="7" grpId="1"/>
      <p:bldP spid="9" grpId="0"/>
      <p:bldP spid="9" grpId="1"/>
      <p:bldP spid="5" grpId="0"/>
      <p:bldP spid="5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005" y="273685"/>
            <a:ext cx="12143105" cy="5292090"/>
          </a:xfrm>
        </p:spPr>
        <p:txBody>
          <a:bodyPr/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This time, we stayed together, ______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anything else unusual happened. (2018天津)这一次，我们呆在一起，以防有什么不寻常的事情发生。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 guess we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'</a:t>
            </a: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ve already talked about this before but I’ll ask you again just _______.(2010浙江)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我想我们之前已经讨论过这个问题了，但是为了以防万一，我再问你一次。 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__________, all exits must be kept clear.(2007天津)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万一发生火灾，所有的出口必须保持畅通。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ts val="3040"/>
              </a:lnSpc>
              <a:buClrTx/>
              <a:buSzTx/>
              <a:buFontTx/>
              <a:buNone/>
            </a:pPr>
            <a:r>
              <a:rPr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___________, ask to speak in person as soon as possible and say sorry.(2017天津)在这种情况下，请求尽快当面向对方道歉。  </a:t>
            </a:r>
            <a:endParaRPr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575175" y="226060"/>
            <a:ext cx="154432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in case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6195" y="2568575"/>
            <a:ext cx="238252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 In case of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92075" y="1519555"/>
            <a:ext cx="124714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in case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6515" y="3566160"/>
            <a:ext cx="2382520" cy="4546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pc="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In that case</a:t>
            </a:r>
            <a:endParaRPr lang="en-US" altLang="zh-CN" spc="0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9" grpId="0"/>
      <p:bldP spid="9" grpId="1"/>
      <p:bldP spid="5" grpId="0"/>
      <p:bldP spid="5" grpId="1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35" y="149225"/>
            <a:ext cx="11156950" cy="1884680"/>
          </a:xfrm>
        </p:spPr>
        <p:txBody>
          <a:bodyPr/>
          <a:p>
            <a:pPr marL="0" indent="0">
              <a:lnSpc>
                <a:spcPts val="3000"/>
              </a:lnSpc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5.conference ['kɒnf(ə)r(ə)ns]n. ____;___;____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词根词缀：con-(一起)+fer-(拿来)+-ence：拿到一起来____——____;___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71260" y="19685"/>
            <a:ext cx="5067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会议;讨论;协商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160655" y="1596390"/>
            <a:ext cx="12089130" cy="3377565"/>
          </a:xfrm>
          <a:prstGeom prst="rect">
            <a:avLst/>
          </a:prstGeo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Reading makes a full man,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conference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a ready man and writing an exact man.——Francis Bacon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读书使人充实,讨论使人机敏,写作使人严谨。——弗兰西斯.培根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The manager was worried about the press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conference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his assistant was giving in his place but, luckily, everything was going on smoothly. (2011浙江) 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经理很担心他的助理替他举行的记者招待会,但幸运的是,一切都进行得很顺利。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0" y="956310"/>
            <a:ext cx="13411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讨论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42795" y="871220"/>
            <a:ext cx="23717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会议;协商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5" grpId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内容占位符 10" descr="fer拿取填空"/>
          <p:cNvPicPr>
            <a:picLocks noChangeAspect="1"/>
          </p:cNvPicPr>
          <p:nvPr>
            <p:ph sz="quarter" idx="13"/>
          </p:nvPr>
        </p:nvPicPr>
        <p:blipFill>
          <a:blip r:embed="rId1"/>
          <a:stretch>
            <a:fillRect/>
          </a:stretch>
        </p:blipFill>
        <p:spPr>
          <a:xfrm>
            <a:off x="12700" y="662940"/>
            <a:ext cx="12264390" cy="5636260"/>
          </a:xfrm>
          <a:prstGeom prst="rect">
            <a:avLst/>
          </a:prstGeom>
        </p:spPr>
      </p:pic>
      <p:sp>
        <p:nvSpPr>
          <p:cNvPr id="14" name="标题 1"/>
          <p:cNvSpPr>
            <a:spLocks noGrp="1"/>
          </p:cNvSpPr>
          <p:nvPr/>
        </p:nvSpPr>
        <p:spPr>
          <a:xfrm>
            <a:off x="801370" y="5633720"/>
            <a:ext cx="10720705" cy="156083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endParaRPr sz="400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endParaRPr sz="400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2562860" y="1617980"/>
            <a:ext cx="2573020" cy="3663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渡运    渡口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渡船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5510530" y="3291205"/>
            <a:ext cx="1513205" cy="49911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拿来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/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承受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3353435" y="2535555"/>
            <a:ext cx="1452245" cy="3670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提供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提出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161030" y="3747135"/>
            <a:ext cx="1978025" cy="3657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不同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有差异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3324225" y="4994910"/>
            <a:ext cx="1591310" cy="4362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推理,推断</a:t>
            </a:r>
            <a:endParaRPr lang="en-US" altLang="zh-CN"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1210310" y="2552700"/>
            <a:ext cx="2573020" cy="3663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提供品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祭品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1121410" y="3387725"/>
            <a:ext cx="2573020" cy="3663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不同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争执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1437005" y="4069715"/>
            <a:ext cx="1257935" cy="31305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不同的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366520" y="4977130"/>
            <a:ext cx="1573530" cy="23876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推理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推断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8201025" y="1446530"/>
            <a:ext cx="2573020" cy="3663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受苦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承受</a:t>
            </a:r>
            <a:endParaRPr lang="en-US" altLang="zh-CN"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8236585" y="2728595"/>
            <a:ext cx="1568450" cy="3670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偏爱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更喜欢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8070215" y="3615055"/>
            <a:ext cx="1379220" cy="3663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提到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参考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8201025" y="4543425"/>
            <a:ext cx="1271905" cy="2736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协商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商量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6" name="标题 1"/>
          <p:cNvSpPr>
            <a:spLocks noGrp="1"/>
          </p:cNvSpPr>
          <p:nvPr/>
        </p:nvSpPr>
        <p:spPr>
          <a:xfrm>
            <a:off x="8286115" y="5431155"/>
            <a:ext cx="2954020" cy="40195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传送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转移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7" name="标题 1"/>
          <p:cNvSpPr>
            <a:spLocks noGrp="1"/>
          </p:cNvSpPr>
          <p:nvPr/>
        </p:nvSpPr>
        <p:spPr>
          <a:xfrm>
            <a:off x="10610850" y="1143635"/>
            <a:ext cx="725805" cy="24384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痛苦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8" name="标题 1"/>
          <p:cNvSpPr>
            <a:spLocks noGrp="1"/>
          </p:cNvSpPr>
          <p:nvPr/>
        </p:nvSpPr>
        <p:spPr>
          <a:xfrm>
            <a:off x="10547350" y="1812925"/>
            <a:ext cx="1031875" cy="3663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受难者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9" name="标题 1"/>
          <p:cNvSpPr>
            <a:spLocks noGrp="1"/>
          </p:cNvSpPr>
          <p:nvPr/>
        </p:nvSpPr>
        <p:spPr>
          <a:xfrm>
            <a:off x="10772775" y="2693035"/>
            <a:ext cx="1670050" cy="29591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偏爱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优先权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0" name="标题 1"/>
          <p:cNvSpPr>
            <a:spLocks noGrp="1"/>
          </p:cNvSpPr>
          <p:nvPr/>
        </p:nvSpPr>
        <p:spPr>
          <a:xfrm>
            <a:off x="10387965" y="3615055"/>
            <a:ext cx="1266825" cy="3663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参考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引证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1" name="标题 1"/>
          <p:cNvSpPr>
            <a:spLocks noGrp="1"/>
          </p:cNvSpPr>
          <p:nvPr/>
        </p:nvSpPr>
        <p:spPr>
          <a:xfrm>
            <a:off x="10655300" y="4560570"/>
            <a:ext cx="1298575" cy="3663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商量</a:t>
            </a:r>
            <a:r>
              <a:rPr lang="en-US" altLang="zh-CN"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rgbClr val="7030A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会议</a:t>
            </a:r>
            <a:endParaRPr sz="20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2" grpId="1"/>
      <p:bldP spid="10" grpId="0"/>
      <p:bldP spid="10" grpId="1"/>
      <p:bldP spid="15" grpId="0"/>
      <p:bldP spid="15" grpId="1"/>
      <p:bldP spid="18" grpId="0"/>
      <p:bldP spid="18" grpId="1"/>
      <p:bldP spid="16" grpId="0"/>
      <p:bldP spid="16" grpId="1"/>
      <p:bldP spid="19" grpId="0"/>
      <p:bldP spid="19" grpId="1"/>
      <p:bldP spid="20" grpId="0"/>
      <p:bldP spid="20" grpId="1"/>
      <p:bldP spid="17" grpId="0"/>
      <p:bldP spid="17" grpId="1"/>
      <p:bldP spid="21" grpId="0"/>
      <p:bldP spid="21" grpId="1"/>
      <p:bldP spid="22" grpId="0"/>
      <p:bldP spid="22" grpId="1"/>
      <p:bldP spid="27" grpId="0"/>
      <p:bldP spid="27" grpId="1"/>
      <p:bldP spid="28" grpId="0"/>
      <p:bldP spid="28" grpId="1"/>
      <p:bldP spid="23" grpId="0"/>
      <p:bldP spid="23" grpId="1"/>
      <p:bldP spid="29" grpId="0"/>
      <p:bldP spid="29" grpId="1"/>
      <p:bldP spid="24" grpId="0"/>
      <p:bldP spid="24" grpId="1"/>
      <p:bldP spid="30" grpId="0"/>
      <p:bldP spid="30" grpId="1"/>
      <p:bldP spid="25" grpId="0"/>
      <p:bldP spid="25" grpId="1"/>
      <p:bldP spid="31" grpId="0"/>
      <p:bldP spid="31" grpId="1"/>
      <p:bldP spid="26" grpId="0"/>
      <p:bldP spid="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35" y="149225"/>
            <a:ext cx="11156950" cy="1884680"/>
          </a:xfrm>
        </p:spPr>
        <p:txBody>
          <a:bodyPr/>
          <a:p>
            <a:pPr marL="0" indent="0">
              <a:lnSpc>
                <a:spcPts val="3000"/>
              </a:lnSpc>
              <a:buNone/>
            </a:pP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6.resident ['rezɪdənt] n.____;__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latin typeface="Times New Roman" panose="02020603050405020304" charset="0"/>
                <a:cs typeface="Times New Roman" panose="02020603050405020304" charset="0"/>
              </a:rPr>
              <a:t>_ adj. _____;______</a:t>
            </a:r>
            <a:endParaRPr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词根词缀：re-(强调)+sid-(坐)+-ent(名词或形容词后缀)：坐在某处不走的人——____;______</a:t>
            </a:r>
            <a:endParaRPr sz="3200" b="1">
              <a:solidFill>
                <a:schemeClr val="accent2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95520" y="20320"/>
            <a:ext cx="69157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居民;驻院医师       居住的;定居的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160655" y="1596390"/>
            <a:ext cx="12089130" cy="3377565"/>
          </a:xfrm>
          <a:prstGeom prst="rect">
            <a:avLst/>
          </a:prstGeo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The Office of Residence Life may change the door lock combination at any time at the expense of the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resident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if it is found that the student has shared the combination with others.（2015天津）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如果发现学生与他人共用门锁密码,居住生活办公室可以随时更换门锁密码,费用由居住者承担。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residence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['rezɪdəns] n. 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住宅,住处;居住</a:t>
            </a:r>
            <a:endParaRPr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A fire drill will be conducted in your </a:t>
            </a:r>
            <a:r>
              <a:rPr sz="2800" b="1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residence</a:t>
            </a: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 hall every semester.（2018天津）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每学期宿舍楼都会举行一次消防演练。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sz="2800" b="1">
                <a:latin typeface="Times New Roman" panose="02020603050405020304" charset="0"/>
                <a:cs typeface="Times New Roman" panose="02020603050405020304" charset="0"/>
              </a:rPr>
              <a:t>同源词:见28 upset</a:t>
            </a:r>
            <a:endParaRPr sz="2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49140" y="924560"/>
            <a:ext cx="23717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居民;定居的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4665" y="159385"/>
            <a:ext cx="11813540" cy="647700"/>
          </a:xfrm>
        </p:spPr>
        <p:txBody>
          <a:bodyPr/>
          <a:p>
            <a:r>
              <a:rPr lang="en-US" alt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7.plus [plʌs]n. ____,____;____adj.____;_____ prep. __,___</a:t>
            </a:r>
            <a:endParaRPr lang="en-US" altLang="en-US" sz="3200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535305" y="1219835"/>
            <a:ext cx="11703685" cy="170053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Two </a:t>
            </a:r>
            <a:r>
              <a:rPr lang="en-US" alt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plus</a:t>
            </a:r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 four is six. 二加四等于六</a:t>
            </a:r>
            <a:r>
              <a:rPr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。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At the end of the year the loan </a:t>
            </a:r>
            <a:r>
              <a:rPr lang="en-US" alt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plus</a:t>
            </a:r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 the interest must be repaid. 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年底必须偿还贷款和利息</a:t>
            </a:r>
            <a:r>
              <a:rPr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。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All apartments have a small kitchen </a:t>
            </a:r>
            <a:r>
              <a:rPr lang="en-US" alt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plus</a:t>
            </a:r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 private bathroom. 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所有的公寓都有小厨房和私人浴室</a:t>
            </a:r>
            <a:r>
              <a:rPr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。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Companies put losses at $500,000</a:t>
            </a:r>
            <a:r>
              <a:rPr lang="en-US" alt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 plus</a:t>
            </a:r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. 公司估计损失超过50万美元。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88665" y="194945"/>
            <a:ext cx="1071562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32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 正号,加号;优势       正的;附加的         加,加上</a:t>
            </a:r>
            <a:r>
              <a:rPr lang="en-US" altLang="en-US" sz="3200" b="1" spc="15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35305" y="2741295"/>
            <a:ext cx="11481435" cy="137541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endParaRPr lang="en-US" altLang="en-US" sz="3200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z="3200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8.function ['fʌ</a:t>
            </a:r>
            <a:r>
              <a:rPr lang="en-US" altLang="en-US" sz="3200" spc="15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ŋkʃən] n. ____;____vi. ____;________</a:t>
            </a:r>
            <a:endParaRPr lang="en-US" altLang="en-US" sz="3200" spc="15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70145" y="3349625"/>
            <a:ext cx="22517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32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 功能  职责</a:t>
            </a:r>
            <a:endParaRPr lang="en-US" altLang="en-US" sz="32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88315" y="4654550"/>
            <a:ext cx="11703685" cy="170053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This </a:t>
            </a:r>
            <a:r>
              <a:rPr lang="en-US" alt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function</a:t>
            </a:r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 of the Internet is particularly striking when I'm writing.（2016江苏）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当我写作的时候,互联网的这种功能尤其引人注目。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They believe the selection is mostly a result of their </a:t>
            </a:r>
            <a:r>
              <a:rPr lang="en-US" altLang="en-US" spc="150">
                <a:solidFill>
                  <a:schemeClr val="accent2">
                    <a:lumMod val="75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function</a:t>
            </a:r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 and use in daily life.（2014江苏）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r>
              <a:rPr lang="en-US" altLang="en-US" spc="150">
                <a:latin typeface="Times New Roman" panose="02020603050405020304" charset="0"/>
                <a:ea typeface="+mn-ea"/>
                <a:cs typeface="Times New Roman" panose="02020603050405020304" charset="0"/>
              </a:rPr>
              <a:t>他们认为,这种选择主要是由于它们的功能和在日常生活中的应用。</a:t>
            </a:r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endParaRPr lang="en-US" altLang="en-US" spc="150"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03795" y="3349625"/>
            <a:ext cx="330835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3200" b="1" spc="150" dirty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 </a:t>
            </a:r>
            <a:r>
              <a:rPr lang="en-US" altLang="en-US" sz="3200" b="1" spc="15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运行  行使职责</a:t>
            </a:r>
            <a:endParaRPr lang="en-US" altLang="en-US" sz="3200" b="1" spc="150" dirty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7" grpId="0"/>
      <p:bldP spid="7" grpId="1"/>
      <p:bldP spid="4" grpId="0"/>
      <p:bldP spid="4" grpId="1"/>
      <p:bldP spid="3" grpId="0"/>
      <p:bldP spid="3" grpId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19"/>
  <p:tag name="KSO_WM_TEMPLATE_MASTER_TYPE" val="0"/>
  <p:tag name="KSO_WM_TEMPLATE_COLOR_TYPE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19"/>
  <p:tag name="KSO_WM_TEMPLATE_MASTER_TYPE" val="0"/>
  <p:tag name="KSO_WM_TEMPLATE_COLOR_TYPE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vert="horz" lIns="101600" tIns="38100" rIns="76200" bIns="38100" rtlCol="0" anchor="t" anchorCtr="0">
        <a:noAutofit/>
      </a:bodyPr>
      <a:lstStyle>
        <a:defPPr algn="just">
          <a:lnSpc>
            <a:spcPct val="100000"/>
          </a:lnSpc>
          <a:buClrTx/>
          <a:buSzTx/>
          <a:buFontTx/>
          <a:defRPr lang="en-US" altLang="zh-CN" spc="0">
            <a:solidFill>
              <a:schemeClr val="accent2">
                <a:lumMod val="75000"/>
              </a:schemeClr>
            </a:solidFill>
            <a:latin typeface="Times New Roman" panose="02020603050405020304" charset="0"/>
            <a:ea typeface="+mn-ea"/>
            <a:cs typeface="Times New Roman" panose="02020603050405020304" charset="0"/>
            <a:sym typeface="+mn-ea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21943</Words>
  <Application>WPS 演示</Application>
  <PresentationFormat>宽屏</PresentationFormat>
  <Paragraphs>1226</Paragraphs>
  <Slides>52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2" baseType="lpstr">
      <vt:lpstr>Arial</vt:lpstr>
      <vt:lpstr>宋体</vt:lpstr>
      <vt:lpstr>Wingdings</vt:lpstr>
      <vt:lpstr>Times New Roman</vt:lpstr>
      <vt:lpstr>微软雅黑</vt:lpstr>
      <vt:lpstr>HelveticaNeue</vt:lpstr>
      <vt:lpstr>NumberOnly</vt:lpstr>
      <vt:lpstr>华文新魏</vt:lpstr>
      <vt:lpstr>Arial Unicode MS</vt:lpstr>
      <vt:lpstr>Office 主题​​</vt:lpstr>
      <vt:lpstr>人教版新教材 词汇导学练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7.plus [plʌs]n. ____,____;____adj.____;_____ prep. __,___</vt:lpstr>
      <vt:lpstr>PowerPoint 演示文稿</vt:lpstr>
      <vt:lpstr>PowerPoint 演示文稿</vt:lpstr>
      <vt:lpstr>9.battery ['bæt(ə)rɪ]n.____,______ 词根词缀：batt-(beat打)+e(电子)+ry(名词后缀)：打出电子的东西——____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16.discount ['dɪskaʊnt] n. ___vi.&amp; vt. ___ 词根词缀：dis(否定:不)+count(数,计算)：不计算在内的价格——____</vt:lpstr>
      <vt:lpstr>account for____, ____;____;_____ on account of ____;____ take ...into account _____________ on no account ____ of account ____</vt:lpstr>
      <vt:lpstr>PowerPoint 演示文稿</vt:lpstr>
      <vt:lpstr>PowerPoint 演示文稿</vt:lpstr>
      <vt:lpstr>音意相通:拟声词,模拟鼠标点击的声音 Click the left mouse button twice. 双击鼠标左键。 When we click on download it says it will hurt our files.  当我们点击下载时,它提示说这会损坏我们的文件。</vt:lpstr>
      <vt:lpstr>PowerPoint 演示文稿</vt:lpstr>
      <vt:lpstr>PowerPoint 演示文稿</vt:lpstr>
      <vt:lpstr>20.theft [θeft]n. ___;___ 破拆法：the(特指)+-ft(left)   助记：the left, (贼)留下的东西——____——____</vt:lpstr>
      <vt:lpstr>音意相通:(粗)鲁的 ________对……粗鲁</vt:lpstr>
      <vt:lpstr>破拆法：tar-(它)+get(获得)   助记：获得它就是我的____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曹小等</cp:lastModifiedBy>
  <cp:revision>252</cp:revision>
  <dcterms:created xsi:type="dcterms:W3CDTF">2019-11-11T03:15:00Z</dcterms:created>
  <dcterms:modified xsi:type="dcterms:W3CDTF">2020-04-26T06:23:22Z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