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325" r:id="rId3"/>
    <p:sldId id="258" r:id="rId4"/>
    <p:sldId id="256" r:id="rId5"/>
    <p:sldId id="285" r:id="rId6"/>
    <p:sldId id="286" r:id="rId7"/>
    <p:sldId id="269" r:id="rId8"/>
    <p:sldId id="303" r:id="rId9"/>
    <p:sldId id="319" r:id="rId10"/>
    <p:sldId id="266" r:id="rId11"/>
    <p:sldId id="257" r:id="rId12"/>
    <p:sldId id="275" r:id="rId13"/>
    <p:sldId id="264" r:id="rId14"/>
    <p:sldId id="320" r:id="rId15"/>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方正大黑体_GBK" panose="02010600010101010101" charset="-122"/>
      <p:regular r:id="rId25"/>
    </p:embeddedFont>
    <p:embeddedFont>
      <p:font typeface="Arial Black" panose="020B0A04020102020204" charset="0"/>
      <p:bold r:id="rId26"/>
    </p:embeddedFont>
    <p:embeddedFont>
      <p:font typeface="微软雅黑" panose="020B0503020204020204" charset="-122"/>
      <p:regular r:id="rId27"/>
    </p:embeddedFont>
    <p:embeddedFont>
      <p:font typeface="等线 Light" panose="02010600030101010101" charset="-122"/>
      <p:regular r:id="rId28"/>
    </p:embeddedFont>
    <p:embeddedFont>
      <p:font typeface="等线" panose="02010600030101010101" charset="-122"/>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263"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009BD9-5A4F-40CF-9822-7D7B7FDB45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AD2D52-9980-4729-993F-0AEA0B762ED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09BD9-5A4F-40CF-9822-7D7B7FDB450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D2D52-9980-4729-993F-0AEA0B762EDA}"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4.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10.png"/><Relationship Id="rId4" Type="http://schemas.openxmlformats.org/officeDocument/2006/relationships/tags" Target="../tags/tag3.xml"/><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6.xml"/><Relationship Id="rId1" Type="http://schemas.openxmlformats.org/officeDocument/2006/relationships/slide" Target="slide6.xml"/></Relationships>
</file>

<file path=ppt/slides/_rels/slide6.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7" Type="http://schemas.openxmlformats.org/officeDocument/2006/relationships/slideLayout" Target="../slideLayouts/slideLayout2.xml"/><Relationship Id="rId26" Type="http://schemas.openxmlformats.org/officeDocument/2006/relationships/tags" Target="../tags/tag29.xml"/><Relationship Id="rId25" Type="http://schemas.openxmlformats.org/officeDocument/2006/relationships/slide" Target="slide8.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8.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image" Target="../media/image11.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slide" Target="slide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8.png"/><Relationship Id="rId10" Type="http://schemas.openxmlformats.org/officeDocument/2006/relationships/slideLayout" Target="../slideLayouts/slideLayout2.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8.png"/><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0.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8298" y="346032"/>
            <a:ext cx="11416352" cy="6631305"/>
          </a:xfrm>
          <a:prstGeom prst="rect">
            <a:avLst/>
          </a:prstGeom>
          <a:noFill/>
        </p:spPr>
        <p:txBody>
          <a:bodyPr wrap="square">
            <a:spAutoFit/>
          </a:bodyPr>
          <a:lstStyle/>
          <a:p>
            <a:pPr algn="just"/>
            <a:r>
              <a:rPr lang="en-US" altLang="zh-CN" sz="2500" dirty="0">
                <a:latin typeface="Times New Roman" panose="02020603050405020304" pitchFamily="18" charset="0"/>
                <a:cs typeface="Times New Roman" panose="02020603050405020304" pitchFamily="18" charset="0"/>
              </a:rPr>
              <a:t>A possible version:</a:t>
            </a:r>
            <a:endParaRPr lang="en-US" altLang="zh-CN" sz="2500" dirty="0">
              <a:latin typeface="Times New Roman" panose="02020603050405020304" pitchFamily="18" charset="0"/>
              <a:cs typeface="Times New Roman" panose="02020603050405020304" pitchFamily="18" charset="0"/>
            </a:endParaRPr>
          </a:p>
          <a:p>
            <a:pPr algn="just"/>
            <a:r>
              <a:rPr lang="en-US" altLang="zh-CN" sz="2500" dirty="0">
                <a:latin typeface="Times New Roman" panose="02020603050405020304" pitchFamily="18" charset="0"/>
                <a:cs typeface="Times New Roman" panose="02020603050405020304" pitchFamily="18" charset="0"/>
              </a:rPr>
              <a:t>Dear Chris,</a:t>
            </a:r>
            <a:endParaRPr lang="en-US" altLang="zh-CN" sz="2500" dirty="0">
              <a:latin typeface="Times New Roman" panose="02020603050405020304" pitchFamily="18" charset="0"/>
              <a:cs typeface="Times New Roman" panose="02020603050405020304" pitchFamily="18" charset="0"/>
            </a:endParaRPr>
          </a:p>
          <a:p>
            <a:pPr algn="just"/>
            <a:r>
              <a:rPr lang="en-US" altLang="zh-CN" sz="2500" dirty="0">
                <a:latin typeface="Times New Roman" panose="02020603050405020304" pitchFamily="18" charset="0"/>
                <a:cs typeface="Times New Roman" panose="02020603050405020304" pitchFamily="18" charset="0"/>
              </a:rPr>
              <a:t>         	How is everything going recently? (</a:t>
            </a:r>
            <a:r>
              <a:rPr lang="zh-CN" altLang="en-US" sz="2500" dirty="0">
                <a:latin typeface="Times New Roman" panose="02020603050405020304" pitchFamily="18" charset="0"/>
                <a:cs typeface="Times New Roman" panose="02020603050405020304" pitchFamily="18" charset="0"/>
              </a:rPr>
              <a:t>寒暄</a:t>
            </a:r>
            <a:r>
              <a:rPr lang="en-US" altLang="zh-CN" sz="2500" dirty="0">
                <a:latin typeface="Times New Roman" panose="02020603050405020304" pitchFamily="18" charset="0"/>
                <a:cs typeface="Times New Roman" panose="02020603050405020304" pitchFamily="18" charset="0"/>
              </a:rPr>
              <a:t>) I’m writing to invite you to join us in an exciting agritourism this Saturday (</a:t>
            </a:r>
            <a:r>
              <a:rPr lang="zh-CN" altLang="en-US" sz="2500" dirty="0">
                <a:latin typeface="Times New Roman" panose="02020603050405020304" pitchFamily="18" charset="0"/>
                <a:cs typeface="Times New Roman" panose="02020603050405020304" pitchFamily="18" charset="0"/>
              </a:rPr>
              <a:t>写信目的</a:t>
            </a:r>
            <a:r>
              <a:rPr lang="en-US" altLang="zh-CN" sz="2500" dirty="0">
                <a:latin typeface="Times New Roman" panose="02020603050405020304" pitchFamily="18" charset="0"/>
                <a:cs typeface="Times New Roman" panose="02020603050405020304" pitchFamily="18" charset="0"/>
              </a:rPr>
              <a:t>——</a:t>
            </a:r>
            <a:r>
              <a:rPr lang="zh-CN" altLang="en-US" sz="2500" dirty="0">
                <a:latin typeface="Times New Roman" panose="02020603050405020304" pitchFamily="18" charset="0"/>
                <a:cs typeface="Times New Roman" panose="02020603050405020304" pitchFamily="18" charset="0"/>
              </a:rPr>
              <a:t>具体时间</a:t>
            </a:r>
            <a:r>
              <a:rPr lang="en-US" altLang="zh-CN" sz="2500" dirty="0">
                <a:latin typeface="Times New Roman" panose="02020603050405020304" pitchFamily="18" charset="0"/>
                <a:cs typeface="Times New Roman" panose="02020603050405020304" pitchFamily="18" charset="0"/>
              </a:rPr>
              <a:t>), which </a:t>
            </a:r>
            <a:r>
              <a:rPr lang="en-US" altLang="zh-CN" sz="2500" b="1" dirty="0">
                <a:latin typeface="Times New Roman" panose="02020603050405020304" pitchFamily="18" charset="0"/>
                <a:cs typeface="Times New Roman" panose="02020603050405020304" pitchFamily="18" charset="0"/>
              </a:rPr>
              <a:t>promises to be both educational and enjoyable</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rPr>
              <a:t> (</a:t>
            </a:r>
            <a:r>
              <a:rPr lang="zh-CN" altLang="en-US" sz="2500" b="1" dirty="0">
                <a:solidFill>
                  <a:schemeClr val="bg1"/>
                </a:solidFill>
                <a:highlight>
                  <a:srgbClr val="008000"/>
                </a:highlight>
                <a:latin typeface="Times New Roman" panose="02020603050405020304" pitchFamily="18" charset="0"/>
                <a:cs typeface="Times New Roman" panose="02020603050405020304" pitchFamily="18" charset="0"/>
              </a:rPr>
              <a:t>总</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rPr>
              <a:t>)</a:t>
            </a:r>
            <a:r>
              <a:rPr lang="en-US" altLang="zh-CN" sz="2500" dirty="0">
                <a:latin typeface="Times New Roman" panose="02020603050405020304" pitchFamily="18" charset="0"/>
                <a:cs typeface="Times New Roman" panose="02020603050405020304" pitchFamily="18" charset="0"/>
              </a:rPr>
              <a:t>. </a:t>
            </a:r>
            <a:endParaRPr lang="en-US" altLang="zh-CN" sz="2500" dirty="0">
              <a:latin typeface="Times New Roman" panose="02020603050405020304" pitchFamily="18" charset="0"/>
              <a:cs typeface="Times New Roman" panose="02020603050405020304" pitchFamily="18" charset="0"/>
            </a:endParaRPr>
          </a:p>
          <a:p>
            <a:pPr algn="just"/>
            <a:r>
              <a:rPr lang="en-US" altLang="zh-CN" sz="2500" dirty="0">
                <a:latin typeface="Times New Roman" panose="02020603050405020304" pitchFamily="18" charset="0"/>
                <a:cs typeface="Times New Roman" panose="02020603050405020304" pitchFamily="18" charset="0"/>
              </a:rPr>
              <a:t>	As scheduled, we will gather at school gate at 8:00 a.m. and depart promptly at 8:30 a.m. by bus (</a:t>
            </a:r>
            <a:r>
              <a:rPr lang="zh-CN" altLang="en-US" sz="2500" dirty="0">
                <a:latin typeface="Times New Roman" panose="02020603050405020304" pitchFamily="18" charset="0"/>
                <a:cs typeface="Times New Roman" panose="02020603050405020304" pitchFamily="18" charset="0"/>
              </a:rPr>
              <a:t>具体起止时间和地点</a:t>
            </a:r>
            <a:r>
              <a:rPr lang="en-US" altLang="zh-CN" sz="2500" dirty="0">
                <a:latin typeface="Times New Roman" panose="02020603050405020304" pitchFamily="18" charset="0"/>
                <a:cs typeface="Times New Roman" panose="02020603050405020304" pitchFamily="18" charset="0"/>
              </a:rPr>
              <a:t>——</a:t>
            </a:r>
            <a:r>
              <a:rPr lang="zh-CN" altLang="en-US" sz="2500" dirty="0">
                <a:latin typeface="Times New Roman" panose="02020603050405020304" pitchFamily="18" charset="0"/>
                <a:cs typeface="Times New Roman" panose="02020603050405020304" pitchFamily="18" charset="0"/>
              </a:rPr>
              <a:t>读者意识</a:t>
            </a:r>
            <a:r>
              <a:rPr lang="en-US" altLang="zh-CN" sz="2500" dirty="0">
                <a:latin typeface="Times New Roman" panose="02020603050405020304" pitchFamily="18" charset="0"/>
                <a:cs typeface="Times New Roman" panose="02020603050405020304" pitchFamily="18" charset="0"/>
              </a:rPr>
              <a:t>). This agritourism </a:t>
            </a:r>
            <a:r>
              <a:rPr lang="en-US" altLang="zh-CN" sz="2500" b="1" dirty="0">
                <a:latin typeface="Times New Roman" panose="02020603050405020304" pitchFamily="18" charset="0"/>
                <a:cs typeface="Times New Roman" panose="02020603050405020304" pitchFamily="18" charset="0"/>
              </a:rPr>
              <a:t>covers a wide range of agricultural activities </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 (</a:t>
            </a:r>
            <a:r>
              <a:rPr lang="zh-CN" altLang="en-US"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总</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a:t>
            </a:r>
            <a:r>
              <a:rPr lang="en-US" altLang="zh-CN" sz="2500" dirty="0">
                <a:latin typeface="Times New Roman" panose="02020603050405020304" pitchFamily="18" charset="0"/>
                <a:cs typeface="Times New Roman" panose="02020603050405020304" pitchFamily="18" charset="0"/>
              </a:rPr>
              <a:t>, </a:t>
            </a:r>
            <a:r>
              <a:rPr lang="en-US" altLang="zh-CN" sz="2500" b="1" dirty="0">
                <a:latin typeface="Times New Roman" panose="02020603050405020304" pitchFamily="18" charset="0"/>
                <a:cs typeface="Times New Roman" panose="02020603050405020304" pitchFamily="18" charset="0"/>
              </a:rPr>
              <a:t>ranging from</a:t>
            </a:r>
            <a:r>
              <a:rPr lang="en-US" altLang="zh-CN" sz="2500" dirty="0">
                <a:latin typeface="Times New Roman" panose="02020603050405020304" pitchFamily="18" charset="0"/>
                <a:cs typeface="Times New Roman" panose="02020603050405020304" pitchFamily="18" charset="0"/>
              </a:rPr>
              <a:t> visiting a workshop on organic farming </a:t>
            </a:r>
            <a:r>
              <a:rPr lang="en-US" altLang="zh-CN" sz="2500" b="1" dirty="0">
                <a:latin typeface="Times New Roman" panose="02020603050405020304" pitchFamily="18" charset="0"/>
                <a:cs typeface="Times New Roman" panose="02020603050405020304" pitchFamily="18" charset="0"/>
              </a:rPr>
              <a:t>to</a:t>
            </a:r>
            <a:r>
              <a:rPr lang="en-US" altLang="zh-CN" sz="2500" dirty="0">
                <a:latin typeface="Times New Roman" panose="02020603050405020304" pitchFamily="18" charset="0"/>
                <a:cs typeface="Times New Roman" panose="02020603050405020304" pitchFamily="18" charset="0"/>
              </a:rPr>
              <a:t> enjoying a farm-to-table meal </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 (</a:t>
            </a:r>
            <a:r>
              <a:rPr lang="zh-CN" altLang="en-US"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例举略写活动</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a:t>
            </a:r>
            <a:r>
              <a:rPr lang="en-US" altLang="zh-CN" sz="2500" dirty="0">
                <a:latin typeface="Times New Roman" panose="02020603050405020304" pitchFamily="18" charset="0"/>
                <a:cs typeface="Times New Roman" panose="02020603050405020304" pitchFamily="18" charset="0"/>
              </a:rPr>
              <a:t>. You </a:t>
            </a:r>
            <a:r>
              <a:rPr lang="en-US" altLang="zh-CN" sz="2500" b="1" dirty="0">
                <a:latin typeface="Times New Roman" panose="02020603050405020304" pitchFamily="18" charset="0"/>
                <a:cs typeface="Times New Roman" panose="02020603050405020304" pitchFamily="18" charset="0"/>
              </a:rPr>
              <a:t>can not only </a:t>
            </a:r>
            <a:r>
              <a:rPr lang="en-US" altLang="zh-CN" sz="2500" dirty="0">
                <a:latin typeface="Times New Roman" panose="02020603050405020304" pitchFamily="18" charset="0"/>
                <a:cs typeface="Times New Roman" panose="02020603050405020304" pitchFamily="18" charset="0"/>
              </a:rPr>
              <a:t>gain much hands-on experience in planting, harvesting, as well as interacting with farm animals, </a:t>
            </a:r>
            <a:r>
              <a:rPr lang="en-US" altLang="zh-CN" sz="2500" b="1" dirty="0">
                <a:latin typeface="Times New Roman" panose="02020603050405020304" pitchFamily="18" charset="0"/>
                <a:cs typeface="Times New Roman" panose="02020603050405020304" pitchFamily="18" charset="0"/>
              </a:rPr>
              <a:t>but also</a:t>
            </a:r>
            <a:r>
              <a:rPr lang="en-US" altLang="zh-CN" sz="2500" dirty="0">
                <a:latin typeface="Times New Roman" panose="02020603050405020304" pitchFamily="18" charset="0"/>
                <a:cs typeface="Times New Roman" panose="02020603050405020304" pitchFamily="18" charset="0"/>
              </a:rPr>
              <a:t> exploring the natural surroundings</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 (</a:t>
            </a:r>
            <a:r>
              <a:rPr lang="zh-CN" altLang="en-US"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好处</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a:t>
            </a:r>
            <a:r>
              <a:rPr lang="zh-CN" altLang="en-US"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具体活动</a:t>
            </a:r>
            <a:r>
              <a:rPr lang="en-US" altLang="zh-CN" sz="2500" b="1" dirty="0">
                <a:solidFill>
                  <a:schemeClr val="bg1"/>
                </a:solidFill>
                <a:highlight>
                  <a:srgbClr val="008000"/>
                </a:highlight>
                <a:latin typeface="Times New Roman" panose="02020603050405020304" pitchFamily="18" charset="0"/>
                <a:cs typeface="Times New Roman" panose="02020603050405020304" pitchFamily="18" charset="0"/>
                <a:sym typeface="+mn-ea"/>
              </a:rPr>
              <a:t>)</a:t>
            </a:r>
            <a:r>
              <a:rPr lang="en-US" altLang="zh-CN" sz="2500" dirty="0">
                <a:latin typeface="Times New Roman" panose="02020603050405020304" pitchFamily="18" charset="0"/>
                <a:cs typeface="Times New Roman" panose="02020603050405020304" pitchFamily="18" charset="0"/>
              </a:rPr>
              <a:t>. Remember to wear hats for outdoor activities, and to protect the environment, we encourage everyone to bring reusable water bottles and minimize waste.</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注意事项</a:t>
            </a:r>
            <a:r>
              <a:rPr lang="en-US" altLang="zh-CN" sz="2500" dirty="0">
                <a:latin typeface="Times New Roman" panose="02020603050405020304" pitchFamily="18" charset="0"/>
                <a:cs typeface="Times New Roman" panose="02020603050405020304" pitchFamily="18" charset="0"/>
                <a:sym typeface="+mn-ea"/>
              </a:rPr>
              <a:t>)</a:t>
            </a:r>
            <a:endParaRPr lang="en-US" altLang="zh-CN" sz="2500" dirty="0">
              <a:latin typeface="Times New Roman" panose="02020603050405020304" pitchFamily="18" charset="0"/>
              <a:cs typeface="Times New Roman" panose="02020603050405020304" pitchFamily="18" charset="0"/>
            </a:endParaRPr>
          </a:p>
          <a:p>
            <a:pPr algn="just"/>
            <a:r>
              <a:rPr lang="en-US" altLang="zh-CN" sz="2500" dirty="0">
                <a:latin typeface="Times New Roman" panose="02020603050405020304" pitchFamily="18" charset="0"/>
                <a:cs typeface="Times New Roman" panose="02020603050405020304" pitchFamily="18" charset="0"/>
              </a:rPr>
              <a:t>	Your participation will be highly expected and we’re all looking forward to your favorable reply. (</a:t>
            </a:r>
            <a:r>
              <a:rPr lang="zh-CN" altLang="en-US" sz="2500" dirty="0">
                <a:latin typeface="Times New Roman" panose="02020603050405020304" pitchFamily="18" charset="0"/>
                <a:cs typeface="Times New Roman" panose="02020603050405020304" pitchFamily="18" charset="0"/>
              </a:rPr>
              <a:t>期待参与</a:t>
            </a:r>
            <a:r>
              <a:rPr lang="en-US" altLang="zh-CN" sz="2500" dirty="0">
                <a:latin typeface="Times New Roman" panose="02020603050405020304" pitchFamily="18" charset="0"/>
                <a:cs typeface="Times New Roman" panose="02020603050405020304" pitchFamily="18" charset="0"/>
              </a:rPr>
              <a:t>)</a:t>
            </a:r>
            <a:endParaRPr lang="en-US" altLang="zh-CN" sz="2500" dirty="0">
              <a:latin typeface="Times New Roman" panose="02020603050405020304" pitchFamily="18" charset="0"/>
              <a:cs typeface="Times New Roman" panose="02020603050405020304" pitchFamily="18" charset="0"/>
            </a:endParaRPr>
          </a:p>
          <a:p>
            <a:pPr algn="r"/>
            <a:r>
              <a:rPr lang="en-US" altLang="zh-CN" sz="2500" dirty="0">
                <a:latin typeface="Times New Roman" panose="02020603050405020304" pitchFamily="18" charset="0"/>
                <a:cs typeface="Times New Roman" panose="02020603050405020304" pitchFamily="18" charset="0"/>
              </a:rPr>
              <a:t>Warmest regards,</a:t>
            </a:r>
            <a:endParaRPr lang="en-US" altLang="zh-CN" sz="2500" dirty="0">
              <a:latin typeface="Times New Roman" panose="02020603050405020304" pitchFamily="18" charset="0"/>
              <a:cs typeface="Times New Roman" panose="02020603050405020304" pitchFamily="18" charset="0"/>
            </a:endParaRPr>
          </a:p>
          <a:p>
            <a:pPr algn="r"/>
            <a:r>
              <a:rPr lang="en-US" altLang="zh-CN" sz="2500" dirty="0">
                <a:latin typeface="Times New Roman" panose="02020603050405020304" pitchFamily="18" charset="0"/>
                <a:cs typeface="Times New Roman" panose="02020603050405020304" pitchFamily="18" charset="0"/>
              </a:rPr>
              <a:t>Li Hua</a:t>
            </a:r>
            <a:endParaRPr lang="en-US" altLang="zh-CN" sz="25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7210" y="1047115"/>
            <a:ext cx="5654675" cy="5939155"/>
          </a:xfrm>
          <a:prstGeom prst="rect">
            <a:avLst/>
          </a:prstGeom>
          <a:noFill/>
        </p:spPr>
        <p:txBody>
          <a:bodyPr wrap="square" rtlCol="0" anchor="t">
            <a:spAutoFit/>
          </a:bodyPr>
          <a:p>
            <a:pPr lvl="0" algn="just">
              <a:buClrTx/>
              <a:buSzTx/>
              <a:buFontTx/>
            </a:pPr>
            <a:r>
              <a:rPr lang="en-US" altLang="zh-CN" sz="2000" dirty="0">
                <a:solidFill>
                  <a:srgbClr val="1E1E1E"/>
                </a:solidFill>
                <a:effectLst/>
                <a:latin typeface="宋体" panose="02010600030101010101" pitchFamily="2" charset="-122"/>
                <a:ea typeface="宋体" panose="02010600030101010101" pitchFamily="2" charset="-122"/>
                <a:sym typeface="+mn-ea"/>
              </a:rPr>
              <a:t>是推进学校教育高质量发展的重要举措，也是培养全面发展的人的重要途径，使学生树立正确的劳动观点和劳动态度，热爱劳动和劳动人民，养成劳动习惯的教育，是人德智体美劳全面发展的主要内容之一。学生对劳动的态度关系到国家发展、民族进步。</a:t>
            </a:r>
            <a:endParaRPr lang="en-US" altLang="zh-CN" sz="2000" dirty="0">
              <a:solidFill>
                <a:srgbClr val="1E1E1E"/>
              </a:solidFill>
              <a:effectLst/>
              <a:latin typeface="宋体" panose="02010600030101010101" pitchFamily="2" charset="-122"/>
              <a:ea typeface="宋体" panose="02010600030101010101" pitchFamily="2" charset="-122"/>
              <a:sym typeface="+mn-ea"/>
            </a:endParaRPr>
          </a:p>
          <a:p>
            <a:pPr lvl="0" algn="just">
              <a:buClrTx/>
              <a:buSzTx/>
              <a:buFontTx/>
            </a:pPr>
            <a:endParaRPr lang="en-US" altLang="zh-CN" sz="2000" dirty="0">
              <a:solidFill>
                <a:srgbClr val="1E1E1E"/>
              </a:solidFill>
              <a:effectLst/>
              <a:latin typeface="宋体" panose="02010600030101010101" pitchFamily="2" charset="-122"/>
              <a:ea typeface="宋体" panose="02010600030101010101" pitchFamily="2" charset="-122"/>
              <a:sym typeface="+mn-ea"/>
            </a:endParaRPr>
          </a:p>
          <a:p>
            <a:pPr lvl="0" algn="just">
              <a:buClrTx/>
              <a:buSzTx/>
              <a:buFontTx/>
            </a:pPr>
            <a:r>
              <a:rPr lang="en-US" altLang="zh-CN" sz="2000" dirty="0">
                <a:solidFill>
                  <a:srgbClr val="1E1E1E"/>
                </a:solidFill>
                <a:effectLst/>
                <a:latin typeface="宋体" panose="02010600030101010101" pitchFamily="2" charset="-122"/>
                <a:ea typeface="宋体" panose="02010600030101010101" pitchFamily="2" charset="-122"/>
                <a:sym typeface="+mn-ea"/>
              </a:rPr>
              <a:t>①</a:t>
            </a:r>
            <a:r>
              <a:rPr lang="en-US" altLang="zh-CN" sz="2000" b="1" dirty="0">
                <a:solidFill>
                  <a:schemeClr val="bg1"/>
                </a:solidFill>
                <a:effectLst/>
                <a:highlight>
                  <a:srgbClr val="008000"/>
                </a:highlight>
                <a:latin typeface="宋体" panose="02010600030101010101" pitchFamily="2" charset="-122"/>
                <a:ea typeface="宋体" panose="02010600030101010101" pitchFamily="2" charset="-122"/>
                <a:sym typeface="+mn-ea"/>
              </a:rPr>
              <a:t>树立</a:t>
            </a:r>
            <a:r>
              <a:rPr lang="en-US" altLang="zh-CN" sz="2000" dirty="0">
                <a:solidFill>
                  <a:srgbClr val="1E1E1E"/>
                </a:solidFill>
                <a:effectLst/>
                <a:latin typeface="宋体" panose="02010600030101010101" pitchFamily="2" charset="-122"/>
                <a:ea typeface="宋体" panose="02010600030101010101" pitchFamily="2" charset="-122"/>
                <a:sym typeface="+mn-ea"/>
              </a:rPr>
              <a:t>学生</a:t>
            </a:r>
            <a:r>
              <a:rPr lang="en-US" altLang="zh-CN" sz="2000" b="1" dirty="0">
                <a:solidFill>
                  <a:schemeClr val="bg1"/>
                </a:solidFill>
                <a:effectLst/>
                <a:highlight>
                  <a:srgbClr val="008000"/>
                </a:highlight>
                <a:latin typeface="宋体" panose="02010600030101010101" pitchFamily="2" charset="-122"/>
                <a:ea typeface="宋体" panose="02010600030101010101" pitchFamily="2" charset="-122"/>
                <a:sym typeface="+mn-ea"/>
              </a:rPr>
              <a:t>正确的劳动观点</a:t>
            </a:r>
            <a:r>
              <a:rPr lang="en-US" altLang="zh-CN" sz="2000" dirty="0">
                <a:solidFill>
                  <a:srgbClr val="1E1E1E"/>
                </a:solidFill>
                <a:effectLst/>
                <a:latin typeface="宋体" panose="02010600030101010101" pitchFamily="2" charset="-122"/>
                <a:ea typeface="宋体" panose="02010600030101010101" pitchFamily="2" charset="-122"/>
                <a:sym typeface="+mn-ea"/>
              </a:rPr>
              <a:t>，使他们</a:t>
            </a:r>
            <a:r>
              <a:rPr lang="en-US" altLang="zh-CN" sz="2000" b="1" dirty="0">
                <a:solidFill>
                  <a:schemeClr val="bg1"/>
                </a:solidFill>
                <a:effectLst/>
                <a:highlight>
                  <a:srgbClr val="008000"/>
                </a:highlight>
                <a:latin typeface="宋体" panose="02010600030101010101" pitchFamily="2" charset="-122"/>
                <a:ea typeface="宋体" panose="02010600030101010101" pitchFamily="2" charset="-122"/>
                <a:sym typeface="+mn-ea"/>
              </a:rPr>
              <a:t>懂得劳动的伟大意义</a:t>
            </a:r>
            <a:r>
              <a:rPr lang="en-US" altLang="zh-CN" sz="2000" dirty="0">
                <a:solidFill>
                  <a:srgbClr val="1E1E1E"/>
                </a:solidFill>
                <a:effectLst/>
                <a:latin typeface="宋体" panose="02010600030101010101" pitchFamily="2" charset="-122"/>
                <a:ea typeface="宋体" panose="02010600030101010101" pitchFamily="2" charset="-122"/>
                <a:sym typeface="+mn-ea"/>
              </a:rPr>
              <a:t>。了解人类的历史首先是生产发展的历史，是劳动人民创造的历史；懂得辛勤的劳动是建设社会主义和共产主义的根本保证；劳动是公民的神圣义务和权利；轻视体力劳动和体力劳动者，是数千年来剥削阶级思想残余；懂得把脑力劳动同体力劳动相结合的重要意义。</a:t>
            </a:r>
            <a:endParaRPr lang="en-US" altLang="zh-CN" sz="2000" dirty="0">
              <a:solidFill>
                <a:srgbClr val="1E1E1E"/>
              </a:solidFill>
              <a:effectLst/>
              <a:latin typeface="宋体" panose="02010600030101010101" pitchFamily="2" charset="-122"/>
              <a:ea typeface="宋体" panose="02010600030101010101" pitchFamily="2" charset="-122"/>
              <a:sym typeface="+mn-ea"/>
            </a:endParaRPr>
          </a:p>
          <a:p>
            <a:pPr lvl="0" algn="just">
              <a:buClrTx/>
              <a:buSzTx/>
              <a:buFontTx/>
            </a:pPr>
            <a:r>
              <a:rPr lang="en-US" altLang="zh-CN" sz="2000" dirty="0">
                <a:solidFill>
                  <a:srgbClr val="1E1E1E"/>
                </a:solidFill>
                <a:effectLst/>
                <a:latin typeface="宋体" panose="02010600030101010101" pitchFamily="2" charset="-122"/>
                <a:ea typeface="宋体" panose="02010600030101010101" pitchFamily="2" charset="-122"/>
                <a:sym typeface="+mn-ea"/>
              </a:rPr>
              <a:t>②</a:t>
            </a:r>
            <a:r>
              <a:rPr lang="en-US" altLang="zh-CN" sz="2000" b="1" dirty="0">
                <a:solidFill>
                  <a:schemeClr val="bg1"/>
                </a:solidFill>
                <a:effectLst/>
                <a:highlight>
                  <a:srgbClr val="008000"/>
                </a:highlight>
                <a:latin typeface="宋体" panose="02010600030101010101" pitchFamily="2" charset="-122"/>
                <a:ea typeface="宋体" panose="02010600030101010101" pitchFamily="2" charset="-122"/>
                <a:sym typeface="+mn-ea"/>
              </a:rPr>
              <a:t>培养</a:t>
            </a:r>
            <a:r>
              <a:rPr lang="en-US" altLang="zh-CN" sz="2000" dirty="0">
                <a:solidFill>
                  <a:srgbClr val="1E1E1E"/>
                </a:solidFill>
                <a:effectLst/>
                <a:latin typeface="宋体" panose="02010600030101010101" pitchFamily="2" charset="-122"/>
                <a:ea typeface="宋体" panose="02010600030101010101" pitchFamily="2" charset="-122"/>
                <a:sym typeface="+mn-ea"/>
              </a:rPr>
              <a:t>学生</a:t>
            </a:r>
            <a:r>
              <a:rPr lang="en-US" altLang="zh-CN" sz="2000" b="1" dirty="0">
                <a:solidFill>
                  <a:schemeClr val="bg1"/>
                </a:solidFill>
                <a:effectLst/>
                <a:highlight>
                  <a:srgbClr val="008000"/>
                </a:highlight>
                <a:latin typeface="宋体" panose="02010600030101010101" pitchFamily="2" charset="-122"/>
                <a:ea typeface="宋体" panose="02010600030101010101" pitchFamily="2" charset="-122"/>
                <a:sym typeface="+mn-ea"/>
              </a:rPr>
              <a:t>热爱劳动</a:t>
            </a:r>
            <a:r>
              <a:rPr lang="en-US" altLang="zh-CN" sz="2000" dirty="0">
                <a:solidFill>
                  <a:srgbClr val="1E1E1E"/>
                </a:solidFill>
                <a:effectLst/>
                <a:latin typeface="宋体" panose="02010600030101010101" pitchFamily="2" charset="-122"/>
                <a:ea typeface="宋体" panose="02010600030101010101" pitchFamily="2" charset="-122"/>
                <a:sym typeface="+mn-ea"/>
              </a:rPr>
              <a:t>和劳动人民的情感。养成劳动</a:t>
            </a:r>
            <a:r>
              <a:rPr lang="en-US" altLang="zh-CN" sz="2000" b="1" dirty="0">
                <a:solidFill>
                  <a:schemeClr val="bg1"/>
                </a:solidFill>
                <a:effectLst/>
                <a:highlight>
                  <a:srgbClr val="008000"/>
                </a:highlight>
                <a:latin typeface="宋体" panose="02010600030101010101" pitchFamily="2" charset="-122"/>
                <a:ea typeface="宋体" panose="02010600030101010101" pitchFamily="2" charset="-122"/>
                <a:sym typeface="+mn-ea"/>
              </a:rPr>
              <a:t>的习惯</a:t>
            </a:r>
            <a:r>
              <a:rPr lang="en-US" altLang="zh-CN" sz="2000" dirty="0">
                <a:solidFill>
                  <a:srgbClr val="1E1E1E"/>
                </a:solidFill>
                <a:effectLst/>
                <a:latin typeface="宋体" panose="02010600030101010101" pitchFamily="2" charset="-122"/>
                <a:ea typeface="宋体" panose="02010600030101010101" pitchFamily="2" charset="-122"/>
                <a:sym typeface="+mn-ea"/>
              </a:rPr>
              <a:t>，形成以劳动为荣，以懒惰为耻的品质。抵制好逸恶劳、贪图享受、不劳而获、奢侈浪费等恶习的影响。</a:t>
            </a:r>
            <a:endParaRPr lang="en-US" altLang="zh-CN" sz="2000" dirty="0">
              <a:solidFill>
                <a:srgbClr val="1E1E1E"/>
              </a:solidFill>
              <a:effectLst/>
              <a:latin typeface="宋体" panose="02010600030101010101" pitchFamily="2" charset="-122"/>
              <a:ea typeface="宋体" panose="02010600030101010101" pitchFamily="2" charset="-122"/>
              <a:sym typeface="+mn-ea"/>
            </a:endParaRPr>
          </a:p>
          <a:p>
            <a:pPr lvl="0" algn="just">
              <a:buClrTx/>
              <a:buSzTx/>
              <a:buFontTx/>
            </a:pPr>
            <a:endParaRPr lang="en-US" altLang="zh-CN" sz="2000" dirty="0">
              <a:solidFill>
                <a:srgbClr val="1E1E1E"/>
              </a:solidFill>
              <a:effectLst/>
              <a:latin typeface="宋体" panose="02010600030101010101" pitchFamily="2" charset="-122"/>
              <a:ea typeface="宋体" panose="02010600030101010101" pitchFamily="2" charset="-122"/>
              <a:sym typeface="+mn-ea"/>
            </a:endParaRPr>
          </a:p>
        </p:txBody>
      </p:sp>
      <p:sp>
        <p:nvSpPr>
          <p:cNvPr id="4" name="文本框 3"/>
          <p:cNvSpPr txBox="1"/>
          <p:nvPr/>
        </p:nvSpPr>
        <p:spPr>
          <a:xfrm>
            <a:off x="537210" y="326390"/>
            <a:ext cx="6096000" cy="583565"/>
          </a:xfrm>
          <a:prstGeom prst="rect">
            <a:avLst/>
          </a:prstGeom>
          <a:noFill/>
        </p:spPr>
        <p:txBody>
          <a:bodyPr wrap="square" rtlCol="0" anchor="t">
            <a:spAutoFit/>
          </a:bodyPr>
          <a:p>
            <a:pPr lvl="0" algn="just">
              <a:buClrTx/>
              <a:buSzTx/>
              <a:buFontTx/>
            </a:pPr>
            <a:r>
              <a:rPr lang="en-US" altLang="zh-CN" sz="3200" b="1" i="1" dirty="0">
                <a:solidFill>
                  <a:srgbClr val="1E1E1E"/>
                </a:solidFill>
                <a:effectLst/>
                <a:latin typeface="Calibri" panose="020F0502020204030204" pitchFamily="34" charset="0"/>
                <a:sym typeface="+mn-ea"/>
              </a:rPr>
              <a:t>劳动教育</a:t>
            </a:r>
            <a:endParaRPr lang="en-US" altLang="zh-CN" sz="3200" b="1" i="1" dirty="0">
              <a:solidFill>
                <a:srgbClr val="1E1E1E"/>
              </a:solidFill>
              <a:effectLst/>
              <a:latin typeface="Calibri" panose="020F0502020204030204" pitchFamily="34" charset="0"/>
              <a:sym typeface="+mn-ea"/>
            </a:endParaRPr>
          </a:p>
        </p:txBody>
      </p:sp>
      <p:pic>
        <p:nvPicPr>
          <p:cNvPr id="6" name="图片 5"/>
          <p:cNvPicPr>
            <a:picLocks noChangeAspect="1"/>
          </p:cNvPicPr>
          <p:nvPr/>
        </p:nvPicPr>
        <p:blipFill>
          <a:blip r:embed="rId1"/>
          <a:stretch>
            <a:fillRect/>
          </a:stretch>
        </p:blipFill>
        <p:spPr>
          <a:xfrm>
            <a:off x="6318885" y="83185"/>
            <a:ext cx="4337685" cy="5299710"/>
          </a:xfrm>
          <a:prstGeom prst="rect">
            <a:avLst/>
          </a:prstGeom>
        </p:spPr>
      </p:pic>
      <p:pic>
        <p:nvPicPr>
          <p:cNvPr id="7" name="图片 6"/>
          <p:cNvPicPr>
            <a:picLocks noChangeAspect="1"/>
          </p:cNvPicPr>
          <p:nvPr/>
        </p:nvPicPr>
        <p:blipFill>
          <a:blip r:embed="rId2"/>
          <a:stretch>
            <a:fillRect/>
          </a:stretch>
        </p:blipFill>
        <p:spPr>
          <a:xfrm>
            <a:off x="7110730" y="909955"/>
            <a:ext cx="4051300" cy="5357495"/>
          </a:xfrm>
          <a:prstGeom prst="rect">
            <a:avLst/>
          </a:prstGeom>
        </p:spPr>
      </p:pic>
      <p:pic>
        <p:nvPicPr>
          <p:cNvPr id="8" name="图片 7"/>
          <p:cNvPicPr>
            <a:picLocks noChangeAspect="1"/>
          </p:cNvPicPr>
          <p:nvPr/>
        </p:nvPicPr>
        <p:blipFill>
          <a:blip r:embed="rId3"/>
          <a:stretch>
            <a:fillRect/>
          </a:stretch>
        </p:blipFill>
        <p:spPr>
          <a:xfrm>
            <a:off x="8013065" y="1515745"/>
            <a:ext cx="4070350" cy="5001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4480" y="735330"/>
            <a:ext cx="11679555" cy="6000750"/>
          </a:xfrm>
          <a:prstGeom prst="rect">
            <a:avLst/>
          </a:prstGeom>
          <a:noFill/>
          <a:ln w="9525">
            <a:noFill/>
          </a:ln>
        </p:spPr>
        <p:txBody>
          <a:bodyPr wrap="square">
            <a:spAutoFit/>
          </a:bodyPr>
          <a:lstStyle/>
          <a:p>
            <a:pPr indent="0"/>
            <a:r>
              <a:rPr lang="en-US" sz="2400" b="1" dirty="0">
                <a:latin typeface="Times New Roman" panose="02020603050405020304" pitchFamily="18" charset="0"/>
                <a:ea typeface="宋体" panose="02010600030101010101" pitchFamily="2" charset="-122"/>
              </a:rPr>
              <a:t>1. </a:t>
            </a:r>
            <a:r>
              <a:rPr lang="zh-CN" sz="2400" b="1" dirty="0">
                <a:latin typeface="Times New Roman" panose="02020603050405020304" pitchFamily="18" charset="0"/>
                <a:ea typeface="宋体" panose="02010600030101010101" pitchFamily="2" charset="-122"/>
              </a:rPr>
              <a:t>写信</a:t>
            </a:r>
            <a:r>
              <a:rPr lang="en-US" sz="2400" b="1" dirty="0">
                <a:latin typeface="Times New Roman" panose="02020603050405020304" pitchFamily="18" charset="0"/>
                <a:ea typeface="宋体" panose="02010600030101010101" pitchFamily="2" charset="-122"/>
              </a:rPr>
              <a:t>+</a:t>
            </a:r>
            <a:r>
              <a:rPr lang="zh-CN" sz="2400" b="1" dirty="0">
                <a:latin typeface="Times New Roman" panose="02020603050405020304" pitchFamily="18" charset="0"/>
                <a:ea typeface="宋体" panose="02010600030101010101" pitchFamily="2" charset="-122"/>
              </a:rPr>
              <a:t>分享家务劳动经历</a:t>
            </a:r>
            <a:endParaRPr lang="zh-CN" sz="2400" b="0" dirty="0">
              <a:latin typeface="Times New Roman" panose="02020603050405020304" pitchFamily="18" charset="0"/>
              <a:ea typeface="宋体" panose="02010600030101010101" pitchFamily="2" charset="-122"/>
            </a:endParaRPr>
          </a:p>
          <a:p>
            <a:pPr indent="0"/>
            <a:r>
              <a:rPr lang="zh-CN" sz="2400" b="0" dirty="0">
                <a:latin typeface="Times New Roman" panose="02020603050405020304" pitchFamily="18" charset="0"/>
                <a:ea typeface="宋体" panose="02010600030101010101" pitchFamily="2" charset="-122"/>
              </a:rPr>
              <a:t>（</a:t>
            </a:r>
            <a:r>
              <a:rPr lang="en-US" sz="2400" b="0" dirty="0">
                <a:latin typeface="Times New Roman" panose="02020603050405020304" pitchFamily="18" charset="0"/>
                <a:ea typeface="宋体" panose="02010600030101010101" pitchFamily="2" charset="-122"/>
              </a:rPr>
              <a:t>2024</a:t>
            </a:r>
            <a:r>
              <a:rPr lang="zh-CN" sz="2400" b="0" dirty="0">
                <a:latin typeface="Times New Roman" panose="02020603050405020304" pitchFamily="18" charset="0"/>
                <a:ea typeface="宋体" panose="02010600030101010101" pitchFamily="2" charset="-122"/>
              </a:rPr>
              <a:t>届大湾区普通高中毕业年级联合模拟考试</a:t>
            </a:r>
            <a:r>
              <a:rPr lang="en-US" sz="2400" b="0" dirty="0">
                <a:latin typeface="Times New Roman" panose="02020603050405020304" pitchFamily="18" charset="0"/>
                <a:ea typeface="宋体" panose="02010600030101010101" pitchFamily="2" charset="-122"/>
              </a:rPr>
              <a:t> </a:t>
            </a:r>
            <a:r>
              <a:rPr lang="zh-CN" sz="2400" b="0" dirty="0">
                <a:latin typeface="Times New Roman" panose="02020603050405020304" pitchFamily="18" charset="0"/>
                <a:ea typeface="宋体" panose="02010600030101010101" pitchFamily="2" charset="-122"/>
              </a:rPr>
              <a:t>一）假定你是李华。请给你的外国朋友</a:t>
            </a:r>
            <a:r>
              <a:rPr lang="en-US" sz="2400" b="0" dirty="0">
                <a:latin typeface="Times New Roman" panose="02020603050405020304" pitchFamily="18" charset="0"/>
                <a:ea typeface="宋体" panose="02010600030101010101" pitchFamily="2" charset="-122"/>
              </a:rPr>
              <a:t> Ryan</a:t>
            </a:r>
            <a:r>
              <a:rPr lang="zh-CN" sz="2400" b="0" dirty="0">
                <a:latin typeface="Times New Roman" panose="02020603050405020304" pitchFamily="18" charset="0"/>
                <a:ea typeface="宋体" panose="02010600030101010101" pitchFamily="2" charset="-122"/>
              </a:rPr>
              <a:t>写一封信，分享你最近的一次家务劳动经历。内容包括：</a:t>
            </a:r>
            <a:r>
              <a:rPr lang="en-US" sz="2400" b="0" dirty="0">
                <a:latin typeface="Times New Roman" panose="02020603050405020304" pitchFamily="18" charset="0"/>
                <a:ea typeface="宋体" panose="02010600030101010101" pitchFamily="2" charset="-122"/>
              </a:rPr>
              <a:t>1. </a:t>
            </a:r>
            <a:r>
              <a:rPr lang="zh-CN" sz="2400" b="0" dirty="0">
                <a:latin typeface="Times New Roman" panose="02020603050405020304" pitchFamily="18" charset="0"/>
                <a:ea typeface="宋体" panose="02010600030101010101" pitchFamily="2" charset="-122"/>
              </a:rPr>
              <a:t>劳动过程；</a:t>
            </a:r>
            <a:r>
              <a:rPr lang="en-US" sz="2400" b="0" dirty="0">
                <a:latin typeface="Times New Roman" panose="02020603050405020304" pitchFamily="18" charset="0"/>
                <a:ea typeface="宋体" panose="02010600030101010101" pitchFamily="2" charset="-122"/>
              </a:rPr>
              <a:t>2. </a:t>
            </a:r>
            <a:r>
              <a:rPr lang="zh-CN" sz="2400" b="0" dirty="0">
                <a:latin typeface="Times New Roman" panose="02020603050405020304" pitchFamily="18" charset="0"/>
                <a:ea typeface="宋体" panose="02010600030101010101" pitchFamily="2" charset="-122"/>
              </a:rPr>
              <a:t>劳动感受。</a:t>
            </a:r>
            <a:endParaRPr lang="en-US" sz="2400" b="0" dirty="0">
              <a:latin typeface="Times New Roman" panose="02020603050405020304" pitchFamily="18" charset="0"/>
              <a:ea typeface="宋体" panose="02010600030101010101" pitchFamily="2" charset="-122"/>
            </a:endParaRPr>
          </a:p>
          <a:p>
            <a:pPr indent="0"/>
            <a:r>
              <a:rPr lang="en-US" sz="2400" b="0" dirty="0">
                <a:latin typeface="Times New Roman" panose="02020603050405020304" pitchFamily="18" charset="0"/>
                <a:ea typeface="宋体" panose="02010600030101010101" pitchFamily="2" charset="-122"/>
              </a:rPr>
              <a:t>Dear Ryan, </a:t>
            </a:r>
            <a:endParaRPr lang="en-US" sz="2400" b="0" u="sng" dirty="0">
              <a:latin typeface="Times New Roman" panose="02020603050405020304" pitchFamily="18" charset="0"/>
              <a:ea typeface="宋体" panose="02010600030101010101" pitchFamily="2" charset="-122"/>
            </a:endParaRPr>
          </a:p>
          <a:p>
            <a:pPr indent="457200" algn="just" fontAlgn="auto"/>
            <a:r>
              <a:rPr lang="en-US" sz="2400" b="0" u="sng" dirty="0">
                <a:latin typeface="Times New Roman" panose="02020603050405020304" pitchFamily="18" charset="0"/>
                <a:ea typeface="宋体" panose="02010600030101010101" pitchFamily="2" charset="-122"/>
              </a:rPr>
              <a:t>I hope this letter finds you well. I am writing to share with you a recent housework experience</a:t>
            </a:r>
            <a:r>
              <a:rPr lang="en-US" sz="2400" b="0" dirty="0">
                <a:latin typeface="Times New Roman" panose="02020603050405020304" pitchFamily="18" charset="0"/>
                <a:ea typeface="宋体" panose="02010600030101010101" pitchFamily="2" charset="-122"/>
              </a:rPr>
              <a:t>. </a:t>
            </a:r>
            <a:endParaRPr lang="en-US" sz="2400" b="0" u="sng" dirty="0">
              <a:latin typeface="Times New Roman" panose="02020603050405020304" pitchFamily="18" charset="0"/>
              <a:ea typeface="宋体" panose="02010600030101010101" pitchFamily="2" charset="-122"/>
            </a:endParaRPr>
          </a:p>
          <a:p>
            <a:pPr indent="457200" algn="just" fontAlgn="auto"/>
            <a:r>
              <a:rPr lang="en-US" sz="2400" b="0" u="sng" dirty="0">
                <a:latin typeface="Times New Roman" panose="02020603050405020304" pitchFamily="18" charset="0"/>
                <a:ea typeface="宋体" panose="02010600030101010101" pitchFamily="2" charset="-122"/>
              </a:rPr>
              <a:t>One morning</a:t>
            </a:r>
            <a:r>
              <a:rPr lang="en-US" sz="2400" b="0" dirty="0">
                <a:latin typeface="Times New Roman" panose="02020603050405020304" pitchFamily="18" charset="0"/>
                <a:ea typeface="宋体" panose="02010600030101010101" pitchFamily="2" charset="-122"/>
              </a:rPr>
              <a:t>, I </a:t>
            </a:r>
            <a:r>
              <a:rPr lang="en-US" sz="2400" b="1" i="1" dirty="0">
                <a:latin typeface="Times New Roman" panose="02020603050405020304" pitchFamily="18" charset="0"/>
                <a:ea typeface="宋体" panose="02010600030101010101" pitchFamily="2" charset="-122"/>
              </a:rPr>
              <a:t>woke to the realization that</a:t>
            </a:r>
            <a:r>
              <a:rPr lang="en-US" sz="2400" b="0" dirty="0">
                <a:latin typeface="Times New Roman" panose="02020603050405020304" pitchFamily="18" charset="0"/>
                <a:ea typeface="宋体" panose="02010600030101010101" pitchFamily="2" charset="-122"/>
              </a:rPr>
              <a:t> my room was in a complete mess. Determined to tidy up, I </a:t>
            </a:r>
            <a:r>
              <a:rPr lang="en-US" sz="2400" b="0" u="sng" dirty="0">
                <a:latin typeface="Times New Roman" panose="02020603050405020304" pitchFamily="18" charset="0"/>
                <a:ea typeface="宋体" panose="02010600030101010101" pitchFamily="2" charset="-122"/>
              </a:rPr>
              <a:t>immediately sprang into action</a:t>
            </a:r>
            <a:r>
              <a:rPr lang="en-US" sz="2400" b="0" dirty="0">
                <a:latin typeface="Times New Roman" panose="02020603050405020304" pitchFamily="18" charset="0"/>
                <a:ea typeface="宋体" panose="02010600030101010101" pitchFamily="2" charset="-122"/>
              </a:rPr>
              <a:t>. I </a:t>
            </a:r>
            <a:r>
              <a:rPr lang="en-US" sz="2400" b="0" u="sng" dirty="0">
                <a:latin typeface="Times New Roman" panose="02020603050405020304" pitchFamily="18" charset="0"/>
                <a:ea typeface="宋体" panose="02010600030101010101" pitchFamily="2" charset="-122"/>
              </a:rPr>
              <a:t>began by </a:t>
            </a:r>
            <a:r>
              <a:rPr lang="en-US" sz="2400" b="0" dirty="0">
                <a:latin typeface="Times New Roman" panose="02020603050405020304" pitchFamily="18" charset="0"/>
                <a:ea typeface="宋体" panose="02010600030101010101" pitchFamily="2" charset="-122"/>
              </a:rPr>
              <a:t>throwing away garbage and unnecessary items, </a:t>
            </a:r>
            <a:r>
              <a:rPr lang="en-US" sz="2400" b="0" u="sng" dirty="0">
                <a:latin typeface="Times New Roman" panose="02020603050405020304" pitchFamily="18" charset="0"/>
                <a:ea typeface="宋体" panose="02010600030101010101" pitchFamily="2" charset="-122"/>
              </a:rPr>
              <a:t>and then proceeded to </a:t>
            </a:r>
            <a:r>
              <a:rPr lang="en-US" sz="2400" b="0" dirty="0">
                <a:latin typeface="Times New Roman" panose="02020603050405020304" pitchFamily="18" charset="0"/>
                <a:ea typeface="宋体" panose="02010600030101010101" pitchFamily="2" charset="-122"/>
              </a:rPr>
              <a:t>neatly arrange the books that were scattered across my sofa, floor, and desk back onto the bookshelf. </a:t>
            </a:r>
            <a:r>
              <a:rPr lang="en-US" sz="2400" b="0" u="sng" dirty="0">
                <a:latin typeface="Times New Roman" panose="02020603050405020304" pitchFamily="18" charset="0"/>
                <a:ea typeface="宋体" panose="02010600030101010101" pitchFamily="2" charset="-122"/>
              </a:rPr>
              <a:t>It was quite a </a:t>
            </a:r>
            <a:r>
              <a:rPr lang="en-US" sz="2400" b="1" i="1" u="sng" dirty="0">
                <a:solidFill>
                  <a:srgbClr val="FF0000"/>
                </a:solidFill>
                <a:latin typeface="Times New Roman" panose="02020603050405020304" pitchFamily="18" charset="0"/>
                <a:ea typeface="宋体" panose="02010600030101010101" pitchFamily="2" charset="-122"/>
              </a:rPr>
              <a:t>laborious </a:t>
            </a:r>
            <a:r>
              <a:rPr lang="en-US" sz="2400" b="0" u="sng" dirty="0">
                <a:latin typeface="Times New Roman" panose="02020603050405020304" pitchFamily="18" charset="0"/>
                <a:ea typeface="宋体" panose="02010600030101010101" pitchFamily="2" charset="-122"/>
              </a:rPr>
              <a:t>process, but the end result was truly </a:t>
            </a:r>
            <a:r>
              <a:rPr lang="en-US" sz="2400" b="1" i="1" u="sng" dirty="0">
                <a:solidFill>
                  <a:srgbClr val="FF0000"/>
                </a:solidFill>
                <a:latin typeface="Times New Roman" panose="02020603050405020304" pitchFamily="18" charset="0"/>
                <a:ea typeface="宋体" panose="02010600030101010101" pitchFamily="2" charset="-122"/>
              </a:rPr>
              <a:t>satisfying</a:t>
            </a:r>
            <a:r>
              <a:rPr lang="en-US" sz="2400" b="0" u="sng" dirty="0">
                <a:latin typeface="Times New Roman" panose="02020603050405020304" pitchFamily="18" charset="0"/>
                <a:ea typeface="宋体" panose="02010600030101010101" pitchFamily="2" charset="-122"/>
              </a:rPr>
              <a:t>. Not only</a:t>
            </a:r>
            <a:r>
              <a:rPr lang="en-US" sz="2400" b="0" dirty="0">
                <a:latin typeface="Times New Roman" panose="02020603050405020304" pitchFamily="18" charset="0"/>
                <a:ea typeface="宋体" panose="02010600030101010101" pitchFamily="2" charset="-122"/>
              </a:rPr>
              <a:t> did my room look sparkling clean, </a:t>
            </a:r>
            <a:r>
              <a:rPr lang="en-US" sz="2400" b="0" u="sng" dirty="0">
                <a:latin typeface="Times New Roman" panose="02020603050405020304" pitchFamily="18" charset="0"/>
                <a:ea typeface="宋体" panose="02010600030101010101" pitchFamily="2" charset="-122"/>
              </a:rPr>
              <a:t>but </a:t>
            </a:r>
            <a:r>
              <a:rPr lang="en-US" sz="2400" b="0" dirty="0">
                <a:latin typeface="Times New Roman" panose="02020603050405020304" pitchFamily="18" charset="0"/>
                <a:ea typeface="宋体" panose="02010600030101010101" pitchFamily="2" charset="-122"/>
              </a:rPr>
              <a:t>I also </a:t>
            </a:r>
            <a:r>
              <a:rPr lang="en-US" sz="2400" b="1" i="1" u="sng" dirty="0">
                <a:solidFill>
                  <a:srgbClr val="FF0000"/>
                </a:solidFill>
                <a:latin typeface="Times New Roman" panose="02020603050405020304" pitchFamily="18" charset="0"/>
                <a:ea typeface="宋体" panose="02010600030101010101" pitchFamily="2" charset="-122"/>
              </a:rPr>
              <a:t>felt a sense of accomplishment and pride in my hard work</a:t>
            </a:r>
            <a:r>
              <a:rPr lang="en-US" sz="2400" b="0" dirty="0">
                <a:latin typeface="Times New Roman" panose="02020603050405020304" pitchFamily="18" charset="0"/>
                <a:ea typeface="宋体" panose="02010600030101010101" pitchFamily="2" charset="-122"/>
              </a:rPr>
              <a:t>. </a:t>
            </a:r>
            <a:endParaRPr lang="en-US" sz="2400" b="0" dirty="0">
              <a:latin typeface="Times New Roman" panose="02020603050405020304" pitchFamily="18" charset="0"/>
              <a:ea typeface="宋体" panose="02010600030101010101" pitchFamily="2" charset="-122"/>
            </a:endParaRPr>
          </a:p>
          <a:p>
            <a:pPr indent="457200" algn="just" fontAlgn="auto"/>
            <a:r>
              <a:rPr lang="en-US" sz="2400" b="0" dirty="0">
                <a:latin typeface="Times New Roman" panose="02020603050405020304" pitchFamily="18" charset="0"/>
                <a:ea typeface="宋体" panose="02010600030101010101" pitchFamily="2" charset="-122"/>
              </a:rPr>
              <a:t>I hope to hear from you soon. Best wishes!</a:t>
            </a:r>
            <a:endParaRPr lang="en-US" sz="2400" b="0" dirty="0">
              <a:latin typeface="Times New Roman" panose="02020603050405020304" pitchFamily="18" charset="0"/>
              <a:ea typeface="宋体" panose="02010600030101010101" pitchFamily="2" charset="-122"/>
            </a:endParaRPr>
          </a:p>
          <a:p>
            <a:pPr indent="0" algn="r"/>
            <a:r>
              <a:rPr lang="en-US" sz="2400" b="0" dirty="0">
                <a:latin typeface="Times New Roman" panose="02020603050405020304" pitchFamily="18" charset="0"/>
                <a:ea typeface="宋体" panose="02010600030101010101" pitchFamily="2" charset="-122"/>
              </a:rPr>
              <a:t>Yours,</a:t>
            </a:r>
            <a:endParaRPr lang="en-US" sz="2400" b="0" dirty="0">
              <a:latin typeface="Times New Roman" panose="02020603050405020304" pitchFamily="18" charset="0"/>
              <a:ea typeface="宋体" panose="02010600030101010101" pitchFamily="2" charset="-122"/>
            </a:endParaRPr>
          </a:p>
          <a:p>
            <a:pPr indent="0" algn="r"/>
            <a:r>
              <a:rPr lang="en-US" sz="2400" b="0" dirty="0">
                <a:latin typeface="Times New Roman" panose="02020603050405020304" pitchFamily="18" charset="0"/>
                <a:ea typeface="宋体" panose="02010600030101010101" pitchFamily="2" charset="-122"/>
              </a:rPr>
              <a:t>Li Hua</a:t>
            </a:r>
            <a:endParaRPr lang="en-US" altLang="en-US" sz="2400" b="0" dirty="0">
              <a:latin typeface="Times New Roman" panose="02020603050405020304" pitchFamily="18" charset="0"/>
              <a:ea typeface="宋体" panose="02010600030101010101" pitchFamily="2" charset="-122"/>
            </a:endParaRPr>
          </a:p>
        </p:txBody>
      </p:sp>
      <p:sp>
        <p:nvSpPr>
          <p:cNvPr id="12" name="文本框 11"/>
          <p:cNvSpPr txBox="1"/>
          <p:nvPr>
            <p:custDataLst>
              <p:tags r:id="rId1"/>
            </p:custDataLst>
          </p:nvPr>
        </p:nvSpPr>
        <p:spPr>
          <a:xfrm>
            <a:off x="460375" y="195580"/>
            <a:ext cx="3295650" cy="725805"/>
          </a:xfrm>
          <a:prstGeom prst="rect">
            <a:avLst/>
          </a:prstGeom>
          <a:noFill/>
        </p:spPr>
        <p:txBody>
          <a:bodyPr wrap="square" rtlCol="0" anchor="t">
            <a:noAutofit/>
          </a:bodyPr>
          <a:p>
            <a:pPr algn="just">
              <a:buClrTx/>
              <a:buSzTx/>
              <a:buFontTx/>
            </a:pPr>
            <a:r>
              <a:rPr lang="zh-CN" altLang="en-US" sz="3200" b="1" i="1" dirty="0">
                <a:solidFill>
                  <a:srgbClr val="1E1E1E"/>
                </a:solidFill>
                <a:latin typeface="Calibri" panose="020F0502020204030204" pitchFamily="34" charset="0"/>
                <a:sym typeface="+mn-ea"/>
              </a:rPr>
              <a:t>同话题作文</a:t>
            </a:r>
            <a:endParaRPr lang="zh-CN" altLang="en-US" sz="3200" b="1" i="1" dirty="0">
              <a:solidFill>
                <a:srgbClr val="1E1E1E"/>
              </a:solidFill>
              <a:latin typeface="Calibri" panose="020F0502020204030204" pitchFamily="3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284480" y="627380"/>
            <a:ext cx="11679555" cy="6000750"/>
          </a:xfrm>
          <a:prstGeom prst="rect">
            <a:avLst/>
          </a:prstGeom>
          <a:noFill/>
          <a:ln w="9525">
            <a:noFill/>
          </a:ln>
        </p:spPr>
        <p:txBody>
          <a:bodyPr wrap="square">
            <a:spAutoFit/>
          </a:bodyPr>
          <a:p>
            <a:pPr indent="0"/>
            <a:r>
              <a:rPr lang="en-US" sz="2400" b="1" dirty="0">
                <a:latin typeface="Times New Roman" panose="02020603050405020304" pitchFamily="18" charset="0"/>
                <a:ea typeface="宋体" panose="02010600030101010101" pitchFamily="2" charset="-122"/>
              </a:rPr>
              <a:t>2. </a:t>
            </a:r>
            <a:r>
              <a:rPr sz="2400" dirty="0">
                <a:latin typeface="Times New Roman" panose="02020603050405020304" pitchFamily="18" charset="0"/>
                <a:ea typeface="宋体" panose="02010600030101010101" pitchFamily="2" charset="-122"/>
              </a:rPr>
              <a:t>（2023年1月浙江高考）上周末你参加了校学生会组织的</a:t>
            </a:r>
            <a:r>
              <a:rPr lang="en-US" sz="2400" dirty="0">
                <a:latin typeface="Times New Roman" panose="02020603050405020304" pitchFamily="18" charset="0"/>
                <a:ea typeface="宋体" panose="02010600030101010101" pitchFamily="2" charset="-122"/>
              </a:rPr>
              <a:t>“</a:t>
            </a:r>
            <a:r>
              <a:rPr sz="2400" dirty="0">
                <a:latin typeface="Times New Roman" panose="02020603050405020304" pitchFamily="18" charset="0"/>
                <a:ea typeface="宋体" panose="02010600030101010101" pitchFamily="2" charset="-122"/>
              </a:rPr>
              <a:t>认识我们身边的植物”活动。请为校英文报写篇报道，内容包括：1. 活动的过程；2. 收获与感想。</a:t>
            </a:r>
            <a:endParaRPr sz="2400" dirty="0">
              <a:latin typeface="Times New Roman" panose="02020603050405020304" pitchFamily="18" charset="0"/>
              <a:ea typeface="宋体" panose="02010600030101010101" pitchFamily="2" charset="-122"/>
            </a:endParaRPr>
          </a:p>
          <a:p>
            <a:pPr indent="0"/>
            <a:endParaRPr sz="2400" dirty="0">
              <a:latin typeface="Times New Roman" panose="02020603050405020304" pitchFamily="18" charset="0"/>
              <a:ea typeface="宋体" panose="02010600030101010101" pitchFamily="2" charset="-122"/>
            </a:endParaRPr>
          </a:p>
          <a:p>
            <a:pPr indent="0" algn="ct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Getting to Know the Plants Around Us</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457200" algn="just" fontAlgn="auto"/>
            <a:r>
              <a:rPr lang="en-US" sz="2400" u="sng">
                <a:latin typeface="Times New Roman" panose="02020603050405020304" pitchFamily="18" charset="0"/>
                <a:ea typeface="宋体" panose="02010600030101010101" pitchFamily="2" charset="-122"/>
                <a:cs typeface="Times New Roman" panose="02020603050405020304" pitchFamily="18" charset="0"/>
                <a:sym typeface="+mn-ea"/>
              </a:rPr>
              <a:t>Last week we participated in</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 </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wonderful activity </a:t>
            </a:r>
            <a:r>
              <a:rPr lang="en-US" sz="2400" u="sng">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called </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“Getting to Know the Plants Around Us” on the campus.</a:t>
            </a:r>
            <a:endParaRPr lang="en-US"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fontAlgn="auto"/>
            <a:r>
              <a:rPr lang="en-US" sz="2400" u="sng">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The activity began with</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our students taking and drawing pictures of different plants, ranging from daisies, orchids, bamboos to gingkoes. </a:t>
            </a:r>
            <a:r>
              <a:rPr lang="en-US" sz="2400" u="sng">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Then </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students recording similar plants formed groups to give adequately-prepared presentations. </a:t>
            </a:r>
            <a:r>
              <a:rPr lang="en-US" sz="2400" u="sng">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The highlight of this event was</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 lecture given by a distinguished botanical expert, who not only shared medical application of several plants, but also instructed us on a variety of literary values behind them.</a:t>
            </a:r>
            <a:endParaRPr lang="en-US"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fontAlgn="auto"/>
            <a:r>
              <a:rPr lang="en-US" sz="2400" u="sng">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Considered as a perfect combination of study and practice</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u="sng">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the activity has apparently</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i="1" u="sng" dirty="0">
                <a:solidFill>
                  <a:srgbClr val="FF0000"/>
                </a:solidFill>
                <a:latin typeface="Times New Roman" panose="02020603050405020304" pitchFamily="18" charset="0"/>
                <a:ea typeface="宋体" panose="02010600030101010101" pitchFamily="2" charset="-122"/>
                <a:sym typeface="+mn-ea"/>
              </a:rPr>
              <a:t>exposed us to the charm of plants and fostered our consciousness of plant protection</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We are all looking forward to having one next time.</a:t>
            </a:r>
            <a:endParaRPr lang="en-US" altLang="en-US" sz="2400"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endParaRPr sz="2400" b="1" dirty="0">
              <a:latin typeface="Times New Roman" panose="02020603050405020304" pitchFamily="18" charset="0"/>
              <a:ea typeface="宋体" panose="02010600030101010101" pitchFamily="2" charset="-122"/>
            </a:endParaRPr>
          </a:p>
          <a:p>
            <a:pPr indent="0"/>
            <a:endParaRPr sz="2400" b="1" dirty="0">
              <a:latin typeface="Times New Roman" panose="02020603050405020304" pitchFamily="18"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3074" name="Picture 2" descr="Fall Agritourism Activities Happening on Farms Around the State"/>
          <p:cNvPicPr>
            <a:picLocks noChangeAspect="1" noChangeArrowheads="1"/>
          </p:cNvPicPr>
          <p:nvPr/>
        </p:nvPicPr>
        <p:blipFill rotWithShape="1">
          <a:blip r:embed="rId1">
            <a:extLst>
              <a:ext uri="{28A0092B-C50C-407E-A947-70E740481C1C}">
                <a14:useLocalDpi xmlns:a14="http://schemas.microsoft.com/office/drawing/2010/main" val="0"/>
              </a:ext>
            </a:extLst>
          </a:blip>
          <a:srcRect b="6786"/>
          <a:stretch>
            <a:fillRect/>
          </a:stretch>
        </p:blipFill>
        <p:spPr bwMode="auto">
          <a:xfrm>
            <a:off x="0" y="0"/>
            <a:ext cx="12192000" cy="75438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descr="7b0a20202020227461726765744d6f64756c65223a202270726f636573734f6e6c696e65466f6e7473220a7d0a"/>
          <p:cNvSpPr txBox="1"/>
          <p:nvPr/>
        </p:nvSpPr>
        <p:spPr>
          <a:xfrm>
            <a:off x="7466084" y="5262678"/>
            <a:ext cx="4544941" cy="1322070"/>
          </a:xfrm>
          <a:prstGeom prst="rect">
            <a:avLst/>
          </a:prstGeom>
          <a:noFill/>
        </p:spPr>
        <p:txBody>
          <a:bodyPr wrap="square" rtlCol="0">
            <a:spAutoFit/>
          </a:bodyPr>
          <a:lstStyle/>
          <a:p>
            <a:r>
              <a:rPr lang="zh-CN" altLang="en-US" sz="4400" b="1" dirty="0">
                <a:solidFill>
                  <a:schemeClr val="bg1"/>
                </a:solidFill>
                <a:effectLst>
                  <a:outerShdw blurRad="38100" dist="38100" dir="2700000" algn="tl">
                    <a:srgbClr val="000000">
                      <a:alpha val="43137"/>
                    </a:srgbClr>
                  </a:outerShdw>
                </a:effectLst>
                <a:latin typeface="方正大黑体_GBK" panose="02010600010101010101" charset="-122"/>
                <a:ea typeface="方正大黑体_GBK" panose="02010600010101010101" charset="-122"/>
                <a:cs typeface="方正大黑体_GBK" panose="02010600010101010101" charset="-122"/>
                <a:sym typeface="方正大黑体_GBK" panose="02010600010101010101" charset="-122"/>
              </a:rPr>
              <a:t>之劳动话题</a:t>
            </a:r>
            <a:r>
              <a:rPr lang="en-US" altLang="zh-CN" sz="3600" b="1" dirty="0">
                <a:solidFill>
                  <a:schemeClr val="bg1"/>
                </a:solidFill>
                <a:effectLst>
                  <a:outerShdw blurRad="38100" dist="38100" dir="2700000" algn="tl">
                    <a:srgbClr val="000000">
                      <a:alpha val="43137"/>
                    </a:srgbClr>
                  </a:outerShdw>
                </a:effectLst>
                <a:latin typeface="方正大黑体_GBK" panose="02010600010101010101" charset="-122"/>
                <a:ea typeface="方正大黑体_GBK" panose="02010600010101010101" charset="-122"/>
                <a:cs typeface="方正大黑体_GBK" panose="02010600010101010101" charset="-122"/>
                <a:sym typeface="方正大黑体_GBK" panose="02010600010101010101" charset="-122"/>
              </a:rPr>
              <a:t> </a:t>
            </a:r>
            <a:endParaRPr lang="en-US" altLang="zh-CN" sz="3600" b="1" dirty="0">
              <a:solidFill>
                <a:schemeClr val="bg1"/>
              </a:solidFill>
              <a:effectLst>
                <a:outerShdw blurRad="38100" dist="38100" dir="2700000" algn="tl">
                  <a:srgbClr val="000000">
                    <a:alpha val="43137"/>
                  </a:srgbClr>
                </a:outerShdw>
              </a:effectLst>
              <a:latin typeface="方正大黑体_GBK" panose="02010600010101010101" charset="-122"/>
              <a:ea typeface="方正大黑体_GBK" panose="02010600010101010101" charset="-122"/>
              <a:cs typeface="方正大黑体_GBK" panose="02010600010101010101" charset="-122"/>
              <a:sym typeface="方正大黑体_GBK" panose="02010600010101010101" charset="-122"/>
            </a:endParaRPr>
          </a:p>
          <a:p>
            <a:r>
              <a:rPr lang="zh-CN" altLang="en-US" sz="3600" b="1" dirty="0">
                <a:solidFill>
                  <a:schemeClr val="accent2">
                    <a:lumMod val="20000"/>
                    <a:lumOff val="80000"/>
                  </a:schemeClr>
                </a:solidFill>
                <a:effectLst>
                  <a:outerShdw blurRad="38100" dist="38100" dir="2700000" algn="tl">
                    <a:srgbClr val="000000">
                      <a:alpha val="43137"/>
                    </a:srgbClr>
                  </a:outerShdw>
                </a:effectLst>
                <a:latin typeface="方正大黑体_GBK" panose="02010600010101010101" charset="-122"/>
                <a:ea typeface="方正大黑体_GBK" panose="02010600010101010101" charset="-122"/>
                <a:cs typeface="方正大黑体_GBK" panose="02010600010101010101" charset="-122"/>
                <a:sym typeface="方正大黑体_GBK" panose="02010600010101010101" charset="-122"/>
              </a:rPr>
              <a:t>五校联考  农场研学</a:t>
            </a:r>
            <a:endParaRPr lang="zh-CN" altLang="en-US" sz="3600" b="1" dirty="0">
              <a:solidFill>
                <a:schemeClr val="accent2">
                  <a:lumMod val="20000"/>
                  <a:lumOff val="80000"/>
                </a:schemeClr>
              </a:solidFill>
              <a:effectLst>
                <a:outerShdw blurRad="38100" dist="38100" dir="2700000" algn="tl">
                  <a:srgbClr val="000000">
                    <a:alpha val="43137"/>
                  </a:srgbClr>
                </a:outerShdw>
              </a:effectLst>
              <a:latin typeface="方正大黑体_GBK" panose="02010600010101010101" charset="-122"/>
              <a:ea typeface="方正大黑体_GBK" panose="02010600010101010101" charset="-122"/>
              <a:cs typeface="方正大黑体_GBK" panose="02010600010101010101" charset="-122"/>
              <a:sym typeface="方正大黑体_GBK" panose="02010600010101010101" charset="-122"/>
            </a:endParaRPr>
          </a:p>
        </p:txBody>
      </p:sp>
      <p:pic>
        <p:nvPicPr>
          <p:cNvPr id="2051" name="Picture 3"/>
          <p:cNvPicPr>
            <a:picLocks noChangeAspect="1" noChangeArrowheads="1"/>
          </p:cNvPicPr>
          <p:nvPr/>
        </p:nvPicPr>
        <p:blipFill>
          <a:blip r:embed="rId2">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415564" y="5150008"/>
            <a:ext cx="6979807" cy="773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c7509c8c3a99">
            <a:hlinkClick r:id="rId1" action="ppaction://hlinksldjump"/>
          </p:cNvPr>
          <p:cNvPicPr>
            <a:picLocks noChangeAspect="1"/>
          </p:cNvPicPr>
          <p:nvPr>
            <p:custDataLst>
              <p:tags r:id="rId2"/>
            </p:custDataLst>
          </p:nvPr>
        </p:nvPicPr>
        <p:blipFill>
          <a:blip r:embed="rId3"/>
          <a:srcRect l="13885" r="8411" b="13444"/>
          <a:stretch>
            <a:fillRect/>
          </a:stretch>
        </p:blipFill>
        <p:spPr>
          <a:xfrm>
            <a:off x="4021455" y="1065530"/>
            <a:ext cx="8696960" cy="6165215"/>
          </a:xfrm>
          <a:prstGeom prst="rect">
            <a:avLst/>
          </a:prstGeom>
        </p:spPr>
      </p:pic>
      <p:sp>
        <p:nvSpPr>
          <p:cNvPr id="4" name="Rectangle 1"/>
          <p:cNvSpPr>
            <a:spLocks noChangeArrowheads="1"/>
          </p:cNvSpPr>
          <p:nvPr/>
        </p:nvSpPr>
        <p:spPr bwMode="auto">
          <a:xfrm>
            <a:off x="456565" y="1828483"/>
            <a:ext cx="3238500" cy="319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lang="en-US" altLang="zh-CN" sz="2400" dirty="0">
                <a:latin typeface="宋体" panose="02010600030101010101" pitchFamily="2" charset="-122"/>
                <a:ea typeface="宋体" panose="02010600030101010101" pitchFamily="2" charset="-122"/>
              </a:rPr>
              <a:t>    </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假定你是李华，你班计划在周末组织农场研学（</a:t>
            </a:r>
            <a:r>
              <a:rPr kumimoji="0" lang="zh-CN" altLang="zh-CN"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agritourism</a:t>
            </a:r>
            <a:r>
              <a:rPr lang="zh-CN" altLang="en-US" sz="2400" dirty="0">
                <a:latin typeface="宋体" panose="02010600030101010101" pitchFamily="2" charset="-122"/>
                <a:ea typeface="宋体" panose="02010600030101010101" pitchFamily="2" charset="-122"/>
                <a:cs typeface="Times New Roman" panose="02020603050405020304" pitchFamily="18" charset="0"/>
              </a:rPr>
              <a:t>），</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请给你的外教</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Chris</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写封邮件邀请他参加，内容包括：</a:t>
            </a:r>
            <a:endPar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 </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活动时间和内容；</a:t>
            </a:r>
            <a:endPar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 </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注意事项。</a:t>
            </a:r>
            <a:endParaRPr kumimoji="0" lang="zh-CN" altLang="zh-CN" sz="1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zh-CN" altLang="zh-CN" sz="1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6" name="文本框 5"/>
          <p:cNvSpPr txBox="1"/>
          <p:nvPr/>
        </p:nvSpPr>
        <p:spPr>
          <a:xfrm>
            <a:off x="4149090" y="2364740"/>
            <a:ext cx="7840980" cy="4399915"/>
          </a:xfrm>
          <a:prstGeom prst="rect">
            <a:avLst/>
          </a:prstGeom>
          <a:noFill/>
        </p:spPr>
        <p:txBody>
          <a:bodyPr wrap="square">
            <a:spAutoFit/>
          </a:bodyPr>
          <a:lstStyle>
            <a:defPPr>
              <a:defRPr lang="zh-CN"/>
            </a:defPPr>
            <a:lvl1pPr>
              <a:defRPr b="0" i="1">
                <a:solidFill>
                  <a:srgbClr val="1E1E1E"/>
                </a:solidFill>
                <a:effectLst/>
                <a:highlight>
                  <a:srgbClr val="FFFFFF"/>
                </a:highlight>
                <a:latin typeface="Calibri" panose="020F0502020204030204" pitchFamily="34" charset="0"/>
              </a:defRPr>
            </a:lvl1pPr>
          </a:lstStyle>
          <a:p>
            <a:pPr marL="342900" indent="-342900" algn="just">
              <a:buFont typeface="Wingdings" panose="05000000000000000000" charset="0"/>
              <a:buChar char="l"/>
            </a:pPr>
            <a:r>
              <a:rPr lang="en-US" altLang="zh-CN" sz="2000" u="sng" dirty="0"/>
              <a:t>a type of </a:t>
            </a:r>
            <a:r>
              <a:rPr lang="en-US" altLang="zh-CN" sz="2000" u="sng" dirty="0">
                <a:solidFill>
                  <a:srgbClr val="00B0F0"/>
                </a:solidFill>
              </a:rPr>
              <a:t>tourism</a:t>
            </a:r>
            <a:r>
              <a:rPr lang="en-US" altLang="zh-CN" sz="2000" u="sng" dirty="0"/>
              <a:t> that</a:t>
            </a:r>
            <a:r>
              <a:rPr lang="en-US" altLang="zh-CN" sz="2000" dirty="0"/>
              <a:t> </a:t>
            </a:r>
            <a:r>
              <a:rPr lang="en-US" altLang="zh-CN" sz="2000" b="1" dirty="0"/>
              <a:t>involves</a:t>
            </a:r>
            <a:r>
              <a:rPr lang="en-US" altLang="zh-CN" sz="2000" dirty="0"/>
              <a:t> visiting farms, old plantations, gastronomic (</a:t>
            </a:r>
            <a:r>
              <a:rPr lang="zh-CN" altLang="en-US" sz="2000" dirty="0"/>
              <a:t>美食的</a:t>
            </a:r>
            <a:r>
              <a:rPr lang="en-US" altLang="zh-CN" sz="2000" dirty="0"/>
              <a:t>) festivals, or other </a:t>
            </a:r>
            <a:r>
              <a:rPr lang="en-US" altLang="zh-CN" sz="2000" u="sng" dirty="0">
                <a:solidFill>
                  <a:srgbClr val="FF0000"/>
                </a:solidFill>
              </a:rPr>
              <a:t>agricultural businesses</a:t>
            </a:r>
            <a:r>
              <a:rPr lang="en-US" altLang="zh-CN" sz="2000" dirty="0"/>
              <a:t> </a:t>
            </a:r>
            <a:r>
              <a:rPr lang="en-US" altLang="zh-CN" sz="2000" b="1" dirty="0"/>
              <a:t>for the purpose of</a:t>
            </a:r>
            <a:r>
              <a:rPr lang="en-US" altLang="zh-CN" sz="2000" dirty="0"/>
              <a:t> experiencing rural life, culture, and food. </a:t>
            </a:r>
            <a:endParaRPr lang="en-US" altLang="zh-CN" sz="2000" dirty="0"/>
          </a:p>
          <a:p>
            <a:pPr marL="342900" indent="-342900" algn="just">
              <a:buFont typeface="Wingdings" panose="05000000000000000000" charset="0"/>
              <a:buChar char="l"/>
            </a:pPr>
            <a:endParaRPr lang="en-US" altLang="zh-CN" sz="2000" dirty="0"/>
          </a:p>
          <a:p>
            <a:pPr marL="342900" indent="-342900" algn="just">
              <a:buFont typeface="Wingdings" panose="05000000000000000000" charset="0"/>
              <a:buChar char="l"/>
            </a:pPr>
            <a:r>
              <a:rPr lang="en-US" altLang="zh-CN" sz="2000" u="sng" dirty="0"/>
              <a:t>combines </a:t>
            </a:r>
            <a:r>
              <a:rPr lang="en-US" altLang="zh-CN" sz="2000" u="sng" dirty="0">
                <a:solidFill>
                  <a:srgbClr val="FF0000"/>
                </a:solidFill>
              </a:rPr>
              <a:t>agriculture </a:t>
            </a:r>
            <a:r>
              <a:rPr lang="en-US" altLang="zh-CN" sz="2000" u="sng" dirty="0"/>
              <a:t>and </a:t>
            </a:r>
            <a:r>
              <a:rPr lang="en-US" altLang="zh-CN" sz="2000" u="sng" dirty="0">
                <a:solidFill>
                  <a:srgbClr val="00B0F0"/>
                </a:solidFill>
              </a:rPr>
              <a:t>tourism </a:t>
            </a:r>
            <a:r>
              <a:rPr lang="en-US" altLang="zh-CN" sz="2000" b="1" dirty="0"/>
              <a:t>to </a:t>
            </a:r>
            <a:r>
              <a:rPr lang="en-US" altLang="zh-CN" sz="2000" dirty="0"/>
              <a:t>promote sustainable tourism, support local agriculture, and provide economic benefits to rural communities.</a:t>
            </a:r>
            <a:endParaRPr lang="en-US" altLang="zh-CN" sz="2000" dirty="0"/>
          </a:p>
          <a:p>
            <a:pPr marL="342900" indent="-342900" algn="just">
              <a:buFont typeface="Wingdings" panose="05000000000000000000" charset="0"/>
              <a:buChar char="l"/>
            </a:pPr>
            <a:endParaRPr lang="zh-CN" altLang="en-US" sz="2000" dirty="0"/>
          </a:p>
          <a:p>
            <a:pPr marL="342900" indent="-342900" algn="just">
              <a:buFont typeface="Wingdings" panose="05000000000000000000" charset="0"/>
              <a:buChar char="l"/>
            </a:pPr>
            <a:r>
              <a:rPr lang="en-US" altLang="zh-CN" sz="2000" dirty="0">
                <a:highlight>
                  <a:srgbClr val="FFFFFF"/>
                </a:highlight>
                <a:sym typeface="+mn-ea"/>
              </a:rPr>
              <a:t>refers to any activity carried out </a:t>
            </a:r>
            <a:r>
              <a:rPr lang="en-US" altLang="zh-CN" sz="2000" u="sng" dirty="0">
                <a:solidFill>
                  <a:srgbClr val="FF0000"/>
                </a:solidFill>
                <a:highlight>
                  <a:srgbClr val="FFFFFF"/>
                </a:highlight>
                <a:sym typeface="+mn-ea"/>
              </a:rPr>
              <a:t>on a farm or ranch (</a:t>
            </a:r>
            <a:r>
              <a:rPr lang="zh-CN" altLang="en-US" sz="2000" u="sng" dirty="0">
                <a:solidFill>
                  <a:srgbClr val="FF0000"/>
                </a:solidFill>
                <a:highlight>
                  <a:srgbClr val="FFFFFF"/>
                </a:highlight>
                <a:sym typeface="+mn-ea"/>
              </a:rPr>
              <a:t>牧场</a:t>
            </a:r>
            <a:r>
              <a:rPr lang="en-US" altLang="zh-CN" sz="2000" u="sng" dirty="0">
                <a:solidFill>
                  <a:srgbClr val="FF0000"/>
                </a:solidFill>
                <a:highlight>
                  <a:srgbClr val="FFFFFF"/>
                </a:highlight>
                <a:sym typeface="+mn-ea"/>
              </a:rPr>
              <a:t>)</a:t>
            </a:r>
            <a:r>
              <a:rPr lang="en-US" altLang="zh-CN" sz="2000" dirty="0">
                <a:highlight>
                  <a:srgbClr val="FFFFFF"/>
                </a:highlight>
                <a:sym typeface="+mn-ea"/>
              </a:rPr>
              <a:t> that allows people, </a:t>
            </a:r>
            <a:r>
              <a:rPr lang="en-US" altLang="zh-CN" sz="2000" b="1" dirty="0">
                <a:highlight>
                  <a:srgbClr val="FFFFFF"/>
                </a:highlight>
                <a:sym typeface="+mn-ea"/>
              </a:rPr>
              <a:t>for</a:t>
            </a:r>
            <a:r>
              <a:rPr lang="en-US" altLang="zh-CN" sz="2000" dirty="0">
                <a:highlight>
                  <a:srgbClr val="FFFFFF"/>
                </a:highlight>
                <a:sym typeface="+mn-ea"/>
              </a:rPr>
              <a:t> recreational, entertainment, or educational </a:t>
            </a:r>
            <a:r>
              <a:rPr lang="en-US" altLang="zh-CN" sz="2000" b="1" dirty="0">
                <a:highlight>
                  <a:srgbClr val="FFFFFF"/>
                </a:highlight>
                <a:sym typeface="+mn-ea"/>
              </a:rPr>
              <a:t>purposes</a:t>
            </a:r>
            <a:r>
              <a:rPr lang="en-US" altLang="zh-CN" sz="2000" dirty="0">
                <a:highlight>
                  <a:srgbClr val="FFFFFF"/>
                </a:highlight>
                <a:sym typeface="+mn-ea"/>
              </a:rPr>
              <a:t>, </a:t>
            </a:r>
            <a:r>
              <a:rPr lang="en-US" altLang="zh-CN" sz="2000" b="1" dirty="0">
                <a:highlight>
                  <a:srgbClr val="FFFFFF"/>
                </a:highlight>
                <a:sym typeface="+mn-ea"/>
              </a:rPr>
              <a:t>to </a:t>
            </a:r>
            <a:r>
              <a:rPr lang="en-US" altLang="zh-CN" sz="2000" dirty="0">
                <a:highlight>
                  <a:srgbClr val="FFFFFF"/>
                </a:highlight>
                <a:sym typeface="+mn-ea"/>
              </a:rPr>
              <a:t>view or enjoy rural activities, </a:t>
            </a:r>
            <a:r>
              <a:rPr lang="en-US" altLang="zh-CN" sz="2000" b="1" dirty="0">
                <a:highlight>
                  <a:srgbClr val="FFFFFF"/>
                </a:highlight>
                <a:sym typeface="+mn-ea"/>
              </a:rPr>
              <a:t>including </a:t>
            </a:r>
            <a:r>
              <a:rPr lang="en-US" altLang="zh-CN" sz="2000" dirty="0">
                <a:highlight>
                  <a:srgbClr val="FFFFFF"/>
                </a:highlight>
                <a:sym typeface="+mn-ea"/>
              </a:rPr>
              <a:t>farming, ranching, historic, cultural, harvest-your-own activities, or natural activities and attractions.</a:t>
            </a:r>
            <a:endParaRPr lang="en-US" altLang="zh-CN" sz="2000" b="0" i="1" dirty="0">
              <a:solidFill>
                <a:srgbClr val="1E1E1E"/>
              </a:solidFill>
              <a:effectLst/>
              <a:highlight>
                <a:srgbClr val="FFFFFF"/>
              </a:highlight>
              <a:latin typeface="Calibri" panose="020F0502020204030204" pitchFamily="34" charset="0"/>
            </a:endParaRPr>
          </a:p>
          <a:p>
            <a:pPr marL="342900" indent="-342900" algn="just">
              <a:buFont typeface="Wingdings" panose="05000000000000000000" charset="0"/>
              <a:buChar char="l"/>
            </a:pPr>
            <a:endParaRPr lang="zh-CN" altLang="en-US" sz="2000" dirty="0"/>
          </a:p>
        </p:txBody>
      </p:sp>
      <p:pic>
        <p:nvPicPr>
          <p:cNvPr id="2" name="图片 1" descr="5c8b759ed2d142254"/>
          <p:cNvPicPr>
            <a:picLocks noChangeAspect="1"/>
          </p:cNvPicPr>
          <p:nvPr/>
        </p:nvPicPr>
        <p:blipFill>
          <a:blip r:embed="rId4"/>
          <a:stretch>
            <a:fillRect/>
          </a:stretch>
        </p:blipFill>
        <p:spPr>
          <a:xfrm>
            <a:off x="4441825" y="203835"/>
            <a:ext cx="1371600" cy="862330"/>
          </a:xfrm>
          <a:prstGeom prst="rect">
            <a:avLst/>
          </a:prstGeom>
        </p:spPr>
      </p:pic>
      <p:sp>
        <p:nvSpPr>
          <p:cNvPr id="5" name="文本框 4"/>
          <p:cNvSpPr txBox="1"/>
          <p:nvPr/>
        </p:nvSpPr>
        <p:spPr>
          <a:xfrm>
            <a:off x="5347335" y="476250"/>
            <a:ext cx="5425440" cy="521970"/>
          </a:xfrm>
          <a:prstGeom prst="rect">
            <a:avLst/>
          </a:prstGeom>
          <a:noFill/>
        </p:spPr>
        <p:txBody>
          <a:bodyPr wrap="square" rtlCol="0">
            <a:spAutoFit/>
          </a:bodyPr>
          <a:p>
            <a:r>
              <a:rPr lang="en-US" altLang="zh-CN" sz="2800">
                <a:latin typeface="Arial Black" panose="020B0A04020102020204" charset="0"/>
                <a:cs typeface="Arial Black" panose="020B0A04020102020204" charset="0"/>
              </a:rPr>
              <a:t>What is agritourism?</a:t>
            </a:r>
            <a:endParaRPr lang="en-US" altLang="zh-CN" sz="2800">
              <a:latin typeface="Arial Black" panose="020B0A04020102020204" charset="0"/>
              <a:cs typeface="Arial Black" panose="020B0A04020102020204" charset="0"/>
            </a:endParaRPr>
          </a:p>
        </p:txBody>
      </p:sp>
      <p:sp>
        <p:nvSpPr>
          <p:cNvPr id="7" name="文本框 6"/>
          <p:cNvSpPr txBox="1"/>
          <p:nvPr/>
        </p:nvSpPr>
        <p:spPr>
          <a:xfrm>
            <a:off x="5347335" y="476250"/>
            <a:ext cx="5425440" cy="521970"/>
          </a:xfrm>
          <a:prstGeom prst="rect">
            <a:avLst/>
          </a:prstGeom>
          <a:noFill/>
        </p:spPr>
        <p:txBody>
          <a:bodyPr wrap="square" rtlCol="0">
            <a:spAutoFit/>
          </a:bodyPr>
          <a:p>
            <a:r>
              <a:rPr lang="en-US" altLang="zh-CN" sz="2800">
                <a:latin typeface="Arial Black" panose="020B0A04020102020204" charset="0"/>
                <a:cs typeface="Arial Black" panose="020B0A04020102020204" charset="0"/>
                <a:hlinkClick r:id="rId5" action="ppaction://hlinksldjump"/>
              </a:rPr>
              <a:t>What</a:t>
            </a:r>
            <a:r>
              <a:rPr lang="en-US" altLang="zh-CN" sz="2800">
                <a:latin typeface="Arial Black" panose="020B0A04020102020204" charset="0"/>
                <a:cs typeface="Arial Black" panose="020B0A04020102020204" charset="0"/>
              </a:rPr>
              <a:t> is </a:t>
            </a:r>
            <a:r>
              <a:rPr lang="en-US" altLang="zh-CN" sz="2800">
                <a:solidFill>
                  <a:srgbClr val="FF0000"/>
                </a:solidFill>
                <a:latin typeface="Arial Black" panose="020B0A04020102020204" charset="0"/>
                <a:cs typeface="Arial Black" panose="020B0A04020102020204" charset="0"/>
              </a:rPr>
              <a:t>agri</a:t>
            </a:r>
            <a:r>
              <a:rPr lang="en-US" altLang="zh-CN" sz="2800">
                <a:solidFill>
                  <a:srgbClr val="00B0F0"/>
                </a:solidFill>
                <a:latin typeface="Arial Black" panose="020B0A04020102020204" charset="0"/>
                <a:cs typeface="Arial Black" panose="020B0A04020102020204" charset="0"/>
              </a:rPr>
              <a:t>tourism</a:t>
            </a:r>
            <a:r>
              <a:rPr lang="en-US" altLang="zh-CN" sz="2800">
                <a:latin typeface="Arial Black" panose="020B0A04020102020204" charset="0"/>
                <a:cs typeface="Arial Black" panose="020B0A04020102020204" charset="0"/>
              </a:rPr>
              <a:t>?</a:t>
            </a:r>
            <a:endParaRPr lang="en-US" altLang="zh-CN" sz="2800">
              <a:latin typeface="Arial Black" panose="020B0A04020102020204" charset="0"/>
              <a:cs typeface="Arial Black" panose="020B0A04020102020204" charset="0"/>
            </a:endParaRPr>
          </a:p>
        </p:txBody>
      </p:sp>
      <p:sp>
        <p:nvSpPr>
          <p:cNvPr id="8" name="文本框 7"/>
          <p:cNvSpPr txBox="1"/>
          <p:nvPr/>
        </p:nvSpPr>
        <p:spPr>
          <a:xfrm>
            <a:off x="4235450" y="1569085"/>
            <a:ext cx="7408545" cy="483870"/>
          </a:xfrm>
          <a:prstGeom prst="rect">
            <a:avLst/>
          </a:prstGeom>
          <a:noFill/>
        </p:spPr>
        <p:txBody>
          <a:bodyPr wrap="square" rtlCol="0">
            <a:noAutofit/>
          </a:bodyPr>
          <a:p>
            <a:r>
              <a:rPr lang="en-US" altLang="zh-CN" sz="2400" b="1">
                <a:latin typeface="Times New Roman" panose="02020603050405020304" pitchFamily="18" charset="0"/>
                <a:cs typeface="Times New Roman" panose="02020603050405020304" pitchFamily="18" charset="0"/>
              </a:rPr>
              <a:t>Agritourism is ________________________________ .</a:t>
            </a:r>
            <a:endParaRPr lang="en-US" altLang="zh-CN" sz="2400" b="1">
              <a:latin typeface="Times New Roman" panose="02020603050405020304" pitchFamily="18" charset="0"/>
              <a:cs typeface="Times New Roman" panose="02020603050405020304" pitchFamily="18" charset="0"/>
            </a:endParaRPr>
          </a:p>
        </p:txBody>
      </p:sp>
      <p:pic>
        <p:nvPicPr>
          <p:cNvPr id="9" name="图片 8" descr="5c7507dd02ec7"/>
          <p:cNvPicPr>
            <a:picLocks noChangeAspect="1"/>
          </p:cNvPicPr>
          <p:nvPr/>
        </p:nvPicPr>
        <p:blipFill>
          <a:blip r:embed="rId6"/>
          <a:srcRect l="7560" r="5802" b="12651"/>
          <a:stretch>
            <a:fillRect/>
          </a:stretch>
        </p:blipFill>
        <p:spPr>
          <a:xfrm>
            <a:off x="93980" y="1423035"/>
            <a:ext cx="4203700" cy="4103370"/>
          </a:xfrm>
          <a:prstGeom prst="rect">
            <a:avLst/>
          </a:prstGeom>
        </p:spPr>
      </p:pic>
      <p:sp>
        <p:nvSpPr>
          <p:cNvPr id="11" name="圆角矩形 10"/>
          <p:cNvSpPr/>
          <p:nvPr/>
        </p:nvSpPr>
        <p:spPr>
          <a:xfrm>
            <a:off x="1373505" y="2623820"/>
            <a:ext cx="1718310" cy="363220"/>
          </a:xfrm>
          <a:prstGeom prst="roundRect">
            <a:avLst/>
          </a:prstGeom>
          <a:noFill/>
          <a:ln w="603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down)">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down)">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ox(in)">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250825" y="227965"/>
            <a:ext cx="4685665" cy="6221730"/>
          </a:xfrm>
          <a:prstGeom prst="rect">
            <a:avLst/>
          </a:prstGeom>
          <a:ln w="50800" cmpd="thinThick">
            <a:solidFill>
              <a:srgbClr val="002060"/>
            </a:solidFill>
            <a:prstDash val="dashDot"/>
          </a:ln>
        </p:spPr>
      </p:pic>
      <p:pic>
        <p:nvPicPr>
          <p:cNvPr id="5" name="图片 4">
            <a:hlinkClick r:id="rId3" action="ppaction://hlinksldjump"/>
          </p:cNvPr>
          <p:cNvPicPr>
            <a:picLocks noChangeAspect="1"/>
          </p:cNvPicPr>
          <p:nvPr>
            <p:custDataLst>
              <p:tags r:id="rId4"/>
            </p:custDataLst>
          </p:nvPr>
        </p:nvPicPr>
        <p:blipFill>
          <a:blip r:embed="rId5"/>
          <a:stretch>
            <a:fillRect/>
          </a:stretch>
        </p:blipFill>
        <p:spPr>
          <a:xfrm>
            <a:off x="5165090" y="634365"/>
            <a:ext cx="6959600" cy="5408930"/>
          </a:xfrm>
          <a:prstGeom prst="rect">
            <a:avLst/>
          </a:prstGeom>
          <a:ln w="50800" cmpd="thinThick">
            <a:solidFill>
              <a:srgbClr val="002060"/>
            </a:solidFill>
            <a:prstDash val="dashDot"/>
          </a:ln>
        </p:spPr>
      </p:pic>
      <p:cxnSp>
        <p:nvCxnSpPr>
          <p:cNvPr id="7" name="直接连接符 6"/>
          <p:cNvCxnSpPr/>
          <p:nvPr/>
        </p:nvCxnSpPr>
        <p:spPr>
          <a:xfrm>
            <a:off x="1849120" y="6236335"/>
            <a:ext cx="274129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6"/>
            </p:custDataLst>
          </p:nvPr>
        </p:nvCxnSpPr>
        <p:spPr>
          <a:xfrm flipV="1">
            <a:off x="298450" y="6399530"/>
            <a:ext cx="1550670" cy="254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7"/>
            </p:custDataLst>
          </p:nvPr>
        </p:nvCxnSpPr>
        <p:spPr>
          <a:xfrm>
            <a:off x="8349615" y="5634990"/>
            <a:ext cx="274129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c7509c8c3a99">
            <a:hlinkClick r:id="rId1" action="ppaction://hlinksldjump"/>
          </p:cNvPr>
          <p:cNvPicPr>
            <a:picLocks noChangeAspect="1"/>
          </p:cNvPicPr>
          <p:nvPr>
            <p:custDataLst>
              <p:tags r:id="rId2"/>
            </p:custDataLst>
          </p:nvPr>
        </p:nvPicPr>
        <p:blipFill>
          <a:blip r:embed="rId3"/>
          <a:srcRect l="13885" r="8411" b="13444"/>
          <a:stretch>
            <a:fillRect/>
          </a:stretch>
        </p:blipFill>
        <p:spPr>
          <a:xfrm>
            <a:off x="4698365" y="123825"/>
            <a:ext cx="8020050" cy="7106920"/>
          </a:xfrm>
          <a:prstGeom prst="rect">
            <a:avLst/>
          </a:prstGeom>
        </p:spPr>
      </p:pic>
      <p:sp>
        <p:nvSpPr>
          <p:cNvPr id="4" name="Rectangle 1"/>
          <p:cNvSpPr>
            <a:spLocks noChangeArrowheads="1"/>
          </p:cNvSpPr>
          <p:nvPr/>
        </p:nvSpPr>
        <p:spPr bwMode="auto">
          <a:xfrm>
            <a:off x="456565" y="1828483"/>
            <a:ext cx="3238500" cy="319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pPr>
            <a:r>
              <a:rPr lang="en-US" altLang="zh-CN" sz="2400" dirty="0">
                <a:latin typeface="宋体" panose="02010600030101010101" pitchFamily="2" charset="-122"/>
                <a:ea typeface="宋体" panose="02010600030101010101" pitchFamily="2" charset="-122"/>
              </a:rPr>
              <a:t>    </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假定你是李华，你班计划在周末组织农场研学（</a:t>
            </a:r>
            <a:r>
              <a:rPr kumimoji="0" lang="zh-CN" altLang="zh-CN"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agritourism</a:t>
            </a:r>
            <a:r>
              <a:rPr lang="zh-CN" altLang="en-US" sz="2400" dirty="0">
                <a:latin typeface="宋体" panose="02010600030101010101" pitchFamily="2" charset="-122"/>
                <a:ea typeface="宋体" panose="02010600030101010101" pitchFamily="2" charset="-122"/>
                <a:cs typeface="Times New Roman" panose="02020603050405020304" pitchFamily="18" charset="0"/>
              </a:rPr>
              <a:t>），</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请给你的外教</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Chris</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写封邮件邀请他参加，内容包括：</a:t>
            </a:r>
            <a:endPar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 </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活动时间和内容；</a:t>
            </a:r>
            <a:endPar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 </a:t>
            </a: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注意事项。</a:t>
            </a:r>
            <a:endParaRPr kumimoji="0" lang="zh-CN" altLang="zh-CN" sz="1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zh-CN" altLang="zh-CN" sz="1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pic>
        <p:nvPicPr>
          <p:cNvPr id="2" name="图片 1" descr="5c8b759ed2d142254"/>
          <p:cNvPicPr>
            <a:picLocks noChangeAspect="1"/>
          </p:cNvPicPr>
          <p:nvPr/>
        </p:nvPicPr>
        <p:blipFill>
          <a:blip r:embed="rId4"/>
          <a:stretch>
            <a:fillRect/>
          </a:stretch>
        </p:blipFill>
        <p:spPr>
          <a:xfrm>
            <a:off x="4441825" y="203835"/>
            <a:ext cx="1371600" cy="862330"/>
          </a:xfrm>
          <a:prstGeom prst="rect">
            <a:avLst/>
          </a:prstGeom>
        </p:spPr>
      </p:pic>
      <p:sp>
        <p:nvSpPr>
          <p:cNvPr id="5" name="文本框 4"/>
          <p:cNvSpPr txBox="1"/>
          <p:nvPr/>
        </p:nvSpPr>
        <p:spPr>
          <a:xfrm>
            <a:off x="5347335" y="476250"/>
            <a:ext cx="5425440" cy="953135"/>
          </a:xfrm>
          <a:prstGeom prst="rect">
            <a:avLst/>
          </a:prstGeom>
          <a:noFill/>
        </p:spPr>
        <p:txBody>
          <a:bodyPr wrap="square" rtlCol="0">
            <a:spAutoFit/>
          </a:bodyPr>
          <a:p>
            <a:r>
              <a:rPr lang="en-US" altLang="zh-CN" sz="2800">
                <a:latin typeface="Arial Black" panose="020B0A04020102020204" charset="0"/>
                <a:cs typeface="Arial Black" panose="020B0A04020102020204" charset="0"/>
              </a:rPr>
              <a:t>Why do I invite Chris, the foreign teacher?</a:t>
            </a:r>
            <a:endParaRPr lang="en-US" altLang="zh-CN" sz="2800">
              <a:latin typeface="Arial Black" panose="020B0A04020102020204" charset="0"/>
              <a:cs typeface="Arial Black" panose="020B0A04020102020204" charset="0"/>
            </a:endParaRPr>
          </a:p>
        </p:txBody>
      </p:sp>
      <p:pic>
        <p:nvPicPr>
          <p:cNvPr id="9" name="图片 8" descr="5c7507dd02ec7"/>
          <p:cNvPicPr>
            <a:picLocks noChangeAspect="1"/>
          </p:cNvPicPr>
          <p:nvPr/>
        </p:nvPicPr>
        <p:blipFill>
          <a:blip r:embed="rId5"/>
          <a:srcRect l="7560" r="5802" b="12651"/>
          <a:stretch>
            <a:fillRect/>
          </a:stretch>
        </p:blipFill>
        <p:spPr>
          <a:xfrm>
            <a:off x="93980" y="1423035"/>
            <a:ext cx="4203700" cy="4103370"/>
          </a:xfrm>
          <a:prstGeom prst="rect">
            <a:avLst/>
          </a:prstGeom>
        </p:spPr>
      </p:pic>
      <p:sp>
        <p:nvSpPr>
          <p:cNvPr id="11" name="圆角矩形 10"/>
          <p:cNvSpPr/>
          <p:nvPr/>
        </p:nvSpPr>
        <p:spPr>
          <a:xfrm>
            <a:off x="1373505" y="2623820"/>
            <a:ext cx="1718310" cy="363220"/>
          </a:xfrm>
          <a:prstGeom prst="roundRect">
            <a:avLst/>
          </a:prstGeom>
          <a:noFill/>
          <a:ln w="603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823720" y="2996565"/>
            <a:ext cx="1522095" cy="363220"/>
          </a:xfrm>
          <a:prstGeom prst="roundRect">
            <a:avLst/>
          </a:prstGeom>
          <a:noFill/>
          <a:ln w="603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5347335" y="470535"/>
            <a:ext cx="5425440" cy="5692775"/>
          </a:xfrm>
          <a:prstGeom prst="rect">
            <a:avLst/>
          </a:prstGeom>
          <a:noFill/>
        </p:spPr>
        <p:txBody>
          <a:bodyPr wrap="square" rtlCol="0">
            <a:spAutoFit/>
          </a:bodyPr>
          <a:p>
            <a:r>
              <a:rPr lang="en-US" altLang="zh-CN" sz="2800">
                <a:latin typeface="Arial Black" panose="020B0A04020102020204" charset="0"/>
                <a:cs typeface="Arial Black" panose="020B0A04020102020204" charset="0"/>
              </a:rPr>
              <a:t>Why do I invite Chris, the </a:t>
            </a:r>
            <a:r>
              <a:rPr lang="en-US" altLang="zh-CN" sz="2800">
                <a:gradFill>
                  <a:gsLst>
                    <a:gs pos="0">
                      <a:srgbClr val="14CD68"/>
                    </a:gs>
                    <a:gs pos="100000">
                      <a:srgbClr val="035C7D"/>
                    </a:gs>
                  </a:gsLst>
                  <a:lin scaled="0"/>
                </a:gradFill>
                <a:latin typeface="Arial Black" panose="020B0A04020102020204" charset="0"/>
                <a:cs typeface="Arial Black" panose="020B0A04020102020204" charset="0"/>
              </a:rPr>
              <a:t>foreign teacher</a:t>
            </a:r>
            <a:r>
              <a:rPr lang="en-US" altLang="zh-CN" sz="2800">
                <a:latin typeface="Arial Black" panose="020B0A04020102020204" charset="0"/>
                <a:cs typeface="Arial Black" panose="020B0A04020102020204" charset="0"/>
              </a:rPr>
              <a:t>?</a:t>
            </a:r>
            <a:endParaRPr lang="en-US" altLang="zh-CN" sz="2800">
              <a:latin typeface="Arial Black" panose="020B0A04020102020204" charset="0"/>
              <a:cs typeface="Arial Black" panose="020B0A04020102020204" charset="0"/>
            </a:endParaRPr>
          </a:p>
          <a:p>
            <a:endParaRPr lang="en-US" altLang="zh-CN" sz="2800">
              <a:latin typeface="Arial Black" panose="020B0A04020102020204" charset="0"/>
              <a:cs typeface="Arial Black" panose="020B0A04020102020204" charset="0"/>
            </a:endParaRPr>
          </a:p>
          <a:p>
            <a:endParaRPr lang="en-US" altLang="zh-CN" sz="2800">
              <a:latin typeface="Arial Black" panose="020B0A04020102020204" charset="0"/>
              <a:cs typeface="Arial Black" panose="020B0A04020102020204" charset="0"/>
              <a:sym typeface="+mn-ea"/>
            </a:endParaRPr>
          </a:p>
          <a:p>
            <a:endParaRPr lang="en-US" altLang="zh-CN" sz="2800">
              <a:latin typeface="Arial Black" panose="020B0A04020102020204" charset="0"/>
              <a:cs typeface="Arial Black" panose="020B0A04020102020204" charset="0"/>
              <a:sym typeface="+mn-ea"/>
            </a:endParaRPr>
          </a:p>
          <a:p>
            <a:endParaRPr lang="en-US" altLang="zh-CN" sz="2800">
              <a:solidFill>
                <a:srgbClr val="FF0000"/>
              </a:solidFill>
              <a:latin typeface="Arial Black" panose="020B0A04020102020204" charset="0"/>
              <a:cs typeface="Arial Black" panose="020B0A04020102020204" charset="0"/>
              <a:sym typeface="+mn-ea"/>
            </a:endParaRPr>
          </a:p>
          <a:p>
            <a:endParaRPr lang="en-US" altLang="zh-CN" sz="2800">
              <a:solidFill>
                <a:srgbClr val="FF0000"/>
              </a:solidFill>
              <a:latin typeface="Arial Black" panose="020B0A04020102020204" charset="0"/>
              <a:cs typeface="Arial Black" panose="020B0A04020102020204" charset="0"/>
              <a:sym typeface="+mn-ea"/>
            </a:endParaRPr>
          </a:p>
          <a:p>
            <a:r>
              <a:rPr lang="en-US" altLang="zh-CN" sz="2800">
                <a:solidFill>
                  <a:srgbClr val="FF0000"/>
                </a:solidFill>
                <a:latin typeface="Arial Black" panose="020B0A04020102020204" charset="0"/>
                <a:cs typeface="Arial Black" panose="020B0A04020102020204" charset="0"/>
                <a:sym typeface="+mn-ea"/>
              </a:rPr>
              <a:t>How</a:t>
            </a:r>
            <a:r>
              <a:rPr lang="en-US" altLang="zh-CN" sz="2800">
                <a:latin typeface="Arial Black" panose="020B0A04020102020204" charset="0"/>
                <a:cs typeface="Arial Black" panose="020B0A04020102020204" charset="0"/>
                <a:sym typeface="+mn-ea"/>
              </a:rPr>
              <a:t> to invite?</a:t>
            </a:r>
            <a:endParaRPr lang="en-US" altLang="zh-CN" sz="2800">
              <a:latin typeface="Arial Black" panose="020B0A04020102020204" charset="0"/>
              <a:cs typeface="Arial Black" panose="020B0A04020102020204" charset="0"/>
              <a:sym typeface="+mn-ea"/>
            </a:endParaRPr>
          </a:p>
          <a:p>
            <a:endParaRPr lang="en-US" altLang="zh-CN" sz="2800">
              <a:latin typeface="Arial Black" panose="020B0A04020102020204" charset="0"/>
              <a:cs typeface="Arial Black" panose="020B0A04020102020204" charset="0"/>
            </a:endParaRPr>
          </a:p>
          <a:p>
            <a:endParaRPr lang="en-US" altLang="zh-CN" sz="2800">
              <a:latin typeface="Arial Black" panose="020B0A04020102020204" charset="0"/>
              <a:cs typeface="Arial Black" panose="020B0A04020102020204" charset="0"/>
            </a:endParaRPr>
          </a:p>
          <a:p>
            <a:endParaRPr lang="en-US" altLang="zh-CN" sz="2800">
              <a:latin typeface="Arial Black" panose="020B0A04020102020204" charset="0"/>
              <a:cs typeface="Arial Black" panose="020B0A04020102020204" charset="0"/>
            </a:endParaRPr>
          </a:p>
          <a:p>
            <a:endParaRPr lang="en-US" altLang="zh-CN" sz="2800">
              <a:latin typeface="Arial Black" panose="020B0A04020102020204" charset="0"/>
              <a:cs typeface="Arial Black" panose="020B0A04020102020204" charset="0"/>
            </a:endParaRPr>
          </a:p>
          <a:p>
            <a:endParaRPr lang="en-US" altLang="zh-CN" sz="2800">
              <a:latin typeface="Arial Black" panose="020B0A04020102020204" charset="0"/>
              <a:cs typeface="Arial Black" panose="020B0A04020102020204" charset="0"/>
            </a:endParaRPr>
          </a:p>
        </p:txBody>
      </p:sp>
      <p:sp>
        <p:nvSpPr>
          <p:cNvPr id="15" name="文本框 14"/>
          <p:cNvSpPr txBox="1"/>
          <p:nvPr/>
        </p:nvSpPr>
        <p:spPr>
          <a:xfrm>
            <a:off x="4925060" y="4448810"/>
            <a:ext cx="6767830" cy="1938020"/>
          </a:xfrm>
          <a:prstGeom prst="rect">
            <a:avLst/>
          </a:prstGeom>
          <a:noFill/>
        </p:spPr>
        <p:txBody>
          <a:bodyPr wrap="square" rtlCol="0">
            <a:spAutoFit/>
          </a:bodyPr>
          <a:p>
            <a:pPr marL="342900" indent="-342900">
              <a:buFont typeface="Arial" panose="020B0604020202020204" pitchFamily="34" charset="0"/>
              <a:buChar char="•"/>
            </a:pPr>
            <a:r>
              <a:rPr lang="en-US" altLang="zh-CN" sz="2400" b="1">
                <a:latin typeface="Times New Roman" panose="02020603050405020304" pitchFamily="18" charset="0"/>
                <a:cs typeface="Times New Roman" panose="02020603050405020304" pitchFamily="18" charset="0"/>
              </a:rPr>
              <a:t>interest- captivating </a:t>
            </a:r>
            <a:r>
              <a:rPr lang="en-US" altLang="zh-CN" sz="2400" b="1">
                <a:gradFill>
                  <a:gsLst>
                    <a:gs pos="0">
                      <a:srgbClr val="D9717D"/>
                    </a:gs>
                    <a:gs pos="100000">
                      <a:srgbClr val="E32E37"/>
                    </a:gs>
                  </a:gsLst>
                  <a:lin scaled="1"/>
                </a:gradFill>
                <a:latin typeface="Times New Roman" panose="02020603050405020304" pitchFamily="18" charset="0"/>
                <a:cs typeface="Times New Roman" panose="02020603050405020304" pitchFamily="18" charset="0"/>
              </a:rPr>
              <a:t>activities</a:t>
            </a:r>
            <a:endParaRPr lang="en-US" altLang="zh-CN" sz="2400" b="1">
              <a:gradFill>
                <a:gsLst>
                  <a:gs pos="0">
                    <a:srgbClr val="D9717D"/>
                  </a:gs>
                  <a:gs pos="100000">
                    <a:srgbClr val="E32E37"/>
                  </a:gs>
                </a:gsLst>
                <a:lin scaled="1"/>
              </a:gradFill>
              <a:latin typeface="Times New Roman" panose="02020603050405020304" pitchFamily="18" charset="0"/>
              <a:cs typeface="Times New Roman" panose="02020603050405020304" pitchFamily="18" charset="0"/>
            </a:endParaRPr>
          </a:p>
          <a:p>
            <a:pPr indent="0">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                 - </a:t>
            </a:r>
            <a:r>
              <a:rPr lang="en-US" altLang="zh-CN" sz="2400" b="1">
                <a:gradFill>
                  <a:gsLst>
                    <a:gs pos="0">
                      <a:srgbClr val="D9717D"/>
                    </a:gs>
                    <a:gs pos="100000">
                      <a:srgbClr val="E32E37"/>
                    </a:gs>
                  </a:gsLst>
                  <a:lin scaled="1"/>
                </a:gradFill>
                <a:latin typeface="Times New Roman" panose="02020603050405020304" pitchFamily="18" charset="0"/>
                <a:cs typeface="Times New Roman" panose="02020603050405020304" pitchFamily="18" charset="0"/>
              </a:rPr>
              <a:t>benefits </a:t>
            </a:r>
            <a:r>
              <a:rPr lang="en-US" altLang="zh-CN" sz="2400" b="1">
                <a:latin typeface="Times New Roman" panose="02020603050405020304" pitchFamily="18" charset="0"/>
                <a:cs typeface="Times New Roman" panose="02020603050405020304" pitchFamily="18" charset="0"/>
              </a:rPr>
              <a:t>of going on agritourism</a:t>
            </a:r>
            <a:endParaRPr lang="en-US" altLang="zh-CN" sz="2400" b="1">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1">
                <a:latin typeface="Times New Roman" panose="02020603050405020304" pitchFamily="18" charset="0"/>
                <a:cs typeface="Times New Roman" panose="02020603050405020304" pitchFamily="18" charset="0"/>
              </a:rPr>
              <a:t>sincerity-</a:t>
            </a:r>
            <a:r>
              <a:rPr lang="en-US" altLang="zh-CN" sz="2400" b="1">
                <a:gradFill>
                  <a:gsLst>
                    <a:gs pos="0">
                      <a:srgbClr val="D9717D"/>
                    </a:gs>
                    <a:gs pos="100000">
                      <a:srgbClr val="E32E37"/>
                    </a:gs>
                  </a:gsLst>
                  <a:lin scaled="1"/>
                </a:gradFill>
                <a:latin typeface="Times New Roman" panose="02020603050405020304" pitchFamily="18" charset="0"/>
                <a:cs typeface="Times New Roman" panose="02020603050405020304" pitchFamily="18" charset="0"/>
              </a:rPr>
              <a:t>concrete time </a:t>
            </a:r>
            <a:r>
              <a:rPr lang="en-US" altLang="zh-CN" sz="2400" b="1">
                <a:latin typeface="Times New Roman" panose="02020603050405020304" pitchFamily="18" charset="0"/>
                <a:cs typeface="Times New Roman" panose="02020603050405020304" pitchFamily="18" charset="0"/>
              </a:rPr>
              <a:t>and </a:t>
            </a:r>
            <a:r>
              <a:rPr lang="en-US" altLang="zh-CN" sz="2400" b="1">
                <a:gradFill>
                  <a:gsLst>
                    <a:gs pos="0">
                      <a:srgbClr val="D9717D"/>
                    </a:gs>
                    <a:gs pos="100000">
                      <a:srgbClr val="E32E37"/>
                    </a:gs>
                  </a:gsLst>
                  <a:lin scaled="1"/>
                </a:gradFill>
                <a:latin typeface="Times New Roman" panose="02020603050405020304" pitchFamily="18" charset="0"/>
                <a:cs typeface="Times New Roman" panose="02020603050405020304" pitchFamily="18" charset="0"/>
              </a:rPr>
              <a:t>venue</a:t>
            </a:r>
            <a:r>
              <a:rPr lang="en-US" altLang="zh-CN" sz="2400" b="1">
                <a:latin typeface="Times New Roman" panose="02020603050405020304" pitchFamily="18" charset="0"/>
                <a:cs typeface="Times New Roman" panose="02020603050405020304" pitchFamily="18" charset="0"/>
              </a:rPr>
              <a:t>; </a:t>
            </a:r>
            <a:r>
              <a:rPr lang="en-US" altLang="zh-CN" sz="2400" b="1">
                <a:gradFill>
                  <a:gsLst>
                    <a:gs pos="0">
                      <a:srgbClr val="D9717D"/>
                    </a:gs>
                    <a:gs pos="100000">
                      <a:srgbClr val="E32E37"/>
                    </a:gs>
                  </a:gsLst>
                  <a:lin scaled="1"/>
                </a:gradFill>
                <a:latin typeface="Times New Roman" panose="02020603050405020304" pitchFamily="18" charset="0"/>
                <a:cs typeface="Times New Roman" panose="02020603050405020304" pitchFamily="18" charset="0"/>
              </a:rPr>
              <a:t>politeness</a:t>
            </a:r>
            <a:endParaRPr lang="en-US" altLang="zh-CN" sz="2400" b="1">
              <a:latin typeface="Times New Roman" panose="02020603050405020304" pitchFamily="18" charset="0"/>
              <a:cs typeface="Times New Roman" panose="02020603050405020304" pitchFamily="18" charset="0"/>
            </a:endParaRPr>
          </a:p>
          <a:p>
            <a:endParaRPr lang="en-US" altLang="zh-CN" sz="2400" b="1">
              <a:latin typeface="Times New Roman" panose="02020603050405020304" pitchFamily="18" charset="0"/>
              <a:cs typeface="Times New Roman" panose="02020603050405020304" pitchFamily="18" charset="0"/>
            </a:endParaRPr>
          </a:p>
          <a:p>
            <a:endParaRPr lang="en-US" altLang="zh-CN" sz="2400" b="1">
              <a:latin typeface="Times New Roman" panose="02020603050405020304" pitchFamily="18" charset="0"/>
              <a:cs typeface="Times New Roman" panose="02020603050405020304" pitchFamily="18" charset="0"/>
            </a:endParaRPr>
          </a:p>
        </p:txBody>
      </p:sp>
      <p:pic>
        <p:nvPicPr>
          <p:cNvPr id="17" name="图片 16" descr="5c8b759ed2d142254"/>
          <p:cNvPicPr>
            <a:picLocks noChangeAspect="1"/>
          </p:cNvPicPr>
          <p:nvPr>
            <p:custDataLst>
              <p:tags r:id="rId6"/>
            </p:custDataLst>
          </p:nvPr>
        </p:nvPicPr>
        <p:blipFill>
          <a:blip r:embed="rId4"/>
          <a:stretch>
            <a:fillRect/>
          </a:stretch>
        </p:blipFill>
        <p:spPr>
          <a:xfrm>
            <a:off x="4441825" y="3236595"/>
            <a:ext cx="1371600" cy="862330"/>
          </a:xfrm>
          <a:prstGeom prst="rect">
            <a:avLst/>
          </a:prstGeom>
        </p:spPr>
      </p:pic>
      <p:sp>
        <p:nvSpPr>
          <p:cNvPr id="6" name="文本框 5"/>
          <p:cNvSpPr txBox="1"/>
          <p:nvPr/>
        </p:nvSpPr>
        <p:spPr>
          <a:xfrm>
            <a:off x="4866640" y="1551940"/>
            <a:ext cx="7032625" cy="822325"/>
          </a:xfrm>
          <a:prstGeom prst="rect">
            <a:avLst/>
          </a:prstGeom>
          <a:noFill/>
        </p:spPr>
        <p:txBody>
          <a:bodyPr wrap="square" rtlCol="0">
            <a:noAutofit/>
          </a:bodyPr>
          <a:p>
            <a:pPr marL="342900" indent="-342900">
              <a:buFont typeface="Arial" panose="020B0604020202020204" pitchFamily="34" charset="0"/>
              <a:buChar char="•"/>
            </a:pPr>
            <a:r>
              <a:rPr lang="en-US" altLang="zh-CN" sz="2400" b="1">
                <a:latin typeface="Times New Roman" panose="02020603050405020304" pitchFamily="18" charset="0"/>
                <a:cs typeface="Times New Roman" panose="02020603050405020304" pitchFamily="18" charset="0"/>
              </a:rPr>
              <a:t>Chris’ interest in agriculture, tourism, or both.</a:t>
            </a:r>
            <a:endParaRPr lang="en-US" altLang="zh-CN" sz="2400" b="1">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1">
                <a:latin typeface="Times New Roman" panose="02020603050405020304" pitchFamily="18" charset="0"/>
                <a:cs typeface="Times New Roman" panose="02020603050405020304" pitchFamily="18" charset="0"/>
              </a:rPr>
              <a:t>Agritourism’s advantages over other travel forms. </a:t>
            </a:r>
            <a:endParaRPr lang="en-US" altLang="zh-CN" sz="2400" b="1">
              <a:latin typeface="Times New Roman" panose="02020603050405020304" pitchFamily="18" charset="0"/>
              <a:cs typeface="Times New Roman" panose="02020603050405020304" pitchFamily="18" charset="0"/>
            </a:endParaRPr>
          </a:p>
          <a:p>
            <a:endParaRPr lang="en-US" altLang="zh-CN"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xEl>
                                              <p:pRg st="6" end="6"/>
                                            </p:txEl>
                                          </p:spTgt>
                                        </p:tgtEl>
                                        <p:attrNameLst>
                                          <p:attrName>style.visibility</p:attrName>
                                        </p:attrNameLst>
                                      </p:cBhvr>
                                      <p:to>
                                        <p:strVal val="visible"/>
                                      </p:to>
                                    </p:set>
                                    <p:animEffect transition="in" filter="wipe(down)">
                                      <p:cBhvr>
                                        <p:cTn id="38" dur="500"/>
                                        <p:tgtEl>
                                          <p:spTgt spid="1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down)">
                                      <p:cBhvr>
                                        <p:cTn id="43" dur="500"/>
                                        <p:tgtEl>
                                          <p:spTgt spid="1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5">
                                            <p:txEl>
                                              <p:pRg st="1" end="1"/>
                                            </p:txEl>
                                          </p:spTgt>
                                        </p:tgtEl>
                                        <p:attrNameLst>
                                          <p:attrName>style.visibility</p:attrName>
                                        </p:attrNameLst>
                                      </p:cBhvr>
                                      <p:to>
                                        <p:strVal val="visible"/>
                                      </p:to>
                                    </p:set>
                                    <p:animEffect transition="in" filter="wipe(down)">
                                      <p:cBhvr>
                                        <p:cTn id="48" dur="500"/>
                                        <p:tgtEl>
                                          <p:spTgt spid="1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animEffect transition="in" filter="wipe(down)">
                                      <p:cBhvr>
                                        <p:cTn id="5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P spid="3" grpId="1" animBg="1"/>
      <p:bldP spid="12"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5c7507dd02ec7"/>
          <p:cNvPicPr>
            <a:picLocks noChangeAspect="1"/>
          </p:cNvPicPr>
          <p:nvPr/>
        </p:nvPicPr>
        <p:blipFill>
          <a:blip r:embed="rId1"/>
          <a:srcRect l="7560" r="5802" b="12651"/>
          <a:stretch>
            <a:fillRect/>
          </a:stretch>
        </p:blipFill>
        <p:spPr>
          <a:xfrm>
            <a:off x="6940550" y="922655"/>
            <a:ext cx="5419725" cy="5455920"/>
          </a:xfrm>
          <a:prstGeom prst="rect">
            <a:avLst/>
          </a:prstGeom>
        </p:spPr>
      </p:pic>
      <p:sp>
        <p:nvSpPr>
          <p:cNvPr id="7" name="文本框 6"/>
          <p:cNvSpPr txBox="1"/>
          <p:nvPr>
            <p:custDataLst>
              <p:tags r:id="rId2"/>
            </p:custDataLst>
          </p:nvPr>
        </p:nvSpPr>
        <p:spPr>
          <a:xfrm>
            <a:off x="743585" y="4109720"/>
            <a:ext cx="1706880"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sp>
        <p:nvSpPr>
          <p:cNvPr id="6" name="文本框 5"/>
          <p:cNvSpPr txBox="1"/>
          <p:nvPr>
            <p:custDataLst>
              <p:tags r:id="rId3"/>
            </p:custDataLst>
          </p:nvPr>
        </p:nvSpPr>
        <p:spPr>
          <a:xfrm>
            <a:off x="743585" y="3400425"/>
            <a:ext cx="1520190"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sp>
        <p:nvSpPr>
          <p:cNvPr id="4" name="文本框 3"/>
          <p:cNvSpPr txBox="1"/>
          <p:nvPr>
            <p:custDataLst>
              <p:tags r:id="rId4"/>
            </p:custDataLst>
          </p:nvPr>
        </p:nvSpPr>
        <p:spPr>
          <a:xfrm>
            <a:off x="735330" y="2691130"/>
            <a:ext cx="1373505"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sp>
        <p:nvSpPr>
          <p:cNvPr id="3" name="文本框 2"/>
          <p:cNvSpPr txBox="1"/>
          <p:nvPr>
            <p:custDataLst>
              <p:tags r:id="rId5"/>
            </p:custDataLst>
          </p:nvPr>
        </p:nvSpPr>
        <p:spPr>
          <a:xfrm>
            <a:off x="735330" y="1976120"/>
            <a:ext cx="1609090"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sp>
        <p:nvSpPr>
          <p:cNvPr id="2" name="文本框 1"/>
          <p:cNvSpPr txBox="1"/>
          <p:nvPr/>
        </p:nvSpPr>
        <p:spPr>
          <a:xfrm>
            <a:off x="735330" y="1261110"/>
            <a:ext cx="1706880"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sp>
        <p:nvSpPr>
          <p:cNvPr id="8" name="文本框 7"/>
          <p:cNvSpPr txBox="1"/>
          <p:nvPr>
            <p:custDataLst>
              <p:tags r:id="rId6"/>
            </p:custDataLst>
          </p:nvPr>
        </p:nvSpPr>
        <p:spPr>
          <a:xfrm>
            <a:off x="743585" y="4819015"/>
            <a:ext cx="1706880"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sp>
        <p:nvSpPr>
          <p:cNvPr id="9" name="文本框 8"/>
          <p:cNvSpPr txBox="1"/>
          <p:nvPr>
            <p:custDataLst>
              <p:tags r:id="rId7"/>
            </p:custDataLst>
          </p:nvPr>
        </p:nvSpPr>
        <p:spPr>
          <a:xfrm>
            <a:off x="743585" y="5528310"/>
            <a:ext cx="1706880"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sp>
        <p:nvSpPr>
          <p:cNvPr id="10" name="文本框 9"/>
          <p:cNvSpPr txBox="1"/>
          <p:nvPr>
            <p:custDataLst>
              <p:tags r:id="rId8"/>
            </p:custDataLst>
          </p:nvPr>
        </p:nvSpPr>
        <p:spPr>
          <a:xfrm>
            <a:off x="309880" y="6494780"/>
            <a:ext cx="3609340" cy="300355"/>
          </a:xfrm>
          <a:prstGeom prst="rect">
            <a:avLst/>
          </a:prstGeom>
          <a:gradFill>
            <a:gsLst>
              <a:gs pos="50000">
                <a:srgbClr val="F5BD7C">
                  <a:alpha val="8000"/>
                </a:srgbClr>
              </a:gs>
              <a:gs pos="0">
                <a:srgbClr val="F6D1A7"/>
              </a:gs>
              <a:gs pos="100000">
                <a:srgbClr val="F4A850"/>
              </a:gs>
            </a:gsLst>
            <a:lin scaled="1"/>
          </a:gradFill>
        </p:spPr>
        <p:txBody>
          <a:bodyPr wrap="square" rtlCol="0">
            <a:noAutofit/>
          </a:bodyPr>
          <a:p>
            <a:endParaRPr lang="zh-CN" altLang="en-US"/>
          </a:p>
        </p:txBody>
      </p:sp>
      <p:pic>
        <p:nvPicPr>
          <p:cNvPr id="5" name="图片 4">
            <a:hlinkClick r:id="rId9" action="ppaction://hlinksldjump"/>
          </p:cNvPr>
          <p:cNvPicPr>
            <a:picLocks noChangeAspect="1"/>
          </p:cNvPicPr>
          <p:nvPr/>
        </p:nvPicPr>
        <p:blipFill>
          <a:blip r:embed="rId10">
            <a:clrChange>
              <a:clrFrom>
                <a:srgbClr val="FFFFFF">
                  <a:alpha val="100000"/>
                </a:srgbClr>
              </a:clrFrom>
              <a:clrTo>
                <a:srgbClr val="FFFFFF">
                  <a:alpha val="100000"/>
                  <a:alpha val="0"/>
                </a:srgbClr>
              </a:clrTo>
            </a:clrChange>
          </a:blip>
          <a:stretch>
            <a:fillRect/>
          </a:stretch>
        </p:blipFill>
        <p:spPr>
          <a:xfrm>
            <a:off x="232410" y="0"/>
            <a:ext cx="7135495" cy="6858000"/>
          </a:xfrm>
          <a:prstGeom prst="rect">
            <a:avLst/>
          </a:prstGeom>
        </p:spPr>
      </p:pic>
      <p:cxnSp>
        <p:nvCxnSpPr>
          <p:cNvPr id="11" name="直接连接符 10"/>
          <p:cNvCxnSpPr/>
          <p:nvPr>
            <p:custDataLst>
              <p:tags r:id="rId11"/>
            </p:custDataLst>
          </p:nvPr>
        </p:nvCxnSpPr>
        <p:spPr>
          <a:xfrm>
            <a:off x="1032510" y="1769110"/>
            <a:ext cx="3164840" cy="190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a:off x="4627245" y="1771015"/>
            <a:ext cx="255206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flipV="1">
            <a:off x="845820" y="1967230"/>
            <a:ext cx="1615440" cy="1143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4"/>
            </p:custDataLst>
          </p:nvPr>
        </p:nvCxnSpPr>
        <p:spPr>
          <a:xfrm>
            <a:off x="4627245" y="2466975"/>
            <a:ext cx="2139950" cy="63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5"/>
            </p:custDataLst>
          </p:nvPr>
        </p:nvCxnSpPr>
        <p:spPr>
          <a:xfrm>
            <a:off x="743585" y="2691130"/>
            <a:ext cx="255206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6"/>
            </p:custDataLst>
          </p:nvPr>
        </p:nvCxnSpPr>
        <p:spPr>
          <a:xfrm>
            <a:off x="2344420" y="3163570"/>
            <a:ext cx="465836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7"/>
            </p:custDataLst>
          </p:nvPr>
        </p:nvCxnSpPr>
        <p:spPr>
          <a:xfrm flipV="1">
            <a:off x="845820" y="3389630"/>
            <a:ext cx="2223770" cy="1079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8"/>
            </p:custDataLst>
          </p:nvPr>
        </p:nvCxnSpPr>
        <p:spPr>
          <a:xfrm>
            <a:off x="3687445" y="3879850"/>
            <a:ext cx="2766060" cy="952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9"/>
            </p:custDataLst>
          </p:nvPr>
        </p:nvCxnSpPr>
        <p:spPr>
          <a:xfrm>
            <a:off x="3745865" y="4605655"/>
            <a:ext cx="286448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20"/>
            </p:custDataLst>
          </p:nvPr>
        </p:nvCxnSpPr>
        <p:spPr>
          <a:xfrm>
            <a:off x="3568700" y="5109845"/>
            <a:ext cx="2766060" cy="952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1"/>
            </p:custDataLst>
          </p:nvPr>
        </p:nvCxnSpPr>
        <p:spPr>
          <a:xfrm>
            <a:off x="3500755" y="5801995"/>
            <a:ext cx="3629660" cy="63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452995" y="1561465"/>
            <a:ext cx="4239260" cy="3646170"/>
          </a:xfrm>
          <a:prstGeom prst="rect">
            <a:avLst/>
          </a:prstGeom>
          <a:noFill/>
        </p:spPr>
        <p:txBody>
          <a:bodyPr wrap="square" rtlCol="0" anchor="t">
            <a:spAutoFit/>
          </a:bodyPr>
          <a:p>
            <a:pPr algn="just">
              <a:buClrTx/>
              <a:buSzTx/>
              <a:buFontTx/>
            </a:pPr>
            <a:r>
              <a:rPr lang="en-US" altLang="zh-CN" sz="2100" i="1" dirty="0">
                <a:solidFill>
                  <a:srgbClr val="1E1E1E"/>
                </a:solidFill>
                <a:effectLst/>
                <a:latin typeface="Calibri" panose="020F0502020204030204" pitchFamily="34" charset="0"/>
                <a:sym typeface="+mn-ea"/>
              </a:rPr>
              <a:t>Ever thought about swapping city bustle for farm life? Come to the agritourism organized by our class at 9:00 a.m. this weekend at XX Farm! It’s like a farm-fueled adventure. Imagine picking fruits, exploring fields, and getting cozy with nature. This isn’t just any trip. It’s a chance to breathe farm air, taste fresh treats, and make stories you’ll share with friends back in your country forever. </a:t>
            </a:r>
            <a:endParaRPr lang="en-US" altLang="zh-CN" sz="2100" i="1" dirty="0">
              <a:solidFill>
                <a:srgbClr val="1E1E1E"/>
              </a:solidFill>
              <a:effectLst/>
              <a:latin typeface="Calibri" panose="020F0502020204030204" pitchFamily="34" charset="0"/>
              <a:sym typeface="+mn-ea"/>
            </a:endParaRPr>
          </a:p>
        </p:txBody>
      </p:sp>
      <p:sp>
        <p:nvSpPr>
          <p:cNvPr id="24" name="文本框 23"/>
          <p:cNvSpPr txBox="1"/>
          <p:nvPr/>
        </p:nvSpPr>
        <p:spPr>
          <a:xfrm>
            <a:off x="7481570" y="1435735"/>
            <a:ext cx="4149090" cy="4092575"/>
          </a:xfrm>
          <a:prstGeom prst="rect">
            <a:avLst/>
          </a:prstGeom>
          <a:solidFill>
            <a:schemeClr val="bg1"/>
          </a:solidFill>
        </p:spPr>
        <p:txBody>
          <a:bodyPr wrap="square" rtlCol="0" anchor="t">
            <a:spAutoFit/>
          </a:bodyPr>
          <a:p>
            <a:pPr algn="just">
              <a:buClrTx/>
              <a:buSzTx/>
              <a:buFontTx/>
            </a:pPr>
            <a:r>
              <a:rPr lang="en-US" altLang="zh-CN" sz="2000" b="1" i="1" dirty="0">
                <a:solidFill>
                  <a:srgbClr val="FF0000"/>
                </a:solidFill>
                <a:effectLst/>
                <a:latin typeface="Calibri" panose="020F0502020204030204" pitchFamily="34" charset="0"/>
                <a:sym typeface="+mn-ea"/>
              </a:rPr>
              <a:t>Ever thought about</a:t>
            </a:r>
            <a:r>
              <a:rPr lang="en-US" altLang="zh-CN" sz="2000" i="1" dirty="0">
                <a:solidFill>
                  <a:srgbClr val="00B0F0"/>
                </a:solidFill>
                <a:effectLst/>
                <a:latin typeface="Calibri" panose="020F0502020204030204" pitchFamily="34" charset="0"/>
                <a:sym typeface="+mn-ea"/>
              </a:rPr>
              <a:t> </a:t>
            </a:r>
            <a:r>
              <a:rPr lang="en-US" altLang="zh-CN" sz="2000" b="1" i="1" dirty="0">
                <a:solidFill>
                  <a:srgbClr val="0070C0"/>
                </a:solidFill>
                <a:effectLst/>
                <a:latin typeface="Calibri" panose="020F0502020204030204" pitchFamily="34" charset="0"/>
                <a:sym typeface="+mn-ea"/>
              </a:rPr>
              <a:t>swapping city bustle for farm life</a:t>
            </a:r>
            <a:r>
              <a:rPr lang="en-US" altLang="zh-CN" sz="2000" i="1" dirty="0">
                <a:solidFill>
                  <a:srgbClr val="1E1E1E"/>
                </a:solidFill>
                <a:effectLst/>
                <a:latin typeface="Calibri" panose="020F0502020204030204" pitchFamily="34" charset="0"/>
                <a:sym typeface="+mn-ea"/>
              </a:rPr>
              <a:t>? </a:t>
            </a:r>
            <a:r>
              <a:rPr lang="en-US" altLang="zh-CN" sz="2000" dirty="0">
                <a:solidFill>
                  <a:srgbClr val="1E1E1E"/>
                </a:solidFill>
                <a:effectLst/>
                <a:highlight>
                  <a:srgbClr val="00FFFF"/>
                </a:highlight>
                <a:latin typeface="Calibri" panose="020F0502020204030204" pitchFamily="34" charset="0"/>
                <a:sym typeface="+mn-ea"/>
              </a:rPr>
              <a:t>(</a:t>
            </a:r>
            <a:r>
              <a:rPr lang="zh-CN" altLang="en-US" sz="2000" dirty="0">
                <a:solidFill>
                  <a:srgbClr val="1E1E1E"/>
                </a:solidFill>
                <a:effectLst/>
                <a:highlight>
                  <a:srgbClr val="00FFFF"/>
                </a:highlight>
                <a:latin typeface="Calibri" panose="020F0502020204030204" pitchFamily="34" charset="0"/>
                <a:sym typeface="+mn-ea"/>
              </a:rPr>
              <a:t>设问激发兴趣</a:t>
            </a:r>
            <a:r>
              <a:rPr lang="en-US" altLang="zh-CN" sz="2000" dirty="0">
                <a:solidFill>
                  <a:srgbClr val="1E1E1E"/>
                </a:solidFill>
                <a:effectLst/>
                <a:highlight>
                  <a:srgbClr val="00FFFF"/>
                </a:highlight>
                <a:latin typeface="Calibri" panose="020F0502020204030204" pitchFamily="34" charset="0"/>
                <a:sym typeface="+mn-ea"/>
              </a:rPr>
              <a:t>)</a:t>
            </a:r>
            <a:r>
              <a:rPr lang="en-US" altLang="zh-CN" sz="2000" i="1" dirty="0">
                <a:solidFill>
                  <a:srgbClr val="1E1E1E"/>
                </a:solidFill>
                <a:effectLst/>
                <a:latin typeface="Calibri" panose="020F0502020204030204" pitchFamily="34" charset="0"/>
                <a:sym typeface="+mn-ea"/>
              </a:rPr>
              <a:t> </a:t>
            </a:r>
            <a:r>
              <a:rPr lang="en-US" altLang="zh-CN" sz="2000" b="1" i="1" dirty="0">
                <a:solidFill>
                  <a:srgbClr val="FF0000"/>
                </a:solidFill>
                <a:effectLst/>
                <a:latin typeface="Calibri" panose="020F0502020204030204" pitchFamily="34" charset="0"/>
                <a:sym typeface="+mn-ea"/>
              </a:rPr>
              <a:t>Come to</a:t>
            </a:r>
            <a:r>
              <a:rPr lang="en-US" altLang="zh-CN" sz="2000" i="1" dirty="0">
                <a:solidFill>
                  <a:srgbClr val="1E1E1E"/>
                </a:solidFill>
                <a:effectLst/>
                <a:latin typeface="Calibri" panose="020F0502020204030204" pitchFamily="34" charset="0"/>
                <a:sym typeface="+mn-ea"/>
              </a:rPr>
              <a:t> the agritourism organized by our class at 9:00 a.m. this weekend at XX Farm! </a:t>
            </a:r>
            <a:r>
              <a:rPr lang="en-US" altLang="zh-CN" sz="2000" dirty="0">
                <a:solidFill>
                  <a:srgbClr val="1E1E1E"/>
                </a:solidFill>
                <a:effectLst/>
                <a:highlight>
                  <a:srgbClr val="00FFFF"/>
                </a:highlight>
                <a:latin typeface="Calibri" panose="020F0502020204030204" pitchFamily="34" charset="0"/>
                <a:sym typeface="+mn-ea"/>
              </a:rPr>
              <a:t>(</a:t>
            </a:r>
            <a:r>
              <a:rPr lang="zh-CN" altLang="en-US" sz="2000" dirty="0">
                <a:solidFill>
                  <a:srgbClr val="1E1E1E"/>
                </a:solidFill>
                <a:effectLst/>
                <a:highlight>
                  <a:srgbClr val="00FFFF"/>
                </a:highlight>
                <a:latin typeface="Calibri" panose="020F0502020204030204" pitchFamily="34" charset="0"/>
                <a:sym typeface="+mn-ea"/>
              </a:rPr>
              <a:t>点明邀请目的</a:t>
            </a:r>
            <a:r>
              <a:rPr lang="en-US" altLang="zh-CN" sz="2000" dirty="0">
                <a:solidFill>
                  <a:srgbClr val="1E1E1E"/>
                </a:solidFill>
                <a:effectLst/>
                <a:highlight>
                  <a:srgbClr val="00FFFF"/>
                </a:highlight>
                <a:latin typeface="Calibri" panose="020F0502020204030204" pitchFamily="34" charset="0"/>
                <a:sym typeface="+mn-ea"/>
              </a:rPr>
              <a:t>)</a:t>
            </a:r>
            <a:r>
              <a:rPr lang="en-US" altLang="zh-CN" sz="2000" i="1" dirty="0">
                <a:solidFill>
                  <a:srgbClr val="1E1E1E"/>
                </a:solidFill>
                <a:effectLst/>
                <a:latin typeface="Calibri" panose="020F0502020204030204" pitchFamily="34" charset="0"/>
                <a:sym typeface="+mn-ea"/>
              </a:rPr>
              <a:t> </a:t>
            </a:r>
            <a:r>
              <a:rPr lang="en-US" altLang="zh-CN" sz="2000" dirty="0">
                <a:solidFill>
                  <a:srgbClr val="1E1E1E"/>
                </a:solidFill>
                <a:effectLst/>
                <a:latin typeface="微软雅黑" panose="020B0503020204020204" charset="-122"/>
                <a:ea typeface="微软雅黑" panose="020B0503020204020204" charset="-122"/>
                <a:sym typeface="+mn-ea"/>
              </a:rPr>
              <a:t>➊</a:t>
            </a:r>
            <a:r>
              <a:rPr lang="en-US" altLang="zh-CN" sz="2000" i="1" dirty="0">
                <a:solidFill>
                  <a:srgbClr val="1E1E1E"/>
                </a:solidFill>
                <a:effectLst/>
                <a:latin typeface="Calibri" panose="020F0502020204030204" pitchFamily="34" charset="0"/>
                <a:sym typeface="+mn-ea"/>
              </a:rPr>
              <a:t>It’s like a </a:t>
            </a:r>
            <a:r>
              <a:rPr lang="en-US" altLang="zh-CN" sz="2000" b="1" i="1" dirty="0">
                <a:solidFill>
                  <a:srgbClr val="0070C0"/>
                </a:solidFill>
                <a:effectLst/>
                <a:latin typeface="Calibri" panose="020F0502020204030204" pitchFamily="34" charset="0"/>
                <a:sym typeface="+mn-ea"/>
              </a:rPr>
              <a:t>farm-fueled </a:t>
            </a:r>
            <a:r>
              <a:rPr lang="en-US" altLang="zh-CN" sz="2000" i="1" dirty="0">
                <a:solidFill>
                  <a:srgbClr val="1E1E1E"/>
                </a:solidFill>
                <a:effectLst/>
                <a:latin typeface="Calibri" panose="020F0502020204030204" pitchFamily="34" charset="0"/>
                <a:sym typeface="+mn-ea"/>
              </a:rPr>
              <a:t>adventure. </a:t>
            </a:r>
            <a:r>
              <a:rPr lang="en-US" altLang="zh-CN" sz="2000" dirty="0">
                <a:solidFill>
                  <a:srgbClr val="1E1E1E"/>
                </a:solidFill>
                <a:effectLst/>
                <a:latin typeface="微软雅黑" panose="020B0503020204020204" charset="-122"/>
                <a:ea typeface="微软雅黑" panose="020B0503020204020204" charset="-122"/>
                <a:sym typeface="+mn-ea"/>
              </a:rPr>
              <a:t>➋</a:t>
            </a:r>
            <a:r>
              <a:rPr lang="en-US" altLang="zh-CN" sz="2000" i="1" dirty="0">
                <a:solidFill>
                  <a:srgbClr val="1E1E1E"/>
                </a:solidFill>
                <a:effectLst/>
                <a:latin typeface="Calibri" panose="020F0502020204030204" pitchFamily="34" charset="0"/>
                <a:sym typeface="+mn-ea"/>
              </a:rPr>
              <a:t>Imagine </a:t>
            </a:r>
            <a:r>
              <a:rPr lang="en-US" altLang="zh-CN" sz="2000" b="1" i="1" dirty="0">
                <a:solidFill>
                  <a:srgbClr val="0070C0"/>
                </a:solidFill>
                <a:effectLst/>
                <a:latin typeface="Calibri" panose="020F0502020204030204" pitchFamily="34" charset="0"/>
                <a:sym typeface="+mn-ea"/>
              </a:rPr>
              <a:t>picking fruits</a:t>
            </a:r>
            <a:r>
              <a:rPr lang="en-US" altLang="zh-CN" sz="2000" i="1" dirty="0">
                <a:solidFill>
                  <a:srgbClr val="1E1E1E"/>
                </a:solidFill>
                <a:effectLst/>
                <a:latin typeface="Calibri" panose="020F0502020204030204" pitchFamily="34" charset="0"/>
                <a:sym typeface="+mn-ea"/>
              </a:rPr>
              <a:t>, </a:t>
            </a:r>
            <a:r>
              <a:rPr lang="en-US" altLang="zh-CN" sz="2000" b="1" i="1" dirty="0">
                <a:solidFill>
                  <a:srgbClr val="0070C0"/>
                </a:solidFill>
                <a:effectLst/>
                <a:latin typeface="Calibri" panose="020F0502020204030204" pitchFamily="34" charset="0"/>
                <a:sym typeface="+mn-ea"/>
              </a:rPr>
              <a:t>exploring fields</a:t>
            </a:r>
            <a:r>
              <a:rPr lang="en-US" altLang="zh-CN" sz="2000" i="1" dirty="0">
                <a:solidFill>
                  <a:srgbClr val="1E1E1E"/>
                </a:solidFill>
                <a:effectLst/>
                <a:latin typeface="Calibri" panose="020F0502020204030204" pitchFamily="34" charset="0"/>
                <a:sym typeface="+mn-ea"/>
              </a:rPr>
              <a:t>, </a:t>
            </a:r>
            <a:r>
              <a:rPr lang="en-US" altLang="zh-CN" sz="2000" b="1" i="1" dirty="0">
                <a:solidFill>
                  <a:srgbClr val="0070C0"/>
                </a:solidFill>
                <a:effectLst/>
                <a:latin typeface="Calibri" panose="020F0502020204030204" pitchFamily="34" charset="0"/>
                <a:sym typeface="+mn-ea"/>
              </a:rPr>
              <a:t>and getting cozy with nature</a:t>
            </a:r>
            <a:r>
              <a:rPr lang="en-US" altLang="zh-CN" sz="2000" i="1" dirty="0">
                <a:solidFill>
                  <a:srgbClr val="1E1E1E"/>
                </a:solidFill>
                <a:effectLst/>
                <a:latin typeface="Calibri" panose="020F0502020204030204" pitchFamily="34" charset="0"/>
                <a:sym typeface="+mn-ea"/>
              </a:rPr>
              <a:t>. </a:t>
            </a:r>
            <a:r>
              <a:rPr lang="en-US" altLang="zh-CN" sz="2000" dirty="0">
                <a:solidFill>
                  <a:srgbClr val="1E1E1E"/>
                </a:solidFill>
                <a:effectLst/>
                <a:latin typeface="微软雅黑" panose="020B0503020204020204" charset="-122"/>
                <a:ea typeface="微软雅黑" panose="020B0503020204020204" charset="-122"/>
                <a:sym typeface="+mn-ea"/>
              </a:rPr>
              <a:t>➌</a:t>
            </a:r>
            <a:r>
              <a:rPr lang="en-US" altLang="zh-CN" sz="2000" b="1" i="1" u="sng" dirty="0">
                <a:solidFill>
                  <a:srgbClr val="0070C0"/>
                </a:solidFill>
                <a:effectLst/>
                <a:latin typeface="Calibri" panose="020F0502020204030204" pitchFamily="34" charset="0"/>
                <a:sym typeface="+mn-ea"/>
              </a:rPr>
              <a:t>This </a:t>
            </a:r>
            <a:r>
              <a:rPr lang="en-US" altLang="zh-CN" sz="2000" b="1" i="1" u="sng" dirty="0">
                <a:solidFill>
                  <a:srgbClr val="FF0000"/>
                </a:solidFill>
                <a:effectLst/>
                <a:latin typeface="Calibri" panose="020F0502020204030204" pitchFamily="34" charset="0"/>
                <a:sym typeface="+mn-ea"/>
              </a:rPr>
              <a:t>isn’t just</a:t>
            </a:r>
            <a:r>
              <a:rPr lang="en-US" altLang="zh-CN" sz="2000" b="1" i="1" u="sng" dirty="0">
                <a:solidFill>
                  <a:srgbClr val="0070C0"/>
                </a:solidFill>
                <a:effectLst/>
                <a:latin typeface="Calibri" panose="020F0502020204030204" pitchFamily="34" charset="0"/>
                <a:sym typeface="+mn-ea"/>
              </a:rPr>
              <a:t> any trip</a:t>
            </a:r>
            <a:r>
              <a:rPr lang="en-US" altLang="zh-CN" sz="2000" i="1" dirty="0">
                <a:solidFill>
                  <a:srgbClr val="1E1E1E"/>
                </a:solidFill>
                <a:effectLst/>
                <a:latin typeface="Calibri" panose="020F0502020204030204" pitchFamily="34" charset="0"/>
                <a:sym typeface="+mn-ea"/>
              </a:rPr>
              <a:t>. </a:t>
            </a:r>
            <a:r>
              <a:rPr lang="en-US" altLang="zh-CN" dirty="0">
                <a:solidFill>
                  <a:srgbClr val="1E1E1E"/>
                </a:solidFill>
                <a:effectLst/>
                <a:latin typeface="Calibri" panose="020F0502020204030204" pitchFamily="34" charset="0"/>
                <a:sym typeface="+mn-ea"/>
              </a:rPr>
              <a:t>(</a:t>
            </a:r>
            <a:r>
              <a:rPr lang="zh-CN" altLang="en-US" dirty="0">
                <a:solidFill>
                  <a:srgbClr val="1E1E1E"/>
                </a:solidFill>
                <a:effectLst/>
                <a:latin typeface="Calibri" panose="020F0502020204030204" pitchFamily="34" charset="0"/>
                <a:sym typeface="+mn-ea"/>
              </a:rPr>
              <a:t>这可不是一般的旅行</a:t>
            </a:r>
            <a:r>
              <a:rPr lang="en-US" altLang="zh-CN" dirty="0">
                <a:solidFill>
                  <a:srgbClr val="1E1E1E"/>
                </a:solidFill>
                <a:effectLst/>
                <a:latin typeface="Calibri" panose="020F0502020204030204" pitchFamily="34" charset="0"/>
                <a:sym typeface="+mn-ea"/>
              </a:rPr>
              <a:t>)</a:t>
            </a:r>
            <a:r>
              <a:rPr lang="en-US" altLang="zh-CN" sz="2000" i="1" dirty="0">
                <a:solidFill>
                  <a:srgbClr val="1E1E1E"/>
                </a:solidFill>
                <a:effectLst/>
                <a:latin typeface="Calibri" panose="020F0502020204030204" pitchFamily="34" charset="0"/>
                <a:sym typeface="+mn-ea"/>
              </a:rPr>
              <a:t> </a:t>
            </a:r>
            <a:r>
              <a:rPr lang="en-US" altLang="zh-CN" sz="2000" b="1" i="1" dirty="0">
                <a:solidFill>
                  <a:srgbClr val="FF0000"/>
                </a:solidFill>
                <a:effectLst/>
                <a:latin typeface="Calibri" panose="020F0502020204030204" pitchFamily="34" charset="0"/>
                <a:sym typeface="+mn-ea"/>
              </a:rPr>
              <a:t>It’s </a:t>
            </a:r>
            <a:r>
              <a:rPr lang="en-US" altLang="zh-CN" sz="2000" b="1" i="1" dirty="0">
                <a:solidFill>
                  <a:srgbClr val="0070C0"/>
                </a:solidFill>
                <a:effectLst/>
                <a:latin typeface="Calibri" panose="020F0502020204030204" pitchFamily="34" charset="0"/>
                <a:sym typeface="+mn-ea"/>
              </a:rPr>
              <a:t>a chance to breathe farm air, taste fresh treats, and make stories you’ll share with friends back in your country forever</a:t>
            </a:r>
            <a:r>
              <a:rPr lang="en-US" altLang="zh-CN" sz="2000" i="1" dirty="0">
                <a:solidFill>
                  <a:srgbClr val="1E1E1E"/>
                </a:solidFill>
                <a:effectLst/>
                <a:latin typeface="Calibri" panose="020F0502020204030204" pitchFamily="34" charset="0"/>
                <a:sym typeface="+mn-ea"/>
              </a:rPr>
              <a:t>.  </a:t>
            </a:r>
            <a:r>
              <a:rPr lang="en-US" altLang="zh-CN" sz="2000" dirty="0">
                <a:solidFill>
                  <a:srgbClr val="1E1E1E"/>
                </a:solidFill>
                <a:effectLst/>
                <a:highlight>
                  <a:srgbClr val="00FFFF"/>
                </a:highlight>
                <a:latin typeface="Calibri" panose="020F0502020204030204" pitchFamily="34" charset="0"/>
                <a:sym typeface="+mn-ea"/>
              </a:rPr>
              <a:t>(</a:t>
            </a:r>
            <a:r>
              <a:rPr lang="zh-CN" altLang="en-US" sz="2000" dirty="0">
                <a:solidFill>
                  <a:srgbClr val="1E1E1E"/>
                </a:solidFill>
                <a:effectLst/>
                <a:highlight>
                  <a:srgbClr val="00FFFF"/>
                </a:highlight>
                <a:latin typeface="Calibri" panose="020F0502020204030204" pitchFamily="34" charset="0"/>
                <a:sym typeface="+mn-ea"/>
              </a:rPr>
              <a:t>农场研学特色所在</a:t>
            </a:r>
            <a:r>
              <a:rPr lang="en-US" altLang="zh-CN" sz="2000" dirty="0">
                <a:solidFill>
                  <a:srgbClr val="1E1E1E"/>
                </a:solidFill>
                <a:effectLst/>
                <a:highlight>
                  <a:srgbClr val="00FFFF"/>
                </a:highlight>
                <a:latin typeface="Calibri" panose="020F0502020204030204" pitchFamily="34" charset="0"/>
                <a:sym typeface="+mn-ea"/>
              </a:rPr>
              <a:t>)</a:t>
            </a:r>
            <a:r>
              <a:rPr lang="en-US" altLang="zh-CN" sz="2000" i="1" dirty="0">
                <a:solidFill>
                  <a:srgbClr val="1E1E1E"/>
                </a:solidFill>
                <a:effectLst/>
                <a:latin typeface="Calibri" panose="020F0502020204030204" pitchFamily="34" charset="0"/>
                <a:sym typeface="+mn-ea"/>
              </a:rPr>
              <a:t> </a:t>
            </a:r>
            <a:endParaRPr lang="en-US" altLang="zh-CN" sz="2000" i="1" dirty="0">
              <a:solidFill>
                <a:srgbClr val="1E1E1E"/>
              </a:solidFill>
              <a:effectLst/>
              <a:latin typeface="Calibri" panose="020F0502020204030204" pitchFamily="34" charset="0"/>
              <a:sym typeface="+mn-ea"/>
            </a:endParaRPr>
          </a:p>
        </p:txBody>
      </p:sp>
      <p:sp>
        <p:nvSpPr>
          <p:cNvPr id="28" name="文本框 27"/>
          <p:cNvSpPr txBox="1"/>
          <p:nvPr/>
        </p:nvSpPr>
        <p:spPr>
          <a:xfrm>
            <a:off x="7512685" y="1527175"/>
            <a:ext cx="4090670" cy="245110"/>
          </a:xfrm>
          <a:prstGeom prst="rect">
            <a:avLst/>
          </a:prstGeom>
          <a:solidFill>
            <a:schemeClr val="accent6">
              <a:lumMod val="60000"/>
              <a:lumOff val="40000"/>
              <a:alpha val="52000"/>
            </a:schemeClr>
          </a:solidFill>
        </p:spPr>
        <p:txBody>
          <a:bodyPr wrap="square" rtlCol="0" anchor="t">
            <a:noAutofit/>
          </a:bodyPr>
          <a:p>
            <a:pPr lvl="0" algn="just">
              <a:buClrTx/>
              <a:buSzTx/>
              <a:buFontTx/>
            </a:pPr>
            <a:endParaRPr lang="en-US" altLang="zh-CN" sz="2000" i="1" dirty="0">
              <a:solidFill>
                <a:srgbClr val="1E1E1E"/>
              </a:solidFill>
              <a:effectLst/>
              <a:latin typeface="Calibri" panose="020F0502020204030204" pitchFamily="34" charset="0"/>
              <a:sym typeface="+mn-ea"/>
            </a:endParaRPr>
          </a:p>
        </p:txBody>
      </p:sp>
      <p:sp>
        <p:nvSpPr>
          <p:cNvPr id="29" name="文本框 28"/>
          <p:cNvSpPr txBox="1"/>
          <p:nvPr/>
        </p:nvSpPr>
        <p:spPr>
          <a:xfrm>
            <a:off x="7512685" y="1838960"/>
            <a:ext cx="2275840" cy="245110"/>
          </a:xfrm>
          <a:prstGeom prst="rect">
            <a:avLst/>
          </a:prstGeom>
          <a:solidFill>
            <a:schemeClr val="accent6">
              <a:lumMod val="60000"/>
              <a:lumOff val="40000"/>
              <a:alpha val="52000"/>
            </a:schemeClr>
          </a:solidFill>
        </p:spPr>
        <p:txBody>
          <a:bodyPr wrap="square" rtlCol="0" anchor="t">
            <a:noAutofit/>
          </a:bodyPr>
          <a:p>
            <a:pPr lvl="0" algn="just">
              <a:buClrTx/>
              <a:buSzTx/>
              <a:buFontTx/>
            </a:pPr>
            <a:endParaRPr lang="en-US" altLang="zh-CN" sz="2000" i="1" dirty="0">
              <a:solidFill>
                <a:srgbClr val="1E1E1E"/>
              </a:solidFill>
              <a:effectLst/>
              <a:latin typeface="Calibri" panose="020F0502020204030204" pitchFamily="34" charset="0"/>
              <a:sym typeface="+mn-ea"/>
            </a:endParaRPr>
          </a:p>
        </p:txBody>
      </p:sp>
      <p:sp>
        <p:nvSpPr>
          <p:cNvPr id="25" name="文本框 24"/>
          <p:cNvSpPr txBox="1"/>
          <p:nvPr/>
        </p:nvSpPr>
        <p:spPr>
          <a:xfrm>
            <a:off x="6188075" y="3332480"/>
            <a:ext cx="1393825" cy="368300"/>
          </a:xfrm>
          <a:prstGeom prst="rect">
            <a:avLst/>
          </a:prstGeom>
          <a:noFill/>
        </p:spPr>
        <p:txBody>
          <a:bodyPr wrap="square" rtlCol="0">
            <a:spAutoFit/>
          </a:bodyPr>
          <a:p>
            <a:r>
              <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rPr>
              <a:t>activities</a:t>
            </a:r>
            <a:endPar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endParaRPr>
          </a:p>
        </p:txBody>
      </p:sp>
      <p:sp>
        <p:nvSpPr>
          <p:cNvPr id="26" name="文本框 25"/>
          <p:cNvSpPr txBox="1"/>
          <p:nvPr>
            <p:custDataLst>
              <p:tags r:id="rId22"/>
            </p:custDataLst>
          </p:nvPr>
        </p:nvSpPr>
        <p:spPr>
          <a:xfrm>
            <a:off x="6335395" y="4567555"/>
            <a:ext cx="1246505" cy="368300"/>
          </a:xfrm>
          <a:prstGeom prst="rect">
            <a:avLst/>
          </a:prstGeom>
          <a:noFill/>
        </p:spPr>
        <p:txBody>
          <a:bodyPr wrap="square" rtlCol="0">
            <a:spAutoFit/>
          </a:bodyPr>
          <a:p>
            <a:r>
              <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rPr>
              <a:t>benefits</a:t>
            </a:r>
            <a:endPar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endParaRPr>
          </a:p>
        </p:txBody>
      </p:sp>
      <p:sp>
        <p:nvSpPr>
          <p:cNvPr id="27" name="文本框 26"/>
          <p:cNvSpPr txBox="1"/>
          <p:nvPr/>
        </p:nvSpPr>
        <p:spPr>
          <a:xfrm>
            <a:off x="4251960" y="2367915"/>
            <a:ext cx="3329940" cy="368300"/>
          </a:xfrm>
          <a:prstGeom prst="rect">
            <a:avLst/>
          </a:prstGeom>
          <a:noFill/>
        </p:spPr>
        <p:txBody>
          <a:bodyPr wrap="square" rtlCol="0" anchor="t">
            <a:spAutoFit/>
          </a:bodyPr>
          <a:p>
            <a:pPr lvl="0" algn="l">
              <a:buClrTx/>
              <a:buSzTx/>
              <a:buFontTx/>
            </a:pPr>
            <a:r>
              <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sym typeface="+mn-ea"/>
              </a:rPr>
              <a:t>concrete time and venue</a:t>
            </a:r>
            <a:endPar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sym typeface="+mn-ea"/>
            </a:endParaRPr>
          </a:p>
        </p:txBody>
      </p:sp>
      <p:sp>
        <p:nvSpPr>
          <p:cNvPr id="30" name="文本框 29"/>
          <p:cNvSpPr txBox="1"/>
          <p:nvPr>
            <p:custDataLst>
              <p:tags r:id="rId23"/>
            </p:custDataLst>
          </p:nvPr>
        </p:nvSpPr>
        <p:spPr>
          <a:xfrm>
            <a:off x="7581900" y="4874260"/>
            <a:ext cx="4090670" cy="245110"/>
          </a:xfrm>
          <a:prstGeom prst="rect">
            <a:avLst/>
          </a:prstGeom>
          <a:solidFill>
            <a:schemeClr val="accent6">
              <a:lumMod val="60000"/>
              <a:lumOff val="40000"/>
              <a:alpha val="52000"/>
            </a:schemeClr>
          </a:solidFill>
        </p:spPr>
        <p:txBody>
          <a:bodyPr wrap="square" rtlCol="0" anchor="t">
            <a:noAutofit/>
          </a:bodyPr>
          <a:p>
            <a:pPr lvl="0" algn="just">
              <a:buClrTx/>
              <a:buSzTx/>
              <a:buFontTx/>
            </a:pPr>
            <a:endParaRPr lang="en-US" altLang="zh-CN" sz="2000" i="1" dirty="0">
              <a:solidFill>
                <a:srgbClr val="1E1E1E"/>
              </a:solidFill>
              <a:effectLst/>
              <a:latin typeface="Calibri" panose="020F0502020204030204" pitchFamily="34" charset="0"/>
              <a:sym typeface="+mn-ea"/>
            </a:endParaRPr>
          </a:p>
        </p:txBody>
      </p:sp>
      <p:sp>
        <p:nvSpPr>
          <p:cNvPr id="31" name="文本框 30"/>
          <p:cNvSpPr txBox="1"/>
          <p:nvPr>
            <p:custDataLst>
              <p:tags r:id="rId24"/>
            </p:custDataLst>
          </p:nvPr>
        </p:nvSpPr>
        <p:spPr>
          <a:xfrm>
            <a:off x="7581900" y="5207635"/>
            <a:ext cx="815340" cy="245110"/>
          </a:xfrm>
          <a:prstGeom prst="rect">
            <a:avLst/>
          </a:prstGeom>
          <a:solidFill>
            <a:schemeClr val="accent6">
              <a:lumMod val="60000"/>
              <a:lumOff val="40000"/>
              <a:alpha val="52000"/>
            </a:schemeClr>
          </a:solidFill>
        </p:spPr>
        <p:txBody>
          <a:bodyPr wrap="square" rtlCol="0" anchor="t">
            <a:noAutofit/>
          </a:bodyPr>
          <a:p>
            <a:pPr lvl="0" algn="just">
              <a:buClrTx/>
              <a:buSzTx/>
              <a:buFontTx/>
            </a:pPr>
            <a:endParaRPr lang="en-US" altLang="zh-CN" sz="2000" i="1" dirty="0">
              <a:solidFill>
                <a:srgbClr val="1E1E1E"/>
              </a:solidFill>
              <a:effectLst/>
              <a:latin typeface="Calibri" panose="020F0502020204030204" pitchFamily="34" charset="0"/>
              <a:sym typeface="+mn-ea"/>
            </a:endParaRPr>
          </a:p>
        </p:txBody>
      </p:sp>
      <p:sp>
        <p:nvSpPr>
          <p:cNvPr id="32" name="文本框 31">
            <a:hlinkClick r:id="rId25" action="ppaction://hlinksldjump"/>
          </p:cNvPr>
          <p:cNvSpPr txBox="1"/>
          <p:nvPr>
            <p:custDataLst>
              <p:tags r:id="rId26"/>
            </p:custDataLst>
          </p:nvPr>
        </p:nvSpPr>
        <p:spPr>
          <a:xfrm>
            <a:off x="8228965" y="994410"/>
            <a:ext cx="2654300" cy="368300"/>
          </a:xfrm>
          <a:prstGeom prst="rect">
            <a:avLst/>
          </a:prstGeom>
          <a:noFill/>
        </p:spPr>
        <p:txBody>
          <a:bodyPr wrap="square" rtlCol="0" anchor="t">
            <a:spAutoFit/>
          </a:bodyPr>
          <a:p>
            <a:pPr lvl="0" algn="l">
              <a:buClrTx/>
              <a:buSzTx/>
              <a:buFontTx/>
            </a:pPr>
            <a:r>
              <a:rPr lang="en-US" altLang="zh-CN">
                <a:solidFill>
                  <a:schemeClr val="bg1"/>
                </a:solidFill>
                <a:effectLst>
                  <a:outerShdw blurRad="38100" dist="38100" dir="2700000" algn="tl">
                    <a:srgbClr val="000000">
                      <a:alpha val="43137"/>
                    </a:srgbClr>
                  </a:outerShdw>
                </a:effectLst>
                <a:highlight>
                  <a:srgbClr val="008000"/>
                </a:highlight>
                <a:latin typeface="Arial Black" panose="020B0A04020102020204" charset="0"/>
                <a:cs typeface="Arial Black" panose="020B0A04020102020204" charset="0"/>
                <a:sym typeface="+mn-ea"/>
              </a:rPr>
              <a:t>engage the reader</a:t>
            </a:r>
            <a:endParaRPr lang="en-US" altLang="zh-CN">
              <a:solidFill>
                <a:schemeClr val="bg1"/>
              </a:solidFill>
              <a:effectLst>
                <a:outerShdw blurRad="38100" dist="38100" dir="2700000" algn="tl">
                  <a:srgbClr val="000000">
                    <a:alpha val="43137"/>
                  </a:srgbClr>
                </a:outerShdw>
              </a:effectLst>
              <a:highlight>
                <a:srgbClr val="008000"/>
              </a:highlight>
              <a:latin typeface="Arial Black" panose="020B0A04020102020204" charset="0"/>
              <a:cs typeface="Arial Black" panose="020B0A0402010202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4"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linds(horizontal)">
                                      <p:cBhvr>
                                        <p:cTn id="68" dur="500"/>
                                        <p:tgtEl>
                                          <p:spTgt spid="22"/>
                                        </p:tgtEl>
                                      </p:cBhvr>
                                    </p:animEffect>
                                  </p:childTnLst>
                                </p:cTn>
                              </p:par>
                              <p:par>
                                <p:cTn id="69" presetID="3" presetClass="entr" presetSubtype="1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edge">
                                      <p:cBhvr>
                                        <p:cTn id="76" dur="20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down)">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2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edge">
                                      <p:cBhvr>
                                        <p:cTn id="86" dur="20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edge">
                                      <p:cBhvr>
                                        <p:cTn id="91" dur="20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down)">
                                      <p:cBhvr>
                                        <p:cTn id="96" dur="500"/>
                                        <p:tgtEl>
                                          <p:spTgt spid="2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down)">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down)">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22" grpId="0"/>
      <p:bldP spid="22" grpId="1"/>
      <p:bldP spid="24" grpId="0" bldLvl="0" animBg="1"/>
      <p:bldP spid="24" grpId="1" animBg="1"/>
      <p:bldP spid="25" grpId="0"/>
      <p:bldP spid="25" grpId="1"/>
      <p:bldP spid="26" grpId="0"/>
      <p:bldP spid="26" grpId="1"/>
      <p:bldP spid="27" grpId="0"/>
      <p:bldP spid="27" grpId="1"/>
      <p:bldP spid="28" grpId="0" bldLvl="0" animBg="1"/>
      <p:bldP spid="29" grpId="0" bldLvl="0" animBg="1"/>
      <p:bldP spid="28" grpId="1" animBg="1"/>
      <p:bldP spid="29" grpId="1" animBg="1"/>
      <p:bldP spid="30" grpId="0" bldLvl="0" animBg="1"/>
      <p:bldP spid="30" grpId="1" animBg="1"/>
      <p:bldP spid="31" grpId="0" bldLvl="0" animBg="1"/>
      <p:bldP spid="31" grpId="1" animBg="1"/>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0" y="575310"/>
            <a:ext cx="6096000" cy="5949950"/>
            <a:chOff x="0" y="906"/>
            <a:chExt cx="9600" cy="9370"/>
          </a:xfrm>
        </p:grpSpPr>
        <p:pic>
          <p:nvPicPr>
            <p:cNvPr id="23" name="图片 22" descr="5c7507dd02ec7"/>
            <p:cNvPicPr>
              <a:picLocks noChangeAspect="1"/>
            </p:cNvPicPr>
            <p:nvPr>
              <p:custDataLst>
                <p:tags r:id="rId1"/>
              </p:custDataLst>
            </p:nvPr>
          </p:nvPicPr>
          <p:blipFill>
            <a:blip r:embed="rId2"/>
            <a:srcRect l="7560" r="5802" b="12651"/>
            <a:stretch>
              <a:fillRect/>
            </a:stretch>
          </p:blipFill>
          <p:spPr>
            <a:xfrm>
              <a:off x="0" y="906"/>
              <a:ext cx="9600" cy="9371"/>
            </a:xfrm>
            <a:prstGeom prst="rect">
              <a:avLst/>
            </a:prstGeom>
          </p:spPr>
        </p:pic>
        <p:sp>
          <p:nvSpPr>
            <p:cNvPr id="4" name="文本框 3"/>
            <p:cNvSpPr txBox="1"/>
            <p:nvPr/>
          </p:nvSpPr>
          <p:spPr>
            <a:xfrm>
              <a:off x="1309" y="2567"/>
              <a:ext cx="6852" cy="5594"/>
            </a:xfrm>
            <a:prstGeom prst="rect">
              <a:avLst/>
            </a:prstGeom>
            <a:noFill/>
          </p:spPr>
          <p:txBody>
            <a:bodyPr wrap="square" rtlCol="0" anchor="t">
              <a:noAutofit/>
            </a:bodyPr>
            <a:p>
              <a:pPr algn="just">
                <a:buClrTx/>
                <a:buSzTx/>
                <a:buFontTx/>
              </a:pPr>
              <a:r>
                <a:rPr lang="en-US" altLang="zh-CN" sz="2000" i="1" dirty="0">
                  <a:solidFill>
                    <a:srgbClr val="1E1E1E"/>
                  </a:solidFill>
                  <a:effectLst/>
                  <a:latin typeface="Calibri" panose="020F0502020204030204" pitchFamily="34" charset="0"/>
                  <a:sym typeface="+mn-ea"/>
                </a:rPr>
                <a:t>When it comes to options, you have got a spectrum of/ an array of </a:t>
              </a:r>
              <a:r>
                <a:rPr lang="en-US" altLang="zh-CN" sz="2000" dirty="0">
                  <a:solidFill>
                    <a:srgbClr val="1E1E1E"/>
                  </a:solidFill>
                  <a:effectLst/>
                  <a:latin typeface="Calibri" panose="020F0502020204030204" pitchFamily="34" charset="0"/>
                  <a:sym typeface="+mn-ea"/>
                </a:rPr>
                <a:t>(</a:t>
              </a:r>
              <a:r>
                <a:rPr lang="zh-CN" altLang="en-US" sz="2000" dirty="0">
                  <a:solidFill>
                    <a:srgbClr val="1E1E1E"/>
                  </a:solidFill>
                  <a:effectLst/>
                  <a:latin typeface="Calibri" panose="020F0502020204030204" pitchFamily="34" charset="0"/>
                  <a:sym typeface="+mn-ea"/>
                </a:rPr>
                <a:t>一系列的</a:t>
              </a:r>
              <a:r>
                <a:rPr lang="en-US" altLang="zh-CN" sz="2000" dirty="0">
                  <a:solidFill>
                    <a:srgbClr val="1E1E1E"/>
                  </a:solidFill>
                  <a:effectLst/>
                  <a:latin typeface="Calibri" panose="020F0502020204030204" pitchFamily="34" charset="0"/>
                  <a:sym typeface="+mn-ea"/>
                </a:rPr>
                <a:t>)</a:t>
              </a:r>
              <a:r>
                <a:rPr lang="en-US" altLang="zh-CN" sz="2000" i="1" dirty="0">
                  <a:solidFill>
                    <a:srgbClr val="1E1E1E"/>
                  </a:solidFill>
                  <a:effectLst/>
                  <a:latin typeface="Calibri" panose="020F0502020204030204" pitchFamily="34" charset="0"/>
                  <a:sym typeface="+mn-ea"/>
                </a:rPr>
                <a:t> choices to explore during agri-tourism from 2:00 to 5:00 p.m. this weekend. There is an orchard </a:t>
              </a:r>
              <a:r>
                <a:rPr lang="en-US" altLang="zh-CN" sz="2000" dirty="0">
                  <a:solidFill>
                    <a:srgbClr val="1E1E1E"/>
                  </a:solidFill>
                  <a:effectLst/>
                  <a:latin typeface="Calibri" panose="020F0502020204030204" pitchFamily="34" charset="0"/>
                  <a:sym typeface="+mn-ea"/>
                </a:rPr>
                <a:t>(</a:t>
              </a:r>
              <a:r>
                <a:rPr lang="zh-CN" altLang="en-US" sz="2000" dirty="0">
                  <a:solidFill>
                    <a:srgbClr val="1E1E1E"/>
                  </a:solidFill>
                  <a:effectLst/>
                  <a:latin typeface="Calibri" panose="020F0502020204030204" pitchFamily="34" charset="0"/>
                  <a:sym typeface="+mn-ea"/>
                </a:rPr>
                <a:t>果园</a:t>
              </a:r>
              <a:r>
                <a:rPr lang="en-US" altLang="zh-CN" sz="2000" dirty="0">
                  <a:solidFill>
                    <a:srgbClr val="1E1E1E"/>
                  </a:solidFill>
                  <a:effectLst/>
                  <a:latin typeface="Calibri" panose="020F0502020204030204" pitchFamily="34" charset="0"/>
                  <a:sym typeface="+mn-ea"/>
                </a:rPr>
                <a:t>)</a:t>
              </a:r>
              <a:r>
                <a:rPr lang="en-US" altLang="zh-CN" sz="2000" i="1" dirty="0">
                  <a:solidFill>
                    <a:srgbClr val="1E1E1E"/>
                  </a:solidFill>
                  <a:effectLst/>
                  <a:latin typeface="Calibri" panose="020F0502020204030204" pitchFamily="34" charset="0"/>
                  <a:sym typeface="+mn-ea"/>
                </a:rPr>
                <a:t> filled with fruits like apples and peaches, and an animal farm with cows, chickens, and goats. Either way, it will tell a unique story of how food is grown and nurtured and offer you a lavish buquet of natural delicacies. </a:t>
              </a:r>
              <a:endParaRPr lang="en-US" altLang="zh-CN" sz="2000" i="1" dirty="0">
                <a:solidFill>
                  <a:srgbClr val="1E1E1E"/>
                </a:solidFill>
                <a:effectLst/>
                <a:latin typeface="Calibri" panose="020F0502020204030204" pitchFamily="34" charset="0"/>
                <a:sym typeface="+mn-ea"/>
              </a:endParaRPr>
            </a:p>
          </p:txBody>
        </p:sp>
      </p:grpSp>
      <p:grpSp>
        <p:nvGrpSpPr>
          <p:cNvPr id="8" name="组合 7"/>
          <p:cNvGrpSpPr/>
          <p:nvPr/>
        </p:nvGrpSpPr>
        <p:grpSpPr>
          <a:xfrm>
            <a:off x="6096000" y="575310"/>
            <a:ext cx="6096000" cy="5950585"/>
            <a:chOff x="9600" y="906"/>
            <a:chExt cx="9600" cy="9371"/>
          </a:xfrm>
        </p:grpSpPr>
        <p:pic>
          <p:nvPicPr>
            <p:cNvPr id="6" name="图片 5" descr="5c7507dd02ec7"/>
            <p:cNvPicPr>
              <a:picLocks noChangeAspect="1"/>
            </p:cNvPicPr>
            <p:nvPr>
              <p:custDataLst>
                <p:tags r:id="rId3"/>
              </p:custDataLst>
            </p:nvPr>
          </p:nvPicPr>
          <p:blipFill>
            <a:blip r:embed="rId2"/>
            <a:srcRect l="7560" r="5802" b="12651"/>
            <a:stretch>
              <a:fillRect/>
            </a:stretch>
          </p:blipFill>
          <p:spPr>
            <a:xfrm>
              <a:off x="9600" y="906"/>
              <a:ext cx="9600" cy="9371"/>
            </a:xfrm>
            <a:prstGeom prst="rect">
              <a:avLst/>
            </a:prstGeom>
          </p:spPr>
        </p:pic>
        <p:sp>
          <p:nvSpPr>
            <p:cNvPr id="5" name="文本框 4"/>
            <p:cNvSpPr txBox="1"/>
            <p:nvPr/>
          </p:nvSpPr>
          <p:spPr>
            <a:xfrm>
              <a:off x="10529" y="2702"/>
              <a:ext cx="7476" cy="6347"/>
            </a:xfrm>
            <a:prstGeom prst="rect">
              <a:avLst/>
            </a:prstGeom>
            <a:noFill/>
          </p:spPr>
          <p:txBody>
            <a:bodyPr wrap="square" rtlCol="0" anchor="t">
              <a:noAutofit/>
            </a:bodyPr>
            <a:p>
              <a:pPr lvl="0" algn="just">
                <a:buClrTx/>
                <a:buSzTx/>
                <a:buFontTx/>
              </a:pPr>
              <a:r>
                <a:rPr lang="en-US" altLang="zh-CN" sz="2000" i="1" dirty="0">
                  <a:solidFill>
                    <a:srgbClr val="1E1E1E"/>
                  </a:solidFill>
                  <a:effectLst/>
                  <a:latin typeface="Calibri" panose="020F0502020204030204" pitchFamily="34" charset="0"/>
                  <a:sym typeface="+mn-ea"/>
                </a:rPr>
                <a:t>At 9:00 a.m. this weekend, you will be exposed to places with stunning countryside views- green fields, rolling hills, and clear blue skies. These landscapes will definitely offer a break from the city hustle, giving you a chance to relax and breathe in nature’s tranquility. But it isn’t just about sightseeing; it’s also about savoring flavors. You might get to sample wine made from the grapes you see, try freshly picked apples, or enjoy a farm-to-table meal using ingredients right from the fields.</a:t>
              </a:r>
              <a:endParaRPr lang="en-US" altLang="zh-CN" sz="2000" i="1" dirty="0">
                <a:solidFill>
                  <a:srgbClr val="1E1E1E"/>
                </a:solidFill>
                <a:effectLst/>
                <a:latin typeface="Calibri" panose="020F0502020204030204" pitchFamily="34" charset="0"/>
                <a:sym typeface="+mn-ea"/>
              </a:endParaRPr>
            </a:p>
          </p:txBody>
        </p:sp>
      </p:grpSp>
      <p:sp>
        <p:nvSpPr>
          <p:cNvPr id="25" name="文本框 24"/>
          <p:cNvSpPr txBox="1"/>
          <p:nvPr>
            <p:custDataLst>
              <p:tags r:id="rId4"/>
            </p:custDataLst>
          </p:nvPr>
        </p:nvSpPr>
        <p:spPr>
          <a:xfrm>
            <a:off x="5367020" y="3131185"/>
            <a:ext cx="1393825" cy="368300"/>
          </a:xfrm>
          <a:prstGeom prst="rect">
            <a:avLst/>
          </a:prstGeom>
          <a:noFill/>
        </p:spPr>
        <p:txBody>
          <a:bodyPr wrap="square" rtlCol="0">
            <a:spAutoFit/>
          </a:bodyPr>
          <a:p>
            <a:r>
              <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rPr>
              <a:t>activities</a:t>
            </a:r>
            <a:endPar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endParaRPr>
          </a:p>
        </p:txBody>
      </p:sp>
      <p:sp>
        <p:nvSpPr>
          <p:cNvPr id="26" name="文本框 25"/>
          <p:cNvSpPr txBox="1"/>
          <p:nvPr>
            <p:custDataLst>
              <p:tags r:id="rId5"/>
            </p:custDataLst>
          </p:nvPr>
        </p:nvSpPr>
        <p:spPr>
          <a:xfrm>
            <a:off x="5440045" y="4403725"/>
            <a:ext cx="1246505" cy="368300"/>
          </a:xfrm>
          <a:prstGeom prst="rect">
            <a:avLst/>
          </a:prstGeom>
          <a:noFill/>
        </p:spPr>
        <p:txBody>
          <a:bodyPr wrap="square" rtlCol="0">
            <a:spAutoFit/>
          </a:bodyPr>
          <a:p>
            <a:r>
              <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rPr>
              <a:t>benefits</a:t>
            </a:r>
            <a:endPar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endParaRPr>
          </a:p>
        </p:txBody>
      </p:sp>
      <p:sp>
        <p:nvSpPr>
          <p:cNvPr id="27" name="文本框 26"/>
          <p:cNvSpPr txBox="1"/>
          <p:nvPr>
            <p:custDataLst>
              <p:tags r:id="rId6"/>
            </p:custDataLst>
          </p:nvPr>
        </p:nvSpPr>
        <p:spPr>
          <a:xfrm>
            <a:off x="4398645" y="1261745"/>
            <a:ext cx="3329940" cy="368300"/>
          </a:xfrm>
          <a:prstGeom prst="rect">
            <a:avLst/>
          </a:prstGeom>
          <a:noFill/>
        </p:spPr>
        <p:txBody>
          <a:bodyPr wrap="square" rtlCol="0" anchor="t">
            <a:spAutoFit/>
          </a:bodyPr>
          <a:p>
            <a:pPr>
              <a:buClrTx/>
              <a:buSzTx/>
              <a:buFontTx/>
            </a:pPr>
            <a:r>
              <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sym typeface="+mn-ea"/>
              </a:rPr>
              <a:t>concrete time and venue</a:t>
            </a:r>
            <a:endParaRPr lang="en-US" altLang="zh-CN">
              <a:solidFill>
                <a:schemeClr val="bg1"/>
              </a:solidFill>
              <a:effectLst>
                <a:outerShdw blurRad="38100" dist="38100" dir="2700000" algn="tl">
                  <a:srgbClr val="000000">
                    <a:alpha val="43137"/>
                  </a:srgbClr>
                </a:outerShdw>
              </a:effectLst>
              <a:highlight>
                <a:srgbClr val="FF0000"/>
              </a:highlight>
              <a:latin typeface="Arial Black" panose="020B0A04020102020204" charset="0"/>
              <a:cs typeface="Arial Black" panose="020B0A04020102020204" charset="0"/>
              <a:sym typeface="+mn-ea"/>
            </a:endParaRPr>
          </a:p>
        </p:txBody>
      </p:sp>
      <p:sp>
        <p:nvSpPr>
          <p:cNvPr id="2" name="文本框 1"/>
          <p:cNvSpPr txBox="1"/>
          <p:nvPr/>
        </p:nvSpPr>
        <p:spPr>
          <a:xfrm>
            <a:off x="899160" y="1630045"/>
            <a:ext cx="4351020" cy="3552190"/>
          </a:xfrm>
          <a:prstGeom prst="rect">
            <a:avLst/>
          </a:prstGeom>
          <a:solidFill>
            <a:schemeClr val="bg1"/>
          </a:solidFill>
        </p:spPr>
        <p:txBody>
          <a:bodyPr wrap="square" rtlCol="0" anchor="t">
            <a:noAutofit/>
          </a:bodyPr>
          <a:p>
            <a:pPr algn="just">
              <a:buClrTx/>
              <a:buSzTx/>
              <a:buFontTx/>
            </a:pPr>
            <a:r>
              <a:rPr lang="en-US" altLang="zh-CN" sz="2000" i="1" dirty="0">
                <a:solidFill>
                  <a:srgbClr val="1E1E1E"/>
                </a:solidFill>
                <a:latin typeface="Calibri" panose="020F0502020204030204" pitchFamily="34" charset="0"/>
                <a:sym typeface="+mn-ea"/>
              </a:rPr>
              <a:t>When it comes to options, you have got </a:t>
            </a:r>
            <a:r>
              <a:rPr lang="en-US" altLang="zh-CN" sz="2000" b="1" i="1" dirty="0">
                <a:solidFill>
                  <a:srgbClr val="FF0000"/>
                </a:solidFill>
                <a:latin typeface="Calibri" panose="020F0502020204030204" pitchFamily="34" charset="0"/>
                <a:sym typeface="+mn-ea"/>
              </a:rPr>
              <a:t>a spectrum of/ an array of </a:t>
            </a:r>
            <a:r>
              <a:rPr lang="en-US" altLang="zh-CN" sz="2000" b="1" dirty="0">
                <a:solidFill>
                  <a:srgbClr val="FF0000"/>
                </a:solidFill>
                <a:latin typeface="Calibri" panose="020F0502020204030204" pitchFamily="34" charset="0"/>
                <a:sym typeface="+mn-ea"/>
              </a:rPr>
              <a:t>(</a:t>
            </a:r>
            <a:r>
              <a:rPr lang="zh-CN" altLang="en-US" sz="2000" b="1" dirty="0">
                <a:solidFill>
                  <a:srgbClr val="FF0000"/>
                </a:solidFill>
                <a:latin typeface="Calibri" panose="020F0502020204030204" pitchFamily="34" charset="0"/>
                <a:sym typeface="+mn-ea"/>
              </a:rPr>
              <a:t>一系列的</a:t>
            </a:r>
            <a:r>
              <a:rPr lang="en-US" altLang="zh-CN" sz="2000" b="1" dirty="0">
                <a:solidFill>
                  <a:srgbClr val="FF0000"/>
                </a:solidFill>
                <a:latin typeface="Calibri" panose="020F0502020204030204" pitchFamily="34" charset="0"/>
                <a:sym typeface="+mn-ea"/>
              </a:rPr>
              <a:t>)</a:t>
            </a:r>
            <a:r>
              <a:rPr lang="en-US" altLang="zh-CN" sz="2000" b="1" i="1" dirty="0">
                <a:solidFill>
                  <a:srgbClr val="FF0000"/>
                </a:solidFill>
                <a:latin typeface="Calibri" panose="020F0502020204030204" pitchFamily="34" charset="0"/>
                <a:sym typeface="+mn-ea"/>
              </a:rPr>
              <a:t> choices</a:t>
            </a:r>
            <a:r>
              <a:rPr lang="en-US" altLang="zh-CN" sz="2000" i="1" dirty="0">
                <a:solidFill>
                  <a:srgbClr val="1E1E1E"/>
                </a:solidFill>
                <a:latin typeface="Calibri" panose="020F0502020204030204" pitchFamily="34" charset="0"/>
                <a:sym typeface="+mn-ea"/>
              </a:rPr>
              <a:t> to explore during agri-tourism from 2:00 to 5:00 p.m. this weekend. </a:t>
            </a:r>
            <a:r>
              <a:rPr lang="en-US" altLang="zh-CN" sz="2000" b="1" i="1" dirty="0">
                <a:solidFill>
                  <a:srgbClr val="FF0000"/>
                </a:solidFill>
                <a:latin typeface="Calibri" panose="020F0502020204030204" pitchFamily="34" charset="0"/>
                <a:sym typeface="+mn-ea"/>
              </a:rPr>
              <a:t>There is</a:t>
            </a:r>
            <a:r>
              <a:rPr lang="en-US" altLang="zh-CN" sz="2000" i="1" dirty="0">
                <a:solidFill>
                  <a:srgbClr val="1E1E1E"/>
                </a:solidFill>
                <a:latin typeface="Calibri" panose="020F0502020204030204" pitchFamily="34" charset="0"/>
                <a:sym typeface="+mn-ea"/>
              </a:rPr>
              <a:t> </a:t>
            </a:r>
            <a:r>
              <a:rPr lang="en-US" altLang="zh-CN" sz="2000" b="1" dirty="0">
                <a:solidFill>
                  <a:srgbClr val="0070C0"/>
                </a:solidFill>
                <a:latin typeface="Calibri" panose="020F0502020204030204" pitchFamily="34" charset="0"/>
                <a:sym typeface="+mn-ea"/>
              </a:rPr>
              <a:t>an orchard (</a:t>
            </a:r>
            <a:r>
              <a:rPr lang="zh-CN" altLang="en-US" sz="2000" b="1" dirty="0">
                <a:solidFill>
                  <a:srgbClr val="0070C0"/>
                </a:solidFill>
                <a:latin typeface="Calibri" panose="020F0502020204030204" pitchFamily="34" charset="0"/>
                <a:sym typeface="+mn-ea"/>
              </a:rPr>
              <a:t>果园</a:t>
            </a:r>
            <a:r>
              <a:rPr lang="en-US" altLang="zh-CN" sz="2000" b="1" dirty="0">
                <a:solidFill>
                  <a:srgbClr val="0070C0"/>
                </a:solidFill>
                <a:latin typeface="Calibri" panose="020F0502020204030204" pitchFamily="34" charset="0"/>
                <a:sym typeface="+mn-ea"/>
              </a:rPr>
              <a:t>) filled with fruits like apples and peaches</a:t>
            </a:r>
            <a:r>
              <a:rPr lang="en-US" altLang="zh-CN" sz="2000" i="1" dirty="0">
                <a:solidFill>
                  <a:srgbClr val="1E1E1E"/>
                </a:solidFill>
                <a:latin typeface="Calibri" panose="020F0502020204030204" pitchFamily="34" charset="0"/>
                <a:sym typeface="+mn-ea"/>
              </a:rPr>
              <a:t>, </a:t>
            </a:r>
            <a:r>
              <a:rPr lang="en-US" altLang="zh-CN" sz="2000" b="1" i="1" dirty="0">
                <a:solidFill>
                  <a:srgbClr val="FF0000"/>
                </a:solidFill>
                <a:latin typeface="Calibri" panose="020F0502020204030204" pitchFamily="34" charset="0"/>
                <a:sym typeface="+mn-ea"/>
              </a:rPr>
              <a:t>and </a:t>
            </a:r>
            <a:r>
              <a:rPr lang="en-US" altLang="zh-CN" sz="2000" b="1" dirty="0">
                <a:solidFill>
                  <a:srgbClr val="0070C0"/>
                </a:solidFill>
                <a:latin typeface="Calibri" panose="020F0502020204030204" pitchFamily="34" charset="0"/>
                <a:sym typeface="+mn-ea"/>
              </a:rPr>
              <a:t>an animal farm with cows, chickens, and goats</a:t>
            </a:r>
            <a:r>
              <a:rPr lang="en-US" altLang="zh-CN" sz="2000" i="1" dirty="0">
                <a:solidFill>
                  <a:srgbClr val="1E1E1E"/>
                </a:solidFill>
                <a:latin typeface="Calibri" panose="020F0502020204030204" pitchFamily="34" charset="0"/>
                <a:sym typeface="+mn-ea"/>
              </a:rPr>
              <a:t>. </a:t>
            </a:r>
            <a:r>
              <a:rPr lang="en-US" altLang="zh-CN" sz="2000" b="1" i="1" dirty="0">
                <a:solidFill>
                  <a:srgbClr val="FF0000"/>
                </a:solidFill>
                <a:latin typeface="Calibri" panose="020F0502020204030204" pitchFamily="34" charset="0"/>
                <a:sym typeface="+mn-ea"/>
              </a:rPr>
              <a:t>Either way</a:t>
            </a:r>
            <a:r>
              <a:rPr lang="en-US" altLang="zh-CN" sz="2000" i="1" dirty="0">
                <a:solidFill>
                  <a:srgbClr val="1E1E1E"/>
                </a:solidFill>
                <a:latin typeface="Calibri" panose="020F0502020204030204" pitchFamily="34" charset="0"/>
                <a:sym typeface="+mn-ea"/>
              </a:rPr>
              <a:t>, </a:t>
            </a:r>
            <a:r>
              <a:rPr lang="en-US" altLang="zh-CN" sz="2000" b="1" i="1" dirty="0">
                <a:solidFill>
                  <a:srgbClr val="FF0000"/>
                </a:solidFill>
                <a:latin typeface="Calibri" panose="020F0502020204030204" pitchFamily="34" charset="0"/>
                <a:sym typeface="+mn-ea"/>
              </a:rPr>
              <a:t>it will</a:t>
            </a:r>
            <a:r>
              <a:rPr lang="en-US" altLang="zh-CN" sz="2000" i="1" dirty="0">
                <a:solidFill>
                  <a:srgbClr val="1E1E1E"/>
                </a:solidFill>
                <a:latin typeface="Calibri" panose="020F0502020204030204" pitchFamily="34" charset="0"/>
                <a:sym typeface="+mn-ea"/>
              </a:rPr>
              <a:t> </a:t>
            </a:r>
            <a:r>
              <a:rPr lang="en-US" altLang="zh-CN" sz="2000" b="1" dirty="0">
                <a:solidFill>
                  <a:srgbClr val="0070C0"/>
                </a:solidFill>
                <a:latin typeface="Calibri" panose="020F0502020204030204" pitchFamily="34" charset="0"/>
                <a:sym typeface="+mn-ea"/>
              </a:rPr>
              <a:t>tell a unique story of how food is grown and nurtured</a:t>
            </a:r>
            <a:r>
              <a:rPr lang="en-US" altLang="zh-CN" sz="2000" i="1" dirty="0">
                <a:solidFill>
                  <a:srgbClr val="1E1E1E"/>
                </a:solidFill>
                <a:latin typeface="Calibri" panose="020F0502020204030204" pitchFamily="34" charset="0"/>
                <a:sym typeface="+mn-ea"/>
              </a:rPr>
              <a:t> </a:t>
            </a:r>
            <a:r>
              <a:rPr lang="en-US" altLang="zh-CN" sz="2000" b="1" i="1" dirty="0">
                <a:solidFill>
                  <a:srgbClr val="FF0000"/>
                </a:solidFill>
                <a:latin typeface="Calibri" panose="020F0502020204030204" pitchFamily="34" charset="0"/>
                <a:sym typeface="+mn-ea"/>
              </a:rPr>
              <a:t>and </a:t>
            </a:r>
            <a:r>
              <a:rPr lang="en-US" altLang="zh-CN" sz="2000" b="1" dirty="0">
                <a:solidFill>
                  <a:srgbClr val="0070C0"/>
                </a:solidFill>
                <a:latin typeface="Calibri" panose="020F0502020204030204" pitchFamily="34" charset="0"/>
                <a:sym typeface="+mn-ea"/>
              </a:rPr>
              <a:t>offer you a lavish buquet of natural delicacies (</a:t>
            </a:r>
            <a:r>
              <a:rPr lang="zh-CN" altLang="en-US" sz="2000" b="1" dirty="0">
                <a:solidFill>
                  <a:srgbClr val="0070C0"/>
                </a:solidFill>
                <a:latin typeface="Calibri" panose="020F0502020204030204" pitchFamily="34" charset="0"/>
                <a:sym typeface="+mn-ea"/>
              </a:rPr>
              <a:t>美食</a:t>
            </a:r>
            <a:r>
              <a:rPr lang="en-US" altLang="zh-CN" sz="2000" b="1" dirty="0">
                <a:solidFill>
                  <a:srgbClr val="0070C0"/>
                </a:solidFill>
                <a:latin typeface="Calibri" panose="020F0502020204030204" pitchFamily="34" charset="0"/>
                <a:sym typeface="+mn-ea"/>
              </a:rPr>
              <a:t>) </a:t>
            </a:r>
            <a:r>
              <a:rPr lang="en-US" altLang="zh-CN" sz="2000" i="1" dirty="0">
                <a:solidFill>
                  <a:srgbClr val="1E1E1E"/>
                </a:solidFill>
                <a:latin typeface="Calibri" panose="020F0502020204030204" pitchFamily="34" charset="0"/>
                <a:sym typeface="+mn-ea"/>
              </a:rPr>
              <a:t>. </a:t>
            </a:r>
            <a:endParaRPr lang="en-US" altLang="zh-CN" sz="2000" i="1" dirty="0">
              <a:solidFill>
                <a:srgbClr val="1E1E1E"/>
              </a:solidFill>
              <a:latin typeface="Calibri" panose="020F0502020204030204" pitchFamily="34" charset="0"/>
              <a:sym typeface="+mn-ea"/>
            </a:endParaRPr>
          </a:p>
        </p:txBody>
      </p:sp>
      <p:sp>
        <p:nvSpPr>
          <p:cNvPr id="3" name="文本框 2"/>
          <p:cNvSpPr txBox="1"/>
          <p:nvPr/>
        </p:nvSpPr>
        <p:spPr>
          <a:xfrm>
            <a:off x="2103120" y="5890895"/>
            <a:ext cx="1943100" cy="368300"/>
          </a:xfrm>
          <a:prstGeom prst="rect">
            <a:avLst/>
          </a:prstGeom>
          <a:noFill/>
        </p:spPr>
        <p:txBody>
          <a:bodyPr wrap="square" rtlCol="0">
            <a:spAutoFit/>
          </a:bodyPr>
          <a:p>
            <a:r>
              <a:rPr lang="zh-CN" altLang="en-US" b="1"/>
              <a:t>总</a:t>
            </a:r>
            <a:r>
              <a:rPr lang="en-US" altLang="zh-CN" b="1"/>
              <a:t>——</a:t>
            </a:r>
            <a:r>
              <a:rPr lang="zh-CN" altLang="en-US" b="1"/>
              <a:t>分</a:t>
            </a:r>
            <a:r>
              <a:rPr lang="en-US" altLang="zh-CN" b="1"/>
              <a:t>——</a:t>
            </a:r>
            <a:r>
              <a:rPr lang="zh-CN" altLang="en-US" b="1"/>
              <a:t>总</a:t>
            </a:r>
            <a:endParaRPr lang="zh-CN" altLang="en-US" b="1"/>
          </a:p>
        </p:txBody>
      </p:sp>
      <p:sp>
        <p:nvSpPr>
          <p:cNvPr id="10" name="文本框 9"/>
          <p:cNvSpPr txBox="1"/>
          <p:nvPr>
            <p:custDataLst>
              <p:tags r:id="rId7"/>
            </p:custDataLst>
          </p:nvPr>
        </p:nvSpPr>
        <p:spPr>
          <a:xfrm>
            <a:off x="8123555" y="5831840"/>
            <a:ext cx="1943100" cy="368300"/>
          </a:xfrm>
          <a:prstGeom prst="rect">
            <a:avLst/>
          </a:prstGeom>
          <a:noFill/>
        </p:spPr>
        <p:txBody>
          <a:bodyPr wrap="square" rtlCol="0">
            <a:spAutoFit/>
          </a:bodyPr>
          <a:p>
            <a:pPr algn="ctr"/>
            <a:r>
              <a:rPr lang="zh-CN" altLang="en-US" b="1"/>
              <a:t>分</a:t>
            </a:r>
            <a:r>
              <a:rPr lang="en-US" altLang="zh-CN" b="1"/>
              <a:t>——</a:t>
            </a:r>
            <a:r>
              <a:rPr lang="zh-CN" altLang="en-US" b="1"/>
              <a:t>分</a:t>
            </a:r>
            <a:endParaRPr lang="zh-CN" altLang="en-US" b="1"/>
          </a:p>
        </p:txBody>
      </p:sp>
      <p:sp>
        <p:nvSpPr>
          <p:cNvPr id="11" name="文本框 10"/>
          <p:cNvSpPr txBox="1"/>
          <p:nvPr/>
        </p:nvSpPr>
        <p:spPr>
          <a:xfrm>
            <a:off x="6686550" y="1715770"/>
            <a:ext cx="4835525" cy="4030345"/>
          </a:xfrm>
          <a:prstGeom prst="rect">
            <a:avLst/>
          </a:prstGeom>
          <a:solidFill>
            <a:schemeClr val="bg1"/>
          </a:solidFill>
        </p:spPr>
        <p:txBody>
          <a:bodyPr wrap="square" rtlCol="0" anchor="t">
            <a:noAutofit/>
          </a:bodyPr>
          <a:p>
            <a:pPr algn="just">
              <a:buClrTx/>
              <a:buSzTx/>
              <a:buFontTx/>
            </a:pPr>
            <a:r>
              <a:rPr lang="en-US" altLang="zh-CN" sz="2000" i="1" dirty="0">
                <a:solidFill>
                  <a:srgbClr val="1E1E1E"/>
                </a:solidFill>
                <a:latin typeface="Calibri" panose="020F0502020204030204" pitchFamily="34" charset="0"/>
                <a:sym typeface="+mn-ea"/>
              </a:rPr>
              <a:t>At 9:00 a.m. this weekend, </a:t>
            </a:r>
            <a:r>
              <a:rPr lang="en-US" altLang="zh-CN" sz="2000" b="1" i="1" dirty="0">
                <a:solidFill>
                  <a:srgbClr val="FF0000"/>
                </a:solidFill>
                <a:latin typeface="Calibri" panose="020F0502020204030204" pitchFamily="34" charset="0"/>
                <a:sym typeface="+mn-ea"/>
              </a:rPr>
              <a:t>you will be exposed to places</a:t>
            </a:r>
            <a:r>
              <a:rPr lang="en-US" altLang="zh-CN" sz="2000" i="1" dirty="0">
                <a:solidFill>
                  <a:srgbClr val="1E1E1E"/>
                </a:solidFill>
                <a:latin typeface="Calibri" panose="020F0502020204030204" pitchFamily="34" charset="0"/>
                <a:sym typeface="+mn-ea"/>
              </a:rPr>
              <a:t> </a:t>
            </a:r>
            <a:r>
              <a:rPr lang="en-US" altLang="zh-CN" sz="2000" b="1" i="1" dirty="0">
                <a:solidFill>
                  <a:srgbClr val="0070C0"/>
                </a:solidFill>
                <a:latin typeface="Calibri" panose="020F0502020204030204" pitchFamily="34" charset="0"/>
                <a:sym typeface="+mn-ea"/>
              </a:rPr>
              <a:t>with stunning countryside views- green fields, rolling hills, and clear blue skies</a:t>
            </a:r>
            <a:r>
              <a:rPr lang="en-US" altLang="zh-CN" sz="2000" i="1" dirty="0">
                <a:solidFill>
                  <a:srgbClr val="1E1E1E"/>
                </a:solidFill>
                <a:latin typeface="Calibri" panose="020F0502020204030204" pitchFamily="34" charset="0"/>
                <a:sym typeface="+mn-ea"/>
              </a:rPr>
              <a:t>. </a:t>
            </a:r>
            <a:r>
              <a:rPr lang="en-US" altLang="zh-CN" sz="2000" b="1" i="1" dirty="0">
                <a:solidFill>
                  <a:srgbClr val="FF0000"/>
                </a:solidFill>
                <a:latin typeface="Calibri" panose="020F0502020204030204" pitchFamily="34" charset="0"/>
                <a:sym typeface="+mn-ea"/>
              </a:rPr>
              <a:t>These landscapes will definitely </a:t>
            </a:r>
            <a:r>
              <a:rPr lang="en-US" altLang="zh-CN" sz="2000" b="1" i="1" dirty="0">
                <a:solidFill>
                  <a:srgbClr val="0070C0"/>
                </a:solidFill>
                <a:latin typeface="Calibri" panose="020F0502020204030204" pitchFamily="34" charset="0"/>
                <a:sym typeface="+mn-ea"/>
              </a:rPr>
              <a:t>offer a break from the city hustle</a:t>
            </a:r>
            <a:r>
              <a:rPr lang="en-US" altLang="zh-CN" sz="2000" i="1" dirty="0">
                <a:solidFill>
                  <a:srgbClr val="1E1E1E"/>
                </a:solidFill>
                <a:latin typeface="Calibri" panose="020F0502020204030204" pitchFamily="34" charset="0"/>
                <a:sym typeface="+mn-ea"/>
              </a:rPr>
              <a:t>, </a:t>
            </a:r>
            <a:r>
              <a:rPr lang="en-US" altLang="zh-CN" sz="2000" b="1" i="1" dirty="0">
                <a:solidFill>
                  <a:srgbClr val="0070C0"/>
                </a:solidFill>
                <a:latin typeface="Calibri" panose="020F0502020204030204" pitchFamily="34" charset="0"/>
                <a:sym typeface="+mn-ea"/>
              </a:rPr>
              <a:t>giving you a chance to relax and breathe in nature’s tranquility</a:t>
            </a:r>
            <a:r>
              <a:rPr lang="en-US" altLang="zh-CN" sz="2000" i="1" dirty="0">
                <a:solidFill>
                  <a:srgbClr val="1E1E1E"/>
                </a:solidFill>
                <a:latin typeface="Calibri" panose="020F0502020204030204" pitchFamily="34" charset="0"/>
                <a:sym typeface="+mn-ea"/>
              </a:rPr>
              <a:t>. </a:t>
            </a:r>
            <a:r>
              <a:rPr lang="en-US" altLang="zh-CN" sz="2000" b="1" i="1" dirty="0">
                <a:solidFill>
                  <a:srgbClr val="FF0000"/>
                </a:solidFill>
                <a:latin typeface="Calibri" panose="020F0502020204030204" pitchFamily="34" charset="0"/>
                <a:sym typeface="+mn-ea"/>
              </a:rPr>
              <a:t>But it isn’t just about sightseeing;</a:t>
            </a:r>
            <a:r>
              <a:rPr lang="en-US" altLang="zh-CN" sz="2000" i="1" dirty="0">
                <a:solidFill>
                  <a:srgbClr val="1E1E1E"/>
                </a:solidFill>
                <a:latin typeface="Calibri" panose="020F0502020204030204" pitchFamily="34" charset="0"/>
                <a:sym typeface="+mn-ea"/>
              </a:rPr>
              <a:t> </a:t>
            </a:r>
            <a:r>
              <a:rPr lang="en-US" altLang="zh-CN" sz="2000" b="1" i="1" dirty="0">
                <a:solidFill>
                  <a:srgbClr val="FF0000"/>
                </a:solidFill>
                <a:latin typeface="Calibri" panose="020F0502020204030204" pitchFamily="34" charset="0"/>
                <a:sym typeface="+mn-ea"/>
              </a:rPr>
              <a:t>it’s also about savoring flavors</a:t>
            </a:r>
            <a:r>
              <a:rPr lang="en-US" altLang="zh-CN" sz="2000" i="1" dirty="0">
                <a:solidFill>
                  <a:srgbClr val="1E1E1E"/>
                </a:solidFill>
                <a:latin typeface="Calibri" panose="020F0502020204030204" pitchFamily="34" charset="0"/>
                <a:sym typeface="+mn-ea"/>
              </a:rPr>
              <a:t>. </a:t>
            </a:r>
            <a:r>
              <a:rPr lang="en-US" altLang="zh-CN" sz="2000" b="1" i="1" dirty="0">
                <a:solidFill>
                  <a:srgbClr val="0070C0"/>
                </a:solidFill>
                <a:latin typeface="Calibri" panose="020F0502020204030204" pitchFamily="34" charset="0"/>
                <a:sym typeface="+mn-ea"/>
              </a:rPr>
              <a:t>You might get to sample wine </a:t>
            </a:r>
            <a:r>
              <a:rPr lang="en-US" altLang="zh-CN" sz="2000" i="1" dirty="0">
                <a:solidFill>
                  <a:srgbClr val="1E1E1E"/>
                </a:solidFill>
                <a:latin typeface="Calibri" panose="020F0502020204030204" pitchFamily="34" charset="0"/>
                <a:sym typeface="+mn-ea"/>
              </a:rPr>
              <a:t>made from the grapes you see, </a:t>
            </a:r>
            <a:r>
              <a:rPr lang="en-US" altLang="zh-CN" sz="2000" b="1" i="1" dirty="0">
                <a:solidFill>
                  <a:srgbClr val="0070C0"/>
                </a:solidFill>
                <a:latin typeface="Calibri" panose="020F0502020204030204" pitchFamily="34" charset="0"/>
                <a:sym typeface="+mn-ea"/>
              </a:rPr>
              <a:t>try freshly picked apples</a:t>
            </a:r>
            <a:r>
              <a:rPr lang="en-US" altLang="zh-CN" sz="2000" i="1" dirty="0">
                <a:solidFill>
                  <a:srgbClr val="1E1E1E"/>
                </a:solidFill>
                <a:latin typeface="Calibri" panose="020F0502020204030204" pitchFamily="34" charset="0"/>
                <a:sym typeface="+mn-ea"/>
              </a:rPr>
              <a:t>, </a:t>
            </a:r>
            <a:r>
              <a:rPr lang="en-US" altLang="zh-CN" sz="2000" b="1" i="1" dirty="0">
                <a:solidFill>
                  <a:srgbClr val="0070C0"/>
                </a:solidFill>
                <a:latin typeface="Calibri" panose="020F0502020204030204" pitchFamily="34" charset="0"/>
                <a:sym typeface="+mn-ea"/>
              </a:rPr>
              <a:t>or enjoy a farm-to-table meal</a:t>
            </a:r>
            <a:r>
              <a:rPr lang="en-US" altLang="zh-CN" sz="2000" i="1" dirty="0">
                <a:solidFill>
                  <a:srgbClr val="1E1E1E"/>
                </a:solidFill>
                <a:latin typeface="Calibri" panose="020F0502020204030204" pitchFamily="34" charset="0"/>
                <a:sym typeface="+mn-ea"/>
              </a:rPr>
              <a:t> using ingredients right from the</a:t>
            </a:r>
            <a:r>
              <a:rPr lang="en-US" altLang="zh-CN" sz="2000" i="1" dirty="0">
                <a:solidFill>
                  <a:srgbClr val="1E1E1E"/>
                </a:solidFill>
                <a:latin typeface="Calibri" panose="020F0502020204030204" pitchFamily="34" charset="0"/>
                <a:sym typeface="+mn-ea"/>
                <a:hlinkClick r:id="rId8" action="ppaction://hlinksldjump"/>
              </a:rPr>
              <a:t> fields</a:t>
            </a:r>
            <a:r>
              <a:rPr lang="en-US" altLang="zh-CN" sz="2000" i="1" dirty="0">
                <a:solidFill>
                  <a:srgbClr val="1E1E1E"/>
                </a:solidFill>
                <a:latin typeface="Calibri" panose="020F0502020204030204" pitchFamily="34" charset="0"/>
                <a:sym typeface="+mn-ea"/>
              </a:rPr>
              <a:t>.</a:t>
            </a:r>
            <a:endParaRPr lang="en-US" altLang="zh-CN" sz="2000" i="1" dirty="0">
              <a:solidFill>
                <a:srgbClr val="1E1E1E"/>
              </a:solidFill>
              <a:latin typeface="Calibri" panose="020F0502020204030204" pitchFamily="34" charset="0"/>
              <a:sym typeface="+mn-ea"/>
            </a:endParaRPr>
          </a:p>
        </p:txBody>
      </p:sp>
      <p:sp>
        <p:nvSpPr>
          <p:cNvPr id="12" name="文本框 11"/>
          <p:cNvSpPr txBox="1"/>
          <p:nvPr/>
        </p:nvSpPr>
        <p:spPr>
          <a:xfrm>
            <a:off x="460375" y="195580"/>
            <a:ext cx="3295650" cy="725805"/>
          </a:xfrm>
          <a:prstGeom prst="rect">
            <a:avLst/>
          </a:prstGeom>
          <a:noFill/>
        </p:spPr>
        <p:txBody>
          <a:bodyPr wrap="square" rtlCol="0" anchor="t">
            <a:noAutofit/>
          </a:bodyPr>
          <a:p>
            <a:pPr algn="just">
              <a:buClrTx/>
              <a:buSzTx/>
              <a:buFontTx/>
            </a:pPr>
            <a:r>
              <a:rPr lang="en-US" altLang="zh-CN" sz="3200" b="1" i="1" dirty="0">
                <a:solidFill>
                  <a:srgbClr val="1E1E1E"/>
                </a:solidFill>
                <a:latin typeface="Calibri" panose="020F0502020204030204" pitchFamily="34" charset="0"/>
                <a:sym typeface="+mn-ea"/>
              </a:rPr>
              <a:t>More examples</a:t>
            </a:r>
            <a:endParaRPr lang="en-US" altLang="zh-CN" sz="3200" b="1" i="1" dirty="0">
              <a:solidFill>
                <a:srgbClr val="1E1E1E"/>
              </a:solidFill>
              <a:latin typeface="Calibri" panose="020F0502020204030204" pitchFamily="34" charset="0"/>
              <a:sym typeface="+mn-ea"/>
            </a:endParaRPr>
          </a:p>
        </p:txBody>
      </p:sp>
      <p:pic>
        <p:nvPicPr>
          <p:cNvPr id="100" name="图片 99"/>
          <p:cNvPicPr/>
          <p:nvPr/>
        </p:nvPicPr>
        <p:blipFill>
          <a:blip r:embed="rId9"/>
          <a:srcRect l="19193" b="21156"/>
          <a:stretch>
            <a:fillRect/>
          </a:stretch>
        </p:blipFill>
        <p:spPr>
          <a:xfrm>
            <a:off x="9446260" y="0"/>
            <a:ext cx="2745740" cy="1784350"/>
          </a:xfrm>
          <a:prstGeom prst="snip2Diag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edge">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edge">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26" grpId="1"/>
      <p:bldP spid="27" grpId="0"/>
      <p:bldP spid="27" grpId="1"/>
      <p:bldP spid="2" grpId="0" bldLvl="0" animBg="1"/>
      <p:bldP spid="2" grpId="1" animBg="1"/>
      <p:bldP spid="3" grpId="0"/>
      <p:bldP spid="3" grpId="1"/>
      <p:bldP spid="10" grpId="0"/>
      <p:bldP spid="10" grpId="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descr="5c7507dd02ec7"/>
          <p:cNvPicPr>
            <a:picLocks noChangeAspect="1"/>
          </p:cNvPicPr>
          <p:nvPr>
            <p:custDataLst>
              <p:tags r:id="rId1"/>
            </p:custDataLst>
          </p:nvPr>
        </p:nvPicPr>
        <p:blipFill>
          <a:blip r:embed="rId2"/>
          <a:srcRect l="7560" r="5802" b="12651"/>
          <a:stretch>
            <a:fillRect/>
          </a:stretch>
        </p:blipFill>
        <p:spPr>
          <a:xfrm>
            <a:off x="0" y="575310"/>
            <a:ext cx="6096000" cy="5950585"/>
          </a:xfrm>
          <a:prstGeom prst="rect">
            <a:avLst/>
          </a:prstGeom>
        </p:spPr>
      </p:pic>
      <p:sp>
        <p:nvSpPr>
          <p:cNvPr id="4" name="文本框 3"/>
          <p:cNvSpPr txBox="1"/>
          <p:nvPr/>
        </p:nvSpPr>
        <p:spPr>
          <a:xfrm>
            <a:off x="881380" y="1321435"/>
            <a:ext cx="4152900" cy="3890010"/>
          </a:xfrm>
          <a:prstGeom prst="rect">
            <a:avLst/>
          </a:prstGeom>
          <a:solidFill>
            <a:schemeClr val="bg1"/>
          </a:solidFill>
        </p:spPr>
        <p:txBody>
          <a:bodyPr wrap="square" rtlCol="0" anchor="t">
            <a:noAutofit/>
          </a:bodyPr>
          <a:p>
            <a:pPr algn="just">
              <a:buClrTx/>
              <a:buSzTx/>
              <a:buFontTx/>
            </a:pPr>
            <a:r>
              <a:rPr lang="en-US" altLang="zh-CN" sz="2400" i="1" dirty="0">
                <a:solidFill>
                  <a:srgbClr val="1E1E1E"/>
                </a:solidFill>
                <a:latin typeface="Calibri" panose="020F0502020204030204" pitchFamily="34" charset="0"/>
                <a:sym typeface="+mn-ea"/>
              </a:rPr>
              <a:t>Agritourism at 5:00 p.m. this Saturday offers cooking workshops where you can learn traditional Chinese recipes using what’s in season. There are also tasting sessions where you can sample jams and wines made on the farm. I bet you’ll fall in love with it since you are such a big fan of Chinese food. </a:t>
            </a:r>
            <a:endParaRPr lang="en-US" altLang="zh-CN" sz="2400" i="1" dirty="0">
              <a:solidFill>
                <a:srgbClr val="1E1E1E"/>
              </a:solidFill>
              <a:latin typeface="Calibri" panose="020F0502020204030204" pitchFamily="34" charset="0"/>
              <a:sym typeface="+mn-ea"/>
            </a:endParaRPr>
          </a:p>
        </p:txBody>
      </p:sp>
      <p:sp>
        <p:nvSpPr>
          <p:cNvPr id="32" name="文本框 31"/>
          <p:cNvSpPr txBox="1"/>
          <p:nvPr>
            <p:custDataLst>
              <p:tags r:id="rId3"/>
            </p:custDataLst>
          </p:nvPr>
        </p:nvSpPr>
        <p:spPr>
          <a:xfrm>
            <a:off x="7287260" y="347345"/>
            <a:ext cx="3300730" cy="398780"/>
          </a:xfrm>
          <a:prstGeom prst="rect">
            <a:avLst/>
          </a:prstGeom>
          <a:noFill/>
        </p:spPr>
        <p:txBody>
          <a:bodyPr wrap="square" rtlCol="0" anchor="t">
            <a:spAutoFit/>
          </a:bodyPr>
          <a:p>
            <a:pPr>
              <a:buClrTx/>
              <a:buSzTx/>
              <a:buFontTx/>
            </a:pPr>
            <a:r>
              <a:rPr lang="en-US" altLang="zh-CN" sz="2000">
                <a:solidFill>
                  <a:schemeClr val="bg1"/>
                </a:solidFill>
                <a:effectLst>
                  <a:outerShdw blurRad="38100" dist="38100" dir="2700000" algn="tl">
                    <a:srgbClr val="000000">
                      <a:alpha val="43137"/>
                    </a:srgbClr>
                  </a:outerShdw>
                </a:effectLst>
                <a:highlight>
                  <a:srgbClr val="008000"/>
                </a:highlight>
                <a:latin typeface="Arial Black" panose="020B0A04020102020204" charset="0"/>
                <a:cs typeface="Arial Black" panose="020B0A04020102020204" charset="0"/>
                <a:sym typeface="+mn-ea"/>
              </a:rPr>
              <a:t>engage the reader ?</a:t>
            </a:r>
            <a:endParaRPr lang="en-US" altLang="zh-CN" sz="2000">
              <a:solidFill>
                <a:schemeClr val="bg1"/>
              </a:solidFill>
              <a:effectLst>
                <a:outerShdw blurRad="38100" dist="38100" dir="2700000" algn="tl">
                  <a:srgbClr val="000000">
                    <a:alpha val="43137"/>
                  </a:srgbClr>
                </a:outerShdw>
              </a:effectLst>
              <a:highlight>
                <a:srgbClr val="008000"/>
              </a:highlight>
              <a:latin typeface="Arial Black" panose="020B0A04020102020204" charset="0"/>
              <a:cs typeface="Arial Black" panose="020B0A04020102020204" charset="0"/>
              <a:sym typeface="+mn-ea"/>
            </a:endParaRPr>
          </a:p>
        </p:txBody>
      </p:sp>
      <p:sp>
        <p:nvSpPr>
          <p:cNvPr id="30" name="文本框 29"/>
          <p:cNvSpPr txBox="1"/>
          <p:nvPr/>
        </p:nvSpPr>
        <p:spPr>
          <a:xfrm>
            <a:off x="943610" y="4364355"/>
            <a:ext cx="4090670" cy="245110"/>
          </a:xfrm>
          <a:prstGeom prst="rect">
            <a:avLst/>
          </a:prstGeom>
          <a:solidFill>
            <a:schemeClr val="accent6">
              <a:lumMod val="60000"/>
              <a:lumOff val="40000"/>
              <a:alpha val="52000"/>
            </a:schemeClr>
          </a:solidFill>
        </p:spPr>
        <p:txBody>
          <a:bodyPr wrap="square" rtlCol="0" anchor="t">
            <a:noAutofit/>
          </a:bodyPr>
          <a:p>
            <a:pPr algn="just">
              <a:buClrTx/>
              <a:buSzTx/>
              <a:buFontTx/>
            </a:pPr>
            <a:endParaRPr lang="en-US" altLang="zh-CN" sz="2000" i="1" dirty="0">
              <a:solidFill>
                <a:srgbClr val="1E1E1E"/>
              </a:solidFill>
              <a:latin typeface="Calibri" panose="020F0502020204030204" pitchFamily="34" charset="0"/>
              <a:sym typeface="+mn-ea"/>
            </a:endParaRPr>
          </a:p>
        </p:txBody>
      </p:sp>
      <p:sp>
        <p:nvSpPr>
          <p:cNvPr id="6" name="文本框 5"/>
          <p:cNvSpPr txBox="1"/>
          <p:nvPr/>
        </p:nvSpPr>
        <p:spPr>
          <a:xfrm>
            <a:off x="3491230" y="3996055"/>
            <a:ext cx="1543685" cy="245110"/>
          </a:xfrm>
          <a:prstGeom prst="rect">
            <a:avLst/>
          </a:prstGeom>
          <a:solidFill>
            <a:schemeClr val="accent6">
              <a:lumMod val="60000"/>
              <a:lumOff val="40000"/>
              <a:alpha val="52000"/>
            </a:schemeClr>
          </a:solidFill>
        </p:spPr>
        <p:txBody>
          <a:bodyPr wrap="square" rtlCol="0" anchor="t">
            <a:noAutofit/>
          </a:bodyPr>
          <a:p>
            <a:pPr algn="just">
              <a:buClrTx/>
              <a:buSzTx/>
              <a:buFontTx/>
            </a:pPr>
            <a:endParaRPr lang="en-US" altLang="zh-CN" sz="2000" i="1" dirty="0">
              <a:solidFill>
                <a:srgbClr val="1E1E1E"/>
              </a:solidFill>
              <a:latin typeface="Calibri" panose="020F0502020204030204" pitchFamily="34" charset="0"/>
              <a:sym typeface="+mn-ea"/>
            </a:endParaRPr>
          </a:p>
        </p:txBody>
      </p:sp>
      <p:sp>
        <p:nvSpPr>
          <p:cNvPr id="8" name="文本框 7"/>
          <p:cNvSpPr txBox="1"/>
          <p:nvPr/>
        </p:nvSpPr>
        <p:spPr>
          <a:xfrm>
            <a:off x="943610" y="4732655"/>
            <a:ext cx="3806825" cy="245110"/>
          </a:xfrm>
          <a:prstGeom prst="rect">
            <a:avLst/>
          </a:prstGeom>
          <a:solidFill>
            <a:schemeClr val="accent6">
              <a:lumMod val="60000"/>
              <a:lumOff val="40000"/>
              <a:alpha val="52000"/>
            </a:schemeClr>
          </a:solidFill>
        </p:spPr>
        <p:txBody>
          <a:bodyPr wrap="square" rtlCol="0" anchor="t">
            <a:noAutofit/>
          </a:bodyPr>
          <a:p>
            <a:pPr algn="just">
              <a:buClrTx/>
              <a:buSzTx/>
              <a:buFontTx/>
            </a:pPr>
            <a:endParaRPr lang="en-US" altLang="zh-CN" sz="2000" i="1" dirty="0">
              <a:solidFill>
                <a:srgbClr val="1E1E1E"/>
              </a:solidFill>
              <a:latin typeface="Calibri" panose="020F0502020204030204" pitchFamily="34" charset="0"/>
              <a:sym typeface="+mn-ea"/>
            </a:endParaRPr>
          </a:p>
        </p:txBody>
      </p:sp>
      <p:sp>
        <p:nvSpPr>
          <p:cNvPr id="9" name="文本框 8"/>
          <p:cNvSpPr txBox="1"/>
          <p:nvPr>
            <p:custDataLst>
              <p:tags r:id="rId4"/>
            </p:custDataLst>
          </p:nvPr>
        </p:nvSpPr>
        <p:spPr>
          <a:xfrm>
            <a:off x="3187700" y="2216150"/>
            <a:ext cx="1010285" cy="245110"/>
          </a:xfrm>
          <a:prstGeom prst="rect">
            <a:avLst/>
          </a:prstGeom>
          <a:solidFill>
            <a:schemeClr val="accent6">
              <a:lumMod val="60000"/>
              <a:lumOff val="40000"/>
              <a:alpha val="52000"/>
            </a:schemeClr>
          </a:solidFill>
        </p:spPr>
        <p:txBody>
          <a:bodyPr wrap="square" rtlCol="0" anchor="t">
            <a:noAutofit/>
          </a:bodyPr>
          <a:p>
            <a:pPr algn="just">
              <a:buClrTx/>
              <a:buSzTx/>
              <a:buFontTx/>
            </a:pPr>
            <a:endParaRPr lang="en-US" altLang="zh-CN" sz="2000" i="1" dirty="0">
              <a:solidFill>
                <a:srgbClr val="1E1E1E"/>
              </a:solidFill>
              <a:latin typeface="Calibri" panose="020F0502020204030204" pitchFamily="34" charset="0"/>
              <a:sym typeface="+mn-ea"/>
            </a:endParaRPr>
          </a:p>
        </p:txBody>
      </p:sp>
      <p:sp>
        <p:nvSpPr>
          <p:cNvPr id="10" name="文本框 9"/>
          <p:cNvSpPr txBox="1"/>
          <p:nvPr>
            <p:custDataLst>
              <p:tags r:id="rId5"/>
            </p:custDataLst>
          </p:nvPr>
        </p:nvSpPr>
        <p:spPr>
          <a:xfrm>
            <a:off x="881380" y="3648075"/>
            <a:ext cx="1129665" cy="245110"/>
          </a:xfrm>
          <a:prstGeom prst="rect">
            <a:avLst/>
          </a:prstGeom>
          <a:solidFill>
            <a:schemeClr val="accent6">
              <a:lumMod val="60000"/>
              <a:lumOff val="40000"/>
              <a:alpha val="52000"/>
            </a:schemeClr>
          </a:solidFill>
        </p:spPr>
        <p:txBody>
          <a:bodyPr wrap="square" rtlCol="0" anchor="t">
            <a:noAutofit/>
          </a:bodyPr>
          <a:p>
            <a:pPr algn="just">
              <a:buClrTx/>
              <a:buSzTx/>
              <a:buFontTx/>
            </a:pPr>
            <a:endParaRPr lang="en-US" altLang="zh-CN" sz="2000" i="1" dirty="0">
              <a:solidFill>
                <a:srgbClr val="1E1E1E"/>
              </a:solidFill>
              <a:latin typeface="Calibri" panose="020F0502020204030204" pitchFamily="34" charset="0"/>
              <a:sym typeface="+mn-ea"/>
            </a:endParaRPr>
          </a:p>
        </p:txBody>
      </p:sp>
      <p:pic>
        <p:nvPicPr>
          <p:cNvPr id="101" name="图片 100"/>
          <p:cNvPicPr/>
          <p:nvPr/>
        </p:nvPicPr>
        <p:blipFill>
          <a:blip r:embed="rId6"/>
          <a:srcRect b="13213"/>
          <a:stretch>
            <a:fillRect/>
          </a:stretch>
        </p:blipFill>
        <p:spPr>
          <a:xfrm>
            <a:off x="5674360" y="1593850"/>
            <a:ext cx="6350000" cy="3670300"/>
          </a:xfrm>
          <a:prstGeom prst="flowChartPunchedTape">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6" grpId="0" animBg="1"/>
      <p:bldP spid="30" grpId="0" animBg="1"/>
      <p:bldP spid="8" grpId="0" animBg="1"/>
      <p:bldP spid="6" grpId="1" animBg="1"/>
      <p:bldP spid="30" grpId="1" animBg="1"/>
      <p:bldP spid="8" grpId="1" animBg="1"/>
      <p:bldP spid="9" grpId="0" bldLvl="0" animBg="1"/>
      <p:bldP spid="9" grpId="1" animBg="1"/>
      <p:bldP spid="10" grpId="0" bldLvl="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7190" y="365125"/>
            <a:ext cx="4380865" cy="2919095"/>
          </a:xfrm>
          <a:prstGeom prst="parallelogram">
            <a:avLst/>
          </a:prstGeom>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435" y="2208530"/>
            <a:ext cx="4469130" cy="2920365"/>
          </a:xfrm>
          <a:prstGeom prst="parallelogram">
            <a:avLst/>
          </a:prstGeom>
          <a:noFill/>
          <a:extLst>
            <a:ext uri="{909E8E84-426E-40DD-AFC4-6F175D3DCCD1}">
              <a14:hiddenFill xmlns:a14="http://schemas.microsoft.com/office/drawing/2010/main">
                <a:solidFill>
                  <a:srgbClr val="FFFFFF"/>
                </a:solidFill>
              </a14:hiddenFill>
            </a:ext>
          </a:extLst>
        </p:spPr>
      </p:pic>
      <p:pic>
        <p:nvPicPr>
          <p:cNvPr id="102" name="图片 101"/>
          <p:cNvPicPr/>
          <p:nvPr/>
        </p:nvPicPr>
        <p:blipFill>
          <a:blip r:embed="rId3"/>
          <a:stretch>
            <a:fillRect/>
          </a:stretch>
        </p:blipFill>
        <p:spPr>
          <a:xfrm>
            <a:off x="7459980" y="3768090"/>
            <a:ext cx="4486275" cy="2919730"/>
          </a:xfrm>
          <a:prstGeom prst="parallelogram">
            <a:avLst/>
          </a:prstGeom>
          <a:noFill/>
          <a:ln w="9525">
            <a:noFill/>
          </a:ln>
        </p:spPr>
      </p:pic>
      <p:sp>
        <p:nvSpPr>
          <p:cNvPr id="3" name="文本框 2"/>
          <p:cNvSpPr txBox="1"/>
          <p:nvPr/>
        </p:nvSpPr>
        <p:spPr>
          <a:xfrm>
            <a:off x="5766435" y="1535430"/>
            <a:ext cx="2059940" cy="784860"/>
          </a:xfrm>
          <a:prstGeom prst="rect">
            <a:avLst/>
          </a:prstGeom>
          <a:noFill/>
        </p:spPr>
        <p:txBody>
          <a:bodyPr wrap="square" rtlCol="0" anchor="t">
            <a:noAutofit/>
          </a:bodyPr>
          <a:p>
            <a:pPr lvl="0" algn="just">
              <a:buClrTx/>
              <a:buSzTx/>
              <a:buFontTx/>
            </a:pPr>
            <a:r>
              <a:rPr lang="en-US" altLang="zh-CN" sz="3600" b="1" i="1" dirty="0">
                <a:solidFill>
                  <a:srgbClr val="1E1E1E"/>
                </a:solidFill>
                <a:effectLst/>
                <a:latin typeface="Calibri" panose="020F0502020204030204" pitchFamily="34" charset="0"/>
                <a:sym typeface="+mn-ea"/>
              </a:rPr>
              <a:t>nature</a:t>
            </a:r>
            <a:endParaRPr lang="en-US" altLang="zh-CN" sz="3600" b="1" i="1" dirty="0">
              <a:solidFill>
                <a:srgbClr val="1E1E1E"/>
              </a:solidFill>
              <a:effectLst/>
              <a:latin typeface="Calibri" panose="020F0502020204030204" pitchFamily="34" charset="0"/>
              <a:sym typeface="+mn-ea"/>
            </a:endParaRPr>
          </a:p>
        </p:txBody>
      </p:sp>
      <p:sp>
        <p:nvSpPr>
          <p:cNvPr id="4" name="文本框 3"/>
          <p:cNvSpPr txBox="1"/>
          <p:nvPr/>
        </p:nvSpPr>
        <p:spPr>
          <a:xfrm>
            <a:off x="1165860" y="3429000"/>
            <a:ext cx="2059940" cy="784860"/>
          </a:xfrm>
          <a:prstGeom prst="rect">
            <a:avLst/>
          </a:prstGeom>
          <a:noFill/>
        </p:spPr>
        <p:txBody>
          <a:bodyPr wrap="square" rtlCol="0" anchor="t">
            <a:noAutofit/>
          </a:bodyPr>
          <a:p>
            <a:pPr lvl="0" algn="just">
              <a:buClrTx/>
              <a:buSzTx/>
              <a:buFontTx/>
            </a:pPr>
            <a:r>
              <a:rPr lang="en-US" altLang="zh-CN" sz="3600" b="1" i="1" dirty="0">
                <a:solidFill>
                  <a:srgbClr val="1E1E1E"/>
                </a:solidFill>
                <a:effectLst/>
                <a:latin typeface="Calibri" panose="020F0502020204030204" pitchFamily="34" charset="0"/>
                <a:sym typeface="+mn-ea"/>
              </a:rPr>
              <a:t>animal</a:t>
            </a:r>
            <a:endParaRPr lang="en-US" altLang="zh-CN" sz="3600" b="1" i="1" dirty="0">
              <a:solidFill>
                <a:srgbClr val="1E1E1E"/>
              </a:solidFill>
              <a:effectLst/>
              <a:latin typeface="Calibri" panose="020F0502020204030204" pitchFamily="34" charset="0"/>
              <a:sym typeface="+mn-ea"/>
            </a:endParaRPr>
          </a:p>
        </p:txBody>
      </p:sp>
      <p:sp>
        <p:nvSpPr>
          <p:cNvPr id="5" name="文本框 4"/>
          <p:cNvSpPr txBox="1"/>
          <p:nvPr/>
        </p:nvSpPr>
        <p:spPr>
          <a:xfrm>
            <a:off x="9511665" y="3036570"/>
            <a:ext cx="2207260" cy="784860"/>
          </a:xfrm>
          <a:prstGeom prst="rect">
            <a:avLst/>
          </a:prstGeom>
          <a:noFill/>
        </p:spPr>
        <p:txBody>
          <a:bodyPr wrap="square" rtlCol="0" anchor="t">
            <a:noAutofit/>
          </a:bodyPr>
          <a:p>
            <a:pPr lvl="0" algn="just">
              <a:buClrTx/>
              <a:buSzTx/>
              <a:buFontTx/>
            </a:pPr>
            <a:r>
              <a:rPr lang="en-US" altLang="zh-CN" sz="3600" b="1" i="1" dirty="0">
                <a:solidFill>
                  <a:srgbClr val="1E1E1E"/>
                </a:solidFill>
                <a:effectLst/>
                <a:latin typeface="Calibri" panose="020F0502020204030204" pitchFamily="34" charset="0"/>
                <a:sym typeface="+mn-ea"/>
              </a:rPr>
              <a:t>farm</a:t>
            </a:r>
            <a:endParaRPr lang="en-US" altLang="zh-CN" sz="3600" b="1" i="1" dirty="0">
              <a:solidFill>
                <a:srgbClr val="1E1E1E"/>
              </a:solidFill>
              <a:effectLst/>
              <a:latin typeface="Calibri" panose="020F0502020204030204" pitchFamily="34" charset="0"/>
              <a:sym typeface="+mn-ea"/>
            </a:endParaRPr>
          </a:p>
        </p:txBody>
      </p:sp>
      <p:sp>
        <p:nvSpPr>
          <p:cNvPr id="7" name="文本框 6"/>
          <p:cNvSpPr txBox="1"/>
          <p:nvPr/>
        </p:nvSpPr>
        <p:spPr>
          <a:xfrm>
            <a:off x="1776095" y="5332095"/>
            <a:ext cx="7002780" cy="1069340"/>
          </a:xfrm>
          <a:prstGeom prst="rect">
            <a:avLst/>
          </a:prstGeom>
          <a:noFill/>
        </p:spPr>
        <p:txBody>
          <a:bodyPr wrap="square" rtlCol="0" anchor="t">
            <a:noAutofit/>
          </a:bodyPr>
          <a:p>
            <a:pPr lvl="0" algn="just">
              <a:buClrTx/>
              <a:buSzTx/>
              <a:buFontTx/>
            </a:pPr>
            <a:r>
              <a:rPr lang="en-US" altLang="zh-CN" sz="2800" i="1" dirty="0">
                <a:solidFill>
                  <a:srgbClr val="1E1E1E"/>
                </a:solidFill>
                <a:effectLst/>
                <a:latin typeface="Calibri" panose="020F0502020204030204" pitchFamily="34" charset="0"/>
                <a:sym typeface="+mn-ea"/>
              </a:rPr>
              <a:t>All </a:t>
            </a:r>
            <a:r>
              <a:rPr lang="en-US" altLang="zh-CN" sz="2800" b="1" i="1" dirty="0">
                <a:solidFill>
                  <a:srgbClr val="FF0000"/>
                </a:solidFill>
                <a:effectLst/>
                <a:latin typeface="Calibri" panose="020F0502020204030204" pitchFamily="34" charset="0"/>
                <a:sym typeface="+mn-ea"/>
              </a:rPr>
              <a:t>add to </a:t>
            </a:r>
            <a:r>
              <a:rPr lang="en-US" altLang="zh-CN" sz="2800" i="1" dirty="0">
                <a:solidFill>
                  <a:srgbClr val="1E1E1E"/>
                </a:solidFill>
                <a:effectLst/>
                <a:latin typeface="Calibri" panose="020F0502020204030204" pitchFamily="34" charset="0"/>
                <a:sym typeface="+mn-ea"/>
              </a:rPr>
              <a:t>the fun!</a:t>
            </a:r>
            <a:endParaRPr lang="en-US" altLang="zh-CN" sz="2800" i="1" dirty="0">
              <a:solidFill>
                <a:srgbClr val="1E1E1E"/>
              </a:solidFill>
              <a:effectLst/>
              <a:latin typeface="Calibri" panose="020F0502020204030204" pitchFamily="34" charset="0"/>
              <a:sym typeface="+mn-ea"/>
            </a:endParaRPr>
          </a:p>
          <a:p>
            <a:pPr lvl="0" algn="just">
              <a:buClrTx/>
              <a:buSzTx/>
              <a:buFontTx/>
            </a:pPr>
            <a:r>
              <a:rPr lang="en-US" altLang="zh-CN" sz="2800" i="1" dirty="0">
                <a:solidFill>
                  <a:srgbClr val="1E1E1E"/>
                </a:solidFill>
                <a:effectLst/>
                <a:latin typeface="Calibri" panose="020F0502020204030204" pitchFamily="34" charset="0"/>
                <a:sym typeface="+mn-ea"/>
              </a:rPr>
              <a:t>All </a:t>
            </a:r>
            <a:r>
              <a:rPr lang="en-US" altLang="zh-CN" sz="2800" b="1" i="1" dirty="0">
                <a:solidFill>
                  <a:srgbClr val="FF0000"/>
                </a:solidFill>
                <a:effectLst/>
                <a:latin typeface="Calibri" panose="020F0502020204030204" pitchFamily="34" charset="0"/>
                <a:sym typeface="+mn-ea"/>
              </a:rPr>
              <a:t>mutiply</a:t>
            </a:r>
            <a:r>
              <a:rPr lang="en-US" altLang="zh-CN" sz="2800" i="1" dirty="0">
                <a:solidFill>
                  <a:srgbClr val="1E1E1E"/>
                </a:solidFill>
                <a:effectLst/>
                <a:latin typeface="Calibri" panose="020F0502020204030204" pitchFamily="34" charset="0"/>
                <a:sym typeface="+mn-ea"/>
              </a:rPr>
              <a:t> the </a:t>
            </a:r>
            <a:r>
              <a:rPr lang="en-US" altLang="zh-CN" sz="2800" b="1" i="1" dirty="0">
                <a:solidFill>
                  <a:srgbClr val="FF0000"/>
                </a:solidFill>
                <a:effectLst/>
                <a:latin typeface="Calibri" panose="020F0502020204030204" pitchFamily="34" charset="0"/>
                <a:sym typeface="+mn-ea"/>
              </a:rPr>
              <a:t>delights</a:t>
            </a:r>
            <a:r>
              <a:rPr lang="en-US" altLang="zh-CN" sz="2800" i="1" dirty="0">
                <a:solidFill>
                  <a:srgbClr val="1E1E1E"/>
                </a:solidFill>
                <a:effectLst/>
                <a:latin typeface="Calibri" panose="020F0502020204030204" pitchFamily="34" charset="0"/>
                <a:sym typeface="+mn-ea"/>
              </a:rPr>
              <a:t>/ </a:t>
            </a:r>
            <a:r>
              <a:rPr lang="en-US" altLang="zh-CN" sz="2800" b="1" i="1" dirty="0">
                <a:solidFill>
                  <a:srgbClr val="FF0000"/>
                </a:solidFill>
                <a:effectLst/>
                <a:latin typeface="Calibri" panose="020F0502020204030204" pitchFamily="34" charset="0"/>
                <a:sym typeface="+mn-ea"/>
              </a:rPr>
              <a:t>thrills</a:t>
            </a:r>
            <a:r>
              <a:rPr lang="en-US" altLang="zh-CN" sz="2800" i="1" dirty="0">
                <a:solidFill>
                  <a:srgbClr val="1E1E1E"/>
                </a:solidFill>
                <a:effectLst/>
                <a:latin typeface="Calibri" panose="020F0502020204030204" pitchFamily="34" charset="0"/>
                <a:sym typeface="+mn-ea"/>
              </a:rPr>
              <a:t>!</a:t>
            </a:r>
            <a:endParaRPr lang="en-US" altLang="zh-CN" sz="2800" i="1" dirty="0">
              <a:solidFill>
                <a:srgbClr val="1E1E1E"/>
              </a:solidFill>
              <a:effectLst/>
              <a:latin typeface="Calibri" panose="020F0502020204030204" pitchFamily="34" charset="0"/>
              <a:sym typeface="+mn-ea"/>
            </a:endParaRPr>
          </a:p>
        </p:txBody>
      </p:sp>
      <p:sp>
        <p:nvSpPr>
          <p:cNvPr id="8" name="文本框 7"/>
          <p:cNvSpPr txBox="1"/>
          <p:nvPr>
            <p:custDataLst>
              <p:tags r:id="rId4"/>
            </p:custDataLst>
          </p:nvPr>
        </p:nvSpPr>
        <p:spPr>
          <a:xfrm>
            <a:off x="4892675" y="757555"/>
            <a:ext cx="7408545" cy="483870"/>
          </a:xfrm>
          <a:prstGeom prst="rect">
            <a:avLst/>
          </a:prstGeom>
          <a:noFill/>
        </p:spPr>
        <p:txBody>
          <a:bodyPr wrap="square" rtlCol="0">
            <a:noAutofit/>
          </a:bodyPr>
          <a:p>
            <a:r>
              <a:rPr lang="en-US" altLang="zh-CN" sz="2400" b="1">
                <a:latin typeface="Times New Roman" panose="02020603050405020304" pitchFamily="18" charset="0"/>
                <a:cs typeface="Times New Roman" panose="02020603050405020304" pitchFamily="18" charset="0"/>
              </a:rPr>
              <a:t>Agritourism combines __________________________ .</a:t>
            </a:r>
            <a:endParaRPr lang="en-US" altLang="zh-CN" sz="2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P spid="3" grpId="1"/>
      <p:bldP spid="4" grpId="0"/>
      <p:bldP spid="4" grpId="1"/>
      <p:bldP spid="5" grpId="0"/>
      <p:bldP spid="5" grpId="1"/>
      <p:bldP spid="7" grpId="0"/>
      <p:bldP spid="7" grpId="1"/>
    </p:bldLst>
  </p:timing>
</p:sld>
</file>

<file path=ppt/tags/tag1.xml><?xml version="1.0" encoding="utf-8"?>
<p:tagLst xmlns:p="http://schemas.openxmlformats.org/presentationml/2006/main">
  <p:tag name="KSO_WM_UNIT_PLACING_PICTURE_USER_VIEWPORT" val="{&quot;height&quot;:9709,&quot;width&quot;:13696}"/>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PLACING_PICTURE_USER_VIEWPORT" val="{&quot;height&quot;:9709,&quot;width&quot;:13260}"/>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oAutofit/>
      </a:bodyPr>
      <a:lstStyle>
        <a:defPPr lvl="0" algn="just">
          <a:buClrTx/>
          <a:buSzTx/>
          <a:buFontTx/>
          <a:defRPr lang="en-US" altLang="zh-CN" sz="2000" i="1" dirty="0">
            <a:solidFill>
              <a:srgbClr val="1E1E1E"/>
            </a:solidFill>
            <a:effectLst/>
            <a:latin typeface="Calibri" panose="020F0502020204030204" pitchFamily="34" charset="0"/>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7462</Words>
  <Application>WPS 演示</Application>
  <PresentationFormat>宽屏</PresentationFormat>
  <Paragraphs>141</Paragraphs>
  <Slides>13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Arial</vt:lpstr>
      <vt:lpstr>宋体</vt:lpstr>
      <vt:lpstr>Wingdings</vt:lpstr>
      <vt:lpstr>Calibri</vt:lpstr>
      <vt:lpstr>方正大黑体_GBK</vt:lpstr>
      <vt:lpstr>Times New Roman</vt:lpstr>
      <vt:lpstr>Wingdings</vt:lpstr>
      <vt:lpstr>Arial Black</vt:lpstr>
      <vt:lpstr>微软雅黑</vt:lpstr>
      <vt:lpstr>等线 Light</vt:lpstr>
      <vt:lpstr>等线</vt:lpstr>
      <vt:lpstr>Arial Unicode MS</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minzhi chen</dc:creator>
  <cp:lastModifiedBy>Administrator</cp:lastModifiedBy>
  <cp:revision>28</cp:revision>
  <dcterms:created xsi:type="dcterms:W3CDTF">2024-05-26T06:15:00Z</dcterms:created>
  <dcterms:modified xsi:type="dcterms:W3CDTF">2024-05-30T07:35:07Z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F8F40C5E3B054804882756B8C9FAFB1C_13</vt:lpwstr>
  </property>
  <property fmtid="{D5CDD505-2E9C-101B-9397-08002B2CF9AE}" pid="3" name="KSOProductBuildVer">
    <vt:lpwstr>2052-11.8.2.7978</vt:lpwstr>
  </property>
</Properties>
</file>