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13"/>
  </p:notesMasterIdLst>
  <p:handoutMasterIdLst>
    <p:handoutMasterId r:id="rId68"/>
  </p:handoutMasterIdLst>
  <p:sldIdLst>
    <p:sldId id="775" r:id="rId4"/>
    <p:sldId id="282" r:id="rId5"/>
    <p:sldId id="296" r:id="rId6"/>
    <p:sldId id="711" r:id="rId7"/>
    <p:sldId id="712" r:id="rId8"/>
    <p:sldId id="303" r:id="rId9"/>
    <p:sldId id="283" r:id="rId10"/>
    <p:sldId id="284" r:id="rId11"/>
    <p:sldId id="301" r:id="rId12"/>
    <p:sldId id="302" r:id="rId14"/>
    <p:sldId id="304" r:id="rId15"/>
    <p:sldId id="609" r:id="rId16"/>
    <p:sldId id="300" r:id="rId17"/>
    <p:sldId id="306" r:id="rId18"/>
    <p:sldId id="307" r:id="rId19"/>
    <p:sldId id="308" r:id="rId20"/>
    <p:sldId id="473" r:id="rId21"/>
    <p:sldId id="661" r:id="rId22"/>
    <p:sldId id="310" r:id="rId23"/>
    <p:sldId id="524" r:id="rId24"/>
    <p:sldId id="525" r:id="rId25"/>
    <p:sldId id="328" r:id="rId26"/>
    <p:sldId id="329" r:id="rId27"/>
    <p:sldId id="330" r:id="rId28"/>
    <p:sldId id="331" r:id="rId29"/>
    <p:sldId id="342" r:id="rId30"/>
    <p:sldId id="343" r:id="rId31"/>
    <p:sldId id="344" r:id="rId32"/>
    <p:sldId id="347" r:id="rId33"/>
    <p:sldId id="345" r:id="rId34"/>
    <p:sldId id="349" r:id="rId35"/>
    <p:sldId id="351" r:id="rId36"/>
    <p:sldId id="350" r:id="rId37"/>
    <p:sldId id="352" r:id="rId38"/>
    <p:sldId id="665" r:id="rId39"/>
    <p:sldId id="363" r:id="rId40"/>
    <p:sldId id="563" r:id="rId41"/>
    <p:sldId id="364" r:id="rId42"/>
    <p:sldId id="365" r:id="rId43"/>
    <p:sldId id="378" r:id="rId44"/>
    <p:sldId id="379" r:id="rId45"/>
    <p:sldId id="366" r:id="rId46"/>
    <p:sldId id="367" r:id="rId47"/>
    <p:sldId id="380" r:id="rId48"/>
    <p:sldId id="381" r:id="rId49"/>
    <p:sldId id="713" r:id="rId50"/>
    <p:sldId id="714" r:id="rId51"/>
    <p:sldId id="585" r:id="rId52"/>
    <p:sldId id="565" r:id="rId53"/>
    <p:sldId id="587" r:id="rId54"/>
    <p:sldId id="588" r:id="rId55"/>
    <p:sldId id="707" r:id="rId56"/>
    <p:sldId id="590" r:id="rId57"/>
    <p:sldId id="600" r:id="rId58"/>
    <p:sldId id="763" r:id="rId59"/>
    <p:sldId id="764" r:id="rId60"/>
    <p:sldId id="765" r:id="rId61"/>
    <p:sldId id="766" r:id="rId62"/>
    <p:sldId id="767" r:id="rId63"/>
    <p:sldId id="771" r:id="rId64"/>
    <p:sldId id="772" r:id="rId65"/>
    <p:sldId id="773" r:id="rId66"/>
    <p:sldId id="295" r:id="rId67"/>
  </p:sldIdLst>
  <p:sldSz cx="12192000" cy="6858000"/>
  <p:notesSz cx="6858000" cy="9144000"/>
  <p:embeddedFontLst>
    <p:embeddedFont>
      <p:font typeface="微软雅黑" panose="020B0503020204020204" pitchFamily="34" charset="-122"/>
      <p:regular r:id="rId73"/>
    </p:embeddedFont>
    <p:embeddedFont>
      <p:font typeface="Dubai Medium" panose="020B0603030403030204" pitchFamily="34" charset="-78"/>
      <p:regular r:id="rId74"/>
    </p:embeddedFont>
    <p:embeddedFont>
      <p:font typeface="汉仪中黑简" panose="02010600000101010101" charset="-122"/>
      <p:regular r:id="rId75"/>
    </p:embeddedFont>
    <p:embeddedFont>
      <p:font typeface="楷体" panose="02010609060101010101" charset="-122"/>
      <p:regular r:id="rId76"/>
    </p:embeddedFont>
    <p:embeddedFont>
      <p:font typeface="等线" panose="02010600030101010101" pitchFamily="2" charset="-122"/>
      <p:regular r:id="rId77"/>
    </p:embeddedFont>
    <p:embeddedFont>
      <p:font typeface="华文仿宋" panose="02010600040101010101" charset="-122"/>
      <p:regular r:id="rId78"/>
    </p:embeddedFont>
    <p:embeddedFont>
      <p:font typeface="Calibri" panose="020F0502020204030204" charset="0"/>
      <p:regular r:id="rId79"/>
      <p:bold r:id="rId80"/>
      <p:italic r:id="rId81"/>
      <p:boldItalic r:id="rId82"/>
    </p:embeddedFont>
    <p:embeddedFont>
      <p:font typeface="华文中宋" panose="02010600040101010101" charset="-122"/>
      <p:regular r:id="rId83"/>
    </p:embeddedFont>
    <p:embeddedFont>
      <p:font typeface="隶书" panose="02010509060101010101" charset="-122"/>
      <p:regular r:id="rId84"/>
    </p:embeddedFont>
    <p:embeddedFont>
      <p:font typeface="等线 Light" panose="02010600030101010101" charset="-122"/>
      <p:regular r:id="rId85"/>
    </p:embeddedFont>
    <p:embeddedFont>
      <p:font typeface="华文新魏" panose="02010800040101010101" pitchFamily="2" charset="-122"/>
      <p:regular r:id="rId8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B558C-881A-4A59-9799-E04A28F8AA34}" styleName="{d27b558c-881a-4a59-9799-e04a28f8aa34}">
    <a:wholeTbl>
      <a:tcTxStyle>
        <a:fontRef idx="none">
          <a:prstClr val="black"/>
        </a:fontRef>
      </a:tcTxStyle>
      <a:tcStyle>
        <a:tcBdr>
          <a:top>
            <a:ln w="12700" cmpd="sng">
              <a:solidFill>
                <a:srgbClr val="D3A9AD"/>
              </a:solidFill>
            </a:ln>
          </a:top>
          <a:bottom>
            <a:ln w="12700" cmpd="sng">
              <a:solidFill>
                <a:srgbClr val="D3A9AD"/>
              </a:solidFill>
            </a:ln>
          </a:bottom>
          <a:insideV>
            <a:ln w="12700" cmpd="sng">
              <a:solidFill>
                <a:srgbClr val="D3A9AD"/>
              </a:solidFill>
            </a:ln>
          </a:insideV>
        </a:tcBdr>
        <a:fill>
          <a:solidFill>
            <a:srgbClr val="FFFFFF"/>
          </a:solidFill>
        </a:fill>
      </a:tcStyle>
    </a:wholeTbl>
    <a:band2H>
      <a:tcTxStyle>
        <a:fontRef idx="none">
          <a:prstClr val="black"/>
        </a:fontRef>
      </a:tcTxStyle>
      <a:tcStyle>
        <a:tcBdr/>
        <a:fill>
          <a:solidFill>
            <a:srgbClr val="ECCFD1"/>
          </a:solidFill>
        </a:fill>
      </a:tcStyle>
    </a:band2H>
    <a:firstRow>
      <a:tcTxStyle>
        <a:fontRef idx="none">
          <a:prstClr val="black"/>
        </a:fontRef>
      </a:tcTxStyle>
      <a:tcStyle>
        <a:tcBdr>
          <a:bottom>
            <a:ln w="12700" cmpd="sng">
              <a:solidFill>
                <a:srgbClr val="D3A9AD"/>
              </a:solidFill>
            </a:ln>
          </a:bottom>
        </a:tcBdr>
        <a:fill>
          <a:solidFill>
            <a:srgbClr val="ECCFD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snapToGrid="0" showGuides="1">
      <p:cViewPr varScale="1">
        <p:scale>
          <a:sx n="80" d="100"/>
          <a:sy n="80" d="100"/>
        </p:scale>
        <p:origin x="392" y="52"/>
      </p:cViewPr>
      <p:guideLst>
        <p:guide orient="horz" pos="1969"/>
        <p:guide pos="379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6" Type="http://schemas.openxmlformats.org/officeDocument/2006/relationships/font" Target="fonts/font14.fntdata"/><Relationship Id="rId85" Type="http://schemas.openxmlformats.org/officeDocument/2006/relationships/font" Target="fonts/font13.fntdata"/><Relationship Id="rId84" Type="http://schemas.openxmlformats.org/officeDocument/2006/relationships/font" Target="fonts/font12.fntdata"/><Relationship Id="rId83" Type="http://schemas.openxmlformats.org/officeDocument/2006/relationships/font" Target="fonts/font11.fntdata"/><Relationship Id="rId82" Type="http://schemas.openxmlformats.org/officeDocument/2006/relationships/font" Target="fonts/font10.fntdata"/><Relationship Id="rId81" Type="http://schemas.openxmlformats.org/officeDocument/2006/relationships/font" Target="fonts/font9.fntdata"/><Relationship Id="rId80" Type="http://schemas.openxmlformats.org/officeDocument/2006/relationships/font" Target="fonts/font8.fntdata"/><Relationship Id="rId8" Type="http://schemas.openxmlformats.org/officeDocument/2006/relationships/slide" Target="slides/slide5.xml"/><Relationship Id="rId79" Type="http://schemas.openxmlformats.org/officeDocument/2006/relationships/font" Target="fonts/font7.fntdata"/><Relationship Id="rId78" Type="http://schemas.openxmlformats.org/officeDocument/2006/relationships/font" Target="fonts/font6.fntdata"/><Relationship Id="rId77" Type="http://schemas.openxmlformats.org/officeDocument/2006/relationships/font" Target="fonts/font5.fntdata"/><Relationship Id="rId76" Type="http://schemas.openxmlformats.org/officeDocument/2006/relationships/font" Target="fonts/font4.fntdata"/><Relationship Id="rId75" Type="http://schemas.openxmlformats.org/officeDocument/2006/relationships/font" Target="fonts/font3.fntdata"/><Relationship Id="rId74" Type="http://schemas.openxmlformats.org/officeDocument/2006/relationships/font" Target="fonts/font2.fntdata"/><Relationship Id="rId73" Type="http://schemas.openxmlformats.org/officeDocument/2006/relationships/font" Target="fonts/font1.fntdata"/><Relationship Id="rId72" Type="http://schemas.openxmlformats.org/officeDocument/2006/relationships/commentAuthors" Target="commentAuthors.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4.png"/><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image" Target="../media/image6.png"/><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tags" Target="../tags/tag10.xml"/><Relationship Id="rId10" Type="http://schemas.openxmlformats.org/officeDocument/2006/relationships/tags" Target="../tags/tag1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7.jpeg"/><Relationship Id="rId4" Type="http://schemas.openxmlformats.org/officeDocument/2006/relationships/tags" Target="../tags/tag18.xml"/><Relationship Id="rId3" Type="http://schemas.openxmlformats.org/officeDocument/2006/relationships/image" Target="../media/image2.jpeg"/><Relationship Id="rId2" Type="http://schemas.openxmlformats.org/officeDocument/2006/relationships/tags" Target="../tags/tag17.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6.png"/><Relationship Id="rId4" Type="http://schemas.openxmlformats.org/officeDocument/2006/relationships/tags" Target="../tags/tag32.xml"/><Relationship Id="rId3" Type="http://schemas.openxmlformats.org/officeDocument/2006/relationships/image" Target="../media/image5.png"/><Relationship Id="rId2" Type="http://schemas.openxmlformats.org/officeDocument/2006/relationships/tags" Target="../tags/tag31.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6.png"/><Relationship Id="rId4" Type="http://schemas.openxmlformats.org/officeDocument/2006/relationships/tags" Target="../tags/tag40.xml"/><Relationship Id="rId3" Type="http://schemas.openxmlformats.org/officeDocument/2006/relationships/image" Target="../media/image5.png"/><Relationship Id="rId2" Type="http://schemas.openxmlformats.org/officeDocument/2006/relationships/tags" Target="../tags/tag3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52.xml"/><Relationship Id="rId7" Type="http://schemas.openxmlformats.org/officeDocument/2006/relationships/image" Target="../media/image8.png"/><Relationship Id="rId6" Type="http://schemas.openxmlformats.org/officeDocument/2006/relationships/tags" Target="../tags/tag51.xml"/><Relationship Id="rId5" Type="http://schemas.openxmlformats.org/officeDocument/2006/relationships/image" Target="../media/image5.png"/><Relationship Id="rId4" Type="http://schemas.openxmlformats.org/officeDocument/2006/relationships/tags" Target="../tags/tag50.xml"/><Relationship Id="rId3" Type="http://schemas.openxmlformats.org/officeDocument/2006/relationships/image" Target="../media/image2.jpe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6.png"/><Relationship Id="rId4" Type="http://schemas.openxmlformats.org/officeDocument/2006/relationships/tags" Target="../tags/tag61.xml"/><Relationship Id="rId3" Type="http://schemas.openxmlformats.org/officeDocument/2006/relationships/image" Target="../media/image5.png"/><Relationship Id="rId2" Type="http://schemas.openxmlformats.org/officeDocument/2006/relationships/tags" Target="../tags/tag60.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6.png"/><Relationship Id="rId4" Type="http://schemas.openxmlformats.org/officeDocument/2006/relationships/tags" Target="../tags/tag69.xml"/><Relationship Id="rId3" Type="http://schemas.openxmlformats.org/officeDocument/2006/relationships/image" Target="../media/image5.png"/><Relationship Id="rId2" Type="http://schemas.openxmlformats.org/officeDocument/2006/relationships/tags" Target="../tags/tag68.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image" Target="../media/image7.jpeg"/><Relationship Id="rId4" Type="http://schemas.openxmlformats.org/officeDocument/2006/relationships/tags" Target="../tags/tag76.xml"/><Relationship Id="rId3" Type="http://schemas.openxmlformats.org/officeDocument/2006/relationships/image" Target="../media/image5.png"/><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image" Target="../media/image7.jpeg"/><Relationship Id="rId6" Type="http://schemas.openxmlformats.org/officeDocument/2006/relationships/tags" Target="../tags/tag83.xml"/><Relationship Id="rId5" Type="http://schemas.openxmlformats.org/officeDocument/2006/relationships/image" Target="../media/image5.png"/><Relationship Id="rId4" Type="http://schemas.openxmlformats.org/officeDocument/2006/relationships/tags" Target="../tags/tag82.xml"/><Relationship Id="rId3" Type="http://schemas.openxmlformats.org/officeDocument/2006/relationships/image" Target="../media/image2.jpeg"/><Relationship Id="rId2" Type="http://schemas.openxmlformats.org/officeDocument/2006/relationships/tags" Target="../tags/tag81.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6.png"/><Relationship Id="rId4" Type="http://schemas.openxmlformats.org/officeDocument/2006/relationships/tags" Target="../tags/tag91.xml"/><Relationship Id="rId3" Type="http://schemas.openxmlformats.org/officeDocument/2006/relationships/image" Target="../media/image5.png"/><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media/image6.png"/><Relationship Id="rId4" Type="http://schemas.openxmlformats.org/officeDocument/2006/relationships/tags" Target="../tags/tag97.xml"/><Relationship Id="rId3" Type="http://schemas.openxmlformats.org/officeDocument/2006/relationships/image" Target="../media/image5.png"/><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image" Target="../media/image6.png"/><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image" Target="../media/image6.png"/><Relationship Id="rId3" Type="http://schemas.openxmlformats.org/officeDocument/2006/relationships/tags" Target="../tags/tag113.xml"/><Relationship Id="rId2" Type="http://schemas.openxmlformats.org/officeDocument/2006/relationships/tags" Target="../tags/tag112.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image" Target="../media/image6.png"/><Relationship Id="rId3" Type="http://schemas.openxmlformats.org/officeDocument/2006/relationships/tags" Target="../tags/tag127.xml"/><Relationship Id="rId2" Type="http://schemas.openxmlformats.org/officeDocument/2006/relationships/tags" Target="../tags/tag126.xml"/><Relationship Id="rId13" Type="http://schemas.openxmlformats.org/officeDocument/2006/relationships/image" Target="../media/image10.jpeg"/><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image" Target="../media/image6.png"/><Relationship Id="rId5" Type="http://schemas.openxmlformats.org/officeDocument/2006/relationships/tags" Target="../tags/tag138.xml"/><Relationship Id="rId4" Type="http://schemas.openxmlformats.org/officeDocument/2006/relationships/image" Target="../media/image5.png"/><Relationship Id="rId3" Type="http://schemas.openxmlformats.org/officeDocument/2006/relationships/tags" Target="../tags/tag137.xml"/><Relationship Id="rId2" Type="http://schemas.openxmlformats.org/officeDocument/2006/relationships/tags" Target="../tags/tag136.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5" name="图片 4" descr="ff"/>
          <p:cNvPicPr>
            <a:picLocks noChangeAspect="1"/>
          </p:cNvPicPr>
          <p:nvPr>
            <p:custDataLst>
              <p:tags r:id="rId4"/>
            </p:custDataLst>
          </p:nvPr>
        </p:nvPicPr>
        <p:blipFill>
          <a:blip r:embed="rId5"/>
          <a:srcRect l="70149" t="47162" r="-27820" b="19073"/>
          <a:stretch>
            <a:fillRect/>
          </a:stretch>
        </p:blipFill>
        <p:spPr>
          <a:xfrm>
            <a:off x="0" y="5237138"/>
            <a:ext cx="3066402" cy="1620849"/>
          </a:xfrm>
          <a:prstGeom prst="rect">
            <a:avLst/>
          </a:prstGeom>
        </p:spPr>
      </p:pic>
      <p:pic>
        <p:nvPicPr>
          <p:cNvPr id="7" name="图片 6" descr="VCG211347124993 [转换]"/>
          <p:cNvPicPr>
            <a:picLocks noChangeAspect="1"/>
          </p:cNvPicPr>
          <p:nvPr>
            <p:custDataLst>
              <p:tags r:id="rId6"/>
            </p:custDataLst>
          </p:nvPr>
        </p:nvPicPr>
        <p:blipFill>
          <a:blip r:embed="rId7"/>
          <a:srcRect l="-8087" t="-31964" r="-1415" b="-25519"/>
          <a:stretch>
            <a:fillRect/>
          </a:stretch>
        </p:blipFill>
        <p:spPr>
          <a:xfrm>
            <a:off x="6295390" y="691"/>
            <a:ext cx="5896610" cy="6158117"/>
          </a:xfrm>
          <a:prstGeom prst="rect">
            <a:avLst/>
          </a:prstGeom>
        </p:spPr>
      </p:pic>
      <p:sp>
        <p:nvSpPr>
          <p:cNvPr id="16" name="日期占位符 15"/>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2" name="文本占位符 1"/>
          <p:cNvSpPr>
            <a:spLocks noGrp="1"/>
          </p:cNvSpPr>
          <p:nvPr>
            <p:ph type="body" idx="1" hasCustomPrompt="1"/>
            <p:custDataLst>
              <p:tags r:id="rId11"/>
            </p:custDataLst>
          </p:nvPr>
        </p:nvSpPr>
        <p:spPr>
          <a:xfrm>
            <a:off x="997584" y="4798195"/>
            <a:ext cx="5199177" cy="1244534"/>
          </a:xfrm>
        </p:spPr>
        <p:txBody>
          <a:bodyPr vert="horz" wrap="square" lIns="101600" tIns="0" rIns="82550" bIns="0" rtlCol="0" anchor="t" anchorCtr="0">
            <a:norm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4" name="文本占位符 2"/>
          <p:cNvSpPr>
            <a:spLocks noGrp="1"/>
          </p:cNvSpPr>
          <p:nvPr>
            <p:ph type="body" idx="2" hasCustomPrompt="1"/>
            <p:custDataLst>
              <p:tags r:id="rId12"/>
            </p:custDataLst>
          </p:nvPr>
        </p:nvSpPr>
        <p:spPr>
          <a:xfrm>
            <a:off x="997584" y="815269"/>
            <a:ext cx="3071927" cy="1414351"/>
          </a:xfrm>
          <a:ln>
            <a:noFill/>
          </a:ln>
        </p:spPr>
        <p:txBody>
          <a:bodyPr vert="horz" wrap="square" lIns="101600" tIns="0" rIns="82550" bIns="0" rtlCol="0" anchor="t" anchorCtr="0">
            <a:normAutofit/>
          </a:bodyPr>
          <a:lstStyle>
            <a:lvl1pPr marL="0" marR="0" indent="-228600" algn="l" defTabSz="914400" rtl="0" eaLnBrk="1" fontAlgn="auto" latinLnBrk="0" hangingPunct="0">
              <a:lnSpc>
                <a:spcPct val="114000"/>
              </a:lnSpc>
              <a:spcBef>
                <a:spcPts val="0"/>
              </a:spcBef>
              <a:spcAft>
                <a:spcPts val="0"/>
              </a:spcAft>
              <a:buClrTx/>
              <a:buSzTx/>
              <a:buFontTx/>
              <a:buNone/>
              <a:defRPr kumimoji="0" lang="zh-CN" altLang="en-US" sz="4800" b="1" i="0" u="none" strike="noStrike" kern="0" cap="none" spc="0" normalizeH="0" baseline="0" noProof="1" dirty="0">
                <a:ln w="2381" cmpd="sng">
                  <a:noFill/>
                </a:ln>
                <a:solidFill>
                  <a:schemeClr val="dk1">
                    <a:lumMod val="85000"/>
                    <a:lumOff val="15000"/>
                  </a:schemeClr>
                </a:solidFill>
                <a:effectLst/>
                <a:uFillTx/>
                <a:latin typeface="Arial" panose="020B0604020202020204" pitchFamily="34" charset="0"/>
                <a:ea typeface="汉仪旗黑-50简" charset="0"/>
                <a:cs typeface="汉仪旗黑-50简"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6" name="标题 3"/>
          <p:cNvSpPr>
            <a:spLocks noGrp="1"/>
          </p:cNvSpPr>
          <p:nvPr>
            <p:ph type="ctrTitle" idx="3" hasCustomPrompt="1"/>
            <p:custDataLst>
              <p:tags r:id="rId13"/>
            </p:custDataLst>
          </p:nvPr>
        </p:nvSpPr>
        <p:spPr>
          <a:xfrm>
            <a:off x="997584" y="2288040"/>
            <a:ext cx="5199177" cy="2406650"/>
          </a:xfr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72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铁线黑-65简"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7" name="图片 6"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2" name="图片 1" descr="ded"/>
          <p:cNvPicPr>
            <a:picLocks noChangeAspect="1"/>
          </p:cNvPicPr>
          <p:nvPr>
            <p:custDataLst>
              <p:tags r:id="rId4"/>
            </p:custDataLst>
          </p:nvPr>
        </p:nvPicPr>
        <p:blipFill>
          <a:blip r:embed="rId5"/>
          <a:srcRect l="-4122" t="-841" r="19636" b="14328"/>
          <a:stretch>
            <a:fillRect/>
          </a:stretch>
        </p:blipFill>
        <p:spPr>
          <a:xfrm flipH="1">
            <a:off x="0" y="-318"/>
            <a:ext cx="5857240" cy="6858000"/>
          </a:xfrm>
          <a:prstGeom prst="rect">
            <a:avLst/>
          </a:prstGeom>
        </p:spPr>
      </p:pic>
      <p:sp>
        <p:nvSpPr>
          <p:cNvPr id="4" name="日期占位符 3"/>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grpSp>
        <p:nvGrpSpPr>
          <p:cNvPr id="7" name="组合 6"/>
          <p:cNvGrpSpPr/>
          <p:nvPr>
            <p:custDataLst>
              <p:tags r:id="rId9"/>
            </p:custDataLst>
          </p:nvPr>
        </p:nvGrpSpPr>
        <p:grpSpPr>
          <a:xfrm>
            <a:off x="6189344" y="4377446"/>
            <a:ext cx="1676400" cy="370840"/>
            <a:chOff x="2086" y="6488"/>
            <a:chExt cx="2640" cy="584"/>
          </a:xfrm>
        </p:grpSpPr>
        <p:sp>
          <p:nvSpPr>
            <p:cNvPr id="43" name="箭头: V 形 42"/>
            <p:cNvSpPr/>
            <p:nvPr>
              <p:custDataLst>
                <p:tags r:id="rId10"/>
              </p:custDataLst>
            </p:nvPr>
          </p:nvSpPr>
          <p:spPr>
            <a:xfrm>
              <a:off x="4182"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4" name="箭头: V 形 43"/>
            <p:cNvSpPr/>
            <p:nvPr>
              <p:custDataLst>
                <p:tags r:id="rId11"/>
              </p:custDataLst>
            </p:nvPr>
          </p:nvSpPr>
          <p:spPr>
            <a:xfrm>
              <a:off x="3763"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5" name="箭头: V 形 44"/>
            <p:cNvSpPr/>
            <p:nvPr>
              <p:custDataLst>
                <p:tags r:id="rId12"/>
              </p:custDataLst>
            </p:nvPr>
          </p:nvSpPr>
          <p:spPr>
            <a:xfrm>
              <a:off x="3344"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6" name="箭头: V 形 45"/>
            <p:cNvSpPr/>
            <p:nvPr>
              <p:custDataLst>
                <p:tags r:id="rId13"/>
              </p:custDataLst>
            </p:nvPr>
          </p:nvSpPr>
          <p:spPr>
            <a:xfrm>
              <a:off x="2924"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7" name="箭头: V 形 46"/>
            <p:cNvSpPr/>
            <p:nvPr>
              <p:custDataLst>
                <p:tags r:id="rId14"/>
              </p:custDataLst>
            </p:nvPr>
          </p:nvSpPr>
          <p:spPr>
            <a:xfrm>
              <a:off x="2505"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8" name="箭头: V 形 47"/>
            <p:cNvSpPr/>
            <p:nvPr>
              <p:custDataLst>
                <p:tags r:id="rId15"/>
              </p:custDataLst>
            </p:nvPr>
          </p:nvSpPr>
          <p:spPr>
            <a:xfrm>
              <a:off x="2086"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grpSp>
      <p:sp>
        <p:nvSpPr>
          <p:cNvPr id="8" name="标题 2"/>
          <p:cNvSpPr>
            <a:spLocks noGrp="1"/>
          </p:cNvSpPr>
          <p:nvPr>
            <p:ph type="ctrTitle" idx="2" hasCustomPrompt="1"/>
            <p:custDataLst>
              <p:tags r:id="rId16"/>
            </p:custDataLst>
          </p:nvPr>
        </p:nvSpPr>
        <p:spPr>
          <a:xfrm>
            <a:off x="6170294" y="3154436"/>
            <a:ext cx="5199177" cy="972185"/>
          </a:xfrm>
          <a:noFill/>
        </p:spPr>
        <p:txBody>
          <a:bodyPr vert="horz" wrap="square" lIns="0" tIns="0" rIns="90000" bIns="0" rtlCol="0" anchor="b" anchorCtr="0">
            <a:normAutofit/>
          </a:bodyPr>
          <a:lstStyle>
            <a:lvl1pPr marL="0" marR="0" algn="l" defTabSz="914400" rtl="0" eaLnBrk="1" fontAlgn="auto" latinLnBrk="0" hangingPunct="0">
              <a:lnSpc>
                <a:spcPct val="88000"/>
              </a:lnSpc>
              <a:spcBef>
                <a:spcPts val="0"/>
              </a:spcBef>
              <a:spcAft>
                <a:spcPts val="0"/>
              </a:spcAft>
              <a:buClrTx/>
              <a:buSzTx/>
              <a:buFontTx/>
              <a:buNone/>
              <a:defRPr kumimoji="0" lang="zh-CN" altLang="en-US" sz="5900" b="1" i="0" u="none" strike="noStrike" kern="0" cap="none" spc="0" normalizeH="0" baseline="0" noProof="1" dirty="0">
                <a:ln w="12700">
                  <a:noFill/>
                </a:ln>
                <a:solidFill>
                  <a:schemeClr val="dk1">
                    <a:lumMod val="85000"/>
                    <a:lumOff val="15000"/>
                  </a:schemeClr>
                </a:solidFill>
                <a:effectLst/>
                <a:uFillTx/>
                <a:latin typeface="Arial" panose="020B0604020202020204" pitchFamily="34" charset="0"/>
                <a:ea typeface="汉仪铁线黑-65简" panose="00020600040101010101" charset="-122"/>
                <a:cs typeface="Dubai Medium" panose="020B0603030403030204" pitchFamily="34" charset="-78"/>
              </a:defRPr>
            </a:lvl1pPr>
          </a:lstStyle>
          <a:p>
            <a:pPr lvl="0"/>
            <a:r>
              <a:rPr>
                <a:sym typeface="+mn-ea"/>
              </a:rPr>
              <a:t>编辑标题</a:t>
            </a:r>
            <a:endParaRPr>
              <a:sym typeface="+mn-ea"/>
            </a:endParaRPr>
          </a:p>
        </p:txBody>
      </p:sp>
      <p:sp>
        <p:nvSpPr>
          <p:cNvPr id="9" name="文本占位符 3"/>
          <p:cNvSpPr>
            <a:spLocks noGrp="1"/>
          </p:cNvSpPr>
          <p:nvPr>
            <p:ph type="body" idx="3" hasCustomPrompt="1"/>
            <p:custDataLst>
              <p:tags r:id="rId17"/>
            </p:custDataLst>
          </p:nvPr>
        </p:nvSpPr>
        <p:spPr>
          <a:xfrm>
            <a:off x="6170294" y="4999111"/>
            <a:ext cx="4995977" cy="1102750"/>
          </a:xfrm>
          <a:noFill/>
        </p:spPr>
        <p:txBody>
          <a:bodyPr vert="horz" wrap="square" lIns="18000" tIns="0" rIns="82550" bIns="0" rtlCol="0" anchor="t" anchorCtr="0">
            <a:normAutofit/>
          </a:bodyPr>
          <a:lstStyle>
            <a:lvl1pPr marL="0" marR="0" indent="-228600" algn="l" defTabSz="914400" rtl="0" eaLnBrk="1" fontAlgn="auto" latinLnBrk="0" hangingPunct="0">
              <a:lnSpc>
                <a:spcPct val="120000"/>
              </a:lnSpc>
              <a:spcBef>
                <a:spcPts val="0"/>
              </a:spcBef>
              <a:spcAft>
                <a:spcPts val="0"/>
              </a:spcAft>
              <a:buClrTx/>
              <a:buSzTx/>
              <a:buFontTx/>
              <a:buNone/>
              <a:defRPr kumimoji="0" lang="zh-CN" altLang="en-US" sz="16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8" name="图片 7"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旗黑-50简" charset="0"/>
              </a:defRPr>
            </a:lvl1pPr>
            <a:lvl2pPr eaLnBrk="1" fontAlgn="auto" latinLnBrk="0" hangingPunct="1">
              <a:defRPr sz="1600">
                <a:solidFill>
                  <a:schemeClr val="tx1"/>
                </a:solidFill>
                <a:latin typeface="Arial" panose="020B0604020202020204" pitchFamily="34" charset="0"/>
                <a:ea typeface="汉仪旗黑-50简" charset="0"/>
              </a:defRPr>
            </a:lvl2pPr>
            <a:lvl3pPr eaLnBrk="1" fontAlgn="auto" latinLnBrk="0" hangingPunct="1">
              <a:defRPr sz="1600">
                <a:solidFill>
                  <a:schemeClr val="tx1"/>
                </a:solidFill>
                <a:latin typeface="Arial" panose="020B0604020202020204" pitchFamily="34" charset="0"/>
                <a:ea typeface="汉仪旗黑-50简" charset="0"/>
              </a:defRPr>
            </a:lvl3pPr>
            <a:lvl4pPr eaLnBrk="1" fontAlgn="auto" latinLnBrk="0" hangingPunct="1">
              <a:defRPr sz="1600">
                <a:solidFill>
                  <a:schemeClr val="tx1"/>
                </a:solidFill>
                <a:latin typeface="Arial" panose="020B0604020202020204" pitchFamily="34" charset="0"/>
                <a:ea typeface="汉仪旗黑-50简" charset="0"/>
              </a:defRPr>
            </a:lvl4pPr>
            <a:lvl5pPr eaLnBrk="1" fontAlgn="auto" latinLnBrk="0" hangingPunct="1">
              <a:defRPr sz="160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10" name="图片 9"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旗黑-50简"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旗黑-50简"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10" name="图片 9" descr="ff"/>
          <p:cNvPicPr>
            <a:picLocks noChangeAspect="1"/>
          </p:cNvPicPr>
          <p:nvPr>
            <p:custDataLst>
              <p:tags r:id="rId4"/>
            </p:custDataLst>
          </p:nvPr>
        </p:nvPicPr>
        <p:blipFill>
          <a:blip r:embed="rId5"/>
          <a:srcRect l="74640" t="51332" r="-22541" b="-21270"/>
          <a:stretch>
            <a:fillRect/>
          </a:stretch>
        </p:blipFill>
        <p:spPr>
          <a:xfrm>
            <a:off x="3810" y="0"/>
            <a:ext cx="2541892" cy="3349466"/>
          </a:xfrm>
          <a:prstGeom prst="rect">
            <a:avLst/>
          </a:prstGeom>
        </p:spPr>
      </p:pic>
      <p:pic>
        <p:nvPicPr>
          <p:cNvPr id="6" name="图片 5" descr="hrsth"/>
          <p:cNvPicPr>
            <a:picLocks noChangeAspect="1"/>
          </p:cNvPicPr>
          <p:nvPr>
            <p:custDataLst>
              <p:tags r:id="rId6"/>
            </p:custDataLst>
          </p:nvPr>
        </p:nvPicPr>
        <p:blipFill>
          <a:blip r:embed="rId7"/>
          <a:srcRect l="-46403" r="25272" b="15222"/>
          <a:stretch>
            <a:fillRect/>
          </a:stretch>
        </p:blipFill>
        <p:spPr>
          <a:xfrm>
            <a:off x="4676140" y="842334"/>
            <a:ext cx="7512672" cy="6012167"/>
          </a:xfrm>
          <a:prstGeom prst="rect">
            <a:avLst/>
          </a:prstGeom>
        </p:spPr>
      </p:pic>
      <p:pic>
        <p:nvPicPr>
          <p:cNvPr id="7" name="图片 6" descr="fasfgg"/>
          <p:cNvPicPr>
            <a:picLocks noChangeAspect="1"/>
          </p:cNvPicPr>
          <p:nvPr>
            <p:custDataLst>
              <p:tags r:id="rId8"/>
            </p:custDataLst>
          </p:nvPr>
        </p:nvPicPr>
        <p:blipFill>
          <a:blip r:embed="rId9"/>
          <a:srcRect l="-201141" t="-219326" b="27169"/>
          <a:stretch>
            <a:fillRect/>
          </a:stretch>
        </p:blipFill>
        <p:spPr>
          <a:xfrm>
            <a:off x="6457803" y="838517"/>
            <a:ext cx="4863612" cy="6019800"/>
          </a:xfrm>
          <a:prstGeom prst="rect">
            <a:avLst/>
          </a:prstGeom>
        </p:spPr>
      </p:pic>
      <p:sp>
        <p:nvSpPr>
          <p:cNvPr id="2" name="标题 1"/>
          <p:cNvSpPr>
            <a:spLocks noGrp="1"/>
          </p:cNvSpPr>
          <p:nvPr>
            <p:ph type="title"/>
            <p:custDataLst>
              <p:tags r:id="rId10"/>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5" name="灯片编号占位符 4"/>
          <p:cNvSpPr>
            <a:spLocks noGrp="1"/>
          </p:cNvSpPr>
          <p:nvPr>
            <p:ph type="sldNum" sz="quarter" idx="12"/>
            <p:custDataLst>
              <p:tags r:id="rId13"/>
            </p:custDataLst>
          </p:nvPr>
        </p:nvSpPr>
        <p:spPr/>
        <p:txBody>
          <a:bodyPr/>
          <a:lstStyle>
            <a:lvl1pPr>
              <a:defRPr>
                <a:solidFill>
                  <a:schemeClr val="lt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8" name="图片 7"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汉仪旗黑-50简"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7" name="图片 6"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旗黑-50简" charset="0"/>
              </a:defRPr>
            </a:lvl1pPr>
            <a:lvl2pPr indent="0" eaLnBrk="1" fontAlgn="auto" latinLnBrk="0" hangingPunct="1">
              <a:defRPr>
                <a:solidFill>
                  <a:schemeClr val="tx1"/>
                </a:solidFill>
                <a:latin typeface="Arial" panose="020B0604020202020204" pitchFamily="34" charset="0"/>
                <a:ea typeface="汉仪旗黑-50简" charset="0"/>
              </a:defRPr>
            </a:lvl2pPr>
            <a:lvl3pPr indent="0" eaLnBrk="1" fontAlgn="auto" latinLnBrk="0" hangingPunct="1">
              <a:defRPr>
                <a:solidFill>
                  <a:schemeClr val="tx1"/>
                </a:solidFill>
                <a:latin typeface="Arial" panose="020B0604020202020204" pitchFamily="34" charset="0"/>
                <a:ea typeface="汉仪旗黑-50简" charset="0"/>
              </a:defRPr>
            </a:lvl3pPr>
            <a:lvl4pPr indent="0" eaLnBrk="1" fontAlgn="auto" latinLnBrk="0" hangingPunct="1">
              <a:defRPr>
                <a:solidFill>
                  <a:schemeClr val="tx1"/>
                </a:solidFill>
                <a:latin typeface="Arial" panose="020B0604020202020204" pitchFamily="34" charset="0"/>
                <a:ea typeface="汉仪旗黑-50简" charset="0"/>
              </a:defRPr>
            </a:lvl4pPr>
            <a:lvl5pPr indent="0" eaLnBrk="1" fontAlgn="auto" latinLnBrk="0" hangingPunct="1">
              <a:defRPr>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2" name="图片 1"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3" name="日期占位符 2"/>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solidFill>
                <a:latin typeface="Arial" panose="020B0604020202020204" pitchFamily="34" charset="0"/>
                <a:ea typeface="汉仪旗黑-50简" charset="0"/>
              </a:defRPr>
            </a:lvl1pPr>
            <a:lvl2pPr>
              <a:defRPr>
                <a:solidFill>
                  <a:schemeClr val="tx1"/>
                </a:solidFill>
                <a:latin typeface="Arial" panose="020B0604020202020204" pitchFamily="34" charset="0"/>
                <a:ea typeface="汉仪旗黑-50简" charset="0"/>
              </a:defRPr>
            </a:lvl2pPr>
            <a:lvl3pPr>
              <a:defRPr>
                <a:solidFill>
                  <a:schemeClr val="tx1"/>
                </a:solidFill>
                <a:latin typeface="Arial" panose="020B0604020202020204" pitchFamily="34" charset="0"/>
                <a:ea typeface="汉仪旗黑-50简" charset="0"/>
              </a:defRPr>
            </a:lvl3pPr>
            <a:lvl4pPr>
              <a:defRPr>
                <a:solidFill>
                  <a:schemeClr val="tx1"/>
                </a:solidFill>
                <a:latin typeface="Arial" panose="020B0604020202020204" pitchFamily="34" charset="0"/>
                <a:ea typeface="汉仪旗黑-50简" charset="0"/>
              </a:defRPr>
            </a:lvl4pPr>
            <a:lvl5pPr>
              <a:defRPr>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7" name="图片 6" descr="ff"/>
          <p:cNvPicPr>
            <a:picLocks noChangeAspect="1"/>
          </p:cNvPicPr>
          <p:nvPr>
            <p:custDataLst>
              <p:tags r:id="rId4"/>
            </p:custDataLst>
          </p:nvPr>
        </p:nvPicPr>
        <p:blipFill>
          <a:blip r:embed="rId5"/>
          <a:srcRect l="70149" t="47162" r="-27820" b="19073"/>
          <a:stretch>
            <a:fillRect/>
          </a:stretch>
        </p:blipFill>
        <p:spPr>
          <a:xfrm>
            <a:off x="0" y="5237138"/>
            <a:ext cx="3066402" cy="1620849"/>
          </a:xfrm>
          <a:prstGeom prst="rect">
            <a:avLst/>
          </a:prstGeom>
        </p:spPr>
      </p:pic>
      <p:pic>
        <p:nvPicPr>
          <p:cNvPr id="2" name="图片 1" descr="VCG211347124993 [转换]"/>
          <p:cNvPicPr>
            <a:picLocks noChangeAspect="1"/>
          </p:cNvPicPr>
          <p:nvPr>
            <p:custDataLst>
              <p:tags r:id="rId6"/>
            </p:custDataLst>
          </p:nvPr>
        </p:nvPicPr>
        <p:blipFill>
          <a:blip r:embed="rId7"/>
          <a:srcRect l="-14563" t="-42762" r="-932" b="-23255"/>
          <a:stretch>
            <a:fillRect/>
          </a:stretch>
        </p:blipFill>
        <p:spPr>
          <a:xfrm>
            <a:off x="6295391" y="2679"/>
            <a:ext cx="5896609" cy="6154142"/>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
        <p:nvSpPr>
          <p:cNvPr id="8" name="副标题 1"/>
          <p:cNvSpPr>
            <a:spLocks noGrp="1"/>
          </p:cNvSpPr>
          <p:nvPr>
            <p:ph type="subTitle" idx="2" hasCustomPrompt="1"/>
            <p:custDataLst>
              <p:tags r:id="rId11"/>
            </p:custDataLst>
          </p:nvPr>
        </p:nvSpPr>
        <p:spPr>
          <a:xfrm>
            <a:off x="1876425" y="3320415"/>
            <a:ext cx="3628377" cy="703334"/>
          </a:xfrm>
        </p:spPr>
        <p:txBody>
          <a:bodyPr vert="horz" wrap="square" lIns="101600" tIns="38100" rIns="76200" bIns="38100" rtlCol="0" anchor="t"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200" normalizeH="0" baseline="0" noProof="1" dirty="0">
                <a:solidFill>
                  <a:schemeClr val="dk1">
                    <a:lumMod val="85000"/>
                    <a:lumOff val="15000"/>
                  </a:schemeClr>
                </a:solidFill>
                <a:uFillTx/>
                <a:latin typeface="Arial" panose="020B0604020202020204" pitchFamily="34" charset="0"/>
                <a:ea typeface="汉仪旗黑-50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4"/>
          <p:cNvSpPr>
            <a:spLocks noGrp="1"/>
          </p:cNvSpPr>
          <p:nvPr>
            <p:ph type="title" idx="3" hasCustomPrompt="1"/>
            <p:custDataLst>
              <p:tags r:id="rId12"/>
            </p:custDataLst>
          </p:nvPr>
        </p:nvSpPr>
        <p:spPr>
          <a:xfrm>
            <a:off x="342265" y="1865630"/>
            <a:ext cx="6696697" cy="1430020"/>
          </a:xfrm>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8200" b="0" i="0" u="none" strike="noStrike" kern="1200" cap="none" spc="300" normalizeH="0" baseline="0" noProof="1" dirty="0">
                <a:solidFill>
                  <a:schemeClr val="dk1">
                    <a:lumMod val="85000"/>
                    <a:lumOff val="15000"/>
                  </a:schemeClr>
                </a:solidFill>
                <a:uFillTx/>
                <a:latin typeface="Arial" panose="020B0604020202020204" pitchFamily="34" charset="0"/>
                <a:ea typeface="汉仪铁线黑-65简" panose="00020600040101010101" charset="-122"/>
                <a:cs typeface="+mn-cs"/>
              </a:defRPr>
            </a:lvl1pPr>
          </a:lstStyle>
          <a:p>
            <a:pPr lvl="0"/>
            <a:r>
              <a:rPr>
                <a:sym typeface="+mn-ea"/>
              </a:rPr>
              <a:t>编辑标题</a:t>
            </a:r>
            <a:endParaRPr>
              <a:sym typeface="+mn-ea"/>
            </a:endParaRPr>
          </a:p>
        </p:txBody>
      </p:sp>
      <p:sp>
        <p:nvSpPr>
          <p:cNvPr id="10" name="文本占位符 5"/>
          <p:cNvSpPr>
            <a:spLocks noGrp="1"/>
          </p:cNvSpPr>
          <p:nvPr>
            <p:ph type="body" idx="4" hasCustomPrompt="1"/>
            <p:custDataLst>
              <p:tags r:id="rId13"/>
            </p:custDataLst>
          </p:nvPr>
        </p:nvSpPr>
        <p:spPr>
          <a:xfrm>
            <a:off x="2286998" y="4941323"/>
            <a:ext cx="2807231" cy="464446"/>
          </a:xfrm>
        </p:spPr>
        <p:txBody>
          <a:bodyPr vert="horz" wrap="square" lIns="101600" tIns="0" rIns="82550" bIns="0" rtlCol="0" anchor="ctr"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150" normalizeH="0" baseline="0" noProof="1" dirty="0">
                <a:solidFill>
                  <a:schemeClr val="dk1">
                    <a:lumMod val="85000"/>
                    <a:lumOff val="15000"/>
                  </a:schemeClr>
                </a:solidFill>
                <a:uFillTx/>
                <a:latin typeface="Arial" panose="020B0604020202020204" pitchFamily="34" charset="0"/>
                <a:ea typeface="汉仪旗黑-50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7" name="图片 6"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汉仪旗黑-50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8" name="图片 7"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6" name="矩形 5"/>
          <p:cNvSpPr/>
          <p:nvPr>
            <p:custDataLst>
              <p:tags r:id="rId6"/>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旗黑-50简"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825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sym typeface="+mn-ea"/>
            </a:endParaRPr>
          </a:p>
        </p:txBody>
      </p:sp>
      <p:pic>
        <p:nvPicPr>
          <p:cNvPr id="6" name="图片 5" descr="grF"/>
          <p:cNvPicPr>
            <a:picLocks noChangeAspect="1"/>
          </p:cNvPicPr>
          <p:nvPr>
            <p:custDataLst>
              <p:tags r:id="rId3"/>
            </p:custDataLst>
          </p:nvPr>
        </p:nvPicPr>
        <p:blipFill>
          <a:blip r:embed="rId4"/>
          <a:srcRect l="-139887" t="-81513" r="-32417" b="-36975"/>
          <a:stretch>
            <a:fillRect/>
          </a:stretch>
        </p:blipFill>
        <p:spPr>
          <a:xfrm>
            <a:off x="10255394" y="5409565"/>
            <a:ext cx="1936593"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旗黑-50简"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grF"/>
          <p:cNvPicPr>
            <a:picLocks noChangeAspect="1"/>
          </p:cNvPicPr>
          <p:nvPr>
            <p:custDataLst>
              <p:tags r:id="rId3"/>
            </p:custDataLst>
          </p:nvPr>
        </p:nvPicPr>
        <p:blipFill>
          <a:blip r:embed="rId4"/>
          <a:srcRect l="-139887" t="-81513" r="-32417" b="-36975"/>
          <a:stretch>
            <a:fillRect/>
          </a:stretch>
        </p:blipFill>
        <p:spPr>
          <a:xfrm>
            <a:off x="10384461" y="5506085"/>
            <a:ext cx="1807526" cy="1351902"/>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旗黑-50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旗黑-50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grF"/>
          <p:cNvPicPr>
            <a:picLocks noChangeAspect="1"/>
          </p:cNvPicPr>
          <p:nvPr userDrawn="1">
            <p:custDataLst>
              <p:tags r:id="rId3"/>
            </p:custDataLst>
          </p:nvPr>
        </p:nvPicPr>
        <p:blipFill>
          <a:blip r:embed="rId4"/>
          <a:srcRect l="-139887" t="-81513" r="-32417" b="-36975"/>
          <a:stretch>
            <a:fillRect/>
          </a:stretch>
        </p:blipFill>
        <p:spPr>
          <a:xfrm>
            <a:off x="10255394" y="5409565"/>
            <a:ext cx="1936593" cy="1448435"/>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旗黑-50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pic>
        <p:nvPicPr>
          <p:cNvPr id="10" name="图片 9" descr="logo横版 png"/>
          <p:cNvPicPr>
            <a:picLocks noChangeAspect="1"/>
          </p:cNvPicPr>
          <p:nvPr userDrawn="1"/>
        </p:nvPicPr>
        <p:blipFill>
          <a:blip r:embed="rId13"/>
          <a:stretch>
            <a:fillRect/>
          </a:stretch>
        </p:blipFill>
        <p:spPr>
          <a:xfrm>
            <a:off x="11477625" y="83185"/>
            <a:ext cx="607695" cy="64262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8" name="图片 7" descr="ff"/>
          <p:cNvPicPr>
            <a:picLocks noChangeAspect="1"/>
          </p:cNvPicPr>
          <p:nvPr>
            <p:custDataLst>
              <p:tags r:id="rId3"/>
            </p:custDataLst>
          </p:nvPr>
        </p:nvPicPr>
        <p:blipFill>
          <a:blip r:embed="rId4"/>
          <a:srcRect l="55060" t="-10186" r="16052" b="86552"/>
          <a:stretch>
            <a:fillRect/>
          </a:stretch>
        </p:blipFill>
        <p:spPr>
          <a:xfrm>
            <a:off x="0" y="5547360"/>
            <a:ext cx="1761842" cy="1310627"/>
          </a:xfrm>
          <a:prstGeom prst="rect">
            <a:avLst/>
          </a:prstGeom>
        </p:spPr>
      </p:pic>
      <p:pic>
        <p:nvPicPr>
          <p:cNvPr id="6" name="图片 5" descr="grF"/>
          <p:cNvPicPr>
            <a:picLocks noChangeAspect="1"/>
          </p:cNvPicPr>
          <p:nvPr>
            <p:custDataLst>
              <p:tags r:id="rId5"/>
            </p:custDataLst>
          </p:nvPr>
        </p:nvPicPr>
        <p:blipFill>
          <a:blip r:embed="rId6"/>
          <a:srcRect l="-139887" t="-81513" r="-32417" b="-36975"/>
          <a:stretch>
            <a:fillRect/>
          </a:stretch>
        </p:blipFill>
        <p:spPr>
          <a:xfrm>
            <a:off x="10439660" y="5547360"/>
            <a:ext cx="1752340" cy="13106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旗黑-50简"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仅标题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lgn="ctr">
              <a:defRPr sz="3200">
                <a:solidFill>
                  <a:srgbClr val="333333"/>
                </a:solidFill>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wrap="square">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330" y="1429385"/>
            <a:ext cx="10968355" cy="381635"/>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单击此处编辑副标题</a:t>
            </a:r>
            <a:endParaRPr lang="en-US" altLang="zh-CN"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0.jpeg"/><Relationship Id="rId26" Type="http://schemas.openxmlformats.org/officeDocument/2006/relationships/tags" Target="../tags/tag158.xml"/><Relationship Id="rId25" Type="http://schemas.openxmlformats.org/officeDocument/2006/relationships/tags" Target="../tags/tag157.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40DE8-AE58-4B7E-ADEB-6AAD3720D81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3618F-966F-49F1-AD30-47DFE43A5B7B}"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6200000">
            <a:off x="2659746" y="-2659745"/>
            <a:ext cx="6872514" cy="12192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旗黑-50简" charset="0"/>
                <a:cs typeface="汉仪旗黑-50简" charset="0"/>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logo横版 png"/>
          <p:cNvPicPr>
            <a:picLocks noChangeAspect="1"/>
          </p:cNvPicPr>
          <p:nvPr userDrawn="1"/>
        </p:nvPicPr>
        <p:blipFill>
          <a:blip r:embed="rId27"/>
          <a:stretch>
            <a:fillRect/>
          </a:stretch>
        </p:blipFill>
        <p:spPr>
          <a:xfrm>
            <a:off x="11477625" y="83185"/>
            <a:ext cx="607695" cy="6426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旗黑-50简"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0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旗黑-50简"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0简"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0简"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0简"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59.xml"/><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image" Target="../media/image15.png"/><Relationship Id="rId4" Type="http://schemas.openxmlformats.org/officeDocument/2006/relationships/tags" Target="../tags/tag199.xml"/><Relationship Id="rId3" Type="http://schemas.openxmlformats.org/officeDocument/2006/relationships/image" Target="../media/image7.jpeg"/><Relationship Id="rId2" Type="http://schemas.openxmlformats.org/officeDocument/2006/relationships/tags" Target="../tags/tag198.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6.png"/><Relationship Id="rId2" Type="http://schemas.openxmlformats.org/officeDocument/2006/relationships/tags" Target="../tags/tag209.xml"/><Relationship Id="rId1" Type="http://schemas.openxmlformats.org/officeDocument/2006/relationships/tags" Target="../tags/tag208.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image" Target="../media/image7.jpeg"/><Relationship Id="rId2" Type="http://schemas.openxmlformats.org/officeDocument/2006/relationships/tags" Target="../tags/tag210.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image" Target="../media/image7.jpeg"/><Relationship Id="rId2" Type="http://schemas.openxmlformats.org/officeDocument/2006/relationships/tags" Target="../tags/tag215.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image" Target="../media/image7.jpeg"/><Relationship Id="rId2" Type="http://schemas.openxmlformats.org/officeDocument/2006/relationships/tags" Target="../tags/tag219.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image" Target="../media/image7.jpeg"/><Relationship Id="rId2" Type="http://schemas.openxmlformats.org/officeDocument/2006/relationships/tags" Target="../tags/tag223.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235.xml"/><Relationship Id="rId3" Type="http://schemas.openxmlformats.org/officeDocument/2006/relationships/image" Target="../media/image17.png"/><Relationship Id="rId2" Type="http://schemas.openxmlformats.org/officeDocument/2006/relationships/tags" Target="../tags/tag234.xml"/><Relationship Id="rId1" Type="http://schemas.openxmlformats.org/officeDocument/2006/relationships/tags" Target="../tags/tag233.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image" Target="../media/image7.jpeg"/><Relationship Id="rId2" Type="http://schemas.openxmlformats.org/officeDocument/2006/relationships/tags" Target="../tags/tag239.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46.xml"/><Relationship Id="rId6" Type="http://schemas.openxmlformats.org/officeDocument/2006/relationships/image" Target="../media/image19.png"/><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image" Target="../media/image7.jpeg"/><Relationship Id="rId2" Type="http://schemas.openxmlformats.org/officeDocument/2006/relationships/tags" Target="../tags/tag243.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image" Target="../media/image7.jpeg"/><Relationship Id="rId2" Type="http://schemas.openxmlformats.org/officeDocument/2006/relationships/tags" Target="../tags/tag247.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image" Target="../media/image7.jpeg"/><Relationship Id="rId2" Type="http://schemas.openxmlformats.org/officeDocument/2006/relationships/tags" Target="../tags/tag250.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8" Type="http://schemas.openxmlformats.org/officeDocument/2006/relationships/slideLayout" Target="../slideLayouts/slideLayout13.xml"/><Relationship Id="rId17" Type="http://schemas.openxmlformats.org/officeDocument/2006/relationships/tags" Target="../tags/tag270.xml"/><Relationship Id="rId16" Type="http://schemas.openxmlformats.org/officeDocument/2006/relationships/tags" Target="../tags/tag269.xml"/><Relationship Id="rId15" Type="http://schemas.openxmlformats.org/officeDocument/2006/relationships/tags" Target="../tags/tag268.xml"/><Relationship Id="rId14" Type="http://schemas.openxmlformats.org/officeDocument/2006/relationships/tags" Target="../tags/tag267.xml"/><Relationship Id="rId13" Type="http://schemas.openxmlformats.org/officeDocument/2006/relationships/tags" Target="../tags/tag266.xml"/><Relationship Id="rId12" Type="http://schemas.openxmlformats.org/officeDocument/2006/relationships/tags" Target="../tags/tag265.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tags" Target="../tags/tag25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78.xml"/><Relationship Id="rId3" Type="http://schemas.openxmlformats.org/officeDocument/2006/relationships/image" Target="../media/image20.png"/><Relationship Id="rId2" Type="http://schemas.openxmlformats.org/officeDocument/2006/relationships/tags" Target="../tags/tag277.xml"/><Relationship Id="rId1" Type="http://schemas.openxmlformats.org/officeDocument/2006/relationships/tags" Target="../tags/tag276.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image" Target="../media/image7.jpeg"/><Relationship Id="rId2" Type="http://schemas.openxmlformats.org/officeDocument/2006/relationships/tags" Target="../tags/tag163.xml"/><Relationship Id="rId19" Type="http://schemas.openxmlformats.org/officeDocument/2006/relationships/slideLayout" Target="../slideLayouts/slideLayout18.xml"/><Relationship Id="rId18" Type="http://schemas.openxmlformats.org/officeDocument/2006/relationships/tags" Target="../tags/tag177.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image" Target="../media/image14.png"/><Relationship Id="rId10" Type="http://schemas.openxmlformats.org/officeDocument/2006/relationships/tags" Target="../tags/tag170.xml"/><Relationship Id="rId1" Type="http://schemas.openxmlformats.org/officeDocument/2006/relationships/image" Target="../media/image13.jpe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image" Target="../media/image7.jpeg"/><Relationship Id="rId2" Type="http://schemas.openxmlformats.org/officeDocument/2006/relationships/tags" Target="../tags/tag282.xml"/><Relationship Id="rId1" Type="http://schemas.openxmlformats.org/officeDocument/2006/relationships/image" Target="../media/image13.jpe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image" Target="../media/image7.jpeg"/><Relationship Id="rId2" Type="http://schemas.openxmlformats.org/officeDocument/2006/relationships/tags" Target="../tags/tag286.xml"/><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image" Target="../media/image7.jpeg"/><Relationship Id="rId2" Type="http://schemas.openxmlformats.org/officeDocument/2006/relationships/tags" Target="../tags/tag290.xml"/><Relationship Id="rId13" Type="http://schemas.openxmlformats.org/officeDocument/2006/relationships/slideLayout" Target="../slideLayouts/slideLayout18.xml"/><Relationship Id="rId12" Type="http://schemas.openxmlformats.org/officeDocument/2006/relationships/tags" Target="../tags/tag299.xml"/><Relationship Id="rId11" Type="http://schemas.openxmlformats.org/officeDocument/2006/relationships/tags" Target="../tags/tag298.xml"/><Relationship Id="rId10" Type="http://schemas.openxmlformats.org/officeDocument/2006/relationships/tags" Target="../tags/tag297.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image" Target="../media/image7.jpeg"/><Relationship Id="rId2" Type="http://schemas.openxmlformats.org/officeDocument/2006/relationships/tags" Target="../tags/tag300.xml"/><Relationship Id="rId12" Type="http://schemas.openxmlformats.org/officeDocument/2006/relationships/slideLayout" Target="../slideLayouts/slideLayout18.xml"/><Relationship Id="rId11" Type="http://schemas.openxmlformats.org/officeDocument/2006/relationships/tags" Target="../tags/tag308.xml"/><Relationship Id="rId10" Type="http://schemas.openxmlformats.org/officeDocument/2006/relationships/tags" Target="../tags/tag307.xml"/><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image" Target="../media/image22.png"/><Relationship Id="rId1" Type="http://schemas.openxmlformats.org/officeDocument/2006/relationships/tags" Target="../tags/tag309.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image" Target="../media/image22.png"/><Relationship Id="rId1" Type="http://schemas.openxmlformats.org/officeDocument/2006/relationships/tags" Target="../tags/tag313.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19.xml"/><Relationship Id="rId3" Type="http://schemas.openxmlformats.org/officeDocument/2006/relationships/image" Target="../media/image23.png"/><Relationship Id="rId2" Type="http://schemas.openxmlformats.org/officeDocument/2006/relationships/tags" Target="../tags/tag318.xml"/><Relationship Id="rId1" Type="http://schemas.openxmlformats.org/officeDocument/2006/relationships/tags" Target="../tags/tag317.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5.xml"/><Relationship Id="rId1" Type="http://schemas.openxmlformats.org/officeDocument/2006/relationships/tags" Target="../tags/tag32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7.xml"/><Relationship Id="rId1" Type="http://schemas.openxmlformats.org/officeDocument/2006/relationships/tags" Target="../tags/tag326.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tags" Target="../tags/tag329.xml"/><Relationship Id="rId1" Type="http://schemas.openxmlformats.org/officeDocument/2006/relationships/tags" Target="../tags/tag32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1.xml"/><Relationship Id="rId1" Type="http://schemas.openxmlformats.org/officeDocument/2006/relationships/tags" Target="../tags/tag330.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8.xml"/><Relationship Id="rId1"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9.xml"/><Relationship Id="rId1" Type="http://schemas.openxmlformats.org/officeDocument/2006/relationships/image" Target="../media/image25.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40.xml"/><Relationship Id="rId2" Type="http://schemas.openxmlformats.org/officeDocument/2006/relationships/image" Target="../media/image25.png"/><Relationship Id="rId1" Type="http://schemas.openxmlformats.org/officeDocument/2006/relationships/image" Target="../media/image24.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2.xml"/><Relationship Id="rId1" Type="http://schemas.openxmlformats.org/officeDocument/2006/relationships/tags" Target="../tags/tag181.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63.xml"/><Relationship Id="rId3" Type="http://schemas.openxmlformats.org/officeDocument/2006/relationships/image" Target="../media/image26.png"/><Relationship Id="rId2" Type="http://schemas.openxmlformats.org/officeDocument/2006/relationships/tags" Target="../tags/tag362.xml"/><Relationship Id="rId1" Type="http://schemas.openxmlformats.org/officeDocument/2006/relationships/tags" Target="../tags/tag361.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5.xml"/><Relationship Id="rId1" Type="http://schemas.openxmlformats.org/officeDocument/2006/relationships/image" Target="../media/image27.png"/></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382.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58.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5" Type="http://schemas.openxmlformats.org/officeDocument/2006/relationships/notesSlide" Target="../notesSlides/notesSlide3.xml"/><Relationship Id="rId14" Type="http://schemas.openxmlformats.org/officeDocument/2006/relationships/slideLayout" Target="../slideLayouts/slideLayout13.xml"/><Relationship Id="rId13" Type="http://schemas.openxmlformats.org/officeDocument/2006/relationships/tags" Target="../tags/tag395.xml"/><Relationship Id="rId12" Type="http://schemas.openxmlformats.org/officeDocument/2006/relationships/tags" Target="../tags/tag394.xml"/><Relationship Id="rId11" Type="http://schemas.openxmlformats.org/officeDocument/2006/relationships/tags" Target="../tags/tag393.xml"/><Relationship Id="rId10" Type="http://schemas.openxmlformats.org/officeDocument/2006/relationships/tags" Target="../tags/tag392.xml"/><Relationship Id="rId1" Type="http://schemas.openxmlformats.org/officeDocument/2006/relationships/tags" Target="../tags/tag383.xml"/></Relationships>
</file>

<file path=ppt/slides/_rels/slide59.xml.rels><?xml version="1.0" encoding="UTF-8" standalone="yes"?>
<Relationships xmlns="http://schemas.openxmlformats.org/package/2006/relationships"><Relationship Id="rId9" Type="http://schemas.openxmlformats.org/officeDocument/2006/relationships/tags" Target="../tags/tag404.xml"/><Relationship Id="rId8" Type="http://schemas.openxmlformats.org/officeDocument/2006/relationships/tags" Target="../tags/tag403.xml"/><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tags" Target="../tags/tag397.xml"/><Relationship Id="rId10" Type="http://schemas.openxmlformats.org/officeDocument/2006/relationships/slideLayout" Target="../slideLayouts/slideLayout13.xml"/><Relationship Id="rId1" Type="http://schemas.openxmlformats.org/officeDocument/2006/relationships/tags" Target="../tags/tag39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image" Target="../media/image27.png"/></Relationships>
</file>

<file path=ppt/slides/_rels/slide61.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tags" Target="../tags/tag409.xml"/><Relationship Id="rId17" Type="http://schemas.openxmlformats.org/officeDocument/2006/relationships/slideLayout" Target="../slideLayouts/slideLayout13.xml"/><Relationship Id="rId16" Type="http://schemas.openxmlformats.org/officeDocument/2006/relationships/tags" Target="../tags/tag423.xml"/><Relationship Id="rId15" Type="http://schemas.openxmlformats.org/officeDocument/2006/relationships/tags" Target="../tags/tag422.xml"/><Relationship Id="rId14" Type="http://schemas.openxmlformats.org/officeDocument/2006/relationships/tags" Target="../tags/tag421.xml"/><Relationship Id="rId13" Type="http://schemas.openxmlformats.org/officeDocument/2006/relationships/tags" Target="../tags/tag420.xml"/><Relationship Id="rId12" Type="http://schemas.openxmlformats.org/officeDocument/2006/relationships/tags" Target="../tags/tag419.xml"/><Relationship Id="rId11" Type="http://schemas.openxmlformats.org/officeDocument/2006/relationships/tags" Target="../tags/tag418.xml"/><Relationship Id="rId10" Type="http://schemas.openxmlformats.org/officeDocument/2006/relationships/tags" Target="../tags/tag417.xml"/><Relationship Id="rId1" Type="http://schemas.openxmlformats.org/officeDocument/2006/relationships/image" Target="../media/image27.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2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89.xml"/><Relationship Id="rId4" Type="http://schemas.openxmlformats.org/officeDocument/2006/relationships/image" Target="../media/image15.png"/><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image" Target="../media/image15.png"/><Relationship Id="rId4" Type="http://schemas.openxmlformats.org/officeDocument/2006/relationships/tags" Target="../tags/tag191.xml"/><Relationship Id="rId3" Type="http://schemas.openxmlformats.org/officeDocument/2006/relationships/image" Target="../media/image7.jpeg"/><Relationship Id="rId2" Type="http://schemas.openxmlformats.org/officeDocument/2006/relationships/tags" Target="../tags/tag190.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8.xml"/><Relationship Id="rId7" Type="http://schemas.openxmlformats.org/officeDocument/2006/relationships/tags" Target="../tags/tag197.xml"/><Relationship Id="rId6" Type="http://schemas.openxmlformats.org/officeDocument/2006/relationships/image" Target="../media/image15.png"/><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image" Target="../media/image7.jpeg"/><Relationship Id="rId2" Type="http://schemas.openxmlformats.org/officeDocument/2006/relationships/tags" Target="../tags/tag194.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0"/>
            <a:ext cx="12319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stretch>
            <a:fillRect/>
          </a:stretch>
        </p:blipFill>
        <p:spPr>
          <a:xfrm>
            <a:off x="32385" y="0"/>
            <a:ext cx="1479550" cy="872490"/>
          </a:xfrm>
          <a:prstGeom prst="rect">
            <a:avLst/>
          </a:prstGeom>
        </p:spPr>
      </p:pic>
      <p:sp>
        <p:nvSpPr>
          <p:cNvPr id="5" name="文本框 14"/>
          <p:cNvSpPr/>
          <p:nvPr>
            <p:custDataLst>
              <p:tags r:id="rId6"/>
            </p:custDataLst>
          </p:nvPr>
        </p:nvSpPr>
        <p:spPr>
          <a:xfrm>
            <a:off x="241300" y="953135"/>
            <a:ext cx="12223115" cy="3415030"/>
          </a:xfrm>
          <a:prstGeom prst="rect">
            <a:avLst/>
          </a:prstGeom>
          <a:noFill/>
          <a:ln w="9525">
            <a:noFill/>
          </a:ln>
        </p:spPr>
        <p:txBody>
          <a:bodyPr wrap="square">
            <a:spAutoFit/>
          </a:bodyPr>
          <a:lstStyle/>
          <a:p>
            <a:pPr lvl="0">
              <a:lnSpc>
                <a:spcPct val="10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23. What is the theme of the British films mentioned in the text?</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A. The moral dilemma of an Irish priest.</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B. The national and cultural heritage of Britain. </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C. The beauty and diversity of British landscapes and characters.</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D. The adventures of Yorkshire boys capturing and training eagles. </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241300" y="206375"/>
            <a:ext cx="925830" cy="460375"/>
          </a:xfrm>
          <a:prstGeom prst="rect">
            <a:avLst/>
          </a:prstGeom>
          <a:noFill/>
        </p:spPr>
        <p:txBody>
          <a:bodyPr wrap="square" rtlCol="0">
            <a:spAutoFit/>
          </a:bodyPr>
          <a:lstStyle/>
          <a:p>
            <a:pPr algn="ctr"/>
            <a:r>
              <a:rPr lang="en-US" altLang="zh-CN" sz="2400" b="1">
                <a:solidFill>
                  <a:schemeClr val="bg1"/>
                </a:solidFill>
              </a:rPr>
              <a:t>A </a:t>
            </a:r>
            <a:r>
              <a:rPr lang="zh-CN" altLang="en-US" sz="2400" b="1">
                <a:solidFill>
                  <a:schemeClr val="bg1"/>
                </a:solidFill>
              </a:rPr>
              <a:t>篇</a:t>
            </a:r>
            <a:endParaRPr lang="zh-CN" altLang="en-US" sz="2400" b="1">
              <a:solidFill>
                <a:schemeClr val="bg1"/>
              </a:solidFill>
            </a:endParaRPr>
          </a:p>
        </p:txBody>
      </p:sp>
      <p:grpSp>
        <p:nvGrpSpPr>
          <p:cNvPr id="20" name="组合 19" descr="7b0a202020202274657874626f78223a2022220a7d0a"/>
          <p:cNvGrpSpPr/>
          <p:nvPr/>
        </p:nvGrpSpPr>
        <p:grpSpPr>
          <a:xfrm>
            <a:off x="9253855" y="356870"/>
            <a:ext cx="2492375" cy="836930"/>
            <a:chOff x="5773" y="3768"/>
            <a:chExt cx="7666" cy="3277"/>
          </a:xfrm>
        </p:grpSpPr>
        <p:sp>
          <p:nvSpPr>
            <p:cNvPr id="75" name="文本框 74"/>
            <p:cNvSpPr txBox="1"/>
            <p:nvPr/>
          </p:nvSpPr>
          <p:spPr>
            <a:xfrm>
              <a:off x="6484" y="4611"/>
              <a:ext cx="6533"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主旨大意题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cxnSp>
        <p:nvCxnSpPr>
          <p:cNvPr id="9" name="直接连接符 8"/>
          <p:cNvCxnSpPr/>
          <p:nvPr/>
        </p:nvCxnSpPr>
        <p:spPr>
          <a:xfrm flipV="1">
            <a:off x="2550160" y="1489075"/>
            <a:ext cx="5303520" cy="4953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241300" y="2679065"/>
            <a:ext cx="473075" cy="40703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390525" y="6069330"/>
            <a:ext cx="9964420" cy="521970"/>
          </a:xfrm>
          <a:prstGeom prst="rect">
            <a:avLst/>
          </a:prstGeom>
          <a:solidFill>
            <a:srgbClr val="C00000"/>
          </a:solidFill>
        </p:spPr>
        <p:txBody>
          <a:bodyPr wrap="square" rtlCol="0">
            <a:spAutoFit/>
          </a:bodyPr>
          <a:p>
            <a:pPr algn="just"/>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把握文章结构是解</a:t>
            </a:r>
            <a:r>
              <a:rPr lang="en-US" altLang="zh-CN" sz="2800" dirty="0">
                <a:solidFill>
                  <a:srgbClr val="FFFF00"/>
                </a:solidFill>
                <a:latin typeface="宋体" panose="02010600030101010101" pitchFamily="2" charset="-122"/>
                <a:ea typeface="宋体" panose="02010600030101010101" pitchFamily="2" charset="-122"/>
              </a:rPr>
              <a:t>A</a:t>
            </a:r>
            <a:r>
              <a:rPr lang="zh-CN" altLang="en-US" sz="2800" dirty="0">
                <a:solidFill>
                  <a:srgbClr val="FFFF00"/>
                </a:solidFill>
                <a:latin typeface="宋体" panose="02010600030101010101" pitchFamily="2" charset="-122"/>
                <a:ea typeface="宋体" panose="02010600030101010101" pitchFamily="2" charset="-122"/>
              </a:rPr>
              <a:t>篇细节题的主要解题方法</a:t>
            </a:r>
            <a:endParaRPr lang="zh-CN" altLang="en-US" sz="2800" dirty="0">
              <a:solidFill>
                <a:srgbClr val="FFFF00"/>
              </a:solidFill>
            </a:endParaRPr>
          </a:p>
        </p:txBody>
      </p:sp>
      <p:sp>
        <p:nvSpPr>
          <p:cNvPr id="15" name="文本框 14"/>
          <p:cNvSpPr txBox="1"/>
          <p:nvPr/>
        </p:nvSpPr>
        <p:spPr>
          <a:xfrm>
            <a:off x="5218430" y="1538605"/>
            <a:ext cx="6634480" cy="516255"/>
          </a:xfrm>
          <a:prstGeom prst="rect">
            <a:avLst/>
          </a:prstGeom>
          <a:solidFill>
            <a:schemeClr val="accent2">
              <a:lumMod val="75000"/>
            </a:schemeClr>
          </a:solidFill>
          <a:ln w="38100">
            <a:solidFill>
              <a:schemeClr val="bg1"/>
            </a:solidFill>
          </a:ln>
        </p:spPr>
        <p:txBody>
          <a:bodyPr wrap="square">
            <a:noAutofit/>
          </a:bodyPr>
          <a:p>
            <a:pPr algn="l"/>
            <a:r>
              <a:rPr lang="zh-CN" altLang="en-US" sz="2800">
                <a:solidFill>
                  <a:schemeClr val="bg1"/>
                </a:solidFill>
                <a:latin typeface="Arial" panose="020B0604020202020204" pitchFamily="34" charset="0"/>
                <a:ea typeface="微软雅黑" panose="020B0503020204020204" pitchFamily="34" charset="-122"/>
              </a:rPr>
              <a:t>设问类型：信息综合</a:t>
            </a:r>
            <a:r>
              <a:rPr lang="en-US" altLang="zh-CN" sz="2800">
                <a:solidFill>
                  <a:schemeClr val="bg1"/>
                </a:solidFill>
                <a:latin typeface="Arial" panose="020B0604020202020204" pitchFamily="34" charset="0"/>
                <a:ea typeface="微软雅黑" panose="020B0503020204020204" pitchFamily="34" charset="-122"/>
              </a:rPr>
              <a:t>/</a:t>
            </a:r>
            <a:r>
              <a:rPr lang="zh-CN" altLang="en-US" sz="2800">
                <a:solidFill>
                  <a:schemeClr val="bg1"/>
                </a:solidFill>
                <a:latin typeface="Arial" panose="020B0604020202020204" pitchFamily="34" charset="0"/>
                <a:ea typeface="微软雅黑" panose="020B0503020204020204" pitchFamily="34" charset="-122"/>
              </a:rPr>
              <a:t>主旨大意段</a:t>
            </a:r>
            <a:r>
              <a:rPr lang="en-US" altLang="zh-CN" sz="2800">
                <a:solidFill>
                  <a:schemeClr val="bg1"/>
                </a:solidFill>
                <a:latin typeface="Arial" panose="020B0604020202020204" pitchFamily="34" charset="0"/>
                <a:ea typeface="微软雅黑" panose="020B0503020204020204" pitchFamily="34" charset="-122"/>
              </a:rPr>
              <a:t>para.1</a:t>
            </a:r>
            <a:endParaRPr lang="en-US" altLang="zh-CN" sz="2800">
              <a:solidFill>
                <a:schemeClr val="bg1"/>
              </a:solidFill>
              <a:latin typeface="Arial" panose="020B0604020202020204" pitchFamily="34" charset="0"/>
              <a:ea typeface="微软雅黑" panose="020B0503020204020204" pitchFamily="34" charset="-122"/>
            </a:endParaRPr>
          </a:p>
        </p:txBody>
      </p:sp>
      <p:sp>
        <p:nvSpPr>
          <p:cNvPr id="7" name="文本框 6"/>
          <p:cNvSpPr txBox="1"/>
          <p:nvPr/>
        </p:nvSpPr>
        <p:spPr>
          <a:xfrm>
            <a:off x="17780" y="3954145"/>
            <a:ext cx="12173585" cy="2061210"/>
          </a:xfrm>
          <a:prstGeom prst="rect">
            <a:avLst/>
          </a:prstGeom>
          <a:solidFill>
            <a:schemeClr val="accent3">
              <a:lumMod val="60000"/>
              <a:lumOff val="40000"/>
            </a:schemeClr>
          </a:solidFill>
        </p:spPr>
        <p:txBody>
          <a:bodyPr wrap="square" rtlCol="0">
            <a:spAutoFit/>
          </a:bodyPr>
          <a:lstStyle/>
          <a:p>
            <a:r>
              <a:rPr lang="en-US" altLang="zh-CN" sz="3200" dirty="0"/>
              <a:t>para.1</a:t>
            </a:r>
            <a:r>
              <a:rPr lang="zh-CN" altLang="en-US" sz="3200" dirty="0"/>
              <a:t>：</a:t>
            </a:r>
            <a:r>
              <a:rPr sz="3200" dirty="0"/>
              <a:t>British cinema boasts a rich diversity of films that weave appealing narratives with stunning landscapes and fascinating characters. These films celebrate the diverse beauty and cultural heritage of Britain. </a:t>
            </a:r>
            <a:endParaRPr sz="3200" dirty="0"/>
          </a:p>
        </p:txBody>
      </p:sp>
      <p:sp>
        <p:nvSpPr>
          <p:cNvPr id="18" name="矩形 17"/>
          <p:cNvSpPr/>
          <p:nvPr/>
        </p:nvSpPr>
        <p:spPr>
          <a:xfrm>
            <a:off x="6287770" y="4534535"/>
            <a:ext cx="2185035"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矩形 25"/>
          <p:cNvSpPr/>
          <p:nvPr/>
        </p:nvSpPr>
        <p:spPr>
          <a:xfrm>
            <a:off x="32385" y="5012055"/>
            <a:ext cx="2087245"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矩形 26"/>
          <p:cNvSpPr/>
          <p:nvPr/>
        </p:nvSpPr>
        <p:spPr>
          <a:xfrm>
            <a:off x="6177915" y="5012055"/>
            <a:ext cx="333756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 name="直接连接符 2"/>
          <p:cNvCxnSpPr/>
          <p:nvPr/>
        </p:nvCxnSpPr>
        <p:spPr>
          <a:xfrm flipV="1">
            <a:off x="984250" y="3164205"/>
            <a:ext cx="10992485" cy="3683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1" name="上箭头 10"/>
          <p:cNvSpPr/>
          <p:nvPr/>
        </p:nvSpPr>
        <p:spPr>
          <a:xfrm>
            <a:off x="6383655" y="3164205"/>
            <a:ext cx="194310" cy="106553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2" grpId="0" bldLvl="0" animBg="1"/>
      <p:bldP spid="19" grpId="0" bldLvl="0" animBg="1"/>
      <p:bldP spid="18" grpId="0" bldLvl="0" animBg="1"/>
      <p:bldP spid="18" grpId="1" animBg="1"/>
      <p:bldP spid="26" grpId="0" bldLvl="0" animBg="1"/>
      <p:bldP spid="26" grpId="1" animBg="1"/>
      <p:bldP spid="27" grpId="0" bldLvl="0" animBg="1"/>
      <p:bldP spid="27" grpId="1" animBg="1"/>
      <p:bldP spid="15" grpId="0" bldLvl="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语料积累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4301490" y="855980"/>
            <a:ext cx="5080000" cy="460375"/>
          </a:xfrm>
          <a:prstGeom prst="rect">
            <a:avLst/>
          </a:prstGeom>
          <a:noFill/>
          <a:ln w="9525">
            <a:noFill/>
          </a:ln>
        </p:spPr>
        <p:txBody>
          <a:bodyPr>
            <a:spAutoFit/>
          </a:bodyPr>
          <a:lstStyle/>
          <a:p>
            <a:pPr indent="266700"/>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好句</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1796415" y="4550410"/>
            <a:ext cx="5080000" cy="368300"/>
          </a:xfrm>
          <a:prstGeom prst="rect">
            <a:avLst/>
          </a:prstGeom>
          <a:noFill/>
          <a:ln w="9525">
            <a:noFill/>
          </a:ln>
        </p:spPr>
        <p:txBody>
          <a:bodyPr>
            <a:spAutoFit/>
          </a:bodyPr>
          <a:lstStyle/>
          <a:p>
            <a:pPr indent="266700">
              <a:buClrTx/>
              <a:buSzTx/>
              <a:buFontTx/>
            </a:pPr>
            <a:r>
              <a:rPr lang="en-US" b="0">
                <a:latin typeface="等线" panose="02010600030101010101" pitchFamily="2" charset="-122"/>
                <a:cs typeface="Times New Roman" panose="02020603050405020304" charset="0"/>
              </a:rPr>
              <a:t> </a:t>
            </a:r>
            <a:endParaRPr 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505460" y="1123950"/>
            <a:ext cx="11424285" cy="214312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gn="just" fontAlgn="auto">
              <a:lnSpc>
                <a:spcPct val="150000"/>
              </a:lnSpc>
            </a:pPr>
            <a:r>
              <a:rPr lang="en-US" altLang="zh-CN" sz="2800" dirty="0">
                <a:latin typeface="Times New Roman" panose="02020603050405020304" charset="0"/>
                <a:ea typeface="华文仿宋" panose="02010600040101010101" charset="-122"/>
                <a:cs typeface="Times New Roman" panose="02020603050405020304" charset="0"/>
              </a:rPr>
              <a:t>  British cinema </a:t>
            </a:r>
            <a:r>
              <a:rPr lang="en-US" altLang="zh-CN" sz="2800" b="1" dirty="0">
                <a:latin typeface="Times New Roman" panose="02020603050405020304" charset="0"/>
                <a:ea typeface="华文仿宋" panose="02010600040101010101" charset="-122"/>
                <a:cs typeface="Times New Roman" panose="02020603050405020304" charset="0"/>
              </a:rPr>
              <a:t>boasts</a:t>
            </a:r>
            <a:r>
              <a:rPr lang="en-US" altLang="zh-CN" sz="2800" dirty="0">
                <a:latin typeface="Times New Roman" panose="02020603050405020304" charset="0"/>
                <a:ea typeface="华文仿宋" panose="02010600040101010101" charset="-122"/>
                <a:cs typeface="Times New Roman" panose="02020603050405020304" charset="0"/>
              </a:rPr>
              <a:t> a rich diversity of films that weave appealing narratives with stunning landscapes and fascinating characters. These films </a:t>
            </a:r>
            <a:r>
              <a:rPr lang="en-US" altLang="zh-CN" sz="2800" b="1" dirty="0">
                <a:latin typeface="Times New Roman" panose="02020603050405020304" charset="0"/>
                <a:ea typeface="华文仿宋" panose="02010600040101010101" charset="-122"/>
                <a:cs typeface="Times New Roman" panose="02020603050405020304" charset="0"/>
              </a:rPr>
              <a:t>celebrate</a:t>
            </a:r>
            <a:r>
              <a:rPr lang="en-US" altLang="zh-CN" sz="2800" dirty="0">
                <a:latin typeface="Times New Roman" panose="02020603050405020304" charset="0"/>
                <a:ea typeface="华文仿宋" panose="02010600040101010101" charset="-122"/>
                <a:cs typeface="Times New Roman" panose="02020603050405020304" charset="0"/>
              </a:rPr>
              <a:t> the diverse beauty and cultural heritage of Britain.</a:t>
            </a:r>
            <a:r>
              <a:rPr lang="en-US" altLang="zh-CN" sz="2800" dirty="0">
                <a:latin typeface="楷体" panose="02010609060101010101" charset="-122"/>
                <a:ea typeface="楷体" panose="02010609060101010101" charset="-122"/>
                <a:cs typeface="楷体" panose="02010609060101010101" charset="-122"/>
              </a:rPr>
              <a:t> </a:t>
            </a:r>
            <a:r>
              <a:rPr lang="en-US" altLang="zh-CN" sz="2800" b="0" dirty="0">
                <a:latin typeface="楷体" panose="02010609060101010101" charset="-122"/>
                <a:ea typeface="楷体" panose="02010609060101010101" charset="-122"/>
                <a:cs typeface="楷体" panose="02010609060101010101" charset="-122"/>
              </a:rPr>
              <a:t> </a:t>
            </a:r>
            <a:endParaRPr lang="en-US" altLang="zh-CN" sz="2800" b="0" dirty="0">
              <a:latin typeface="楷体" panose="02010609060101010101" charset="-122"/>
              <a:ea typeface="楷体" panose="02010609060101010101" charset="-122"/>
              <a:cs typeface="楷体" panose="02010609060101010101" charset="-122"/>
            </a:endParaRPr>
          </a:p>
          <a:p>
            <a:pPr indent="266700" algn="just" fontAlgn="auto">
              <a:lnSpc>
                <a:spcPct val="150000"/>
              </a:lnSpc>
            </a:pPr>
            <a:r>
              <a:rPr lang="en-US" altLang="zh-CN" sz="2800" b="0" dirty="0">
                <a:latin typeface="楷体" panose="02010609060101010101" charset="-122"/>
                <a:ea typeface="楷体" panose="02010609060101010101" charset="-122"/>
                <a:cs typeface="楷体" panose="02010609060101010101" charset="-122"/>
              </a:rPr>
              <a:t>英国电影拥有丰富多样的电影，这些电影用令人惊叹的风景和迷人的人物编织出吸引人的</a:t>
            </a:r>
            <a:r>
              <a:rPr lang="zh-CN" altLang="en-US" sz="2800" b="0" dirty="0">
                <a:latin typeface="楷体" panose="02010609060101010101" charset="-122"/>
                <a:ea typeface="楷体" panose="02010609060101010101" charset="-122"/>
                <a:cs typeface="楷体" panose="02010609060101010101" charset="-122"/>
              </a:rPr>
              <a:t>故</a:t>
            </a:r>
            <a:r>
              <a:rPr lang="en-US" altLang="zh-CN" sz="2800" b="0" dirty="0">
                <a:latin typeface="楷体" panose="02010609060101010101" charset="-122"/>
                <a:ea typeface="楷体" panose="02010609060101010101" charset="-122"/>
                <a:cs typeface="楷体" panose="02010609060101010101" charset="-122"/>
              </a:rPr>
              <a:t>事。这些电影颂扬了英国多样的美景和文化遗产。</a:t>
            </a:r>
            <a:endParaRPr lang="en-US" altLang="zh-CN" sz="2800" b="0" dirty="0">
              <a:latin typeface="楷体" panose="02010609060101010101" charset="-122"/>
              <a:ea typeface="楷体" panose="02010609060101010101" charset="-122"/>
              <a:cs typeface="楷体" panose="02010609060101010101" charset="-122"/>
            </a:endParaRPr>
          </a:p>
          <a:p>
            <a:pPr indent="266700" fontAlgn="auto">
              <a:lnSpc>
                <a:spcPct val="150000"/>
              </a:lnSpc>
            </a:pPr>
            <a:endParaRPr lang="en-US" altLang="zh-CN" sz="2800" b="0" dirty="0">
              <a:latin typeface="楷体" panose="02010609060101010101" charset="-122"/>
              <a:ea typeface="楷体" panose="02010609060101010101" charset="-122"/>
              <a:cs typeface="楷体" panose="02010609060101010101" charset="-122"/>
            </a:endParaRPr>
          </a:p>
        </p:txBody>
      </p:sp>
      <p:sp>
        <p:nvSpPr>
          <p:cNvPr id="17" name="文本框 16"/>
          <p:cNvSpPr txBox="1"/>
          <p:nvPr/>
        </p:nvSpPr>
        <p:spPr>
          <a:xfrm>
            <a:off x="287020" y="4674870"/>
            <a:ext cx="12150725" cy="183832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90000"/>
              </a:lnSpc>
            </a:pPr>
            <a:endParaRPr lang="zh-CN" altLang="en-US" sz="2800" b="0" dirty="0">
              <a:latin typeface="Times New Roman" panose="02020603050405020304" charset="0"/>
              <a:ea typeface="华文仿宋" panose="02010600040101010101"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9" grpId="0"/>
      <p:bldP spid="6" grpId="0" bldLvl="0" animBg="1"/>
      <p:bldP spid="1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语料积累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96415" y="4550410"/>
            <a:ext cx="5080000" cy="368300"/>
          </a:xfrm>
          <a:prstGeom prst="rect">
            <a:avLst/>
          </a:prstGeom>
          <a:noFill/>
          <a:ln w="9525">
            <a:noFill/>
          </a:ln>
        </p:spPr>
        <p:txBody>
          <a:bodyPr>
            <a:spAutoFit/>
          </a:bodyPr>
          <a:lstStyle/>
          <a:p>
            <a:pPr indent="266700">
              <a:buClrTx/>
              <a:buSzTx/>
              <a:buFontTx/>
            </a:pPr>
            <a:r>
              <a:rPr lang="en-US" b="0">
                <a:latin typeface="等线" panose="02010600030101010101" pitchFamily="2" charset="-122"/>
                <a:cs typeface="Times New Roman" panose="02020603050405020304" charset="0"/>
              </a:rPr>
              <a:t> </a:t>
            </a:r>
            <a:endParaRPr 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3385185" y="745490"/>
            <a:ext cx="5080000" cy="460375"/>
          </a:xfrm>
          <a:prstGeom prst="rect">
            <a:avLst/>
          </a:prstGeom>
          <a:noFill/>
          <a:ln w="9525">
            <a:noFill/>
          </a:ln>
        </p:spPr>
        <p:txBody>
          <a:bodyPr>
            <a:spAutoFit/>
          </a:bodyPr>
          <a:lstStyle/>
          <a:p>
            <a:pPr indent="266700"/>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熟词生义</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629285" y="4550410"/>
            <a:ext cx="12435840" cy="570357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fontAlgn="auto">
              <a:lnSpc>
                <a:spcPct val="150000"/>
              </a:lnSpc>
            </a:pPr>
            <a:r>
              <a:rPr lang="en-US" altLang="zh-CN" sz="2800" b="0" dirty="0">
                <a:latin typeface="Times New Roman" panose="02020603050405020304" charset="0"/>
                <a:ea typeface="宋体" panose="02010600030101010101" pitchFamily="2" charset="-122"/>
                <a:cs typeface="Times New Roman" panose="02020603050405020304" charset="0"/>
              </a:rPr>
              <a:t>2.</a:t>
            </a:r>
            <a:r>
              <a:rPr lang="en-US" altLang="zh-CN" sz="2800" b="1" dirty="0">
                <a:latin typeface="Times New Roman" panose="02020603050405020304" charset="0"/>
                <a:ea typeface="宋体" panose="02010600030101010101" pitchFamily="2" charset="-122"/>
                <a:cs typeface="Times New Roman" panose="02020603050405020304" charset="0"/>
              </a:rPr>
              <a:t>celebrate</a:t>
            </a:r>
            <a:r>
              <a:rPr lang="en-US" altLang="zh-CN" sz="2800" b="0" dirty="0">
                <a:latin typeface="Times New Roman" panose="02020603050405020304" charset="0"/>
                <a:ea typeface="宋体" panose="02010600030101010101" pitchFamily="2" charset="-122"/>
                <a:cs typeface="Times New Roman" panose="02020603050405020304" charset="0"/>
              </a:rPr>
              <a:t>庆祝，庆贺；赞扬，赞美；主持（宗教仪式）</a:t>
            </a:r>
            <a:endParaRPr lang="en-US" altLang="zh-CN" sz="28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50000"/>
              </a:lnSpc>
            </a:pPr>
            <a:r>
              <a:rPr lang="en-US" sz="2800" b="0" dirty="0">
                <a:latin typeface="Times New Roman" panose="02020603050405020304" charset="0"/>
                <a:ea typeface="宋体" panose="02010600030101010101" pitchFamily="2" charset="-122"/>
                <a:cs typeface="Times New Roman" panose="02020603050405020304" charset="0"/>
              </a:rPr>
              <a:t>(1)</a:t>
            </a:r>
            <a:r>
              <a:rPr lang="en-US" altLang="zh-CN" sz="2800" b="0" dirty="0">
                <a:latin typeface="Times New Roman" panose="02020603050405020304" charset="0"/>
                <a:ea typeface="宋体" panose="02010600030101010101" pitchFamily="2" charset="-122"/>
                <a:cs typeface="Times New Roman" panose="02020603050405020304" charset="0"/>
              </a:rPr>
              <a:t>We went out to a restaurant to </a:t>
            </a:r>
            <a:r>
              <a:rPr lang="en-US" altLang="zh-CN" sz="2800" b="1" dirty="0">
                <a:latin typeface="Times New Roman" panose="02020603050405020304" charset="0"/>
                <a:ea typeface="宋体" panose="02010600030101010101" pitchFamily="2" charset="-122"/>
                <a:cs typeface="Times New Roman" panose="02020603050405020304" charset="0"/>
              </a:rPr>
              <a:t>celebrate</a:t>
            </a:r>
            <a:r>
              <a:rPr lang="en-US" altLang="zh-CN" sz="2800" b="0" dirty="0">
                <a:latin typeface="Times New Roman" panose="02020603050405020304" charset="0"/>
                <a:ea typeface="宋体" panose="02010600030101010101" pitchFamily="2" charset="-122"/>
                <a:cs typeface="Times New Roman" panose="02020603050405020304" charset="0"/>
              </a:rPr>
              <a:t>. </a:t>
            </a:r>
            <a:r>
              <a:rPr lang="zh-CN" altLang="en-US" sz="2800" b="0" dirty="0">
                <a:latin typeface="Times New Roman" panose="02020603050405020304" charset="0"/>
                <a:ea typeface="宋体" panose="02010600030101010101" pitchFamily="2" charset="-122"/>
                <a:cs typeface="Times New Roman" panose="02020603050405020304" charset="0"/>
              </a:rPr>
              <a:t>庆祝</a:t>
            </a:r>
            <a:endParaRPr lang="en-US" altLang="zh-CN" sz="28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en-US" altLang="zh-CN" sz="2800" b="0" dirty="0">
                <a:latin typeface="Times New Roman" panose="02020603050405020304" charset="0"/>
                <a:ea typeface="华文仿宋" panose="02010600040101010101" charset="-122"/>
                <a:cs typeface="Times New Roman" panose="02020603050405020304" charset="0"/>
              </a:rPr>
              <a:t>(2)Pope John Paul </a:t>
            </a:r>
            <a:r>
              <a:rPr lang="en-US" altLang="zh-CN" sz="2800" b="1" dirty="0">
                <a:latin typeface="Times New Roman" panose="02020603050405020304" charset="0"/>
                <a:ea typeface="华文仿宋" panose="02010600040101010101" charset="-122"/>
                <a:cs typeface="Times New Roman" panose="02020603050405020304" charset="0"/>
              </a:rPr>
              <a:t>celebrate</a:t>
            </a:r>
            <a:r>
              <a:rPr lang="en-US" altLang="zh-CN" sz="2800" b="0" dirty="0">
                <a:latin typeface="Times New Roman" panose="02020603050405020304" charset="0"/>
                <a:ea typeface="华文仿宋" panose="02010600040101010101" charset="-122"/>
                <a:cs typeface="Times New Roman" panose="02020603050405020304" charset="0"/>
              </a:rPr>
              <a:t>d mass today in a city in central Poland.</a:t>
            </a:r>
            <a:r>
              <a:rPr lang="zh-CN" altLang="en-US" sz="2800" b="0" dirty="0">
                <a:latin typeface="Times New Roman" panose="02020603050405020304" charset="0"/>
                <a:ea typeface="华文仿宋" panose="02010600040101010101" charset="-122"/>
                <a:cs typeface="Times New Roman" panose="02020603050405020304" charset="0"/>
              </a:rPr>
              <a:t>主持</a:t>
            </a:r>
            <a:endParaRPr lang="zh-CN" altLang="en-US" sz="2800" b="0" dirty="0">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b="0" dirty="0">
                <a:latin typeface="Times New Roman" panose="02020603050405020304" charset="0"/>
                <a:ea typeface="华文仿宋" panose="02010600040101010101" charset="-122"/>
                <a:cs typeface="Times New Roman" panose="02020603050405020304" charset="0"/>
              </a:rPr>
              <a:t>(3)These films </a:t>
            </a:r>
            <a:r>
              <a:rPr lang="en-US" altLang="zh-CN" sz="2800" b="1" dirty="0">
                <a:latin typeface="Times New Roman" panose="02020603050405020304" charset="0"/>
                <a:ea typeface="华文仿宋" panose="02010600040101010101" charset="-122"/>
                <a:cs typeface="Times New Roman" panose="02020603050405020304" charset="0"/>
              </a:rPr>
              <a:t>celebrate</a:t>
            </a:r>
            <a:r>
              <a:rPr lang="en-US" altLang="zh-CN" sz="2800" b="0" dirty="0">
                <a:latin typeface="Times New Roman" panose="02020603050405020304" charset="0"/>
                <a:ea typeface="华文仿宋" panose="02010600040101010101" charset="-122"/>
                <a:cs typeface="Times New Roman" panose="02020603050405020304" charset="0"/>
              </a:rPr>
              <a:t> the diverse beauty and cultural heritage of Britain</a:t>
            </a:r>
            <a:r>
              <a:rPr lang="zh-CN" altLang="en-US" sz="2800" b="0" dirty="0">
                <a:latin typeface="Times New Roman" panose="02020603050405020304" charset="0"/>
                <a:ea typeface="华文仿宋" panose="02010600040101010101" charset="-122"/>
                <a:cs typeface="Times New Roman" panose="02020603050405020304" charset="0"/>
              </a:rPr>
              <a:t>赞扬</a:t>
            </a:r>
            <a:endParaRPr lang="en-US" altLang="zh-CN" sz="2800" b="0" dirty="0">
              <a:latin typeface="Times New Roman" panose="02020603050405020304" charset="0"/>
              <a:ea typeface="华文仿宋" panose="02010600040101010101" charset="-122"/>
              <a:cs typeface="Times New Roman" panose="02020603050405020304" charset="0"/>
            </a:endParaRPr>
          </a:p>
          <a:p>
            <a:pPr indent="266700">
              <a:lnSpc>
                <a:spcPct val="90000"/>
              </a:lnSpc>
            </a:pPr>
            <a:endParaRPr lang="en-US" altLang="zh-CN" sz="2800" b="0" dirty="0">
              <a:latin typeface="Times New Roman" panose="02020603050405020304" charset="0"/>
              <a:ea typeface="华文仿宋" panose="02010600040101010101" charset="-122"/>
              <a:cs typeface="Times New Roman" panose="02020603050405020304" charset="0"/>
            </a:endParaRPr>
          </a:p>
        </p:txBody>
      </p:sp>
      <p:sp>
        <p:nvSpPr>
          <p:cNvPr id="2" name="文本框 1"/>
          <p:cNvSpPr txBox="1"/>
          <p:nvPr/>
        </p:nvSpPr>
        <p:spPr>
          <a:xfrm>
            <a:off x="709295" y="1136650"/>
            <a:ext cx="10701020" cy="3476625"/>
          </a:xfrm>
          <a:prstGeom prst="rect">
            <a:avLst/>
          </a:prstGeom>
          <a:noFill/>
        </p:spPr>
        <p:txBody>
          <a:bodyPr wrap="square" rtlCol="0" anchor="t">
            <a:spAutoFit/>
          </a:bodyPr>
          <a:p>
            <a:pPr indent="266700"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1</a:t>
            </a:r>
            <a:r>
              <a:rPr lang="en-US" altLang="zh-CN" sz="2800" b="1" dirty="0">
                <a:latin typeface="Times New Roman" panose="02020603050405020304" charset="0"/>
                <a:ea typeface="宋体" panose="02010600030101010101" pitchFamily="2" charset="-122"/>
                <a:cs typeface="Times New Roman" panose="02020603050405020304" charset="0"/>
                <a:sym typeface="+mn-ea"/>
              </a:rPr>
              <a:t>.boast</a:t>
            </a:r>
            <a:r>
              <a:rPr lang="en-US" altLang="zh-CN" sz="2800" dirty="0">
                <a:latin typeface="Times New Roman" panose="02020603050405020304" charset="0"/>
                <a:ea typeface="宋体" panose="02010600030101010101" pitchFamily="2" charset="-122"/>
                <a:cs typeface="Times New Roman" panose="02020603050405020304" charset="0"/>
                <a:sym typeface="+mn-ea"/>
              </a:rPr>
              <a:t>:v./n.</a:t>
            </a:r>
            <a:endParaRPr lang="en-US" altLang="zh-CN" sz="28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00000"/>
              </a:lnSpc>
            </a:pPr>
            <a:r>
              <a:rPr lang="en-US" altLang="zh-CN" sz="2400" dirty="0">
                <a:latin typeface="Times New Roman" panose="02020603050405020304" charset="0"/>
                <a:ea typeface="宋体" panose="02010600030101010101" pitchFamily="2" charset="-122"/>
                <a:cs typeface="Times New Roman" panose="02020603050405020304" charset="0"/>
                <a:sym typeface="+mn-ea"/>
              </a:rPr>
              <a:t>(1)有（值得自豪的东西）</a:t>
            </a:r>
            <a:endParaRPr lang="en-US" altLang="zh-CN" sz="24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00000"/>
              </a:lnSpc>
            </a:pPr>
            <a:r>
              <a:rPr lang="en-US" altLang="zh-CN" sz="2400" dirty="0">
                <a:latin typeface="Times New Roman" panose="02020603050405020304" charset="0"/>
                <a:ea typeface="宋体" panose="02010600030101010101" pitchFamily="2" charset="-122"/>
                <a:cs typeface="Times New Roman" panose="02020603050405020304" charset="0"/>
                <a:sym typeface="+mn-ea"/>
              </a:rPr>
              <a:t> An adult hedgehog can </a:t>
            </a:r>
            <a:r>
              <a:rPr lang="en-US" altLang="zh-CN" sz="2400" b="1" dirty="0">
                <a:latin typeface="Times New Roman" panose="02020603050405020304" charset="0"/>
                <a:ea typeface="宋体" panose="02010600030101010101" pitchFamily="2" charset="-122"/>
                <a:cs typeface="Times New Roman" panose="02020603050405020304" charset="0"/>
                <a:sym typeface="+mn-ea"/>
              </a:rPr>
              <a:t>boast</a:t>
            </a:r>
            <a:r>
              <a:rPr lang="en-US" altLang="zh-CN" sz="2400" dirty="0">
                <a:latin typeface="Times New Roman" panose="02020603050405020304" charset="0"/>
                <a:ea typeface="宋体" panose="02010600030101010101" pitchFamily="2" charset="-122"/>
                <a:cs typeface="Times New Roman" panose="02020603050405020304" charset="0"/>
                <a:sym typeface="+mn-ea"/>
              </a:rPr>
              <a:t> 7,500 spines.一只成年刺猬能有多达7500根刺</a:t>
            </a:r>
            <a:endParaRPr lang="en-US" altLang="zh-CN" sz="24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00000"/>
              </a:lnSpc>
            </a:pPr>
            <a:r>
              <a:rPr lang="en-US" altLang="zh-CN" sz="2400" dirty="0">
                <a:latin typeface="Times New Roman" panose="02020603050405020304" charset="0"/>
                <a:ea typeface="宋体" panose="02010600030101010101" pitchFamily="2" charset="-122"/>
                <a:cs typeface="Times New Roman" panose="02020603050405020304" charset="0"/>
                <a:sym typeface="+mn-ea"/>
              </a:rPr>
              <a:t>(2)吹嘘，夸耀 </a:t>
            </a:r>
            <a:endParaRPr lang="en-US" altLang="zh-CN" sz="24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00000"/>
              </a:lnSpc>
            </a:pPr>
            <a:r>
              <a:rPr lang="en-US" altLang="zh-CN" sz="2400" dirty="0">
                <a:latin typeface="Times New Roman" panose="02020603050405020304" charset="0"/>
                <a:ea typeface="宋体" panose="02010600030101010101" pitchFamily="2" charset="-122"/>
                <a:cs typeface="Times New Roman" panose="02020603050405020304" charset="0"/>
                <a:sym typeface="+mn-ea"/>
              </a:rPr>
              <a:t>   I don't want to </a:t>
            </a:r>
            <a:r>
              <a:rPr lang="en-US" altLang="zh-CN" sz="2400" b="1" dirty="0">
                <a:latin typeface="Times New Roman" panose="02020603050405020304" charset="0"/>
                <a:ea typeface="宋体" panose="02010600030101010101" pitchFamily="2" charset="-122"/>
                <a:cs typeface="Times New Roman" panose="02020603050405020304" charset="0"/>
                <a:sym typeface="+mn-ea"/>
              </a:rPr>
              <a:t>boast</a:t>
            </a:r>
            <a:r>
              <a:rPr lang="en-US" altLang="zh-CN" sz="2400" dirty="0">
                <a:latin typeface="Times New Roman" panose="02020603050405020304" charset="0"/>
                <a:ea typeface="宋体" panose="02010600030101010101" pitchFamily="2" charset="-122"/>
                <a:cs typeface="Times New Roman" panose="02020603050405020304" charset="0"/>
                <a:sym typeface="+mn-ea"/>
              </a:rPr>
              <a:t>, but I can actually speak six languages.</a:t>
            </a:r>
            <a:endParaRPr lang="en-US" altLang="zh-CN" sz="24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00000"/>
              </a:lnSpc>
            </a:pPr>
            <a:r>
              <a:rPr lang="en-US" altLang="zh-CN" sz="2400" dirty="0">
                <a:latin typeface="Times New Roman" panose="02020603050405020304" charset="0"/>
                <a:ea typeface="宋体" panose="02010600030101010101" pitchFamily="2" charset="-122"/>
                <a:cs typeface="Times New Roman" panose="02020603050405020304" charset="0"/>
                <a:sym typeface="+mn-ea"/>
              </a:rPr>
              <a:t>  不是我吹嘘，我确实能讲六种语言</a:t>
            </a:r>
            <a:endParaRPr lang="en-US" altLang="zh-CN" sz="24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00000"/>
              </a:lnSpc>
            </a:pPr>
            <a:r>
              <a:rPr lang="en-US" altLang="zh-CN" sz="2400" dirty="0">
                <a:latin typeface="Times New Roman" panose="02020603050405020304" charset="0"/>
                <a:ea typeface="宋体" panose="02010600030101010101" pitchFamily="2" charset="-122"/>
                <a:cs typeface="Times New Roman" panose="02020603050405020304" charset="0"/>
                <a:sym typeface="+mn-ea"/>
              </a:rPr>
              <a:t>(3)夸耀，自吹自擂，感到自豪的事</a:t>
            </a:r>
            <a:endParaRPr lang="en-US" altLang="zh-CN" sz="24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00000"/>
              </a:lnSpc>
            </a:pPr>
            <a:r>
              <a:rPr lang="en-US" altLang="zh-CN" sz="2400" dirty="0">
                <a:latin typeface="Times New Roman" panose="02020603050405020304" charset="0"/>
                <a:ea typeface="宋体" panose="02010600030101010101" pitchFamily="2" charset="-122"/>
                <a:cs typeface="Times New Roman" panose="02020603050405020304" charset="0"/>
                <a:sym typeface="+mn-ea"/>
              </a:rPr>
              <a:t>It has never been her boast that she alone could accomplish the work.</a:t>
            </a:r>
            <a:endParaRPr lang="en-US" altLang="zh-CN" sz="2400" b="0" dirty="0">
              <a:latin typeface="Times New Roman" panose="02020603050405020304" charset="0"/>
              <a:ea typeface="宋体" panose="02010600030101010101" pitchFamily="2" charset="-122"/>
              <a:cs typeface="Times New Roman" panose="02020603050405020304" charset="0"/>
            </a:endParaRPr>
          </a:p>
          <a:p>
            <a:pPr indent="266700" fontAlgn="auto">
              <a:lnSpc>
                <a:spcPct val="100000"/>
              </a:lnSpc>
            </a:pPr>
            <a:r>
              <a:rPr lang="en-US" altLang="zh-CN" sz="2400" dirty="0">
                <a:latin typeface="Times New Roman" panose="02020603050405020304" charset="0"/>
                <a:ea typeface="宋体" panose="02010600030101010101" pitchFamily="2" charset="-122"/>
                <a:cs typeface="Times New Roman" panose="02020603050405020304" charset="0"/>
                <a:sym typeface="+mn-ea"/>
              </a:rPr>
              <a:t>她从没有夸口说她能独立完成那项工作。</a:t>
            </a:r>
            <a:endParaRPr lang="en-US" altLang="zh-CN" sz="2400" dirty="0">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ldLvl="0" animBg="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custDataLst>
              <p:tags r:id="rId1"/>
            </p:custDataLst>
          </p:nvPr>
        </p:nvSpPr>
        <p:spPr>
          <a:xfrm>
            <a:off x="896620" y="106680"/>
            <a:ext cx="5199380" cy="2057400"/>
          </a:xfrm>
          <a:prstGeom prst="rect">
            <a:avLst/>
          </a:prstGeo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72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铁线黑-65简" panose="00020600040101010101" charset="-122"/>
                <a:cs typeface="+mj-cs"/>
              </a:defRPr>
            </a:lvl1p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rPr>
              <a:t>B 篇</a:t>
            </a:r>
            <a:r>
              <a:rPr lang="en-US" altLang="zh-CN" sz="6000" dirty="0">
                <a:solidFill>
                  <a:schemeClr val="accent1"/>
                </a:solidFill>
              </a:rPr>
              <a:t> </a:t>
            </a:r>
            <a:r>
              <a:rPr sz="2800" dirty="0">
                <a:solidFill>
                  <a:schemeClr val="tx1"/>
                </a:solidFill>
              </a:rPr>
              <a:t>（共</a:t>
            </a:r>
            <a:r>
              <a:rPr lang="en-US" altLang="zh-CN" sz="2800" dirty="0">
                <a:solidFill>
                  <a:schemeClr val="tx1"/>
                </a:solidFill>
              </a:rPr>
              <a:t>290</a:t>
            </a:r>
            <a:r>
              <a:rPr sz="2800" dirty="0">
                <a:solidFill>
                  <a:schemeClr val="tx1"/>
                </a:solidFill>
              </a:rPr>
              <a:t>词）</a:t>
            </a:r>
            <a:endParaRPr sz="2800" dirty="0">
              <a:solidFill>
                <a:schemeClr val="tx1"/>
              </a:solidFill>
            </a:endParaRPr>
          </a:p>
        </p:txBody>
      </p:sp>
      <p:grpSp>
        <p:nvGrpSpPr>
          <p:cNvPr id="16" name="组合 15"/>
          <p:cNvGrpSpPr/>
          <p:nvPr/>
        </p:nvGrpSpPr>
        <p:grpSpPr>
          <a:xfrm>
            <a:off x="6373495" y="1126490"/>
            <a:ext cx="4724400" cy="810895"/>
            <a:chOff x="987" y="6225"/>
            <a:chExt cx="3668" cy="1129"/>
          </a:xfrm>
        </p:grpSpPr>
        <p:sp>
          <p:nvSpPr>
            <p:cNvPr id="9" name="圆角矩形 8"/>
            <p:cNvSpPr/>
            <p:nvPr/>
          </p:nvSpPr>
          <p:spPr>
            <a:xfrm>
              <a:off x="987" y="6225"/>
              <a:ext cx="3668"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09" y="6495"/>
              <a:ext cx="3225" cy="590"/>
            </a:xfrm>
            <a:prstGeom prst="rect">
              <a:avLst/>
            </a:prstGeom>
            <a:noFill/>
          </p:spPr>
          <p:txBody>
            <a:bodyPr wrap="square" rtlCol="0">
              <a:spAutoFit/>
            </a:bodyPr>
            <a:lstStyle/>
            <a:p>
              <a:pPr indent="0" algn="ctr">
                <a:lnSpc>
                  <a:spcPct val="90000"/>
                </a:lnSpc>
                <a:buNone/>
              </a:pPr>
              <a:r>
                <a:rPr lang="en-US" sz="2400" b="1">
                  <a:sym typeface="+mn-ea"/>
                </a:rPr>
                <a:t>The power of Perseverance</a:t>
              </a:r>
              <a:endParaRPr lang="zh-CN" altLang="en-US" sz="2400" b="1">
                <a:sym typeface="+mn-ea"/>
              </a:endParaRPr>
            </a:p>
          </p:txBody>
        </p:sp>
      </p:grpSp>
      <p:sp>
        <p:nvSpPr>
          <p:cNvPr id="6" name="副标题 2"/>
          <p:cNvSpPr>
            <a:spLocks noGrp="1"/>
          </p:cNvSpPr>
          <p:nvPr>
            <p:custDataLst>
              <p:tags r:id="rId2"/>
            </p:custDataLst>
          </p:nvPr>
        </p:nvSpPr>
        <p:spPr>
          <a:xfrm>
            <a:off x="6823710" y="2042795"/>
            <a:ext cx="4429125" cy="3415030"/>
          </a:xfrm>
          <a:prstGeom prst="rect">
            <a:avLst/>
          </a:prstGeom>
        </p:spPr>
        <p:txBody>
          <a:bodyPr vert="horz" wrap="square" lIns="101600" tIns="0" rIns="82550" bIns="0" rtlCol="0" anchor="t" anchorCtr="0">
            <a:norm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lang="en-US" altLang="zh-CN" sz="2400" dirty="0">
                <a:solidFill>
                  <a:schemeClr val="accent6">
                    <a:lumMod val="75000"/>
                  </a:schemeClr>
                </a:solidFill>
                <a:latin typeface="宋体" panose="02010600030101010101" pitchFamily="2" charset="-122"/>
                <a:ea typeface="宋体" panose="02010600030101010101" pitchFamily="2" charset="-122"/>
              </a:rPr>
              <a:t>  </a:t>
            </a:r>
            <a:r>
              <a:rPr lang="zh-CN" altLang="en-US" sz="2400" dirty="0">
                <a:solidFill>
                  <a:schemeClr val="accent6">
                    <a:lumMod val="75000"/>
                  </a:schemeClr>
                </a:solidFill>
                <a:latin typeface="宋体" panose="02010600030101010101" pitchFamily="2" charset="-122"/>
                <a:ea typeface="宋体" panose="02010600030101010101" pitchFamily="2" charset="-122"/>
              </a:rPr>
              <a:t>本文是一篇记叙文。文章讲述了一位印度尼西亚学生通过个人努力实现梦想的故事，让作者意识到成功不仅需要智慧，还需要坚持不懈的动力和相信自己的勇气。</a:t>
            </a:r>
            <a:endParaRPr lang="zh-CN" altLang="en-US" sz="2400" dirty="0">
              <a:solidFill>
                <a:schemeClr val="accent6">
                  <a:lumMod val="75000"/>
                </a:schemeClr>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1120775" y="2327910"/>
            <a:ext cx="4975225" cy="2974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65405"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1022350"/>
            <a:ext cx="12223115" cy="2059940"/>
          </a:xfrm>
          <a:prstGeom prst="rect">
            <a:avLst/>
          </a:prstGeom>
          <a:noFill/>
          <a:ln w="9525">
            <a:noFill/>
          </a:ln>
        </p:spPr>
        <p:txBody>
          <a:bodyPr wrap="square">
            <a:spAutoFit/>
          </a:bodyPr>
          <a:lstStyle/>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24. What motivated Hani to improve her English?</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Pressure from family members.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Curiosity about foreign languages.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Job prospects in the local community.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Ambition of entering an American university.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2580005"/>
            <a:ext cx="452755" cy="408940"/>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29210" y="3825875"/>
            <a:ext cx="12252325" cy="1568450"/>
          </a:xfrm>
          <a:prstGeom prst="rect">
            <a:avLst/>
          </a:prstGeom>
          <a:solidFill>
            <a:schemeClr val="accent3">
              <a:lumMod val="20000"/>
              <a:lumOff val="80000"/>
            </a:schemeClr>
          </a:solidFill>
          <a:ln>
            <a:solidFill>
              <a:schemeClr val="accent1"/>
            </a:solidFill>
          </a:ln>
        </p:spPr>
        <p:txBody>
          <a:bodyPr wrap="square" rtlCol="0">
            <a:spAutoFit/>
          </a:bodyPr>
          <a:lstStyle/>
          <a:p>
            <a:r>
              <a:rPr lang="en-US" sz="3200" dirty="0"/>
              <a:t>para.1:...</a:t>
            </a:r>
            <a:r>
              <a:rPr sz="3200" dirty="0"/>
              <a:t>When I inquired about her motivation, expecting a local job search, she quietly expressed her dream of attending an American university.</a:t>
            </a:r>
            <a:endParaRPr lang="en-US" altLang="zh-CN" sz="3200" dirty="0">
              <a:latin typeface="Times New Roman" panose="02020603050405020304" charset="0"/>
              <a:cs typeface="Times New Roman" panose="02020603050405020304" charset="0"/>
            </a:endParaRPr>
          </a:p>
        </p:txBody>
      </p:sp>
      <p:grpSp>
        <p:nvGrpSpPr>
          <p:cNvPr id="20" name="组合 19" descr="7b0a202020202274657874626f78223a2022220a7d0a"/>
          <p:cNvGrpSpPr/>
          <p:nvPr/>
        </p:nvGrpSpPr>
        <p:grpSpPr>
          <a:xfrm>
            <a:off x="9074150" y="157607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65405" y="127000"/>
            <a:ext cx="925830" cy="460375"/>
          </a:xfrm>
          <a:prstGeom prst="rect">
            <a:avLst/>
          </a:prstGeom>
          <a:solidFill>
            <a:schemeClr val="tx2"/>
          </a:solidFill>
        </p:spPr>
        <p:txBody>
          <a:bodyPr wrap="square" rtlCol="0">
            <a:spAutoFit/>
          </a:bodyPr>
          <a:lstStyle/>
          <a:p>
            <a:pPr algn="ctr"/>
            <a:r>
              <a:rPr lang="en-US" altLang="zh-CN" sz="2400" b="1" dirty="0"/>
              <a:t>B </a:t>
            </a:r>
            <a:r>
              <a:rPr lang="zh-CN" altLang="en-US" sz="2400" b="1" dirty="0"/>
              <a:t>篇</a:t>
            </a:r>
            <a:endParaRPr lang="zh-CN" altLang="en-US" sz="2400" b="1" dirty="0"/>
          </a:p>
        </p:txBody>
      </p:sp>
      <p:sp>
        <p:nvSpPr>
          <p:cNvPr id="29" name="上箭头 28"/>
          <p:cNvSpPr/>
          <p:nvPr/>
        </p:nvSpPr>
        <p:spPr>
          <a:xfrm flipH="1">
            <a:off x="6619875" y="2988945"/>
            <a:ext cx="231140" cy="83248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custDataLst>
              <p:tags r:id="rId6"/>
            </p:custDataLst>
          </p:nvPr>
        </p:nvCxnSpPr>
        <p:spPr>
          <a:xfrm>
            <a:off x="777240" y="2961640"/>
            <a:ext cx="7339330" cy="2730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flipV="1">
            <a:off x="127313" y="5297403"/>
            <a:ext cx="4022725" cy="444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2386330" y="4773295"/>
            <a:ext cx="8629650" cy="1651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矩形 17"/>
          <p:cNvSpPr/>
          <p:nvPr/>
        </p:nvSpPr>
        <p:spPr>
          <a:xfrm>
            <a:off x="8386445" y="205105"/>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solidFill>
                  <a:schemeClr val="accent1">
                    <a:lumMod val="50000"/>
                  </a:schemeClr>
                </a:solidFill>
              </a:rPr>
              <a:t>Identify</a:t>
            </a:r>
            <a:r>
              <a:rPr lang="zh-CN" altLang="en-US" sz="2800">
                <a:solidFill>
                  <a:schemeClr val="accent1">
                    <a:lumMod val="50000"/>
                  </a:schemeClr>
                </a:solidFill>
              </a:rPr>
              <a:t> </a:t>
            </a:r>
            <a:r>
              <a:rPr lang="en-US" altLang="zh-CN" sz="3200">
                <a:solidFill>
                  <a:schemeClr val="accent1">
                    <a:lumMod val="50000"/>
                  </a:schemeClr>
                </a:solidFill>
              </a:rPr>
              <a:t>key words</a:t>
            </a:r>
            <a:endParaRPr lang="en-US" altLang="zh-CN" sz="3200">
              <a:solidFill>
                <a:schemeClr val="accent1">
                  <a:lumMod val="50000"/>
                </a:schemeClr>
              </a:solidFill>
            </a:endParaRPr>
          </a:p>
        </p:txBody>
      </p:sp>
      <p:sp>
        <p:nvSpPr>
          <p:cNvPr id="7" name="矩形 6"/>
          <p:cNvSpPr/>
          <p:nvPr/>
        </p:nvSpPr>
        <p:spPr>
          <a:xfrm>
            <a:off x="1902460" y="971550"/>
            <a:ext cx="167005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6506845" y="3884930"/>
            <a:ext cx="1984375"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5942965" y="3249930"/>
            <a:ext cx="2031365" cy="358775"/>
          </a:xfrm>
          <a:prstGeom prst="rect">
            <a:avLst/>
          </a:prstGeom>
          <a:solidFill>
            <a:schemeClr val="tx2"/>
          </a:solidFill>
          <a:ln>
            <a:solidFill>
              <a:schemeClr val="tx2"/>
            </a:solidFill>
          </a:ln>
        </p:spPr>
        <p:txBody>
          <a:bodyPr wrap="square">
            <a:noAutofit/>
          </a:bodyPr>
          <a:p>
            <a:pPr algn="l"/>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同义复现</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9" grpId="0" bldLvl="0" animBg="1"/>
      <p:bldP spid="7" grpId="0" bldLvl="0" animBg="1"/>
      <p:bldP spid="7" grpId="1" animBg="1"/>
      <p:bldP spid="11" grpId="0" bldLvl="0" animBg="1"/>
      <p:bldP spid="11" grpId="1" animBg="1"/>
      <p:bldP spid="12" grpId="0" bldLvl="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65405" y="0"/>
            <a:ext cx="12192000" cy="6985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1022350"/>
            <a:ext cx="12223115" cy="2059940"/>
          </a:xfrm>
          <a:prstGeom prst="rect">
            <a:avLst/>
          </a:prstGeom>
          <a:noFill/>
          <a:ln w="9525">
            <a:noFill/>
          </a:ln>
        </p:spPr>
        <p:txBody>
          <a:bodyPr wrap="square">
            <a:spAutoFit/>
          </a:bodyPr>
          <a:lstStyle/>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25. What can we infer about the difficulties that Hani had?</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Hani’s parents were unsupportive of her dream.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Hani was uninterested in extracurricular activities.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Hani’s application form was not submitted on time.</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Hani was not academically qualified for the scholarship.</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2568575"/>
            <a:ext cx="452755" cy="397510"/>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156845" y="4038600"/>
            <a:ext cx="11690350" cy="1076325"/>
          </a:xfrm>
          <a:prstGeom prst="rect">
            <a:avLst/>
          </a:prstGeom>
          <a:solidFill>
            <a:schemeClr val="accent3">
              <a:lumMod val="20000"/>
              <a:lumOff val="80000"/>
            </a:schemeClr>
          </a:solidFill>
          <a:ln>
            <a:solidFill>
              <a:schemeClr val="accent1"/>
            </a:solidFill>
          </a:ln>
        </p:spPr>
        <p:txBody>
          <a:bodyPr wrap="square" rtlCol="0">
            <a:spAutoFit/>
          </a:bodyPr>
          <a:lstStyle/>
          <a:p>
            <a:r>
              <a:rPr lang="en-US" sz="3200"/>
              <a:t>para.4</a:t>
            </a:r>
            <a:r>
              <a:rPr lang="zh-CN" altLang="en-US" sz="3200"/>
              <a:t>：</a:t>
            </a:r>
            <a:r>
              <a:rPr lang="en-US" altLang="zh-CN" sz="3200"/>
              <a:t>....</a:t>
            </a:r>
            <a:r>
              <a:rPr sz="3200">
                <a:latin typeface="Times New Roman" panose="02020603050405020304" charset="0"/>
                <a:cs typeface="Times New Roman" panose="02020603050405020304" charset="0"/>
              </a:rPr>
              <a:t>Hani lacked the extracurricular experience and standardized test scores typical of applicants. </a:t>
            </a:r>
            <a:r>
              <a:rPr lang="en-US" sz="3200">
                <a:latin typeface="Times New Roman" panose="02020603050405020304" charset="0"/>
                <a:cs typeface="Times New Roman" panose="02020603050405020304" charset="0"/>
              </a:rPr>
              <a:t>...</a:t>
            </a:r>
            <a:endParaRPr lang="en-US" sz="3200">
              <a:latin typeface="Times New Roman" panose="02020603050405020304" charset="0"/>
              <a:cs typeface="Times New Roman" panose="02020603050405020304" charset="0"/>
            </a:endParaRPr>
          </a:p>
        </p:txBody>
      </p:sp>
      <p:grpSp>
        <p:nvGrpSpPr>
          <p:cNvPr id="20" name="组合 19" descr="7b0a202020202274657874626f78223a2022220a7d0a"/>
          <p:cNvGrpSpPr/>
          <p:nvPr/>
        </p:nvGrpSpPr>
        <p:grpSpPr>
          <a:xfrm>
            <a:off x="9710420" y="934085"/>
            <a:ext cx="2482215" cy="836930"/>
            <a:chOff x="5773" y="3768"/>
            <a:chExt cx="7666" cy="3277"/>
          </a:xfrm>
        </p:grpSpPr>
        <p:sp>
          <p:nvSpPr>
            <p:cNvPr id="75" name="文本框 74"/>
            <p:cNvSpPr txBox="1"/>
            <p:nvPr/>
          </p:nvSpPr>
          <p:spPr>
            <a:xfrm>
              <a:off x="6335" y="4566"/>
              <a:ext cx="6229"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300"/>
                </a:lnSpc>
                <a:spcBef>
                  <a:spcPts val="0"/>
                </a:spcBef>
                <a:spcAft>
                  <a:spcPts val="0"/>
                </a:spcAft>
              </a:pPr>
              <a:r>
                <a:rPr lang="zh-CN" sz="2800" dirty="0">
                  <a:solidFill>
                    <a:schemeClr val="tx1">
                      <a:lumMod val="65000"/>
                      <a:lumOff val="35000"/>
                    </a:schemeClr>
                  </a:solidFill>
                  <a:latin typeface="汉仪中黑简" panose="02010600000101010101" charset="-122"/>
                  <a:ea typeface="汉仪中黑简" panose="02010600000101010101" charset="-122"/>
                  <a:cs typeface="汉仪中黑简" panose="02010600000101010101" charset="-122"/>
                  <a:sym typeface="+mn-ea"/>
                </a:rPr>
                <a:t>细节理解题</a:t>
              </a:r>
              <a:endParaRPr lang="zh-CN" sz="2800" dirty="0">
                <a:solidFill>
                  <a:schemeClr val="tx1">
                    <a:lumMod val="65000"/>
                    <a:lumOff val="35000"/>
                  </a:schemeClr>
                </a:solidFill>
                <a:latin typeface="汉仪中黑简" panose="02010600000101010101" charset="-122"/>
                <a:ea typeface="汉仪中黑简" panose="02010600000101010101"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127000"/>
            <a:ext cx="925830" cy="460375"/>
          </a:xfrm>
          <a:prstGeom prst="rect">
            <a:avLst/>
          </a:prstGeom>
          <a:solidFill>
            <a:schemeClr val="tx2"/>
          </a:solidFill>
        </p:spPr>
        <p:txBody>
          <a:bodyPr wrap="square" rtlCol="0">
            <a:spAutoFit/>
          </a:bodyPr>
          <a:lstStyle/>
          <a:p>
            <a:pPr algn="ctr"/>
            <a:r>
              <a:rPr lang="en-US" altLang="zh-CN" sz="2400" b="1"/>
              <a:t>B </a:t>
            </a:r>
            <a:r>
              <a:rPr lang="zh-CN" altLang="en-US" sz="2400" b="1"/>
              <a:t>篇</a:t>
            </a:r>
            <a:endParaRPr lang="zh-CN" altLang="en-US" sz="2400" b="1"/>
          </a:p>
        </p:txBody>
      </p:sp>
      <p:sp>
        <p:nvSpPr>
          <p:cNvPr id="18" name="矩形 17"/>
          <p:cNvSpPr/>
          <p:nvPr/>
        </p:nvSpPr>
        <p:spPr>
          <a:xfrm>
            <a:off x="8790305" y="279400"/>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solidFill>
                  <a:schemeClr val="accent1">
                    <a:lumMod val="50000"/>
                  </a:schemeClr>
                </a:solidFill>
              </a:rPr>
              <a:t>Identify</a:t>
            </a:r>
            <a:r>
              <a:rPr lang="zh-CN" altLang="en-US" sz="2800">
                <a:solidFill>
                  <a:schemeClr val="accent1">
                    <a:lumMod val="50000"/>
                  </a:schemeClr>
                </a:solidFill>
              </a:rPr>
              <a:t> </a:t>
            </a:r>
            <a:r>
              <a:rPr lang="en-US" altLang="zh-CN" sz="3200">
                <a:solidFill>
                  <a:schemeClr val="accent1">
                    <a:lumMod val="50000"/>
                  </a:schemeClr>
                </a:solidFill>
              </a:rPr>
              <a:t>key words</a:t>
            </a:r>
            <a:endParaRPr lang="en-US" altLang="zh-CN" sz="3200">
              <a:solidFill>
                <a:schemeClr val="accent1">
                  <a:lumMod val="50000"/>
                </a:schemeClr>
              </a:solidFill>
            </a:endParaRPr>
          </a:p>
        </p:txBody>
      </p:sp>
      <p:sp>
        <p:nvSpPr>
          <p:cNvPr id="29" name="上箭头 28"/>
          <p:cNvSpPr/>
          <p:nvPr/>
        </p:nvSpPr>
        <p:spPr>
          <a:xfrm>
            <a:off x="4503420" y="3032125"/>
            <a:ext cx="306705" cy="121158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V="1">
            <a:off x="694055" y="3000375"/>
            <a:ext cx="9232265" cy="2349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7" name="矩形 6"/>
          <p:cNvSpPr/>
          <p:nvPr/>
        </p:nvSpPr>
        <p:spPr>
          <a:xfrm>
            <a:off x="4993005" y="971550"/>
            <a:ext cx="471805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3859530" y="3429000"/>
            <a:ext cx="2031365" cy="458470"/>
          </a:xfrm>
          <a:prstGeom prst="rect">
            <a:avLst/>
          </a:prstGeom>
          <a:solidFill>
            <a:schemeClr val="tx2"/>
          </a:solidFill>
          <a:ln>
            <a:solidFill>
              <a:schemeClr val="tx2"/>
            </a:solidFill>
          </a:ln>
        </p:spPr>
        <p:txBody>
          <a:bodyPr wrap="square">
            <a:noAutofit/>
          </a:bodyPr>
          <a:p>
            <a:pPr algn="l"/>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同义转换</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8" grpId="0" animBg="1"/>
      <p:bldP spid="29" grpId="0" bldLvl="0" animBg="1"/>
      <p:bldP spid="7" grpId="0" bldLvl="0" animBg="1"/>
      <p:bldP spid="7" grpId="1" animBg="1"/>
      <p:bldP spid="11" grpId="0" bldLvl="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127000"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I hope she gets the message.</a:t>
            </a: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1022350"/>
            <a:ext cx="12223115" cy="2266315"/>
          </a:xfrm>
          <a:prstGeom prst="rect">
            <a:avLst/>
          </a:prstGeom>
          <a:noFill/>
          <a:ln w="9525">
            <a:noFill/>
          </a:ln>
        </p:spPr>
        <p:txBody>
          <a:bodyPr wrap="square">
            <a:spAutoFit/>
          </a:bodyPr>
          <a:lstStyle/>
          <a:p>
            <a:pPr lvl="0" indent="0" fontAlgn="auto">
              <a:lnSpc>
                <a:spcPts val="424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26. How did the author likely feel upon discovering Hani’s acceptance to the scholarship?</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indent="0" fontAlgn="auto">
              <a:lnSpc>
                <a:spcPts val="424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Surprised and proud.    </a:t>
            </a:r>
            <a:r>
              <a:rPr lang="en-US" altLang="zh-CN" sz="3200" dirty="0">
                <a:solidFill>
                  <a:schemeClr val="dk1"/>
                </a:solidFill>
                <a:latin typeface="Times New Roman" panose="02020603050405020304" charset="0"/>
                <a:ea typeface="微软雅黑" panose="020B0503020204020204" pitchFamily="34" charset="-122"/>
                <a:cs typeface="Times New Roman" panose="02020603050405020304" charset="0"/>
              </a:rPr>
              <a:t>                  </a:t>
            </a: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Relieved but envious.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indent="0" fontAlgn="auto">
              <a:lnSpc>
                <a:spcPts val="424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Touched and honored.   </a:t>
            </a:r>
            <a:r>
              <a:rPr lang="en-US" altLang="zh-CN" sz="3200" dirty="0">
                <a:solidFill>
                  <a:schemeClr val="dk1"/>
                </a:solidFill>
                <a:latin typeface="Times New Roman" panose="02020603050405020304" charset="0"/>
                <a:ea typeface="微软雅黑" panose="020B0503020204020204" pitchFamily="34" charset="-122"/>
                <a:cs typeface="Times New Roman" panose="02020603050405020304" charset="0"/>
              </a:rPr>
              <a:t>                 </a:t>
            </a: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Shocked but concerned.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2313305"/>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364490" y="3429000"/>
            <a:ext cx="11690350" cy="2553335"/>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3200" dirty="0">
                <a:latin typeface="Times New Roman" panose="02020603050405020304" charset="0"/>
                <a:cs typeface="Times New Roman" panose="02020603050405020304" charset="0"/>
              </a:rPr>
              <a:t>para.5</a:t>
            </a:r>
            <a:r>
              <a:rPr sz="3200" dirty="0">
                <a:latin typeface="Times New Roman" panose="02020603050405020304" charset="0"/>
                <a:cs typeface="Times New Roman" panose="02020603050405020304" charset="0"/>
              </a:rPr>
              <a:t> </a:t>
            </a:r>
            <a:r>
              <a:rPr lang="en-US" sz="3200" dirty="0">
                <a:latin typeface="Times New Roman" panose="02020603050405020304" charset="0"/>
                <a:cs typeface="Times New Roman" panose="02020603050405020304" charset="0"/>
              </a:rPr>
              <a:t>...</a:t>
            </a:r>
            <a:r>
              <a:rPr sz="3200" dirty="0">
                <a:latin typeface="Times New Roman" panose="02020603050405020304" charset="0"/>
                <a:cs typeface="Times New Roman" panose="02020603050405020304" charset="0"/>
              </a:rPr>
              <a:t>Just before departing for the test, she received a letter from the scholarship association. I began reading the letter with her, only to discover she’d been accepted.</a:t>
            </a:r>
            <a:endParaRPr sz="3200" dirty="0">
              <a:latin typeface="Times New Roman" panose="02020603050405020304" charset="0"/>
              <a:cs typeface="Times New Roman" panose="02020603050405020304" charset="0"/>
            </a:endParaRPr>
          </a:p>
          <a:p>
            <a:r>
              <a:rPr lang="en-US" sz="3200" dirty="0">
                <a:latin typeface="Times New Roman" panose="02020603050405020304" charset="0"/>
                <a:cs typeface="Times New Roman" panose="02020603050405020304" charset="0"/>
              </a:rPr>
              <a:t>para.</a:t>
            </a:r>
            <a:r>
              <a:rPr sz="3200" dirty="0">
                <a:latin typeface="Times New Roman" panose="02020603050405020304" charset="0"/>
                <a:cs typeface="Times New Roman" panose="02020603050405020304" charset="0"/>
              </a:rPr>
              <a:t>6</a:t>
            </a:r>
            <a:r>
              <a:rPr lang="en-US" sz="3200" dirty="0">
                <a:latin typeface="Times New Roman" panose="02020603050405020304" charset="0"/>
                <a:cs typeface="Times New Roman" panose="02020603050405020304" charset="0"/>
              </a:rPr>
              <a:t> </a:t>
            </a:r>
            <a:r>
              <a:rPr sz="3200" dirty="0">
                <a:latin typeface="Times New Roman" panose="02020603050405020304" charset="0"/>
                <a:cs typeface="Times New Roman" panose="02020603050405020304" charset="0"/>
              </a:rPr>
              <a:t>Overjoyed, I celebrated while Hani stood quietly, perhaps bewildered by my shock.</a:t>
            </a:r>
            <a:endParaRPr lang="zh-CN" altLang="en-US" sz="3200" dirty="0">
              <a:latin typeface="Times New Roman" panose="02020603050405020304" charset="0"/>
              <a:cs typeface="Times New Roman" panose="02020603050405020304" charset="0"/>
            </a:endParaRPr>
          </a:p>
        </p:txBody>
      </p:sp>
      <p:grpSp>
        <p:nvGrpSpPr>
          <p:cNvPr id="20" name="组合 19" descr="7b0a202020202274657874626f78223a2022220a7d0a"/>
          <p:cNvGrpSpPr/>
          <p:nvPr/>
        </p:nvGrpSpPr>
        <p:grpSpPr>
          <a:xfrm>
            <a:off x="6207076" y="21463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127000"/>
            <a:ext cx="925830" cy="460375"/>
          </a:xfrm>
          <a:prstGeom prst="rect">
            <a:avLst/>
          </a:prstGeom>
          <a:solidFill>
            <a:schemeClr val="tx2"/>
          </a:solidFill>
        </p:spPr>
        <p:txBody>
          <a:bodyPr wrap="square" rtlCol="0">
            <a:spAutoFit/>
          </a:bodyPr>
          <a:lstStyle/>
          <a:p>
            <a:pPr algn="ctr"/>
            <a:r>
              <a:rPr lang="en-US" altLang="zh-CN" sz="2400" b="1"/>
              <a:t>B </a:t>
            </a:r>
            <a:r>
              <a:rPr lang="zh-CN" altLang="en-US" sz="2400" b="1"/>
              <a:t>篇</a:t>
            </a:r>
            <a:endParaRPr lang="zh-CN" altLang="en-US" sz="2400" b="1"/>
          </a:p>
        </p:txBody>
      </p:sp>
      <p:cxnSp>
        <p:nvCxnSpPr>
          <p:cNvPr id="17" name="直接连接符 16"/>
          <p:cNvCxnSpPr/>
          <p:nvPr/>
        </p:nvCxnSpPr>
        <p:spPr>
          <a:xfrm flipV="1">
            <a:off x="459740" y="4908550"/>
            <a:ext cx="4827905" cy="1460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29" name="上箭头 28"/>
          <p:cNvSpPr/>
          <p:nvPr/>
        </p:nvSpPr>
        <p:spPr>
          <a:xfrm>
            <a:off x="2385060" y="2661920"/>
            <a:ext cx="231775" cy="19900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矩形 17"/>
          <p:cNvSpPr/>
          <p:nvPr/>
        </p:nvSpPr>
        <p:spPr>
          <a:xfrm>
            <a:off x="8790305" y="279400"/>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solidFill>
                  <a:schemeClr val="accent1">
                    <a:lumMod val="50000"/>
                  </a:schemeClr>
                </a:solidFill>
              </a:rPr>
              <a:t>Identify</a:t>
            </a:r>
            <a:r>
              <a:rPr lang="zh-CN" altLang="en-US" sz="2800">
                <a:solidFill>
                  <a:schemeClr val="accent1">
                    <a:lumMod val="50000"/>
                  </a:schemeClr>
                </a:solidFill>
              </a:rPr>
              <a:t> </a:t>
            </a:r>
            <a:r>
              <a:rPr lang="en-US" altLang="zh-CN" sz="3200">
                <a:solidFill>
                  <a:schemeClr val="accent1">
                    <a:lumMod val="50000"/>
                  </a:schemeClr>
                </a:solidFill>
              </a:rPr>
              <a:t>key words</a:t>
            </a:r>
            <a:endParaRPr lang="en-US" altLang="zh-CN" sz="3200">
              <a:solidFill>
                <a:schemeClr val="accent1">
                  <a:lumMod val="50000"/>
                </a:schemeClr>
              </a:solidFill>
            </a:endParaRPr>
          </a:p>
        </p:txBody>
      </p:sp>
      <p:cxnSp>
        <p:nvCxnSpPr>
          <p:cNvPr id="6" name="直接连接符 5"/>
          <p:cNvCxnSpPr/>
          <p:nvPr/>
        </p:nvCxnSpPr>
        <p:spPr>
          <a:xfrm>
            <a:off x="1499235" y="5421630"/>
            <a:ext cx="1865630" cy="285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7" name="矩形 6"/>
          <p:cNvSpPr/>
          <p:nvPr/>
        </p:nvSpPr>
        <p:spPr>
          <a:xfrm>
            <a:off x="5923280" y="1125855"/>
            <a:ext cx="6268085" cy="477520"/>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933450" y="1125855"/>
            <a:ext cx="4904740"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矩形 15"/>
          <p:cNvSpPr/>
          <p:nvPr/>
        </p:nvSpPr>
        <p:spPr>
          <a:xfrm>
            <a:off x="4934585" y="4012565"/>
            <a:ext cx="304800" cy="40957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9" name="直接连接符 18"/>
          <p:cNvCxnSpPr/>
          <p:nvPr/>
        </p:nvCxnSpPr>
        <p:spPr>
          <a:xfrm>
            <a:off x="10614660" y="4381500"/>
            <a:ext cx="1210945" cy="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flipV="1">
            <a:off x="694055" y="2658110"/>
            <a:ext cx="3682365" cy="3429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1828165" y="3429000"/>
            <a:ext cx="2031365" cy="458470"/>
          </a:xfrm>
          <a:prstGeom prst="rect">
            <a:avLst/>
          </a:prstGeom>
          <a:solidFill>
            <a:schemeClr val="tx2"/>
          </a:solidFill>
          <a:ln>
            <a:solidFill>
              <a:schemeClr val="tx2"/>
            </a:solidFill>
          </a:ln>
        </p:spPr>
        <p:txBody>
          <a:bodyPr wrap="square">
            <a:noAutofit/>
          </a:bodyPr>
          <a:p>
            <a:pPr algn="l"/>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同义转换</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9" grpId="0" bldLvl="0" animBg="1"/>
      <p:bldP spid="18" grpId="0" bldLvl="0" animBg="1"/>
      <p:bldP spid="7" grpId="0" bldLvl="0" animBg="1"/>
      <p:bldP spid="7" grpId="1" animBg="1"/>
      <p:bldP spid="12" grpId="0" bldLvl="0" animBg="1"/>
      <p:bldP spid="12" grpId="1" animBg="1"/>
      <p:bldP spid="16" grpId="0" bldLvl="0" animBg="1"/>
      <p:bldP spid="16" grpId="1" animBg="1"/>
      <p:bldP spid="27" grpId="0" bldLvl="0" animBg="1"/>
      <p:bldP spid="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127000"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I hope she gets the message.</a:t>
            </a: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1022350"/>
            <a:ext cx="12223115" cy="1760855"/>
          </a:xfrm>
          <a:prstGeom prst="rect">
            <a:avLst/>
          </a:prstGeom>
          <a:noFill/>
          <a:ln w="9525">
            <a:noFill/>
          </a:ln>
        </p:spPr>
        <p:txBody>
          <a:bodyPr wrap="square">
            <a:spAutoFit/>
          </a:bodyPr>
          <a:lstStyle/>
          <a:p>
            <a:pPr lvl="0" indent="0" fontAlgn="auto">
              <a:lnSpc>
                <a:spcPts val="434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27. Which of the following is the best title for the text?</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indent="0" fontAlgn="auto">
              <a:lnSpc>
                <a:spcPts val="434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From Shyness to Success                B. A Scholar’s Journey</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indent="0" fontAlgn="auto">
              <a:lnSpc>
                <a:spcPts val="434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The Power of Perseverance               D. Hani’s Unrealistic Dream</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2266950"/>
            <a:ext cx="452755" cy="410210"/>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0" name="组合 19" descr="7b0a202020202274657874626f78223a2022220a7d0a"/>
          <p:cNvGrpSpPr/>
          <p:nvPr/>
        </p:nvGrpSpPr>
        <p:grpSpPr>
          <a:xfrm>
            <a:off x="9378315" y="485140"/>
            <a:ext cx="2492375" cy="836930"/>
            <a:chOff x="5773" y="3768"/>
            <a:chExt cx="7666" cy="3277"/>
          </a:xfrm>
        </p:grpSpPr>
        <p:sp>
          <p:nvSpPr>
            <p:cNvPr id="75" name="文本框 74"/>
            <p:cNvSpPr txBox="1"/>
            <p:nvPr/>
          </p:nvSpPr>
          <p:spPr>
            <a:xfrm>
              <a:off x="6567" y="4610"/>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主旨大意题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391160" y="279400"/>
            <a:ext cx="925830" cy="460375"/>
          </a:xfrm>
          <a:prstGeom prst="rect">
            <a:avLst/>
          </a:prstGeom>
          <a:solidFill>
            <a:schemeClr val="tx2"/>
          </a:solidFill>
        </p:spPr>
        <p:txBody>
          <a:bodyPr wrap="square" rtlCol="0">
            <a:spAutoFit/>
          </a:bodyPr>
          <a:lstStyle/>
          <a:p>
            <a:pPr algn="ctr"/>
            <a:r>
              <a:rPr lang="en-US" altLang="zh-CN" sz="2400" b="1"/>
              <a:t>B </a:t>
            </a:r>
            <a:r>
              <a:rPr lang="zh-CN" altLang="en-US" sz="2400" b="1"/>
              <a:t>篇</a:t>
            </a:r>
            <a:endParaRPr lang="zh-CN" altLang="en-US" sz="2400" b="1"/>
          </a:p>
        </p:txBody>
      </p:sp>
      <p:sp>
        <p:nvSpPr>
          <p:cNvPr id="29" name="上箭头 28"/>
          <p:cNvSpPr/>
          <p:nvPr/>
        </p:nvSpPr>
        <p:spPr>
          <a:xfrm>
            <a:off x="3792855" y="2677795"/>
            <a:ext cx="164465" cy="21666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41300" y="6019165"/>
            <a:ext cx="11814175" cy="521970"/>
          </a:xfrm>
          <a:prstGeom prst="rect">
            <a:avLst/>
          </a:prstGeom>
          <a:solidFill>
            <a:schemeClr val="accent2">
              <a:lumMod val="60000"/>
              <a:lumOff val="40000"/>
            </a:schemeClr>
          </a:solidFill>
        </p:spPr>
        <p:txBody>
          <a:bodyPr wrap="square" rtlCol="0">
            <a:spAutoFit/>
          </a:bodyPr>
          <a:lstStyle/>
          <a:p>
            <a:pPr algn="just"/>
            <a:r>
              <a:rPr lang="en-US" altLang="zh-CN" sz="2800">
                <a:solidFill>
                  <a:srgbClr val="FF0000"/>
                </a:solidFill>
              </a:rPr>
              <a:t>  </a:t>
            </a:r>
            <a:r>
              <a:rPr lang="en-US" altLang="zh-CN" sz="2800" b="1">
                <a:solidFill>
                  <a:srgbClr val="FF0000"/>
                </a:solidFill>
              </a:rPr>
              <a:t>Tip:  </a:t>
            </a:r>
            <a:r>
              <a:rPr lang="zh-CN" altLang="en-US" sz="2800" b="1">
                <a:solidFill>
                  <a:srgbClr val="FF0000"/>
                </a:solidFill>
              </a:rPr>
              <a:t>关注文章结构</a:t>
            </a:r>
            <a:r>
              <a:rPr lang="en-US" altLang="zh-CN" sz="2800" b="1">
                <a:solidFill>
                  <a:srgbClr val="FF0000"/>
                </a:solidFill>
              </a:rPr>
              <a:t>——</a:t>
            </a:r>
            <a:r>
              <a:rPr lang="zh-CN" altLang="en-US" sz="2800" b="1">
                <a:solidFill>
                  <a:srgbClr val="FF0000"/>
                </a:solidFill>
              </a:rPr>
              <a:t>叙事类语篇的主旨常出现在文章结尾。</a:t>
            </a:r>
            <a:endParaRPr lang="zh-CN" altLang="en-US" sz="2800" b="1">
              <a:solidFill>
                <a:srgbClr val="FF0000"/>
              </a:solidFill>
            </a:endParaRPr>
          </a:p>
        </p:txBody>
      </p:sp>
      <p:sp>
        <p:nvSpPr>
          <p:cNvPr id="11" name="文本框 10"/>
          <p:cNvSpPr txBox="1"/>
          <p:nvPr/>
        </p:nvSpPr>
        <p:spPr>
          <a:xfrm>
            <a:off x="126365" y="3275965"/>
            <a:ext cx="12192635" cy="1568450"/>
          </a:xfrm>
          <a:prstGeom prst="rect">
            <a:avLst/>
          </a:prstGeom>
          <a:solidFill>
            <a:schemeClr val="accent3">
              <a:lumMod val="20000"/>
              <a:lumOff val="80000"/>
            </a:schemeClr>
          </a:solidFill>
          <a:ln>
            <a:solidFill>
              <a:schemeClr val="accent1"/>
            </a:solidFill>
          </a:ln>
        </p:spPr>
        <p:txBody>
          <a:bodyPr wrap="square" rtlCol="0">
            <a:spAutoFit/>
          </a:bodyPr>
          <a:lstStyle/>
          <a:p>
            <a:r>
              <a:rPr lang="en-US" sz="3200">
                <a:latin typeface="Times New Roman" panose="02020603050405020304" charset="0"/>
                <a:cs typeface="Times New Roman" panose="02020603050405020304" charset="0"/>
              </a:rPr>
              <a:t>para.6</a:t>
            </a:r>
            <a:r>
              <a:rPr lang="zh-CN" altLang="en-US" sz="3200">
                <a:latin typeface="Times New Roman" panose="02020603050405020304" charset="0"/>
                <a:cs typeface="Times New Roman" panose="02020603050405020304" charset="0"/>
              </a:rPr>
              <a:t>：</a:t>
            </a:r>
            <a:r>
              <a:rPr lang="en-US" altLang="zh-CN" sz="3200">
                <a:latin typeface="Times New Roman" panose="02020603050405020304" charset="0"/>
                <a:cs typeface="Times New Roman" panose="02020603050405020304" charset="0"/>
              </a:rPr>
              <a:t>... I realized what Hani had known all along: success requires not just intelligence, but also the drive to persevere and the courage to believe in oneself.  </a:t>
            </a:r>
            <a:endParaRPr lang="en-US" altLang="zh-CN" sz="3200">
              <a:latin typeface="Times New Roman" panose="02020603050405020304" charset="0"/>
              <a:cs typeface="Times New Roman" panose="02020603050405020304" charset="0"/>
            </a:endParaRPr>
          </a:p>
        </p:txBody>
      </p:sp>
      <p:cxnSp>
        <p:nvCxnSpPr>
          <p:cNvPr id="12" name="直接连接符 11"/>
          <p:cNvCxnSpPr/>
          <p:nvPr/>
        </p:nvCxnSpPr>
        <p:spPr>
          <a:xfrm flipV="1">
            <a:off x="594360" y="2789555"/>
            <a:ext cx="4477385" cy="2603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flipV="1">
            <a:off x="4290695" y="4225290"/>
            <a:ext cx="3589655" cy="285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9" grpId="0" bldLvl="0" animBg="1"/>
      <p:bldP spid="1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词汇积累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3753485" y="701675"/>
            <a:ext cx="5080000" cy="521970"/>
          </a:xfrm>
          <a:prstGeom prst="rect">
            <a:avLst/>
          </a:prstGeom>
          <a:noFill/>
          <a:ln w="9525">
            <a:noFill/>
          </a:ln>
        </p:spPr>
        <p:txBody>
          <a:bodyPr>
            <a:spAutoFit/>
          </a:bodyPr>
          <a:lstStyle/>
          <a:p>
            <a:pPr indent="266700"/>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词意猜测</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8415" y="1205865"/>
            <a:ext cx="12210415" cy="270510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gn="just">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1.</a:t>
            </a:r>
            <a:r>
              <a:rPr lang="zh-CN" altLang="en-US" sz="2800" b="0" dirty="0">
                <a:latin typeface="Times New Roman" panose="02020603050405020304" charset="0"/>
                <a:ea typeface="等线" panose="02010600030101010101" pitchFamily="2" charset="-122"/>
                <a:cs typeface="Times New Roman" panose="02020603050405020304" charset="0"/>
              </a:rPr>
              <a:t>Hani’s family lived modestly, her parents working as a custodian and a maid. </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gn="just">
              <a:lnSpc>
                <a:spcPct val="110000"/>
              </a:lnSpc>
            </a:pPr>
            <a:r>
              <a:rPr lang="zh-CN" altLang="en-US" sz="2800" b="0" dirty="0">
                <a:latin typeface="Times New Roman" panose="02020603050405020304" charset="0"/>
                <a:ea typeface="等线" panose="02010600030101010101" pitchFamily="2" charset="-122"/>
                <a:cs typeface="Times New Roman" panose="02020603050405020304" charset="0"/>
              </a:rPr>
              <a:t>Their income couldn’t support her American university aspirations,</a:t>
            </a:r>
            <a:r>
              <a:rPr lang="zh-CN" altLang="en-US" sz="2800" b="0" u="sng" dirty="0">
                <a:latin typeface="Times New Roman" panose="02020603050405020304" charset="0"/>
                <a:ea typeface="等线" panose="02010600030101010101" pitchFamily="2" charset="-122"/>
                <a:cs typeface="Times New Roman" panose="02020603050405020304" charset="0"/>
              </a:rPr>
              <a:t> </a:t>
            </a:r>
            <a:r>
              <a:rPr lang="zh-CN" altLang="en-US" sz="2800" b="1" u="sng" dirty="0">
                <a:latin typeface="Times New Roman" panose="02020603050405020304" charset="0"/>
                <a:ea typeface="等线" panose="02010600030101010101" pitchFamily="2" charset="-122"/>
                <a:cs typeface="Times New Roman" panose="02020603050405020304" charset="0"/>
              </a:rPr>
              <a:t>dampening</a:t>
            </a:r>
            <a:r>
              <a:rPr lang="zh-CN" altLang="en-US" sz="2800" b="0" u="sng" dirty="0">
                <a:latin typeface="Times New Roman" panose="02020603050405020304" charset="0"/>
                <a:ea typeface="等线" panose="02010600030101010101" pitchFamily="2" charset="-122"/>
                <a:cs typeface="Times New Roman" panose="02020603050405020304" charset="0"/>
              </a:rPr>
              <a:t> </a:t>
            </a:r>
            <a:endParaRPr lang="zh-CN" altLang="en-US" sz="2800" b="0" u="sng" dirty="0">
              <a:latin typeface="Times New Roman" panose="02020603050405020304" charset="0"/>
              <a:ea typeface="等线" panose="02010600030101010101" pitchFamily="2" charset="-122"/>
              <a:cs typeface="Times New Roman" panose="02020603050405020304" charset="0"/>
            </a:endParaRPr>
          </a:p>
          <a:p>
            <a:pPr indent="266700" algn="just">
              <a:lnSpc>
                <a:spcPct val="110000"/>
              </a:lnSpc>
            </a:pPr>
            <a:r>
              <a:rPr lang="zh-CN" altLang="en-US" sz="2800" b="0" dirty="0">
                <a:latin typeface="Times New Roman" panose="02020603050405020304" charset="0"/>
                <a:ea typeface="等线" panose="02010600030101010101" pitchFamily="2" charset="-122"/>
                <a:cs typeface="Times New Roman" panose="02020603050405020304" charset="0"/>
              </a:rPr>
              <a:t>my initial optimism</a:t>
            </a:r>
            <a:r>
              <a:rPr lang="en-US" altLang="zh-CN" sz="2800" b="0" dirty="0">
                <a:latin typeface="Times New Roman" panose="02020603050405020304" charset="0"/>
                <a:ea typeface="等线" panose="02010600030101010101" pitchFamily="2" charset="-122"/>
                <a:cs typeface="Times New Roman" panose="02020603050405020304" charset="0"/>
              </a:rPr>
              <a:t>.</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1" dirty="0">
                <a:latin typeface="Times New Roman" panose="02020603050405020304" charset="0"/>
                <a:ea typeface="等线" panose="02010600030101010101" pitchFamily="2" charset="-122"/>
                <a:cs typeface="Times New Roman" panose="02020603050405020304" charset="0"/>
              </a:rPr>
              <a:t>What does the underlined word “Damping” mean in this sentence?</a:t>
            </a:r>
            <a:endParaRPr lang="en-US" altLang="zh-CN" sz="2800" b="1"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1" dirty="0">
                <a:latin typeface="Times New Roman" panose="02020603050405020304" charset="0"/>
                <a:ea typeface="等线" panose="02010600030101010101" pitchFamily="2" charset="-122"/>
                <a:cs typeface="Times New Roman" panose="02020603050405020304" charset="0"/>
              </a:rPr>
              <a:t>A. strenthening.       B.enhancing.      C.decreasing     D.declining</a:t>
            </a:r>
            <a:endParaRPr lang="zh-CN" altLang="en-US" sz="2800" b="1"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altLang="zh-CN" sz="2800" b="1" dirty="0">
              <a:latin typeface="Times New Roman" panose="02020603050405020304" charset="0"/>
              <a:ea typeface="等线" panose="02010600030101010101" pitchFamily="2" charset="-122"/>
              <a:cs typeface="Times New Roman" panose="02020603050405020304" charset="0"/>
            </a:endParaRPr>
          </a:p>
        </p:txBody>
      </p:sp>
      <p:sp>
        <p:nvSpPr>
          <p:cNvPr id="3" name="矩形 2"/>
          <p:cNvSpPr/>
          <p:nvPr/>
        </p:nvSpPr>
        <p:spPr>
          <a:xfrm>
            <a:off x="164465" y="1780540"/>
            <a:ext cx="9632315"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上箭头 28"/>
          <p:cNvSpPr/>
          <p:nvPr/>
        </p:nvSpPr>
        <p:spPr>
          <a:xfrm rot="10800000" flipH="1">
            <a:off x="7047865" y="2258695"/>
            <a:ext cx="191135" cy="103314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5781675" y="3118485"/>
            <a:ext cx="452755" cy="509270"/>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18415" y="4037965"/>
            <a:ext cx="12210415" cy="270510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p>
            <a:pPr indent="266700" algn="just">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a:t>
            </a:r>
            <a:r>
              <a:rPr lang="en-US" sz="2800" b="0" dirty="0">
                <a:latin typeface="Times New Roman" panose="02020603050405020304" charset="0"/>
                <a:ea typeface="等线" panose="02010600030101010101" pitchFamily="2" charset="-122"/>
                <a:cs typeface="Times New Roman" panose="02020603050405020304" charset="0"/>
              </a:rPr>
              <a:t>2.</a:t>
            </a:r>
            <a:r>
              <a:rPr sz="2800" b="0" dirty="0">
                <a:latin typeface="Times New Roman" panose="02020603050405020304" charset="0"/>
                <a:ea typeface="等线" panose="02010600030101010101" pitchFamily="2" charset="-122"/>
                <a:cs typeface="Times New Roman" panose="02020603050405020304" charset="0"/>
              </a:rPr>
              <a:t>Despite my discouragement, she remained resolute, asking me to submit her application. Unable to refuse, I completed the application, highlighting her courage and perseverance. I warned her of slim acceptance odds, but she remained </a:t>
            </a:r>
            <a:r>
              <a:rPr sz="2800" b="1" u="sng" dirty="0">
                <a:latin typeface="Times New Roman" panose="02020603050405020304" charset="0"/>
                <a:ea typeface="等线" panose="02010600030101010101" pitchFamily="2" charset="-122"/>
                <a:cs typeface="Times New Roman" panose="02020603050405020304" charset="0"/>
              </a:rPr>
              <a:t>steadfas</a:t>
            </a:r>
            <a:r>
              <a:rPr lang="en-US" sz="2800" b="1" u="sng" dirty="0">
                <a:latin typeface="Times New Roman" panose="02020603050405020304" charset="0"/>
                <a:ea typeface="等线" panose="02010600030101010101" pitchFamily="2" charset="-122"/>
                <a:cs typeface="Times New Roman" panose="02020603050405020304" charset="0"/>
              </a:rPr>
              <a:t>t</a:t>
            </a:r>
            <a:r>
              <a:rPr sz="2800" b="0" dirty="0">
                <a:latin typeface="Times New Roman" panose="02020603050405020304" charset="0"/>
                <a:ea typeface="等线" panose="02010600030101010101" pitchFamily="2" charset="-122"/>
                <a:cs typeface="Times New Roman" panose="02020603050405020304" charset="0"/>
              </a:rPr>
              <a:t>.</a:t>
            </a:r>
            <a:endParaRPr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1" dirty="0">
                <a:latin typeface="Times New Roman" panose="02020603050405020304" charset="0"/>
                <a:ea typeface="等线" panose="02010600030101010101" pitchFamily="2" charset="-122"/>
                <a:cs typeface="Times New Roman" panose="02020603050405020304" charset="0"/>
                <a:sym typeface="+mn-ea"/>
              </a:rPr>
              <a:t>What does the underlined word “Damping” mean in this sentence?</a:t>
            </a:r>
            <a:endParaRPr lang="en-US" altLang="zh-CN" sz="2800" b="1"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1" dirty="0">
                <a:latin typeface="Times New Roman" panose="02020603050405020304" charset="0"/>
                <a:ea typeface="等线" panose="02010600030101010101" pitchFamily="2" charset="-122"/>
                <a:cs typeface="Times New Roman" panose="02020603050405020304" charset="0"/>
                <a:sym typeface="+mn-ea"/>
              </a:rPr>
              <a:t>A. determined.       B.positive.      C.ambitioue     D.inspired</a:t>
            </a:r>
            <a:r>
              <a:rPr sz="2800" b="0" dirty="0">
                <a:latin typeface="Times New Roman" panose="02020603050405020304" charset="0"/>
                <a:ea typeface="等线" panose="02010600030101010101" pitchFamily="2" charset="-122"/>
                <a:cs typeface="Times New Roman" panose="02020603050405020304" charset="0"/>
              </a:rPr>
              <a:t> </a:t>
            </a:r>
            <a:endParaRPr sz="2800" b="0" dirty="0">
              <a:latin typeface="Times New Roman" panose="02020603050405020304" charset="0"/>
              <a:ea typeface="等线" panose="02010600030101010101" pitchFamily="2" charset="-122"/>
              <a:cs typeface="Times New Roman" panose="02020603050405020304" charset="0"/>
            </a:endParaRPr>
          </a:p>
        </p:txBody>
      </p:sp>
      <p:sp>
        <p:nvSpPr>
          <p:cNvPr id="11" name="矩形 10"/>
          <p:cNvSpPr/>
          <p:nvPr/>
        </p:nvSpPr>
        <p:spPr>
          <a:xfrm>
            <a:off x="927735" y="4117340"/>
            <a:ext cx="7663180"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上箭头 12"/>
          <p:cNvSpPr/>
          <p:nvPr/>
        </p:nvSpPr>
        <p:spPr>
          <a:xfrm rot="10800000" flipH="1">
            <a:off x="1679575" y="4594860"/>
            <a:ext cx="179705" cy="13766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287020" y="5971540"/>
            <a:ext cx="452755" cy="509270"/>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wipe(down)">
                                      <p:cBhvr>
                                        <p:cTn id="11" dur="500"/>
                                        <p:tgtEl>
                                          <p:spTgt spid="6">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bldLvl="0" animBg="1"/>
      <p:bldP spid="3" grpId="1" animBg="1"/>
      <p:bldP spid="29" grpId="0" bldLvl="0" animBg="1"/>
      <p:bldP spid="7" grpId="0" bldLvl="0" animBg="1"/>
      <p:bldP spid="9" grpId="0" bldLvl="0" animBg="1"/>
      <p:bldP spid="11" grpId="0" bldLvl="0" animBg="1"/>
      <p:bldP spid="11" grpId="1" animBg="1"/>
      <p:bldP spid="13" grpId="0" bldLvl="0" animBg="1"/>
      <p:bldP spid="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494030"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1601470" y="855980"/>
            <a:ext cx="5080000" cy="460375"/>
          </a:xfrm>
          <a:prstGeom prst="rect">
            <a:avLst/>
          </a:prstGeom>
          <a:noFill/>
          <a:ln w="9525">
            <a:noFill/>
          </a:ln>
        </p:spPr>
        <p:txBody>
          <a:bodyPr>
            <a:spAutoFit/>
          </a:bodyPr>
          <a:lstStyle/>
          <a:p>
            <a:pPr indent="266700"/>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词块</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29285" y="1316355"/>
            <a:ext cx="12623800" cy="234378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volunteer to do sth </a:t>
            </a:r>
            <a:r>
              <a:rPr lang="zh-CN" altLang="en-US" sz="2800" b="0" dirty="0">
                <a:latin typeface="Times New Roman" panose="02020603050405020304" charset="0"/>
                <a:ea typeface="等线" panose="02010600030101010101" pitchFamily="2" charset="-122"/>
                <a:cs typeface="Times New Roman" panose="02020603050405020304" charset="0"/>
              </a:rPr>
              <a:t>自愿做某事</a:t>
            </a:r>
            <a:endParaRPr 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warn sb of sth  </a:t>
            </a:r>
            <a:r>
              <a:rPr lang="zh-CN" altLang="en-US" sz="2800" b="0" dirty="0">
                <a:latin typeface="Times New Roman" panose="02020603050405020304" charset="0"/>
                <a:ea typeface="等线" panose="02010600030101010101" pitchFamily="2" charset="-122"/>
                <a:cs typeface="Times New Roman" panose="02020603050405020304" charset="0"/>
              </a:rPr>
              <a:t>警告某人某事</a:t>
            </a:r>
            <a:endParaRPr 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intensefy one’s study </a:t>
            </a:r>
            <a:r>
              <a:rPr lang="zh-CN" altLang="en-US" sz="2800" b="0" dirty="0">
                <a:latin typeface="Times New Roman" panose="02020603050405020304" charset="0"/>
                <a:ea typeface="等线" panose="02010600030101010101" pitchFamily="2" charset="-122"/>
                <a:cs typeface="Times New Roman" panose="02020603050405020304" charset="0"/>
              </a:rPr>
              <a:t>加强学习</a:t>
            </a:r>
            <a:endParaRPr 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post a significant challenge chanllenge for sb </a:t>
            </a:r>
            <a:r>
              <a:rPr lang="zh-CN" altLang="en-US" sz="2800" b="0" dirty="0">
                <a:latin typeface="Times New Roman" panose="02020603050405020304" charset="0"/>
                <a:ea typeface="等线" panose="02010600030101010101" pitchFamily="2" charset="-122"/>
                <a:cs typeface="Times New Roman" panose="02020603050405020304" charset="0"/>
              </a:rPr>
              <a:t>给某人提出重大挑战</a:t>
            </a:r>
            <a:endParaRPr 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be bewildered by </a:t>
            </a:r>
            <a:r>
              <a:rPr lang="zh-CN" altLang="en-US" sz="2800" b="0" dirty="0">
                <a:latin typeface="Times New Roman" panose="02020603050405020304" charset="0"/>
                <a:ea typeface="等线" panose="02010600030101010101" pitchFamily="2" charset="-122"/>
                <a:cs typeface="Times New Roman" panose="02020603050405020304" charset="0"/>
              </a:rPr>
              <a:t>对</a:t>
            </a:r>
            <a:r>
              <a:rPr lang="en-US" altLang="zh-CN" sz="2800" b="0" dirty="0">
                <a:latin typeface="Times New Roman" panose="02020603050405020304" charset="0"/>
                <a:ea typeface="等线" panose="02010600030101010101" pitchFamily="2" charset="-122"/>
                <a:cs typeface="Times New Roman" panose="02020603050405020304" charset="0"/>
              </a:rPr>
              <a:t>...</a:t>
            </a:r>
            <a:r>
              <a:rPr lang="zh-CN" altLang="en-US" sz="2800" b="0" dirty="0">
                <a:latin typeface="Times New Roman" panose="02020603050405020304" charset="0"/>
                <a:ea typeface="等线" panose="02010600030101010101" pitchFamily="2" charset="-122"/>
                <a:cs typeface="Times New Roman" panose="02020603050405020304" charset="0"/>
              </a:rPr>
              <a:t>感到困惑</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altLang="zh-CN" sz="2800" b="1" dirty="0">
              <a:latin typeface="Times New Roman" panose="02020603050405020304" charset="0"/>
              <a:ea typeface="等线" panose="02010600030101010101" pitchFamily="2" charset="-122"/>
              <a:cs typeface="Times New Roman" panose="02020603050405020304" charset="0"/>
            </a:endParaRPr>
          </a:p>
        </p:txBody>
      </p:sp>
      <p:sp>
        <p:nvSpPr>
          <p:cNvPr id="10" name="文本框 9"/>
          <p:cNvSpPr txBox="1"/>
          <p:nvPr/>
        </p:nvSpPr>
        <p:spPr>
          <a:xfrm>
            <a:off x="1315085" y="3855720"/>
            <a:ext cx="5080000" cy="460375"/>
          </a:xfrm>
          <a:prstGeom prst="rect">
            <a:avLst/>
          </a:prstGeom>
          <a:noFill/>
          <a:ln w="9525">
            <a:noFill/>
          </a:ln>
        </p:spPr>
        <p:txBody>
          <a:bodyPr>
            <a:spAutoFit/>
          </a:bodyPr>
          <a:lstStyle/>
          <a:p>
            <a:pPr indent="266700"/>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派生词</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629285" y="4304665"/>
            <a:ext cx="11562715" cy="1986280"/>
          </a:xfrm>
          <a:prstGeom prst="rect">
            <a:avLst/>
          </a:prstGeom>
          <a:solidFill>
            <a:schemeClr val="accent2">
              <a:lumMod val="20000"/>
              <a:lumOff val="80000"/>
            </a:schemeClr>
          </a:solidFill>
        </p:spPr>
        <p:txBody>
          <a:bodyPr wrap="square" rtlCol="0">
            <a:spAutoFit/>
          </a:bodyPr>
          <a:lstStyle/>
          <a:p>
            <a:pPr indent="266700">
              <a:lnSpc>
                <a:spcPct val="110000"/>
              </a:lnSpc>
            </a:pPr>
            <a:r>
              <a:rPr lang="en-US" sz="2800" dirty="0">
                <a:latin typeface="Times New Roman" panose="02020603050405020304" charset="0"/>
                <a:ea typeface="等线" panose="02010600030101010101" pitchFamily="2" charset="-122"/>
                <a:cs typeface="Times New Roman" panose="02020603050405020304" charset="0"/>
                <a:sym typeface="+mn-ea"/>
              </a:rPr>
              <a:t>applicant n. </a:t>
            </a:r>
            <a:r>
              <a:rPr lang="zh-CN" altLang="en-US" sz="2800" dirty="0">
                <a:latin typeface="Times New Roman" panose="02020603050405020304" charset="0"/>
                <a:ea typeface="等线" panose="02010600030101010101" pitchFamily="2" charset="-122"/>
                <a:cs typeface="Times New Roman" panose="02020603050405020304" charset="0"/>
                <a:sym typeface="+mn-ea"/>
              </a:rPr>
              <a:t>申请人</a:t>
            </a:r>
            <a:r>
              <a:rPr lang="en-US" sz="2800" dirty="0">
                <a:latin typeface="Times New Roman" panose="02020603050405020304" charset="0"/>
                <a:ea typeface="等线" panose="02010600030101010101" pitchFamily="2" charset="-122"/>
                <a:cs typeface="Times New Roman" panose="02020603050405020304" charset="0"/>
                <a:sym typeface="+mn-ea"/>
              </a:rPr>
              <a:t>         apply vt. </a:t>
            </a:r>
            <a:r>
              <a:rPr lang="zh-CN" altLang="en-US" sz="2800" dirty="0">
                <a:latin typeface="Times New Roman" panose="02020603050405020304" charset="0"/>
                <a:ea typeface="等线" panose="02010600030101010101" pitchFamily="2" charset="-122"/>
                <a:cs typeface="Times New Roman" panose="02020603050405020304" charset="0"/>
                <a:sym typeface="+mn-ea"/>
              </a:rPr>
              <a:t>申请</a:t>
            </a:r>
            <a:endParaRPr lang="en-US" sz="2800" dirty="0">
              <a:latin typeface="Times New Roman" panose="02020603050405020304" charset="0"/>
              <a:ea typeface="等线" panose="02010600030101010101" pitchFamily="2" charset="-122"/>
              <a:cs typeface="Times New Roman" panose="02020603050405020304" charset="0"/>
              <a:sym typeface="+mn-ea"/>
            </a:endParaRPr>
          </a:p>
          <a:p>
            <a:pPr indent="266700">
              <a:lnSpc>
                <a:spcPct val="110000"/>
              </a:lnSpc>
            </a:pPr>
            <a:r>
              <a:rPr lang="en-US" sz="2800" dirty="0">
                <a:latin typeface="Times New Roman" panose="02020603050405020304" charset="0"/>
                <a:ea typeface="等线" panose="02010600030101010101" pitchFamily="2" charset="-122"/>
                <a:cs typeface="Times New Roman" panose="02020603050405020304" charset="0"/>
                <a:sym typeface="+mn-ea"/>
              </a:rPr>
              <a:t>acceptance n. </a:t>
            </a:r>
            <a:r>
              <a:rPr lang="zh-CN" altLang="en-US" sz="2800" dirty="0">
                <a:latin typeface="Times New Roman" panose="02020603050405020304" charset="0"/>
                <a:ea typeface="等线" panose="02010600030101010101" pitchFamily="2" charset="-122"/>
                <a:cs typeface="Times New Roman" panose="02020603050405020304" charset="0"/>
                <a:sym typeface="+mn-ea"/>
              </a:rPr>
              <a:t>接受</a:t>
            </a:r>
            <a:r>
              <a:rPr lang="en-US" sz="2800" dirty="0">
                <a:latin typeface="Times New Roman" panose="02020603050405020304" charset="0"/>
                <a:ea typeface="等线" panose="02010600030101010101" pitchFamily="2" charset="-122"/>
                <a:cs typeface="Times New Roman" panose="02020603050405020304" charset="0"/>
                <a:sym typeface="+mn-ea"/>
              </a:rPr>
              <a:t>        accept vt.   </a:t>
            </a:r>
            <a:r>
              <a:rPr lang="zh-CN" altLang="en-US" sz="2800" dirty="0">
                <a:latin typeface="Times New Roman" panose="02020603050405020304" charset="0"/>
                <a:ea typeface="等线" panose="02010600030101010101" pitchFamily="2" charset="-122"/>
                <a:cs typeface="Times New Roman" panose="02020603050405020304" charset="0"/>
                <a:sym typeface="+mn-ea"/>
              </a:rPr>
              <a:t>接受</a:t>
            </a:r>
            <a:endParaRPr lang="en-US" sz="2800" dirty="0">
              <a:latin typeface="Times New Roman" panose="02020603050405020304" charset="0"/>
              <a:ea typeface="等线" panose="02010600030101010101" pitchFamily="2" charset="-122"/>
              <a:cs typeface="Times New Roman" panose="02020603050405020304" charset="0"/>
              <a:sym typeface="+mn-ea"/>
            </a:endParaRPr>
          </a:p>
          <a:p>
            <a:pPr indent="266700">
              <a:lnSpc>
                <a:spcPct val="110000"/>
              </a:lnSpc>
            </a:pPr>
            <a:r>
              <a:rPr lang="en-US" sz="2800" dirty="0">
                <a:latin typeface="Times New Roman" panose="02020603050405020304" charset="0"/>
                <a:ea typeface="等线" panose="02010600030101010101" pitchFamily="2" charset="-122"/>
                <a:cs typeface="Times New Roman" panose="02020603050405020304" charset="0"/>
              </a:rPr>
              <a:t>intensify vt.</a:t>
            </a:r>
            <a:r>
              <a:rPr lang="zh-CN" altLang="en-US" sz="2800" dirty="0">
                <a:latin typeface="Times New Roman" panose="02020603050405020304" charset="0"/>
                <a:ea typeface="等线" panose="02010600030101010101" pitchFamily="2" charset="-122"/>
                <a:cs typeface="Times New Roman" panose="02020603050405020304" charset="0"/>
              </a:rPr>
              <a:t>加强</a:t>
            </a:r>
            <a:r>
              <a:rPr lang="en-US" sz="2800" dirty="0">
                <a:latin typeface="Times New Roman" panose="02020603050405020304" charset="0"/>
                <a:ea typeface="等线" panose="02010600030101010101" pitchFamily="2" charset="-122"/>
                <a:cs typeface="Times New Roman" panose="02020603050405020304" charset="0"/>
              </a:rPr>
              <a:t>            intense adj. </a:t>
            </a:r>
            <a:r>
              <a:rPr lang="zh-CN" altLang="en-US" sz="2800" dirty="0">
                <a:latin typeface="Times New Roman" panose="02020603050405020304" charset="0"/>
                <a:ea typeface="等线" panose="02010600030101010101" pitchFamily="2" charset="-122"/>
                <a:cs typeface="Times New Roman" panose="02020603050405020304" charset="0"/>
              </a:rPr>
              <a:t>很大的、强烈的、激烈的</a:t>
            </a:r>
            <a:endParaRPr lang="en-US" sz="280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dirty="0">
                <a:latin typeface="Times New Roman" panose="02020603050405020304" charset="0"/>
                <a:ea typeface="等线" panose="02010600030101010101" pitchFamily="2" charset="-122"/>
                <a:cs typeface="Times New Roman" panose="02020603050405020304" charset="0"/>
              </a:rPr>
              <a:t>computerize  vt. </a:t>
            </a:r>
            <a:r>
              <a:rPr lang="zh-CN" altLang="en-US" sz="2800" dirty="0">
                <a:latin typeface="Times New Roman" panose="02020603050405020304" charset="0"/>
                <a:ea typeface="等线" panose="02010600030101010101" pitchFamily="2" charset="-122"/>
                <a:cs typeface="Times New Roman" panose="02020603050405020304" charset="0"/>
              </a:rPr>
              <a:t>用计算机做、使计算机化</a:t>
            </a:r>
            <a:r>
              <a:rPr lang="en-US" altLang="zh-CN" sz="2800" dirty="0">
                <a:latin typeface="Times New Roman" panose="02020603050405020304" charset="0"/>
                <a:ea typeface="等线" panose="02010600030101010101" pitchFamily="2" charset="-122"/>
                <a:cs typeface="Times New Roman" panose="02020603050405020304" charset="0"/>
              </a:rPr>
              <a:t>        </a:t>
            </a:r>
            <a:r>
              <a:rPr lang="en-US" sz="2800" dirty="0">
                <a:latin typeface="Times New Roman" panose="02020603050405020304" charset="0"/>
                <a:ea typeface="等线" panose="02010600030101010101" pitchFamily="2" charset="-122"/>
                <a:cs typeface="Times New Roman" panose="02020603050405020304" charset="0"/>
              </a:rPr>
              <a:t>computer n. </a:t>
            </a:r>
            <a:r>
              <a:rPr lang="zh-CN" altLang="en-US" sz="2800" dirty="0">
                <a:latin typeface="Times New Roman" panose="02020603050405020304" charset="0"/>
                <a:ea typeface="等线" panose="02010600030101010101" pitchFamily="2" charset="-122"/>
                <a:cs typeface="Times New Roman" panose="02020603050405020304" charset="0"/>
              </a:rPr>
              <a:t>电脑</a:t>
            </a:r>
            <a:endParaRPr lang="zh-CN" altLang="en-US" sz="2800" dirty="0">
              <a:latin typeface="Times New Roman" panose="02020603050405020304" charset="0"/>
              <a:ea typeface="等线" panose="02010600030101010101" pitchFamily="2" charset="-122"/>
              <a:cs typeface="Times New Roman" panose="02020603050405020304" charset="0"/>
            </a:endParaRPr>
          </a:p>
        </p:txBody>
      </p:sp>
      <p:sp>
        <p:nvSpPr>
          <p:cNvPr id="2" name="正五边形 1"/>
          <p:cNvSpPr/>
          <p:nvPr/>
        </p:nvSpPr>
        <p:spPr>
          <a:xfrm>
            <a:off x="287020" y="385572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箭头连接符 2"/>
          <p:cNvCxnSpPr/>
          <p:nvPr/>
        </p:nvCxnSpPr>
        <p:spPr>
          <a:xfrm>
            <a:off x="3929380" y="4613275"/>
            <a:ext cx="424180" cy="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a:off x="3769995" y="5072380"/>
            <a:ext cx="424180" cy="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a:off x="3632200" y="5566410"/>
            <a:ext cx="424180" cy="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a:off x="7331075" y="5953760"/>
            <a:ext cx="424180" cy="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6" grpId="0" bldLvl="0" animBg="1"/>
      <p:bldP spid="10" grpId="0"/>
      <p:bldP spid="14" grpId="0" bldLvl="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1193165" y="1125220"/>
            <a:ext cx="9963150" cy="2406650"/>
          </a:xfrm>
        </p:spPr>
        <p:txBody>
          <a:bodyPr>
            <a:normAutofit/>
          </a:bodyPr>
          <a:lstStyle/>
          <a:p>
            <a:pPr marL="0" indent="0" algn="ctr">
              <a:lnSpc>
                <a:spcPct val="100000"/>
              </a:lnSpc>
              <a:spcBef>
                <a:spcPts val="0"/>
              </a:spcBef>
              <a:spcAft>
                <a:spcPts val="0"/>
              </a:spcAft>
              <a:buSzPct val="100000"/>
              <a:buNone/>
            </a:pPr>
            <a:r>
              <a:rPr sz="6000" dirty="0">
                <a:solidFill>
                  <a:schemeClr val="tx1"/>
                </a:solidFill>
                <a:latin typeface="宋体" panose="02010600030101010101" pitchFamily="2" charset="-122"/>
                <a:ea typeface="宋体" panose="02010600030101010101" pitchFamily="2" charset="-122"/>
              </a:rPr>
              <a:t>宁波市</a:t>
            </a:r>
            <a:r>
              <a:rPr lang="en-US" altLang="zh-CN" sz="6000" dirty="0">
                <a:solidFill>
                  <a:schemeClr val="tx1"/>
                </a:solidFill>
                <a:latin typeface="宋体" panose="02010600030101010101" pitchFamily="2" charset="-122"/>
                <a:ea typeface="宋体" panose="02010600030101010101" pitchFamily="2" charset="-122"/>
              </a:rPr>
              <a:t>2023</a:t>
            </a:r>
            <a:r>
              <a:rPr sz="6000" dirty="0">
                <a:solidFill>
                  <a:schemeClr val="tx1"/>
                </a:solidFill>
                <a:latin typeface="宋体" panose="02010600030101010101" pitchFamily="2" charset="-122"/>
                <a:ea typeface="宋体" panose="02010600030101010101" pitchFamily="2" charset="-122"/>
              </a:rPr>
              <a:t>学年第二学期高考与选考模拟考客观题讲评</a:t>
            </a:r>
            <a:endParaRPr sz="6000" dirty="0">
              <a:solidFill>
                <a:schemeClr val="tx1"/>
              </a:solidFill>
              <a:latin typeface="宋体" panose="02010600030101010101" pitchFamily="2" charset="-122"/>
              <a:ea typeface="宋体" panose="02010600030101010101" pitchFamily="2" charset="-122"/>
            </a:endParaRPr>
          </a:p>
        </p:txBody>
      </p:sp>
      <p:sp>
        <p:nvSpPr>
          <p:cNvPr id="6" name="副标题 2"/>
          <p:cNvSpPr>
            <a:spLocks noGrp="1"/>
          </p:cNvSpPr>
          <p:nvPr>
            <p:ph type="body" idx="1"/>
            <p:custDataLst>
              <p:tags r:id="rId2"/>
            </p:custDataLst>
          </p:nvPr>
        </p:nvSpPr>
        <p:spPr>
          <a:xfrm>
            <a:off x="3662680" y="4160520"/>
            <a:ext cx="5913755" cy="1244600"/>
          </a:xfrm>
        </p:spPr>
        <p:txBody>
          <a:bodyPr/>
          <a:lstStyle/>
          <a:p>
            <a:pPr marL="0" lvl="0" indent="0" algn="ctr">
              <a:lnSpc>
                <a:spcPct val="130000"/>
              </a:lnSpc>
              <a:spcBef>
                <a:spcPts val="0"/>
              </a:spcBef>
              <a:spcAft>
                <a:spcPts val="1000"/>
              </a:spcAft>
              <a:buSzPct val="100000"/>
              <a:buNone/>
            </a:pPr>
            <a:r>
              <a:rPr lang="en-US" altLang="zh-CN" sz="2400" dirty="0">
                <a:solidFill>
                  <a:schemeClr val="tx1"/>
                </a:solidFill>
              </a:rPr>
              <a:t>——</a:t>
            </a:r>
            <a:r>
              <a:rPr sz="2400" dirty="0">
                <a:solidFill>
                  <a:schemeClr val="tx1"/>
                </a:solidFill>
                <a:latin typeface="宋体" panose="02010600030101010101" pitchFamily="2" charset="-122"/>
                <a:ea typeface="宋体" panose="02010600030101010101" pitchFamily="2" charset="-122"/>
              </a:rPr>
              <a:t>金华市汤溪高级</a:t>
            </a:r>
            <a:r>
              <a:rPr lang="en-US" altLang="zh-CN" sz="2400" dirty="0">
                <a:solidFill>
                  <a:schemeClr val="tx1"/>
                </a:solidFill>
                <a:latin typeface="宋体" panose="02010600030101010101" pitchFamily="2" charset="-122"/>
                <a:ea typeface="宋体" panose="02010600030101010101" pitchFamily="2" charset="-122"/>
              </a:rPr>
              <a:t>中学 </a:t>
            </a:r>
            <a:r>
              <a:rPr sz="2400" dirty="0">
                <a:solidFill>
                  <a:schemeClr val="tx1"/>
                </a:solidFill>
                <a:latin typeface="宋体" panose="02010600030101010101" pitchFamily="2" charset="-122"/>
                <a:ea typeface="宋体" panose="02010600030101010101" pitchFamily="2" charset="-122"/>
              </a:rPr>
              <a:t>应胜娟</a:t>
            </a:r>
            <a:r>
              <a:rPr lang="en-US" altLang="zh-CN" sz="2400" dirty="0">
                <a:solidFill>
                  <a:schemeClr val="tx1"/>
                </a:solidFill>
              </a:rPr>
              <a:t>——</a:t>
            </a:r>
            <a:endParaRPr lang="en-US" altLang="zh-CN" sz="2400" dirty="0">
              <a:solidFill>
                <a:schemeClr val="tx1"/>
              </a:solidFill>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rPr>
              <a:t>C 篇</a:t>
            </a:r>
            <a:r>
              <a:rPr lang="zh-CN" altLang="en-US" sz="3110" dirty="0">
                <a:solidFill>
                  <a:schemeClr val="accent6">
                    <a:lumMod val="75000"/>
                  </a:schemeClr>
                </a:solidFill>
              </a:rPr>
              <a:t>（共</a:t>
            </a:r>
            <a:r>
              <a:rPr lang="en-US" altLang="zh-CN" sz="3110" dirty="0">
                <a:solidFill>
                  <a:schemeClr val="accent6">
                    <a:lumMod val="75000"/>
                  </a:schemeClr>
                </a:solidFill>
              </a:rPr>
              <a:t>333</a:t>
            </a:r>
            <a:r>
              <a:rPr lang="zh-CN" altLang="en-US" sz="3110" dirty="0">
                <a:solidFill>
                  <a:schemeClr val="accent6">
                    <a:lumMod val="75000"/>
                  </a:schemeClr>
                </a:solidFill>
              </a:rPr>
              <a:t>词）</a:t>
            </a:r>
            <a:r>
              <a:rPr lang="en-US" altLang="zh-CN" sz="6000" dirty="0">
                <a:solidFill>
                  <a:schemeClr val="accent1"/>
                </a:solidFill>
              </a:rPr>
              <a:t> </a:t>
            </a:r>
            <a:endParaRPr lang="en-US" altLang="zh-CN" sz="6000" dirty="0">
              <a:solidFill>
                <a:schemeClr val="accent1"/>
              </a:solidFill>
            </a:endParaRPr>
          </a:p>
        </p:txBody>
      </p:sp>
      <p:sp>
        <p:nvSpPr>
          <p:cNvPr id="6" name="副标题 2"/>
          <p:cNvSpPr>
            <a:spLocks noGrp="1"/>
          </p:cNvSpPr>
          <p:nvPr>
            <p:ph type="body" idx="4294967295"/>
            <p:custDataLst>
              <p:tags r:id="rId2"/>
            </p:custDataLst>
          </p:nvPr>
        </p:nvSpPr>
        <p:spPr>
          <a:xfrm>
            <a:off x="386080" y="2800985"/>
            <a:ext cx="5969000" cy="3084830"/>
          </a:xfrm>
        </p:spPr>
        <p:txBody>
          <a:bodyPr>
            <a:normAutofit/>
          </a:bodyPr>
          <a:lstStyle/>
          <a:p>
            <a:pPr marL="0" lvl="0" indent="0" algn="l">
              <a:lnSpc>
                <a:spcPct val="130000"/>
              </a:lnSpc>
              <a:spcBef>
                <a:spcPts val="0"/>
              </a:spcBef>
              <a:spcAft>
                <a:spcPts val="1000"/>
              </a:spcAft>
              <a:buSzPct val="100000"/>
              <a:buNone/>
            </a:pPr>
            <a:r>
              <a:rPr lang="en-US" altLang="zh-CN" sz="2800" dirty="0">
                <a:solidFill>
                  <a:schemeClr val="tx1"/>
                </a:solidFill>
                <a:latin typeface="宋体" panose="02010600030101010101" pitchFamily="2" charset="-122"/>
                <a:ea typeface="宋体" panose="02010600030101010101" pitchFamily="2" charset="-122"/>
              </a:rPr>
              <a:t>    </a:t>
            </a:r>
            <a:r>
              <a:rPr sz="2800" dirty="0">
                <a:solidFill>
                  <a:schemeClr val="tx1"/>
                </a:solidFill>
                <a:latin typeface="宋体" panose="02010600030101010101" pitchFamily="2" charset="-122"/>
                <a:ea typeface="宋体" panose="02010600030101010101" pitchFamily="2" charset="-122"/>
              </a:rPr>
              <a:t>本文是一篇说明文。介绍</a:t>
            </a:r>
            <a:r>
              <a:rPr lang="zh-CN" altLang="en-US" sz="2800" dirty="0">
                <a:solidFill>
                  <a:schemeClr val="tx1"/>
                </a:solidFill>
                <a:latin typeface="宋体" panose="02010600030101010101" pitchFamily="2" charset="-122"/>
                <a:ea typeface="宋体" panose="02010600030101010101" pitchFamily="2" charset="-122"/>
              </a:rPr>
              <a:t>科学家们开发了一种</a:t>
            </a:r>
            <a:r>
              <a:rPr sz="2800">
                <a:solidFill>
                  <a:schemeClr val="tx1"/>
                </a:solidFill>
                <a:latin typeface="宋体" panose="02010600030101010101" pitchFamily="2" charset="-122"/>
                <a:ea typeface="宋体" panose="02010600030101010101" pitchFamily="2" charset="-122"/>
                <a:sym typeface="+mn-ea"/>
              </a:rPr>
              <a:t>可以准确地复制各种形式的笑声</a:t>
            </a:r>
            <a:r>
              <a:rPr lang="zh-CN" altLang="en-US" sz="2800" dirty="0">
                <a:solidFill>
                  <a:schemeClr val="tx1"/>
                </a:solidFill>
                <a:latin typeface="宋体" panose="02010600030101010101" pitchFamily="2" charset="-122"/>
                <a:ea typeface="宋体" panose="02010600030101010101" pitchFamily="2" charset="-122"/>
              </a:rPr>
              <a:t>人工智能系统，且该系统可以改善人与人工智能系统之间的自然对话。</a:t>
            </a:r>
            <a:endParaRPr lang="zh-CN" altLang="en-US" sz="2800"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751757" y="1673225"/>
            <a:ext cx="4427640" cy="985087"/>
            <a:chOff x="1256" y="6225"/>
            <a:chExt cx="5295" cy="1371"/>
          </a:xfrm>
        </p:grpSpPr>
        <p:sp>
          <p:nvSpPr>
            <p:cNvPr id="9" name="圆角矩形 8"/>
            <p:cNvSpPr/>
            <p:nvPr/>
          </p:nvSpPr>
          <p:spPr>
            <a:xfrm>
              <a:off x="1430" y="6225"/>
              <a:ext cx="512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56" y="6441"/>
              <a:ext cx="5295" cy="1155"/>
            </a:xfrm>
            <a:prstGeom prst="rect">
              <a:avLst/>
            </a:prstGeom>
            <a:noFill/>
          </p:spPr>
          <p:txBody>
            <a:bodyPr wrap="square" rtlCol="0">
              <a:spAutoFit/>
            </a:bodyPr>
            <a:lstStyle/>
            <a:p>
              <a:pPr algn="ctr">
                <a:lnSpc>
                  <a:spcPct val="100000"/>
                </a:lnSpc>
                <a:buClrTx/>
                <a:buSzTx/>
                <a:buFontTx/>
                <a:buNone/>
              </a:pPr>
              <a:r>
                <a:rPr lang="en-US" sz="2400" b="1">
                  <a:sym typeface="+mn-ea"/>
                </a:rPr>
                <a:t>Laughing Robot</a:t>
              </a:r>
              <a:endParaRPr lang="en-US" altLang="en-US" sz="2400" b="1">
                <a:solidFill>
                  <a:schemeClr val="tx1"/>
                </a:solidFill>
              </a:endParaRPr>
            </a:p>
            <a:p>
              <a:pPr algn="ctr">
                <a:lnSpc>
                  <a:spcPct val="100000"/>
                </a:lnSpc>
                <a:buClrTx/>
                <a:buSzTx/>
                <a:buFontTx/>
                <a:buNone/>
              </a:pPr>
              <a:endParaRPr lang="en-US" sz="2400" b="1">
                <a:solidFill>
                  <a:srgbClr val="C00000"/>
                </a:solidFill>
                <a:effectLst>
                  <a:outerShdw blurRad="38100" dist="25400" dir="5400000" algn="ctr" rotWithShape="0">
                    <a:srgbClr val="6E747A">
                      <a:alpha val="43000"/>
                    </a:srgbClr>
                  </a:outerShdw>
                </a:effectLst>
                <a:sym typeface="+mn-ea"/>
              </a:endParaRPr>
            </a:p>
          </p:txBody>
        </p:sp>
      </p:grpSp>
      <p:pic>
        <p:nvPicPr>
          <p:cNvPr id="2" name="图片 1"/>
          <p:cNvPicPr>
            <a:picLocks noChangeAspect="1"/>
          </p:cNvPicPr>
          <p:nvPr/>
        </p:nvPicPr>
        <p:blipFill>
          <a:blip r:embed="rId3"/>
          <a:stretch>
            <a:fillRect/>
          </a:stretch>
        </p:blipFill>
        <p:spPr>
          <a:xfrm>
            <a:off x="7068185" y="1456055"/>
            <a:ext cx="3538855" cy="3673475"/>
          </a:xfrm>
          <a:prstGeom prst="rect">
            <a:avLst/>
          </a:prstGeom>
        </p:spPr>
      </p:pic>
      <p:sp>
        <p:nvSpPr>
          <p:cNvPr id="19" name="文本框 18"/>
          <p:cNvSpPr txBox="1"/>
          <p:nvPr/>
        </p:nvSpPr>
        <p:spPr>
          <a:xfrm>
            <a:off x="0" y="6028690"/>
            <a:ext cx="11906250" cy="521970"/>
          </a:xfrm>
          <a:prstGeom prst="rect">
            <a:avLst/>
          </a:prstGeom>
          <a:solidFill>
            <a:schemeClr val="accent2">
              <a:lumMod val="60000"/>
              <a:lumOff val="40000"/>
            </a:schemeClr>
          </a:solidFill>
        </p:spPr>
        <p:txBody>
          <a:bodyPr wrap="square" rtlCol="0">
            <a:spAutoFit/>
          </a:bodyPr>
          <a:p>
            <a:pPr algn="just"/>
            <a:r>
              <a:rPr lang="en-US" altLang="zh-CN" sz="2800">
                <a:solidFill>
                  <a:srgbClr val="FF0000"/>
                </a:solidFill>
              </a:rPr>
              <a:t>  </a:t>
            </a:r>
            <a:r>
              <a:rPr lang="en-US" altLang="zh-CN" sz="2800" b="1">
                <a:solidFill>
                  <a:srgbClr val="FF0000"/>
                </a:solidFill>
              </a:rPr>
              <a:t>Tip:  </a:t>
            </a:r>
            <a:r>
              <a:rPr lang="zh-CN" altLang="en-US" sz="2800" b="1">
                <a:solidFill>
                  <a:srgbClr val="FF0000"/>
                </a:solidFill>
              </a:rPr>
              <a:t>说明文类语篇的文章结构对于答案定位有极大帮助。</a:t>
            </a:r>
            <a:endParaRPr lang="zh-CN" altLang="en-US" sz="2800" b="1">
              <a:solidFill>
                <a:srgbClr val="FF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541020"/>
            <a:ext cx="9112250" cy="6316345"/>
          </a:xfrm>
          <a:prstGeom prst="rect">
            <a:avLst/>
          </a:prstGeom>
        </p:spPr>
      </p:pic>
      <p:sp>
        <p:nvSpPr>
          <p:cNvPr id="14" name="文本框 13"/>
          <p:cNvSpPr txBox="1"/>
          <p:nvPr>
            <p:custDataLst>
              <p:tags r:id="rId2"/>
            </p:custDataLst>
          </p:nvPr>
        </p:nvSpPr>
        <p:spPr>
          <a:xfrm>
            <a:off x="1892595" y="2009553"/>
            <a:ext cx="3503665" cy="638831"/>
          </a:xfrm>
          <a:prstGeom prst="rect">
            <a:avLst/>
          </a:prstGeom>
          <a:noFill/>
        </p:spPr>
        <p:txBody>
          <a:bodyPr wrap="square" lIns="90000" tIns="46800" rIns="90000" bIns="46800" rtlCol="0" anchor="ctr">
            <a:normAutofit/>
          </a:bodyPr>
          <a:lstStyle/>
          <a:p>
            <a:pPr algn="r">
              <a:lnSpc>
                <a:spcPct val="120000"/>
              </a:lnSpc>
            </a:pPr>
            <a:r>
              <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rPr>
              <a:t>LOREM IPSUM DOLOR</a:t>
            </a:r>
            <a:endPar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3"/>
          <p:cNvSpPr txBox="1">
            <a:spLocks noChangeArrowheads="1"/>
          </p:cNvSpPr>
          <p:nvPr>
            <p:custDataLst>
              <p:tags r:id="rId3"/>
            </p:custDataLst>
          </p:nvPr>
        </p:nvSpPr>
        <p:spPr bwMode="auto">
          <a:xfrm>
            <a:off x="5396260" y="1592017"/>
            <a:ext cx="774482" cy="701475"/>
          </a:xfrm>
          <a:prstGeom prst="rect">
            <a:avLst/>
          </a:prstGeom>
          <a:noFill/>
        </p:spPr>
        <p:txBody>
          <a:bodyPr wrap="square" lIns="90000" tIns="46800" rIns="90000" bIns="46800" anchor="ctr">
            <a:normAutofit fontScale="95000" lnSpcReduction="10000"/>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01</a:t>
            </a:r>
            <a:endPar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2322830" y="63500"/>
            <a:ext cx="5873115" cy="583565"/>
          </a:xfrm>
          <a:prstGeom prst="rect">
            <a:avLst/>
          </a:prstGeom>
          <a:noFill/>
        </p:spPr>
        <p:txBody>
          <a:bodyPr wrap="square" rtlCol="0">
            <a:spAutoFit/>
          </a:bodyPr>
          <a:lstStyle/>
          <a:p>
            <a:r>
              <a:rPr lang="en-US" altLang="zh-CN" sz="3200" b="1">
                <a:solidFill>
                  <a:srgbClr val="FF0000"/>
                </a:solidFill>
              </a:rPr>
              <a:t>The Structure of the Passage</a:t>
            </a:r>
            <a:endParaRPr lang="en-US" altLang="zh-CN" sz="3200" b="1">
              <a:solidFill>
                <a:srgbClr val="FF0000"/>
              </a:solidFill>
            </a:endParaRPr>
          </a:p>
        </p:txBody>
      </p:sp>
      <p:sp>
        <p:nvSpPr>
          <p:cNvPr id="22" name="文本框 21"/>
          <p:cNvSpPr txBox="1"/>
          <p:nvPr/>
        </p:nvSpPr>
        <p:spPr>
          <a:xfrm>
            <a:off x="9338310" y="456565"/>
            <a:ext cx="2784475" cy="1322070"/>
          </a:xfrm>
          <a:prstGeom prst="rect">
            <a:avLst/>
          </a:prstGeom>
          <a:solidFill>
            <a:schemeClr val="bg1"/>
          </a:solidFill>
        </p:spPr>
        <p:txBody>
          <a:bodyPr wrap="square" rtlCol="0" anchor="t">
            <a:spAutoFit/>
          </a:bodyPr>
          <a:lstStyle/>
          <a:p>
            <a:r>
              <a:rPr lang="en-US" altLang="zh-CN" sz="3200" b="1">
                <a:solidFill>
                  <a:srgbClr val="FF0000"/>
                </a:solidFill>
                <a:latin typeface="Calibri" panose="020F0502020204030204" charset="0"/>
              </a:rPr>
              <a:t>Para.1</a:t>
            </a:r>
            <a:endParaRPr lang="en-US" altLang="zh-CN" sz="3200" b="1">
              <a:solidFill>
                <a:srgbClr val="FF0000"/>
              </a:solidFill>
              <a:latin typeface="Calibri" panose="020F0502020204030204" charset="0"/>
            </a:endParaRPr>
          </a:p>
          <a:p>
            <a:r>
              <a:rPr lang="en-US" altLang="zh-CN" sz="2400" b="1">
                <a:solidFill>
                  <a:schemeClr val="tx1"/>
                </a:solidFill>
                <a:latin typeface="Calibri" panose="020F0502020204030204" charset="0"/>
              </a:rPr>
              <a:t>The topic and background</a:t>
            </a:r>
            <a:endParaRPr lang="en-US" altLang="zh-CN" sz="2400" b="1">
              <a:solidFill>
                <a:schemeClr val="tx1"/>
              </a:solidFill>
              <a:latin typeface="Calibri" panose="020F0502020204030204" charset="0"/>
            </a:endParaRPr>
          </a:p>
        </p:txBody>
      </p:sp>
      <p:sp>
        <p:nvSpPr>
          <p:cNvPr id="23" name="文本框 22"/>
          <p:cNvSpPr txBox="1"/>
          <p:nvPr/>
        </p:nvSpPr>
        <p:spPr>
          <a:xfrm>
            <a:off x="9338310" y="1778635"/>
            <a:ext cx="2865120" cy="953135"/>
          </a:xfrm>
          <a:prstGeom prst="rect">
            <a:avLst/>
          </a:prstGeom>
          <a:solidFill>
            <a:schemeClr val="bg1"/>
          </a:solidFill>
        </p:spPr>
        <p:txBody>
          <a:bodyPr wrap="none" rtlCol="0" anchor="t">
            <a:spAutoFit/>
          </a:bodyPr>
          <a:lstStyle/>
          <a:p>
            <a:r>
              <a:rPr lang="en-US" altLang="zh-CN" sz="3200" b="1">
                <a:solidFill>
                  <a:srgbClr val="FF0000"/>
                </a:solidFill>
                <a:latin typeface="Calibri" panose="020F0502020204030204" charset="0"/>
              </a:rPr>
              <a:t>Para.2-3</a:t>
            </a:r>
            <a:endParaRPr lang="en-US" altLang="zh-CN" sz="3200" b="1">
              <a:solidFill>
                <a:srgbClr val="FF0000"/>
              </a:solidFill>
              <a:latin typeface="Calibri" panose="020F0502020204030204" charset="0"/>
            </a:endParaRPr>
          </a:p>
          <a:p>
            <a:r>
              <a:rPr lang="en-US" altLang="zh-CN" sz="2400" b="1">
                <a:solidFill>
                  <a:schemeClr val="tx1"/>
                </a:solidFill>
                <a:latin typeface="Calibri" panose="020F0502020204030204" charset="0"/>
              </a:rPr>
              <a:t>The research method</a:t>
            </a:r>
            <a:endParaRPr lang="en-US" altLang="zh-CN" sz="2400" b="1">
              <a:solidFill>
                <a:schemeClr val="tx1"/>
              </a:solidFill>
              <a:latin typeface="Calibri" panose="020F0502020204030204" charset="0"/>
            </a:endParaRPr>
          </a:p>
        </p:txBody>
      </p:sp>
      <p:sp>
        <p:nvSpPr>
          <p:cNvPr id="24" name="文本框 23"/>
          <p:cNvSpPr txBox="1"/>
          <p:nvPr/>
        </p:nvSpPr>
        <p:spPr>
          <a:xfrm>
            <a:off x="9246235" y="3641090"/>
            <a:ext cx="2957195" cy="953135"/>
          </a:xfrm>
          <a:prstGeom prst="rect">
            <a:avLst/>
          </a:prstGeom>
          <a:solidFill>
            <a:schemeClr val="bg1"/>
          </a:solidFill>
        </p:spPr>
        <p:txBody>
          <a:bodyPr wrap="square" rtlCol="0" anchor="t">
            <a:spAutoFit/>
          </a:bodyPr>
          <a:lstStyle/>
          <a:p>
            <a:r>
              <a:rPr lang="en-US" altLang="zh-CN" sz="3200" b="1">
                <a:solidFill>
                  <a:srgbClr val="FF0000"/>
                </a:solidFill>
                <a:latin typeface="Calibri" panose="020F0502020204030204" charset="0"/>
              </a:rPr>
              <a:t>      Para4</a:t>
            </a:r>
            <a:endParaRPr lang="en-US" altLang="zh-CN" sz="3200" b="1">
              <a:solidFill>
                <a:srgbClr val="FF0000"/>
              </a:solidFill>
              <a:latin typeface="Calibri" panose="020F0502020204030204" charset="0"/>
            </a:endParaRPr>
          </a:p>
          <a:p>
            <a:r>
              <a:rPr lang="en-US" altLang="zh-CN" sz="2400" b="1">
                <a:solidFill>
                  <a:schemeClr val="tx1"/>
                </a:solidFill>
                <a:latin typeface="Calibri" panose="020F0502020204030204" charset="0"/>
              </a:rPr>
              <a:t>   The challenge</a:t>
            </a:r>
            <a:endParaRPr lang="en-US" altLang="zh-CN" sz="2400" b="1">
              <a:solidFill>
                <a:schemeClr val="tx1"/>
              </a:solidFill>
              <a:latin typeface="Calibri" panose="020F0502020204030204" charset="0"/>
            </a:endParaRPr>
          </a:p>
        </p:txBody>
      </p:sp>
      <p:sp>
        <p:nvSpPr>
          <p:cNvPr id="2" name="矩形 1"/>
          <p:cNvSpPr/>
          <p:nvPr/>
        </p:nvSpPr>
        <p:spPr>
          <a:xfrm>
            <a:off x="635" y="565150"/>
            <a:ext cx="9111615" cy="81026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0" y="1470025"/>
            <a:ext cx="9112885" cy="1958340"/>
          </a:xfrm>
          <a:prstGeom prst="rect">
            <a:avLst/>
          </a:prstGeom>
          <a:noFill/>
          <a:ln w="571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p:cNvSpPr/>
          <p:nvPr/>
        </p:nvSpPr>
        <p:spPr>
          <a:xfrm>
            <a:off x="-1270" y="3522980"/>
            <a:ext cx="9113520" cy="1189990"/>
          </a:xfrm>
          <a:prstGeom prst="rect">
            <a:avLst/>
          </a:prstGeom>
          <a:noFill/>
          <a:ln w="5715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0" y="4807585"/>
            <a:ext cx="9113520" cy="1999615"/>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9246235" y="5107940"/>
            <a:ext cx="2957195" cy="953135"/>
          </a:xfrm>
          <a:prstGeom prst="rect">
            <a:avLst/>
          </a:prstGeom>
          <a:solidFill>
            <a:schemeClr val="bg1"/>
          </a:solidFill>
        </p:spPr>
        <p:txBody>
          <a:bodyPr wrap="square" rtlCol="0" anchor="t">
            <a:spAutoFit/>
          </a:bodyPr>
          <a:p>
            <a:r>
              <a:rPr lang="en-US" altLang="zh-CN" sz="3200" b="1">
                <a:solidFill>
                  <a:srgbClr val="FF0000"/>
                </a:solidFill>
                <a:latin typeface="Calibri" panose="020F0502020204030204" charset="0"/>
              </a:rPr>
              <a:t>      Para5-6</a:t>
            </a:r>
            <a:endParaRPr lang="en-US" altLang="zh-CN" sz="3200" b="1">
              <a:solidFill>
                <a:srgbClr val="FF0000"/>
              </a:solidFill>
              <a:latin typeface="Calibri" panose="020F0502020204030204" charset="0"/>
            </a:endParaRPr>
          </a:p>
          <a:p>
            <a:r>
              <a:rPr lang="en-US" altLang="zh-CN" sz="2400" b="1">
                <a:solidFill>
                  <a:schemeClr val="tx1"/>
                </a:solidFill>
                <a:latin typeface="Calibri" panose="020F0502020204030204" charset="0"/>
              </a:rPr>
              <a:t>        The Result</a:t>
            </a:r>
            <a:endParaRPr lang="en-US" altLang="zh-CN" sz="2400" b="1">
              <a:solidFill>
                <a:schemeClr val="tx1"/>
              </a:solidFill>
              <a:latin typeface="Calibri" panose="020F05020202040302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2" grpId="0" bldLvl="0" animBg="1"/>
      <p:bldP spid="22" grpId="1"/>
      <p:bldP spid="23" grpId="0" bldLvl="0" animBg="1"/>
      <p:bldP spid="23" grpId="1"/>
      <p:bldP spid="24" grpId="0" bldLvl="0" animBg="1"/>
      <p:bldP spid="24" grpId="1"/>
      <p:bldP spid="2" grpId="0" bldLvl="0" animBg="1"/>
      <p:bldP spid="3" grpId="0" bldLvl="0" animBg="1"/>
      <p:bldP spid="7" grpId="0" bldLvl="0" animBg="1"/>
      <p:bldP spid="8" grpId="0" bldLvl="0" animBg="1"/>
      <p:bldP spid="9" grpId="0" bldLvl="0" animBg="1"/>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0"/>
            <a:ext cx="12319635"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618490"/>
            <a:ext cx="12223115" cy="3338195"/>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28. Why do scientists develop the AI system that can copy various forms of laughter?</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To make robots sound more human-like.</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To help robots understand human emotions better.</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To enable robots to have a sense of humor like humans.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To enhance the emotional interaction between people and AI systems.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025" y="3416552"/>
            <a:ext cx="529866" cy="403289"/>
          </a:xfrm>
          <a:prstGeom prst="ellipse">
            <a:avLst/>
          </a:prstGeom>
          <a:noFill/>
          <a:ln w="571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0" y="3956685"/>
            <a:ext cx="12192635" cy="1876425"/>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3200" dirty="0"/>
              <a:t>para1: </a:t>
            </a:r>
            <a:r>
              <a:rPr lang="en-US" altLang="zh-CN" sz="2800" dirty="0"/>
              <a:t>...Scientists are now developing an AI system that can copy various forms of laughter accurately. The team behind the laughing robot, Erica, say that the system could improve natural conversations between people and AI systems.</a:t>
            </a:r>
            <a:endParaRPr lang="en-US" altLang="zh-CN" sz="2800" dirty="0"/>
          </a:p>
        </p:txBody>
      </p:sp>
      <p:grpSp>
        <p:nvGrpSpPr>
          <p:cNvPr id="20" name="组合 19" descr="7b0a202020202274657874626f78223a2022220a7d0a"/>
          <p:cNvGrpSpPr/>
          <p:nvPr/>
        </p:nvGrpSpPr>
        <p:grpSpPr>
          <a:xfrm>
            <a:off x="8755380" y="112395"/>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153670"/>
            <a:ext cx="925830" cy="460375"/>
          </a:xfrm>
          <a:prstGeom prst="rect">
            <a:avLst/>
          </a:prstGeom>
          <a:solidFill>
            <a:srgbClr val="92D050"/>
          </a:solidFill>
        </p:spPr>
        <p:txBody>
          <a:bodyPr wrap="square" rtlCol="0">
            <a:spAutoFit/>
          </a:bodyPr>
          <a:lstStyle/>
          <a:p>
            <a:pPr algn="ctr"/>
            <a:r>
              <a:rPr lang="en-US" altLang="zh-CN" sz="2400" b="1">
                <a:solidFill>
                  <a:schemeClr val="tx1"/>
                </a:solidFill>
              </a:rPr>
              <a:t>C </a:t>
            </a:r>
            <a:r>
              <a:rPr lang="zh-CN" altLang="en-US" sz="2400" b="1">
                <a:solidFill>
                  <a:schemeClr val="tx1"/>
                </a:solidFill>
              </a:rPr>
              <a:t>篇</a:t>
            </a:r>
            <a:endParaRPr lang="zh-CN" altLang="en-US" sz="2400" b="1">
              <a:solidFill>
                <a:schemeClr val="tx1"/>
              </a:solidFill>
            </a:endParaRPr>
          </a:p>
        </p:txBody>
      </p:sp>
      <p:sp>
        <p:nvSpPr>
          <p:cNvPr id="16" name="矩形 15"/>
          <p:cNvSpPr/>
          <p:nvPr/>
        </p:nvSpPr>
        <p:spPr>
          <a:xfrm>
            <a:off x="896620" y="755650"/>
            <a:ext cx="6702425"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770890" y="4901565"/>
            <a:ext cx="11327130" cy="42037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上箭头 28"/>
          <p:cNvSpPr/>
          <p:nvPr/>
        </p:nvSpPr>
        <p:spPr>
          <a:xfrm>
            <a:off x="3792855" y="3818890"/>
            <a:ext cx="179705" cy="10255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3284220" y="1422400"/>
            <a:ext cx="4664710" cy="427990"/>
          </a:xfrm>
          <a:prstGeom prst="rect">
            <a:avLst/>
          </a:prstGeom>
          <a:solidFill>
            <a:schemeClr val="accent2">
              <a:lumMod val="75000"/>
            </a:schemeClr>
          </a:solid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设问对象：</a:t>
            </a:r>
            <a:r>
              <a:rPr lang="en-US" altLang="zh-CN"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para.1</a:t>
            </a: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研究背景</a:t>
            </a:r>
            <a:endPar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p:txBody>
      </p:sp>
      <p:sp>
        <p:nvSpPr>
          <p:cNvPr id="59" name="文本框 58"/>
          <p:cNvSpPr txBox="1"/>
          <p:nvPr/>
        </p:nvSpPr>
        <p:spPr>
          <a:xfrm>
            <a:off x="2778125" y="4102100"/>
            <a:ext cx="2031365" cy="458470"/>
          </a:xfrm>
          <a:prstGeom prst="rect">
            <a:avLst/>
          </a:prstGeom>
          <a:solidFill>
            <a:schemeClr val="tx2"/>
          </a:solidFill>
          <a:ln>
            <a:solidFill>
              <a:schemeClr val="tx2"/>
            </a:solidFill>
          </a:ln>
        </p:spPr>
        <p:txBody>
          <a:bodyPr wrap="square">
            <a:noAutofit/>
          </a:bodyPr>
          <a:p>
            <a:pPr algn="l"/>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同义替换</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endParaRPr>
          </a:p>
        </p:txBody>
      </p:sp>
      <p:cxnSp>
        <p:nvCxnSpPr>
          <p:cNvPr id="60" name="直接连接符 59"/>
          <p:cNvCxnSpPr/>
          <p:nvPr/>
        </p:nvCxnSpPr>
        <p:spPr>
          <a:xfrm>
            <a:off x="770890" y="3804285"/>
            <a:ext cx="11196955" cy="1143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down)">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6" grpId="0" bldLvl="0" animBg="1"/>
      <p:bldP spid="16" grpId="1" animBg="1"/>
      <p:bldP spid="17" grpId="0" bldLvl="0" animBg="1"/>
      <p:bldP spid="17" grpId="1" animBg="1"/>
      <p:bldP spid="29" grpId="0" bldLvl="0" animBg="1"/>
      <p:bldP spid="59" grpId="0" bldLvl="0" animBg="1"/>
      <p:bldP spid="59" grpId="1"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65405"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1022350"/>
            <a:ext cx="12223115" cy="2797175"/>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29. What was the challenge Inoue faced while working on this project?</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Creating an algorithm that can genuinely feel amusement.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Identifying the situations where laughter is truly understood.</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Distinguishing between different types of laughter accurately.</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Collecting sufficient data for training the machine learning system.</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2251075"/>
            <a:ext cx="452755" cy="40830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171450" y="3856990"/>
            <a:ext cx="10981055" cy="2676525"/>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2800"/>
              <a:t>para.4:“Our biggest challenge in this work was identifying the actual cases of shared laughter,” explained Inoue, emphasizing the need for careful categorization. Erica’s “sense of humor” was tested with four dialogues, integrating the new shared-laughter algorithm. These were compared to cases where Erica didn’t laugh or emitted social laughs upon detecting laughter. </a:t>
            </a:r>
            <a:endParaRPr lang="en-US" altLang="zh-CN" sz="2800"/>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127000" y="127000"/>
            <a:ext cx="925830" cy="460375"/>
          </a:xfrm>
          <a:prstGeom prst="rect">
            <a:avLst/>
          </a:prstGeom>
          <a:solidFill>
            <a:srgbClr val="00B050"/>
          </a:solidFill>
        </p:spPr>
        <p:txBody>
          <a:bodyPr wrap="square" rtlCol="0">
            <a:spAutoFit/>
          </a:bodyPr>
          <a:lstStyle/>
          <a:p>
            <a:pPr algn="ctr"/>
            <a:r>
              <a:rPr lang="en-US" altLang="zh-CN" sz="2400" b="1"/>
              <a:t>C </a:t>
            </a:r>
            <a:r>
              <a:rPr lang="zh-CN" altLang="en-US" sz="2400" b="1"/>
              <a:t>篇</a:t>
            </a:r>
            <a:endParaRPr lang="zh-CN" altLang="en-US" sz="2400" b="1"/>
          </a:p>
        </p:txBody>
      </p:sp>
      <p:sp>
        <p:nvSpPr>
          <p:cNvPr id="15" name="上箭头 14"/>
          <p:cNvSpPr/>
          <p:nvPr/>
        </p:nvSpPr>
        <p:spPr>
          <a:xfrm>
            <a:off x="7654290" y="2743835"/>
            <a:ext cx="192405" cy="116332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6951980" y="3168015"/>
            <a:ext cx="2169795" cy="521970"/>
          </a:xfrm>
          <a:prstGeom prst="rect">
            <a:avLst/>
          </a:prstGeom>
          <a:solidFill>
            <a:schemeClr val="tx2"/>
          </a:solidFill>
          <a:ln>
            <a:solidFill>
              <a:schemeClr val="tx2"/>
            </a:solidFill>
          </a:ln>
        </p:spPr>
        <p:txBody>
          <a:bodyPr wrap="square">
            <a:spAutoFit/>
          </a:bodyPr>
          <a:lstStyle/>
          <a:p>
            <a:pPr algn="l"/>
            <a:r>
              <a:rPr lang="en-US" altLang="zh-CN" sz="2800" b="1" dirty="0">
                <a:solidFill>
                  <a:schemeClr val="dk1"/>
                </a:solidFill>
                <a:latin typeface="楷体" panose="02010609060101010101" charset="-122"/>
                <a:ea typeface="楷体" panose="02010609060101010101" charset="-122"/>
                <a:cs typeface="Times New Roman" panose="02020603050405020304" charset="0"/>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同义替换</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endParaRPr>
          </a:p>
        </p:txBody>
      </p:sp>
      <p:pic>
        <p:nvPicPr>
          <p:cNvPr id="7" name="图片 6"/>
          <p:cNvPicPr>
            <a:picLocks noChangeAspect="1"/>
          </p:cNvPicPr>
          <p:nvPr/>
        </p:nvPicPr>
        <p:blipFill>
          <a:blip r:embed="rId6"/>
          <a:stretch>
            <a:fillRect/>
          </a:stretch>
        </p:blipFill>
        <p:spPr>
          <a:xfrm>
            <a:off x="6838315" y="4245610"/>
            <a:ext cx="4322445" cy="76200"/>
          </a:xfrm>
          <a:prstGeom prst="rect">
            <a:avLst/>
          </a:prstGeom>
        </p:spPr>
      </p:pic>
      <p:sp>
        <p:nvSpPr>
          <p:cNvPr id="16" name="矩形 15"/>
          <p:cNvSpPr/>
          <p:nvPr/>
        </p:nvSpPr>
        <p:spPr>
          <a:xfrm>
            <a:off x="2590800" y="1144905"/>
            <a:ext cx="2226945"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481455" y="3907155"/>
            <a:ext cx="3508375"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6"/>
          <a:stretch>
            <a:fillRect/>
          </a:stretch>
        </p:blipFill>
        <p:spPr>
          <a:xfrm>
            <a:off x="241300" y="4761865"/>
            <a:ext cx="4322445" cy="76200"/>
          </a:xfrm>
          <a:prstGeom prst="rect">
            <a:avLst/>
          </a:prstGeom>
        </p:spPr>
      </p:pic>
      <p:cxnSp>
        <p:nvCxnSpPr>
          <p:cNvPr id="60" name="直接连接符 59"/>
          <p:cNvCxnSpPr/>
          <p:nvPr/>
        </p:nvCxnSpPr>
        <p:spPr>
          <a:xfrm flipV="1">
            <a:off x="694055" y="2655570"/>
            <a:ext cx="10184130" cy="381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3251835" y="1695450"/>
            <a:ext cx="4664710" cy="427990"/>
          </a:xfrm>
          <a:prstGeom prst="rect">
            <a:avLst/>
          </a:prstGeom>
          <a:solidFill>
            <a:schemeClr val="accent2">
              <a:lumMod val="75000"/>
            </a:schemeClr>
          </a:solid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设问对象：</a:t>
            </a:r>
            <a:r>
              <a:rPr lang="en-US" altLang="zh-CN"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para.4 </a:t>
            </a: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研究困难</a:t>
            </a:r>
            <a:endPar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down)">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8" grpId="0" bldLvl="0" animBg="1"/>
      <p:bldP spid="18" grpId="1" animBg="1"/>
      <p:bldP spid="16" grpId="0" bldLvl="0" animBg="1"/>
      <p:bldP spid="16" grpId="1" animBg="1"/>
      <p:bldP spid="9" grpId="0" bldLvl="0" animBg="1"/>
      <p:bldP spid="9" grpId="1"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65405"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30. What does the underlined word “imbue” mean in Paragraph 5?</a:t>
            </a:r>
            <a:endParaRPr lang="zh-CN" altLang="en-US">
              <a:solidFill>
                <a:schemeClr val="lt1"/>
              </a:solidFill>
              <a:latin typeface="微软雅黑" panose="020B0503020204020204" pitchFamily="34" charset="-122"/>
              <a:ea typeface="微软雅黑" panose="020B0503020204020204" pitchFamily="34" charset="-122"/>
            </a:endParaRPr>
          </a:p>
          <a:p>
            <a:pPr algn="ctr"/>
            <a:r>
              <a:rPr lang="zh-CN" altLang="en-US">
                <a:solidFill>
                  <a:schemeClr val="lt1"/>
                </a:solidFill>
                <a:latin typeface="微软雅黑" panose="020B0503020204020204" pitchFamily="34" charset="-122"/>
                <a:ea typeface="微软雅黑" panose="020B0503020204020204" pitchFamily="34" charset="-122"/>
              </a:rPr>
              <a:t>A. Equip.          B. Inspire.          C. Engage.       D. Influence.</a:t>
            </a: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27000" y="3117850"/>
            <a:ext cx="11908790" cy="2232025"/>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20000"/>
              </a:lnSpc>
            </a:pPr>
            <a:r>
              <a:rPr lang="zh-CN" altLang="en-US" sz="3200" dirty="0">
                <a:sym typeface="+mn-ea"/>
              </a:rPr>
              <a:t>结合选项词义，由</a:t>
            </a:r>
            <a:r>
              <a:rPr lang="en-US" altLang="zh-CN" sz="3200" dirty="0">
                <a:sym typeface="+mn-ea"/>
              </a:rPr>
              <a:t>para.5 “</a:t>
            </a:r>
            <a:r>
              <a:rPr sz="3200" dirty="0">
                <a:sym typeface="+mn-ea"/>
              </a:rPr>
              <a:t> </a:t>
            </a:r>
            <a:r>
              <a:rPr sz="2800" dirty="0">
                <a:sym typeface="+mn-ea"/>
              </a:rPr>
              <a:t>The team believed laughter could </a:t>
            </a:r>
            <a:r>
              <a:rPr sz="2800" u="sng" dirty="0">
                <a:sym typeface="+mn-ea"/>
              </a:rPr>
              <a:t>imbue</a:t>
            </a:r>
            <a:r>
              <a:rPr sz="2800" dirty="0">
                <a:sym typeface="+mn-ea"/>
              </a:rPr>
              <a:t> robots with unique character traits, including conversational behaviors like laughter, eye gaze, gestures, and speaking style. </a:t>
            </a:r>
            <a:r>
              <a:rPr lang="en-US" sz="2800" dirty="0">
                <a:sym typeface="+mn-ea"/>
              </a:rPr>
              <a:t>” </a:t>
            </a:r>
            <a:r>
              <a:rPr lang="zh-CN" altLang="en-US" sz="2800" dirty="0">
                <a:sym typeface="+mn-ea"/>
              </a:rPr>
              <a:t>可知</a:t>
            </a:r>
            <a:r>
              <a:rPr lang="en-US" altLang="zh-CN" sz="2800" dirty="0">
                <a:sym typeface="+mn-ea"/>
              </a:rPr>
              <a:t>laughter</a:t>
            </a:r>
            <a:r>
              <a:rPr lang="zh-CN" altLang="en-US" sz="2800" dirty="0">
                <a:sym typeface="+mn-ea"/>
              </a:rPr>
              <a:t>使机器人具备独特的</a:t>
            </a:r>
            <a:r>
              <a:rPr lang="en-US" altLang="zh-CN" sz="2800" dirty="0">
                <a:sym typeface="+mn-ea"/>
              </a:rPr>
              <a:t>character traits.</a:t>
            </a:r>
            <a:endParaRPr lang="en-US" altLang="zh-CN" sz="2800" dirty="0">
              <a:sym typeface="+mn-ea"/>
            </a:endParaRPr>
          </a:p>
        </p:txBody>
      </p:sp>
      <p:grpSp>
        <p:nvGrpSpPr>
          <p:cNvPr id="20" name="组合 19" descr="7b0a202020202274657874626f78223a2022220a7d0a"/>
          <p:cNvGrpSpPr/>
          <p:nvPr/>
        </p:nvGrpSpPr>
        <p:grpSpPr>
          <a:xfrm>
            <a:off x="8999220" y="12700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词义猜测</a:t>
              </a: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204470"/>
            <a:ext cx="925830" cy="460375"/>
          </a:xfrm>
          <a:prstGeom prst="rect">
            <a:avLst/>
          </a:prstGeom>
          <a:solidFill>
            <a:srgbClr val="00B050"/>
          </a:solidFill>
        </p:spPr>
        <p:txBody>
          <a:bodyPr wrap="square" rtlCol="0">
            <a:spAutoFit/>
          </a:bodyPr>
          <a:lstStyle/>
          <a:p>
            <a:pPr algn="ctr"/>
            <a:r>
              <a:rPr lang="en-US" altLang="zh-CN" sz="2400" b="1"/>
              <a:t>C </a:t>
            </a:r>
            <a:r>
              <a:rPr lang="zh-CN" altLang="en-US" sz="2400" b="1"/>
              <a:t>篇</a:t>
            </a:r>
            <a:endParaRPr lang="zh-CN" altLang="en-US" sz="2400" b="1"/>
          </a:p>
        </p:txBody>
      </p:sp>
      <p:sp>
        <p:nvSpPr>
          <p:cNvPr id="3" name="椭圆 2"/>
          <p:cNvSpPr/>
          <p:nvPr/>
        </p:nvSpPr>
        <p:spPr>
          <a:xfrm>
            <a:off x="241300" y="1616074"/>
            <a:ext cx="472109" cy="462916"/>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251460" y="1125855"/>
            <a:ext cx="11940540" cy="1383665"/>
          </a:xfrm>
          <a:prstGeom prst="rect">
            <a:avLst/>
          </a:prstGeom>
        </p:spPr>
        <p:txBody>
          <a:bodyPr wrap="square">
            <a:spAutoFit/>
          </a:bodyPr>
          <a:p>
            <a:pPr algn="l"/>
            <a:r>
              <a:rPr lang="zh-CN" altLang="en-US" sz="2800">
                <a:latin typeface="Times New Roman" panose="02020603050405020304" charset="0"/>
                <a:ea typeface="微软雅黑" panose="020B0503020204020204" pitchFamily="34" charset="-122"/>
                <a:cs typeface="Times New Roman" panose="02020603050405020304" charset="0"/>
              </a:rPr>
              <a:t>30. What does the underlined word “imbue” mean in Paragraph 5?</a:t>
            </a:r>
            <a:endParaRPr lang="zh-CN" altLang="en-US" sz="2800">
              <a:latin typeface="Times New Roman" panose="02020603050405020304" charset="0"/>
              <a:ea typeface="微软雅黑" panose="020B0503020204020204" pitchFamily="34" charset="-122"/>
              <a:cs typeface="Times New Roman" panose="02020603050405020304" charset="0"/>
            </a:endParaRPr>
          </a:p>
          <a:p>
            <a:pPr algn="l"/>
            <a:r>
              <a:rPr lang="zh-CN" altLang="en-US" sz="2800">
                <a:latin typeface="Times New Roman" panose="02020603050405020304" charset="0"/>
                <a:ea typeface="微软雅黑" panose="020B0503020204020204" pitchFamily="34" charset="-122"/>
                <a:cs typeface="Times New Roman" panose="02020603050405020304" charset="0"/>
              </a:rPr>
              <a:t>A. Equip. （装备、配备）</a:t>
            </a:r>
            <a:r>
              <a:rPr lang="en-US" altLang="zh-CN" sz="2800">
                <a:latin typeface="Times New Roman" panose="02020603050405020304" charset="0"/>
                <a:ea typeface="微软雅黑" panose="020B0503020204020204" pitchFamily="34" charset="-122"/>
                <a:cs typeface="Times New Roman" panose="02020603050405020304" charset="0"/>
              </a:rPr>
              <a:t>                 </a:t>
            </a:r>
            <a:r>
              <a:rPr lang="zh-CN" altLang="en-US" sz="2800">
                <a:latin typeface="Times New Roman" panose="02020603050405020304" charset="0"/>
                <a:ea typeface="微软雅黑" panose="020B0503020204020204" pitchFamily="34" charset="-122"/>
                <a:cs typeface="Times New Roman" panose="02020603050405020304" charset="0"/>
              </a:rPr>
              <a:t>B. Inspire. </a:t>
            </a:r>
            <a:r>
              <a:rPr lang="en-US" altLang="zh-CN" sz="2800">
                <a:latin typeface="Times New Roman" panose="02020603050405020304" charset="0"/>
                <a:ea typeface="微软雅黑" panose="020B0503020204020204" pitchFamily="34" charset="-122"/>
                <a:cs typeface="Times New Roman" panose="02020603050405020304" charset="0"/>
              </a:rPr>
              <a:t>(</a:t>
            </a:r>
            <a:r>
              <a:rPr lang="zh-CN" altLang="en-US" sz="2800">
                <a:latin typeface="Times New Roman" panose="02020603050405020304" charset="0"/>
                <a:ea typeface="微软雅黑" panose="020B0503020204020204" pitchFamily="34" charset="-122"/>
                <a:cs typeface="Times New Roman" panose="02020603050405020304" charset="0"/>
              </a:rPr>
              <a:t>激励</a:t>
            </a:r>
            <a:r>
              <a:rPr lang="en-US" altLang="zh-CN" sz="2800">
                <a:latin typeface="Times New Roman" panose="02020603050405020304" charset="0"/>
                <a:ea typeface="微软雅黑" panose="020B0503020204020204" pitchFamily="34" charset="-122"/>
                <a:cs typeface="Times New Roman" panose="02020603050405020304" charset="0"/>
              </a:rPr>
              <a:t>)</a:t>
            </a:r>
            <a:r>
              <a:rPr lang="zh-CN" altLang="en-US" sz="2800">
                <a:latin typeface="Times New Roman" panose="02020603050405020304" charset="0"/>
                <a:ea typeface="微软雅黑" panose="020B0503020204020204" pitchFamily="34" charset="-122"/>
                <a:cs typeface="Times New Roman" panose="02020603050405020304" charset="0"/>
              </a:rPr>
              <a:t> </a:t>
            </a:r>
            <a:endParaRPr lang="zh-CN" altLang="en-US" sz="2800">
              <a:latin typeface="Times New Roman" panose="02020603050405020304" charset="0"/>
              <a:ea typeface="微软雅黑" panose="020B0503020204020204" pitchFamily="34" charset="-122"/>
              <a:cs typeface="Times New Roman" panose="02020603050405020304" charset="0"/>
            </a:endParaRPr>
          </a:p>
          <a:p>
            <a:pPr algn="l"/>
            <a:r>
              <a:rPr lang="zh-CN" altLang="en-US" sz="2800">
                <a:latin typeface="Times New Roman" panose="02020603050405020304" charset="0"/>
                <a:ea typeface="微软雅黑" panose="020B0503020204020204" pitchFamily="34" charset="-122"/>
                <a:cs typeface="Times New Roman" panose="02020603050405020304" charset="0"/>
              </a:rPr>
              <a:t> C. Engage. </a:t>
            </a:r>
            <a:r>
              <a:rPr lang="en-US" altLang="zh-CN" sz="2800">
                <a:latin typeface="Times New Roman" panose="02020603050405020304" charset="0"/>
                <a:ea typeface="微软雅黑" panose="020B0503020204020204" pitchFamily="34" charset="-122"/>
                <a:cs typeface="Times New Roman" panose="02020603050405020304" charset="0"/>
              </a:rPr>
              <a:t>(</a:t>
            </a:r>
            <a:r>
              <a:rPr lang="zh-CN" altLang="en-US" sz="2800">
                <a:latin typeface="Times New Roman" panose="02020603050405020304" charset="0"/>
                <a:ea typeface="微软雅黑" panose="020B0503020204020204" pitchFamily="34" charset="-122"/>
                <a:cs typeface="Times New Roman" panose="02020603050405020304" charset="0"/>
              </a:rPr>
              <a:t>使参与</a:t>
            </a:r>
            <a:r>
              <a:rPr lang="en-US" altLang="zh-CN" sz="2800">
                <a:latin typeface="Times New Roman" panose="02020603050405020304" charset="0"/>
                <a:ea typeface="微软雅黑" panose="020B0503020204020204" pitchFamily="34" charset="-122"/>
                <a:cs typeface="Times New Roman" panose="02020603050405020304" charset="0"/>
              </a:rPr>
              <a:t>)</a:t>
            </a:r>
            <a:r>
              <a:rPr lang="zh-CN" altLang="en-US" sz="2800">
                <a:latin typeface="Times New Roman" panose="02020603050405020304" charset="0"/>
                <a:ea typeface="微软雅黑" panose="020B0503020204020204" pitchFamily="34" charset="-122"/>
                <a:cs typeface="Times New Roman" panose="02020603050405020304" charset="0"/>
              </a:rPr>
              <a:t>      </a:t>
            </a:r>
            <a:r>
              <a:rPr lang="en-US" altLang="zh-CN" sz="2800">
                <a:latin typeface="Times New Roman" panose="02020603050405020304" charset="0"/>
                <a:ea typeface="微软雅黑" panose="020B0503020204020204" pitchFamily="34" charset="-122"/>
                <a:cs typeface="Times New Roman" panose="02020603050405020304" charset="0"/>
              </a:rPr>
              <a:t>                     </a:t>
            </a:r>
            <a:r>
              <a:rPr lang="zh-CN" altLang="en-US" sz="2800">
                <a:latin typeface="Times New Roman" panose="02020603050405020304" charset="0"/>
                <a:ea typeface="微软雅黑" panose="020B0503020204020204" pitchFamily="34" charset="-122"/>
                <a:cs typeface="Times New Roman" panose="02020603050405020304" charset="0"/>
              </a:rPr>
              <a:t>D. Influence.（影响）</a:t>
            </a:r>
            <a:endParaRPr lang="zh-CN" altLang="en-US" sz="2800">
              <a:latin typeface="Times New Roman" panose="02020603050405020304" charset="0"/>
              <a:ea typeface="微软雅黑" panose="020B0503020204020204" pitchFamily="34" charset="-122"/>
              <a:cs typeface="Times New Roman" panose="02020603050405020304" charset="0"/>
            </a:endParaRPr>
          </a:p>
        </p:txBody>
      </p:sp>
      <p:cxnSp>
        <p:nvCxnSpPr>
          <p:cNvPr id="12" name="直接连接符 11"/>
          <p:cNvCxnSpPr/>
          <p:nvPr/>
        </p:nvCxnSpPr>
        <p:spPr>
          <a:xfrm>
            <a:off x="617855" y="2104390"/>
            <a:ext cx="1110615" cy="1143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0"/>
            <a:ext cx="12349480" cy="6985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127000" y="1022350"/>
            <a:ext cx="12223115" cy="3338195"/>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31. What is Professor Sandra Wachter’s view on laughing robots?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They are not capable of capturing human laughter.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They can imitate（模仿） laughter but lack thorough comprehension.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It is possible for them to play tricks on humans occasionally.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It will take long before humans have comfortable conversations with them.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nvSpPr>
        <p:spPr>
          <a:xfrm>
            <a:off x="0" y="4147820"/>
            <a:ext cx="12019915" cy="2306955"/>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00000"/>
              </a:lnSpc>
            </a:pPr>
            <a:r>
              <a:rPr lang="en-US" sz="3200"/>
              <a:t>para.6:</a:t>
            </a:r>
            <a:r>
              <a:rPr sz="2800"/>
              <a:t>Professor Sandra Wachter, of the Oxford Internet Institute at the University of Oxford, said, “One of the things I’d keep in mind is that a robot or algorithm will never be able to understand you. It doesn’t understand the meaning of laughter. They fail to feel, but they might get very good at making you believe they understand what’s going on.”</a:t>
            </a:r>
            <a:endParaRPr sz="2800"/>
          </a:p>
        </p:txBody>
      </p:sp>
      <p:grpSp>
        <p:nvGrpSpPr>
          <p:cNvPr id="20" name="组合 19" descr="7b0a202020202274657874626f78223a2022220a7d0a"/>
          <p:cNvGrpSpPr/>
          <p:nvPr/>
        </p:nvGrpSpPr>
        <p:grpSpPr>
          <a:xfrm>
            <a:off x="8408670" y="157480"/>
            <a:ext cx="277304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15265" y="204470"/>
            <a:ext cx="925830" cy="460375"/>
          </a:xfrm>
          <a:prstGeom prst="rect">
            <a:avLst/>
          </a:prstGeom>
          <a:solidFill>
            <a:srgbClr val="00B050"/>
          </a:solidFill>
        </p:spPr>
        <p:txBody>
          <a:bodyPr wrap="square" rtlCol="0">
            <a:spAutoFit/>
          </a:bodyPr>
          <a:lstStyle/>
          <a:p>
            <a:pPr algn="ctr"/>
            <a:r>
              <a:rPr lang="en-US" altLang="zh-CN" sz="2400" b="1"/>
              <a:t>C </a:t>
            </a:r>
            <a:r>
              <a:rPr lang="zh-CN" altLang="en-US" sz="2400" b="1"/>
              <a:t>篇</a:t>
            </a:r>
            <a:endParaRPr lang="zh-CN" altLang="en-US" sz="2400" b="1"/>
          </a:p>
        </p:txBody>
      </p:sp>
      <p:cxnSp>
        <p:nvCxnSpPr>
          <p:cNvPr id="28" name="直接连接符 27"/>
          <p:cNvCxnSpPr/>
          <p:nvPr/>
        </p:nvCxnSpPr>
        <p:spPr>
          <a:xfrm>
            <a:off x="4387850" y="5052695"/>
            <a:ext cx="7399020" cy="3111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6" name="上箭头 5"/>
          <p:cNvSpPr/>
          <p:nvPr/>
        </p:nvSpPr>
        <p:spPr>
          <a:xfrm rot="21331212">
            <a:off x="5028565" y="2680335"/>
            <a:ext cx="131445" cy="2112645"/>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椭圆 2"/>
          <p:cNvSpPr/>
          <p:nvPr/>
        </p:nvSpPr>
        <p:spPr>
          <a:xfrm>
            <a:off x="127055" y="2215514"/>
            <a:ext cx="472109" cy="462916"/>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nvSpPr>
        <p:spPr>
          <a:xfrm>
            <a:off x="2120900" y="1144905"/>
            <a:ext cx="5787390"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3251835" y="1695450"/>
            <a:ext cx="4664710" cy="427990"/>
          </a:xfrm>
          <a:prstGeom prst="rect">
            <a:avLst/>
          </a:prstGeom>
          <a:solidFill>
            <a:schemeClr val="accent2">
              <a:lumMod val="75000"/>
            </a:schemeClr>
          </a:solid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设问对象：</a:t>
            </a:r>
            <a:r>
              <a:rPr lang="en-US" altLang="zh-CN"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para.6 </a:t>
            </a: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研究结论</a:t>
            </a:r>
            <a:endPar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p:txBody>
      </p:sp>
      <p:sp>
        <p:nvSpPr>
          <p:cNvPr id="11" name="矩形 10"/>
          <p:cNvSpPr/>
          <p:nvPr/>
        </p:nvSpPr>
        <p:spPr>
          <a:xfrm>
            <a:off x="1370330" y="4188460"/>
            <a:ext cx="4207510"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3289935" y="4718050"/>
            <a:ext cx="864235" cy="47752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4" name="直接连接符 13"/>
          <p:cNvCxnSpPr/>
          <p:nvPr/>
        </p:nvCxnSpPr>
        <p:spPr>
          <a:xfrm>
            <a:off x="127000" y="5523230"/>
            <a:ext cx="7653020" cy="1841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6570345" y="5899150"/>
            <a:ext cx="4611370" cy="254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flipV="1">
            <a:off x="127000" y="6378575"/>
            <a:ext cx="8282305" cy="31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flipV="1">
            <a:off x="631190" y="2668270"/>
            <a:ext cx="11442065" cy="1016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4707890" y="3295015"/>
            <a:ext cx="2169795" cy="521970"/>
          </a:xfrm>
          <a:prstGeom prst="rect">
            <a:avLst/>
          </a:prstGeom>
          <a:solidFill>
            <a:schemeClr val="tx2"/>
          </a:solidFill>
          <a:ln>
            <a:solidFill>
              <a:schemeClr val="tx2"/>
            </a:solidFill>
          </a:ln>
        </p:spPr>
        <p:txBody>
          <a:bodyPr wrap="square">
            <a:spAutoFit/>
          </a:bodyPr>
          <a:p>
            <a:pPr algn="l"/>
            <a:r>
              <a:rPr lang="en-US" altLang="zh-CN" sz="2800" b="1" dirty="0">
                <a:solidFill>
                  <a:schemeClr val="dk1"/>
                </a:solidFill>
                <a:latin typeface="楷体" panose="02010609060101010101" charset="-122"/>
                <a:ea typeface="楷体" panose="02010609060101010101" charset="-122"/>
                <a:cs typeface="Times New Roman" panose="02020603050405020304" charset="0"/>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同义转换</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bldLvl="0" animBg="1"/>
      <p:bldP spid="16" grpId="0" bldLvl="0" animBg="1"/>
      <p:bldP spid="16" grpId="1" animBg="1"/>
      <p:bldP spid="11" grpId="0" bldLvl="0" animBg="1"/>
      <p:bldP spid="11" grpId="1" animBg="1"/>
      <p:bldP spid="12" grpId="0" bldLvl="0" animBg="1"/>
      <p:bldP spid="12" grpId="1" animBg="1"/>
      <p:bldP spid="19" grpId="0" bldLvl="0" animBg="1"/>
      <p:bldP spid="19" grpId="1"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13080" y="484506"/>
            <a:ext cx="2696210" cy="555402"/>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555"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长难句分析</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100" name="文本框 99"/>
          <p:cNvSpPr txBox="1"/>
          <p:nvPr/>
        </p:nvSpPr>
        <p:spPr>
          <a:xfrm>
            <a:off x="381635" y="1398905"/>
            <a:ext cx="11457940" cy="2651125"/>
          </a:xfrm>
          <a:prstGeom prst="rect">
            <a:avLst/>
          </a:prstGeom>
          <a:solidFill>
            <a:schemeClr val="accent3">
              <a:lumMod val="20000"/>
              <a:lumOff val="80000"/>
            </a:schemeClr>
          </a:solidFill>
          <a:ln w="9525">
            <a:noFill/>
          </a:ln>
        </p:spPr>
        <p:txBody>
          <a:bodyPr wrap="square">
            <a:spAutoFit/>
          </a:bodyPr>
          <a:lstStyle/>
          <a:p>
            <a:pPr indent="292100">
              <a:lnSpc>
                <a:spcPct val="130000"/>
              </a:lnSpc>
            </a:pPr>
            <a:r>
              <a:rPr lang="en-US" sz="3200" b="0" dirty="0">
                <a:solidFill>
                  <a:srgbClr val="000000"/>
                </a:solidFill>
                <a:latin typeface="Times New Roman" panose="02020603050405020304" charset="0"/>
                <a:ea typeface="宋体" panose="02010600030101010101" pitchFamily="2" charset="-122"/>
              </a:rPr>
              <a:t>Dr. Koji Inoue, lead author of the research from Kyoto University, highlights empathy（共情）as a crucial aspect of conversational AI, suggesting laughter sharing as a means for robots to connect with users. </a:t>
            </a:r>
            <a:endParaRPr lang="en-US" sz="3200" b="0" dirty="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438785" y="4316095"/>
            <a:ext cx="9923145" cy="1050290"/>
          </a:xfrm>
          <a:prstGeom prst="rect">
            <a:avLst/>
          </a:prstGeom>
          <a:noFill/>
        </p:spPr>
        <p:txBody>
          <a:bodyPr wrap="square" rtlCol="0" anchor="t">
            <a:spAutoFit/>
          </a:bodyPr>
          <a:lstStyle/>
          <a:p>
            <a:pPr indent="266700">
              <a:lnSpc>
                <a:spcPct val="130000"/>
              </a:lnSpc>
            </a:pPr>
            <a:r>
              <a:rPr lang="zh-CN" sz="2400" dirty="0">
                <a:ea typeface="等线" panose="02010600030101010101" pitchFamily="2" charset="-122"/>
                <a:sym typeface="+mn-ea"/>
              </a:rPr>
              <a:t>这项研究的主要作者、京都大学的井上浩二博士强调，同理心(共情)是对话式人工智能的一个重要方面，他建议机器人与用户交流时分享笑声。</a:t>
            </a:r>
            <a:endParaRPr lang="zh-CN" sz="2400" dirty="0">
              <a:ea typeface="等线" panose="02010600030101010101" pitchFamily="2" charset="-122"/>
              <a:sym typeface="+mn-ea"/>
            </a:endParaRPr>
          </a:p>
        </p:txBody>
      </p:sp>
      <p:sp>
        <p:nvSpPr>
          <p:cNvPr id="7" name="文本框 6"/>
          <p:cNvSpPr txBox="1"/>
          <p:nvPr/>
        </p:nvSpPr>
        <p:spPr>
          <a:xfrm>
            <a:off x="322580" y="5632450"/>
            <a:ext cx="11114405" cy="583565"/>
          </a:xfrm>
          <a:prstGeom prst="rect">
            <a:avLst/>
          </a:prstGeom>
          <a:solidFill>
            <a:schemeClr val="tx2"/>
          </a:solidFill>
        </p:spPr>
        <p:txBody>
          <a:bodyPr wrap="square" rtlCol="0">
            <a:spAutoFit/>
          </a:bodyPr>
          <a:lstStyle/>
          <a:p>
            <a:r>
              <a:rPr lang="en-US" altLang="zh-CN" sz="3200" b="1" dirty="0">
                <a:solidFill>
                  <a:schemeClr val="tx1"/>
                </a:solidFill>
              </a:rPr>
              <a:t>Tip:</a:t>
            </a:r>
            <a:r>
              <a:rPr lang="zh-CN" altLang="en-US" sz="3200" b="1" dirty="0">
                <a:solidFill>
                  <a:schemeClr val="tx1"/>
                </a:solidFill>
              </a:rPr>
              <a:t>在长难句分析中，在准确判断谓语动词时关注标点符号</a:t>
            </a:r>
            <a:endParaRPr lang="zh-CN" altLang="en-US" sz="3200" b="1" dirty="0">
              <a:solidFill>
                <a:schemeClr val="tx1"/>
              </a:solidFill>
            </a:endParaRPr>
          </a:p>
        </p:txBody>
      </p:sp>
      <p:sp>
        <p:nvSpPr>
          <p:cNvPr id="16" name="文本框 15"/>
          <p:cNvSpPr txBox="1"/>
          <p:nvPr>
            <p:custDataLst>
              <p:tags r:id="rId3"/>
            </p:custDataLst>
          </p:nvPr>
        </p:nvSpPr>
        <p:spPr>
          <a:xfrm>
            <a:off x="1550037" y="1960563"/>
            <a:ext cx="640715" cy="368300"/>
          </a:xfrm>
          <a:prstGeom prst="rect">
            <a:avLst/>
          </a:prstGeom>
          <a:solidFill>
            <a:schemeClr val="accent4"/>
          </a:solidFill>
        </p:spPr>
        <p:txBody>
          <a:bodyPr wrap="square" rtlCol="0">
            <a:spAutoFit/>
          </a:bodyPr>
          <a:lstStyle/>
          <a:p>
            <a:r>
              <a:rPr lang="zh-CN" altLang="en-US" dirty="0"/>
              <a:t>主语</a:t>
            </a:r>
            <a:endParaRPr lang="en-US" altLang="zh-CN" dirty="0"/>
          </a:p>
        </p:txBody>
      </p:sp>
      <p:sp>
        <p:nvSpPr>
          <p:cNvPr id="28" name="文本框 27"/>
          <p:cNvSpPr txBox="1"/>
          <p:nvPr>
            <p:custDataLst>
              <p:tags r:id="rId4"/>
            </p:custDataLst>
          </p:nvPr>
        </p:nvSpPr>
        <p:spPr>
          <a:xfrm>
            <a:off x="883286" y="2705100"/>
            <a:ext cx="666749" cy="368300"/>
          </a:xfrm>
          <a:prstGeom prst="rect">
            <a:avLst/>
          </a:prstGeom>
          <a:solidFill>
            <a:schemeClr val="tx2">
              <a:lumMod val="90000"/>
            </a:schemeClr>
          </a:solidFill>
          <a:ln>
            <a:solidFill>
              <a:schemeClr val="tx2"/>
            </a:solidFill>
          </a:ln>
        </p:spPr>
        <p:txBody>
          <a:bodyPr wrap="square" rtlCol="0">
            <a:spAutoFit/>
          </a:bodyPr>
          <a:lstStyle/>
          <a:p>
            <a:r>
              <a:rPr lang="zh-CN" altLang="en-US" dirty="0"/>
              <a:t>谓语</a:t>
            </a:r>
            <a:endParaRPr lang="en-US" altLang="zh-CN" dirty="0"/>
          </a:p>
        </p:txBody>
      </p:sp>
      <p:sp>
        <p:nvSpPr>
          <p:cNvPr id="17" name="文本框 16"/>
          <p:cNvSpPr txBox="1"/>
          <p:nvPr>
            <p:custDataLst>
              <p:tags r:id="rId5"/>
            </p:custDataLst>
          </p:nvPr>
        </p:nvSpPr>
        <p:spPr>
          <a:xfrm>
            <a:off x="4632325" y="3326765"/>
            <a:ext cx="2214880" cy="368300"/>
          </a:xfrm>
          <a:prstGeom prst="rect">
            <a:avLst/>
          </a:prstGeom>
          <a:solidFill>
            <a:schemeClr val="accent6">
              <a:lumMod val="60000"/>
              <a:lumOff val="40000"/>
            </a:schemeClr>
          </a:solidFill>
          <a:ln>
            <a:solidFill>
              <a:schemeClr val="tx2"/>
            </a:solidFill>
          </a:ln>
        </p:spPr>
        <p:txBody>
          <a:bodyPr wrap="square" rtlCol="0">
            <a:spAutoFit/>
          </a:bodyPr>
          <a:lstStyle/>
          <a:p>
            <a:pPr algn="ctr"/>
            <a:r>
              <a:rPr lang="zh-CN" altLang="en-US"/>
              <a:t>伴随状语</a:t>
            </a:r>
            <a:endParaRPr lang="zh-CN" altLang="en-US"/>
          </a:p>
        </p:txBody>
      </p:sp>
      <p:cxnSp>
        <p:nvCxnSpPr>
          <p:cNvPr id="23" name="直接连接符 22"/>
          <p:cNvCxnSpPr/>
          <p:nvPr>
            <p:custDataLst>
              <p:tags r:id="rId6"/>
            </p:custDataLst>
          </p:nvPr>
        </p:nvCxnSpPr>
        <p:spPr>
          <a:xfrm flipV="1">
            <a:off x="914400" y="1991360"/>
            <a:ext cx="2221865" cy="1905"/>
          </a:xfrm>
          <a:prstGeom prst="line">
            <a:avLst/>
          </a:prstGeom>
          <a:ln w="38100">
            <a:solidFill>
              <a:schemeClr val="accent6"/>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custDataLst>
              <p:tags r:id="rId7"/>
            </p:custDataLst>
          </p:nvPr>
        </p:nvCxnSpPr>
        <p:spPr>
          <a:xfrm>
            <a:off x="3388360" y="2010410"/>
            <a:ext cx="8048625" cy="50165"/>
          </a:xfrm>
          <a:prstGeom prst="line">
            <a:avLst/>
          </a:prstGeom>
          <a:ln w="38100">
            <a:solidFill>
              <a:schemeClr val="accent4">
                <a:lumMod val="25000"/>
              </a:schemeClr>
            </a:solidFill>
          </a:ln>
        </p:spPr>
        <p:style>
          <a:lnRef idx="2">
            <a:schemeClr val="accent1"/>
          </a:lnRef>
          <a:fillRef idx="0">
            <a:srgbClr val="FFFFFF"/>
          </a:fillRef>
          <a:effectRef idx="0">
            <a:srgbClr val="FFFFFF"/>
          </a:effectRef>
          <a:fontRef idx="minor">
            <a:schemeClr val="tx1"/>
          </a:fontRef>
        </p:style>
      </p:cxnSp>
      <p:sp>
        <p:nvSpPr>
          <p:cNvPr id="32" name="文本框 31"/>
          <p:cNvSpPr txBox="1"/>
          <p:nvPr>
            <p:custDataLst>
              <p:tags r:id="rId8"/>
            </p:custDataLst>
          </p:nvPr>
        </p:nvSpPr>
        <p:spPr>
          <a:xfrm>
            <a:off x="5137150" y="2012950"/>
            <a:ext cx="1052830" cy="368300"/>
          </a:xfrm>
          <a:prstGeom prst="rect">
            <a:avLst/>
          </a:prstGeom>
          <a:solidFill>
            <a:schemeClr val="tx2">
              <a:lumMod val="90000"/>
            </a:schemeClr>
          </a:solidFill>
          <a:ln>
            <a:solidFill>
              <a:schemeClr val="tx2"/>
            </a:solidFill>
          </a:ln>
        </p:spPr>
        <p:txBody>
          <a:bodyPr wrap="square" rtlCol="0">
            <a:spAutoFit/>
          </a:bodyPr>
          <a:lstStyle/>
          <a:p>
            <a:r>
              <a:rPr lang="zh-CN" altLang="en-US" dirty="0"/>
              <a:t>同位语</a:t>
            </a:r>
            <a:endParaRPr lang="zh-CN" altLang="en-US" dirty="0"/>
          </a:p>
        </p:txBody>
      </p:sp>
      <p:cxnSp>
        <p:nvCxnSpPr>
          <p:cNvPr id="27" name="直接连接符 26"/>
          <p:cNvCxnSpPr/>
          <p:nvPr>
            <p:custDataLst>
              <p:tags r:id="rId9"/>
            </p:custDataLst>
          </p:nvPr>
        </p:nvCxnSpPr>
        <p:spPr>
          <a:xfrm flipV="1">
            <a:off x="513080" y="2701290"/>
            <a:ext cx="1604645" cy="3810"/>
          </a:xfrm>
          <a:prstGeom prst="line">
            <a:avLst/>
          </a:prstGeom>
          <a:ln w="38100">
            <a:solidFill>
              <a:schemeClr val="accent5">
                <a:lumMod val="60000"/>
                <a:lumOff val="40000"/>
              </a:schemeClr>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custDataLst>
              <p:tags r:id="rId10"/>
            </p:custDataLst>
          </p:nvPr>
        </p:nvCxnSpPr>
        <p:spPr>
          <a:xfrm flipV="1">
            <a:off x="2220498" y="2701607"/>
            <a:ext cx="2827655" cy="22860"/>
          </a:xfrm>
          <a:prstGeom prst="line">
            <a:avLst/>
          </a:prstGeom>
          <a:ln w="38100">
            <a:solidFill>
              <a:schemeClr val="accent1">
                <a:lumMod val="75000"/>
              </a:schemeClr>
            </a:solidFill>
          </a:ln>
        </p:spPr>
        <p:style>
          <a:lnRef idx="2">
            <a:schemeClr val="accent1"/>
          </a:lnRef>
          <a:fillRef idx="0">
            <a:srgbClr val="FFFFFF"/>
          </a:fillRef>
          <a:effectRef idx="0">
            <a:srgbClr val="FFFFFF"/>
          </a:effectRef>
          <a:fontRef idx="minor">
            <a:schemeClr val="tx1"/>
          </a:fontRef>
        </p:style>
      </p:cxnSp>
      <p:cxnSp>
        <p:nvCxnSpPr>
          <p:cNvPr id="54" name="直接连接符 53"/>
          <p:cNvCxnSpPr/>
          <p:nvPr>
            <p:custDataLst>
              <p:tags r:id="rId11"/>
            </p:custDataLst>
          </p:nvPr>
        </p:nvCxnSpPr>
        <p:spPr>
          <a:xfrm flipV="1">
            <a:off x="381331" y="3249930"/>
            <a:ext cx="10716260" cy="45720"/>
          </a:xfrm>
          <a:prstGeom prst="line">
            <a:avLst/>
          </a:prstGeom>
          <a:ln w="38100">
            <a:solidFill>
              <a:schemeClr val="accent4">
                <a:lumMod val="25000"/>
              </a:schemeClr>
            </a:solidFill>
          </a:ln>
        </p:spPr>
        <p:style>
          <a:lnRef idx="2">
            <a:schemeClr val="accent1"/>
          </a:lnRef>
          <a:fillRef idx="0">
            <a:srgbClr val="FFFFFF"/>
          </a:fillRef>
          <a:effectRef idx="0">
            <a:srgbClr val="FFFFFF"/>
          </a:effectRef>
          <a:fontRef idx="minor">
            <a:schemeClr val="tx1"/>
          </a:fontRef>
        </p:style>
      </p:cxnSp>
      <p:cxnSp>
        <p:nvCxnSpPr>
          <p:cNvPr id="55" name="直接连接符 54"/>
          <p:cNvCxnSpPr/>
          <p:nvPr>
            <p:custDataLst>
              <p:tags r:id="rId12"/>
            </p:custDataLst>
          </p:nvPr>
        </p:nvCxnSpPr>
        <p:spPr>
          <a:xfrm flipV="1">
            <a:off x="525048" y="3880292"/>
            <a:ext cx="905510" cy="14605"/>
          </a:xfrm>
          <a:prstGeom prst="line">
            <a:avLst/>
          </a:prstGeom>
          <a:ln w="38100">
            <a:solidFill>
              <a:schemeClr val="accent4">
                <a:lumMod val="25000"/>
              </a:schemeClr>
            </a:solidFill>
          </a:ln>
        </p:spPr>
        <p:style>
          <a:lnRef idx="2">
            <a:schemeClr val="accent1"/>
          </a:lnRef>
          <a:fillRef idx="0">
            <a:srgbClr val="FFFFFF"/>
          </a:fillRef>
          <a:effectRef idx="0">
            <a:srgbClr val="FFFFFF"/>
          </a:effectRef>
          <a:fontRef idx="minor">
            <a:schemeClr val="tx1"/>
          </a:fontRef>
        </p:style>
      </p:cxnSp>
      <p:cxnSp>
        <p:nvCxnSpPr>
          <p:cNvPr id="2" name="直接连接符 1"/>
          <p:cNvCxnSpPr/>
          <p:nvPr>
            <p:custDataLst>
              <p:tags r:id="rId13"/>
            </p:custDataLst>
          </p:nvPr>
        </p:nvCxnSpPr>
        <p:spPr>
          <a:xfrm flipV="1">
            <a:off x="5137150" y="2701290"/>
            <a:ext cx="527050" cy="3810"/>
          </a:xfrm>
          <a:prstGeom prst="line">
            <a:avLst/>
          </a:prstGeom>
          <a:ln w="38100">
            <a:solidFill>
              <a:schemeClr val="accent5">
                <a:lumMod val="60000"/>
                <a:lumOff val="40000"/>
              </a:schemeClr>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custDataLst>
              <p:tags r:id="rId14"/>
            </p:custDataLst>
          </p:nvPr>
        </p:nvCxnSpPr>
        <p:spPr>
          <a:xfrm>
            <a:off x="5712363" y="2701607"/>
            <a:ext cx="5999480" cy="11430"/>
          </a:xfrm>
          <a:prstGeom prst="line">
            <a:avLst/>
          </a:prstGeom>
          <a:ln w="38100">
            <a:solidFill>
              <a:schemeClr val="accent1">
                <a:lumMod val="75000"/>
              </a:schemeClr>
            </a:solidFill>
          </a:ln>
        </p:spPr>
        <p:style>
          <a:lnRef idx="2">
            <a:schemeClr val="accent1"/>
          </a:lnRef>
          <a:fillRef idx="0">
            <a:srgbClr val="FFFFFF"/>
          </a:fillRef>
          <a:effectRef idx="0">
            <a:srgbClr val="FFFFFF"/>
          </a:effectRef>
          <a:fontRef idx="minor">
            <a:schemeClr val="tx1"/>
          </a:fontRef>
        </p:style>
      </p:cxnSp>
      <p:sp>
        <p:nvSpPr>
          <p:cNvPr id="9" name="文本框 8"/>
          <p:cNvSpPr txBox="1"/>
          <p:nvPr>
            <p:custDataLst>
              <p:tags r:id="rId15"/>
            </p:custDataLst>
          </p:nvPr>
        </p:nvSpPr>
        <p:spPr>
          <a:xfrm>
            <a:off x="2647316" y="2705100"/>
            <a:ext cx="666749" cy="368300"/>
          </a:xfrm>
          <a:prstGeom prst="rect">
            <a:avLst/>
          </a:prstGeom>
          <a:solidFill>
            <a:schemeClr val="tx2">
              <a:lumMod val="90000"/>
            </a:schemeClr>
          </a:solidFill>
          <a:ln>
            <a:solidFill>
              <a:schemeClr val="tx2"/>
            </a:solidFill>
          </a:ln>
        </p:spPr>
        <p:txBody>
          <a:bodyPr wrap="square" rtlCol="0">
            <a:spAutoFit/>
          </a:bodyPr>
          <a:p>
            <a:r>
              <a:rPr lang="zh-CN" altLang="en-US" dirty="0"/>
              <a:t>宾语</a:t>
            </a:r>
            <a:endParaRPr lang="en-US" altLang="zh-CN" dirty="0"/>
          </a:p>
        </p:txBody>
      </p:sp>
      <p:sp>
        <p:nvSpPr>
          <p:cNvPr id="10" name="文本框 9"/>
          <p:cNvSpPr txBox="1"/>
          <p:nvPr>
            <p:custDataLst>
              <p:tags r:id="rId16"/>
            </p:custDataLst>
          </p:nvPr>
        </p:nvSpPr>
        <p:spPr>
          <a:xfrm>
            <a:off x="6967221" y="2712720"/>
            <a:ext cx="666749" cy="368300"/>
          </a:xfrm>
          <a:prstGeom prst="rect">
            <a:avLst/>
          </a:prstGeom>
          <a:solidFill>
            <a:schemeClr val="tx2">
              <a:lumMod val="90000"/>
            </a:schemeClr>
          </a:solidFill>
          <a:ln>
            <a:solidFill>
              <a:schemeClr val="tx2"/>
            </a:solidFill>
          </a:ln>
        </p:spPr>
        <p:txBody>
          <a:bodyPr wrap="square" rtlCol="0">
            <a:spAutoFit/>
          </a:bodyPr>
          <a:p>
            <a:r>
              <a:rPr lang="zh-CN" altLang="en-US" dirty="0"/>
              <a:t>宾语</a:t>
            </a:r>
            <a:endParaRPr lang="en-US" altLang="zh-CN" dirty="0"/>
          </a:p>
        </p:txBody>
      </p:sp>
      <p:sp>
        <p:nvSpPr>
          <p:cNvPr id="11" name="文本框 10"/>
          <p:cNvSpPr txBox="1"/>
          <p:nvPr/>
        </p:nvSpPr>
        <p:spPr>
          <a:xfrm>
            <a:off x="254000" y="1398905"/>
            <a:ext cx="11457940" cy="3290570"/>
          </a:xfrm>
          <a:prstGeom prst="rect">
            <a:avLst/>
          </a:prstGeom>
          <a:solidFill>
            <a:srgbClr val="00B0F0"/>
          </a:solidFill>
          <a:ln w="9525">
            <a:noFill/>
          </a:ln>
        </p:spPr>
        <p:txBody>
          <a:bodyPr wrap="square">
            <a:spAutoFit/>
          </a:bodyPr>
          <a:p>
            <a:pPr indent="292100">
              <a:lnSpc>
                <a:spcPct val="130000"/>
              </a:lnSpc>
            </a:pPr>
            <a:r>
              <a:rPr lang="zh-CN" altLang="en-US" sz="3200" b="1" dirty="0">
                <a:solidFill>
                  <a:srgbClr val="FF0000"/>
                </a:solidFill>
                <a:latin typeface="楷体" panose="02010609060101010101" charset="-122"/>
                <a:ea typeface="楷体" panose="02010609060101010101" charset="-122"/>
              </a:rPr>
              <a:t>句子重解：</a:t>
            </a:r>
            <a:endParaRPr lang="en-US" sz="3200" b="1" dirty="0">
              <a:solidFill>
                <a:srgbClr val="FF0000"/>
              </a:solidFill>
              <a:latin typeface="楷体" panose="02010609060101010101" charset="-122"/>
              <a:ea typeface="楷体" panose="02010609060101010101" charset="-122"/>
            </a:endParaRPr>
          </a:p>
          <a:p>
            <a:pPr indent="292100">
              <a:lnSpc>
                <a:spcPct val="130000"/>
              </a:lnSpc>
            </a:pPr>
            <a:r>
              <a:rPr lang="en-US" sz="3200" b="0" dirty="0">
                <a:solidFill>
                  <a:srgbClr val="000000"/>
                </a:solidFill>
                <a:latin typeface="Times New Roman" panose="02020603050405020304" charset="0"/>
                <a:ea typeface="宋体" panose="02010600030101010101" pitchFamily="2" charset="-122"/>
              </a:rPr>
              <a:t>Dr. Koji Inoue, lead author of the research from Kyoto University, highlights empathy（共情）</a:t>
            </a:r>
            <a:r>
              <a:rPr lang="en-US" sz="3200" b="0" u="sng" dirty="0">
                <a:solidFill>
                  <a:srgbClr val="000000"/>
                </a:solidFill>
                <a:latin typeface="Times New Roman" panose="02020603050405020304" charset="0"/>
                <a:ea typeface="宋体" panose="02010600030101010101" pitchFamily="2" charset="-122"/>
              </a:rPr>
              <a:t>     </a:t>
            </a:r>
            <a:r>
              <a:rPr lang="en-US" sz="3200" b="0" dirty="0">
                <a:solidFill>
                  <a:srgbClr val="000000"/>
                </a:solidFill>
                <a:latin typeface="Times New Roman" panose="02020603050405020304" charset="0"/>
                <a:ea typeface="宋体" panose="02010600030101010101" pitchFamily="2" charset="-122"/>
              </a:rPr>
              <a:t> a crucial aspect of conversational AI, </a:t>
            </a:r>
            <a:r>
              <a:rPr lang="en-US" sz="3200" b="0" u="sng" dirty="0">
                <a:solidFill>
                  <a:srgbClr val="000000"/>
                </a:solidFill>
                <a:latin typeface="Times New Roman" panose="02020603050405020304" charset="0"/>
                <a:ea typeface="宋体" panose="02010600030101010101" pitchFamily="2" charset="-122"/>
              </a:rPr>
              <a:t>             </a:t>
            </a:r>
            <a:r>
              <a:rPr lang="en-US" sz="3200" b="0" dirty="0">
                <a:solidFill>
                  <a:srgbClr val="000000"/>
                </a:solidFill>
                <a:latin typeface="Times New Roman" panose="02020603050405020304" charset="0"/>
                <a:ea typeface="宋体" panose="02010600030101010101" pitchFamily="2" charset="-122"/>
              </a:rPr>
              <a:t> (suggest)laughter sharing as a means for robots to connect with users. </a:t>
            </a:r>
            <a:endParaRPr lang="en-US" sz="3200" b="0" dirty="0">
              <a:solidFill>
                <a:srgbClr val="000000"/>
              </a:solidFill>
              <a:latin typeface="Times New Roman" panose="02020603050405020304" charset="0"/>
              <a:ea typeface="宋体" panose="02010600030101010101" pitchFamily="2" charset="-122"/>
            </a:endParaRPr>
          </a:p>
        </p:txBody>
      </p:sp>
      <p:sp>
        <p:nvSpPr>
          <p:cNvPr id="13" name="文本框 12"/>
          <p:cNvSpPr txBox="1"/>
          <p:nvPr/>
        </p:nvSpPr>
        <p:spPr>
          <a:xfrm>
            <a:off x="5048250" y="2748915"/>
            <a:ext cx="505460" cy="534035"/>
          </a:xfrm>
          <a:prstGeom prst="rect">
            <a:avLst/>
          </a:prstGeom>
          <a:noFill/>
        </p:spPr>
        <p:txBody>
          <a:bodyPr wrap="square" rtlCol="0" anchor="t">
            <a:spAutoFit/>
          </a:bodyPr>
          <a:p>
            <a:pPr indent="0" algn="just">
              <a:lnSpc>
                <a:spcPct val="120000"/>
              </a:lnSpc>
              <a:buFont typeface="Wingdings" panose="05000000000000000000" charset="0"/>
              <a:buNone/>
            </a:pPr>
            <a:r>
              <a:rPr lang="en-US" altLang="zh-CN" sz="2400" b="1" dirty="0">
                <a:solidFill>
                  <a:schemeClr val="bg1"/>
                </a:solidFill>
                <a:latin typeface="宋体" panose="02010600030101010101" pitchFamily="2" charset="-122"/>
                <a:ea typeface="宋体" panose="02010600030101010101" pitchFamily="2" charset="-122"/>
                <a:sym typeface="+mn-ea"/>
              </a:rPr>
              <a:t>as</a:t>
            </a:r>
            <a:endParaRPr lang="en-US" altLang="zh-CN" sz="2400" b="1" dirty="0">
              <a:solidFill>
                <a:schemeClr val="bg1"/>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715010" y="3427730"/>
            <a:ext cx="1774825" cy="534035"/>
          </a:xfrm>
          <a:prstGeom prst="rect">
            <a:avLst/>
          </a:prstGeom>
          <a:noFill/>
        </p:spPr>
        <p:txBody>
          <a:bodyPr wrap="square" rtlCol="0" anchor="t">
            <a:spAutoFit/>
          </a:bodyPr>
          <a:p>
            <a:pPr indent="0" algn="just">
              <a:lnSpc>
                <a:spcPct val="120000"/>
              </a:lnSpc>
              <a:buFont typeface="Wingdings" panose="05000000000000000000" charset="0"/>
              <a:buNone/>
            </a:pPr>
            <a:r>
              <a:rPr lang="en-US" altLang="zh-CN" sz="2400" b="1" dirty="0">
                <a:solidFill>
                  <a:schemeClr val="bg1"/>
                </a:solidFill>
                <a:latin typeface="宋体" panose="02010600030101010101" pitchFamily="2" charset="-122"/>
                <a:ea typeface="宋体" panose="02010600030101010101" pitchFamily="2" charset="-122"/>
                <a:sym typeface="+mn-ea"/>
              </a:rPr>
              <a:t>suggesting</a:t>
            </a:r>
            <a:endParaRPr lang="en-US" altLang="zh-CN" sz="2400" b="1" dirty="0">
              <a:solidFill>
                <a:schemeClr val="bg1"/>
              </a:solidFill>
              <a:latin typeface="宋体" panose="02010600030101010101" pitchFamily="2" charset="-122"/>
              <a:ea typeface="宋体" panose="02010600030101010101" pitchFamily="2" charset="-122"/>
              <a:sym typeface="+mn-ea"/>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down)">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6" grpId="0" bldLvl="0" animBg="1"/>
      <p:bldP spid="28" grpId="0" bldLvl="0" animBg="1"/>
      <p:bldP spid="17" grpId="0" bldLvl="0" animBg="1"/>
      <p:bldP spid="32" grpId="0" bldLvl="0" animBg="1"/>
      <p:bldP spid="9" grpId="0" bldLvl="0" animBg="1"/>
      <p:bldP spid="10" grpId="0" bldLvl="0" animBg="1"/>
      <p:bldP spid="11" grpId="0" bldLvl="0" animBg="1"/>
      <p:bldP spid="11" grpId="1" animBg="1"/>
      <p:bldP spid="13" grpId="0"/>
      <p:bldP spid="13" grpId="1"/>
      <p:bldP spid="14" grpId="0"/>
      <p:bldP spid="1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语言积累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6" name="文本框 5"/>
          <p:cNvSpPr txBox="1"/>
          <p:nvPr/>
        </p:nvSpPr>
        <p:spPr>
          <a:xfrm>
            <a:off x="730885" y="701675"/>
            <a:ext cx="10883900" cy="212788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gn="just">
              <a:lnSpc>
                <a:spcPct val="110000"/>
              </a:lnSpc>
            </a:pPr>
            <a:r>
              <a:rPr lang="en-US" altLang="zh-CN" sz="2800" b="0">
                <a:latin typeface="Times New Roman" panose="02020603050405020304" charset="0"/>
                <a:ea typeface="等线" panose="02010600030101010101" pitchFamily="2" charset="-122"/>
                <a:cs typeface="Times New Roman" panose="02020603050405020304" charset="0"/>
              </a:rPr>
              <a:t> </a:t>
            </a:r>
            <a:r>
              <a:rPr lang="en-US" sz="2800" b="0">
                <a:latin typeface="Times New Roman" panose="02020603050405020304" charset="0"/>
                <a:ea typeface="等线" panose="02010600030101010101" pitchFamily="2" charset="-122"/>
                <a:cs typeface="Times New Roman" panose="02020603050405020304" charset="0"/>
              </a:rPr>
              <a:t>an infectious howl of amusement </a:t>
            </a:r>
            <a:r>
              <a:rPr lang="en-US" sz="2800">
                <a:latin typeface="Times New Roman" panose="02020603050405020304" charset="0"/>
                <a:ea typeface="等线" panose="02010600030101010101" pitchFamily="2" charset="-122"/>
                <a:cs typeface="Times New Roman" panose="02020603050405020304" charset="0"/>
                <a:sym typeface="+mn-ea"/>
              </a:rPr>
              <a:t>逗乐的具有感染力的嚎叫</a:t>
            </a:r>
            <a:r>
              <a:rPr lang="en-US" sz="2800" b="0">
                <a:latin typeface="Times New Roman" panose="02020603050405020304" charset="0"/>
                <a:ea typeface="等线" panose="02010600030101010101" pitchFamily="2" charset="-122"/>
                <a:cs typeface="Times New Roman" panose="02020603050405020304" charset="0"/>
              </a:rPr>
              <a:t>  </a:t>
            </a:r>
            <a:endParaRPr lang="en-US" sz="2800" b="0">
              <a:latin typeface="Times New Roman" panose="02020603050405020304" charset="0"/>
              <a:ea typeface="等线" panose="02010600030101010101" pitchFamily="2" charset="-122"/>
              <a:cs typeface="Times New Roman" panose="02020603050405020304" charset="0"/>
            </a:endParaRPr>
          </a:p>
          <a:p>
            <a:pPr indent="266700" algn="just">
              <a:lnSpc>
                <a:spcPct val="110000"/>
              </a:lnSpc>
            </a:pPr>
            <a:r>
              <a:rPr lang="en-US" sz="2800" b="0">
                <a:latin typeface="Times New Roman" panose="02020603050405020304" charset="0"/>
                <a:ea typeface="等线" panose="02010600030101010101" pitchFamily="2" charset="-122"/>
                <a:cs typeface="Times New Roman" panose="02020603050405020304" charset="0"/>
              </a:rPr>
              <a:t> rate sth highly   </a:t>
            </a:r>
            <a:r>
              <a:rPr lang="en-US" sz="2800">
                <a:latin typeface="Times New Roman" panose="02020603050405020304" charset="0"/>
                <a:ea typeface="等线" panose="02010600030101010101" pitchFamily="2" charset="-122"/>
                <a:cs typeface="Times New Roman" panose="02020603050405020304" charset="0"/>
                <a:sym typeface="+mn-ea"/>
              </a:rPr>
              <a:t>高度评价某事物</a:t>
            </a:r>
            <a:endParaRPr lang="en-US" sz="2800" b="0">
              <a:latin typeface="Times New Roman" panose="02020603050405020304" charset="0"/>
              <a:ea typeface="等线" panose="02010600030101010101" pitchFamily="2" charset="-122"/>
              <a:cs typeface="Times New Roman" panose="02020603050405020304" charset="0"/>
            </a:endParaRPr>
          </a:p>
          <a:p>
            <a:pPr indent="266700" algn="just">
              <a:lnSpc>
                <a:spcPct val="110000"/>
              </a:lnSpc>
            </a:pPr>
            <a:r>
              <a:rPr lang="en-US" sz="2800" b="0">
                <a:latin typeface="Times New Roman" panose="02020603050405020304" charset="0"/>
                <a:ea typeface="等线" panose="02010600030101010101" pitchFamily="2" charset="-122"/>
                <a:cs typeface="Times New Roman" panose="02020603050405020304" charset="0"/>
              </a:rPr>
              <a:t> enhance the emotional interaction </a:t>
            </a:r>
            <a:r>
              <a:rPr lang="en-US" sz="2800">
                <a:latin typeface="Times New Roman" panose="02020603050405020304" charset="0"/>
                <a:ea typeface="等线" panose="02010600030101010101" pitchFamily="2" charset="-122"/>
                <a:cs typeface="Times New Roman" panose="02020603050405020304" charset="0"/>
                <a:sym typeface="+mn-ea"/>
              </a:rPr>
              <a:t>加强情感互动</a:t>
            </a:r>
            <a:endParaRPr lang="en-US" sz="2800" b="0">
              <a:latin typeface="Times New Roman" panose="02020603050405020304" charset="0"/>
              <a:ea typeface="等线" panose="02010600030101010101" pitchFamily="2" charset="-122"/>
              <a:cs typeface="Times New Roman" panose="02020603050405020304" charset="0"/>
            </a:endParaRPr>
          </a:p>
          <a:p>
            <a:pPr indent="266700" algn="just">
              <a:lnSpc>
                <a:spcPct val="110000"/>
              </a:lnSpc>
            </a:pPr>
            <a:r>
              <a:rPr lang="en-US" sz="2800" b="0">
                <a:latin typeface="Times New Roman" panose="02020603050405020304" charset="0"/>
                <a:ea typeface="等线" panose="02010600030101010101" pitchFamily="2" charset="-122"/>
                <a:cs typeface="Times New Roman" panose="02020603050405020304" charset="0"/>
              </a:rPr>
              <a:t> thorough comprehension  </a:t>
            </a:r>
            <a:r>
              <a:rPr lang="en-US" sz="2800">
                <a:latin typeface="Times New Roman" panose="02020603050405020304" charset="0"/>
                <a:ea typeface="等线" panose="02010600030101010101" pitchFamily="2" charset="-122"/>
                <a:cs typeface="Times New Roman" panose="02020603050405020304" charset="0"/>
                <a:sym typeface="+mn-ea"/>
              </a:rPr>
              <a:t>彻底的理解</a:t>
            </a:r>
            <a:endParaRPr lang="en-US" sz="2800" b="0">
              <a:latin typeface="Times New Roman" panose="02020603050405020304" charset="0"/>
              <a:ea typeface="等线" panose="02010600030101010101" pitchFamily="2" charset="-122"/>
              <a:cs typeface="Times New Roman" panose="02020603050405020304" charset="0"/>
            </a:endParaRPr>
          </a:p>
          <a:p>
            <a:pPr indent="266700" algn="just">
              <a:lnSpc>
                <a:spcPct val="110000"/>
              </a:lnSpc>
            </a:pPr>
            <a:endParaRPr lang="en-US" sz="2800" b="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sz="2800" b="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sz="2800" b="0">
              <a:latin typeface="Times New Roman" panose="02020603050405020304" charset="0"/>
              <a:ea typeface="等线" panose="02010600030101010101" pitchFamily="2" charset="-122"/>
              <a:cs typeface="Times New Roman" panose="02020603050405020304" charset="0"/>
            </a:endParaRPr>
          </a:p>
        </p:txBody>
      </p:sp>
      <p:grpSp>
        <p:nvGrpSpPr>
          <p:cNvPr id="9" name="组合 8"/>
          <p:cNvGrpSpPr/>
          <p:nvPr/>
        </p:nvGrpSpPr>
        <p:grpSpPr>
          <a:xfrm>
            <a:off x="287020" y="3138171"/>
            <a:ext cx="2140585" cy="558434"/>
            <a:chOff x="9930" y="7049"/>
            <a:chExt cx="4522" cy="735"/>
          </a:xfrm>
        </p:grpSpPr>
        <p:sp>
          <p:nvSpPr>
            <p:cNvPr id="10" name="圆角矩形 9"/>
            <p:cNvSpPr/>
            <p:nvPr>
              <p:custDataLst>
                <p:tags r:id="rId3"/>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4"/>
              </p:custDataLst>
            </p:nvPr>
          </p:nvSpPr>
          <p:spPr>
            <a:xfrm>
              <a:off x="10653" y="7081"/>
              <a:ext cx="3076" cy="703"/>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派生词</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14" name="文本框 13"/>
          <p:cNvSpPr txBox="1"/>
          <p:nvPr/>
        </p:nvSpPr>
        <p:spPr>
          <a:xfrm>
            <a:off x="77470" y="3884930"/>
            <a:ext cx="11776075" cy="268922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naturalness</a:t>
            </a:r>
            <a:r>
              <a:rPr lang="en-US" sz="2800" b="1" dirty="0">
                <a:latin typeface="Times New Roman" panose="02020603050405020304" charset="0"/>
                <a:ea typeface="等线" panose="02010600030101010101" pitchFamily="2" charset="-122"/>
                <a:cs typeface="Times New Roman" panose="02020603050405020304" charset="0"/>
              </a:rPr>
              <a:t>=natural</a:t>
            </a:r>
            <a:r>
              <a:rPr lang="zh-CN" altLang="en-US" sz="2800" b="1" dirty="0">
                <a:latin typeface="Times New Roman" panose="02020603050405020304" charset="0"/>
                <a:ea typeface="等线" panose="02010600030101010101" pitchFamily="2" charset="-122"/>
                <a:cs typeface="Times New Roman" panose="02020603050405020304" charset="0"/>
              </a:rPr>
              <a:t>（词根）</a:t>
            </a:r>
            <a:r>
              <a:rPr lang="en-US" sz="2800" b="1" dirty="0">
                <a:latin typeface="Times New Roman" panose="02020603050405020304" charset="0"/>
                <a:ea typeface="等线" panose="02010600030101010101" pitchFamily="2" charset="-122"/>
                <a:cs typeface="Times New Roman" panose="02020603050405020304" charset="0"/>
              </a:rPr>
              <a:t>+ ness(</a:t>
            </a:r>
            <a:r>
              <a:rPr lang="zh-CN" altLang="en-US" sz="2800" b="1" dirty="0">
                <a:latin typeface="Times New Roman" panose="02020603050405020304" charset="0"/>
                <a:ea typeface="等线" panose="02010600030101010101" pitchFamily="2" charset="-122"/>
                <a:cs typeface="Times New Roman" panose="02020603050405020304" charset="0"/>
              </a:rPr>
              <a:t>名词后缀）</a:t>
            </a:r>
            <a:endParaRPr lang="zh-CN" altLang="en-US" sz="2800" b="1"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n</a:t>
            </a:r>
            <a:r>
              <a:rPr lang="zh-CN" altLang="en-US" sz="2800" b="0" dirty="0">
                <a:latin typeface="Times New Roman" panose="02020603050405020304" charset="0"/>
                <a:ea typeface="等线" panose="02010600030101010101" pitchFamily="2" charset="-122"/>
                <a:cs typeface="Times New Roman" panose="02020603050405020304" charset="0"/>
              </a:rPr>
              <a:t>.the quality of being natural or based on natural principles</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zh-CN" altLang="en-US" sz="2800" b="0" dirty="0">
                <a:latin typeface="Times New Roman" panose="02020603050405020304" charset="0"/>
                <a:ea typeface="等线" panose="02010600030101010101" pitchFamily="2" charset="-122"/>
                <a:cs typeface="Times New Roman" panose="02020603050405020304" charset="0"/>
              </a:rPr>
              <a:t>补充：常见以</a:t>
            </a:r>
            <a:r>
              <a:rPr lang="en-US" altLang="zh-CN" sz="2800" b="0" dirty="0">
                <a:latin typeface="Times New Roman" panose="02020603050405020304" charset="0"/>
                <a:ea typeface="等线" panose="02010600030101010101" pitchFamily="2" charset="-122"/>
                <a:cs typeface="Times New Roman" panose="02020603050405020304" charset="0"/>
              </a:rPr>
              <a:t>ness</a:t>
            </a:r>
            <a:r>
              <a:rPr lang="zh-CN" altLang="en-US" sz="2800" b="0" dirty="0">
                <a:latin typeface="Times New Roman" panose="02020603050405020304" charset="0"/>
                <a:ea typeface="等线" panose="02010600030101010101" pitchFamily="2" charset="-122"/>
                <a:cs typeface="Times New Roman" panose="02020603050405020304" charset="0"/>
              </a:rPr>
              <a:t>为结尾的名词：</a:t>
            </a:r>
            <a:r>
              <a:rPr sz="2800" b="0" dirty="0">
                <a:latin typeface="Times New Roman" panose="02020603050405020304" charset="0"/>
                <a:ea typeface="等线" panose="02010600030101010101" pitchFamily="2" charset="-122"/>
                <a:cs typeface="Times New Roman" panose="02020603050405020304" charset="0"/>
              </a:rPr>
              <a:t>safeness、happiness、silliness、witness、loneliness等</a:t>
            </a:r>
            <a:r>
              <a:rPr lang="zh-CN" altLang="en-US" sz="2800" b="0" dirty="0">
                <a:latin typeface="Times New Roman" panose="02020603050405020304" charset="0"/>
                <a:ea typeface="等线" panose="02010600030101010101" pitchFamily="2" charset="-122"/>
                <a:cs typeface="Times New Roman" panose="02020603050405020304" charset="0"/>
              </a:rPr>
              <a:t>等</a:t>
            </a:r>
            <a:endParaRPr lang="zh-CN" altLang="en-US" sz="2800" b="0" dirty="0">
              <a:latin typeface="Times New Roman" panose="02020603050405020304" charset="0"/>
              <a:ea typeface="等线" panose="02010600030101010101" pitchFamily="2" charset="-122"/>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822325" y="94615"/>
            <a:ext cx="5199380" cy="2057400"/>
          </a:xfrm>
        </p:spPr>
        <p:txBody>
          <a:body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rPr>
              <a:t>D 篇</a:t>
            </a:r>
            <a:r>
              <a:rPr lang="en-US" altLang="zh-CN" sz="2800" dirty="0">
                <a:solidFill>
                  <a:schemeClr val="accent6">
                    <a:lumMod val="75000"/>
                  </a:schemeClr>
                </a:solidFill>
              </a:rPr>
              <a:t>(</a:t>
            </a:r>
            <a:r>
              <a:rPr sz="2800" dirty="0">
                <a:solidFill>
                  <a:schemeClr val="accent6">
                    <a:lumMod val="75000"/>
                  </a:schemeClr>
                </a:solidFill>
              </a:rPr>
              <a:t>共</a:t>
            </a:r>
            <a:r>
              <a:rPr lang="en-US" altLang="zh-CN" sz="2800" dirty="0">
                <a:solidFill>
                  <a:schemeClr val="accent6">
                    <a:lumMod val="75000"/>
                  </a:schemeClr>
                </a:solidFill>
              </a:rPr>
              <a:t>358</a:t>
            </a:r>
            <a:r>
              <a:rPr sz="2800" dirty="0">
                <a:solidFill>
                  <a:schemeClr val="accent6">
                    <a:lumMod val="75000"/>
                  </a:schemeClr>
                </a:solidFill>
              </a:rPr>
              <a:t>词</a:t>
            </a:r>
            <a:r>
              <a:rPr lang="en-US" altLang="zh-CN" sz="2800" dirty="0">
                <a:solidFill>
                  <a:schemeClr val="accent6">
                    <a:lumMod val="75000"/>
                  </a:schemeClr>
                </a:solidFill>
              </a:rPr>
              <a:t>)</a:t>
            </a:r>
            <a:r>
              <a:rPr lang="en-US" altLang="zh-CN" sz="6000" dirty="0">
                <a:solidFill>
                  <a:schemeClr val="accent1"/>
                </a:solidFill>
              </a:rPr>
              <a:t> </a:t>
            </a:r>
            <a:endParaRPr lang="en-US" altLang="zh-CN" sz="6000" dirty="0">
              <a:solidFill>
                <a:schemeClr val="accent1"/>
              </a:solidFill>
            </a:endParaRPr>
          </a:p>
        </p:txBody>
      </p:sp>
      <p:sp>
        <p:nvSpPr>
          <p:cNvPr id="6" name="副标题 2"/>
          <p:cNvSpPr>
            <a:spLocks noGrp="1"/>
          </p:cNvSpPr>
          <p:nvPr>
            <p:ph type="body" idx="1"/>
            <p:custDataLst>
              <p:tags r:id="rId2"/>
            </p:custDataLst>
          </p:nvPr>
        </p:nvSpPr>
        <p:spPr>
          <a:xfrm>
            <a:off x="1104900" y="1616710"/>
            <a:ext cx="4312285" cy="3312795"/>
          </a:xfrm>
        </p:spPr>
        <p:txBody>
          <a:bodyPr>
            <a:normAutofit fontScale="25000"/>
          </a:bodyPr>
          <a:lstStyle/>
          <a:p>
            <a:pPr lvl="0" indent="0" algn="l">
              <a:lnSpc>
                <a:spcPct val="150000"/>
              </a:lnSpc>
              <a:spcBef>
                <a:spcPts val="0"/>
              </a:spcBef>
              <a:spcAft>
                <a:spcPts val="1000"/>
              </a:spcAft>
              <a:buSzPct val="100000"/>
              <a:buNone/>
            </a:pPr>
            <a:r>
              <a:rPr lang="en-US" altLang="zh-CN" sz="2400" dirty="0">
                <a:solidFill>
                  <a:schemeClr val="tx1"/>
                </a:solidFill>
                <a:latin typeface="宋体" panose="02010600030101010101" pitchFamily="2" charset="-122"/>
                <a:ea typeface="宋体" panose="02010600030101010101" pitchFamily="2" charset="-122"/>
              </a:rPr>
              <a:t> </a:t>
            </a:r>
            <a:r>
              <a:rPr lang="en-US" altLang="zh-CN" sz="9335" dirty="0">
                <a:solidFill>
                  <a:schemeClr val="tx1"/>
                </a:solidFill>
                <a:latin typeface="+mn-ea"/>
                <a:ea typeface="+mn-ea"/>
                <a:cs typeface="+mn-ea"/>
              </a:rPr>
              <a:t>     </a:t>
            </a:r>
            <a:r>
              <a:rPr lang="zh-CN" altLang="en-US" sz="9335" dirty="0">
                <a:solidFill>
                  <a:schemeClr val="tx1"/>
                </a:solidFill>
                <a:latin typeface="+mn-ea"/>
                <a:ea typeface="+mn-ea"/>
                <a:cs typeface="+mn-ea"/>
              </a:rPr>
              <a:t>本文是一篇现象分析型说明文。文章主要介绍了在</a:t>
            </a:r>
            <a:r>
              <a:rPr sz="9335">
                <a:solidFill>
                  <a:schemeClr val="tx1"/>
                </a:solidFill>
                <a:latin typeface="+mn-ea"/>
                <a:ea typeface="+mn-ea"/>
                <a:cs typeface="+mn-ea"/>
                <a:sym typeface="+mn-ea"/>
              </a:rPr>
              <a:t>一个音乐流媒体服务的世界里，点击几下鼠标就可以访问几乎所有的歌曲的背景下，现场音乐比录音音乐更具魅力的原因。</a:t>
            </a:r>
            <a:endParaRPr lang="zh-CN" altLang="en-US" sz="9335" dirty="0">
              <a:solidFill>
                <a:schemeClr val="tx1"/>
              </a:solidFill>
              <a:latin typeface="+mn-ea"/>
              <a:ea typeface="+mn-ea"/>
              <a:cs typeface="+mn-ea"/>
            </a:endParaRPr>
          </a:p>
          <a:p>
            <a:pPr marL="0" lvl="0" indent="0" algn="l">
              <a:lnSpc>
                <a:spcPct val="130000"/>
              </a:lnSpc>
              <a:spcBef>
                <a:spcPts val="0"/>
              </a:spcBef>
              <a:spcAft>
                <a:spcPts val="1000"/>
              </a:spcAft>
              <a:buSzPct val="100000"/>
              <a:buNone/>
            </a:pPr>
            <a:endParaRPr lang="zh-CN" altLang="en-US" sz="9335" dirty="0">
              <a:solidFill>
                <a:schemeClr val="tx1"/>
              </a:solidFill>
              <a:latin typeface="+mn-ea"/>
              <a:ea typeface="+mn-ea"/>
              <a:cs typeface="+mn-ea"/>
            </a:endParaRPr>
          </a:p>
        </p:txBody>
      </p:sp>
      <p:grpSp>
        <p:nvGrpSpPr>
          <p:cNvPr id="16" name="组合 15"/>
          <p:cNvGrpSpPr/>
          <p:nvPr/>
        </p:nvGrpSpPr>
        <p:grpSpPr>
          <a:xfrm>
            <a:off x="6733703" y="543560"/>
            <a:ext cx="4574474" cy="811066"/>
            <a:chOff x="-586" y="6225"/>
            <a:chExt cx="7137" cy="1129"/>
          </a:xfrm>
        </p:grpSpPr>
        <p:sp>
          <p:nvSpPr>
            <p:cNvPr id="9" name="圆角矩形 8"/>
            <p:cNvSpPr/>
            <p:nvPr/>
          </p:nvSpPr>
          <p:spPr>
            <a:xfrm>
              <a:off x="-480" y="6225"/>
              <a:ext cx="703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86" y="6457"/>
              <a:ext cx="7137" cy="666"/>
            </a:xfrm>
            <a:prstGeom prst="rect">
              <a:avLst/>
            </a:prstGeom>
            <a:noFill/>
          </p:spPr>
          <p:txBody>
            <a:bodyPr wrap="square" rtlCol="0">
              <a:spAutoFit/>
            </a:bodyPr>
            <a:lstStyle/>
            <a:p>
              <a:pPr algn="ctr">
                <a:lnSpc>
                  <a:spcPct val="90000"/>
                </a:lnSpc>
                <a:buClrTx/>
                <a:buSzTx/>
                <a:buFontTx/>
                <a:buNone/>
              </a:pPr>
              <a:r>
                <a:rPr lang="en-US" sz="2800" b="1">
                  <a:solidFill>
                    <a:srgbClr val="C00000"/>
                  </a:solidFill>
                  <a:sym typeface="+mn-ea"/>
                </a:rPr>
                <a:t>live performance lives on</a:t>
              </a:r>
              <a:endParaRPr lang="en-US" sz="2800" b="1">
                <a:solidFill>
                  <a:srgbClr val="C00000"/>
                </a:solidFill>
                <a:sym typeface="+mn-ea"/>
              </a:endParaRPr>
            </a:p>
          </p:txBody>
        </p:sp>
      </p:grpSp>
      <p:pic>
        <p:nvPicPr>
          <p:cNvPr id="4" name="图片 3"/>
          <p:cNvPicPr>
            <a:picLocks noChangeAspect="1"/>
          </p:cNvPicPr>
          <p:nvPr/>
        </p:nvPicPr>
        <p:blipFill>
          <a:blip r:embed="rId3"/>
          <a:stretch>
            <a:fillRect/>
          </a:stretch>
        </p:blipFill>
        <p:spPr>
          <a:xfrm>
            <a:off x="6543040" y="1470025"/>
            <a:ext cx="5401310" cy="3459480"/>
          </a:xfrm>
          <a:prstGeom prst="rect">
            <a:avLst/>
          </a:prstGeom>
        </p:spPr>
      </p:pic>
      <p:sp>
        <p:nvSpPr>
          <p:cNvPr id="19" name="文本框 18"/>
          <p:cNvSpPr txBox="1"/>
          <p:nvPr/>
        </p:nvSpPr>
        <p:spPr>
          <a:xfrm>
            <a:off x="0" y="6028690"/>
            <a:ext cx="11906250" cy="521970"/>
          </a:xfrm>
          <a:prstGeom prst="rect">
            <a:avLst/>
          </a:prstGeom>
          <a:solidFill>
            <a:schemeClr val="accent2">
              <a:lumMod val="60000"/>
              <a:lumOff val="40000"/>
            </a:schemeClr>
          </a:solidFill>
        </p:spPr>
        <p:txBody>
          <a:bodyPr wrap="square" rtlCol="0">
            <a:spAutoFit/>
          </a:bodyPr>
          <a:p>
            <a:pPr algn="just"/>
            <a:r>
              <a:rPr lang="en-US" altLang="zh-CN" sz="2800">
                <a:solidFill>
                  <a:srgbClr val="FF0000"/>
                </a:solidFill>
              </a:rPr>
              <a:t>  </a:t>
            </a:r>
            <a:r>
              <a:rPr lang="en-US" altLang="zh-CN" sz="2800" b="1">
                <a:solidFill>
                  <a:srgbClr val="FF0000"/>
                </a:solidFill>
              </a:rPr>
              <a:t>Tip:  </a:t>
            </a:r>
            <a:r>
              <a:rPr lang="zh-CN" altLang="en-US" sz="2800" b="1">
                <a:solidFill>
                  <a:srgbClr val="FF0000"/>
                </a:solidFill>
              </a:rPr>
              <a:t>说明文类语篇的文章结构对于答案定位有极大帮助。</a:t>
            </a:r>
            <a:endParaRPr lang="zh-CN" altLang="en-US" sz="2800" b="1">
              <a:solidFill>
                <a:srgbClr val="FF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1155" y="96520"/>
            <a:ext cx="7827645" cy="6664325"/>
          </a:xfrm>
          <a:prstGeom prst="rect">
            <a:avLst/>
          </a:prstGeom>
        </p:spPr>
      </p:pic>
      <p:sp>
        <p:nvSpPr>
          <p:cNvPr id="14" name="文本框 13"/>
          <p:cNvSpPr txBox="1"/>
          <p:nvPr>
            <p:custDataLst>
              <p:tags r:id="rId2"/>
            </p:custDataLst>
          </p:nvPr>
        </p:nvSpPr>
        <p:spPr>
          <a:xfrm>
            <a:off x="1892595" y="2009553"/>
            <a:ext cx="3503665" cy="638831"/>
          </a:xfrm>
          <a:prstGeom prst="rect">
            <a:avLst/>
          </a:prstGeom>
          <a:noFill/>
        </p:spPr>
        <p:txBody>
          <a:bodyPr wrap="square" lIns="90000" tIns="46800" rIns="90000" bIns="46800" rtlCol="0" anchor="ctr">
            <a:normAutofit/>
          </a:bodyPr>
          <a:lstStyle/>
          <a:p>
            <a:pPr algn="r">
              <a:lnSpc>
                <a:spcPct val="120000"/>
              </a:lnSpc>
            </a:pPr>
            <a:r>
              <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rPr>
              <a:t>LOREM IPSUM DOLOR</a:t>
            </a:r>
            <a:endPar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3"/>
          <p:cNvSpPr txBox="1">
            <a:spLocks noChangeArrowheads="1"/>
          </p:cNvSpPr>
          <p:nvPr>
            <p:custDataLst>
              <p:tags r:id="rId3"/>
            </p:custDataLst>
          </p:nvPr>
        </p:nvSpPr>
        <p:spPr bwMode="auto">
          <a:xfrm>
            <a:off x="5396260" y="2001592"/>
            <a:ext cx="774482" cy="701475"/>
          </a:xfrm>
          <a:prstGeom prst="rect">
            <a:avLst/>
          </a:prstGeom>
          <a:noFill/>
        </p:spPr>
        <p:txBody>
          <a:bodyPr wrap="square" lIns="90000" tIns="46800" rIns="90000" bIns="46800" anchor="ctr">
            <a:normAutofit fontScale="95000" lnSpcReduction="10000"/>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01</a:t>
            </a:r>
            <a:endPar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
          <p:cNvSpPr txBox="1"/>
          <p:nvPr/>
        </p:nvSpPr>
        <p:spPr>
          <a:xfrm>
            <a:off x="8703945" y="407670"/>
            <a:ext cx="3288665" cy="1383665"/>
          </a:xfrm>
          <a:prstGeom prst="rect">
            <a:avLst/>
          </a:prstGeom>
          <a:solidFill>
            <a:schemeClr val="tx2"/>
          </a:solidFill>
        </p:spPr>
        <p:txBody>
          <a:bodyPr wrap="square" rtlCol="0">
            <a:spAutoFit/>
          </a:bodyPr>
          <a:lstStyle/>
          <a:p>
            <a:pPr algn="ctr"/>
            <a:r>
              <a:rPr lang="en-US" altLang="zh-CN" sz="2800" b="1"/>
              <a:t>para.1</a:t>
            </a:r>
            <a:endParaRPr lang="en-US" altLang="zh-CN" sz="2800" b="1"/>
          </a:p>
          <a:p>
            <a:pPr algn="ctr"/>
            <a:r>
              <a:rPr lang="en-US" altLang="zh-CN" sz="2800" b="1"/>
              <a:t>The topic and background </a:t>
            </a:r>
            <a:endParaRPr lang="en-US" altLang="zh-CN" sz="2800" b="1"/>
          </a:p>
        </p:txBody>
      </p:sp>
      <p:sp>
        <p:nvSpPr>
          <p:cNvPr id="7" name="文本框 6"/>
          <p:cNvSpPr txBox="1"/>
          <p:nvPr/>
        </p:nvSpPr>
        <p:spPr>
          <a:xfrm>
            <a:off x="8703945" y="1695450"/>
            <a:ext cx="3487420" cy="953135"/>
          </a:xfrm>
          <a:prstGeom prst="rect">
            <a:avLst/>
          </a:prstGeom>
          <a:solidFill>
            <a:schemeClr val="accent3">
              <a:lumMod val="40000"/>
              <a:lumOff val="60000"/>
            </a:schemeClr>
          </a:solidFill>
        </p:spPr>
        <p:txBody>
          <a:bodyPr wrap="square" rtlCol="0">
            <a:spAutoFit/>
          </a:bodyPr>
          <a:lstStyle/>
          <a:p>
            <a:pPr algn="ctr"/>
            <a:r>
              <a:rPr lang="en-US" altLang="zh-CN" sz="2800" b="1"/>
              <a:t>para.2</a:t>
            </a:r>
            <a:endParaRPr lang="en-US" altLang="zh-CN" sz="2800" b="1"/>
          </a:p>
          <a:p>
            <a:pPr algn="just"/>
            <a:r>
              <a:rPr lang="en-US" altLang="zh-CN" sz="2800" b="1"/>
              <a:t>      The analysis</a:t>
            </a:r>
            <a:endParaRPr lang="en-US" altLang="zh-CN" sz="2800" b="1"/>
          </a:p>
        </p:txBody>
      </p:sp>
      <p:sp>
        <p:nvSpPr>
          <p:cNvPr id="10" name="文本框 9"/>
          <p:cNvSpPr txBox="1"/>
          <p:nvPr/>
        </p:nvSpPr>
        <p:spPr>
          <a:xfrm>
            <a:off x="8703945" y="2800985"/>
            <a:ext cx="3377565" cy="953135"/>
          </a:xfrm>
          <a:prstGeom prst="rect">
            <a:avLst/>
          </a:prstGeom>
          <a:solidFill>
            <a:schemeClr val="tx2"/>
          </a:solidFill>
        </p:spPr>
        <p:txBody>
          <a:bodyPr wrap="square" rtlCol="0">
            <a:spAutoFit/>
          </a:bodyPr>
          <a:lstStyle/>
          <a:p>
            <a:pPr algn="ctr"/>
            <a:r>
              <a:rPr lang="en-US" altLang="zh-CN" sz="2800" b="1"/>
              <a:t>para.3</a:t>
            </a:r>
            <a:endParaRPr lang="en-US" altLang="zh-CN" sz="2800" b="1"/>
          </a:p>
          <a:p>
            <a:pPr algn="ctr"/>
            <a:r>
              <a:rPr lang="en-US" altLang="zh-CN" sz="2800" b="1"/>
              <a:t>The study way</a:t>
            </a:r>
            <a:endParaRPr lang="en-US" altLang="zh-CN" sz="2800" b="1"/>
          </a:p>
        </p:txBody>
      </p:sp>
      <p:sp>
        <p:nvSpPr>
          <p:cNvPr id="5" name="矩形 4"/>
          <p:cNvSpPr/>
          <p:nvPr/>
        </p:nvSpPr>
        <p:spPr>
          <a:xfrm>
            <a:off x="231775" y="407670"/>
            <a:ext cx="8308340" cy="98107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nvSpPr>
        <p:spPr>
          <a:xfrm>
            <a:off x="231775" y="1560830"/>
            <a:ext cx="8308340" cy="776605"/>
          </a:xfrm>
          <a:prstGeom prst="rect">
            <a:avLst/>
          </a:prstGeom>
          <a:noFill/>
          <a:ln w="571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232410" y="2435860"/>
            <a:ext cx="8307705" cy="1318260"/>
          </a:xfrm>
          <a:prstGeom prst="rect">
            <a:avLst/>
          </a:prstGeom>
          <a:noFill/>
          <a:ln w="5715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2116455" y="-95885"/>
            <a:ext cx="5873115" cy="583565"/>
          </a:xfrm>
          <a:prstGeom prst="rect">
            <a:avLst/>
          </a:prstGeom>
          <a:noFill/>
        </p:spPr>
        <p:txBody>
          <a:bodyPr wrap="square" rtlCol="0">
            <a:spAutoFit/>
          </a:bodyPr>
          <a:p>
            <a:r>
              <a:rPr lang="en-US" altLang="zh-CN" sz="3200" b="1">
                <a:solidFill>
                  <a:srgbClr val="FF0000"/>
                </a:solidFill>
              </a:rPr>
              <a:t>The Structure of the Passage</a:t>
            </a:r>
            <a:endParaRPr lang="en-US" altLang="zh-CN" sz="3200" b="1">
              <a:solidFill>
                <a:srgbClr val="FF0000"/>
              </a:solidFill>
            </a:endParaRPr>
          </a:p>
        </p:txBody>
      </p:sp>
      <p:sp>
        <p:nvSpPr>
          <p:cNvPr id="13" name="矩形 12"/>
          <p:cNvSpPr/>
          <p:nvPr/>
        </p:nvSpPr>
        <p:spPr>
          <a:xfrm>
            <a:off x="231140" y="3837940"/>
            <a:ext cx="8308340" cy="165100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矩形 15"/>
          <p:cNvSpPr/>
          <p:nvPr/>
        </p:nvSpPr>
        <p:spPr>
          <a:xfrm>
            <a:off x="231775" y="5568315"/>
            <a:ext cx="8308340" cy="1160145"/>
          </a:xfrm>
          <a:prstGeom prst="rect">
            <a:avLst/>
          </a:prstGeom>
          <a:noFill/>
          <a:ln w="571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8703945" y="4001770"/>
            <a:ext cx="3377565" cy="953135"/>
          </a:xfrm>
          <a:prstGeom prst="rect">
            <a:avLst/>
          </a:prstGeom>
          <a:solidFill>
            <a:schemeClr val="accent3">
              <a:lumMod val="40000"/>
              <a:lumOff val="60000"/>
            </a:schemeClr>
          </a:solidFill>
        </p:spPr>
        <p:txBody>
          <a:bodyPr wrap="square" rtlCol="0">
            <a:spAutoFit/>
          </a:bodyPr>
          <a:p>
            <a:pPr algn="ctr"/>
            <a:r>
              <a:rPr lang="en-US" altLang="zh-CN" sz="2800" b="1"/>
              <a:t>para.4</a:t>
            </a:r>
            <a:endParaRPr lang="en-US" altLang="zh-CN" sz="2800" b="1"/>
          </a:p>
          <a:p>
            <a:pPr algn="ctr"/>
            <a:r>
              <a:rPr lang="en-US" altLang="zh-CN" sz="2800" b="1"/>
              <a:t>The result </a:t>
            </a:r>
            <a:endParaRPr lang="en-US" altLang="zh-CN" sz="2800" b="1"/>
          </a:p>
        </p:txBody>
      </p:sp>
      <p:sp>
        <p:nvSpPr>
          <p:cNvPr id="18" name="文本框 17"/>
          <p:cNvSpPr txBox="1"/>
          <p:nvPr/>
        </p:nvSpPr>
        <p:spPr>
          <a:xfrm>
            <a:off x="8703945" y="5568315"/>
            <a:ext cx="3377565" cy="953135"/>
          </a:xfrm>
          <a:prstGeom prst="rect">
            <a:avLst/>
          </a:prstGeom>
          <a:solidFill>
            <a:schemeClr val="tx2"/>
          </a:solidFill>
        </p:spPr>
        <p:txBody>
          <a:bodyPr wrap="square" rtlCol="0">
            <a:spAutoFit/>
          </a:bodyPr>
          <a:p>
            <a:pPr algn="ctr"/>
            <a:r>
              <a:rPr lang="en-US" altLang="zh-CN" sz="2800" b="1"/>
              <a:t>para.5</a:t>
            </a:r>
            <a:endParaRPr lang="en-US" altLang="zh-CN" sz="2800" b="1"/>
          </a:p>
          <a:p>
            <a:pPr algn="ctr"/>
            <a:r>
              <a:rPr lang="en-US" altLang="zh-CN" sz="2800" b="1"/>
              <a:t>The conclusion</a:t>
            </a:r>
            <a:endParaRPr lang="en-US" altLang="zh-CN" sz="2800" b="1"/>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10" grpId="0" bldLvl="0" animBg="1"/>
      <p:bldP spid="5" grpId="0" bldLvl="0" animBg="1"/>
      <p:bldP spid="6" grpId="0" bldLvl="0" animBg="1"/>
      <p:bldP spid="11" grpId="0" bldLvl="0" animBg="1"/>
      <p:bldP spid="8" grpId="0"/>
      <p:bldP spid="8" grpId="1"/>
      <p:bldP spid="13" grpId="0" bldLvl="0" animBg="1"/>
      <p:bldP spid="16" grpId="0" bldLvl="0" animBg="1"/>
      <p:bldP spid="17" grpId="0" bldLvl="0" animBg="1"/>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2" name="矩形 1"/>
          <p:cNvSpPr/>
          <p:nvPr userDrawn="1">
            <p:custDataLst>
              <p:tags r:id="rId4"/>
            </p:custDataLst>
          </p:nvPr>
        </p:nvSpPr>
        <p:spPr>
          <a:xfrm>
            <a:off x="-179070" y="0"/>
            <a:ext cx="12405995" cy="6985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0" name="菱形 9"/>
          <p:cNvSpPr/>
          <p:nvPr>
            <p:custDataLst>
              <p:tags r:id="rId5"/>
            </p:custDataLst>
          </p:nvPr>
        </p:nvSpPr>
        <p:spPr>
          <a:xfrm>
            <a:off x="2513965" y="1403350"/>
            <a:ext cx="742315" cy="742315"/>
          </a:xfrm>
          <a:prstGeom prst="diamond">
            <a:avLst/>
          </a:prstGeom>
          <a:solidFill>
            <a:srgbClr val="FCB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11" name="文本框 10"/>
          <p:cNvSpPr txBox="1"/>
          <p:nvPr>
            <p:custDataLst>
              <p:tags r:id="rId6"/>
            </p:custDataLst>
          </p:nvPr>
        </p:nvSpPr>
        <p:spPr>
          <a:xfrm>
            <a:off x="2515235" y="1574800"/>
            <a:ext cx="570230" cy="398780"/>
          </a:xfrm>
          <a:prstGeom prst="rect">
            <a:avLst/>
          </a:prstGeom>
          <a:noFill/>
        </p:spPr>
        <p:txBody>
          <a:bodyPr wrap="square" rtlCol="0">
            <a:spAutoFit/>
          </a:bodyPr>
          <a:lstStyle/>
          <a:p>
            <a:pPr algn="ct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rPr>
              <a:t>01</a:t>
            </a: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15" name="矩形 14"/>
          <p:cNvSpPr/>
          <p:nvPr>
            <p:custDataLst>
              <p:tags r:id="rId7"/>
            </p:custDataLst>
          </p:nvPr>
        </p:nvSpPr>
        <p:spPr bwMode="auto">
          <a:xfrm>
            <a:off x="3397250" y="3670300"/>
            <a:ext cx="2527935" cy="645160"/>
          </a:xfrm>
          <a:prstGeom prst="rect">
            <a:avLst/>
          </a:prstGeom>
        </p:spPr>
        <p:txBody>
          <a:bodyPr wrap="square">
            <a:spAutoFit/>
          </a:bodyPr>
          <a:lstStyle/>
          <a:p>
            <a:pPr algn="ctr"/>
            <a:r>
              <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完形填空</a:t>
            </a:r>
            <a:endPar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4" name="菱形 23"/>
          <p:cNvSpPr/>
          <p:nvPr>
            <p:custDataLst>
              <p:tags r:id="rId8"/>
            </p:custDataLst>
          </p:nvPr>
        </p:nvSpPr>
        <p:spPr>
          <a:xfrm>
            <a:off x="2513965" y="2399030"/>
            <a:ext cx="742315" cy="742315"/>
          </a:xfrm>
          <a:prstGeom prst="diamond">
            <a:avLst/>
          </a:prstGeom>
          <a:solidFill>
            <a:srgbClr val="FCB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25" name="文本框 24"/>
          <p:cNvSpPr txBox="1"/>
          <p:nvPr>
            <p:custDataLst>
              <p:tags r:id="rId9"/>
            </p:custDataLst>
          </p:nvPr>
        </p:nvSpPr>
        <p:spPr>
          <a:xfrm>
            <a:off x="2599690" y="2571115"/>
            <a:ext cx="570230" cy="398780"/>
          </a:xfrm>
          <a:prstGeom prst="rect">
            <a:avLst/>
          </a:prstGeom>
          <a:noFill/>
        </p:spPr>
        <p:txBody>
          <a:bodyPr wrap="square" rtlCol="0">
            <a:spAutoFit/>
          </a:bodyPr>
          <a:lstStyle/>
          <a:p>
            <a:pPr algn="ct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rPr>
              <a:t>02</a:t>
            </a: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22" name="矩形 21"/>
          <p:cNvSpPr/>
          <p:nvPr>
            <p:custDataLst>
              <p:tags r:id="rId10"/>
            </p:custDataLst>
          </p:nvPr>
        </p:nvSpPr>
        <p:spPr bwMode="auto">
          <a:xfrm>
            <a:off x="3397250" y="2472690"/>
            <a:ext cx="2527935" cy="668837"/>
          </a:xfrm>
          <a:prstGeom prst="rect">
            <a:avLst/>
          </a:prstGeom>
        </p:spPr>
        <p:txBody>
          <a:bodyPr wrap="square">
            <a:spAutoFit/>
          </a:bodyPr>
          <a:lstStyle/>
          <a:p>
            <a:pPr algn="ctr" eaLnBrk="1" fontAlgn="auto" hangingPunct="1">
              <a:lnSpc>
                <a:spcPct val="120000"/>
              </a:lnSpc>
              <a:spcBef>
                <a:spcPts val="0"/>
              </a:spcBef>
              <a:spcAft>
                <a:spcPts val="0"/>
              </a:spcAft>
            </a:pPr>
            <a:r>
              <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阅读理解</a:t>
            </a:r>
            <a:endPar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11"/>
          <a:stretch>
            <a:fillRect/>
          </a:stretch>
        </p:blipFill>
        <p:spPr>
          <a:xfrm>
            <a:off x="7393305" y="1546225"/>
            <a:ext cx="3208020" cy="3684905"/>
          </a:xfrm>
          <a:prstGeom prst="rect">
            <a:avLst/>
          </a:prstGeom>
        </p:spPr>
      </p:pic>
      <p:sp>
        <p:nvSpPr>
          <p:cNvPr id="8" name="矩形 7"/>
          <p:cNvSpPr/>
          <p:nvPr>
            <p:custDataLst>
              <p:tags r:id="rId12"/>
            </p:custDataLst>
          </p:nvPr>
        </p:nvSpPr>
        <p:spPr bwMode="auto">
          <a:xfrm>
            <a:off x="3397250" y="1403350"/>
            <a:ext cx="2527935" cy="668837"/>
          </a:xfrm>
          <a:prstGeom prst="rect">
            <a:avLst/>
          </a:prstGeom>
        </p:spPr>
        <p:txBody>
          <a:bodyPr wrap="square">
            <a:spAutoFit/>
          </a:bodyPr>
          <a:p>
            <a:pPr algn="ctr" eaLnBrk="1" fontAlgn="auto" hangingPunct="1">
              <a:lnSpc>
                <a:spcPct val="120000"/>
              </a:lnSpc>
              <a:spcBef>
                <a:spcPts val="0"/>
              </a:spcBef>
              <a:spcAft>
                <a:spcPts val="0"/>
              </a:spcAft>
            </a:pPr>
            <a:r>
              <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题型概况</a:t>
            </a:r>
            <a:endParaRPr lang="zh-CN" altLang="en-US" sz="3600" b="1"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p:txBody>
      </p:sp>
      <p:sp>
        <p:nvSpPr>
          <p:cNvPr id="17" name="菱形 16"/>
          <p:cNvSpPr/>
          <p:nvPr>
            <p:custDataLst>
              <p:tags r:id="rId13"/>
            </p:custDataLst>
          </p:nvPr>
        </p:nvSpPr>
        <p:spPr>
          <a:xfrm>
            <a:off x="2515235" y="3573145"/>
            <a:ext cx="742315" cy="742315"/>
          </a:xfrm>
          <a:prstGeom prst="diamond">
            <a:avLst/>
          </a:prstGeom>
          <a:solidFill>
            <a:srgbClr val="FCB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18" name="文本框 17"/>
          <p:cNvSpPr txBox="1"/>
          <p:nvPr>
            <p:custDataLst>
              <p:tags r:id="rId14"/>
            </p:custDataLst>
          </p:nvPr>
        </p:nvSpPr>
        <p:spPr>
          <a:xfrm>
            <a:off x="2601595" y="3745230"/>
            <a:ext cx="570230" cy="398780"/>
          </a:xfrm>
          <a:prstGeom prst="rect">
            <a:avLst/>
          </a:prstGeom>
          <a:noFill/>
        </p:spPr>
        <p:txBody>
          <a:bodyPr wrap="square" rtlCol="0">
            <a:spAutoFit/>
          </a:bodyPr>
          <a:p>
            <a:pPr algn="ct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rPr>
              <a:t>03</a:t>
            </a: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5" name="菱形 4"/>
          <p:cNvSpPr/>
          <p:nvPr>
            <p:custDataLst>
              <p:tags r:id="rId15"/>
            </p:custDataLst>
          </p:nvPr>
        </p:nvSpPr>
        <p:spPr>
          <a:xfrm>
            <a:off x="2513330" y="4660900"/>
            <a:ext cx="742315" cy="742315"/>
          </a:xfrm>
          <a:prstGeom prst="diamond">
            <a:avLst/>
          </a:prstGeom>
          <a:solidFill>
            <a:srgbClr val="FCB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6" name="矩形 5"/>
          <p:cNvSpPr/>
          <p:nvPr>
            <p:custDataLst>
              <p:tags r:id="rId16"/>
            </p:custDataLst>
          </p:nvPr>
        </p:nvSpPr>
        <p:spPr bwMode="auto">
          <a:xfrm>
            <a:off x="3397250" y="4709795"/>
            <a:ext cx="2527935" cy="645160"/>
          </a:xfrm>
          <a:prstGeom prst="rect">
            <a:avLst/>
          </a:prstGeom>
        </p:spPr>
        <p:txBody>
          <a:bodyPr wrap="square">
            <a:spAutoFit/>
          </a:bodyPr>
          <a:p>
            <a:pPr algn="ctr"/>
            <a:r>
              <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语法填空</a:t>
            </a:r>
            <a:endPar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7" name="文本框 6"/>
          <p:cNvSpPr txBox="1"/>
          <p:nvPr>
            <p:custDataLst>
              <p:tags r:id="rId17"/>
            </p:custDataLst>
          </p:nvPr>
        </p:nvSpPr>
        <p:spPr>
          <a:xfrm>
            <a:off x="2599055" y="4832350"/>
            <a:ext cx="570230" cy="398780"/>
          </a:xfrm>
          <a:prstGeom prst="rect">
            <a:avLst/>
          </a:prstGeom>
          <a:noFill/>
        </p:spPr>
        <p:txBody>
          <a:bodyPr wrap="square" rtlCol="0">
            <a:spAutoFit/>
          </a:bodyPr>
          <a:p>
            <a:pPr algn="ct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rPr>
              <a:t>04</a:t>
            </a: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Tree>
    <p:custDataLst>
      <p:tags r:id="rId18"/>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12700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0" y="1054100"/>
            <a:ext cx="11831955" cy="2797175"/>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32. Why do people attend live shows despite music streaming services?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Because they prefer being with friends at a concert.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Because they enjoy the process of finding popular music.</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Because they intend to meet their favorite musicians in person.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Because they value the emotional connection live music brings.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0" y="3290570"/>
            <a:ext cx="452755" cy="509270"/>
          </a:xfrm>
          <a:prstGeom prst="ellipse">
            <a:avLst/>
          </a:prstGeom>
          <a:noFill/>
          <a:ln w="571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295275" y="4104640"/>
            <a:ext cx="11120120" cy="1797685"/>
          </a:xfrm>
          <a:prstGeom prst="rect">
            <a:avLst/>
          </a:prstGeom>
          <a:solidFill>
            <a:schemeClr val="accent3">
              <a:lumMod val="20000"/>
              <a:lumOff val="80000"/>
            </a:schemeClr>
          </a:solidFill>
          <a:ln>
            <a:solidFill>
              <a:schemeClr val="accent1"/>
            </a:solidFill>
          </a:ln>
        </p:spPr>
        <p:txBody>
          <a:bodyPr wrap="square" rtlCol="0">
            <a:noAutofit/>
          </a:bodyPr>
          <a:lstStyle/>
          <a:p>
            <a:pPr>
              <a:lnSpc>
                <a:spcPct val="100000"/>
              </a:lnSpc>
            </a:pPr>
            <a:r>
              <a:rPr lang="en-US" sz="3200"/>
              <a:t>para1:...</a:t>
            </a:r>
            <a:r>
              <a:rPr sz="3200"/>
              <a:t>People still fill sweaty basements, </a:t>
            </a:r>
            <a:r>
              <a:rPr lang="en-US" sz="3200"/>
              <a:t>...</a:t>
            </a:r>
            <a:r>
              <a:rPr sz="3200"/>
              <a:t> And now neuroscientists might know why—live music engages the brain’s emotion centres more than its recorded counterpart. </a:t>
            </a:r>
            <a:endParaRPr sz="3200"/>
          </a:p>
          <a:p>
            <a:pPr>
              <a:lnSpc>
                <a:spcPct val="100000"/>
              </a:lnSpc>
            </a:pPr>
            <a:endParaRPr sz="3200"/>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339725"/>
            <a:ext cx="1209675" cy="583565"/>
          </a:xfrm>
          <a:prstGeom prst="rect">
            <a:avLst/>
          </a:prstGeom>
          <a:solidFill>
            <a:schemeClr val="accent2">
              <a:lumMod val="75000"/>
            </a:schemeClr>
          </a:solidFill>
        </p:spPr>
        <p:txBody>
          <a:bodyPr wrap="square" rtlCol="0">
            <a:spAutoFit/>
          </a:bodyPr>
          <a:lstStyle/>
          <a:p>
            <a:pPr algn="ctr"/>
            <a:r>
              <a:rPr lang="en-US" altLang="zh-CN" sz="3200" b="1"/>
              <a:t>D </a:t>
            </a:r>
            <a:r>
              <a:rPr lang="zh-CN" altLang="en-US" sz="3200" b="1"/>
              <a:t>篇</a:t>
            </a:r>
            <a:endParaRPr lang="zh-CN" altLang="en-US" sz="3200" b="1"/>
          </a:p>
        </p:txBody>
      </p:sp>
      <p:cxnSp>
        <p:nvCxnSpPr>
          <p:cNvPr id="28" name="直接连接符 27"/>
          <p:cNvCxnSpPr/>
          <p:nvPr/>
        </p:nvCxnSpPr>
        <p:spPr>
          <a:xfrm>
            <a:off x="654050" y="3717290"/>
            <a:ext cx="10241280" cy="3746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6325235" y="5129530"/>
            <a:ext cx="4408170" cy="762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6" name="上箭头 5"/>
          <p:cNvSpPr/>
          <p:nvPr/>
        </p:nvSpPr>
        <p:spPr>
          <a:xfrm rot="19500000">
            <a:off x="6757670" y="3582035"/>
            <a:ext cx="151765" cy="1970405"/>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4064000" y="3245400"/>
            <a:ext cx="4064000" cy="384810"/>
          </a:xfrm>
          <a:prstGeom prst="rect">
            <a:avLst/>
          </a:prstGeom>
        </p:spPr>
        <p:txBody>
          <a:bodyPr>
            <a:spAutoFit/>
          </a:bodyPr>
          <a:lstStyle/>
          <a:p>
            <a:pPr algn="l"/>
            <a:endParaRPr lang="zh-CN" altLang="en-US" sz="1800">
              <a:latin typeface="Arial" panose="020B0604020202020204" pitchFamily="34" charset="0"/>
              <a:ea typeface="微软雅黑" panose="020B0503020204020204" pitchFamily="34" charset="-122"/>
            </a:endParaRPr>
          </a:p>
        </p:txBody>
      </p:sp>
      <p:sp>
        <p:nvSpPr>
          <p:cNvPr id="12" name="文本框 11"/>
          <p:cNvSpPr txBox="1"/>
          <p:nvPr/>
        </p:nvSpPr>
        <p:spPr>
          <a:xfrm>
            <a:off x="5743575" y="4154805"/>
            <a:ext cx="1980565" cy="478155"/>
          </a:xfrm>
          <a:prstGeom prst="rect">
            <a:avLst/>
          </a:prstGeom>
          <a:solidFill>
            <a:schemeClr val="tx2">
              <a:lumMod val="90000"/>
            </a:schemeClr>
          </a:solidFill>
        </p:spPr>
        <p:txBody>
          <a:bodyPr>
            <a:noAutofit/>
          </a:bodyPr>
          <a:lstStyle/>
          <a:p>
            <a:pPr algn="l"/>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同义转换</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endParaRPr>
          </a:p>
          <a:p>
            <a:pPr algn="l"/>
            <a:endParaRPr lang="zh-CN" altLang="en-US" sz="2800" b="1" dirty="0">
              <a:latin typeface="Arial" panose="020B0604020202020204" pitchFamily="34" charset="0"/>
              <a:ea typeface="微软雅黑" panose="020B0503020204020204" pitchFamily="34" charset="-122"/>
            </a:endParaRPr>
          </a:p>
        </p:txBody>
      </p:sp>
      <p:cxnSp>
        <p:nvCxnSpPr>
          <p:cNvPr id="7" name="直接连接符 6"/>
          <p:cNvCxnSpPr/>
          <p:nvPr/>
        </p:nvCxnSpPr>
        <p:spPr>
          <a:xfrm flipV="1">
            <a:off x="295275" y="5633720"/>
            <a:ext cx="10735310" cy="2349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文本框 17"/>
          <p:cNvSpPr txBox="1"/>
          <p:nvPr/>
        </p:nvSpPr>
        <p:spPr>
          <a:xfrm>
            <a:off x="6815455" y="1545590"/>
            <a:ext cx="4664710" cy="427990"/>
          </a:xfrm>
          <a:prstGeom prst="rect">
            <a:avLst/>
          </a:prstGeom>
          <a:solidFill>
            <a:schemeClr val="accent2">
              <a:lumMod val="75000"/>
            </a:schemeClr>
          </a:solid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设问对象：</a:t>
            </a:r>
            <a:r>
              <a:rPr lang="en-US" altLang="zh-CN"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para.1</a:t>
            </a: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研究背景</a:t>
            </a:r>
            <a:endPar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bldLvl="0" animBg="1"/>
      <p:bldP spid="12" grpId="0" bldLvl="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243205"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It extends to influence our physical spaces，our cities，and the routes we move through…flattening them in turn.</a:t>
            </a: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127000" y="583565"/>
            <a:ext cx="11831955" cy="3046095"/>
          </a:xfrm>
          <a:prstGeom prst="rect">
            <a:avLst/>
          </a:prstGeom>
          <a:noFill/>
          <a:ln w="9525">
            <a:noFill/>
          </a:ln>
        </p:spPr>
        <p:txBody>
          <a:bodyPr wrap="square">
            <a:spAutoFit/>
          </a:bodyPr>
          <a:lstStyle/>
          <a:p>
            <a:pPr lvl="0" indent="0" fontAlgn="auto">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33. The role of the pianist play in the “live” experiment is to ______.</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indent="0" fontAlgn="auto">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observe the participants’ brain activity as feedback</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indent="0" fontAlgn="auto">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compare the effectiveness of live performances and recorded ones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indent="0" fontAlgn="auto">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provide live accompaniment to participants inside the MRI scanner</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indent="0" fontAlgn="auto">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demonstrate their ability to read and respond to the audience’s mood</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127000" y="2162810"/>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0" y="3446780"/>
            <a:ext cx="11801475" cy="3538220"/>
          </a:xfrm>
          <a:prstGeom prst="rect">
            <a:avLst/>
          </a:prstGeom>
          <a:solidFill>
            <a:schemeClr val="accent3">
              <a:lumMod val="20000"/>
              <a:lumOff val="80000"/>
            </a:schemeClr>
          </a:solidFill>
          <a:ln>
            <a:solidFill>
              <a:schemeClr val="accent1"/>
            </a:solidFill>
          </a:ln>
        </p:spPr>
        <p:txBody>
          <a:bodyPr wrap="square" rtlCol="0">
            <a:spAutoFit/>
          </a:bodyPr>
          <a:lstStyle/>
          <a:p>
            <a:pPr indent="0" algn="just" fontAlgn="auto">
              <a:lnSpc>
                <a:spcPct val="100000"/>
              </a:lnSpc>
            </a:pPr>
            <a:r>
              <a:rPr lang="en-US" sz="3200" b="1" dirty="0">
                <a:latin typeface="Times New Roman" panose="02020603050405020304" charset="0"/>
                <a:cs typeface="Times New Roman" panose="02020603050405020304" charset="0"/>
              </a:rPr>
              <a:t>para.2:</a:t>
            </a:r>
            <a:r>
              <a:rPr lang="en-US" sz="3200" dirty="0">
                <a:latin typeface="Times New Roman" panose="02020603050405020304" charset="0"/>
                <a:cs typeface="Times New Roman" panose="02020603050405020304" charset="0"/>
              </a:rPr>
              <a:t>...Moreover, they are dynamic—artists can adapt their playing according to the crowd’s reaction. </a:t>
            </a:r>
            <a:endParaRPr lang="en-US" sz="3200" dirty="0">
              <a:latin typeface="Times New Roman" panose="02020603050405020304" charset="0"/>
              <a:cs typeface="Times New Roman" panose="02020603050405020304" charset="0"/>
            </a:endParaRPr>
          </a:p>
          <a:p>
            <a:pPr indent="0" algn="just" fontAlgn="auto">
              <a:lnSpc>
                <a:spcPct val="100000"/>
              </a:lnSpc>
            </a:pPr>
            <a:r>
              <a:rPr lang="en-US" sz="3200" b="1" dirty="0">
                <a:latin typeface="Times New Roman" panose="02020603050405020304" charset="0"/>
                <a:cs typeface="Times New Roman" panose="02020603050405020304" charset="0"/>
              </a:rPr>
              <a:t>para.3: </a:t>
            </a:r>
            <a:r>
              <a:rPr lang="en-US" sz="3200" dirty="0">
                <a:latin typeface="Times New Roman" panose="02020603050405020304" charset="0"/>
                <a:cs typeface="Times New Roman" panose="02020603050405020304" charset="0"/>
              </a:rPr>
              <a:t>It was this last difference that led neuroscientists, ...,to study the brain responses of people listening to music. In the “live” experiment,..while a pianist was positioned outside the room. </a:t>
            </a:r>
            <a:endParaRPr lang="en-US" sz="3200" dirty="0">
              <a:latin typeface="Times New Roman" panose="02020603050405020304" charset="0"/>
              <a:cs typeface="Times New Roman" panose="02020603050405020304" charset="0"/>
            </a:endParaRPr>
          </a:p>
          <a:p>
            <a:pPr indent="0" algn="just" fontAlgn="auto">
              <a:lnSpc>
                <a:spcPct val="100000"/>
              </a:lnSpc>
            </a:pPr>
            <a:r>
              <a:rPr lang="en-US" sz="3200" dirty="0">
                <a:latin typeface="Times New Roman" panose="02020603050405020304" charset="0"/>
                <a:cs typeface="Times New Roman" panose="02020603050405020304" charset="0"/>
              </a:rPr>
              <a:t>The pianist was shown the participant’s real-time brain activity as a form of feedback....</a:t>
            </a:r>
            <a:endParaRPr lang="en-US" sz="3200" dirty="0">
              <a:latin typeface="Times New Roman" panose="02020603050405020304" charset="0"/>
              <a:cs typeface="Times New Roman" panose="02020603050405020304" charset="0"/>
            </a:endParaRPr>
          </a:p>
        </p:txBody>
      </p:sp>
      <p:grpSp>
        <p:nvGrpSpPr>
          <p:cNvPr id="20" name="组合 19" descr="7b0a202020202274657874626f78223a2022220a7d0a"/>
          <p:cNvGrpSpPr/>
          <p:nvPr/>
        </p:nvGrpSpPr>
        <p:grpSpPr>
          <a:xfrm>
            <a:off x="9058910" y="128905"/>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0" y="0"/>
            <a:ext cx="1209675" cy="583565"/>
          </a:xfrm>
          <a:prstGeom prst="rect">
            <a:avLst/>
          </a:prstGeom>
          <a:solidFill>
            <a:schemeClr val="accent2">
              <a:lumMod val="75000"/>
            </a:schemeClr>
          </a:solidFill>
        </p:spPr>
        <p:txBody>
          <a:bodyPr wrap="square" rtlCol="0">
            <a:spAutoFit/>
          </a:bodyPr>
          <a:lstStyle/>
          <a:p>
            <a:pPr algn="ctr"/>
            <a:r>
              <a:rPr lang="en-US" altLang="zh-CN" sz="3200" b="1"/>
              <a:t>D </a:t>
            </a:r>
            <a:r>
              <a:rPr lang="zh-CN" altLang="en-US" sz="3200" b="1"/>
              <a:t>篇</a:t>
            </a:r>
            <a:endParaRPr lang="zh-CN" altLang="en-US" sz="3200" b="1"/>
          </a:p>
        </p:txBody>
      </p:sp>
      <p:cxnSp>
        <p:nvCxnSpPr>
          <p:cNvPr id="28" name="直接连接符 27"/>
          <p:cNvCxnSpPr/>
          <p:nvPr/>
        </p:nvCxnSpPr>
        <p:spPr>
          <a:xfrm flipV="1">
            <a:off x="704850" y="2502535"/>
            <a:ext cx="10782300" cy="285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flipV="1">
            <a:off x="2479040" y="5865495"/>
            <a:ext cx="8312150" cy="635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6" name="上箭头 5"/>
          <p:cNvSpPr/>
          <p:nvPr/>
        </p:nvSpPr>
        <p:spPr>
          <a:xfrm>
            <a:off x="5926455" y="2531745"/>
            <a:ext cx="169545" cy="3146425"/>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3" name="直接连接符 12"/>
          <p:cNvCxnSpPr/>
          <p:nvPr/>
        </p:nvCxnSpPr>
        <p:spPr>
          <a:xfrm flipV="1">
            <a:off x="161925" y="6392545"/>
            <a:ext cx="11455400" cy="3873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flipV="1">
            <a:off x="34290" y="6833870"/>
            <a:ext cx="2410460" cy="2413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6831330" y="4042410"/>
            <a:ext cx="4572000" cy="285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文本框 17"/>
          <p:cNvSpPr txBox="1"/>
          <p:nvPr/>
        </p:nvSpPr>
        <p:spPr>
          <a:xfrm>
            <a:off x="4804410" y="3168015"/>
            <a:ext cx="2169795" cy="521970"/>
          </a:xfrm>
          <a:prstGeom prst="rect">
            <a:avLst/>
          </a:prstGeom>
          <a:solidFill>
            <a:schemeClr val="tx2"/>
          </a:solidFill>
          <a:ln>
            <a:solidFill>
              <a:schemeClr val="tx2"/>
            </a:solidFill>
          </a:ln>
        </p:spPr>
        <p:txBody>
          <a:bodyPr wrap="square">
            <a:spAutoFit/>
          </a:bodyPr>
          <a:lstStyle/>
          <a:p>
            <a:pPr algn="l"/>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同义转换</a:t>
            </a:r>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sz="2800" b="1" dirty="0">
              <a:latin typeface="Arial" panose="020B0604020202020204" pitchFamily="34" charset="0"/>
              <a:ea typeface="微软雅黑" panose="020B0503020204020204" pitchFamily="34" charset="-122"/>
            </a:endParaRPr>
          </a:p>
        </p:txBody>
      </p:sp>
      <p:cxnSp>
        <p:nvCxnSpPr>
          <p:cNvPr id="7" name="直接连接符 6"/>
          <p:cNvCxnSpPr/>
          <p:nvPr/>
        </p:nvCxnSpPr>
        <p:spPr>
          <a:xfrm>
            <a:off x="127000" y="4492625"/>
            <a:ext cx="5394325" cy="571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4394200" y="296545"/>
            <a:ext cx="4664710" cy="427990"/>
          </a:xfrm>
          <a:prstGeom prst="rect">
            <a:avLst/>
          </a:prstGeom>
          <a:solidFill>
            <a:schemeClr val="accent2">
              <a:lumMod val="75000"/>
            </a:schemeClr>
          </a:solid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设问对象：</a:t>
            </a:r>
            <a:r>
              <a:rPr lang="en-US" altLang="zh-CN"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para.3</a:t>
            </a: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研究方法</a:t>
            </a:r>
            <a:endPar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p:txBody>
      </p:sp>
      <p:sp>
        <p:nvSpPr>
          <p:cNvPr id="17" name="矩形 16"/>
          <p:cNvSpPr/>
          <p:nvPr/>
        </p:nvSpPr>
        <p:spPr>
          <a:xfrm>
            <a:off x="2700655" y="582930"/>
            <a:ext cx="1830705" cy="53975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3525520" y="5438775"/>
            <a:ext cx="1588135" cy="42672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矩形 25"/>
          <p:cNvSpPr/>
          <p:nvPr/>
        </p:nvSpPr>
        <p:spPr>
          <a:xfrm>
            <a:off x="161925" y="6004560"/>
            <a:ext cx="1901190" cy="42672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bldLvl="0" animBg="1"/>
      <p:bldP spid="18" grpId="0" bldLvl="0" animBg="1"/>
      <p:bldP spid="18" grpId="1" animBg="1"/>
      <p:bldP spid="9" grpId="0" animBg="1"/>
      <p:bldP spid="19" grpId="0" animBg="1"/>
      <p:bldP spid="17"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12700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This Filterworld may be inescapable，but there is hope. You can start by engaging more with the media you do choose to consume.</a:t>
            </a: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93345" y="1001395"/>
            <a:ext cx="12225020" cy="4030980"/>
          </a:xfrm>
          <a:prstGeom prst="rect">
            <a:avLst/>
          </a:prstGeom>
          <a:noFill/>
          <a:ln w="9525">
            <a:noFill/>
          </a:ln>
        </p:spPr>
        <p:txBody>
          <a:bodyPr wrap="square">
            <a:spAutoFit/>
          </a:bodyPr>
          <a:lstStyle/>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34. What did the study published in PNAS find about the impact of live music on the brain?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Live music affected only the amygdala of the brain.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The brain responded more intensely to acoustic features of live music.</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Live music had a reduced emotional impact compared to recorded music.</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The participants’ brain activity was especially sensitive to dynamic music.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93345" y="2558416"/>
            <a:ext cx="483235" cy="435610"/>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127000" y="127000"/>
            <a:ext cx="1209675" cy="583565"/>
          </a:xfrm>
          <a:prstGeom prst="rect">
            <a:avLst/>
          </a:prstGeom>
          <a:solidFill>
            <a:schemeClr val="accent2">
              <a:lumMod val="75000"/>
            </a:schemeClr>
          </a:solidFill>
        </p:spPr>
        <p:txBody>
          <a:bodyPr wrap="square" rtlCol="0">
            <a:spAutoFit/>
          </a:bodyPr>
          <a:lstStyle/>
          <a:p>
            <a:pPr algn="ctr"/>
            <a:r>
              <a:rPr lang="en-US" altLang="zh-CN" sz="3200" b="1"/>
              <a:t>D </a:t>
            </a:r>
            <a:r>
              <a:rPr lang="zh-CN" altLang="en-US" sz="3200" b="1"/>
              <a:t>篇</a:t>
            </a:r>
            <a:endParaRPr lang="zh-CN" altLang="en-US" sz="3200" b="1"/>
          </a:p>
        </p:txBody>
      </p:sp>
      <p:sp>
        <p:nvSpPr>
          <p:cNvPr id="6" name="文本框 5"/>
          <p:cNvSpPr txBox="1"/>
          <p:nvPr>
            <p:custDataLst>
              <p:tags r:id="rId6"/>
            </p:custDataLst>
          </p:nvPr>
        </p:nvSpPr>
        <p:spPr>
          <a:xfrm>
            <a:off x="93345" y="4114800"/>
            <a:ext cx="11964035" cy="2738120"/>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00000"/>
              </a:lnSpc>
            </a:pPr>
            <a:r>
              <a:rPr lang="en-US" sz="3200"/>
              <a:t>para.4: </a:t>
            </a:r>
            <a:r>
              <a:rPr sz="2800"/>
              <a:t>The scientists were interested in how live music affected the areas of the brain responsible for processing emotions, particularly the amygdala, an area deep inside the brain. </a:t>
            </a:r>
            <a:endParaRPr sz="2800"/>
          </a:p>
          <a:p>
            <a:pPr>
              <a:lnSpc>
                <a:spcPct val="100000"/>
              </a:lnSpc>
            </a:pPr>
            <a:r>
              <a:rPr sz="2800"/>
              <a:t>The results, just published in the journal PNAS, revealed that</a:t>
            </a:r>
            <a:r>
              <a:rPr lang="en-US" sz="2800"/>
              <a:t>...The researchers also found that participants’ brain activity tracked the acoustic（声学的）features of the music, ...</a:t>
            </a:r>
            <a:endParaRPr lang="en-US" sz="2800"/>
          </a:p>
        </p:txBody>
      </p:sp>
      <p:sp>
        <p:nvSpPr>
          <p:cNvPr id="12" name="上箭头 11"/>
          <p:cNvSpPr/>
          <p:nvPr>
            <p:custDataLst>
              <p:tags r:id="rId7"/>
            </p:custDataLst>
          </p:nvPr>
        </p:nvSpPr>
        <p:spPr>
          <a:xfrm>
            <a:off x="8134985" y="2994025"/>
            <a:ext cx="197485" cy="301879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9" name="直接连接符 28"/>
          <p:cNvCxnSpPr/>
          <p:nvPr>
            <p:custDataLst>
              <p:tags r:id="rId8"/>
            </p:custDataLst>
          </p:nvPr>
        </p:nvCxnSpPr>
        <p:spPr>
          <a:xfrm>
            <a:off x="7820025" y="5891530"/>
            <a:ext cx="3087370" cy="1397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9"/>
            </p:custDataLst>
          </p:nvPr>
        </p:nvCxnSpPr>
        <p:spPr>
          <a:xfrm flipV="1">
            <a:off x="703580" y="3000375"/>
            <a:ext cx="11255375" cy="1968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6" name="矩形 15"/>
          <p:cNvSpPr/>
          <p:nvPr/>
        </p:nvSpPr>
        <p:spPr>
          <a:xfrm>
            <a:off x="2349500" y="1002030"/>
            <a:ext cx="558165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矩形 16"/>
          <p:cNvSpPr/>
          <p:nvPr/>
        </p:nvSpPr>
        <p:spPr>
          <a:xfrm>
            <a:off x="127000" y="5534660"/>
            <a:ext cx="754253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7000240" y="4076700"/>
            <a:ext cx="2169795" cy="521970"/>
          </a:xfrm>
          <a:prstGeom prst="rect">
            <a:avLst/>
          </a:prstGeom>
          <a:solidFill>
            <a:schemeClr val="tx2"/>
          </a:solidFill>
          <a:ln>
            <a:solidFill>
              <a:schemeClr val="tx2"/>
            </a:solidFill>
          </a:ln>
        </p:spPr>
        <p:txBody>
          <a:bodyPr wrap="square">
            <a:spAutoFit/>
          </a:bodyPr>
          <a:lstStyle/>
          <a:p>
            <a:pPr algn="l"/>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同义替换</a:t>
            </a:r>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sz="2800" b="1" dirty="0">
              <a:latin typeface="Arial" panose="020B0604020202020204" pitchFamily="34" charset="0"/>
              <a:ea typeface="微软雅黑" panose="020B0503020204020204" pitchFamily="34" charset="-122"/>
            </a:endParaRPr>
          </a:p>
        </p:txBody>
      </p:sp>
      <p:sp>
        <p:nvSpPr>
          <p:cNvPr id="7" name="文本框 6"/>
          <p:cNvSpPr txBox="1"/>
          <p:nvPr/>
        </p:nvSpPr>
        <p:spPr>
          <a:xfrm>
            <a:off x="6815455" y="1545590"/>
            <a:ext cx="4664710" cy="427990"/>
          </a:xfrm>
          <a:prstGeom prst="rect">
            <a:avLst/>
          </a:prstGeom>
          <a:solidFill>
            <a:schemeClr val="accent2">
              <a:lumMod val="75000"/>
            </a:schemeClr>
          </a:solid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设问对象：</a:t>
            </a:r>
            <a:r>
              <a:rPr lang="en-US" altLang="zh-CN"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para.4</a:t>
            </a: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研究结果</a:t>
            </a:r>
            <a:endPar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p:txBody>
      </p:sp>
      <p:cxnSp>
        <p:nvCxnSpPr>
          <p:cNvPr id="8" name="直接连接符 7"/>
          <p:cNvCxnSpPr/>
          <p:nvPr>
            <p:custDataLst>
              <p:tags r:id="rId10"/>
            </p:custDataLst>
          </p:nvPr>
        </p:nvCxnSpPr>
        <p:spPr>
          <a:xfrm flipV="1">
            <a:off x="177165" y="6831330"/>
            <a:ext cx="5628640" cy="2159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11"/>
            </p:custDataLst>
          </p:nvPr>
        </p:nvCxnSpPr>
        <p:spPr>
          <a:xfrm flipV="1">
            <a:off x="151765" y="6318885"/>
            <a:ext cx="11565255" cy="285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2" presetClass="entr" presetSubtype="4"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2" grpId="0" bldLvl="0" animBg="1"/>
      <p:bldP spid="16" grpId="0" bldLvl="0" animBg="1"/>
      <p:bldP spid="16" grpId="1" animBg="1"/>
      <p:bldP spid="17" grpId="0" bldLvl="0" animBg="1"/>
      <p:bldP spid="17" grpId="1" animBg="1"/>
      <p:bldP spid="18" grpId="0" bldLvl="0" animBg="1"/>
      <p:bldP spid="1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12700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35. What does the author suggest by mentioning ABBA Voyage in the last paragraph?</a:t>
            </a:r>
            <a:endParaRPr lang="zh-CN" altLang="en-US">
              <a:solidFill>
                <a:schemeClr val="lt1"/>
              </a:solidFill>
              <a:latin typeface="微软雅黑" panose="020B0503020204020204" pitchFamily="34" charset="-122"/>
              <a:ea typeface="微软雅黑" panose="020B0503020204020204" pitchFamily="34" charset="-122"/>
            </a:endParaRPr>
          </a:p>
          <a:p>
            <a:pPr algn="ctr"/>
            <a:r>
              <a:rPr lang="zh-CN" altLang="en-US">
                <a:solidFill>
                  <a:schemeClr val="lt1"/>
                </a:solidFill>
                <a:latin typeface="微软雅黑" panose="020B0503020204020204" pitchFamily="34" charset="-122"/>
                <a:ea typeface="微软雅黑" panose="020B0503020204020204" pitchFamily="34" charset="-122"/>
              </a:rPr>
              <a:t>A. It fails to create a perfect performing atmosphere. </a:t>
            </a:r>
            <a:endParaRPr lang="zh-CN" altLang="en-US">
              <a:solidFill>
                <a:schemeClr val="lt1"/>
              </a:solidFill>
              <a:latin typeface="微软雅黑" panose="020B0503020204020204" pitchFamily="34" charset="-122"/>
              <a:ea typeface="微软雅黑" panose="020B0503020204020204" pitchFamily="34" charset="-122"/>
            </a:endParaRPr>
          </a:p>
          <a:p>
            <a:pPr algn="ctr"/>
            <a:r>
              <a:rPr lang="zh-CN" altLang="en-US">
                <a:solidFill>
                  <a:schemeClr val="lt1"/>
                </a:solidFill>
                <a:latin typeface="微软雅黑" panose="020B0503020204020204" pitchFamily="34" charset="-122"/>
                <a:ea typeface="微软雅黑" panose="020B0503020204020204" pitchFamily="34" charset="-122"/>
              </a:rPr>
              <a:t>B. It matches the sound quality of live performances.</a:t>
            </a:r>
            <a:endParaRPr lang="zh-CN" altLang="en-US">
              <a:solidFill>
                <a:schemeClr val="lt1"/>
              </a:solidFill>
              <a:latin typeface="微软雅黑" panose="020B0503020204020204" pitchFamily="34" charset="-122"/>
              <a:ea typeface="微软雅黑" panose="020B0503020204020204" pitchFamily="34" charset="-122"/>
            </a:endParaRPr>
          </a:p>
          <a:p>
            <a:pPr algn="ctr"/>
            <a:r>
              <a:rPr lang="zh-CN" altLang="en-US">
                <a:solidFill>
                  <a:schemeClr val="lt1"/>
                </a:solidFill>
                <a:latin typeface="微软雅黑" panose="020B0503020204020204" pitchFamily="34" charset="-122"/>
                <a:ea typeface="微软雅黑" panose="020B0503020204020204" pitchFamily="34" charset="-122"/>
              </a:rPr>
              <a:t>C. It greatly stirs up the audience’s emotional response. </a:t>
            </a:r>
            <a:endParaRPr lang="zh-CN" altLang="en-US">
              <a:solidFill>
                <a:schemeClr val="lt1"/>
              </a:solidFill>
              <a:latin typeface="微软雅黑" panose="020B0503020204020204" pitchFamily="34" charset="-122"/>
              <a:ea typeface="微软雅黑" panose="020B0503020204020204" pitchFamily="34" charset="-122"/>
            </a:endParaRPr>
          </a:p>
          <a:p>
            <a:pPr algn="ctr"/>
            <a:r>
              <a:rPr lang="zh-CN" altLang="en-US">
                <a:solidFill>
                  <a:schemeClr val="lt1"/>
                </a:solidFill>
                <a:latin typeface="微软雅黑" panose="020B0503020204020204" pitchFamily="34" charset="-122"/>
                <a:ea typeface="微软雅黑" panose="020B0503020204020204" pitchFamily="34" charset="-122"/>
              </a:rPr>
              <a:t>D. It lacks artists’ response based on audience’s feedback.</a:t>
            </a: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0" y="1054100"/>
            <a:ext cx="12318365" cy="3338195"/>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35. What does the author suggest by mentioning ABBA Voyage in the last paragraph?</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It fails to create a perfect performing atmosphere.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It matches the sound quality of live performances.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It greatly stirs up the audience’s emotional response.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It lacks artists’ response based on audience’s feedback.</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0" y="3774440"/>
            <a:ext cx="452755" cy="495300"/>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0" y="4511675"/>
            <a:ext cx="12192000" cy="2061210"/>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00000"/>
              </a:lnSpc>
            </a:pPr>
            <a:r>
              <a:rPr lang="en-US" sz="3200" dirty="0"/>
              <a:t>para.5: ...</a:t>
            </a:r>
            <a:r>
              <a:rPr sz="3200" dirty="0"/>
              <a:t> Some musical acts now attempt to recreate live concerts, such as ABBA Voyage, </a:t>
            </a:r>
            <a:r>
              <a:rPr lang="en-US" sz="3200" dirty="0"/>
              <a:t>...but without artists’ capacity to read audience’s mood and respond accordingly, it will never quite match the real thing.</a:t>
            </a:r>
            <a:endParaRPr lang="en-US" sz="3200" dirty="0"/>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推理判断题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14605" y="127000"/>
            <a:ext cx="1209675" cy="583565"/>
          </a:xfrm>
          <a:prstGeom prst="rect">
            <a:avLst/>
          </a:prstGeom>
          <a:solidFill>
            <a:schemeClr val="accent2">
              <a:lumMod val="75000"/>
            </a:schemeClr>
          </a:solidFill>
        </p:spPr>
        <p:txBody>
          <a:bodyPr wrap="square" rtlCol="0">
            <a:spAutoFit/>
          </a:bodyPr>
          <a:lstStyle/>
          <a:p>
            <a:pPr algn="ctr"/>
            <a:r>
              <a:rPr lang="en-US" altLang="zh-CN" sz="3200" b="1" dirty="0"/>
              <a:t>D </a:t>
            </a:r>
            <a:r>
              <a:rPr lang="zh-CN" altLang="en-US" sz="3200" b="1" dirty="0"/>
              <a:t>篇</a:t>
            </a:r>
            <a:endParaRPr lang="zh-CN" altLang="en-US" sz="3200" b="1" dirty="0"/>
          </a:p>
        </p:txBody>
      </p:sp>
      <p:sp>
        <p:nvSpPr>
          <p:cNvPr id="6" name="文本框 5"/>
          <p:cNvSpPr txBox="1"/>
          <p:nvPr/>
        </p:nvSpPr>
        <p:spPr>
          <a:xfrm>
            <a:off x="6815455" y="1791335"/>
            <a:ext cx="4664710" cy="427990"/>
          </a:xfrm>
          <a:prstGeom prst="rect">
            <a:avLst/>
          </a:prstGeom>
          <a:solidFill>
            <a:schemeClr val="accent2">
              <a:lumMod val="75000"/>
            </a:schemeClr>
          </a:solid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设问对象：</a:t>
            </a:r>
            <a:r>
              <a:rPr lang="en-US" altLang="zh-CN"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para.5 </a:t>
            </a:r>
            <a:r>
              <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研究结论</a:t>
            </a:r>
            <a:endParaRPr lang="zh-CN" altLang="en-US" sz="28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p:txBody>
      </p:sp>
      <p:cxnSp>
        <p:nvCxnSpPr>
          <p:cNvPr id="13" name="直接连接符 12"/>
          <p:cNvCxnSpPr/>
          <p:nvPr>
            <p:custDataLst>
              <p:tags r:id="rId6"/>
            </p:custDataLst>
          </p:nvPr>
        </p:nvCxnSpPr>
        <p:spPr>
          <a:xfrm>
            <a:off x="635635" y="4253865"/>
            <a:ext cx="9375775" cy="285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6" name="矩形 15"/>
          <p:cNvSpPr/>
          <p:nvPr/>
        </p:nvSpPr>
        <p:spPr>
          <a:xfrm>
            <a:off x="7977505" y="1139190"/>
            <a:ext cx="251968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538605" y="5064760"/>
            <a:ext cx="251968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 name="直接连接符 10"/>
          <p:cNvCxnSpPr/>
          <p:nvPr>
            <p:custDataLst>
              <p:tags r:id="rId7"/>
            </p:custDataLst>
          </p:nvPr>
        </p:nvCxnSpPr>
        <p:spPr>
          <a:xfrm flipV="1">
            <a:off x="4610100" y="5506720"/>
            <a:ext cx="6542405" cy="3556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8"/>
            </p:custDataLst>
          </p:nvPr>
        </p:nvCxnSpPr>
        <p:spPr>
          <a:xfrm flipV="1">
            <a:off x="127000" y="6062345"/>
            <a:ext cx="10999470" cy="571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9"/>
            </p:custDataLst>
          </p:nvPr>
        </p:nvCxnSpPr>
        <p:spPr>
          <a:xfrm>
            <a:off x="127000" y="6480810"/>
            <a:ext cx="3593465" cy="2349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7" name="上箭头 16"/>
          <p:cNvSpPr/>
          <p:nvPr>
            <p:custDataLst>
              <p:tags r:id="rId10"/>
            </p:custDataLst>
          </p:nvPr>
        </p:nvSpPr>
        <p:spPr>
          <a:xfrm>
            <a:off x="6815455" y="4253865"/>
            <a:ext cx="154940" cy="1252855"/>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nvSpPr>
        <p:spPr>
          <a:xfrm>
            <a:off x="6586855" y="4542790"/>
            <a:ext cx="2169795" cy="521970"/>
          </a:xfrm>
          <a:prstGeom prst="rect">
            <a:avLst/>
          </a:prstGeom>
          <a:solidFill>
            <a:schemeClr val="tx2"/>
          </a:solidFill>
          <a:ln>
            <a:solidFill>
              <a:schemeClr val="tx2"/>
            </a:solidFill>
          </a:ln>
        </p:spPr>
        <p:txBody>
          <a:bodyPr wrap="square">
            <a:spAutoFit/>
          </a:bodyPr>
          <a:p>
            <a:pPr algn="l"/>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同义转换</a:t>
            </a:r>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sz="2800" b="1" dirty="0">
              <a:latin typeface="Arial" panose="020B0604020202020204" pitchFamily="34" charset="0"/>
              <a:ea typeface="微软雅黑" panose="020B0503020204020204" pitchFamily="34"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6" grpId="0" bldLvl="0" animBg="1"/>
      <p:bldP spid="16" grpId="1" animBg="1"/>
      <p:bldP spid="9" grpId="0" bldLvl="0" animBg="1"/>
      <p:bldP spid="9" grpId="1" animBg="1"/>
      <p:bldP spid="17" grpId="0" bldLvl="0" animBg="1"/>
      <p:bldP spid="18" grpId="0" bldLvl="0" animBg="1"/>
      <p:bldP spid="1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9916795" y="5356225"/>
            <a:ext cx="2115820" cy="1263015"/>
          </a:xfrm>
          <a:prstGeom prst="rect">
            <a:avLst/>
          </a:prstGeom>
        </p:spPr>
      </p:pic>
      <p:grpSp>
        <p:nvGrpSpPr>
          <p:cNvPr id="4" name="组合 3"/>
          <p:cNvGrpSpPr/>
          <p:nvPr/>
        </p:nvGrpSpPr>
        <p:grpSpPr>
          <a:xfrm>
            <a:off x="87630" y="108585"/>
            <a:ext cx="3265170" cy="558165"/>
            <a:chOff x="9930" y="7049"/>
            <a:chExt cx="4522" cy="735"/>
          </a:xfrm>
        </p:grpSpPr>
        <p:sp>
          <p:nvSpPr>
            <p:cNvPr id="7" name="圆角矩形 6"/>
            <p:cNvSpPr/>
            <p:nvPr>
              <p:custDataLst>
                <p:tags r:id="rId3"/>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4"/>
              </p:custDataLst>
            </p:nvPr>
          </p:nvSpPr>
          <p:spPr>
            <a:xfrm>
              <a:off x="10653" y="7081"/>
              <a:ext cx="3076" cy="703"/>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另眼看美句</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10" name="文本框 9"/>
          <p:cNvSpPr txBox="1"/>
          <p:nvPr/>
        </p:nvSpPr>
        <p:spPr>
          <a:xfrm>
            <a:off x="0" y="904240"/>
            <a:ext cx="12334240" cy="5953760"/>
          </a:xfrm>
          <a:prstGeom prst="rect">
            <a:avLst/>
          </a:prstGeom>
          <a:solidFill>
            <a:schemeClr val="bg1"/>
          </a:solidFill>
          <a:ln w="9525">
            <a:noFill/>
          </a:ln>
        </p:spPr>
        <p:txBody>
          <a:bodyPr wrap="square">
            <a:noAutofit/>
          </a:bodyPr>
          <a:lstStyle/>
          <a:p>
            <a:pPr indent="266700" fontAlgn="auto">
              <a:lnSpc>
                <a:spcPct val="100000"/>
              </a:lnSpc>
            </a:pPr>
            <a:r>
              <a:rPr lang="en-US" sz="2800" b="0" dirty="0">
                <a:latin typeface="Times New Roman" panose="02020603050405020304" charset="0"/>
                <a:ea typeface="等线" panose="02010600030101010101" pitchFamily="2" charset="-122"/>
                <a:cs typeface="Times New Roman" panose="02020603050405020304" charset="0"/>
              </a:rPr>
              <a:t>1</a:t>
            </a:r>
            <a:r>
              <a:rPr sz="2800" b="0">
                <a:latin typeface="Times New Roman" panose="02020603050405020304" charset="0"/>
                <a:ea typeface="等线" panose="02010600030101010101" pitchFamily="2" charset="-122"/>
                <a:cs typeface="Times New Roman" panose="02020603050405020304" charset="0"/>
              </a:rPr>
              <a:t>.In a world of music streaming services, access</a:t>
            </a:r>
            <a:r>
              <a:rPr lang="en-US" sz="2800" b="0" u="sng">
                <a:latin typeface="Times New Roman" panose="02020603050405020304" charset="0"/>
                <a:ea typeface="等线" panose="02010600030101010101" pitchFamily="2" charset="-122"/>
                <a:cs typeface="Times New Roman" panose="02020603050405020304" charset="0"/>
              </a:rPr>
              <a:t>      </a:t>
            </a:r>
            <a:r>
              <a:rPr sz="2800" b="0">
                <a:latin typeface="Times New Roman" panose="02020603050405020304" charset="0"/>
                <a:ea typeface="等线" panose="02010600030101010101" pitchFamily="2" charset="-122"/>
                <a:cs typeface="Times New Roman" panose="02020603050405020304" charset="0"/>
              </a:rPr>
              <a:t> almost any song is jus</a:t>
            </a:r>
            <a:r>
              <a:rPr sz="2800" b="1">
                <a:latin typeface="Times New Roman" panose="02020603050405020304" charset="0"/>
                <a:ea typeface="等线" panose="02010600030101010101" pitchFamily="2" charset="-122"/>
                <a:cs typeface="Times New Roman" panose="02020603050405020304" charset="0"/>
              </a:rPr>
              <a:t>t a few </a:t>
            </a:r>
            <a:endParaRPr sz="2800" b="1">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sz="2800" b="1">
                <a:latin typeface="Times New Roman" panose="02020603050405020304" charset="0"/>
                <a:ea typeface="等线" panose="02010600030101010101" pitchFamily="2" charset="-122"/>
                <a:cs typeface="Times New Roman" panose="02020603050405020304" charset="0"/>
              </a:rPr>
              <a:t> </a:t>
            </a:r>
            <a:r>
              <a:rPr lang="en-US" sz="2800" b="1">
                <a:latin typeface="Times New Roman" panose="02020603050405020304" charset="0"/>
                <a:ea typeface="等线" panose="02010600030101010101" pitchFamily="2" charset="-122"/>
                <a:cs typeface="Times New Roman" panose="02020603050405020304" charset="0"/>
              </a:rPr>
              <a:t>  </a:t>
            </a:r>
            <a:r>
              <a:rPr sz="2800" b="1">
                <a:latin typeface="Times New Roman" panose="02020603050405020304" charset="0"/>
                <a:ea typeface="等线" panose="02010600030101010101" pitchFamily="2" charset="-122"/>
                <a:cs typeface="Times New Roman" panose="02020603050405020304" charset="0"/>
              </a:rPr>
              <a:t>clicks away</a:t>
            </a:r>
            <a:r>
              <a:rPr sz="2800" b="0">
                <a:latin typeface="Times New Roman" panose="02020603050405020304" charset="0"/>
                <a:ea typeface="等线" panose="02010600030101010101" pitchFamily="2" charset="-122"/>
                <a:cs typeface="Times New Roman" panose="02020603050405020304" charset="0"/>
              </a:rPr>
              <a:t>. </a:t>
            </a:r>
            <a:endParaRPr sz="2800" b="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  </a:t>
            </a:r>
            <a:r>
              <a:rPr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在一个音乐流媒体服务的世界里，几乎可以访问任何歌曲都只是少数</a:t>
            </a:r>
            <a:endParaRPr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zh-CN"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几个</a:t>
            </a:r>
            <a:r>
              <a:rPr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点击</a:t>
            </a:r>
            <a:r>
              <a:rPr lang="zh-CN"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之遥而已。</a:t>
            </a:r>
            <a:endParaRPr sz="2800" b="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2.</a:t>
            </a:r>
            <a:r>
              <a:rPr sz="2800" b="0" dirty="0">
                <a:latin typeface="Times New Roman" panose="02020603050405020304" charset="0"/>
                <a:ea typeface="等线" panose="02010600030101010101" pitchFamily="2" charset="-122"/>
                <a:cs typeface="Times New Roman" panose="02020603050405020304" charset="0"/>
              </a:rPr>
              <a:t>Concerts are immersive（沉浸式的）social experiences</a:t>
            </a:r>
            <a:r>
              <a:rPr lang="en-US" sz="2800" b="0" u="sng" dirty="0">
                <a:latin typeface="Times New Roman" panose="02020603050405020304" charset="0"/>
                <a:ea typeface="等线" panose="02010600030101010101" pitchFamily="2" charset="-122"/>
                <a:cs typeface="Times New Roman" panose="02020603050405020304" charset="0"/>
              </a:rPr>
              <a:t>              </a:t>
            </a:r>
            <a:r>
              <a:rPr sz="2800" b="0" dirty="0">
                <a:latin typeface="Times New Roman" panose="02020603050405020304" charset="0"/>
                <a:ea typeface="等线" panose="02010600030101010101" pitchFamily="2" charset="-122"/>
                <a:cs typeface="Times New Roman" panose="02020603050405020304" charset="0"/>
              </a:rPr>
              <a:t> people listen to and feel the music together through crescendos, key changes and rhythmic drops.</a:t>
            </a:r>
            <a:endParaRPr sz="2800" b="0" dirty="0">
              <a:latin typeface="Times New Roman" panose="02020603050405020304" charset="0"/>
              <a:ea typeface="等线" panose="02010600030101010101" pitchFamily="2" charset="-122"/>
              <a:cs typeface="Times New Roman" panose="02020603050405020304" charset="0"/>
            </a:endParaRPr>
          </a:p>
          <a:p>
            <a:pPr indent="266700" algn="l" fontAlgn="auto">
              <a:lnSpc>
                <a:spcPct val="100000"/>
              </a:lnSpc>
              <a:buClrTx/>
              <a:buSzTx/>
              <a:buNone/>
            </a:pPr>
            <a:r>
              <a:rPr lang="en-US"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音乐会是一种沉浸式的社交体验(沉浸式的)，人们通过渐强、音调变化、节奏下降等方式一起聆听和感受音乐。</a:t>
            </a:r>
            <a:endParaRPr lang="en-US"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b="0" dirty="0">
                <a:latin typeface="Times New Roman" panose="02020603050405020304" charset="0"/>
                <a:ea typeface="等线" panose="02010600030101010101" pitchFamily="2" charset="-122"/>
                <a:cs typeface="Times New Roman" panose="02020603050405020304" charset="0"/>
              </a:rPr>
              <a:t>3. </a:t>
            </a:r>
            <a:r>
              <a:rPr sz="2800" b="0" dirty="0">
                <a:latin typeface="Times New Roman" panose="02020603050405020304" charset="0"/>
                <a:ea typeface="等线" panose="02010600030101010101" pitchFamily="2" charset="-122"/>
                <a:cs typeface="Times New Roman" panose="02020603050405020304" charset="0"/>
              </a:rPr>
              <a:t>It was this last difference that led neuroscientists, based at the Universities of Zurich and Oslo, </a:t>
            </a:r>
            <a:r>
              <a:rPr lang="en-US" sz="2800" b="0" u="sng" dirty="0">
                <a:latin typeface="Times New Roman" panose="02020603050405020304" charset="0"/>
                <a:ea typeface="等线" panose="02010600030101010101" pitchFamily="2" charset="-122"/>
                <a:cs typeface="Times New Roman" panose="02020603050405020304" charset="0"/>
              </a:rPr>
              <a:t>              </a:t>
            </a:r>
            <a:r>
              <a:rPr sz="2800" b="0" dirty="0">
                <a:latin typeface="Times New Roman" panose="02020603050405020304" charset="0"/>
                <a:ea typeface="等线" panose="02010600030101010101" pitchFamily="2" charset="-122"/>
                <a:cs typeface="Times New Roman" panose="02020603050405020304" charset="0"/>
              </a:rPr>
              <a:t> </a:t>
            </a:r>
            <a:r>
              <a:rPr lang="zh-CN" sz="2800" b="0" dirty="0">
                <a:latin typeface="Times New Roman" panose="02020603050405020304" charset="0"/>
                <a:ea typeface="等线" panose="02010600030101010101" pitchFamily="2" charset="-122"/>
                <a:cs typeface="Times New Roman" panose="02020603050405020304" charset="0"/>
              </a:rPr>
              <a:t>（</a:t>
            </a:r>
            <a:r>
              <a:rPr sz="2800" b="0" dirty="0">
                <a:latin typeface="Times New Roman" panose="02020603050405020304" charset="0"/>
                <a:ea typeface="等线" panose="02010600030101010101" pitchFamily="2" charset="-122"/>
                <a:cs typeface="Times New Roman" panose="02020603050405020304" charset="0"/>
              </a:rPr>
              <a:t>study</a:t>
            </a:r>
            <a:r>
              <a:rPr lang="zh-CN" sz="2800" b="0" dirty="0">
                <a:latin typeface="Times New Roman" panose="02020603050405020304" charset="0"/>
                <a:ea typeface="等线" panose="02010600030101010101" pitchFamily="2" charset="-122"/>
                <a:cs typeface="Times New Roman" panose="02020603050405020304" charset="0"/>
              </a:rPr>
              <a:t>）</a:t>
            </a:r>
            <a:r>
              <a:rPr sz="2800" b="0" dirty="0">
                <a:latin typeface="Times New Roman" panose="02020603050405020304" charset="0"/>
                <a:ea typeface="等线" panose="02010600030101010101" pitchFamily="2" charset="-122"/>
                <a:cs typeface="Times New Roman" panose="02020603050405020304" charset="0"/>
              </a:rPr>
              <a:t> the brain responses of people listening to music.</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苏黎世大学和奥斯陆大学的神经科学家们正是因为这最后一个差异，才研究了人们听音乐时大脑的反应。</a:t>
            </a:r>
            <a:endParaRPr lang="en-US" sz="2800" b="0">
              <a:solidFill>
                <a:schemeClr val="accent2">
                  <a:lumMod val="75000"/>
                </a:schemeClr>
              </a:solidFill>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p:txBody>
      </p:sp>
      <p:sp>
        <p:nvSpPr>
          <p:cNvPr id="3" name="文本框 2"/>
          <p:cNvSpPr txBox="1"/>
          <p:nvPr/>
        </p:nvSpPr>
        <p:spPr>
          <a:xfrm>
            <a:off x="7221855" y="904240"/>
            <a:ext cx="574675" cy="521970"/>
          </a:xfrm>
          <a:prstGeom prst="rect">
            <a:avLst/>
          </a:prstGeom>
        </p:spPr>
        <p:txBody>
          <a:bodyPr wrap="square">
            <a:spAutoFit/>
          </a:bodyPr>
          <a:p>
            <a:pPr algn="l"/>
            <a:r>
              <a:rPr lang="en-US" altLang="zh-CN" sz="2800" b="1">
                <a:solidFill>
                  <a:srgbClr val="FF0000"/>
                </a:solidFill>
                <a:latin typeface="Arial" panose="020B0604020202020204" pitchFamily="34" charset="0"/>
                <a:ea typeface="微软雅黑" panose="020B0503020204020204" pitchFamily="34" charset="-122"/>
              </a:rPr>
              <a:t>to</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1" name="文本框 10"/>
          <p:cNvSpPr txBox="1"/>
          <p:nvPr/>
        </p:nvSpPr>
        <p:spPr>
          <a:xfrm>
            <a:off x="8488680" y="2284730"/>
            <a:ext cx="3079115" cy="521970"/>
          </a:xfrm>
          <a:prstGeom prst="rect">
            <a:avLst/>
          </a:prstGeom>
        </p:spPr>
        <p:txBody>
          <a:bodyPr wrap="square">
            <a:spAutoFit/>
          </a:bodyPr>
          <a:p>
            <a:pPr algn="l"/>
            <a:r>
              <a:rPr lang="en-US" altLang="zh-CN" sz="2800" b="1">
                <a:solidFill>
                  <a:srgbClr val="FF0000"/>
                </a:solidFill>
                <a:latin typeface="Arial" panose="020B0604020202020204" pitchFamily="34" charset="0"/>
                <a:ea typeface="微软雅黑" panose="020B0503020204020204" pitchFamily="34" charset="-122"/>
              </a:rPr>
              <a:t>in which/where</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13" name="文本框 12"/>
          <p:cNvSpPr txBox="1"/>
          <p:nvPr/>
        </p:nvSpPr>
        <p:spPr>
          <a:xfrm>
            <a:off x="2517775" y="4677410"/>
            <a:ext cx="1657985" cy="521970"/>
          </a:xfrm>
          <a:prstGeom prst="rect">
            <a:avLst/>
          </a:prstGeom>
        </p:spPr>
        <p:txBody>
          <a:bodyPr wrap="square">
            <a:spAutoFit/>
          </a:bodyPr>
          <a:p>
            <a:pPr algn="l"/>
            <a:r>
              <a:rPr lang="en-US" altLang="zh-CN" sz="2800" b="1">
                <a:solidFill>
                  <a:srgbClr val="FF0000"/>
                </a:solidFill>
                <a:latin typeface="Arial" panose="020B0604020202020204" pitchFamily="34" charset="0"/>
                <a:ea typeface="微软雅黑" panose="020B0503020204020204" pitchFamily="34" charset="-122"/>
              </a:rPr>
              <a:t>to study</a:t>
            </a:r>
            <a:endParaRPr lang="en-US" altLang="zh-CN" sz="2800" b="1">
              <a:solidFill>
                <a:srgbClr val="FF0000"/>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p:bldP spid="3" grpId="1"/>
      <p:bldP spid="11" grpId="0"/>
      <p:bldP spid="11" grpId="1"/>
      <p:bldP spid="13" grpId="0"/>
      <p:bldP spid="1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9916795" y="5356225"/>
            <a:ext cx="2115820" cy="1263015"/>
          </a:xfrm>
          <a:prstGeom prst="rect">
            <a:avLst/>
          </a:prstGeom>
        </p:spPr>
      </p:pic>
      <p:grpSp>
        <p:nvGrpSpPr>
          <p:cNvPr id="4" name="组合 3"/>
          <p:cNvGrpSpPr/>
          <p:nvPr/>
        </p:nvGrpSpPr>
        <p:grpSpPr>
          <a:xfrm>
            <a:off x="87630" y="108585"/>
            <a:ext cx="3265170" cy="558165"/>
            <a:chOff x="9930" y="7049"/>
            <a:chExt cx="4522" cy="735"/>
          </a:xfrm>
        </p:grpSpPr>
        <p:sp>
          <p:nvSpPr>
            <p:cNvPr id="7" name="圆角矩形 6"/>
            <p:cNvSpPr/>
            <p:nvPr>
              <p:custDataLst>
                <p:tags r:id="rId3"/>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4"/>
              </p:custDataLst>
            </p:nvPr>
          </p:nvSpPr>
          <p:spPr>
            <a:xfrm>
              <a:off x="10653" y="7081"/>
              <a:ext cx="3076" cy="703"/>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另眼看美句</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10" name="文本框 9"/>
          <p:cNvSpPr txBox="1"/>
          <p:nvPr/>
        </p:nvSpPr>
        <p:spPr>
          <a:xfrm>
            <a:off x="0" y="904240"/>
            <a:ext cx="12192635" cy="5953760"/>
          </a:xfrm>
          <a:prstGeom prst="rect">
            <a:avLst/>
          </a:prstGeom>
          <a:solidFill>
            <a:schemeClr val="bg1"/>
          </a:solidFill>
          <a:ln w="9525">
            <a:noFill/>
          </a:ln>
        </p:spPr>
        <p:txBody>
          <a:bodyPr wrap="square">
            <a:noAutofit/>
          </a:bodyPr>
          <a:lstStyle/>
          <a:p>
            <a:pPr indent="266700" fontAlgn="auto">
              <a:lnSpc>
                <a:spcPct val="100000"/>
              </a:lnSpc>
            </a:pPr>
            <a:r>
              <a:rPr lang="en-US" sz="2800" b="0" dirty="0">
                <a:latin typeface="Times New Roman" panose="02020603050405020304" charset="0"/>
                <a:ea typeface="等线" panose="02010600030101010101" pitchFamily="2" charset="-122"/>
                <a:cs typeface="Times New Roman" panose="02020603050405020304" charset="0"/>
              </a:rPr>
              <a:t>4.</a:t>
            </a:r>
            <a:r>
              <a:rPr sz="2800">
                <a:latin typeface="Times New Roman" panose="02020603050405020304" charset="0"/>
                <a:ea typeface="等线" panose="02010600030101010101" pitchFamily="2" charset="-122"/>
                <a:cs typeface="Times New Roman" panose="02020603050405020304" charset="0"/>
              </a:rPr>
              <a:t>Whether the music conveyed happiness </a:t>
            </a:r>
            <a:r>
              <a:rPr lang="en-US" sz="2800" u="sng">
                <a:latin typeface="Times New Roman" panose="02020603050405020304" charset="0"/>
                <a:ea typeface="等线" panose="02010600030101010101" pitchFamily="2" charset="-122"/>
                <a:cs typeface="Times New Roman" panose="02020603050405020304" charset="0"/>
              </a:rPr>
              <a:t>       </a:t>
            </a:r>
            <a:r>
              <a:rPr sz="2800">
                <a:latin typeface="Times New Roman" panose="02020603050405020304" charset="0"/>
                <a:ea typeface="等线" panose="02010600030101010101" pitchFamily="2" charset="-122"/>
                <a:cs typeface="Times New Roman" panose="02020603050405020304" charset="0"/>
              </a:rPr>
              <a:t> sadness, dynamic live performances led to increased activity not only in the amygdala </a:t>
            </a:r>
            <a:r>
              <a:rPr lang="en-US" sz="2800" u="sng">
                <a:latin typeface="Times New Roman" panose="02020603050405020304" charset="0"/>
                <a:ea typeface="等线" panose="02010600030101010101" pitchFamily="2" charset="-122"/>
                <a:cs typeface="Times New Roman" panose="02020603050405020304" charset="0"/>
              </a:rPr>
              <a:t>          </a:t>
            </a:r>
            <a:r>
              <a:rPr sz="2800">
                <a:latin typeface="Times New Roman" panose="02020603050405020304" charset="0"/>
                <a:ea typeface="等线" panose="02010600030101010101" pitchFamily="2" charset="-122"/>
                <a:cs typeface="Times New Roman" panose="02020603050405020304" charset="0"/>
              </a:rPr>
              <a:t>other parts of the brain’s emotion processing network.</a:t>
            </a:r>
            <a:endParaRPr lang="en-US" sz="2800">
              <a:solidFill>
                <a:schemeClr val="accent2">
                  <a:lumMod val="75000"/>
                </a:schemeClr>
              </a:solidFill>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无论音乐传达的是快乐还是悲伤，动态的现场表演不仅会增加杏仁核的活动，还会增加大脑情绪处理网络的其他部分的活动。 </a:t>
            </a:r>
            <a:endParaRPr lang="en-US" sz="2800">
              <a:solidFill>
                <a:schemeClr val="accent2">
                  <a:lumMod val="75000"/>
                </a:schemeClr>
              </a:solidFill>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lang="en-US" sz="2800">
              <a:solidFill>
                <a:schemeClr val="accent2">
                  <a:lumMod val="75000"/>
                </a:schemeClr>
              </a:solidFill>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a:solidFill>
                  <a:schemeClr val="tx1"/>
                </a:solidFill>
                <a:latin typeface="Times New Roman" panose="02020603050405020304" charset="0"/>
                <a:ea typeface="等线" panose="02010600030101010101" pitchFamily="2" charset="-122"/>
                <a:cs typeface="Times New Roman" panose="02020603050405020304" charset="0"/>
              </a:rPr>
              <a:t>5.Some musical acts now attempt to recreate live concerts, such as ABBA Voyage, an immersive pre-recorded VR concert, </a:t>
            </a:r>
            <a:r>
              <a:rPr lang="en-US" sz="2800" u="sng">
                <a:solidFill>
                  <a:schemeClr val="tx1"/>
                </a:solidFill>
                <a:latin typeface="Times New Roman" panose="02020603050405020304" charset="0"/>
                <a:ea typeface="等线" panose="02010600030101010101" pitchFamily="2" charset="-122"/>
                <a:cs typeface="Times New Roman" panose="02020603050405020304" charset="0"/>
              </a:rPr>
              <a:t>      </a:t>
            </a:r>
            <a:r>
              <a:rPr lang="en-US" sz="2800">
                <a:solidFill>
                  <a:schemeClr val="tx1"/>
                </a:solidFill>
                <a:latin typeface="Times New Roman" panose="02020603050405020304" charset="0"/>
                <a:ea typeface="等线" panose="02010600030101010101" pitchFamily="2" charset="-122"/>
                <a:cs typeface="Times New Roman" panose="02020603050405020304" charset="0"/>
              </a:rPr>
              <a:t>without artists’ capacity to read audience’s mood and respond accordingly, it will never quite match the real thing.</a:t>
            </a:r>
            <a:endParaRPr lang="en-US" sz="2800">
              <a:solidFill>
                <a:schemeClr val="tx1"/>
              </a:solidFill>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a:solidFill>
                  <a:schemeClr val="accent2">
                    <a:lumMod val="75000"/>
                  </a:schemeClr>
                </a:solidFill>
                <a:latin typeface="Times New Roman" panose="02020603050405020304" charset="0"/>
                <a:ea typeface="等线" panose="02010600030101010101" pitchFamily="2" charset="-122"/>
                <a:cs typeface="Times New Roman" panose="02020603050405020304" charset="0"/>
              </a:rPr>
              <a:t> 现在，一些音乐表演试图重现现场音乐会，比如ABBA Voyage，这是一场身临其境的预先录制的VR音乐会，但如果艺术家没有能力读懂观众的情绪并做出相应的反应，它就永远无法与真实的音乐会媲美。</a:t>
            </a:r>
            <a:endParaRPr lang="en-US" sz="2800">
              <a:solidFill>
                <a:schemeClr val="accent2">
                  <a:lumMod val="75000"/>
                </a:schemeClr>
              </a:solidFill>
              <a:latin typeface="Times New Roman" panose="02020603050405020304" charset="0"/>
              <a:ea typeface="等线" panose="02010600030101010101" pitchFamily="2" charset="-122"/>
              <a:cs typeface="Times New Roman" panose="02020603050405020304" charset="0"/>
            </a:endParaRPr>
          </a:p>
        </p:txBody>
      </p:sp>
      <p:sp>
        <p:nvSpPr>
          <p:cNvPr id="3" name="文本框 2"/>
          <p:cNvSpPr txBox="1"/>
          <p:nvPr/>
        </p:nvSpPr>
        <p:spPr>
          <a:xfrm>
            <a:off x="6424295" y="904240"/>
            <a:ext cx="574675" cy="521970"/>
          </a:xfrm>
          <a:prstGeom prst="rect">
            <a:avLst/>
          </a:prstGeom>
        </p:spPr>
        <p:txBody>
          <a:bodyPr wrap="square">
            <a:spAutoFit/>
          </a:bodyPr>
          <a:p>
            <a:pPr algn="l"/>
            <a:r>
              <a:rPr lang="en-US" altLang="zh-CN" sz="2800" b="1">
                <a:solidFill>
                  <a:srgbClr val="FF0000"/>
                </a:solidFill>
                <a:latin typeface="Arial" panose="020B0604020202020204" pitchFamily="34" charset="0"/>
                <a:ea typeface="微软雅黑" panose="020B0503020204020204" pitchFamily="34" charset="-122"/>
              </a:rPr>
              <a:t>or</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5" name="文本框 4"/>
          <p:cNvSpPr txBox="1"/>
          <p:nvPr/>
        </p:nvSpPr>
        <p:spPr>
          <a:xfrm>
            <a:off x="9342120" y="1312545"/>
            <a:ext cx="958850" cy="521970"/>
          </a:xfrm>
          <a:prstGeom prst="rect">
            <a:avLst/>
          </a:prstGeom>
        </p:spPr>
        <p:txBody>
          <a:bodyPr wrap="square">
            <a:spAutoFit/>
          </a:bodyPr>
          <a:p>
            <a:pPr algn="l"/>
            <a:r>
              <a:rPr lang="en-US" altLang="zh-CN" sz="2800" b="1">
                <a:solidFill>
                  <a:srgbClr val="FF0000"/>
                </a:solidFill>
                <a:latin typeface="Arial" panose="020B0604020202020204" pitchFamily="34" charset="0"/>
                <a:ea typeface="微软雅黑" panose="020B0503020204020204" pitchFamily="34" charset="-122"/>
              </a:rPr>
              <a:t>but</a:t>
            </a:r>
            <a:endParaRPr lang="en-US" altLang="zh-CN" sz="2800" b="1">
              <a:solidFill>
                <a:srgbClr val="FF0000"/>
              </a:solidFill>
              <a:latin typeface="Arial" panose="020B0604020202020204" pitchFamily="34" charset="0"/>
              <a:ea typeface="微软雅黑" panose="020B0503020204020204" pitchFamily="34" charset="-122"/>
            </a:endParaRPr>
          </a:p>
        </p:txBody>
      </p:sp>
      <p:sp>
        <p:nvSpPr>
          <p:cNvPr id="6" name="文本框 5"/>
          <p:cNvSpPr txBox="1"/>
          <p:nvPr/>
        </p:nvSpPr>
        <p:spPr>
          <a:xfrm>
            <a:off x="5617210" y="3931920"/>
            <a:ext cx="958850" cy="521970"/>
          </a:xfrm>
          <a:prstGeom prst="rect">
            <a:avLst/>
          </a:prstGeom>
        </p:spPr>
        <p:txBody>
          <a:bodyPr wrap="square">
            <a:spAutoFit/>
          </a:bodyPr>
          <a:p>
            <a:pPr algn="l"/>
            <a:r>
              <a:rPr lang="en-US" altLang="zh-CN" sz="2800" b="1">
                <a:solidFill>
                  <a:srgbClr val="FF0000"/>
                </a:solidFill>
                <a:latin typeface="Arial" panose="020B0604020202020204" pitchFamily="34" charset="0"/>
                <a:ea typeface="微软雅黑" panose="020B0503020204020204" pitchFamily="34" charset="-122"/>
              </a:rPr>
              <a:t>but</a:t>
            </a:r>
            <a:endParaRPr lang="en-US" altLang="zh-CN" sz="2800" b="1">
              <a:solidFill>
                <a:srgbClr val="FF0000"/>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p:bldP spid="3" grpId="1"/>
      <p:bldP spid="5" grpId="0"/>
      <p:bldP spid="5" grpId="1"/>
      <p:bldP spid="6" grpId="0"/>
      <p:bldP spid="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615950" y="221615"/>
            <a:ext cx="5663565" cy="2057400"/>
          </a:xfrm>
        </p:spPr>
        <p:txBody>
          <a:body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latin typeface="宋体" panose="02010600030101010101" pitchFamily="2" charset="-122"/>
                <a:ea typeface="宋体" panose="02010600030101010101" pitchFamily="2" charset="-122"/>
              </a:rPr>
              <a:t>   </a:t>
            </a:r>
            <a:r>
              <a:rPr sz="6000" dirty="0">
                <a:solidFill>
                  <a:schemeClr val="accent6">
                    <a:lumMod val="75000"/>
                  </a:schemeClr>
                </a:solidFill>
                <a:latin typeface="宋体" panose="02010600030101010101" pitchFamily="2" charset="-122"/>
                <a:ea typeface="宋体" panose="02010600030101010101" pitchFamily="2" charset="-122"/>
              </a:rPr>
              <a:t>七选五</a:t>
            </a:r>
            <a:r>
              <a:rPr sz="2800" dirty="0">
                <a:solidFill>
                  <a:schemeClr val="accent6">
                    <a:lumMod val="75000"/>
                  </a:schemeClr>
                </a:solidFill>
                <a:latin typeface="宋体" panose="02010600030101010101" pitchFamily="2" charset="-122"/>
                <a:ea typeface="宋体" panose="02010600030101010101" pitchFamily="2" charset="-122"/>
              </a:rPr>
              <a:t>（共</a:t>
            </a:r>
            <a:r>
              <a:rPr lang="en-US" altLang="zh-CN" sz="2800" dirty="0">
                <a:solidFill>
                  <a:schemeClr val="accent6">
                    <a:lumMod val="75000"/>
                  </a:schemeClr>
                </a:solidFill>
                <a:latin typeface="宋体" panose="02010600030101010101" pitchFamily="2" charset="-122"/>
                <a:ea typeface="宋体" panose="02010600030101010101" pitchFamily="2" charset="-122"/>
              </a:rPr>
              <a:t>306</a:t>
            </a:r>
            <a:r>
              <a:rPr sz="2800" dirty="0">
                <a:solidFill>
                  <a:schemeClr val="accent6">
                    <a:lumMod val="75000"/>
                  </a:schemeClr>
                </a:solidFill>
                <a:latin typeface="宋体" panose="02010600030101010101" pitchFamily="2" charset="-122"/>
                <a:ea typeface="宋体" panose="02010600030101010101" pitchFamily="2" charset="-122"/>
              </a:rPr>
              <a:t>词）</a:t>
            </a:r>
            <a:r>
              <a:rPr lang="en-US" altLang="zh-CN" sz="2800" dirty="0">
                <a:solidFill>
                  <a:schemeClr val="accent1"/>
                </a:solidFill>
              </a:rPr>
              <a:t> </a:t>
            </a:r>
            <a:endParaRPr lang="en-US" altLang="zh-CN" sz="2800" dirty="0">
              <a:solidFill>
                <a:schemeClr val="accent1"/>
              </a:solidFill>
            </a:endParaRPr>
          </a:p>
        </p:txBody>
      </p:sp>
      <p:sp>
        <p:nvSpPr>
          <p:cNvPr id="6" name="副标题 2"/>
          <p:cNvSpPr>
            <a:spLocks noGrp="1"/>
          </p:cNvSpPr>
          <p:nvPr>
            <p:ph type="body" idx="1"/>
            <p:custDataLst>
              <p:tags r:id="rId2"/>
            </p:custDataLst>
          </p:nvPr>
        </p:nvSpPr>
        <p:spPr>
          <a:xfrm>
            <a:off x="759460" y="1731645"/>
            <a:ext cx="5641340" cy="2640330"/>
          </a:xfrm>
        </p:spPr>
        <p:txBody>
          <a:bodyPr>
            <a:normAutofit fontScale="57500" lnSpcReduction="20000"/>
          </a:bodyPr>
          <a:lstStyle/>
          <a:p>
            <a:pPr marL="0" lvl="0" indent="0" algn="just">
              <a:lnSpc>
                <a:spcPct val="120000"/>
              </a:lnSpc>
              <a:spcBef>
                <a:spcPts val="0"/>
              </a:spcBef>
              <a:buSzPct val="100000"/>
              <a:buNone/>
            </a:pPr>
            <a:r>
              <a:rPr lang="en-US" altLang="zh-CN" sz="2400" dirty="0">
                <a:solidFill>
                  <a:schemeClr val="accent6">
                    <a:lumMod val="75000"/>
                  </a:schemeClr>
                </a:solidFill>
              </a:rPr>
              <a:t>  </a:t>
            </a:r>
            <a:r>
              <a:rPr lang="en-US" altLang="zh-CN" sz="10000" dirty="0">
                <a:solidFill>
                  <a:schemeClr val="accent6">
                    <a:lumMod val="75000"/>
                  </a:schemeClr>
                </a:solidFill>
              </a:rPr>
              <a:t> </a:t>
            </a:r>
            <a:r>
              <a:rPr lang="en-US" altLang="zh-CN" sz="14400" dirty="0">
                <a:solidFill>
                  <a:schemeClr val="accent6">
                    <a:lumMod val="75000"/>
                  </a:schemeClr>
                </a:solidFill>
              </a:rPr>
              <a:t> </a:t>
            </a:r>
            <a:r>
              <a:rPr lang="zh-CN" altLang="en-US" sz="7000" dirty="0">
                <a:solidFill>
                  <a:schemeClr val="accent6">
                    <a:lumMod val="75000"/>
                  </a:schemeClr>
                </a:solidFill>
                <a:latin typeface="宋体" panose="02010600030101010101" pitchFamily="2" charset="-122"/>
                <a:ea typeface="宋体" panose="02010600030101010101" pitchFamily="2" charset="-122"/>
              </a:rPr>
              <a:t>本文是一篇说明文。文章介绍了一些培养希望的策略。</a:t>
            </a:r>
            <a:endParaRPr lang="zh-CN" altLang="en-US" sz="7000" dirty="0">
              <a:solidFill>
                <a:schemeClr val="accent6">
                  <a:lumMod val="75000"/>
                </a:schemeClr>
              </a:solidFill>
              <a:latin typeface="宋体" panose="02010600030101010101" pitchFamily="2" charset="-122"/>
              <a:ea typeface="宋体" panose="02010600030101010101" pitchFamily="2" charset="-122"/>
            </a:endParaRPr>
          </a:p>
        </p:txBody>
      </p:sp>
      <p:grpSp>
        <p:nvGrpSpPr>
          <p:cNvPr id="16" name="组合 15"/>
          <p:cNvGrpSpPr/>
          <p:nvPr/>
        </p:nvGrpSpPr>
        <p:grpSpPr>
          <a:xfrm>
            <a:off x="6576695" y="774700"/>
            <a:ext cx="5095240" cy="810895"/>
            <a:chOff x="-801" y="6225"/>
            <a:chExt cx="8451" cy="1129"/>
          </a:xfrm>
        </p:grpSpPr>
        <p:sp>
          <p:nvSpPr>
            <p:cNvPr id="9" name="圆角矩形 8"/>
            <p:cNvSpPr/>
            <p:nvPr/>
          </p:nvSpPr>
          <p:spPr>
            <a:xfrm>
              <a:off x="-801" y="6225"/>
              <a:ext cx="845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20" y="6495"/>
              <a:ext cx="6210" cy="590"/>
            </a:xfrm>
            <a:prstGeom prst="rect">
              <a:avLst/>
            </a:prstGeom>
            <a:noFill/>
          </p:spPr>
          <p:txBody>
            <a:bodyPr wrap="square" rtlCol="0">
              <a:spAutoFit/>
            </a:bodyPr>
            <a:lstStyle/>
            <a:p>
              <a:pPr algn="ctr">
                <a:lnSpc>
                  <a:spcPct val="90000"/>
                </a:lnSpc>
              </a:pPr>
              <a:r>
                <a:rPr lang="en-US" sz="2400">
                  <a:sym typeface="+mn-ea"/>
                </a:rPr>
                <a:t> </a:t>
              </a:r>
              <a:r>
                <a:rPr lang="en-US" sz="2400" b="1">
                  <a:sym typeface="+mn-ea"/>
                </a:rPr>
                <a:t>Hope can be Cultivated</a:t>
              </a:r>
              <a:endParaRPr lang="en-US" sz="2400" b="1">
                <a:sym typeface="+mn-ea"/>
              </a:endParaRPr>
            </a:p>
          </p:txBody>
        </p:sp>
      </p:grpSp>
      <p:sp>
        <p:nvSpPr>
          <p:cNvPr id="10" name="文本框 9"/>
          <p:cNvSpPr txBox="1"/>
          <p:nvPr/>
        </p:nvSpPr>
        <p:spPr>
          <a:xfrm>
            <a:off x="-45720" y="5043170"/>
            <a:ext cx="12237720" cy="1814830"/>
          </a:xfrm>
          <a:prstGeom prst="rect">
            <a:avLst/>
          </a:prstGeom>
          <a:solidFill>
            <a:schemeClr val="accent1"/>
          </a:solidFill>
        </p:spPr>
        <p:txBody>
          <a:bodyPr wrap="square">
            <a:spAutoFit/>
          </a:bodyPr>
          <a:lstStyle/>
          <a:p>
            <a:pPr algn="l"/>
            <a:r>
              <a:rPr lang="en-US" altLang="zh-CN" sz="2800" b="1" dirty="0">
                <a:latin typeface="Arial" panose="020B0604020202020204" pitchFamily="34" charset="0"/>
                <a:ea typeface="微软雅黑" panose="020B0503020204020204" pitchFamily="34" charset="-122"/>
              </a:rPr>
              <a:t>Tip</a:t>
            </a:r>
            <a:r>
              <a:rPr lang="zh-CN" altLang="en-US" sz="2800" b="1" dirty="0">
                <a:latin typeface="Arial" panose="020B0604020202020204" pitchFamily="34" charset="0"/>
                <a:ea typeface="微软雅黑" panose="020B0503020204020204" pitchFamily="34" charset="-122"/>
              </a:rPr>
              <a:t>：</a:t>
            </a:r>
            <a:r>
              <a:rPr lang="en-US" altLang="zh-CN" sz="2800" dirty="0">
                <a:latin typeface="Arial" panose="020B0604020202020204" pitchFamily="34" charset="0"/>
                <a:ea typeface="微软雅黑" panose="020B0503020204020204" pitchFamily="34" charset="-122"/>
              </a:rPr>
              <a:t>1. </a:t>
            </a:r>
            <a:r>
              <a:rPr lang="zh-CN" altLang="en-US" sz="2800" dirty="0">
                <a:latin typeface="Arial" panose="020B0604020202020204" pitchFamily="34" charset="0"/>
                <a:ea typeface="微软雅黑" panose="020B0503020204020204" pitchFamily="34" charset="-122"/>
              </a:rPr>
              <a:t>按话题进行选项分类，确定</a:t>
            </a:r>
            <a:r>
              <a:rPr lang="en-US" altLang="zh-CN" sz="2800" dirty="0">
                <a:latin typeface="Arial" panose="020B0604020202020204" pitchFamily="34" charset="0"/>
                <a:ea typeface="微软雅黑" panose="020B0503020204020204" pitchFamily="34" charset="-122"/>
              </a:rPr>
              <a:t>KO </a:t>
            </a:r>
            <a:r>
              <a:rPr lang="zh-CN" altLang="en-US" sz="2800" dirty="0">
                <a:latin typeface="Arial" panose="020B0604020202020204" pitchFamily="34" charset="0"/>
                <a:ea typeface="微软雅黑" panose="020B0503020204020204" pitchFamily="34" charset="-122"/>
              </a:rPr>
              <a:t>项；</a:t>
            </a:r>
            <a:endParaRPr lang="zh-CN" altLang="en-US" sz="2800" dirty="0">
              <a:latin typeface="Arial" panose="020B0604020202020204" pitchFamily="34" charset="0"/>
              <a:ea typeface="微软雅黑" panose="020B0503020204020204" pitchFamily="34" charset="-122"/>
            </a:endParaRPr>
          </a:p>
          <a:p>
            <a:pPr algn="l"/>
            <a:r>
              <a:rPr lang="en-US" altLang="zh-CN" sz="2800" dirty="0">
                <a:latin typeface="Arial" panose="020B0604020202020204" pitchFamily="34" charset="0"/>
                <a:ea typeface="微软雅黑" panose="020B0503020204020204" pitchFamily="34" charset="-122"/>
              </a:rPr>
              <a:t>         2. </a:t>
            </a:r>
            <a:r>
              <a:rPr lang="zh-CN" altLang="en-US" sz="2800" dirty="0">
                <a:latin typeface="Arial" panose="020B0604020202020204" pitchFamily="34" charset="0"/>
                <a:ea typeface="微软雅黑" panose="020B0503020204020204" pitchFamily="34" charset="-122"/>
              </a:rPr>
              <a:t>分析语篇知识进行定向选择（同一个部分话题一致），首位呼应；</a:t>
            </a:r>
            <a:endParaRPr lang="en-US" altLang="zh-CN" sz="2800" dirty="0">
              <a:latin typeface="Arial" panose="020B0604020202020204" pitchFamily="34" charset="0"/>
              <a:ea typeface="微软雅黑" panose="020B0503020204020204" pitchFamily="34" charset="-122"/>
            </a:endParaRPr>
          </a:p>
          <a:p>
            <a:pPr algn="l"/>
            <a:r>
              <a:rPr lang="en-US" altLang="zh-CN" sz="2800" dirty="0">
                <a:latin typeface="Arial" panose="020B0604020202020204" pitchFamily="34" charset="0"/>
                <a:ea typeface="微软雅黑" panose="020B0503020204020204" pitchFamily="34" charset="-122"/>
              </a:rPr>
              <a:t>         3. </a:t>
            </a:r>
            <a:r>
              <a:rPr lang="zh-CN" altLang="en-US" sz="2800" dirty="0">
                <a:latin typeface="Arial" panose="020B0604020202020204" pitchFamily="34" charset="0"/>
                <a:ea typeface="微软雅黑" panose="020B0503020204020204" pitchFamily="34" charset="-122"/>
              </a:rPr>
              <a:t>关注逻辑：巧用代词和连词的作用；</a:t>
            </a:r>
            <a:endParaRPr lang="zh-CN" altLang="en-US" sz="2800" dirty="0">
              <a:latin typeface="Arial" panose="020B0604020202020204" pitchFamily="34" charset="0"/>
              <a:ea typeface="微软雅黑" panose="020B0503020204020204" pitchFamily="34" charset="-122"/>
            </a:endParaRPr>
          </a:p>
          <a:p>
            <a:pPr algn="l"/>
            <a:r>
              <a:rPr lang="zh-CN" altLang="en-US" sz="2800" dirty="0">
                <a:latin typeface="Arial" panose="020B0604020202020204" pitchFamily="34" charset="0"/>
                <a:ea typeface="微软雅黑" panose="020B0503020204020204" pitchFamily="34" charset="-122"/>
              </a:rPr>
              <a:t> </a:t>
            </a:r>
            <a:r>
              <a:rPr lang="en-US" altLang="zh-CN" sz="2800" dirty="0">
                <a:latin typeface="Arial" panose="020B0604020202020204" pitchFamily="34" charset="0"/>
                <a:ea typeface="微软雅黑" panose="020B0503020204020204" pitchFamily="34" charset="-122"/>
              </a:rPr>
              <a:t>        4. </a:t>
            </a:r>
            <a:r>
              <a:rPr lang="zh-CN" altLang="en-US" sz="2800" dirty="0">
                <a:latin typeface="Arial" panose="020B0604020202020204" pitchFamily="34" charset="0"/>
                <a:ea typeface="微软雅黑" panose="020B0503020204020204" pitchFamily="34" charset="-122"/>
              </a:rPr>
              <a:t>关注话题：寻找内容上的呼应点（词块），确保同一段内话题一致。</a:t>
            </a:r>
            <a:r>
              <a:rPr lang="en-US" altLang="zh-CN" sz="2800" dirty="0">
                <a:latin typeface="Arial" panose="020B0604020202020204" pitchFamily="34" charset="0"/>
                <a:ea typeface="微软雅黑" panose="020B0503020204020204" pitchFamily="34" charset="-122"/>
              </a:rPr>
              <a:t>      </a:t>
            </a:r>
            <a:r>
              <a:rPr lang="en-US" altLang="zh-CN" sz="2800" b="1" dirty="0">
                <a:latin typeface="Arial" panose="020B0604020202020204" pitchFamily="34" charset="0"/>
                <a:ea typeface="微软雅黑" panose="020B0503020204020204" pitchFamily="34" charset="-122"/>
              </a:rPr>
              <a:t>   </a:t>
            </a:r>
            <a:endParaRPr lang="en-US" altLang="zh-CN" sz="2800" b="1" dirty="0">
              <a:latin typeface="Arial" panose="020B0604020202020204" pitchFamily="34" charset="0"/>
              <a:ea typeface="微软雅黑" panose="020B0503020204020204" pitchFamily="34" charset="-122"/>
            </a:endParaRPr>
          </a:p>
        </p:txBody>
      </p:sp>
      <p:sp>
        <p:nvSpPr>
          <p:cNvPr id="11" name="右箭头 10"/>
          <p:cNvSpPr/>
          <p:nvPr/>
        </p:nvSpPr>
        <p:spPr>
          <a:xfrm>
            <a:off x="6472555" y="7099300"/>
            <a:ext cx="413385" cy="351790"/>
          </a:xfrm>
          <a:prstGeom prst="right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6760845" y="1731645"/>
            <a:ext cx="4727575" cy="297243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2390" y="499110"/>
            <a:ext cx="10139045" cy="6358890"/>
          </a:xfrm>
          <a:prstGeom prst="rect">
            <a:avLst/>
          </a:prstGeom>
        </p:spPr>
      </p:pic>
      <p:sp>
        <p:nvSpPr>
          <p:cNvPr id="14" name="文本框 13"/>
          <p:cNvSpPr txBox="1"/>
          <p:nvPr>
            <p:custDataLst>
              <p:tags r:id="rId2"/>
            </p:custDataLst>
          </p:nvPr>
        </p:nvSpPr>
        <p:spPr>
          <a:xfrm>
            <a:off x="1892595" y="2009553"/>
            <a:ext cx="3503665" cy="638831"/>
          </a:xfrm>
          <a:prstGeom prst="rect">
            <a:avLst/>
          </a:prstGeom>
          <a:noFill/>
        </p:spPr>
        <p:txBody>
          <a:bodyPr wrap="square" lIns="90000" tIns="46800" rIns="90000" bIns="46800" rtlCol="0" anchor="ctr">
            <a:normAutofit/>
          </a:bodyPr>
          <a:lstStyle/>
          <a:p>
            <a:pPr algn="r">
              <a:lnSpc>
                <a:spcPct val="120000"/>
              </a:lnSpc>
            </a:pPr>
            <a:r>
              <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rPr>
              <a:t>LOREM IPSUM DOLOR</a:t>
            </a:r>
            <a:endPar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3"/>
          <p:cNvSpPr txBox="1">
            <a:spLocks noChangeArrowheads="1"/>
          </p:cNvSpPr>
          <p:nvPr>
            <p:custDataLst>
              <p:tags r:id="rId3"/>
            </p:custDataLst>
          </p:nvPr>
        </p:nvSpPr>
        <p:spPr bwMode="auto">
          <a:xfrm>
            <a:off x="5396260" y="1592017"/>
            <a:ext cx="774482" cy="701475"/>
          </a:xfrm>
          <a:prstGeom prst="rect">
            <a:avLst/>
          </a:prstGeom>
          <a:noFill/>
        </p:spPr>
        <p:txBody>
          <a:bodyPr wrap="square" lIns="90000" tIns="46800" rIns="90000" bIns="46800" anchor="ctr">
            <a:normAutofit fontScale="95000" lnSpcReduction="10000"/>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01</a:t>
            </a:r>
            <a:endPar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2448560" y="-24130"/>
            <a:ext cx="5873115" cy="583565"/>
          </a:xfrm>
          <a:prstGeom prst="rect">
            <a:avLst/>
          </a:prstGeom>
          <a:noFill/>
        </p:spPr>
        <p:txBody>
          <a:bodyPr wrap="square" rtlCol="0">
            <a:spAutoFit/>
          </a:bodyPr>
          <a:lstStyle/>
          <a:p>
            <a:r>
              <a:rPr lang="en-US" altLang="zh-CN" sz="3200" b="1" dirty="0">
                <a:solidFill>
                  <a:srgbClr val="FF0000"/>
                </a:solidFill>
              </a:rPr>
              <a:t>The Structure of the Passage</a:t>
            </a:r>
            <a:endParaRPr lang="en-US" altLang="zh-CN" sz="3200" b="1" dirty="0">
              <a:solidFill>
                <a:srgbClr val="FF0000"/>
              </a:solidFill>
            </a:endParaRPr>
          </a:p>
        </p:txBody>
      </p:sp>
      <p:sp>
        <p:nvSpPr>
          <p:cNvPr id="22" name="文本框 21"/>
          <p:cNvSpPr txBox="1"/>
          <p:nvPr/>
        </p:nvSpPr>
        <p:spPr>
          <a:xfrm>
            <a:off x="3144520" y="559435"/>
            <a:ext cx="3788410" cy="1014730"/>
          </a:xfrm>
          <a:prstGeom prst="rect">
            <a:avLst/>
          </a:prstGeom>
          <a:solidFill>
            <a:schemeClr val="tx2"/>
          </a:solidFill>
        </p:spPr>
        <p:txBody>
          <a:bodyPr wrap="square" rtlCol="0" anchor="t">
            <a:spAutoFit/>
          </a:bodyPr>
          <a:lstStyle/>
          <a:p>
            <a:pPr algn="ctr"/>
            <a:r>
              <a:rPr lang="en-US" altLang="zh-CN" sz="3200" b="1">
                <a:solidFill>
                  <a:srgbClr val="FF0000"/>
                </a:solidFill>
                <a:latin typeface="Calibri" panose="020F0502020204030204" charset="0"/>
              </a:rPr>
              <a:t>Para.1</a:t>
            </a:r>
            <a:endParaRPr lang="en-US" altLang="zh-CN" sz="3200" b="1">
              <a:solidFill>
                <a:srgbClr val="FF0000"/>
              </a:solidFill>
              <a:latin typeface="Calibri" panose="020F0502020204030204" charset="0"/>
            </a:endParaRPr>
          </a:p>
          <a:p>
            <a:pPr algn="ctr"/>
            <a:r>
              <a:rPr lang="en-US" altLang="zh-CN" sz="2800" b="1" i="1">
                <a:solidFill>
                  <a:schemeClr val="tx1"/>
                </a:solidFill>
                <a:latin typeface="Calibri" panose="020F0502020204030204" charset="0"/>
              </a:rPr>
              <a:t>raise the topic/hope</a:t>
            </a:r>
            <a:endParaRPr lang="en-US" altLang="zh-CN" sz="2800" b="1" i="1">
              <a:solidFill>
                <a:schemeClr val="tx1"/>
              </a:solidFill>
              <a:latin typeface="Calibri" panose="020F0502020204030204" charset="0"/>
            </a:endParaRPr>
          </a:p>
        </p:txBody>
      </p:sp>
      <p:sp>
        <p:nvSpPr>
          <p:cNvPr id="23" name="文本框 22"/>
          <p:cNvSpPr txBox="1"/>
          <p:nvPr/>
        </p:nvSpPr>
        <p:spPr>
          <a:xfrm>
            <a:off x="799465" y="3482340"/>
            <a:ext cx="8259445" cy="1014730"/>
          </a:xfrm>
          <a:prstGeom prst="rect">
            <a:avLst/>
          </a:prstGeom>
          <a:solidFill>
            <a:schemeClr val="accent2">
              <a:lumMod val="60000"/>
              <a:lumOff val="40000"/>
            </a:schemeClr>
          </a:solidFill>
        </p:spPr>
        <p:txBody>
          <a:bodyPr wrap="square" rtlCol="0" anchor="t">
            <a:spAutoFit/>
          </a:bodyPr>
          <a:lstStyle/>
          <a:p>
            <a:pPr algn="ctr"/>
            <a:r>
              <a:rPr lang="en-US" altLang="zh-CN" sz="3200" b="1">
                <a:solidFill>
                  <a:srgbClr val="FF0000"/>
                </a:solidFill>
                <a:latin typeface="Calibri" panose="020F0502020204030204" charset="0"/>
              </a:rPr>
              <a:t>Para.2-5</a:t>
            </a:r>
            <a:endParaRPr lang="en-US" altLang="zh-CN" sz="3200" b="1">
              <a:solidFill>
                <a:srgbClr val="FF0000"/>
              </a:solidFill>
              <a:latin typeface="Calibri" panose="020F0502020204030204" charset="0"/>
            </a:endParaRPr>
          </a:p>
          <a:p>
            <a:pPr algn="ctr"/>
            <a:r>
              <a:rPr lang="en-US" altLang="zh-CN" sz="2800" b="1" i="1">
                <a:solidFill>
                  <a:schemeClr val="tx1"/>
                </a:solidFill>
                <a:latin typeface="Calibri" panose="020F0502020204030204" charset="0"/>
              </a:rPr>
              <a:t>Strategies for cultivating hope</a:t>
            </a:r>
            <a:endParaRPr lang="en-US" altLang="zh-CN" sz="2800" b="1" i="1">
              <a:solidFill>
                <a:schemeClr val="tx1"/>
              </a:solidFill>
              <a:latin typeface="Calibri" panose="020F0502020204030204" charset="0"/>
            </a:endParaRPr>
          </a:p>
        </p:txBody>
      </p:sp>
      <p:sp>
        <p:nvSpPr>
          <p:cNvPr id="2" name="矩形 1"/>
          <p:cNvSpPr/>
          <p:nvPr/>
        </p:nvSpPr>
        <p:spPr>
          <a:xfrm>
            <a:off x="0" y="475615"/>
            <a:ext cx="9945370" cy="111633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0" y="1663700"/>
            <a:ext cx="9946005" cy="5205730"/>
          </a:xfrm>
          <a:prstGeom prst="rect">
            <a:avLst/>
          </a:prstGeom>
          <a:noFill/>
          <a:ln w="571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22" grpId="0" bldLvl="0" animBg="1"/>
      <p:bldP spid="22" grpId="1"/>
      <p:bldP spid="23" grpId="0" bldLvl="0" animBg="1"/>
      <p:bldP spid="23" grpId="1"/>
      <p:bldP spid="2" grpId="0" bldLvl="0" animBg="1"/>
      <p:bldP spid="3"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63195" y="132080"/>
            <a:ext cx="11694160" cy="2245360"/>
          </a:xfrm>
          <a:prstGeom prst="rect">
            <a:avLst/>
          </a:prstGeom>
          <a:solidFill>
            <a:schemeClr val="accent4">
              <a:lumMod val="40000"/>
              <a:lumOff val="60000"/>
            </a:schemeClr>
          </a:solidFill>
          <a:ln w="9525">
            <a:noFill/>
          </a:ln>
        </p:spPr>
        <p:txBody>
          <a:bodyPr wrap="square">
            <a:spAutoFit/>
          </a:bodyPr>
          <a:lstStyle/>
          <a:p>
            <a:pPr indent="292100" algn="just"/>
            <a:r>
              <a:rPr sz="2800" b="0">
                <a:ea typeface="宋体" panose="02010600030101010101" pitchFamily="2" charset="-122"/>
              </a:rPr>
              <a:t>1.The solution to any despair might be hope, experts say. It’s believing in a brighter future and acting towards it. </a:t>
            </a:r>
            <a:r>
              <a:rPr sz="2800" b="0" u="sng">
                <a:ea typeface="宋体" panose="02010600030101010101" pitchFamily="2" charset="-122"/>
              </a:rPr>
              <a:t>   36   </a:t>
            </a:r>
            <a:r>
              <a:rPr sz="2800" b="0">
                <a:ea typeface="宋体" panose="02010600030101010101" pitchFamily="2" charset="-122"/>
              </a:rPr>
              <a:t> Here are strategies that can help cultivate hope. As Hellman, an assistant professor of psychology at Suffolk University in Boston, points out, “Hope begets hope, and it has such a significant protective factor.”</a:t>
            </a:r>
            <a:r>
              <a:rPr sz="2800" b="0" u="sng">
                <a:ea typeface="宋体" panose="02010600030101010101" pitchFamily="2" charset="-122"/>
              </a:rPr>
              <a:t> </a:t>
            </a:r>
            <a:endParaRPr sz="2800" b="0" u="sng">
              <a:ea typeface="宋体" panose="02010600030101010101" pitchFamily="2" charset="-122"/>
            </a:endParaRPr>
          </a:p>
        </p:txBody>
      </p:sp>
      <p:sp>
        <p:nvSpPr>
          <p:cNvPr id="4" name="文本框 3"/>
          <p:cNvSpPr txBox="1"/>
          <p:nvPr/>
        </p:nvSpPr>
        <p:spPr>
          <a:xfrm>
            <a:off x="163195" y="2828925"/>
            <a:ext cx="11693525" cy="3327400"/>
          </a:xfrm>
          <a:prstGeom prst="rect">
            <a:avLst/>
          </a:prstGeom>
          <a:solidFill>
            <a:schemeClr val="accent2">
              <a:lumMod val="20000"/>
              <a:lumOff val="80000"/>
            </a:schemeClr>
          </a:solidFill>
          <a:ln w="9525">
            <a:noFill/>
          </a:ln>
        </p:spPr>
        <p:txBody>
          <a:bodyPr wrap="square">
            <a:noAutofit/>
          </a:bodyPr>
          <a:lstStyle/>
          <a:p>
            <a:pPr indent="292100"/>
            <a:r>
              <a:rPr lang="en-US" sz="2800" b="0">
                <a:solidFill>
                  <a:srgbClr val="000000"/>
                </a:solidFill>
                <a:latin typeface="Times New Roman" panose="02020603050405020304" charset="0"/>
                <a:ea typeface="宋体" panose="02010600030101010101" pitchFamily="2" charset="-122"/>
              </a:rPr>
              <a:t>A. Do something meaningful.</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B. It can be taught and nurtured.</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C. Think in a goal-oriented way. </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D. With these good examples, people are bound to be successful. </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E. So, if one doesn’t work out, they have an alternative at the ready.</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F. By seeing other people succeed, they feel like they could succeed. </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G. You and I have this wonderful capacity to play a movie in our head.</a:t>
            </a:r>
            <a:endParaRPr lang="en-US" sz="28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163195" y="4229100"/>
            <a:ext cx="11434445" cy="2628900"/>
          </a:xfrm>
          <a:prstGeom prst="rect">
            <a:avLst/>
          </a:prstGeom>
          <a:solidFill>
            <a:schemeClr val="accent6">
              <a:lumMod val="40000"/>
              <a:lumOff val="60000"/>
            </a:schemeClr>
          </a:solidFill>
        </p:spPr>
        <p:txBody>
          <a:bodyPr wrap="square" rtlCol="0">
            <a:noAutofit/>
          </a:bodyPr>
          <a:lstStyle/>
          <a:p>
            <a:r>
              <a:rPr lang="zh-CN" altLang="en-US" sz="3200" dirty="0">
                <a:latin typeface="Times New Roman" panose="02020603050405020304" charset="0"/>
                <a:ea typeface="楷体" panose="02010609060101010101" charset="-122"/>
                <a:cs typeface="Times New Roman" panose="02020603050405020304" charset="0"/>
              </a:rPr>
              <a:t>解析：</a:t>
            </a:r>
            <a:r>
              <a:rPr sz="3200" dirty="0" err="1">
                <a:latin typeface="Times New Roman" panose="02020603050405020304" charset="0"/>
                <a:ea typeface="楷体" panose="02010609060101010101" charset="-122"/>
                <a:cs typeface="Times New Roman" panose="02020603050405020304" charset="0"/>
              </a:rPr>
              <a:t>本空位于段</a:t>
            </a:r>
            <a:r>
              <a:rPr lang="zh-CN" sz="3200" dirty="0" err="1">
                <a:latin typeface="Times New Roman" panose="02020603050405020304" charset="0"/>
                <a:ea typeface="楷体" panose="02010609060101010101" charset="-122"/>
                <a:cs typeface="Times New Roman" panose="02020603050405020304" charset="0"/>
              </a:rPr>
              <a:t>中</a:t>
            </a:r>
            <a:r>
              <a:rPr sz="3200" dirty="0">
                <a:latin typeface="Times New Roman" panose="02020603050405020304" charset="0"/>
                <a:ea typeface="楷体" panose="02010609060101010101" charset="-122"/>
                <a:cs typeface="Times New Roman" panose="02020603050405020304" charset="0"/>
              </a:rPr>
              <a:t>,</a:t>
            </a:r>
            <a:r>
              <a:rPr lang="zh-CN" sz="3200" dirty="0">
                <a:latin typeface="Times New Roman" panose="02020603050405020304" charset="0"/>
                <a:ea typeface="楷体" panose="02010609060101010101" charset="-122"/>
                <a:cs typeface="Times New Roman" panose="02020603050405020304" charset="0"/>
              </a:rPr>
              <a:t>具有承上启下的作用。承接上文</a:t>
            </a:r>
            <a:r>
              <a:rPr lang="en-US" altLang="zh-CN" sz="3200" dirty="0">
                <a:latin typeface="Times New Roman" panose="02020603050405020304" charset="0"/>
                <a:ea typeface="楷体" panose="02010609060101010101" charset="-122"/>
                <a:cs typeface="Times New Roman" panose="02020603050405020304" charset="0"/>
              </a:rPr>
              <a:t>acting towards it(hope)“</a:t>
            </a:r>
            <a:r>
              <a:rPr lang="zh-CN" sz="3200" dirty="0">
                <a:latin typeface="Times New Roman" panose="02020603050405020304" charset="0"/>
                <a:ea typeface="楷体" panose="02010609060101010101" charset="-122"/>
                <a:cs typeface="Times New Roman" panose="02020603050405020304" charset="0"/>
              </a:rPr>
              <a:t>为之行动</a:t>
            </a:r>
            <a:r>
              <a:rPr lang="en-US" altLang="zh-CN" sz="3200" dirty="0">
                <a:latin typeface="Times New Roman" panose="02020603050405020304" charset="0"/>
                <a:ea typeface="楷体" panose="02010609060101010101" charset="-122"/>
                <a:cs typeface="Times New Roman" panose="02020603050405020304" charset="0"/>
              </a:rPr>
              <a:t>”</a:t>
            </a:r>
            <a:r>
              <a:rPr lang="zh-CN" altLang="en-US" sz="3200" dirty="0">
                <a:latin typeface="Times New Roman" panose="02020603050405020304" charset="0"/>
                <a:ea typeface="楷体" panose="02010609060101010101" charset="-122"/>
                <a:cs typeface="Times New Roman" panose="02020603050405020304" charset="0"/>
              </a:rPr>
              <a:t>，后文提到培养</a:t>
            </a:r>
            <a:r>
              <a:rPr lang="en-US" altLang="zh-CN" sz="3200" dirty="0">
                <a:latin typeface="Times New Roman" panose="02020603050405020304" charset="0"/>
                <a:ea typeface="楷体" panose="02010609060101010101" charset="-122"/>
                <a:cs typeface="Times New Roman" panose="02020603050405020304" charset="0"/>
              </a:rPr>
              <a:t>hope </a:t>
            </a:r>
            <a:r>
              <a:rPr lang="zh-CN" altLang="en-US" sz="3200" dirty="0">
                <a:latin typeface="Times New Roman" panose="02020603050405020304" charset="0"/>
                <a:ea typeface="楷体" panose="02010609060101010101" charset="-122"/>
                <a:cs typeface="Times New Roman" panose="02020603050405020304" charset="0"/>
              </a:rPr>
              <a:t>的一些策略。按同话题原则，</a:t>
            </a:r>
            <a:r>
              <a:rPr lang="zh-CN" sz="3200" dirty="0">
                <a:latin typeface="Times New Roman" panose="02020603050405020304" charset="0"/>
                <a:ea typeface="楷体" panose="02010609060101010101" charset="-122"/>
                <a:cs typeface="Times New Roman" panose="02020603050405020304" charset="0"/>
              </a:rPr>
              <a:t>该空应选择</a:t>
            </a:r>
            <a:r>
              <a:rPr lang="en-US" altLang="zh-CN" sz="3200" dirty="0">
                <a:latin typeface="Times New Roman" panose="02020603050405020304" charset="0"/>
                <a:ea typeface="楷体" panose="02010609060101010101" charset="-122"/>
                <a:cs typeface="Times New Roman" panose="02020603050405020304" charset="0"/>
              </a:rPr>
              <a:t>B</a:t>
            </a:r>
            <a:r>
              <a:rPr lang="zh-CN" altLang="en-US" sz="3200" dirty="0">
                <a:latin typeface="Times New Roman" panose="02020603050405020304" charset="0"/>
                <a:ea typeface="楷体" panose="02010609060101010101" charset="-122"/>
                <a:cs typeface="Times New Roman" panose="02020603050405020304" charset="0"/>
              </a:rPr>
              <a:t>。词汇复现在</a:t>
            </a:r>
            <a:r>
              <a:rPr lang="en-US" altLang="zh-CN" sz="3200" dirty="0">
                <a:latin typeface="Times New Roman" panose="02020603050405020304" charset="0"/>
                <a:ea typeface="楷体" panose="02010609060101010101" charset="-122"/>
                <a:cs typeface="Times New Roman" panose="02020603050405020304" charset="0"/>
              </a:rPr>
              <a:t>taught and nurtured</a:t>
            </a:r>
            <a:r>
              <a:rPr lang="zh-CN" altLang="en-US" sz="3200" dirty="0">
                <a:latin typeface="Times New Roman" panose="02020603050405020304" charset="0"/>
                <a:ea typeface="楷体" panose="02010609060101010101" charset="-122"/>
                <a:cs typeface="Times New Roman" panose="02020603050405020304" charset="0"/>
              </a:rPr>
              <a:t>和</a:t>
            </a:r>
            <a:r>
              <a:rPr lang="en-US" altLang="zh-CN" sz="3200" dirty="0">
                <a:latin typeface="Times New Roman" panose="02020603050405020304" charset="0"/>
                <a:ea typeface="楷体" panose="02010609060101010101" charset="-122"/>
                <a:cs typeface="Times New Roman" panose="02020603050405020304" charset="0"/>
              </a:rPr>
              <a:t>cultivate hope.</a:t>
            </a:r>
            <a:endParaRPr lang="en-US" altLang="zh-CN" sz="3200" dirty="0">
              <a:latin typeface="Times New Roman" panose="02020603050405020304" charset="0"/>
              <a:ea typeface="楷体" panose="02010609060101010101" charset="-122"/>
              <a:cs typeface="Times New Roman" panose="02020603050405020304" charset="0"/>
            </a:endParaRPr>
          </a:p>
        </p:txBody>
      </p:sp>
      <p:sp>
        <p:nvSpPr>
          <p:cNvPr id="6" name="矩形 5"/>
          <p:cNvSpPr/>
          <p:nvPr/>
        </p:nvSpPr>
        <p:spPr>
          <a:xfrm>
            <a:off x="2263140" y="3347720"/>
            <a:ext cx="2786380" cy="47307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31165" y="3347720"/>
            <a:ext cx="452755" cy="33972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nvSpPr>
        <p:spPr>
          <a:xfrm>
            <a:off x="6419215" y="569595"/>
            <a:ext cx="28194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83920" y="3347720"/>
            <a:ext cx="338455" cy="339090"/>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960120" y="1014730"/>
            <a:ext cx="3620770" cy="47307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14" grpId="0" bldLvl="0" animBg="1"/>
      <p:bldP spid="12" grpId="0" bldLvl="0" animBg="1"/>
      <p:bldP spid="2" grpId="0" bldLvl="0" animBg="1"/>
      <p:bldP spid="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2395" y="2778760"/>
            <a:ext cx="11524615" cy="2593975"/>
          </a:xfrm>
          <a:prstGeom prst="rect">
            <a:avLst/>
          </a:prstGeom>
          <a:solidFill>
            <a:schemeClr val="accent2">
              <a:lumMod val="20000"/>
              <a:lumOff val="80000"/>
            </a:schemeClr>
          </a:solidFill>
          <a:ln w="9525">
            <a:noFill/>
          </a:ln>
        </p:spPr>
        <p:txBody>
          <a:bodyPr wrap="square">
            <a:noAutofit/>
          </a:bodyPr>
          <a:lstStyle/>
          <a:p>
            <a:pPr indent="292100"/>
            <a:r>
              <a:rPr lang="en-US" sz="2800" b="0">
                <a:solidFill>
                  <a:srgbClr val="000000"/>
                </a:solidFill>
                <a:latin typeface="Times New Roman" panose="02020603050405020304" charset="0"/>
                <a:ea typeface="宋体" panose="02010600030101010101" pitchFamily="2" charset="-122"/>
              </a:rPr>
              <a:t>A. Do something meaningful.</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C. Think in a goal-oriented way. </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D. With these good examples, people are bound to be successful. </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E. So, if one doesn’t work out, they have an alternative at the ready.</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F. By seeing other people succeed, they feel like they could succeed. </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G. You and I have this wonderful capacity to play a movie in our head.</a:t>
            </a:r>
            <a:endParaRPr lang="en-US" sz="2800" b="0">
              <a:solidFill>
                <a:srgbClr val="000000"/>
              </a:solidFill>
              <a:latin typeface="Times New Roman" panose="02020603050405020304" charset="0"/>
              <a:ea typeface="宋体" panose="02010600030101010101" pitchFamily="2" charset="-122"/>
            </a:endParaRPr>
          </a:p>
        </p:txBody>
      </p:sp>
      <p:sp>
        <p:nvSpPr>
          <p:cNvPr id="118" name="文本框 117"/>
          <p:cNvSpPr txBox="1"/>
          <p:nvPr/>
        </p:nvSpPr>
        <p:spPr>
          <a:xfrm>
            <a:off x="163195" y="132080"/>
            <a:ext cx="11694160" cy="1666240"/>
          </a:xfrm>
          <a:prstGeom prst="rect">
            <a:avLst/>
          </a:prstGeom>
          <a:solidFill>
            <a:schemeClr val="accent4">
              <a:lumMod val="40000"/>
              <a:lumOff val="60000"/>
            </a:schemeClr>
          </a:solidFill>
          <a:ln w="9525">
            <a:noFill/>
          </a:ln>
        </p:spPr>
        <p:txBody>
          <a:bodyPr wrap="square">
            <a:spAutoFit/>
          </a:bodyPr>
          <a:lstStyle/>
          <a:p>
            <a:pPr indent="292100" algn="just">
              <a:lnSpc>
                <a:spcPct val="80000"/>
              </a:lnSpc>
            </a:pPr>
            <a:r>
              <a:rPr sz="3200">
                <a:latin typeface="Times New Roman" panose="02020603050405020304" charset="0"/>
                <a:ea typeface="宋体" panose="02010600030101010101" pitchFamily="2" charset="-122"/>
                <a:cs typeface="Times New Roman" panose="02020603050405020304" charset="0"/>
              </a:rPr>
              <a:t> </a:t>
            </a:r>
            <a:r>
              <a:rPr sz="3200" u="sng">
                <a:latin typeface="Times New Roman" panose="02020603050405020304" charset="0"/>
                <a:ea typeface="宋体" panose="02010600030101010101" pitchFamily="2" charset="-122"/>
                <a:cs typeface="Times New Roman" panose="02020603050405020304" charset="0"/>
              </a:rPr>
              <a:t>  37   </a:t>
            </a:r>
            <a:r>
              <a:rPr sz="3200">
                <a:latin typeface="Times New Roman" panose="02020603050405020304" charset="0"/>
                <a:ea typeface="宋体" panose="02010600030101010101" pitchFamily="2" charset="-122"/>
                <a:cs typeface="Times New Roman" panose="02020603050405020304" charset="0"/>
              </a:rPr>
              <a:t> Make it a point to always be working toward at least one goal that’s meaningful, Hellman advises. In other words, it shouldn’t be something you have to do but something you want to do. “Goals can be anything that’s important to us,” he says. </a:t>
            </a:r>
            <a:endParaRPr sz="3200">
              <a:latin typeface="Times New Roman" panose="02020603050405020304" charset="0"/>
              <a:ea typeface="宋体" panose="02010600030101010101" pitchFamily="2" charset="-122"/>
              <a:cs typeface="Times New Roman" panose="02020603050405020304" charset="0"/>
            </a:endParaRPr>
          </a:p>
        </p:txBody>
      </p:sp>
      <p:sp>
        <p:nvSpPr>
          <p:cNvPr id="8" name="矩形 7"/>
          <p:cNvSpPr/>
          <p:nvPr/>
        </p:nvSpPr>
        <p:spPr>
          <a:xfrm>
            <a:off x="883285" y="3259455"/>
            <a:ext cx="414972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3195" y="5513705"/>
            <a:ext cx="11474450" cy="1355725"/>
          </a:xfrm>
          <a:prstGeom prst="rect">
            <a:avLst/>
          </a:prstGeom>
          <a:solidFill>
            <a:schemeClr val="accent6">
              <a:lumMod val="40000"/>
              <a:lumOff val="60000"/>
            </a:schemeClr>
          </a:solidFill>
        </p:spPr>
        <p:txBody>
          <a:bodyPr wrap="square" rtlCol="0">
            <a:noAutofit/>
          </a:bodyPr>
          <a:lstStyle/>
          <a:p>
            <a:r>
              <a:rPr lang="zh-CN" altLang="en-US" sz="2800" dirty="0">
                <a:solidFill>
                  <a:schemeClr val="tx1"/>
                </a:solidFill>
                <a:latin typeface="楷体" panose="02010609060101010101" charset="-122"/>
                <a:ea typeface="楷体" panose="02010609060101010101" charset="-122"/>
                <a:cs typeface="楷体" panose="02010609060101010101" charset="-122"/>
              </a:rPr>
              <a:t>解析：段首句。</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设问对象：培养希望的策略。</a:t>
            </a:r>
            <a:r>
              <a:rPr lang="zh-CN" altLang="en-US" sz="2800" dirty="0">
                <a:solidFill>
                  <a:schemeClr val="tx1"/>
                </a:solidFill>
                <a:latin typeface="楷体" panose="02010609060101010101" charset="-122"/>
                <a:ea typeface="楷体" panose="02010609060101010101" charset="-122"/>
                <a:cs typeface="楷体" panose="02010609060101010101" charset="-122"/>
              </a:rPr>
              <a:t>可用策略：根据篇章结构，该段</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与其他</a:t>
            </a:r>
            <a:r>
              <a:rPr lang="en-US" altLang="zh-CN" sz="2800"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策略</a:t>
            </a:r>
            <a:r>
              <a:rPr lang="en-US" altLang="zh-CN" sz="2800"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段首句句式相同，锁定</a:t>
            </a:r>
            <a:r>
              <a:rPr lang="en-US" altLang="zh-CN" sz="2800" dirty="0">
                <a:solidFill>
                  <a:schemeClr val="tx1"/>
                </a:solidFill>
                <a:latin typeface="楷体" panose="02010609060101010101" charset="-122"/>
                <a:ea typeface="楷体" panose="02010609060101010101" charset="-122"/>
                <a:cs typeface="楷体" panose="02010609060101010101" charset="-122"/>
                <a:sym typeface="+mn-ea"/>
              </a:rPr>
              <a:t>KO</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项为</a:t>
            </a:r>
            <a:r>
              <a:rPr lang="en-US" altLang="zh-CN" sz="2800" dirty="0">
                <a:solidFill>
                  <a:schemeClr val="tx1"/>
                </a:solidFill>
                <a:latin typeface="楷体" panose="02010609060101010101" charset="-122"/>
                <a:ea typeface="楷体" panose="02010609060101010101" charset="-122"/>
                <a:cs typeface="楷体" panose="02010609060101010101" charset="-122"/>
                <a:sym typeface="+mn-ea"/>
              </a:rPr>
              <a:t>A&amp;C</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选项。结合说明文首句功能，该空应呼应</a:t>
            </a:r>
            <a:r>
              <a:rPr lang="zh-CN" altLang="en-US" sz="2800" dirty="0">
                <a:solidFill>
                  <a:schemeClr val="tx1"/>
                </a:solidFill>
                <a:latin typeface="楷体" panose="02010609060101010101" charset="-122"/>
                <a:ea typeface="楷体" panose="02010609060101010101" charset="-122"/>
                <a:cs typeface="楷体" panose="02010609060101010101" charset="-122"/>
              </a:rPr>
              <a:t>本段第</a:t>
            </a:r>
            <a:r>
              <a:rPr lang="en-US" altLang="zh-CN" sz="2800" dirty="0">
                <a:solidFill>
                  <a:schemeClr val="tx1"/>
                </a:solidFill>
                <a:latin typeface="楷体" panose="02010609060101010101" charset="-122"/>
                <a:ea typeface="楷体" panose="02010609060101010101" charset="-122"/>
                <a:cs typeface="楷体" panose="02010609060101010101" charset="-122"/>
              </a:rPr>
              <a:t>2</a:t>
            </a:r>
            <a:r>
              <a:rPr lang="zh-CN" altLang="en-US" sz="2800" dirty="0">
                <a:solidFill>
                  <a:schemeClr val="tx1"/>
                </a:solidFill>
                <a:latin typeface="楷体" panose="02010609060101010101" charset="-122"/>
                <a:ea typeface="楷体" panose="02010609060101010101" charset="-122"/>
                <a:cs typeface="楷体" panose="02010609060101010101" charset="-122"/>
              </a:rPr>
              <a:t>句话内容，故选</a:t>
            </a:r>
            <a:r>
              <a:rPr lang="en-US" altLang="zh-CN" sz="2800" dirty="0">
                <a:solidFill>
                  <a:schemeClr val="tx1"/>
                </a:solidFill>
                <a:latin typeface="楷体" panose="02010609060101010101" charset="-122"/>
                <a:ea typeface="楷体" panose="02010609060101010101" charset="-122"/>
                <a:cs typeface="楷体" panose="02010609060101010101" charset="-122"/>
              </a:rPr>
              <a:t>C</a:t>
            </a:r>
            <a:r>
              <a:rPr lang="zh-CN" altLang="en-US" sz="2800" dirty="0">
                <a:solidFill>
                  <a:schemeClr val="tx1"/>
                </a:solidFill>
                <a:latin typeface="楷体" panose="02010609060101010101" charset="-122"/>
                <a:ea typeface="楷体" panose="02010609060101010101" charset="-122"/>
                <a:cs typeface="楷体" panose="02010609060101010101" charset="-122"/>
              </a:rPr>
              <a:t>项。</a:t>
            </a:r>
            <a:endParaRPr lang="zh-CN" altLang="en-US" sz="2800" dirty="0">
              <a:solidFill>
                <a:schemeClr val="tx1"/>
              </a:solidFill>
              <a:latin typeface="楷体" panose="02010609060101010101" charset="-122"/>
              <a:ea typeface="楷体" panose="02010609060101010101" charset="-122"/>
              <a:cs typeface="楷体" panose="02010609060101010101" charset="-122"/>
            </a:endParaRPr>
          </a:p>
          <a:p>
            <a:r>
              <a:rPr lang="zh-CN" altLang="en-US" sz="2400" dirty="0">
                <a:solidFill>
                  <a:schemeClr val="tx1"/>
                </a:solidFill>
              </a:rPr>
              <a:t>。</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p:txBody>
      </p:sp>
      <p:sp>
        <p:nvSpPr>
          <p:cNvPr id="15" name="矩形 14"/>
          <p:cNvSpPr/>
          <p:nvPr/>
        </p:nvSpPr>
        <p:spPr>
          <a:xfrm>
            <a:off x="6387465" y="132080"/>
            <a:ext cx="525018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上箭头 19"/>
          <p:cNvSpPr/>
          <p:nvPr>
            <p:custDataLst>
              <p:tags r:id="rId1"/>
            </p:custDataLst>
          </p:nvPr>
        </p:nvSpPr>
        <p:spPr>
          <a:xfrm rot="12900000">
            <a:off x="5511165" y="343535"/>
            <a:ext cx="139700" cy="3161665"/>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椭圆 21"/>
          <p:cNvSpPr/>
          <p:nvPr/>
        </p:nvSpPr>
        <p:spPr>
          <a:xfrm>
            <a:off x="394335" y="3259455"/>
            <a:ext cx="452755" cy="47307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5" grpId="0" bldLvl="0" animBg="1"/>
      <p:bldP spid="20" grpId="0" bldLvl="0" animBg="1"/>
      <p:bldP spid="2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lstStyle/>
          <a:p>
            <a:r>
              <a:rPr lang="zh-CN" altLang="en-US" dirty="0">
                <a:solidFill>
                  <a:schemeClr val="dk1">
                    <a:lumMod val="85000"/>
                    <a:lumOff val="15000"/>
                  </a:schemeClr>
                </a:solidFill>
                <a:latin typeface="宋体" panose="02010600030101010101" pitchFamily="2" charset="-122"/>
                <a:ea typeface="宋体" panose="02010600030101010101" pitchFamily="2" charset="-122"/>
              </a:rPr>
              <a:t>题型概况</a:t>
            </a:r>
            <a:endParaRPr lang="zh-CN" altLang="en-US"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01</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925445"/>
            <a:ext cx="11524615" cy="2593975"/>
          </a:xfrm>
          <a:prstGeom prst="rect">
            <a:avLst/>
          </a:prstGeom>
          <a:solidFill>
            <a:schemeClr val="accent2">
              <a:lumMod val="20000"/>
              <a:lumOff val="80000"/>
            </a:schemeClr>
          </a:solidFill>
          <a:ln w="9525">
            <a:noFill/>
          </a:ln>
        </p:spPr>
        <p:txBody>
          <a:bodyPr wrap="square">
            <a:noAutofit/>
          </a:bodyPr>
          <a:lstStyle/>
          <a:p>
            <a:pPr indent="292100"/>
            <a:r>
              <a:rPr lang="en-US" sz="2800" b="0">
                <a:solidFill>
                  <a:srgbClr val="000000"/>
                </a:solidFill>
                <a:latin typeface="Times New Roman" panose="02020603050405020304" charset="0"/>
                <a:ea typeface="宋体" panose="02010600030101010101" pitchFamily="2" charset="-122"/>
              </a:rPr>
              <a:t>A. Do something meaningful.</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D. With these good examples, people are bound to be successful. </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E. So, if one doesn’t work out, they have an alternative at the ready.</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F. By seeing other people succeed, they feel like they could succeed. </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G. You and I have this wonderful capacity to play a movie in our head.</a:t>
            </a:r>
            <a:endParaRPr lang="en-US" sz="2800" b="0">
              <a:solidFill>
                <a:srgbClr val="000000"/>
              </a:solidFill>
              <a:latin typeface="Times New Roman" panose="02020603050405020304" charset="0"/>
              <a:ea typeface="宋体" panose="02010600030101010101" pitchFamily="2" charset="-122"/>
            </a:endParaRPr>
          </a:p>
        </p:txBody>
      </p:sp>
      <p:sp>
        <p:nvSpPr>
          <p:cNvPr id="118" name="文本框 117"/>
          <p:cNvSpPr txBox="1"/>
          <p:nvPr/>
        </p:nvSpPr>
        <p:spPr>
          <a:xfrm>
            <a:off x="163195" y="132080"/>
            <a:ext cx="11694160" cy="2453640"/>
          </a:xfrm>
          <a:prstGeom prst="rect">
            <a:avLst/>
          </a:prstGeom>
          <a:solidFill>
            <a:schemeClr val="accent4">
              <a:lumMod val="40000"/>
              <a:lumOff val="60000"/>
            </a:schemeClr>
          </a:solidFill>
          <a:ln w="9525">
            <a:noFill/>
          </a:ln>
        </p:spPr>
        <p:txBody>
          <a:bodyPr wrap="square">
            <a:spAutoFit/>
          </a:bodyPr>
          <a:lstStyle/>
          <a:p>
            <a:pPr indent="292100">
              <a:lnSpc>
                <a:spcPct val="80000"/>
              </a:lnSpc>
            </a:pPr>
            <a:r>
              <a:rPr sz="3200">
                <a:latin typeface="Times New Roman" panose="02020603050405020304" charset="0"/>
                <a:ea typeface="宋体" panose="02010600030101010101" pitchFamily="2" charset="-122"/>
                <a:cs typeface="Times New Roman" panose="02020603050405020304" charset="0"/>
              </a:rPr>
              <a:t>Brainstorm solutions. If you’ve set a goal that’s meaningful to you, but you can’t figure out a way to achieve it, you’ll probably feel pretty hopeless. People who are high in hope, meanwhile, tend to generate lots of ways. </a:t>
            </a:r>
            <a:r>
              <a:rPr sz="3200" b="1" u="sng">
                <a:latin typeface="Times New Roman" panose="02020603050405020304" charset="0"/>
                <a:ea typeface="宋体" panose="02010600030101010101" pitchFamily="2" charset="-122"/>
                <a:cs typeface="Times New Roman" panose="02020603050405020304" charset="0"/>
              </a:rPr>
              <a:t>   38   </a:t>
            </a:r>
            <a:r>
              <a:rPr sz="3200">
                <a:latin typeface="Times New Roman" panose="02020603050405020304" charset="0"/>
                <a:ea typeface="宋体" panose="02010600030101010101" pitchFamily="2" charset="-122"/>
                <a:cs typeface="Times New Roman" panose="02020603050405020304" charset="0"/>
              </a:rPr>
              <a:t> If you’re struggling to make a plan, Hellman suggests sitting down with a pen and paper and giving yourself an hour to brainstorm solutions. </a:t>
            </a:r>
            <a:endParaRPr sz="3200">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163195" y="4661535"/>
            <a:ext cx="11524615" cy="1231265"/>
          </a:xfrm>
          <a:prstGeom prst="rect">
            <a:avLst/>
          </a:prstGeom>
          <a:solidFill>
            <a:schemeClr val="accent6">
              <a:lumMod val="40000"/>
              <a:lumOff val="60000"/>
            </a:schemeClr>
          </a:solidFill>
        </p:spPr>
        <p:txBody>
          <a:bodyPr wrap="square" rtlCol="0">
            <a:noAutofit/>
          </a:bodyPr>
          <a:lstStyle/>
          <a:p>
            <a:r>
              <a:rPr lang="zh-CN" altLang="en-US" sz="2800" dirty="0">
                <a:solidFill>
                  <a:schemeClr val="tx1"/>
                </a:solidFill>
                <a:latin typeface="楷体" panose="02010609060101010101" charset="-122"/>
                <a:ea typeface="楷体" panose="02010609060101010101" charset="-122"/>
                <a:cs typeface="楷体" panose="02010609060101010101" charset="-122"/>
              </a:rPr>
              <a:t>解析：段中空。承接上文，选项中</a:t>
            </a:r>
            <a:r>
              <a:rPr lang="en-US" altLang="zh-CN" sz="2800" dirty="0">
                <a:solidFill>
                  <a:schemeClr val="tx1"/>
                </a:solidFill>
                <a:latin typeface="楷体" panose="02010609060101010101" charset="-122"/>
                <a:ea typeface="楷体" panose="02010609060101010101" charset="-122"/>
                <a:cs typeface="楷体" panose="02010609060101010101" charset="-122"/>
              </a:rPr>
              <a:t>they</a:t>
            </a:r>
            <a:r>
              <a:rPr lang="zh-CN" altLang="en-US" sz="2800" dirty="0">
                <a:solidFill>
                  <a:schemeClr val="tx1"/>
                </a:solidFill>
                <a:latin typeface="楷体" panose="02010609060101010101" charset="-122"/>
                <a:ea typeface="楷体" panose="02010609060101010101" charset="-122"/>
                <a:cs typeface="楷体" panose="02010609060101010101" charset="-122"/>
              </a:rPr>
              <a:t>呼应上文</a:t>
            </a:r>
            <a:r>
              <a:rPr lang="en-US" altLang="zh-CN" sz="2800" dirty="0">
                <a:solidFill>
                  <a:schemeClr val="tx1"/>
                </a:solidFill>
                <a:latin typeface="楷体" panose="02010609060101010101" charset="-122"/>
                <a:ea typeface="楷体" panose="02010609060101010101" charset="-122"/>
                <a:cs typeface="楷体" panose="02010609060101010101" charset="-122"/>
              </a:rPr>
              <a:t>people,alternative</a:t>
            </a:r>
            <a:r>
              <a:rPr lang="zh-CN" altLang="en-US" sz="2800" dirty="0">
                <a:solidFill>
                  <a:schemeClr val="tx1"/>
                </a:solidFill>
                <a:latin typeface="楷体" panose="02010609060101010101" charset="-122"/>
                <a:ea typeface="楷体" panose="02010609060101010101" charset="-122"/>
                <a:cs typeface="楷体" panose="02010609060101010101" charset="-122"/>
              </a:rPr>
              <a:t>呼应上文</a:t>
            </a:r>
            <a:r>
              <a:rPr lang="en-US" altLang="zh-CN" sz="2800" dirty="0">
                <a:solidFill>
                  <a:schemeClr val="tx1"/>
                </a:solidFill>
                <a:latin typeface="楷体" panose="02010609060101010101" charset="-122"/>
                <a:ea typeface="楷体" panose="02010609060101010101" charset="-122"/>
                <a:cs typeface="楷体" panose="02010609060101010101" charset="-122"/>
              </a:rPr>
              <a:t>ways</a:t>
            </a:r>
            <a:r>
              <a:rPr lang="zh-CN" altLang="en-US" sz="2800" dirty="0">
                <a:solidFill>
                  <a:schemeClr val="tx1"/>
                </a:solidFill>
                <a:latin typeface="楷体" panose="02010609060101010101" charset="-122"/>
                <a:ea typeface="楷体" panose="02010609060101010101" charset="-122"/>
                <a:cs typeface="楷体" panose="02010609060101010101" charset="-122"/>
              </a:rPr>
              <a:t>。且与本段主题句中</a:t>
            </a:r>
            <a:r>
              <a:rPr lang="en-US" altLang="zh-CN" sz="2800" dirty="0">
                <a:solidFill>
                  <a:schemeClr val="tx1"/>
                </a:solidFill>
                <a:latin typeface="楷体" panose="02010609060101010101" charset="-122"/>
                <a:ea typeface="楷体" panose="02010609060101010101" charset="-122"/>
                <a:cs typeface="楷体" panose="02010609060101010101" charset="-122"/>
              </a:rPr>
              <a:t>solutions</a:t>
            </a:r>
            <a:r>
              <a:rPr lang="zh-CN" altLang="en-US" sz="2800" dirty="0">
                <a:solidFill>
                  <a:schemeClr val="tx1"/>
                </a:solidFill>
                <a:latin typeface="楷体" panose="02010609060101010101" charset="-122"/>
                <a:ea typeface="楷体" panose="02010609060101010101" charset="-122"/>
                <a:cs typeface="楷体" panose="02010609060101010101" charset="-122"/>
              </a:rPr>
              <a:t>话题一致。故</a:t>
            </a:r>
            <a:r>
              <a:rPr lang="en-US" altLang="zh-CN" sz="2800" dirty="0">
                <a:solidFill>
                  <a:schemeClr val="tx1"/>
                </a:solidFill>
                <a:latin typeface="楷体" panose="02010609060101010101" charset="-122"/>
                <a:ea typeface="楷体" panose="02010609060101010101" charset="-122"/>
                <a:cs typeface="楷体" panose="02010609060101010101" charset="-122"/>
              </a:rPr>
              <a:t>E</a:t>
            </a:r>
            <a:r>
              <a:rPr lang="zh-CN" altLang="en-US" sz="2800" dirty="0">
                <a:solidFill>
                  <a:schemeClr val="tx1"/>
                </a:solidFill>
                <a:latin typeface="楷体" panose="02010609060101010101" charset="-122"/>
                <a:ea typeface="楷体" panose="02010609060101010101" charset="-122"/>
                <a:cs typeface="楷体" panose="02010609060101010101" charset="-122"/>
              </a:rPr>
              <a:t>项正确</a:t>
            </a:r>
            <a:r>
              <a:rPr lang="zh-CN" altLang="en-US" sz="2800" dirty="0">
                <a:solidFill>
                  <a:schemeClr val="tx1"/>
                </a:solidFill>
              </a:rPr>
              <a:t>。</a:t>
            </a:r>
            <a:endParaRPr lang="zh-CN" altLang="en-US" sz="2800" dirty="0">
              <a:solidFill>
                <a:schemeClr val="tx1"/>
              </a:solidFill>
            </a:endParaRPr>
          </a:p>
          <a:p>
            <a:endParaRPr lang="zh-CN" altLang="en-US" sz="2400" dirty="0">
              <a:solidFill>
                <a:schemeClr val="tx1"/>
              </a:solidFill>
            </a:endParaRPr>
          </a:p>
          <a:p>
            <a:endParaRPr lang="zh-CN" altLang="en-US" sz="2400" dirty="0">
              <a:solidFill>
                <a:schemeClr val="tx1"/>
              </a:solidFill>
            </a:endParaRPr>
          </a:p>
          <a:p>
            <a:endParaRPr lang="zh-CN" altLang="en-US" sz="2400" dirty="0">
              <a:solidFill>
                <a:schemeClr val="tx1"/>
              </a:solidFill>
            </a:endParaRPr>
          </a:p>
          <a:p>
            <a:endParaRPr lang="en-US" altLang="zh-CN" sz="2400" dirty="0">
              <a:solidFill>
                <a:schemeClr val="tx1"/>
              </a:solidFill>
            </a:endParaRPr>
          </a:p>
        </p:txBody>
      </p:sp>
      <p:sp>
        <p:nvSpPr>
          <p:cNvPr id="2" name="文本框 1"/>
          <p:cNvSpPr txBox="1"/>
          <p:nvPr/>
        </p:nvSpPr>
        <p:spPr>
          <a:xfrm>
            <a:off x="163195" y="5993130"/>
            <a:ext cx="11524615" cy="583565"/>
          </a:xfrm>
          <a:prstGeom prst="rect">
            <a:avLst/>
          </a:prstGeom>
          <a:solidFill>
            <a:srgbClr val="C00000"/>
          </a:solidFill>
        </p:spPr>
        <p:txBody>
          <a:bodyPr wrap="square" rtlCol="0">
            <a:spAutoFit/>
          </a:bodyPr>
          <a:lstStyle/>
          <a:p>
            <a:pPr algn="ctr"/>
            <a:r>
              <a:rPr lang="en-US" altLang="zh-CN" sz="3200" dirty="0">
                <a:solidFill>
                  <a:srgbClr val="FFC000"/>
                </a:solidFill>
              </a:rPr>
              <a:t>Tip:</a:t>
            </a:r>
            <a:r>
              <a:rPr lang="zh-CN" altLang="en-US" sz="3200" dirty="0">
                <a:solidFill>
                  <a:srgbClr val="FFC000"/>
                </a:solidFill>
              </a:rPr>
              <a:t>七选五</a:t>
            </a:r>
            <a:r>
              <a:rPr lang="zh-CN" altLang="en-US" sz="3200" dirty="0">
                <a:solidFill>
                  <a:srgbClr val="FFC000"/>
                </a:solidFill>
                <a:sym typeface="+mn-ea"/>
              </a:rPr>
              <a:t>段中空解题原则：与本段主题句话题一致。</a:t>
            </a:r>
            <a:endParaRPr lang="zh-CN" altLang="en-US" sz="3200" dirty="0">
              <a:solidFill>
                <a:srgbClr val="FFC000"/>
              </a:solidFill>
            </a:endParaRPr>
          </a:p>
        </p:txBody>
      </p:sp>
      <p:sp>
        <p:nvSpPr>
          <p:cNvPr id="6" name="矩形 5"/>
          <p:cNvSpPr/>
          <p:nvPr/>
        </p:nvSpPr>
        <p:spPr>
          <a:xfrm>
            <a:off x="4769485" y="3799205"/>
            <a:ext cx="78867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上箭头 19"/>
          <p:cNvSpPr/>
          <p:nvPr>
            <p:custDataLst>
              <p:tags r:id="rId1"/>
            </p:custDataLst>
          </p:nvPr>
        </p:nvSpPr>
        <p:spPr>
          <a:xfrm rot="10800000">
            <a:off x="2652395" y="1587500"/>
            <a:ext cx="183515" cy="2351405"/>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椭圆 13"/>
          <p:cNvSpPr/>
          <p:nvPr/>
        </p:nvSpPr>
        <p:spPr>
          <a:xfrm>
            <a:off x="266065" y="3796030"/>
            <a:ext cx="452755" cy="47561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1762760" y="928370"/>
            <a:ext cx="124460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266065" y="1295400"/>
            <a:ext cx="1997075" cy="501650"/>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617335" y="3799205"/>
            <a:ext cx="1612265" cy="501650"/>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a:off x="854075" y="4230370"/>
            <a:ext cx="9058275" cy="2857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6" grpId="0" bldLvl="0" animBg="1"/>
      <p:bldP spid="20" grpId="0" bldLvl="0" animBg="1"/>
      <p:bldP spid="14" grpId="0" bldLvl="0" animBg="1"/>
      <p:bldP spid="3" grpId="0" bldLvl="0" animBg="1"/>
      <p:bldP spid="4" grpId="0" bldLvl="0" animBg="1"/>
      <p:bldP spid="7"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61595"/>
            <a:ext cx="12047855" cy="2061210"/>
          </a:xfrm>
          <a:prstGeom prst="rect">
            <a:avLst/>
          </a:prstGeom>
          <a:noFill/>
          <a:ln w="9525">
            <a:noFill/>
          </a:ln>
        </p:spPr>
        <p:txBody>
          <a:bodyPr wrap="square">
            <a:spAutoFit/>
          </a:bodyPr>
          <a:lstStyle/>
          <a:p>
            <a:pPr indent="266700" algn="just"/>
            <a:r>
              <a:rPr lang="en-US" sz="3200">
                <a:solidFill>
                  <a:srgbClr val="000000"/>
                </a:solidFill>
                <a:latin typeface="Times New Roman" panose="02020603050405020304" charset="0"/>
              </a:rPr>
              <a:t>Seek out success stories. It’s said that people cultivate hope by seeking support from their parents and specific teachers. But they also got a lot out of learning about other people who have done well for themselves. Hellman says, “  </a:t>
            </a:r>
            <a:r>
              <a:rPr lang="en-US" sz="3200" u="sng">
                <a:solidFill>
                  <a:srgbClr val="000000"/>
                </a:solidFill>
                <a:latin typeface="Times New Roman" panose="02020603050405020304" charset="0"/>
              </a:rPr>
              <a:t> 39  </a:t>
            </a:r>
            <a:r>
              <a:rPr lang="en-US" sz="3200">
                <a:solidFill>
                  <a:srgbClr val="000000"/>
                </a:solidFill>
                <a:latin typeface="Times New Roman" panose="02020603050405020304" charset="0"/>
              </a:rPr>
              <a:t> ”</a:t>
            </a:r>
            <a:endParaRPr lang="en-US" sz="3200">
              <a:solidFill>
                <a:srgbClr val="000000"/>
              </a:solidFill>
              <a:latin typeface="Times New Roman" panose="02020603050405020304" charset="0"/>
            </a:endParaRPr>
          </a:p>
        </p:txBody>
      </p:sp>
      <p:sp>
        <p:nvSpPr>
          <p:cNvPr id="4" name="文本框 3"/>
          <p:cNvSpPr txBox="1"/>
          <p:nvPr/>
        </p:nvSpPr>
        <p:spPr>
          <a:xfrm>
            <a:off x="144145" y="2397760"/>
            <a:ext cx="12047855" cy="2061210"/>
          </a:xfrm>
          <a:prstGeom prst="rect">
            <a:avLst/>
          </a:prstGeom>
          <a:solidFill>
            <a:schemeClr val="accent2"/>
          </a:solidFill>
        </p:spPr>
        <p:txBody>
          <a:bodyPr wrap="square" rtlCol="0" anchor="t">
            <a:spAutoFit/>
          </a:bodyPr>
          <a:lstStyle/>
          <a:p>
            <a:pPr indent="292100"/>
            <a:r>
              <a:rPr lang="en-US" sz="3200">
                <a:solidFill>
                  <a:srgbClr val="000000"/>
                </a:solidFill>
                <a:latin typeface="Times New Roman" panose="02020603050405020304" charset="0"/>
                <a:ea typeface="宋体" panose="02010600030101010101" pitchFamily="2" charset="-122"/>
                <a:sym typeface="+mn-ea"/>
              </a:rPr>
              <a:t>A. Do something meaningful.</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With these good examples, people are bound to be successful. </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F. By seeing other people succeed, they feel like they could succeed. </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You and I have this wonderful capacity to play a movie in our head.</a:t>
            </a:r>
            <a:endParaRPr lang="en-US" altLang="en-US" sz="3200">
              <a:solidFill>
                <a:srgbClr val="000000"/>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287655" y="5114925"/>
            <a:ext cx="11904345" cy="1383665"/>
          </a:xfrm>
          <a:prstGeom prst="rect">
            <a:avLst/>
          </a:prstGeom>
          <a:solidFill>
            <a:schemeClr val="accent6">
              <a:lumMod val="40000"/>
              <a:lumOff val="60000"/>
            </a:schemeClr>
          </a:solidFill>
        </p:spPr>
        <p:txBody>
          <a:bodyPr wrap="square" rtlCol="0">
            <a:spAutoFit/>
          </a:bodyPr>
          <a:lstStyle/>
          <a:p>
            <a:r>
              <a:rPr lang="zh-CN" altLang="en-US" sz="2800" dirty="0">
                <a:solidFill>
                  <a:schemeClr val="tx1"/>
                </a:solidFill>
                <a:latin typeface="楷体" panose="02010609060101010101" charset="-122"/>
                <a:ea typeface="楷体" panose="02010609060101010101" charset="-122"/>
                <a:cs typeface="楷体" panose="02010609060101010101" charset="-122"/>
              </a:rPr>
              <a:t>解析：段尾空。结合引言功能</a:t>
            </a:r>
            <a:r>
              <a:rPr lang="en-US" altLang="zh-CN" sz="2800" dirty="0">
                <a:solidFill>
                  <a:schemeClr val="tx1"/>
                </a:solidFill>
                <a:latin typeface="楷体" panose="02010609060101010101" charset="-122"/>
                <a:ea typeface="楷体" panose="02010609060101010101" charset="-122"/>
                <a:cs typeface="楷体" panose="02010609060101010101" charset="-122"/>
              </a:rPr>
              <a:t>——</a:t>
            </a:r>
            <a:r>
              <a:rPr lang="zh-CN" altLang="en-US" sz="2800" dirty="0">
                <a:solidFill>
                  <a:schemeClr val="tx1"/>
                </a:solidFill>
                <a:latin typeface="楷体" panose="02010609060101010101" charset="-122"/>
                <a:ea typeface="楷体" panose="02010609060101010101" charset="-122"/>
                <a:cs typeface="楷体" panose="02010609060101010101" charset="-122"/>
              </a:rPr>
              <a:t>证明前文，该空应起到论证前文</a:t>
            </a:r>
            <a:r>
              <a:rPr lang="en-US" altLang="zh-CN" sz="2800" dirty="0">
                <a:solidFill>
                  <a:schemeClr val="tx1"/>
                </a:solidFill>
                <a:latin typeface="楷体" panose="02010609060101010101" charset="-122"/>
                <a:ea typeface="楷体" panose="02010609060101010101" charset="-122"/>
                <a:cs typeface="楷体" panose="02010609060101010101" charset="-122"/>
              </a:rPr>
              <a:t>they also got a lot</a:t>
            </a:r>
            <a:r>
              <a:rPr lang="zh-CN" altLang="en-US" sz="2800" dirty="0">
                <a:solidFill>
                  <a:schemeClr val="tx1"/>
                </a:solidFill>
                <a:latin typeface="楷体" panose="02010609060101010101" charset="-122"/>
                <a:ea typeface="楷体" panose="02010609060101010101" charset="-122"/>
                <a:cs typeface="楷体" panose="02010609060101010101" charset="-122"/>
              </a:rPr>
              <a:t>（与</a:t>
            </a:r>
            <a:r>
              <a:rPr lang="en-US" altLang="zh-CN" sz="2800" dirty="0">
                <a:solidFill>
                  <a:schemeClr val="tx1"/>
                </a:solidFill>
                <a:latin typeface="楷体" panose="02010609060101010101" charset="-122"/>
                <a:ea typeface="楷体" panose="02010609060101010101" charset="-122"/>
                <a:cs typeface="楷体" panose="02010609060101010101" charset="-122"/>
              </a:rPr>
              <a:t>F</a:t>
            </a:r>
            <a:r>
              <a:rPr lang="zh-CN" altLang="en-US" sz="2800" dirty="0">
                <a:solidFill>
                  <a:schemeClr val="tx1"/>
                </a:solidFill>
                <a:latin typeface="楷体" panose="02010609060101010101" charset="-122"/>
                <a:ea typeface="楷体" panose="02010609060101010101" charset="-122"/>
                <a:cs typeface="楷体" panose="02010609060101010101" charset="-122"/>
              </a:rPr>
              <a:t>中</a:t>
            </a:r>
            <a:r>
              <a:rPr lang="en-US" altLang="zh-CN" sz="2800" dirty="0">
                <a:solidFill>
                  <a:schemeClr val="tx1"/>
                </a:solidFill>
                <a:latin typeface="楷体" panose="02010609060101010101" charset="-122"/>
                <a:ea typeface="楷体" panose="02010609060101010101" charset="-122"/>
                <a:cs typeface="楷体" panose="02010609060101010101" charset="-122"/>
              </a:rPr>
              <a:t>they feel like they could succeed</a:t>
            </a:r>
            <a:r>
              <a:rPr lang="zh-CN" altLang="en-US" sz="2800" dirty="0">
                <a:solidFill>
                  <a:schemeClr val="tx1"/>
                </a:solidFill>
                <a:latin typeface="楷体" panose="02010609060101010101" charset="-122"/>
                <a:ea typeface="楷体" panose="02010609060101010101" charset="-122"/>
                <a:cs typeface="楷体" panose="02010609060101010101" charset="-122"/>
              </a:rPr>
              <a:t>呼应）</a:t>
            </a:r>
            <a:r>
              <a:rPr lang="en-US" altLang="zh-CN" sz="2800" dirty="0">
                <a:solidFill>
                  <a:schemeClr val="tx1"/>
                </a:solidFill>
                <a:latin typeface="楷体" panose="02010609060101010101" charset="-122"/>
                <a:ea typeface="楷体" panose="02010609060101010101" charset="-122"/>
                <a:cs typeface="楷体" panose="02010609060101010101" charset="-122"/>
              </a:rPr>
              <a:t>. </a:t>
            </a:r>
            <a:r>
              <a:rPr lang="zh-CN" altLang="en-US" sz="2800" dirty="0">
                <a:solidFill>
                  <a:schemeClr val="tx1"/>
                </a:solidFill>
                <a:latin typeface="楷体" panose="02010609060101010101" charset="-122"/>
                <a:ea typeface="楷体" panose="02010609060101010101" charset="-122"/>
                <a:cs typeface="楷体" panose="02010609060101010101" charset="-122"/>
              </a:rPr>
              <a:t>故选</a:t>
            </a:r>
            <a:r>
              <a:rPr lang="en-US" altLang="zh-CN" sz="2800" dirty="0">
                <a:solidFill>
                  <a:schemeClr val="tx1"/>
                </a:solidFill>
                <a:latin typeface="楷体" panose="02010609060101010101" charset="-122"/>
                <a:ea typeface="楷体" panose="02010609060101010101" charset="-122"/>
                <a:cs typeface="楷体" panose="02010609060101010101" charset="-122"/>
              </a:rPr>
              <a:t>F</a:t>
            </a:r>
            <a:r>
              <a:rPr lang="zh-CN" altLang="en-US" sz="2800" dirty="0">
                <a:solidFill>
                  <a:schemeClr val="tx1"/>
                </a:solidFill>
                <a:latin typeface="楷体" panose="02010609060101010101" charset="-122"/>
                <a:ea typeface="楷体" panose="02010609060101010101" charset="-122"/>
                <a:cs typeface="楷体" panose="02010609060101010101" charset="-122"/>
              </a:rPr>
              <a:t>。</a:t>
            </a:r>
            <a:endParaRPr lang="zh-CN" altLang="en-US" sz="2800" dirty="0">
              <a:solidFill>
                <a:schemeClr val="tx1"/>
              </a:solidFill>
              <a:latin typeface="楷体" panose="02010609060101010101" charset="-122"/>
              <a:ea typeface="楷体" panose="02010609060101010101" charset="-122"/>
              <a:cs typeface="楷体" panose="02010609060101010101" charset="-122"/>
            </a:endParaRPr>
          </a:p>
        </p:txBody>
      </p:sp>
      <p:sp>
        <p:nvSpPr>
          <p:cNvPr id="6" name="矩形 5"/>
          <p:cNvSpPr/>
          <p:nvPr/>
        </p:nvSpPr>
        <p:spPr>
          <a:xfrm>
            <a:off x="8943975" y="672465"/>
            <a:ext cx="3248025" cy="438150"/>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70930" y="3429000"/>
            <a:ext cx="5382260" cy="438150"/>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4335" y="3429000"/>
            <a:ext cx="452755" cy="55308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 name="直接连接符 9"/>
          <p:cNvCxnSpPr/>
          <p:nvPr/>
        </p:nvCxnSpPr>
        <p:spPr>
          <a:xfrm>
            <a:off x="981710" y="3867150"/>
            <a:ext cx="10640060" cy="5207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20" name="上箭头 19"/>
          <p:cNvSpPr/>
          <p:nvPr>
            <p:custDataLst>
              <p:tags r:id="rId1"/>
            </p:custDataLst>
          </p:nvPr>
        </p:nvSpPr>
        <p:spPr>
          <a:xfrm rot="10800000">
            <a:off x="3058795" y="2023110"/>
            <a:ext cx="147320" cy="161671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P spid="6" grpId="0" bldLvl="0" animBg="1"/>
      <p:bldP spid="16" grpId="0" bldLvl="0" animBg="1"/>
      <p:bldP spid="19" grpId="0" bldLvl="0" animBg="1"/>
      <p:bldP spid="20"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63195" y="130810"/>
            <a:ext cx="11694160" cy="1812925"/>
          </a:xfrm>
          <a:prstGeom prst="rect">
            <a:avLst/>
          </a:prstGeom>
          <a:solidFill>
            <a:schemeClr val="accent4">
              <a:lumMod val="40000"/>
              <a:lumOff val="60000"/>
            </a:schemeClr>
          </a:solidFill>
          <a:ln w="9525">
            <a:noFill/>
          </a:ln>
        </p:spPr>
        <p:txBody>
          <a:bodyPr wrap="square">
            <a:spAutoFit/>
          </a:bodyPr>
          <a:lstStyle/>
          <a:p>
            <a:pPr indent="292100">
              <a:lnSpc>
                <a:spcPct val="80000"/>
              </a:lnSpc>
            </a:pPr>
            <a:r>
              <a:rPr sz="2800" dirty="0">
                <a:latin typeface="Times New Roman" panose="02020603050405020304" charset="0"/>
                <a:ea typeface="宋体" panose="02010600030101010101" pitchFamily="2" charset="-122"/>
                <a:cs typeface="Times New Roman" panose="02020603050405020304" charset="0"/>
              </a:rPr>
              <a:t>Tap into your imagination. Hellman thinks of imagination as “the instrument of hope”. Let’s say you set a goal for the week. Spend a few minutes reflecting on or talking about what would happen if you achieved it. “How does it impact you, or how would it benefit others?” he says. “ </a:t>
            </a:r>
            <a:r>
              <a:rPr sz="2800" u="sng" dirty="0">
                <a:latin typeface="Times New Roman" panose="02020603050405020304" charset="0"/>
                <a:ea typeface="宋体" panose="02010600030101010101" pitchFamily="2" charset="-122"/>
                <a:cs typeface="Times New Roman" panose="02020603050405020304" charset="0"/>
              </a:rPr>
              <a:t>  40  </a:t>
            </a:r>
            <a:r>
              <a:rPr sz="2800" dirty="0">
                <a:latin typeface="Times New Roman" panose="02020603050405020304" charset="0"/>
                <a:ea typeface="宋体" panose="02010600030101010101" pitchFamily="2" charset="-122"/>
                <a:cs typeface="Times New Roman" panose="02020603050405020304" charset="0"/>
              </a:rPr>
              <a:t>  And when you can see yourself in the future, that is the very essence of hope.”</a:t>
            </a:r>
            <a:endParaRPr sz="2800" dirty="0">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254635" y="4434840"/>
            <a:ext cx="11602720" cy="1568450"/>
          </a:xfrm>
          <a:prstGeom prst="rect">
            <a:avLst/>
          </a:prstGeom>
          <a:solidFill>
            <a:schemeClr val="accent6">
              <a:lumMod val="40000"/>
              <a:lumOff val="60000"/>
            </a:schemeClr>
          </a:solidFill>
        </p:spPr>
        <p:txBody>
          <a:bodyPr wrap="square" rtlCol="0">
            <a:spAutoFit/>
          </a:bodyPr>
          <a:lstStyle/>
          <a:p>
            <a:r>
              <a:rPr lang="zh-CN" altLang="en-US" sz="3200" dirty="0">
                <a:solidFill>
                  <a:schemeClr val="tx1"/>
                </a:solidFill>
                <a:latin typeface="楷体" panose="02010609060101010101" charset="-122"/>
                <a:ea typeface="楷体" panose="02010609060101010101" charset="-122"/>
                <a:cs typeface="楷体" panose="02010609060101010101" charset="-122"/>
              </a:rPr>
              <a:t>解析：根据同段话题一致原则。选项中</a:t>
            </a:r>
            <a:r>
              <a:rPr lang="en-US" altLang="zh-CN" sz="3200" dirty="0">
                <a:solidFill>
                  <a:schemeClr val="tx1"/>
                </a:solidFill>
                <a:latin typeface="楷体" panose="02010609060101010101" charset="-122"/>
                <a:ea typeface="楷体" panose="02010609060101010101" charset="-122"/>
                <a:cs typeface="楷体" panose="02010609060101010101" charset="-122"/>
              </a:rPr>
              <a:t>this capacity to play a movie in our head</a:t>
            </a:r>
            <a:r>
              <a:rPr lang="zh-CN" altLang="en-US" sz="3200" dirty="0">
                <a:solidFill>
                  <a:schemeClr val="tx1"/>
                </a:solidFill>
                <a:latin typeface="楷体" panose="02010609060101010101" charset="-122"/>
                <a:ea typeface="楷体" panose="02010609060101010101" charset="-122"/>
                <a:cs typeface="楷体" panose="02010609060101010101" charset="-122"/>
              </a:rPr>
              <a:t>与主题句</a:t>
            </a:r>
            <a:r>
              <a:rPr lang="en-US" altLang="zh-CN" sz="3200" dirty="0">
                <a:solidFill>
                  <a:schemeClr val="tx1"/>
                </a:solidFill>
                <a:latin typeface="楷体" panose="02010609060101010101" charset="-122"/>
                <a:ea typeface="楷体" panose="02010609060101010101" charset="-122"/>
                <a:cs typeface="楷体" panose="02010609060101010101" charset="-122"/>
              </a:rPr>
              <a:t>Tap into your imagination</a:t>
            </a:r>
            <a:r>
              <a:rPr lang="zh-CN" altLang="en-US" sz="3200" dirty="0">
                <a:solidFill>
                  <a:schemeClr val="tx1"/>
                </a:solidFill>
                <a:latin typeface="楷体" panose="02010609060101010101" charset="-122"/>
                <a:ea typeface="楷体" panose="02010609060101010101" charset="-122"/>
                <a:cs typeface="楷体" panose="02010609060101010101" charset="-122"/>
              </a:rPr>
              <a:t>相呼应。</a:t>
            </a:r>
            <a:r>
              <a:rPr lang="zh-CN" sz="3200" dirty="0">
                <a:latin typeface="楷体" panose="02010609060101010101" charset="-122"/>
                <a:ea typeface="楷体" panose="02010609060101010101" charset="-122"/>
                <a:cs typeface="楷体" panose="02010609060101010101" charset="-122"/>
              </a:rPr>
              <a:t>故选</a:t>
            </a:r>
            <a:r>
              <a:rPr lang="en-US" altLang="zh-CN" sz="3200" dirty="0">
                <a:latin typeface="楷体" panose="02010609060101010101" charset="-122"/>
                <a:ea typeface="楷体" panose="02010609060101010101" charset="-122"/>
                <a:cs typeface="楷体" panose="02010609060101010101" charset="-122"/>
              </a:rPr>
              <a:t>G.</a:t>
            </a:r>
            <a:endParaRPr lang="en-US" altLang="zh-CN" sz="3200" dirty="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0" y="2287905"/>
            <a:ext cx="12047855" cy="1568450"/>
          </a:xfrm>
          <a:prstGeom prst="rect">
            <a:avLst/>
          </a:prstGeom>
          <a:solidFill>
            <a:schemeClr val="accent2"/>
          </a:solidFill>
        </p:spPr>
        <p:txBody>
          <a:bodyPr wrap="square" rtlCol="0" anchor="t">
            <a:spAutoFit/>
          </a:bodyPr>
          <a:lstStyle/>
          <a:p>
            <a:pPr indent="292100"/>
            <a:r>
              <a:rPr lang="en-US" sz="3200">
                <a:solidFill>
                  <a:srgbClr val="000000"/>
                </a:solidFill>
                <a:latin typeface="Times New Roman" panose="02020603050405020304" charset="0"/>
                <a:ea typeface="宋体" panose="02010600030101010101" pitchFamily="2" charset="-122"/>
                <a:sym typeface="+mn-ea"/>
              </a:rPr>
              <a:t>A. Do something meaningful.</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With these good examples, people are bound to be successful. </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You and I have this wonderful capacity to play a movie in our head.</a:t>
            </a:r>
            <a:endParaRPr lang="en-US" altLang="en-US" sz="3200">
              <a:solidFill>
                <a:srgbClr val="000000"/>
              </a:solidFill>
              <a:latin typeface="Times New Roman" panose="02020603050405020304" charset="0"/>
              <a:ea typeface="宋体" panose="02010600030101010101" pitchFamily="2" charset="-122"/>
              <a:sym typeface="+mn-ea"/>
            </a:endParaRPr>
          </a:p>
        </p:txBody>
      </p:sp>
      <p:sp>
        <p:nvSpPr>
          <p:cNvPr id="14" name="椭圆 13"/>
          <p:cNvSpPr/>
          <p:nvPr/>
        </p:nvSpPr>
        <p:spPr>
          <a:xfrm>
            <a:off x="323215" y="3329305"/>
            <a:ext cx="452755" cy="439420"/>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矩形 1"/>
          <p:cNvSpPr/>
          <p:nvPr/>
        </p:nvSpPr>
        <p:spPr>
          <a:xfrm>
            <a:off x="554990" y="130810"/>
            <a:ext cx="3689350" cy="438150"/>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416935" y="3330575"/>
            <a:ext cx="8348980" cy="438150"/>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a:off x="775970" y="3716655"/>
            <a:ext cx="10965815" cy="4635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20" name="上箭头 19"/>
          <p:cNvSpPr/>
          <p:nvPr>
            <p:custDataLst>
              <p:tags r:id="rId1"/>
            </p:custDataLst>
          </p:nvPr>
        </p:nvSpPr>
        <p:spPr>
          <a:xfrm rot="10800000" flipH="1">
            <a:off x="7450455" y="1510030"/>
            <a:ext cx="147320" cy="171577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P spid="14" grpId="0" bldLvl="0" animBg="1"/>
      <p:bldP spid="2" grpId="0" bldLvl="0" animBg="1"/>
      <p:bldP spid="4" grpId="0" bldLvl="0" animBg="1"/>
      <p:bldP spid="20"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语料积累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1715135" y="855980"/>
            <a:ext cx="5080000" cy="460375"/>
          </a:xfrm>
          <a:prstGeom prst="rect">
            <a:avLst/>
          </a:prstGeom>
          <a:noFill/>
          <a:ln w="9525">
            <a:noFill/>
          </a:ln>
        </p:spPr>
        <p:txBody>
          <a:bodyPr>
            <a:spAutoFit/>
          </a:bodyPr>
          <a:lstStyle/>
          <a:p>
            <a:pPr indent="266700"/>
            <a:r>
              <a:rPr 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词块积累</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83540" y="1276985"/>
            <a:ext cx="12278360" cy="459740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fontAlgn="auto">
              <a:lnSpc>
                <a:spcPct val="150000"/>
              </a:lnSpc>
            </a:pPr>
            <a:r>
              <a:rPr lang="en-US" altLang="zh-CN" sz="2800" b="0" dirty="0">
                <a:latin typeface="Times New Roman" panose="02020603050405020304" charset="0"/>
                <a:ea typeface="等线" panose="02010600030101010101" pitchFamily="2" charset="-122"/>
                <a:cs typeface="Times New Roman" panose="02020603050405020304" charset="0"/>
              </a:rPr>
              <a:t>1. Hope begets hope  希望产生希望</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50000"/>
              </a:lnSpc>
            </a:pPr>
            <a:r>
              <a:rPr lang="en-US" altLang="zh-CN" sz="2800" b="0" dirty="0">
                <a:latin typeface="Times New Roman" panose="02020603050405020304" charset="0"/>
                <a:ea typeface="等线" panose="02010600030101010101" pitchFamily="2" charset="-122"/>
                <a:cs typeface="Times New Roman" panose="02020603050405020304" charset="0"/>
              </a:rPr>
              <a:t>2.Brainstorm solutions 群策群力想出解决办法</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50000"/>
              </a:lnSpc>
            </a:pPr>
            <a:r>
              <a:rPr lang="en-US" altLang="zh-CN" sz="2800" b="0" dirty="0">
                <a:latin typeface="Times New Roman" panose="02020603050405020304" charset="0"/>
                <a:ea typeface="等线" panose="02010600030101010101" pitchFamily="2" charset="-122"/>
                <a:cs typeface="Times New Roman" panose="02020603050405020304" charset="0"/>
              </a:rPr>
              <a:t>3.Make it a point to do sth  </a:t>
            </a:r>
            <a:r>
              <a:rPr lang="zh-CN" altLang="en-US" sz="2800" b="0" dirty="0">
                <a:latin typeface="Times New Roman" panose="02020603050405020304" charset="0"/>
                <a:ea typeface="等线" panose="02010600030101010101" pitchFamily="2" charset="-122"/>
                <a:cs typeface="Times New Roman" panose="02020603050405020304" charset="0"/>
              </a:rPr>
              <a:t>下定决心做某事</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50000"/>
              </a:lnSpc>
            </a:pPr>
            <a:r>
              <a:rPr lang="en-US" altLang="zh-CN" sz="2800" b="0" dirty="0">
                <a:latin typeface="Times New Roman" panose="02020603050405020304" charset="0"/>
                <a:ea typeface="等线" panose="02010600030101010101" pitchFamily="2" charset="-122"/>
                <a:cs typeface="Times New Roman" panose="02020603050405020304" charset="0"/>
              </a:rPr>
              <a:t>4.Tap into your imagination  发挥你的想象力</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50000"/>
              </a:lnSpc>
            </a:pPr>
            <a:r>
              <a:rPr lang="en-US" altLang="zh-CN" sz="2800" b="0" dirty="0">
                <a:latin typeface="Times New Roman" panose="02020603050405020304" charset="0"/>
                <a:ea typeface="等线" panose="02010600030101010101" pitchFamily="2" charset="-122"/>
                <a:cs typeface="Times New Roman" panose="02020603050405020304" charset="0"/>
              </a:rPr>
              <a:t>5. Have an alternative </a:t>
            </a:r>
            <a:r>
              <a:rPr lang="zh-CN" altLang="en-US" sz="2800" b="0" dirty="0">
                <a:latin typeface="Times New Roman" panose="02020603050405020304" charset="0"/>
                <a:ea typeface="等线" panose="02010600030101010101" pitchFamily="2" charset="-122"/>
                <a:cs typeface="Times New Roman" panose="02020603050405020304" charset="0"/>
              </a:rPr>
              <a:t>有别的办法</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50000"/>
              </a:lnSpc>
            </a:pPr>
            <a:r>
              <a:rPr lang="en-US" altLang="zh-CN" sz="2800" b="0" dirty="0">
                <a:latin typeface="Times New Roman" panose="02020603050405020304" charset="0"/>
                <a:ea typeface="等线" panose="02010600030101010101" pitchFamily="2" charset="-122"/>
                <a:cs typeface="Times New Roman" panose="02020603050405020304" charset="0"/>
              </a:rPr>
              <a:t>6. generate a lot of ways  </a:t>
            </a:r>
            <a:r>
              <a:rPr lang="zh-CN" altLang="en-US" sz="2800" b="0" dirty="0">
                <a:latin typeface="Times New Roman" panose="02020603050405020304" charset="0"/>
                <a:ea typeface="等线" panose="02010600030101010101" pitchFamily="2" charset="-122"/>
                <a:cs typeface="Times New Roman" panose="02020603050405020304" charset="0"/>
              </a:rPr>
              <a:t>相处很多办法</a:t>
            </a:r>
            <a:endParaRPr lang="zh-CN" altLang="en-US" sz="2800" b="0" dirty="0">
              <a:latin typeface="Times New Roman" panose="02020603050405020304" charset="0"/>
              <a:ea typeface="等线" panose="02010600030101010101" pitchFamily="2"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normAutofit fontScale="90000"/>
          </a:bodyPr>
          <a:lstStyle/>
          <a:p>
            <a:r>
              <a:rPr dirty="0">
                <a:solidFill>
                  <a:schemeClr val="dk1">
                    <a:lumMod val="85000"/>
                    <a:lumOff val="15000"/>
                  </a:schemeClr>
                </a:solidFill>
                <a:latin typeface="宋体" panose="02010600030101010101" pitchFamily="2" charset="-122"/>
                <a:ea typeface="宋体" panose="02010600030101010101" pitchFamily="2" charset="-122"/>
              </a:rPr>
              <a:t>完形填空</a:t>
            </a:r>
            <a:r>
              <a:rPr sz="3110" dirty="0">
                <a:solidFill>
                  <a:schemeClr val="dk1">
                    <a:lumMod val="85000"/>
                    <a:lumOff val="15000"/>
                  </a:schemeClr>
                </a:solidFill>
                <a:latin typeface="宋体" panose="02010600030101010101" pitchFamily="2" charset="-122"/>
                <a:ea typeface="宋体" panose="02010600030101010101" pitchFamily="2" charset="-122"/>
              </a:rPr>
              <a:t>（共</a:t>
            </a:r>
            <a:r>
              <a:rPr lang="en-US" altLang="zh-CN" sz="3110" dirty="0">
                <a:solidFill>
                  <a:schemeClr val="dk1">
                    <a:lumMod val="85000"/>
                    <a:lumOff val="15000"/>
                  </a:schemeClr>
                </a:solidFill>
                <a:latin typeface="宋体" panose="02010600030101010101" pitchFamily="2" charset="-122"/>
                <a:ea typeface="宋体" panose="02010600030101010101" pitchFamily="2" charset="-122"/>
              </a:rPr>
              <a:t>227</a:t>
            </a:r>
            <a:r>
              <a:rPr sz="3110" dirty="0">
                <a:solidFill>
                  <a:schemeClr val="dk1">
                    <a:lumMod val="85000"/>
                    <a:lumOff val="15000"/>
                  </a:schemeClr>
                </a:solidFill>
                <a:latin typeface="宋体" panose="02010600030101010101" pitchFamily="2" charset="-122"/>
                <a:ea typeface="宋体" panose="02010600030101010101" pitchFamily="2" charset="-122"/>
              </a:rPr>
              <a:t>词）</a:t>
            </a:r>
            <a:endParaRPr sz="3110"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lnSpcReduction="20000"/>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03</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839720" y="615950"/>
            <a:ext cx="6484620" cy="778668"/>
            <a:chOff x="987" y="6225"/>
            <a:chExt cx="3277" cy="1129"/>
          </a:xfrm>
        </p:grpSpPr>
        <p:sp>
          <p:nvSpPr>
            <p:cNvPr id="9" name="圆角矩形 8"/>
            <p:cNvSpPr/>
            <p:nvPr/>
          </p:nvSpPr>
          <p:spPr>
            <a:xfrm>
              <a:off x="987" y="6225"/>
              <a:ext cx="3277"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00" y="6329"/>
              <a:ext cx="3042" cy="75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altLang="zh-CN" sz="2000">
                  <a:sym typeface="+mn-ea"/>
                </a:rPr>
                <a:t> </a:t>
              </a:r>
              <a:r>
                <a:rPr lang="en-US" altLang="zh-CN" sz="2800" b="1">
                  <a:latin typeface="Times New Roman" panose="02020603050405020304" charset="0"/>
                  <a:cs typeface="Times New Roman" panose="02020603050405020304" charset="0"/>
                  <a:sym typeface="+mn-ea"/>
                </a:rPr>
                <a:t>Love knows no age</a:t>
              </a:r>
              <a:endPar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汉仪雅酷黑简" panose="00020600040101010101" charset="-122"/>
                <a:cs typeface="Times New Roman" panose="02020603050405020304" charset="0"/>
                <a:sym typeface="+mn-ea"/>
              </a:endParaRPr>
            </a:p>
          </p:txBody>
        </p:sp>
      </p:grpSp>
      <p:sp>
        <p:nvSpPr>
          <p:cNvPr id="12" name="文本框 11"/>
          <p:cNvSpPr txBox="1"/>
          <p:nvPr/>
        </p:nvSpPr>
        <p:spPr>
          <a:xfrm>
            <a:off x="896620" y="1968500"/>
            <a:ext cx="6099175" cy="2030095"/>
          </a:xfrm>
          <a:prstGeom prst="rect">
            <a:avLst/>
          </a:prstGeom>
          <a:noFill/>
        </p:spPr>
        <p:txBody>
          <a:bodyPr wrap="square" rtlCol="0">
            <a:spAutoFit/>
          </a:bodyPr>
          <a:lstStyle/>
          <a:p>
            <a:pPr>
              <a:lnSpc>
                <a:spcPct val="150000"/>
              </a:lnSpc>
            </a:pPr>
            <a:r>
              <a:rPr lang="en-US" altLang="zh-CN" sz="2400" dirty="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24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华文中宋" panose="02010600040101010101" charset="-122"/>
              </a:rPr>
              <a:t>  </a:t>
            </a:r>
            <a:r>
              <a:rPr lang="en-US" altLang="zh-CN" sz="28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华文中宋" panose="02010600040101010101" charset="-122"/>
              </a:rPr>
              <a:t> </a:t>
            </a:r>
            <a:r>
              <a:rPr lang="zh-CN" altLang="en-US" sz="28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华文中宋" panose="02010600040101010101" charset="-122"/>
              </a:rPr>
              <a:t>本文是一篇记叙文，文章主要讲述了一位善良、虽年迈却精力充沛的老太太帮助邻居的故事。</a:t>
            </a:r>
            <a:endParaRPr lang="zh-CN" altLang="en-US" sz="28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华文中宋" panose="02010600040101010101" charset="-122"/>
            </a:endParaRPr>
          </a:p>
        </p:txBody>
      </p:sp>
      <p:pic>
        <p:nvPicPr>
          <p:cNvPr id="3" name="图片 2"/>
          <p:cNvPicPr>
            <a:picLocks noChangeAspect="1"/>
          </p:cNvPicPr>
          <p:nvPr/>
        </p:nvPicPr>
        <p:blipFill>
          <a:blip r:embed="rId1"/>
          <a:stretch>
            <a:fillRect/>
          </a:stretch>
        </p:blipFill>
        <p:spPr>
          <a:xfrm>
            <a:off x="7535545" y="2140585"/>
            <a:ext cx="3825240" cy="2453640"/>
          </a:xfrm>
          <a:prstGeom prst="rect">
            <a:avLst/>
          </a:prstGeom>
        </p:spPr>
      </p:pic>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5" y="625475"/>
            <a:ext cx="8576310" cy="5951855"/>
          </a:xfrm>
          <a:prstGeom prst="rect">
            <a:avLst/>
          </a:prstGeom>
        </p:spPr>
      </p:pic>
      <p:sp>
        <p:nvSpPr>
          <p:cNvPr id="3" name="矩形 2"/>
          <p:cNvSpPr/>
          <p:nvPr/>
        </p:nvSpPr>
        <p:spPr>
          <a:xfrm>
            <a:off x="0" y="1837055"/>
            <a:ext cx="8575675" cy="1022350"/>
          </a:xfrm>
          <a:prstGeom prst="rect">
            <a:avLst/>
          </a:prstGeom>
          <a:noFill/>
          <a:ln w="5715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635" y="751840"/>
            <a:ext cx="8576945" cy="1002665"/>
          </a:xfrm>
          <a:prstGeom prst="rect">
            <a:avLst/>
          </a:prstGeom>
          <a:noFill/>
          <a:ln w="57150">
            <a:solidFill>
              <a:schemeClr val="tx2">
                <a:lumMod val="9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635" y="2972435"/>
            <a:ext cx="8575675" cy="2480310"/>
          </a:xfrm>
          <a:prstGeom prst="rect">
            <a:avLst/>
          </a:prstGeom>
          <a:noFill/>
          <a:ln w="571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635" y="5535930"/>
            <a:ext cx="8575675" cy="1002665"/>
          </a:xfrm>
          <a:prstGeom prst="rect">
            <a:avLst/>
          </a:prstGeom>
          <a:noFill/>
          <a:ln w="57150">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nvSpPr>
        <p:spPr>
          <a:xfrm>
            <a:off x="8947785" y="751840"/>
            <a:ext cx="2957195" cy="953135"/>
          </a:xfrm>
          <a:prstGeom prst="rect">
            <a:avLst/>
          </a:prstGeom>
          <a:solidFill>
            <a:schemeClr val="bg1"/>
          </a:solidFill>
        </p:spPr>
        <p:txBody>
          <a:bodyPr wrap="square" rtlCol="0" anchor="t">
            <a:spAutoFit/>
          </a:bodyPr>
          <a:p>
            <a:r>
              <a:rPr lang="en-US" altLang="zh-CN" sz="3200" b="1">
                <a:solidFill>
                  <a:srgbClr val="FF0000"/>
                </a:solidFill>
                <a:latin typeface="Calibri" panose="020F0502020204030204" charset="0"/>
              </a:rPr>
              <a:t>      Para1</a:t>
            </a:r>
            <a:endParaRPr lang="en-US" altLang="zh-CN" sz="3200" b="1">
              <a:solidFill>
                <a:srgbClr val="FF0000"/>
              </a:solidFill>
              <a:latin typeface="Calibri" panose="020F0502020204030204" charset="0"/>
            </a:endParaRPr>
          </a:p>
          <a:p>
            <a:r>
              <a:rPr lang="en-US" altLang="zh-CN" sz="2400" b="1">
                <a:solidFill>
                  <a:schemeClr val="tx1"/>
                </a:solidFill>
                <a:latin typeface="Calibri" panose="020F0502020204030204" charset="0"/>
              </a:rPr>
              <a:t>   The background</a:t>
            </a:r>
            <a:endParaRPr lang="en-US" altLang="zh-CN" sz="2400" b="1">
              <a:solidFill>
                <a:schemeClr val="tx1"/>
              </a:solidFill>
              <a:latin typeface="Calibri" panose="020F0502020204030204" charset="0"/>
            </a:endParaRPr>
          </a:p>
        </p:txBody>
      </p:sp>
      <p:sp>
        <p:nvSpPr>
          <p:cNvPr id="11" name="文本框 10"/>
          <p:cNvSpPr txBox="1"/>
          <p:nvPr/>
        </p:nvSpPr>
        <p:spPr>
          <a:xfrm>
            <a:off x="8947785" y="1906270"/>
            <a:ext cx="2957195" cy="953135"/>
          </a:xfrm>
          <a:prstGeom prst="rect">
            <a:avLst/>
          </a:prstGeom>
          <a:solidFill>
            <a:schemeClr val="bg1"/>
          </a:solidFill>
        </p:spPr>
        <p:txBody>
          <a:bodyPr wrap="square" rtlCol="0" anchor="t">
            <a:spAutoFit/>
          </a:bodyPr>
          <a:p>
            <a:r>
              <a:rPr lang="en-US" altLang="zh-CN" sz="3200" b="1">
                <a:solidFill>
                  <a:srgbClr val="FF0000"/>
                </a:solidFill>
                <a:latin typeface="Calibri" panose="020F0502020204030204" charset="0"/>
              </a:rPr>
              <a:t>      Para2</a:t>
            </a:r>
            <a:endParaRPr lang="en-US" altLang="zh-CN" sz="3200" b="1">
              <a:solidFill>
                <a:srgbClr val="FF0000"/>
              </a:solidFill>
              <a:latin typeface="Calibri" panose="020F0502020204030204" charset="0"/>
            </a:endParaRPr>
          </a:p>
          <a:p>
            <a:r>
              <a:rPr lang="en-US" altLang="zh-CN" sz="2400" b="1">
                <a:solidFill>
                  <a:schemeClr val="tx1"/>
                </a:solidFill>
                <a:latin typeface="Calibri" panose="020F0502020204030204" charset="0"/>
              </a:rPr>
              <a:t>   The beginning</a:t>
            </a:r>
            <a:endParaRPr lang="en-US" altLang="zh-CN" sz="2400" b="1">
              <a:solidFill>
                <a:schemeClr val="tx1"/>
              </a:solidFill>
              <a:latin typeface="Calibri" panose="020F0502020204030204" charset="0"/>
            </a:endParaRPr>
          </a:p>
        </p:txBody>
      </p:sp>
      <p:sp>
        <p:nvSpPr>
          <p:cNvPr id="13" name="文本框 12"/>
          <p:cNvSpPr txBox="1"/>
          <p:nvPr/>
        </p:nvSpPr>
        <p:spPr>
          <a:xfrm>
            <a:off x="9091295" y="3462020"/>
            <a:ext cx="2957195" cy="953135"/>
          </a:xfrm>
          <a:prstGeom prst="rect">
            <a:avLst/>
          </a:prstGeom>
          <a:solidFill>
            <a:schemeClr val="bg1"/>
          </a:solidFill>
        </p:spPr>
        <p:txBody>
          <a:bodyPr wrap="square" rtlCol="0" anchor="t">
            <a:spAutoFit/>
          </a:bodyPr>
          <a:lstStyle/>
          <a:p>
            <a:r>
              <a:rPr lang="en-US" altLang="zh-CN" sz="3200" b="1">
                <a:solidFill>
                  <a:srgbClr val="FF0000"/>
                </a:solidFill>
                <a:latin typeface="Calibri" panose="020F0502020204030204" charset="0"/>
              </a:rPr>
              <a:t>      Para3-4</a:t>
            </a:r>
            <a:endParaRPr lang="en-US" altLang="zh-CN" sz="3200" b="1">
              <a:solidFill>
                <a:srgbClr val="FF0000"/>
              </a:solidFill>
              <a:latin typeface="Calibri" panose="020F0502020204030204" charset="0"/>
            </a:endParaRPr>
          </a:p>
          <a:p>
            <a:r>
              <a:rPr lang="en-US" altLang="zh-CN" sz="2400" b="1">
                <a:solidFill>
                  <a:schemeClr val="tx1"/>
                </a:solidFill>
                <a:latin typeface="Calibri" panose="020F0502020204030204" charset="0"/>
              </a:rPr>
              <a:t>   The development</a:t>
            </a:r>
            <a:endParaRPr lang="en-US" altLang="zh-CN" sz="2400" b="1">
              <a:solidFill>
                <a:schemeClr val="tx1"/>
              </a:solidFill>
              <a:latin typeface="Calibri" panose="020F0502020204030204" charset="0"/>
            </a:endParaRPr>
          </a:p>
        </p:txBody>
      </p:sp>
      <p:sp>
        <p:nvSpPr>
          <p:cNvPr id="15" name="文本框 14"/>
          <p:cNvSpPr txBox="1"/>
          <p:nvPr/>
        </p:nvSpPr>
        <p:spPr>
          <a:xfrm>
            <a:off x="8753475" y="5535930"/>
            <a:ext cx="2957195" cy="953135"/>
          </a:xfrm>
          <a:prstGeom prst="rect">
            <a:avLst/>
          </a:prstGeom>
          <a:solidFill>
            <a:schemeClr val="bg1"/>
          </a:solidFill>
        </p:spPr>
        <p:txBody>
          <a:bodyPr wrap="square" rtlCol="0" anchor="t">
            <a:spAutoFit/>
          </a:bodyPr>
          <a:p>
            <a:pPr algn="ctr"/>
            <a:r>
              <a:rPr lang="en-US" altLang="zh-CN" sz="3200" b="1">
                <a:solidFill>
                  <a:srgbClr val="FF0000"/>
                </a:solidFill>
                <a:latin typeface="Calibri" panose="020F0502020204030204" charset="0"/>
              </a:rPr>
              <a:t> Para5</a:t>
            </a:r>
            <a:endParaRPr lang="en-US" altLang="zh-CN" sz="3200" b="1">
              <a:solidFill>
                <a:srgbClr val="FF0000"/>
              </a:solidFill>
              <a:latin typeface="Calibri" panose="020F0502020204030204" charset="0"/>
            </a:endParaRPr>
          </a:p>
          <a:p>
            <a:pPr algn="ctr"/>
            <a:r>
              <a:rPr lang="en-US" altLang="zh-CN" sz="2400" b="1">
                <a:solidFill>
                  <a:schemeClr val="tx1"/>
                </a:solidFill>
                <a:latin typeface="Calibri" panose="020F0502020204030204" charset="0"/>
              </a:rPr>
              <a:t>   The ending</a:t>
            </a:r>
            <a:endParaRPr lang="en-US" altLang="zh-CN" sz="2400" b="1">
              <a:solidFill>
                <a:schemeClr val="tx1"/>
              </a:solidFill>
              <a:latin typeface="Calibri" panose="020F0502020204030204" charset="0"/>
            </a:endParaRPr>
          </a:p>
        </p:txBody>
      </p:sp>
      <p:sp>
        <p:nvSpPr>
          <p:cNvPr id="16" name="文本框 15"/>
          <p:cNvSpPr txBox="1"/>
          <p:nvPr/>
        </p:nvSpPr>
        <p:spPr>
          <a:xfrm>
            <a:off x="1073238" y="103479"/>
            <a:ext cx="6019595"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en-US" altLang="zh-CN" sz="2000">
                <a:sym typeface="+mn-ea"/>
              </a:rPr>
              <a:t> </a:t>
            </a:r>
            <a:r>
              <a:rPr lang="en-US" altLang="zh-CN" sz="2800" b="1">
                <a:solidFill>
                  <a:srgbClr val="FF0000"/>
                </a:solidFill>
                <a:latin typeface="Times New Roman" panose="02020603050405020304" charset="0"/>
                <a:cs typeface="Times New Roman" panose="02020603050405020304" charset="0"/>
                <a:sym typeface="+mn-ea"/>
              </a:rPr>
              <a:t>The Structure of the passage</a:t>
            </a:r>
            <a:endParaRPr lang="en-US" altLang="zh-CN" sz="2800" b="1">
              <a:solidFill>
                <a:srgbClr val="FF0000"/>
              </a:solidFill>
              <a:effectLst>
                <a:outerShdw blurRad="38100" dist="38100" dir="2700000" algn="tl">
                  <a:srgbClr val="000000">
                    <a:alpha val="43137"/>
                  </a:srgbClr>
                </a:outerShdw>
              </a:effectLst>
              <a:latin typeface="Times New Roman" panose="02020603050405020304" charset="0"/>
              <a:ea typeface="汉仪雅酷黑简" panose="00020600040101010101"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9" grpId="0" bldLvl="0" animBg="1"/>
      <p:bldP spid="10" grpId="0" bldLvl="0" animBg="1"/>
      <p:bldP spid="24" grpId="0" bldLvl="0" animBg="1"/>
      <p:bldP spid="24" grpId="1"/>
      <p:bldP spid="11" grpId="0" bldLvl="0" animBg="1"/>
      <p:bldP spid="11" grpId="1"/>
      <p:bldP spid="13" grpId="0" bldLvl="0" animBg="1"/>
      <p:bldP spid="13" grpId="1"/>
      <p:bldP spid="15" grpId="0" bldLvl="0" animBg="1"/>
      <p:bldP spid="15"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299065" y="139065"/>
            <a:ext cx="1573530" cy="1009015"/>
          </a:xfrm>
          <a:prstGeom prst="rect">
            <a:avLst/>
          </a:prstGeom>
        </p:spPr>
      </p:pic>
      <p:pic>
        <p:nvPicPr>
          <p:cNvPr id="2" name="图片 1"/>
          <p:cNvPicPr>
            <a:picLocks noChangeAspect="1"/>
          </p:cNvPicPr>
          <p:nvPr/>
        </p:nvPicPr>
        <p:blipFill>
          <a:blip r:embed="rId2"/>
          <a:stretch>
            <a:fillRect/>
          </a:stretch>
        </p:blipFill>
        <p:spPr>
          <a:xfrm>
            <a:off x="-24130" y="613410"/>
            <a:ext cx="10172700" cy="5949315"/>
          </a:xfrm>
          <a:prstGeom prst="rect">
            <a:avLst/>
          </a:prstGeom>
        </p:spPr>
      </p:pic>
      <p:sp>
        <p:nvSpPr>
          <p:cNvPr id="4" name="文本框 3"/>
          <p:cNvSpPr txBox="1"/>
          <p:nvPr/>
        </p:nvSpPr>
        <p:spPr>
          <a:xfrm>
            <a:off x="3924935" y="613410"/>
            <a:ext cx="983615" cy="398780"/>
          </a:xfrm>
          <a:prstGeom prst="rect">
            <a:avLst/>
          </a:prstGeom>
          <a:solidFill>
            <a:schemeClr val="bg1"/>
          </a:solidFill>
        </p:spPr>
        <p:txBody>
          <a:bodyPr wrap="square" rtlCol="0">
            <a:spAutoFit/>
            <a:scene3d>
              <a:camera prst="orthographicFront"/>
              <a:lightRig rig="soft" dir="t">
                <a:rot lat="0" lon="0" rev="15600000"/>
              </a:lightRig>
            </a:scene3d>
            <a:sp3d extrusionH="57150" prstMaterial="softEdge">
              <a:bevelT w="25400" h="38100"/>
            </a:sp3d>
          </a:bodyPr>
          <a:p>
            <a:pPr algn="ctr"/>
            <a:r>
              <a:rPr lang="en-US" altLang="zh-CN" sz="2000">
                <a:sym typeface="+mn-ea"/>
              </a:rPr>
              <a:t> </a:t>
            </a:r>
            <a:r>
              <a:rPr lang="en-US" altLang="zh-CN" sz="2000" b="1">
                <a:solidFill>
                  <a:srgbClr val="FF0000"/>
                </a:solidFill>
                <a:sym typeface="+mn-ea"/>
              </a:rPr>
              <a:t>who</a:t>
            </a:r>
            <a:endParaRPr lang="en-US" altLang="zh-CN" sz="2000" b="1">
              <a:solidFill>
                <a:srgbClr val="FF0000"/>
              </a:solidFill>
              <a:effectLst>
                <a:outerShdw blurRad="38100" dist="38100" dir="2700000" algn="tl">
                  <a:srgbClr val="000000">
                    <a:alpha val="43137"/>
                  </a:srgbClr>
                </a:outerShdw>
              </a:effectLst>
              <a:latin typeface="Times New Roman" panose="02020603050405020304" charset="0"/>
              <a:ea typeface="汉仪雅酷黑简" panose="00020600040101010101" charset="-122"/>
              <a:cs typeface="Times New Roman" panose="02020603050405020304" charset="0"/>
              <a:sym typeface="+mn-ea"/>
            </a:endParaRPr>
          </a:p>
        </p:txBody>
      </p:sp>
      <p:sp>
        <p:nvSpPr>
          <p:cNvPr id="6" name="文本框 5"/>
          <p:cNvSpPr txBox="1"/>
          <p:nvPr/>
        </p:nvSpPr>
        <p:spPr>
          <a:xfrm>
            <a:off x="2746375" y="613410"/>
            <a:ext cx="2936875" cy="368300"/>
          </a:xfrm>
          <a:prstGeom prst="rect">
            <a:avLst/>
          </a:prstGeom>
          <a:noFill/>
          <a:ln w="57150">
            <a:solidFill>
              <a:srgbClr val="FF0000"/>
            </a:solidFill>
          </a:ln>
        </p:spPr>
        <p:txBody>
          <a:bodyPr wrap="square" rtlCol="0">
            <a:spAutoFit/>
          </a:bodyPr>
          <a:p>
            <a:endParaRPr lang="zh-CN" altLang="en-US"/>
          </a:p>
        </p:txBody>
      </p:sp>
      <p:sp>
        <p:nvSpPr>
          <p:cNvPr id="7" name="文本框 6"/>
          <p:cNvSpPr txBox="1"/>
          <p:nvPr/>
        </p:nvSpPr>
        <p:spPr>
          <a:xfrm>
            <a:off x="1377315" y="1148080"/>
            <a:ext cx="1644015" cy="460375"/>
          </a:xfrm>
          <a:prstGeom prst="rect">
            <a:avLst/>
          </a:prstGeom>
          <a:solidFill>
            <a:schemeClr val="bg1"/>
          </a:solidFill>
          <a:ln w="57150">
            <a:solidFill>
              <a:srgbClr val="00B050"/>
            </a:solidFill>
          </a:ln>
        </p:spPr>
        <p:txBody>
          <a:bodyPr wrap="square" rtlCol="0">
            <a:spAutoFit/>
          </a:bodyPr>
          <a:p>
            <a:pPr algn="ctr"/>
            <a:r>
              <a:rPr lang="en-US" altLang="zh-CN" sz="2400" b="1">
                <a:solidFill>
                  <a:srgbClr val="FF0000"/>
                </a:solidFill>
              </a:rPr>
              <a:t>Time</a:t>
            </a:r>
            <a:endParaRPr lang="en-US" altLang="zh-CN" sz="2400" b="1">
              <a:solidFill>
                <a:srgbClr val="FF0000"/>
              </a:solidFill>
            </a:endParaRPr>
          </a:p>
        </p:txBody>
      </p:sp>
      <p:sp>
        <p:nvSpPr>
          <p:cNvPr id="8" name="文本框 7"/>
          <p:cNvSpPr txBox="1"/>
          <p:nvPr/>
        </p:nvSpPr>
        <p:spPr>
          <a:xfrm>
            <a:off x="4038600" y="1148080"/>
            <a:ext cx="1644015" cy="460375"/>
          </a:xfrm>
          <a:prstGeom prst="rect">
            <a:avLst/>
          </a:prstGeom>
          <a:solidFill>
            <a:schemeClr val="bg1"/>
          </a:solidFill>
          <a:ln w="57150">
            <a:solidFill>
              <a:schemeClr val="accent2">
                <a:lumMod val="50000"/>
              </a:schemeClr>
            </a:solidFill>
          </a:ln>
        </p:spPr>
        <p:txBody>
          <a:bodyPr wrap="square" rtlCol="0">
            <a:spAutoFit/>
          </a:bodyPr>
          <a:p>
            <a:pPr algn="ctr"/>
            <a:r>
              <a:rPr lang="en-US" altLang="zh-CN" sz="2400" b="1">
                <a:solidFill>
                  <a:srgbClr val="FF0000"/>
                </a:solidFill>
              </a:rPr>
              <a:t>Event</a:t>
            </a:r>
            <a:endParaRPr lang="en-US" altLang="zh-CN" sz="2400" b="1">
              <a:solidFill>
                <a:srgbClr val="FF0000"/>
              </a:solidFill>
            </a:endParaRPr>
          </a:p>
        </p:txBody>
      </p:sp>
      <p:sp>
        <p:nvSpPr>
          <p:cNvPr id="10" name="文本框 9"/>
          <p:cNvSpPr txBox="1"/>
          <p:nvPr/>
        </p:nvSpPr>
        <p:spPr>
          <a:xfrm>
            <a:off x="6533515" y="1148080"/>
            <a:ext cx="1644015" cy="460375"/>
          </a:xfrm>
          <a:prstGeom prst="rect">
            <a:avLst/>
          </a:prstGeom>
          <a:solidFill>
            <a:schemeClr val="bg1"/>
          </a:solidFill>
          <a:ln w="57150">
            <a:solidFill>
              <a:schemeClr val="accent6">
                <a:lumMod val="60000"/>
                <a:lumOff val="40000"/>
              </a:schemeClr>
            </a:solidFill>
          </a:ln>
        </p:spPr>
        <p:txBody>
          <a:bodyPr wrap="square" rtlCol="0">
            <a:spAutoFit/>
          </a:bodyPr>
          <a:p>
            <a:pPr algn="ctr"/>
            <a:r>
              <a:rPr lang="en-US" altLang="zh-CN" sz="2400" b="1">
                <a:solidFill>
                  <a:srgbClr val="FF0000"/>
                </a:solidFill>
              </a:rPr>
              <a:t>Emotion</a:t>
            </a:r>
            <a:endParaRPr lang="en-US" altLang="zh-CN" sz="2400" b="1">
              <a:solidFill>
                <a:srgbClr val="FF0000"/>
              </a:solidFill>
            </a:endParaRPr>
          </a:p>
        </p:txBody>
      </p:sp>
      <p:sp>
        <p:nvSpPr>
          <p:cNvPr id="11" name="文本框 10"/>
          <p:cNvSpPr txBox="1"/>
          <p:nvPr/>
        </p:nvSpPr>
        <p:spPr>
          <a:xfrm>
            <a:off x="605790" y="1704340"/>
            <a:ext cx="2415540" cy="460375"/>
          </a:xfrm>
          <a:prstGeom prst="rect">
            <a:avLst/>
          </a:prstGeom>
          <a:noFill/>
          <a:ln w="57150">
            <a:solidFill>
              <a:srgbClr val="00B050"/>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13" name="文本框 12"/>
          <p:cNvSpPr txBox="1"/>
          <p:nvPr/>
        </p:nvSpPr>
        <p:spPr>
          <a:xfrm>
            <a:off x="605790" y="3952240"/>
            <a:ext cx="2415540" cy="460375"/>
          </a:xfrm>
          <a:prstGeom prst="rect">
            <a:avLst/>
          </a:prstGeom>
          <a:noFill/>
          <a:ln w="57150">
            <a:solidFill>
              <a:srgbClr val="00B050"/>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14" name="文本框 13"/>
          <p:cNvSpPr txBox="1"/>
          <p:nvPr/>
        </p:nvSpPr>
        <p:spPr>
          <a:xfrm>
            <a:off x="605790" y="5478145"/>
            <a:ext cx="3733165" cy="460375"/>
          </a:xfrm>
          <a:prstGeom prst="rect">
            <a:avLst/>
          </a:prstGeom>
          <a:noFill/>
          <a:ln w="57150">
            <a:solidFill>
              <a:srgbClr val="00B050"/>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17" name="文本框 16"/>
          <p:cNvSpPr txBox="1"/>
          <p:nvPr/>
        </p:nvSpPr>
        <p:spPr>
          <a:xfrm>
            <a:off x="3140710" y="1704340"/>
            <a:ext cx="3085465" cy="460375"/>
          </a:xfrm>
          <a:prstGeom prst="rect">
            <a:avLst/>
          </a:prstGeom>
          <a:noFill/>
          <a:ln w="57150">
            <a:solidFill>
              <a:schemeClr val="accent2">
                <a:lumMod val="50000"/>
              </a:schemeClr>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18" name="文本框 17"/>
          <p:cNvSpPr txBox="1"/>
          <p:nvPr/>
        </p:nvSpPr>
        <p:spPr>
          <a:xfrm>
            <a:off x="7284720" y="3880485"/>
            <a:ext cx="2727960" cy="460375"/>
          </a:xfrm>
          <a:prstGeom prst="rect">
            <a:avLst/>
          </a:prstGeom>
          <a:noFill/>
          <a:ln w="57150">
            <a:solidFill>
              <a:schemeClr val="accent2">
                <a:lumMod val="50000"/>
              </a:schemeClr>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19" name="文本框 18"/>
          <p:cNvSpPr txBox="1"/>
          <p:nvPr/>
        </p:nvSpPr>
        <p:spPr>
          <a:xfrm>
            <a:off x="-24130" y="4340860"/>
            <a:ext cx="2311400" cy="460375"/>
          </a:xfrm>
          <a:prstGeom prst="rect">
            <a:avLst/>
          </a:prstGeom>
          <a:noFill/>
          <a:ln w="57150">
            <a:solidFill>
              <a:schemeClr val="accent2">
                <a:lumMod val="50000"/>
              </a:schemeClr>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20" name="文本框 19"/>
          <p:cNvSpPr txBox="1"/>
          <p:nvPr/>
        </p:nvSpPr>
        <p:spPr>
          <a:xfrm>
            <a:off x="-24130" y="2430780"/>
            <a:ext cx="1311275" cy="460375"/>
          </a:xfrm>
          <a:prstGeom prst="rect">
            <a:avLst/>
          </a:prstGeom>
          <a:noFill/>
          <a:ln w="57150">
            <a:solidFill>
              <a:schemeClr val="accent6">
                <a:lumMod val="60000"/>
                <a:lumOff val="40000"/>
              </a:schemeClr>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22" name="文本框 21"/>
          <p:cNvSpPr txBox="1"/>
          <p:nvPr/>
        </p:nvSpPr>
        <p:spPr>
          <a:xfrm>
            <a:off x="4689475" y="4684395"/>
            <a:ext cx="1536700" cy="460375"/>
          </a:xfrm>
          <a:prstGeom prst="rect">
            <a:avLst/>
          </a:prstGeom>
          <a:noFill/>
          <a:ln w="57150">
            <a:solidFill>
              <a:schemeClr val="accent6">
                <a:lumMod val="60000"/>
                <a:lumOff val="40000"/>
              </a:schemeClr>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23" name="文本框 22"/>
          <p:cNvSpPr txBox="1"/>
          <p:nvPr/>
        </p:nvSpPr>
        <p:spPr>
          <a:xfrm>
            <a:off x="2874010" y="2773045"/>
            <a:ext cx="4121150" cy="460375"/>
          </a:xfrm>
          <a:prstGeom prst="rect">
            <a:avLst/>
          </a:prstGeom>
          <a:noFill/>
          <a:ln w="57150">
            <a:solidFill>
              <a:schemeClr val="accent2">
                <a:lumMod val="50000"/>
              </a:schemeClr>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25" name="文本框 24"/>
          <p:cNvSpPr txBox="1"/>
          <p:nvPr/>
        </p:nvSpPr>
        <p:spPr>
          <a:xfrm>
            <a:off x="6425565" y="5800725"/>
            <a:ext cx="1847215" cy="460375"/>
          </a:xfrm>
          <a:prstGeom prst="rect">
            <a:avLst/>
          </a:prstGeom>
          <a:noFill/>
          <a:ln w="57150">
            <a:solidFill>
              <a:schemeClr val="accent6">
                <a:lumMod val="60000"/>
                <a:lumOff val="40000"/>
              </a:schemeClr>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27" name="文本框 26"/>
          <p:cNvSpPr txBox="1"/>
          <p:nvPr/>
        </p:nvSpPr>
        <p:spPr>
          <a:xfrm>
            <a:off x="7284720" y="5340350"/>
            <a:ext cx="2478405" cy="460375"/>
          </a:xfrm>
          <a:prstGeom prst="rect">
            <a:avLst/>
          </a:prstGeom>
          <a:noFill/>
          <a:ln w="57150">
            <a:solidFill>
              <a:schemeClr val="accent2">
                <a:lumMod val="50000"/>
              </a:schemeClr>
            </a:solidFill>
          </a:ln>
          <a:extLst>
            <a:ext uri="{909E8E84-426E-40DD-AFC4-6F175D3DCCD1}">
              <a14:hiddenFill xmlns:a14="http://schemas.microsoft.com/office/drawing/2010/main">
                <a:solidFill>
                  <a:schemeClr val="bg1"/>
                </a:solidFill>
              </a14:hiddenFill>
            </a:ext>
          </a:extLst>
        </p:spPr>
        <p:txBody>
          <a:bodyPr wrap="square" rtlCol="0">
            <a:spAutoFit/>
          </a:bodyPr>
          <a:p>
            <a:pPr algn="ctr"/>
            <a:endParaRPr lang="en-US" altLang="zh-CN" sz="2400" b="1">
              <a:solidFill>
                <a:srgbClr val="FF0000"/>
              </a:solidFill>
            </a:endParaRPr>
          </a:p>
        </p:txBody>
      </p:sp>
      <p:sp>
        <p:nvSpPr>
          <p:cNvPr id="28" name="文本框 27"/>
          <p:cNvSpPr txBox="1"/>
          <p:nvPr/>
        </p:nvSpPr>
        <p:spPr>
          <a:xfrm>
            <a:off x="1736813" y="91414"/>
            <a:ext cx="6019595" cy="521970"/>
          </a:xfrm>
          <a:prstGeom prst="rect">
            <a:avLst/>
          </a:prstGeom>
          <a:solidFill>
            <a:schemeClr val="accent3"/>
          </a:solidFill>
        </p:spPr>
        <p:txBody>
          <a:bodyPr wrap="square" rtlCol="0">
            <a:spAutoFit/>
            <a:scene3d>
              <a:camera prst="orthographicFront"/>
              <a:lightRig rig="soft" dir="t">
                <a:rot lat="0" lon="0" rev="15600000"/>
              </a:lightRig>
            </a:scene3d>
            <a:sp3d extrusionH="57150" prstMaterial="softEdge">
              <a:bevelT w="25400" h="38100"/>
            </a:sp3d>
          </a:bodyPr>
          <a:p>
            <a:pPr algn="ctr"/>
            <a:r>
              <a:rPr lang="en-US" altLang="zh-CN" sz="2000">
                <a:sym typeface="+mn-ea"/>
              </a:rPr>
              <a:t> </a:t>
            </a:r>
            <a:r>
              <a:rPr lang="en-US" altLang="zh-CN" sz="2800" b="1">
                <a:solidFill>
                  <a:schemeClr val="bg1"/>
                </a:solidFill>
                <a:latin typeface="Times New Roman" panose="02020603050405020304" charset="0"/>
                <a:cs typeface="Times New Roman" panose="02020603050405020304" charset="0"/>
                <a:sym typeface="+mn-ea"/>
              </a:rPr>
              <a:t>The Plot of the Story</a:t>
            </a:r>
            <a:endParaRPr lang="en-US" altLang="zh-CN" sz="2800" b="1">
              <a:solidFill>
                <a:schemeClr val="bg1"/>
              </a:solidFill>
              <a:effectLst>
                <a:outerShdw blurRad="38100" dist="38100" dir="2700000" algn="tl">
                  <a:srgbClr val="000000">
                    <a:alpha val="43137"/>
                  </a:srgbClr>
                </a:outerShdw>
              </a:effectLst>
              <a:latin typeface="Times New Roman" panose="02020603050405020304" charset="0"/>
              <a:ea typeface="汉仪雅酷黑简" panose="00020600040101010101" charset="-122"/>
              <a:cs typeface="Times New Roman" panose="02020603050405020304" charset="0"/>
              <a:sym typeface="+mn-ea"/>
            </a:endParaRPr>
          </a:p>
        </p:txBody>
      </p:sp>
      <p:sp>
        <p:nvSpPr>
          <p:cNvPr id="29" name="文本框 28"/>
          <p:cNvSpPr txBox="1"/>
          <p:nvPr/>
        </p:nvSpPr>
        <p:spPr>
          <a:xfrm>
            <a:off x="-24130" y="6261100"/>
            <a:ext cx="12214860" cy="521970"/>
          </a:xfrm>
          <a:prstGeom prst="rect">
            <a:avLst/>
          </a:prstGeom>
          <a:solidFill>
            <a:schemeClr val="accent2">
              <a:lumMod val="60000"/>
              <a:lumOff val="40000"/>
            </a:schemeClr>
          </a:solidFill>
        </p:spPr>
        <p:txBody>
          <a:bodyPr wrap="square" rtlCol="0">
            <a:spAutoFit/>
          </a:bodyPr>
          <a:p>
            <a:pPr algn="just"/>
            <a:r>
              <a:rPr lang="en-US" altLang="zh-CN" sz="2800">
                <a:solidFill>
                  <a:srgbClr val="FF0000"/>
                </a:solidFill>
              </a:rPr>
              <a:t>  </a:t>
            </a:r>
            <a:r>
              <a:rPr lang="en-US" altLang="zh-CN" sz="2800" b="1">
                <a:solidFill>
                  <a:srgbClr val="FF0000"/>
                </a:solidFill>
              </a:rPr>
              <a:t>Tip: </a:t>
            </a:r>
            <a:r>
              <a:rPr lang="en-US" altLang="zh-CN" sz="2400" b="1">
                <a:solidFill>
                  <a:srgbClr val="FF0000"/>
                </a:solidFill>
                <a:latin typeface="楷体" panose="02010609060101010101" charset="-122"/>
                <a:ea typeface="楷体" panose="02010609060101010101" charset="-122"/>
                <a:cs typeface="楷体" panose="02010609060101010101" charset="-122"/>
              </a:rPr>
              <a:t> </a:t>
            </a:r>
            <a:r>
              <a:rPr lang="zh-CN" altLang="en-US" sz="2400" b="1">
                <a:solidFill>
                  <a:srgbClr val="FF0000"/>
                </a:solidFill>
                <a:latin typeface="楷体" panose="02010609060101010101" charset="-122"/>
                <a:ea typeface="楷体" panose="02010609060101010101" charset="-122"/>
                <a:cs typeface="楷体" panose="02010609060101010101" charset="-122"/>
              </a:rPr>
              <a:t>关注叙事类语篇中的</a:t>
            </a:r>
            <a:r>
              <a:rPr lang="en-US" altLang="zh-CN" sz="2400" b="1">
                <a:solidFill>
                  <a:srgbClr val="FF0000"/>
                </a:solidFill>
                <a:latin typeface="楷体" panose="02010609060101010101" charset="-122"/>
                <a:ea typeface="楷体" panose="02010609060101010101" charset="-122"/>
                <a:cs typeface="楷体" panose="02010609060101010101" charset="-122"/>
              </a:rPr>
              <a:t>“</a:t>
            </a:r>
            <a:r>
              <a:rPr lang="zh-CN" altLang="en-US" sz="2400" b="1">
                <a:solidFill>
                  <a:srgbClr val="FF0000"/>
                </a:solidFill>
                <a:latin typeface="楷体" panose="02010609060101010101" charset="-122"/>
                <a:ea typeface="楷体" panose="02010609060101010101" charset="-122"/>
                <a:cs typeface="楷体" panose="02010609060101010101" charset="-122"/>
              </a:rPr>
              <a:t>常量</a:t>
            </a:r>
            <a:r>
              <a:rPr lang="en-US" altLang="zh-CN" sz="2400" b="1">
                <a:solidFill>
                  <a:srgbClr val="FF0000"/>
                </a:solidFill>
                <a:latin typeface="楷体" panose="02010609060101010101" charset="-122"/>
                <a:ea typeface="楷体" panose="02010609060101010101" charset="-122"/>
                <a:cs typeface="楷体" panose="02010609060101010101" charset="-122"/>
              </a:rPr>
              <a:t>”——Time +Event+Emotion = </a:t>
            </a:r>
            <a:r>
              <a:rPr lang="zh-CN" altLang="en-US" sz="2400" b="1">
                <a:solidFill>
                  <a:srgbClr val="FF0000"/>
                </a:solidFill>
                <a:latin typeface="楷体" panose="02010609060101010101" charset="-122"/>
                <a:ea typeface="楷体" panose="02010609060101010101" charset="-122"/>
                <a:cs typeface="楷体" panose="02010609060101010101" charset="-122"/>
              </a:rPr>
              <a:t>把握命题点</a:t>
            </a:r>
            <a:r>
              <a:rPr lang="en-US" altLang="zh-CN" sz="2400" b="1">
                <a:solidFill>
                  <a:srgbClr val="FF0000"/>
                </a:solidFill>
                <a:latin typeface="楷体" panose="02010609060101010101" charset="-122"/>
                <a:ea typeface="楷体" panose="02010609060101010101" charset="-122"/>
                <a:cs typeface="楷体" panose="02010609060101010101" charset="-122"/>
              </a:rPr>
              <a:t>= </a:t>
            </a:r>
            <a:r>
              <a:rPr lang="zh-CN" altLang="en-US" sz="2400" b="1">
                <a:solidFill>
                  <a:srgbClr val="FF0000"/>
                </a:solidFill>
                <a:latin typeface="楷体" panose="02010609060101010101" charset="-122"/>
                <a:ea typeface="楷体" panose="02010609060101010101" charset="-122"/>
                <a:cs typeface="楷体" panose="02010609060101010101" charset="-122"/>
              </a:rPr>
              <a:t>解题</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11" grpId="0" animBg="1"/>
      <p:bldP spid="13" grpId="0" animBg="1"/>
      <p:bldP spid="14" grpId="0" animBg="1"/>
      <p:bldP spid="8" grpId="0" animBg="1"/>
      <p:bldP spid="17" grpId="0" animBg="1"/>
      <p:bldP spid="23" grpId="0" animBg="1"/>
      <p:bldP spid="18" grpId="0" animBg="1"/>
      <p:bldP spid="19" grpId="0" animBg="1"/>
      <p:bldP spid="27" grpId="0" bldLvl="0" animBg="1"/>
      <p:bldP spid="10" grpId="0" animBg="1"/>
      <p:bldP spid="20" grpId="0" animBg="1"/>
      <p:bldP spid="22" grpId="0" animBg="1"/>
      <p:bldP spid="25" grpId="0" animBg="1"/>
      <p:bldP spid="4" grpId="0" animBg="1"/>
      <p:bldP spid="29"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635" y="127635"/>
            <a:ext cx="12192000" cy="2139315"/>
          </a:xfrm>
          <a:prstGeom prst="rect">
            <a:avLst/>
          </a:prstGeom>
          <a:solidFill>
            <a:schemeClr val="accent5">
              <a:lumMod val="40000"/>
              <a:lumOff val="60000"/>
            </a:schemeClr>
          </a:solidFill>
          <a:ln w="9525">
            <a:noFill/>
          </a:ln>
        </p:spPr>
        <p:txBody>
          <a:bodyPr wrap="square">
            <a:noAutofit/>
          </a:bodyPr>
          <a:lstStyle/>
          <a:p>
            <a:pPr indent="292100"/>
            <a:r>
              <a:rPr sz="2800" b="0">
                <a:ea typeface="宋体" panose="02010600030101010101" pitchFamily="2" charset="-122"/>
              </a:rPr>
              <a:t>In a remote village lived an elderly woman named Amelia. Despite the passing years, she remained as </a:t>
            </a:r>
            <a:r>
              <a:rPr sz="2800" b="0" u="sng">
                <a:ea typeface="宋体" panose="02010600030101010101" pitchFamily="2" charset="-122"/>
              </a:rPr>
              <a:t>   41    </a:t>
            </a:r>
            <a:r>
              <a:rPr sz="2800" b="0">
                <a:ea typeface="宋体" panose="02010600030101010101" pitchFamily="2" charset="-122"/>
              </a:rPr>
              <a:t>as ever. Amelia’s dearest  </a:t>
            </a:r>
            <a:r>
              <a:rPr sz="2800" b="0" u="sng">
                <a:ea typeface="宋体" panose="02010600030101010101" pitchFamily="2" charset="-122"/>
              </a:rPr>
              <a:t>  42    </a:t>
            </a:r>
            <a:r>
              <a:rPr sz="2800" b="0">
                <a:ea typeface="宋体" panose="02010600030101010101" pitchFamily="2" charset="-122"/>
              </a:rPr>
              <a:t>was her faithful dog, Rufus, who had been by her side through thick and</a:t>
            </a:r>
            <a:r>
              <a:rPr lang="en-US" sz="2800" b="0">
                <a:ea typeface="宋体" panose="02010600030101010101" pitchFamily="2" charset="-122"/>
              </a:rPr>
              <a:t> </a:t>
            </a:r>
            <a:r>
              <a:rPr sz="2800" b="0">
                <a:ea typeface="宋体" panose="02010600030101010101" pitchFamily="2" charset="-122"/>
              </a:rPr>
              <a:t>thin. </a:t>
            </a:r>
            <a:endParaRPr sz="2800" b="0">
              <a:ea typeface="宋体" panose="02010600030101010101" pitchFamily="2" charset="-122"/>
            </a:endParaRPr>
          </a:p>
        </p:txBody>
      </p:sp>
      <p:sp>
        <p:nvSpPr>
          <p:cNvPr id="4" name="文本框 3"/>
          <p:cNvSpPr txBox="1"/>
          <p:nvPr/>
        </p:nvSpPr>
        <p:spPr>
          <a:xfrm>
            <a:off x="229235" y="2871470"/>
            <a:ext cx="11917680" cy="953135"/>
          </a:xfrm>
          <a:prstGeom prst="rect">
            <a:avLst/>
          </a:prstGeom>
          <a:solidFill>
            <a:schemeClr val="accent2">
              <a:lumMod val="20000"/>
              <a:lumOff val="80000"/>
            </a:schemeClr>
          </a:solidFill>
          <a:ln w="9525">
            <a:noFill/>
          </a:ln>
        </p:spPr>
        <p:txBody>
          <a:bodyPr wrap="square">
            <a:spAutoFit/>
          </a:bodyPr>
          <a:lstStyle/>
          <a:p>
            <a:pPr indent="292100"/>
            <a:r>
              <a:rPr lang="en-US" sz="2800" b="0">
                <a:latin typeface="Times New Roman" panose="02020603050405020304" charset="0"/>
                <a:ea typeface="宋体" panose="02010600030101010101" pitchFamily="2" charset="-122"/>
              </a:rPr>
              <a:t>41. A. energetic         	B. gentle             C. stubborn       	D. humble</a:t>
            </a:r>
            <a:endParaRPr lang="en-US" sz="2800" b="0">
              <a:latin typeface="Times New Roman" panose="02020603050405020304" charset="0"/>
              <a:ea typeface="宋体" panose="02010600030101010101" pitchFamily="2" charset="-122"/>
            </a:endParaRPr>
          </a:p>
          <a:p>
            <a:pPr indent="292100"/>
            <a:r>
              <a:rPr lang="en-US" sz="2800" b="0">
                <a:latin typeface="Times New Roman" panose="02020603050405020304" charset="0"/>
                <a:ea typeface="宋体" panose="02010600030101010101" pitchFamily="2" charset="-122"/>
              </a:rPr>
              <a:t>42. A. present           	B. companion     C. possession         	D. defender</a:t>
            </a:r>
            <a:endParaRPr lang="en-US" sz="2800" b="0">
              <a:latin typeface="Times New Roman" panose="02020603050405020304" charset="0"/>
              <a:ea typeface="宋体" panose="02010600030101010101" pitchFamily="2" charset="-122"/>
            </a:endParaRPr>
          </a:p>
        </p:txBody>
      </p:sp>
      <p:sp>
        <p:nvSpPr>
          <p:cNvPr id="8" name="矩形 7"/>
          <p:cNvSpPr/>
          <p:nvPr/>
        </p:nvSpPr>
        <p:spPr>
          <a:xfrm>
            <a:off x="1017905" y="2940050"/>
            <a:ext cx="2166620" cy="41275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3743960" y="1003935"/>
            <a:ext cx="7862570" cy="44958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3061335" y="970915"/>
            <a:ext cx="2692400" cy="2207895"/>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7" name="矩形 6"/>
          <p:cNvSpPr/>
          <p:nvPr/>
        </p:nvSpPr>
        <p:spPr>
          <a:xfrm>
            <a:off x="4170680" y="247015"/>
            <a:ext cx="2941955" cy="36893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H="1">
            <a:off x="6179820" y="970915"/>
            <a:ext cx="4301490" cy="242189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2"/>
            </p:custDataLst>
          </p:nvPr>
        </p:nvSpPr>
        <p:spPr>
          <a:xfrm>
            <a:off x="3943350" y="3354070"/>
            <a:ext cx="2152650" cy="47053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556750" y="203200"/>
            <a:ext cx="1227455" cy="41275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86715" y="4336415"/>
            <a:ext cx="11602720" cy="1814830"/>
          </a:xfrm>
          <a:prstGeom prst="rect">
            <a:avLst/>
          </a:prstGeom>
          <a:solidFill>
            <a:schemeClr val="accent2">
              <a:lumMod val="50000"/>
            </a:schemeClr>
          </a:solidFill>
        </p:spPr>
        <p:txBody>
          <a:bodyPr wrap="square" rtlCol="0">
            <a:spAutoFit/>
          </a:bodyPr>
          <a:lstStyle/>
          <a:p>
            <a:r>
              <a:rPr lang="en-US" sz="2800">
                <a:solidFill>
                  <a:schemeClr val="bg1"/>
                </a:solidFill>
                <a:ea typeface="宋体" panose="02010600030101010101" pitchFamily="2" charset="-122"/>
                <a:sym typeface="+mn-ea"/>
              </a:rPr>
              <a:t>41. humble</a:t>
            </a:r>
            <a:r>
              <a:rPr lang="zh-CN" altLang="en-US" sz="2800">
                <a:solidFill>
                  <a:schemeClr val="bg1"/>
                </a:solidFill>
                <a:ea typeface="宋体" panose="02010600030101010101" pitchFamily="2" charset="-122"/>
                <a:sym typeface="+mn-ea"/>
              </a:rPr>
              <a:t>谦卑的</a:t>
            </a:r>
            <a:endParaRPr sz="2800">
              <a:solidFill>
                <a:schemeClr val="bg1"/>
              </a:solidFill>
              <a:ea typeface="宋体" panose="02010600030101010101" pitchFamily="2" charset="-122"/>
              <a:sym typeface="+mn-ea"/>
            </a:endParaRPr>
          </a:p>
          <a:p>
            <a:r>
              <a:rPr lang="en-US" sz="2800">
                <a:solidFill>
                  <a:schemeClr val="bg1"/>
                </a:solidFill>
                <a:ea typeface="宋体" panose="02010600030101010101" pitchFamily="2" charset="-122"/>
                <a:sym typeface="+mn-ea"/>
              </a:rPr>
              <a:t>42. defender </a:t>
            </a:r>
            <a:r>
              <a:rPr lang="zh-CN" altLang="en-US" sz="2800">
                <a:solidFill>
                  <a:schemeClr val="bg1"/>
                </a:solidFill>
                <a:ea typeface="宋体" panose="02010600030101010101" pitchFamily="2" charset="-122"/>
                <a:sym typeface="+mn-ea"/>
              </a:rPr>
              <a:t>捍卫者</a:t>
            </a:r>
            <a:endParaRPr lang="zh-CN" altLang="en-US" sz="2800">
              <a:solidFill>
                <a:schemeClr val="bg1"/>
              </a:solidFill>
              <a:ea typeface="宋体" panose="02010600030101010101" pitchFamily="2" charset="-122"/>
              <a:sym typeface="+mn-ea"/>
            </a:endParaRPr>
          </a:p>
          <a:p>
            <a:endParaRPr lang="zh-CN" altLang="en-US" sz="2800">
              <a:solidFill>
                <a:schemeClr val="bg1"/>
              </a:solidFill>
              <a:ea typeface="宋体" panose="02010600030101010101" pitchFamily="2" charset="-122"/>
              <a:sym typeface="+mn-ea"/>
            </a:endParaRPr>
          </a:p>
          <a:p>
            <a:r>
              <a:rPr lang="zh-CN" altLang="en-US" sz="2800">
                <a:solidFill>
                  <a:schemeClr val="bg1"/>
                </a:solidFill>
                <a:ea typeface="宋体" panose="02010600030101010101" pitchFamily="2" charset="-122"/>
                <a:sym typeface="+mn-ea"/>
              </a:rPr>
              <a:t>词块：</a:t>
            </a:r>
            <a:r>
              <a:rPr lang="en-US" altLang="zh-CN" sz="2800">
                <a:solidFill>
                  <a:schemeClr val="bg1"/>
                </a:solidFill>
                <a:ea typeface="宋体" panose="02010600030101010101" pitchFamily="2" charset="-122"/>
                <a:sym typeface="+mn-ea"/>
              </a:rPr>
              <a:t>be one’s side through thick and thin </a:t>
            </a:r>
            <a:r>
              <a:rPr lang="zh-CN" altLang="en-US" sz="2800">
                <a:solidFill>
                  <a:schemeClr val="bg1"/>
                </a:solidFill>
                <a:ea typeface="宋体" panose="02010600030101010101" pitchFamily="2" charset="-122"/>
                <a:sym typeface="+mn-ea"/>
              </a:rPr>
              <a:t>与某人同甘共苦、患难与共</a:t>
            </a:r>
            <a:endParaRPr lang="zh-CN" altLang="en-US" sz="2800">
              <a:solidFill>
                <a:schemeClr val="bg1"/>
              </a:solidFill>
              <a:ea typeface="宋体" panose="02010600030101010101" pitchFamily="2"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8" grpId="0" bldLvl="0" animBg="1"/>
      <p:bldP spid="7" grpId="0" bldLvl="0" animBg="1"/>
      <p:bldP spid="11" grpId="0" bldLvl="0" animBg="1"/>
      <p:bldP spid="15" grpId="0" bldLvl="0" animBg="1"/>
      <p:bldP spid="19"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14935" y="356235"/>
            <a:ext cx="11694160" cy="2139315"/>
          </a:xfrm>
          <a:prstGeom prst="rect">
            <a:avLst/>
          </a:prstGeom>
          <a:solidFill>
            <a:schemeClr val="accent5">
              <a:lumMod val="40000"/>
              <a:lumOff val="60000"/>
            </a:schemeClr>
          </a:solidFill>
          <a:ln w="9525">
            <a:noFill/>
          </a:ln>
        </p:spPr>
        <p:txBody>
          <a:bodyPr wrap="square">
            <a:noAutofit/>
          </a:bodyPr>
          <a:lstStyle/>
          <a:p>
            <a:pPr indent="292100" algn="just"/>
            <a:r>
              <a:rPr sz="2800" b="0">
                <a:ea typeface="宋体" panose="02010600030101010101" pitchFamily="2" charset="-122"/>
              </a:rPr>
              <a:t>One cool autumn morning, tragedy  </a:t>
            </a:r>
            <a:r>
              <a:rPr sz="2800" b="0" u="sng">
                <a:ea typeface="宋体" panose="02010600030101010101" pitchFamily="2" charset="-122"/>
              </a:rPr>
              <a:t>  43   </a:t>
            </a:r>
            <a:r>
              <a:rPr sz="2800" b="0">
                <a:ea typeface="宋体" panose="02010600030101010101" pitchFamily="2" charset="-122"/>
              </a:rPr>
              <a:t> the village—</a:t>
            </a:r>
            <a:endParaRPr sz="2800" b="0">
              <a:ea typeface="宋体" panose="02010600030101010101" pitchFamily="2" charset="-122"/>
            </a:endParaRPr>
          </a:p>
          <a:p>
            <a:pPr indent="292100" algn="just"/>
            <a:r>
              <a:rPr sz="2800" b="0">
                <a:ea typeface="宋体" panose="02010600030101010101" pitchFamily="2" charset="-122"/>
              </a:rPr>
              <a:t>a fierce storm swept through, leaving damage on its way. Homes were damaged, fields </a:t>
            </a:r>
            <a:r>
              <a:rPr sz="2800" b="0" u="sng">
                <a:ea typeface="宋体" panose="02010600030101010101" pitchFamily="2" charset="-122"/>
              </a:rPr>
              <a:t>   44  </a:t>
            </a:r>
            <a:r>
              <a:rPr sz="2800" b="0">
                <a:ea typeface="宋体" panose="02010600030101010101" pitchFamily="2" charset="-122"/>
              </a:rPr>
              <a:t> , and many of the villagers found themselves in need of help.</a:t>
            </a:r>
            <a:endParaRPr sz="2800" b="0">
              <a:ea typeface="宋体" panose="02010600030101010101" pitchFamily="2" charset="-122"/>
            </a:endParaRPr>
          </a:p>
        </p:txBody>
      </p:sp>
      <p:sp>
        <p:nvSpPr>
          <p:cNvPr id="4" name="文本框 3"/>
          <p:cNvSpPr txBox="1"/>
          <p:nvPr/>
        </p:nvSpPr>
        <p:spPr>
          <a:xfrm>
            <a:off x="229235" y="2871470"/>
            <a:ext cx="11917680" cy="953135"/>
          </a:xfrm>
          <a:prstGeom prst="rect">
            <a:avLst/>
          </a:prstGeom>
          <a:solidFill>
            <a:schemeClr val="accent2">
              <a:lumMod val="20000"/>
              <a:lumOff val="80000"/>
            </a:schemeClr>
          </a:solidFill>
          <a:ln w="9525">
            <a:noFill/>
          </a:ln>
        </p:spPr>
        <p:txBody>
          <a:bodyPr wrap="square">
            <a:spAutoFit/>
          </a:bodyPr>
          <a:lstStyle/>
          <a:p>
            <a:pPr indent="292100" algn="just"/>
            <a:r>
              <a:rPr lang="en-US" sz="2800" b="0">
                <a:solidFill>
                  <a:srgbClr val="000000"/>
                </a:solidFill>
                <a:latin typeface="Times New Roman" panose="02020603050405020304" charset="0"/>
                <a:ea typeface="宋体" panose="02010600030101010101" pitchFamily="2" charset="-122"/>
              </a:rPr>
              <a:t>43. A. embraced         	B. ruined             	C. polished           	D. struck</a:t>
            </a:r>
            <a:endParaRPr lang="en-US" sz="2800" b="0">
              <a:solidFill>
                <a:srgbClr val="000000"/>
              </a:solidFill>
              <a:latin typeface="Times New Roman" panose="02020603050405020304" charset="0"/>
              <a:ea typeface="宋体" panose="02010600030101010101" pitchFamily="2" charset="-122"/>
            </a:endParaRPr>
          </a:p>
          <a:p>
            <a:pPr indent="292100" algn="just"/>
            <a:r>
              <a:rPr lang="en-US" sz="2800" b="0">
                <a:solidFill>
                  <a:srgbClr val="000000"/>
                </a:solidFill>
                <a:latin typeface="Times New Roman" panose="02020603050405020304" charset="0"/>
                <a:ea typeface="宋体" panose="02010600030101010101" pitchFamily="2" charset="-122"/>
              </a:rPr>
              <a:t>44. A. polluted          	B. flooded            	C. occupied           	D. deserted</a:t>
            </a:r>
            <a:endParaRPr lang="en-US" sz="2800" b="0">
              <a:solidFill>
                <a:srgbClr val="000000"/>
              </a:solidFill>
              <a:latin typeface="Times New Roman" panose="02020603050405020304" charset="0"/>
              <a:ea typeface="宋体" panose="02010600030101010101" pitchFamily="2" charset="-122"/>
            </a:endParaRPr>
          </a:p>
        </p:txBody>
      </p:sp>
      <p:sp>
        <p:nvSpPr>
          <p:cNvPr id="2" name="矩形 1"/>
          <p:cNvSpPr/>
          <p:nvPr/>
        </p:nvSpPr>
        <p:spPr>
          <a:xfrm>
            <a:off x="344805" y="877570"/>
            <a:ext cx="9272270" cy="44958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8136255" y="1327150"/>
            <a:ext cx="1338580" cy="199390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nvCxnSpPr>
        <p:spPr>
          <a:xfrm>
            <a:off x="3306445" y="1661795"/>
            <a:ext cx="880110" cy="168783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1"/>
            </p:custDataLst>
          </p:nvPr>
        </p:nvSpPr>
        <p:spPr>
          <a:xfrm>
            <a:off x="3830955" y="3388995"/>
            <a:ext cx="1792605" cy="35687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2"/>
            </p:custDataLst>
          </p:nvPr>
        </p:nvSpPr>
        <p:spPr>
          <a:xfrm>
            <a:off x="1639570" y="778510"/>
            <a:ext cx="1179830" cy="45593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73870" y="2896235"/>
            <a:ext cx="1751330" cy="40640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29235" y="4336415"/>
            <a:ext cx="11602720" cy="2245360"/>
          </a:xfrm>
          <a:prstGeom prst="rect">
            <a:avLst/>
          </a:prstGeom>
          <a:solidFill>
            <a:schemeClr val="accent2">
              <a:lumMod val="50000"/>
            </a:schemeClr>
          </a:solidFill>
        </p:spPr>
        <p:txBody>
          <a:bodyPr wrap="square" rtlCol="0">
            <a:spAutoFit/>
          </a:bodyPr>
          <a:p>
            <a:r>
              <a:rPr lang="en-US" sz="2800">
                <a:solidFill>
                  <a:schemeClr val="bg1"/>
                </a:solidFill>
                <a:ea typeface="宋体" panose="02010600030101010101" pitchFamily="2" charset="-122"/>
                <a:sym typeface="+mn-ea"/>
              </a:rPr>
              <a:t>Tip: </a:t>
            </a:r>
            <a:r>
              <a:rPr lang="zh-CN" altLang="en-US" sz="2800">
                <a:solidFill>
                  <a:schemeClr val="bg1"/>
                </a:solidFill>
                <a:ea typeface="宋体" panose="02010600030101010101" pitchFamily="2" charset="-122"/>
                <a:sym typeface="+mn-ea"/>
              </a:rPr>
              <a:t>完形中事件倾向往暗示著用词倾向。</a:t>
            </a:r>
            <a:endParaRPr lang="en-US" altLang="zh-CN" sz="2800">
              <a:solidFill>
                <a:schemeClr val="bg1"/>
              </a:solidFill>
              <a:ea typeface="宋体" panose="02010600030101010101" pitchFamily="2" charset="-122"/>
              <a:sym typeface="+mn-ea"/>
            </a:endParaRPr>
          </a:p>
          <a:p>
            <a:r>
              <a:rPr lang="en-US" altLang="zh-CN" sz="2800">
                <a:solidFill>
                  <a:schemeClr val="bg1"/>
                </a:solidFill>
                <a:ea typeface="宋体" panose="02010600030101010101" pitchFamily="2" charset="-122"/>
                <a:sym typeface="+mn-ea"/>
              </a:rPr>
              <a:t>    eg: tragedy, storm, damage</a:t>
            </a:r>
            <a:r>
              <a:rPr lang="zh-CN" altLang="en-US" sz="2800">
                <a:solidFill>
                  <a:schemeClr val="bg1"/>
                </a:solidFill>
                <a:ea typeface="宋体" panose="02010600030101010101" pitchFamily="2" charset="-122"/>
                <a:sym typeface="+mn-ea"/>
              </a:rPr>
              <a:t>是为一组同倾向词。</a:t>
            </a:r>
            <a:endParaRPr lang="zh-CN" altLang="en-US" sz="2800">
              <a:solidFill>
                <a:schemeClr val="bg1"/>
              </a:solidFill>
              <a:ea typeface="宋体" panose="02010600030101010101" pitchFamily="2" charset="-122"/>
              <a:sym typeface="+mn-ea"/>
            </a:endParaRPr>
          </a:p>
          <a:p>
            <a:endParaRPr lang="zh-CN" altLang="en-US" sz="2800">
              <a:solidFill>
                <a:schemeClr val="bg1"/>
              </a:solidFill>
              <a:ea typeface="宋体" panose="02010600030101010101" pitchFamily="2" charset="-122"/>
              <a:sym typeface="+mn-ea"/>
            </a:endParaRPr>
          </a:p>
          <a:p>
            <a:r>
              <a:rPr lang="zh-CN" altLang="en-US" sz="2800">
                <a:solidFill>
                  <a:schemeClr val="bg1"/>
                </a:solidFill>
                <a:ea typeface="宋体" panose="02010600030101010101" pitchFamily="2" charset="-122"/>
                <a:sym typeface="+mn-ea"/>
              </a:rPr>
              <a:t>词块积累：</a:t>
            </a:r>
            <a:endParaRPr lang="zh-CN" altLang="en-US" sz="2800">
              <a:solidFill>
                <a:schemeClr val="bg1"/>
              </a:solidFill>
              <a:ea typeface="宋体" panose="02010600030101010101" pitchFamily="2" charset="-122"/>
              <a:sym typeface="+mn-ea"/>
            </a:endParaRPr>
          </a:p>
          <a:p>
            <a:r>
              <a:rPr lang="en-US" altLang="zh-CN" sz="2800">
                <a:solidFill>
                  <a:schemeClr val="bg1"/>
                </a:solidFill>
                <a:ea typeface="宋体" panose="02010600030101010101" pitchFamily="2" charset="-122"/>
                <a:sym typeface="+mn-ea"/>
              </a:rPr>
              <a:t> Tragedy struck the village.(</a:t>
            </a:r>
            <a:r>
              <a:rPr lang="zh-CN" altLang="en-US" sz="2800">
                <a:solidFill>
                  <a:schemeClr val="bg1"/>
                </a:solidFill>
                <a:ea typeface="宋体" panose="02010600030101010101" pitchFamily="2" charset="-122"/>
                <a:sym typeface="+mn-ea"/>
              </a:rPr>
              <a:t>无灵主语句</a:t>
            </a:r>
            <a:r>
              <a:rPr lang="en-US" altLang="zh-CN" sz="2800">
                <a:solidFill>
                  <a:schemeClr val="bg1"/>
                </a:solidFill>
                <a:ea typeface="宋体" panose="02010600030101010101" pitchFamily="2" charset="-122"/>
                <a:sym typeface="+mn-ea"/>
              </a:rPr>
              <a:t>)   </a:t>
            </a:r>
            <a:r>
              <a:rPr lang="zh-CN" altLang="en-US" sz="2800">
                <a:solidFill>
                  <a:schemeClr val="bg1"/>
                </a:solidFill>
                <a:ea typeface="宋体" panose="02010600030101010101" pitchFamily="2" charset="-122"/>
                <a:sym typeface="+mn-ea"/>
              </a:rPr>
              <a:t>悲剧袭击了整个村庄。</a:t>
            </a:r>
            <a:endParaRPr lang="zh-CN" altLang="en-US" sz="2800">
              <a:solidFill>
                <a:schemeClr val="bg1"/>
              </a:solidFill>
              <a:ea typeface="宋体" panose="02010600030101010101" pitchFamily="2"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23" grpId="0" bldLvl="0" animBg="1"/>
      <p:bldP spid="12" grpId="0" bldLvl="0" animBg="1"/>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表格 3"/>
          <p:cNvGraphicFramePr/>
          <p:nvPr>
            <p:custDataLst>
              <p:tags r:id="rId1"/>
            </p:custDataLst>
          </p:nvPr>
        </p:nvGraphicFramePr>
        <p:xfrm>
          <a:off x="145415" y="324485"/>
          <a:ext cx="11900535" cy="6423025"/>
        </p:xfrm>
        <a:graphic>
          <a:graphicData uri="http://schemas.openxmlformats.org/drawingml/2006/table">
            <a:tbl>
              <a:tblPr firstRow="1" bandRow="1">
                <a:tableStyleId>{D27B558C-881A-4A59-9799-E04A28F8AA34}</a:tableStyleId>
              </a:tblPr>
              <a:tblGrid>
                <a:gridCol w="3116580"/>
                <a:gridCol w="3872865"/>
                <a:gridCol w="1934845"/>
                <a:gridCol w="2976245"/>
              </a:tblGrid>
              <a:tr h="408305">
                <a:tc>
                  <a:txBody>
                    <a:bodyPr/>
                    <a:lstStyle/>
                    <a:p>
                      <a:pPr indent="0" algn="ctr">
                        <a:lnSpc>
                          <a:spcPct val="110000"/>
                        </a:lnSpc>
                        <a:buNone/>
                      </a:pPr>
                      <a:r>
                        <a:rPr lang="en-US" sz="2000" b="1">
                          <a:solidFill>
                            <a:schemeClr val="accent6"/>
                          </a:solidFill>
                        </a:rPr>
                        <a:t>题型</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话题</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体裁</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词数</a:t>
                      </a:r>
                      <a:endParaRPr lang="en-US" altLang="en-US" sz="2000" b="1">
                        <a:solidFill>
                          <a:schemeClr val="accent6"/>
                        </a:solidFill>
                      </a:endParaRPr>
                    </a:p>
                  </a:txBody>
                  <a:tcPr marL="68580" marR="68580" marT="0" marB="0"/>
                </a:tc>
              </a:tr>
              <a:tr h="871220">
                <a:tc>
                  <a:txBody>
                    <a:bodyPr/>
                    <a:lstStyle/>
                    <a:p>
                      <a:pPr indent="0" algn="ctr">
                        <a:lnSpc>
                          <a:spcPct val="240000"/>
                        </a:lnSpc>
                        <a:buNone/>
                      </a:pPr>
                      <a:r>
                        <a:rPr lang="en-US" sz="2000" b="1">
                          <a:solidFill>
                            <a:schemeClr val="accent6">
                              <a:lumMod val="50000"/>
                            </a:schemeClr>
                          </a:solidFill>
                        </a:rPr>
                        <a:t>阅读A</a:t>
                      </a:r>
                      <a:endParaRPr lang="en-US" altLang="en-US" sz="2000" b="1">
                        <a:solidFill>
                          <a:schemeClr val="accent6">
                            <a:lumMod val="50000"/>
                          </a:schemeClr>
                        </a:solidFill>
                      </a:endParaRPr>
                    </a:p>
                  </a:txBody>
                  <a:tcPr marL="68580" marR="68580" marT="0" marB="0"/>
                </a:tc>
                <a:tc>
                  <a:txBody>
                    <a:bodyPr/>
                    <a:lstStyle/>
                    <a:p>
                      <a:pPr indent="0" algn="just">
                        <a:lnSpc>
                          <a:spcPct val="150000"/>
                        </a:lnSpc>
                        <a:buNone/>
                      </a:pPr>
                      <a:r>
                        <a:rPr lang="en-US" sz="1600" dirty="0" err="1">
                          <a:solidFill>
                            <a:schemeClr val="tx1"/>
                          </a:solidFill>
                        </a:rPr>
                        <a:t>人与社会 </a:t>
                      </a:r>
                      <a:r>
                        <a:rPr lang="en-US" sz="1600">
                          <a:sym typeface="+mn-ea"/>
                        </a:rPr>
                        <a:t>Four British films celebrating landscape and cultural heritage</a:t>
                      </a:r>
                      <a:endParaRPr lang="en-US" sz="1600">
                        <a:sym typeface="+mn-ea"/>
                      </a:endParaRPr>
                    </a:p>
                    <a:p>
                      <a:pPr indent="0" algn="just">
                        <a:lnSpc>
                          <a:spcPct val="150000"/>
                        </a:lnSpc>
                        <a:buNone/>
                      </a:pPr>
                      <a:endParaRPr lang="zh-CN" altLang="en-US" sz="1600" dirty="0">
                        <a:solidFill>
                          <a:schemeClr val="tx1"/>
                        </a:solidFill>
                      </a:endParaRPr>
                    </a:p>
                  </a:txBody>
                  <a:tcPr marL="68580" marR="68580" marT="0" marB="0"/>
                </a:tc>
                <a:tc>
                  <a:txBody>
                    <a:bodyPr/>
                    <a:lstStyle/>
                    <a:p>
                      <a:pPr indent="0" algn="ctr">
                        <a:lnSpc>
                          <a:spcPct val="250000"/>
                        </a:lnSpc>
                        <a:buNone/>
                      </a:pPr>
                      <a:r>
                        <a:rPr lang="en-US" sz="1600" dirty="0" err="1">
                          <a:solidFill>
                            <a:schemeClr val="tx1"/>
                          </a:solidFill>
                        </a:rPr>
                        <a:t>应用文</a:t>
                      </a:r>
                      <a:endParaRPr lang="en-US" altLang="en-US" sz="1600" dirty="0">
                        <a:solidFill>
                          <a:schemeClr val="tx1"/>
                        </a:solidFill>
                      </a:endParaRPr>
                    </a:p>
                  </a:txBody>
                  <a:tcPr marL="68580" marR="68580" marT="0" marB="0"/>
                </a:tc>
                <a:tc>
                  <a:txBody>
                    <a:bodyPr/>
                    <a:lstStyle/>
                    <a:p>
                      <a:pPr indent="0" algn="ctr">
                        <a:lnSpc>
                          <a:spcPct val="290000"/>
                        </a:lnSpc>
                        <a:buNone/>
                      </a:pPr>
                      <a:r>
                        <a:rPr lang="en-US" sz="1600">
                          <a:solidFill>
                            <a:schemeClr val="tx1"/>
                          </a:solidFill>
                        </a:rPr>
                        <a:t>220</a:t>
                      </a:r>
                      <a:endParaRPr lang="en-US" altLang="en-US" sz="1600">
                        <a:solidFill>
                          <a:schemeClr val="tx1"/>
                        </a:solidFill>
                      </a:endParaRPr>
                    </a:p>
                  </a:txBody>
                  <a:tcPr marL="68580" marR="68580" marT="0" marB="0"/>
                </a:tc>
              </a:tr>
              <a:tr h="955040">
                <a:tc>
                  <a:txBody>
                    <a:bodyPr/>
                    <a:lstStyle/>
                    <a:p>
                      <a:pPr indent="0" algn="ctr">
                        <a:lnSpc>
                          <a:spcPct val="240000"/>
                        </a:lnSpc>
                        <a:buNone/>
                      </a:pPr>
                      <a:r>
                        <a:rPr lang="en-US" sz="2000" b="1">
                          <a:solidFill>
                            <a:schemeClr val="accent6">
                              <a:lumMod val="50000"/>
                            </a:schemeClr>
                          </a:solidFill>
                        </a:rPr>
                        <a:t>阅读B</a:t>
                      </a:r>
                      <a:endParaRPr lang="en-US" altLang="en-US" sz="2000" b="1">
                        <a:solidFill>
                          <a:schemeClr val="accent6">
                            <a:lumMod val="50000"/>
                          </a:schemeClr>
                        </a:solidFill>
                      </a:endParaRPr>
                    </a:p>
                  </a:txBody>
                  <a:tcPr marL="68580" marR="68580" marT="0" marB="0"/>
                </a:tc>
                <a:tc>
                  <a:txBody>
                    <a:bodyPr/>
                    <a:lstStyle/>
                    <a:p>
                      <a:pPr indent="0" algn="just">
                        <a:lnSpc>
                          <a:spcPct val="150000"/>
                        </a:lnSpc>
                        <a:buNone/>
                      </a:pPr>
                      <a:endParaRPr lang="en-US" sz="1600">
                        <a:solidFill>
                          <a:schemeClr val="tx1"/>
                        </a:solidFill>
                      </a:endParaRPr>
                    </a:p>
                    <a:p>
                      <a:pPr indent="0" algn="just">
                        <a:lnSpc>
                          <a:spcPct val="150000"/>
                        </a:lnSpc>
                        <a:buNone/>
                      </a:pPr>
                      <a:r>
                        <a:rPr lang="en-US" sz="1600">
                          <a:solidFill>
                            <a:schemeClr val="tx1"/>
                          </a:solidFill>
                        </a:rPr>
                        <a:t>人与</a:t>
                      </a:r>
                      <a:r>
                        <a:rPr lang="zh-CN" altLang="en-US" sz="1600">
                          <a:solidFill>
                            <a:schemeClr val="tx1"/>
                          </a:solidFill>
                        </a:rPr>
                        <a:t>自我</a:t>
                      </a:r>
                      <a:r>
                        <a:rPr lang="en-US" sz="1600">
                          <a:solidFill>
                            <a:schemeClr val="tx1"/>
                          </a:solidFill>
                        </a:rPr>
                        <a:t>  </a:t>
                      </a:r>
                      <a:r>
                        <a:rPr lang="en-US" sz="1600" b="0">
                          <a:sym typeface="+mn-ea"/>
                        </a:rPr>
                        <a:t>The power of Perseverance</a:t>
                      </a:r>
                      <a:endParaRPr lang="en-US" sz="1600" b="0">
                        <a:solidFill>
                          <a:schemeClr val="tx1"/>
                        </a:solidFill>
                      </a:endParaRPr>
                    </a:p>
                  </a:txBody>
                  <a:tcPr marL="68580" marR="68580" marT="0" marB="0"/>
                </a:tc>
                <a:tc>
                  <a:txBody>
                    <a:bodyPr/>
                    <a:lstStyle/>
                    <a:p>
                      <a:pPr indent="0" algn="ctr">
                        <a:lnSpc>
                          <a:spcPct val="250000"/>
                        </a:lnSpc>
                        <a:buNone/>
                      </a:pPr>
                      <a:r>
                        <a:rPr lang="en-US" sz="1600">
                          <a:solidFill>
                            <a:schemeClr val="tx1"/>
                          </a:solidFill>
                        </a:rPr>
                        <a:t>记叙文</a:t>
                      </a:r>
                      <a:endParaRPr lang="en-US" altLang="en-US" sz="1600">
                        <a:solidFill>
                          <a:schemeClr val="tx1"/>
                        </a:solidFill>
                      </a:endParaRPr>
                    </a:p>
                  </a:txBody>
                  <a:tcPr marL="68580" marR="68580" marT="0" marB="0"/>
                </a:tc>
                <a:tc>
                  <a:txBody>
                    <a:bodyPr/>
                    <a:lstStyle/>
                    <a:p>
                      <a:pPr indent="0" algn="ctr">
                        <a:lnSpc>
                          <a:spcPct val="290000"/>
                        </a:lnSpc>
                        <a:buNone/>
                      </a:pPr>
                      <a:r>
                        <a:rPr lang="en-US" altLang="en-US" sz="1600">
                          <a:solidFill>
                            <a:schemeClr val="tx1"/>
                          </a:solidFill>
                        </a:rPr>
                        <a:t>290</a:t>
                      </a:r>
                      <a:endParaRPr lang="en-US" altLang="en-US" sz="1600">
                        <a:solidFill>
                          <a:schemeClr val="tx1"/>
                        </a:solidFill>
                      </a:endParaRPr>
                    </a:p>
                  </a:txBody>
                  <a:tcPr marL="68580" marR="68580" marT="0" marB="0"/>
                </a:tc>
              </a:tr>
              <a:tr h="748030">
                <a:tc>
                  <a:txBody>
                    <a:bodyPr/>
                    <a:lstStyle/>
                    <a:p>
                      <a:pPr indent="0" algn="ctr">
                        <a:lnSpc>
                          <a:spcPct val="240000"/>
                        </a:lnSpc>
                        <a:buNone/>
                      </a:pPr>
                      <a:r>
                        <a:rPr lang="en-US" sz="2000" b="1">
                          <a:solidFill>
                            <a:schemeClr val="accent6">
                              <a:lumMod val="50000"/>
                            </a:schemeClr>
                          </a:solidFill>
                        </a:rPr>
                        <a:t>阅读C</a:t>
                      </a:r>
                      <a:endParaRPr lang="en-US" altLang="en-US" sz="2000" b="1">
                        <a:solidFill>
                          <a:schemeClr val="accent6">
                            <a:lumMod val="50000"/>
                          </a:schemeClr>
                        </a:solidFill>
                      </a:endParaRPr>
                    </a:p>
                  </a:txBody>
                  <a:tcPr marL="68580" marR="68580" marT="0" marB="0"/>
                </a:tc>
                <a:tc>
                  <a:txBody>
                    <a:bodyPr/>
                    <a:lstStyle/>
                    <a:p>
                      <a:pPr algn="just">
                        <a:lnSpc>
                          <a:spcPct val="100000"/>
                        </a:lnSpc>
                        <a:buClrTx/>
                        <a:buSzTx/>
                        <a:buFontTx/>
                        <a:buNone/>
                      </a:pPr>
                      <a:endParaRPr lang="en-US" sz="1600">
                        <a:solidFill>
                          <a:schemeClr val="tx1"/>
                        </a:solidFill>
                      </a:endParaRPr>
                    </a:p>
                    <a:p>
                      <a:pPr algn="just">
                        <a:lnSpc>
                          <a:spcPct val="100000"/>
                        </a:lnSpc>
                        <a:buClrTx/>
                        <a:buSzTx/>
                        <a:buFontTx/>
                        <a:buNone/>
                      </a:pPr>
                      <a:r>
                        <a:rPr lang="en-US" sz="1600">
                          <a:solidFill>
                            <a:schemeClr val="tx1"/>
                          </a:solidFill>
                        </a:rPr>
                        <a:t>人与</a:t>
                      </a:r>
                      <a:r>
                        <a:rPr lang="zh-CN" altLang="en-US" sz="1600">
                          <a:solidFill>
                            <a:schemeClr val="tx1"/>
                          </a:solidFill>
                        </a:rPr>
                        <a:t>社会</a:t>
                      </a:r>
                      <a:r>
                        <a:rPr lang="en-US" sz="1600">
                          <a:solidFill>
                            <a:schemeClr val="tx1"/>
                          </a:solidFill>
                        </a:rPr>
                        <a:t>  </a:t>
                      </a:r>
                      <a:r>
                        <a:rPr lang="en-US" sz="1600" b="0">
                          <a:sym typeface="+mn-ea"/>
                        </a:rPr>
                        <a:t>Laughing Robot</a:t>
                      </a:r>
                      <a:endParaRPr lang="en-US" altLang="en-US" sz="1600" b="0">
                        <a:solidFill>
                          <a:schemeClr val="tx1"/>
                        </a:solidFill>
                      </a:endParaRPr>
                    </a:p>
                  </a:txBody>
                  <a:tcPr marL="68580" marR="68580" marT="0" marB="0"/>
                </a:tc>
                <a:tc>
                  <a:txBody>
                    <a:bodyPr/>
                    <a:lstStyle/>
                    <a:p>
                      <a:pPr indent="0" algn="ctr">
                        <a:lnSpc>
                          <a:spcPct val="250000"/>
                        </a:lnSpc>
                        <a:buNone/>
                      </a:pPr>
                      <a:r>
                        <a:rPr lang="en-US" sz="1600">
                          <a:solidFill>
                            <a:schemeClr val="tx1"/>
                          </a:solidFill>
                        </a:rPr>
                        <a:t>说明文</a:t>
                      </a:r>
                      <a:endParaRPr lang="en-US" altLang="en-US" sz="1600">
                        <a:solidFill>
                          <a:schemeClr val="tx1"/>
                        </a:solidFill>
                      </a:endParaRPr>
                    </a:p>
                  </a:txBody>
                  <a:tcPr marL="68580" marR="68580" marT="0" marB="0"/>
                </a:tc>
                <a:tc>
                  <a:txBody>
                    <a:bodyPr/>
                    <a:lstStyle/>
                    <a:p>
                      <a:pPr indent="0" algn="ctr">
                        <a:lnSpc>
                          <a:spcPct val="290000"/>
                        </a:lnSpc>
                        <a:buNone/>
                      </a:pPr>
                      <a:r>
                        <a:rPr lang="en-US" sz="1600">
                          <a:solidFill>
                            <a:schemeClr val="tx1"/>
                          </a:solidFill>
                        </a:rPr>
                        <a:t> 330</a:t>
                      </a:r>
                      <a:endParaRPr lang="en-US" altLang="en-US" sz="1600">
                        <a:solidFill>
                          <a:schemeClr val="tx1"/>
                        </a:solidFill>
                      </a:endParaRPr>
                    </a:p>
                  </a:txBody>
                  <a:tcPr marL="68580" marR="68580" marT="0" marB="0"/>
                </a:tc>
              </a:tr>
              <a:tr h="956310">
                <a:tc>
                  <a:txBody>
                    <a:bodyPr/>
                    <a:lstStyle/>
                    <a:p>
                      <a:pPr indent="0" algn="ctr">
                        <a:lnSpc>
                          <a:spcPct val="240000"/>
                        </a:lnSpc>
                        <a:buNone/>
                      </a:pPr>
                      <a:r>
                        <a:rPr lang="en-US" sz="2000" b="1">
                          <a:solidFill>
                            <a:schemeClr val="accent6">
                              <a:lumMod val="50000"/>
                            </a:schemeClr>
                          </a:solidFill>
                        </a:rPr>
                        <a:t>阅读D</a:t>
                      </a:r>
                      <a:endParaRPr lang="en-US" altLang="en-US" sz="2000" b="1">
                        <a:solidFill>
                          <a:schemeClr val="accent6">
                            <a:lumMod val="50000"/>
                          </a:schemeClr>
                        </a:solidFill>
                      </a:endParaRPr>
                    </a:p>
                  </a:txBody>
                  <a:tcPr marL="68580" marR="68580" marT="0" marB="0"/>
                </a:tc>
                <a:tc>
                  <a:txBody>
                    <a:bodyPr/>
                    <a:lstStyle/>
                    <a:p>
                      <a:pPr algn="just">
                        <a:lnSpc>
                          <a:spcPct val="90000"/>
                        </a:lnSpc>
                        <a:buClrTx/>
                        <a:buSzTx/>
                        <a:buFontTx/>
                        <a:buNone/>
                      </a:pPr>
                      <a:endParaRPr lang="en-US" sz="1600">
                        <a:solidFill>
                          <a:schemeClr val="tx1"/>
                        </a:solidFill>
                      </a:endParaRPr>
                    </a:p>
                    <a:p>
                      <a:pPr algn="just">
                        <a:lnSpc>
                          <a:spcPct val="100000"/>
                        </a:lnSpc>
                        <a:buClrTx/>
                        <a:buSzTx/>
                        <a:buFontTx/>
                        <a:buNone/>
                      </a:pPr>
                      <a:endParaRPr lang="en-US" sz="1600">
                        <a:solidFill>
                          <a:schemeClr val="tx1"/>
                        </a:solidFill>
                      </a:endParaRPr>
                    </a:p>
                    <a:p>
                      <a:pPr algn="just">
                        <a:lnSpc>
                          <a:spcPct val="100000"/>
                        </a:lnSpc>
                        <a:buClrTx/>
                        <a:buSzTx/>
                        <a:buFontTx/>
                        <a:buNone/>
                      </a:pPr>
                      <a:r>
                        <a:rPr lang="en-US" sz="1600">
                          <a:solidFill>
                            <a:schemeClr val="tx1"/>
                          </a:solidFill>
                        </a:rPr>
                        <a:t>人与社会  </a:t>
                      </a:r>
                      <a:r>
                        <a:rPr lang="en-US" sz="1600" b="0">
                          <a:sym typeface="+mn-ea"/>
                        </a:rPr>
                        <a:t>live performance lives on</a:t>
                      </a:r>
                      <a:endParaRPr lang="en-US" sz="1600" b="0">
                        <a:solidFill>
                          <a:schemeClr val="tx1"/>
                        </a:solidFill>
                        <a:sym typeface="+mn-ea"/>
                      </a:endParaRPr>
                    </a:p>
                  </a:txBody>
                  <a:tcPr marL="68580" marR="68580" marT="0" marB="0"/>
                </a:tc>
                <a:tc>
                  <a:txBody>
                    <a:bodyPr/>
                    <a:lstStyle/>
                    <a:p>
                      <a:pPr indent="0" algn="ctr">
                        <a:lnSpc>
                          <a:spcPct val="250000"/>
                        </a:lnSpc>
                        <a:buNone/>
                      </a:pPr>
                      <a:r>
                        <a:rPr lang="zh-CN" altLang="en-US" sz="1600">
                          <a:solidFill>
                            <a:schemeClr val="tx1"/>
                          </a:solidFill>
                        </a:rPr>
                        <a:t>说明文</a:t>
                      </a:r>
                      <a:endParaRPr lang="zh-CN" altLang="en-US" sz="1600">
                        <a:solidFill>
                          <a:schemeClr val="tx1"/>
                        </a:solidFill>
                      </a:endParaRPr>
                    </a:p>
                  </a:txBody>
                  <a:tcPr marL="68580" marR="68580" marT="0" marB="0"/>
                </a:tc>
                <a:tc>
                  <a:txBody>
                    <a:bodyPr/>
                    <a:lstStyle/>
                    <a:p>
                      <a:pPr indent="0" algn="ctr">
                        <a:lnSpc>
                          <a:spcPct val="290000"/>
                        </a:lnSpc>
                        <a:buNone/>
                      </a:pPr>
                      <a:r>
                        <a:rPr lang="en-US" sz="1600">
                          <a:solidFill>
                            <a:schemeClr val="tx1"/>
                          </a:solidFill>
                        </a:rPr>
                        <a:t>358</a:t>
                      </a:r>
                      <a:endParaRPr lang="en-US" altLang="en-US" sz="1600">
                        <a:solidFill>
                          <a:schemeClr val="tx1"/>
                        </a:solidFill>
                      </a:endParaRPr>
                    </a:p>
                  </a:txBody>
                  <a:tcPr marL="68580" marR="68580" marT="0" marB="0"/>
                </a:tc>
              </a:tr>
              <a:tr h="760730">
                <a:tc>
                  <a:txBody>
                    <a:bodyPr/>
                    <a:lstStyle/>
                    <a:p>
                      <a:pPr indent="0" algn="ctr">
                        <a:lnSpc>
                          <a:spcPct val="240000"/>
                        </a:lnSpc>
                        <a:buNone/>
                      </a:pPr>
                      <a:r>
                        <a:rPr lang="en-US" sz="2000" b="1">
                          <a:solidFill>
                            <a:schemeClr val="accent6">
                              <a:lumMod val="50000"/>
                            </a:schemeClr>
                          </a:solidFill>
                        </a:rPr>
                        <a:t>七选五</a:t>
                      </a:r>
                      <a:endParaRPr lang="en-US" altLang="en-US" sz="2000" b="1">
                        <a:solidFill>
                          <a:schemeClr val="accent6">
                            <a:lumMod val="50000"/>
                          </a:schemeClr>
                        </a:solidFill>
                      </a:endParaRPr>
                    </a:p>
                  </a:txBody>
                  <a:tcPr marL="68580" marR="68580" marT="0" marB="0"/>
                </a:tc>
                <a:tc>
                  <a:txBody>
                    <a:bodyPr/>
                    <a:lstStyle/>
                    <a:p>
                      <a:pPr algn="just">
                        <a:lnSpc>
                          <a:spcPct val="90000"/>
                        </a:lnSpc>
                      </a:pPr>
                      <a:endParaRPr lang="zh-CN" altLang="en-US" sz="1600">
                        <a:solidFill>
                          <a:schemeClr val="tx1"/>
                        </a:solidFill>
                      </a:endParaRPr>
                    </a:p>
                    <a:p>
                      <a:pPr algn="just">
                        <a:lnSpc>
                          <a:spcPct val="90000"/>
                        </a:lnSpc>
                      </a:pPr>
                      <a:r>
                        <a:rPr lang="zh-CN" altLang="en-US" sz="1600">
                          <a:solidFill>
                            <a:schemeClr val="tx1"/>
                          </a:solidFill>
                        </a:rPr>
                        <a:t>人与自我 </a:t>
                      </a:r>
                      <a:r>
                        <a:rPr lang="en-US" sz="1600">
                          <a:solidFill>
                            <a:schemeClr val="tx1"/>
                          </a:solidFill>
                        </a:rPr>
                        <a:t> </a:t>
                      </a:r>
                      <a:r>
                        <a:rPr lang="en-US" sz="1600" b="0">
                          <a:sym typeface="+mn-ea"/>
                        </a:rPr>
                        <a:t>Hope can be Cultivated</a:t>
                      </a:r>
                      <a:endParaRPr lang="en-US" sz="1600" b="0">
                        <a:solidFill>
                          <a:schemeClr val="tx1"/>
                        </a:solidFill>
                        <a:sym typeface="+mn-ea"/>
                      </a:endParaRPr>
                    </a:p>
                  </a:txBody>
                  <a:tcPr marL="68580" marR="68580" marT="0" marB="0"/>
                </a:tc>
                <a:tc>
                  <a:txBody>
                    <a:bodyPr/>
                    <a:lstStyle/>
                    <a:p>
                      <a:pPr indent="0" algn="ctr">
                        <a:lnSpc>
                          <a:spcPct val="250000"/>
                        </a:lnSpc>
                        <a:buNone/>
                      </a:pPr>
                      <a:r>
                        <a:rPr lang="zh-CN" altLang="en-US" sz="1600">
                          <a:solidFill>
                            <a:schemeClr val="tx1"/>
                          </a:solidFill>
                        </a:rPr>
                        <a:t>说明文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a:solidFill>
                            <a:schemeClr val="tx1"/>
                          </a:solidFill>
                        </a:rPr>
                        <a:t>306</a:t>
                      </a:r>
                      <a:endParaRPr lang="en-US" altLang="en-US" sz="1600">
                        <a:solidFill>
                          <a:schemeClr val="tx1"/>
                        </a:solidFill>
                      </a:endParaRPr>
                    </a:p>
                  </a:txBody>
                  <a:tcPr marL="68580" marR="68580" marT="0" marB="0"/>
                </a:tc>
              </a:tr>
              <a:tr h="748665">
                <a:tc>
                  <a:txBody>
                    <a:bodyPr/>
                    <a:p>
                      <a:pPr indent="0" algn="ctr">
                        <a:lnSpc>
                          <a:spcPct val="240000"/>
                        </a:lnSpc>
                        <a:buNone/>
                      </a:pPr>
                      <a:r>
                        <a:rPr lang="en-US" sz="2000" b="1">
                          <a:solidFill>
                            <a:schemeClr val="accent6">
                              <a:lumMod val="50000"/>
                            </a:schemeClr>
                          </a:solidFill>
                          <a:sym typeface="+mn-ea"/>
                        </a:rPr>
                        <a:t>完</a:t>
                      </a:r>
                      <a:r>
                        <a:rPr lang="zh-CN" altLang="en-US" sz="2000" b="1">
                          <a:solidFill>
                            <a:schemeClr val="accent6">
                              <a:lumMod val="50000"/>
                            </a:schemeClr>
                          </a:solidFill>
                          <a:sym typeface="+mn-ea"/>
                        </a:rPr>
                        <a:t>形</a:t>
                      </a:r>
                      <a:r>
                        <a:rPr lang="en-US" sz="2000" b="1">
                          <a:solidFill>
                            <a:schemeClr val="accent6">
                              <a:lumMod val="50000"/>
                            </a:schemeClr>
                          </a:solidFill>
                          <a:sym typeface="+mn-ea"/>
                        </a:rPr>
                        <a:t>填空</a:t>
                      </a:r>
                      <a:endParaRPr lang="en-US" altLang="en-US" sz="2000" b="1">
                        <a:solidFill>
                          <a:schemeClr val="accent6">
                            <a:lumMod val="50000"/>
                          </a:schemeClr>
                        </a:solidFill>
                      </a:endParaRPr>
                    </a:p>
                  </a:txBody>
                  <a:tcPr marL="68580" marR="68580" marT="0" marB="0"/>
                </a:tc>
                <a:tc>
                  <a:txBody>
                    <a:bodyPr/>
                    <a:p>
                      <a:pPr algn="just">
                        <a:buNone/>
                      </a:pPr>
                      <a:r>
                        <a:rPr lang="zh-CN" altLang="en-US" sz="1600">
                          <a:sym typeface="+mn-ea"/>
                        </a:rPr>
                        <a:t>   </a:t>
                      </a:r>
                      <a:endParaRPr lang="zh-CN" altLang="en-US" sz="1600">
                        <a:sym typeface="+mn-ea"/>
                      </a:endParaRPr>
                    </a:p>
                    <a:p>
                      <a:pPr algn="just">
                        <a:buNone/>
                      </a:pPr>
                      <a:r>
                        <a:rPr lang="zh-CN" altLang="en-US" sz="1600">
                          <a:sym typeface="+mn-ea"/>
                        </a:rPr>
                        <a:t>人与社会    </a:t>
                      </a:r>
                      <a:r>
                        <a:rPr lang="en-US" altLang="zh-CN" sz="1600">
                          <a:latin typeface="Times New Roman" panose="02020603050405020304" charset="0"/>
                          <a:cs typeface="Times New Roman" panose="02020603050405020304" charset="0"/>
                          <a:sym typeface="+mn-ea"/>
                        </a:rPr>
                        <a:t>Love knows no age</a:t>
                      </a:r>
                      <a:endParaRPr lang="en-US" altLang="zh-CN" sz="1600" b="0">
                        <a:solidFill>
                          <a:schemeClr val="tx1"/>
                        </a:solidFill>
                        <a:effectLst>
                          <a:outerShdw blurRad="38100" dist="38100" dir="2700000" algn="tl">
                            <a:srgbClr val="000000">
                              <a:alpha val="43137"/>
                            </a:srgbClr>
                          </a:outerShdw>
                        </a:effectLst>
                        <a:latin typeface="Times New Roman" panose="02020603050405020304" charset="0"/>
                        <a:ea typeface="汉仪雅酷黑简" panose="00020600040101010101" charset="-122"/>
                        <a:cs typeface="Times New Roman" panose="02020603050405020304" charset="0"/>
                        <a:sym typeface="+mn-ea"/>
                      </a:endParaRPr>
                    </a:p>
                    <a:p>
                      <a:pPr algn="just">
                        <a:buNone/>
                      </a:pPr>
                      <a:endParaRPr lang="en-US" altLang="zh-CN" sz="1600" b="0">
                        <a:solidFill>
                          <a:schemeClr val="tx1"/>
                        </a:solidFill>
                      </a:endParaRPr>
                    </a:p>
                  </a:txBody>
                  <a:tcPr marL="68580" marR="68580" marT="0" marB="0"/>
                </a:tc>
                <a:tc>
                  <a:txBody>
                    <a:bodyPr/>
                    <a:p>
                      <a:pPr indent="0" algn="ctr">
                        <a:lnSpc>
                          <a:spcPct val="250000"/>
                        </a:lnSpc>
                        <a:buNone/>
                      </a:pPr>
                      <a:r>
                        <a:rPr lang="zh-CN" altLang="en-US" sz="1600">
                          <a:sym typeface="+mn-ea"/>
                        </a:rPr>
                        <a:t>记叙文</a:t>
                      </a:r>
                      <a:endParaRPr lang="en-US" altLang="en-US" sz="1600">
                        <a:solidFill>
                          <a:schemeClr val="tx1"/>
                        </a:solidFill>
                      </a:endParaRPr>
                    </a:p>
                  </a:txBody>
                  <a:tcPr marL="68580" marR="68580" marT="0" marB="0"/>
                </a:tc>
                <a:tc>
                  <a:txBody>
                    <a:bodyPr/>
                    <a:p>
                      <a:pPr indent="0" algn="ctr">
                        <a:lnSpc>
                          <a:spcPct val="290000"/>
                        </a:lnSpc>
                        <a:buNone/>
                      </a:pPr>
                      <a:r>
                        <a:rPr lang="en-US" altLang="en-US" sz="1600">
                          <a:solidFill>
                            <a:schemeClr val="tx1"/>
                          </a:solidFill>
                        </a:rPr>
                        <a:t>227</a:t>
                      </a:r>
                      <a:endParaRPr lang="en-US" altLang="en-US" sz="1600">
                        <a:solidFill>
                          <a:schemeClr val="tx1"/>
                        </a:solidFill>
                      </a:endParaRPr>
                    </a:p>
                  </a:txBody>
                  <a:tcPr marL="68580" marR="68580" marT="0" marB="0"/>
                </a:tc>
              </a:tr>
              <a:tr h="748665">
                <a:tc>
                  <a:txBody>
                    <a:bodyPr/>
                    <a:lstStyle/>
                    <a:p>
                      <a:pPr indent="0" algn="ctr">
                        <a:lnSpc>
                          <a:spcPct val="240000"/>
                        </a:lnSpc>
                        <a:buNone/>
                      </a:pPr>
                      <a:r>
                        <a:rPr lang="zh-CN" altLang="en-US" sz="2000" b="1">
                          <a:solidFill>
                            <a:schemeClr val="accent6">
                              <a:lumMod val="50000"/>
                            </a:schemeClr>
                          </a:solidFill>
                        </a:rPr>
                        <a:t>语法填空</a:t>
                      </a:r>
                      <a:endParaRPr lang="zh-CN" altLang="en-US" sz="2000" b="1">
                        <a:solidFill>
                          <a:schemeClr val="accent6">
                            <a:lumMod val="50000"/>
                          </a:schemeClr>
                        </a:solidFill>
                      </a:endParaRPr>
                    </a:p>
                  </a:txBody>
                  <a:tcPr marL="68580" marR="68580" marT="0" marB="0"/>
                </a:tc>
                <a:tc>
                  <a:txBody>
                    <a:bodyPr/>
                    <a:lstStyle/>
                    <a:p>
                      <a:pPr algn="ctr"/>
                      <a:endParaRPr lang="zh-CN" altLang="en-US" sz="1600">
                        <a:solidFill>
                          <a:schemeClr val="tx1"/>
                        </a:solidFill>
                      </a:endParaRPr>
                    </a:p>
                    <a:p>
                      <a:pPr algn="just"/>
                      <a:r>
                        <a:rPr lang="zh-CN" altLang="en-US" sz="1600">
                          <a:solidFill>
                            <a:schemeClr val="tx1"/>
                          </a:solidFill>
                        </a:rPr>
                        <a:t>人与社会   </a:t>
                      </a:r>
                      <a:r>
                        <a:rPr lang="en-US" altLang="zh-CN" sz="1600">
                          <a:solidFill>
                            <a:schemeClr val="tx1"/>
                          </a:solidFill>
                        </a:rPr>
                        <a:t>rooftop farming </a:t>
                      </a:r>
                      <a:r>
                        <a:rPr lang="zh-CN" altLang="en-US" sz="1600">
                          <a:solidFill>
                            <a:schemeClr val="tx1"/>
                          </a:solidFill>
                        </a:rPr>
                        <a:t>   </a:t>
                      </a:r>
                      <a:endParaRPr lang="en-US" altLang="zh-CN" sz="1600" b="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说明文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altLang="en-US" sz="1600">
                          <a:solidFill>
                            <a:schemeClr val="tx1"/>
                          </a:solidFill>
                        </a:rPr>
                        <a:t>197</a:t>
                      </a:r>
                      <a:endParaRPr lang="en-US" altLang="en-US" sz="1600">
                        <a:solidFill>
                          <a:schemeClr val="tx1"/>
                        </a:solidFill>
                      </a:endParaRPr>
                    </a:p>
                  </a:txBody>
                  <a:tcPr marL="68580" marR="68580" marT="0" marB="0"/>
                </a:tc>
              </a:tr>
            </a:tbl>
          </a:graphicData>
        </a:graphic>
      </p:graphicFrame>
    </p:spTree>
    <p:custDataLst>
      <p:tags r:id="rId2"/>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229235" y="127635"/>
            <a:ext cx="11694160" cy="2139315"/>
          </a:xfrm>
          <a:prstGeom prst="rect">
            <a:avLst/>
          </a:prstGeom>
          <a:solidFill>
            <a:schemeClr val="accent5">
              <a:lumMod val="40000"/>
              <a:lumOff val="60000"/>
            </a:schemeClr>
          </a:solidFill>
          <a:ln w="9525">
            <a:noFill/>
          </a:ln>
        </p:spPr>
        <p:txBody>
          <a:bodyPr wrap="square">
            <a:noAutofit/>
          </a:bodyPr>
          <a:lstStyle/>
          <a:p>
            <a:pPr indent="292100" algn="just"/>
            <a:r>
              <a:rPr sz="2800" b="0">
                <a:ea typeface="宋体" panose="02010600030101010101" pitchFamily="2" charset="-122"/>
              </a:rPr>
              <a:t>Amelia realized she had to do something to  </a:t>
            </a:r>
            <a:r>
              <a:rPr sz="2800" b="0" u="sng">
                <a:ea typeface="宋体" panose="02010600030101010101" pitchFamily="2" charset="-122"/>
              </a:rPr>
              <a:t>  45  </a:t>
            </a:r>
            <a:r>
              <a:rPr sz="2800" b="0">
                <a:ea typeface="宋体" panose="02010600030101010101" pitchFamily="2" charset="-122"/>
              </a:rPr>
              <a:t>  her neighbors. With Rufus by her side, she </a:t>
            </a:r>
            <a:r>
              <a:rPr sz="2800" b="0" u="sng">
                <a:ea typeface="宋体" panose="02010600030101010101" pitchFamily="2" charset="-122"/>
              </a:rPr>
              <a:t>   46    </a:t>
            </a:r>
            <a:r>
              <a:rPr sz="2800" b="0">
                <a:ea typeface="宋体" panose="02010600030101010101" pitchFamily="2" charset="-122"/>
              </a:rPr>
              <a:t>offering aid wherever it was needed. They worked </a:t>
            </a:r>
            <a:r>
              <a:rPr sz="2800" b="0" u="sng">
                <a:ea typeface="宋体" panose="02010600030101010101" pitchFamily="2" charset="-122"/>
              </a:rPr>
              <a:t>   47   </a:t>
            </a:r>
            <a:r>
              <a:rPr sz="2800" b="0">
                <a:ea typeface="宋体" panose="02010600030101010101" pitchFamily="2" charset="-122"/>
              </a:rPr>
              <a:t>, clearing ruins, mending roofs, and providing </a:t>
            </a:r>
            <a:r>
              <a:rPr sz="2800" b="0" u="sng">
                <a:ea typeface="宋体" panose="02010600030101010101" pitchFamily="2" charset="-122"/>
              </a:rPr>
              <a:t>   48   </a:t>
            </a:r>
            <a:r>
              <a:rPr sz="2800" b="0">
                <a:ea typeface="宋体" panose="02010600030101010101" pitchFamily="2" charset="-122"/>
              </a:rPr>
              <a:t> to those who had lost so much. </a:t>
            </a:r>
            <a:endParaRPr sz="2800" b="0">
              <a:ea typeface="宋体" panose="02010600030101010101" pitchFamily="2" charset="-122"/>
            </a:endParaRPr>
          </a:p>
        </p:txBody>
      </p:sp>
      <p:sp>
        <p:nvSpPr>
          <p:cNvPr id="4" name="文本框 3"/>
          <p:cNvSpPr txBox="1"/>
          <p:nvPr/>
        </p:nvSpPr>
        <p:spPr>
          <a:xfrm>
            <a:off x="274320" y="3752850"/>
            <a:ext cx="11917680" cy="1814830"/>
          </a:xfrm>
          <a:prstGeom prst="rect">
            <a:avLst/>
          </a:prstGeom>
          <a:solidFill>
            <a:schemeClr val="accent2">
              <a:lumMod val="20000"/>
              <a:lumOff val="80000"/>
            </a:schemeClr>
          </a:solidFill>
          <a:ln w="9525">
            <a:noFill/>
          </a:ln>
        </p:spPr>
        <p:txBody>
          <a:bodyPr wrap="square">
            <a:spAutoFit/>
          </a:bodyPr>
          <a:lstStyle/>
          <a:p>
            <a:pPr indent="292100"/>
            <a:r>
              <a:rPr lang="en-US" sz="2800" b="0">
                <a:solidFill>
                  <a:srgbClr val="000000"/>
                </a:solidFill>
                <a:latin typeface="Times New Roman" panose="02020603050405020304" charset="0"/>
                <a:ea typeface="宋体" panose="02010600030101010101" pitchFamily="2" charset="-122"/>
              </a:rPr>
              <a:t>45. A. welcome        B. consult                C. assist                D. inform</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46. A. got down to    B. came up with      C. went on with   D. got close to</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47. A. hesitantly        B. attentively          C. tirelessly          D. fruitfully</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48. A. reward             B. comfort              C. pleasure           D. guidance</a:t>
            </a:r>
            <a:endParaRPr lang="en-US" sz="2800" b="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5139690" y="588645"/>
            <a:ext cx="1844040" cy="47498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1826895" y="269240"/>
            <a:ext cx="1336675" cy="31940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7012940" y="1428115"/>
            <a:ext cx="8255" cy="310388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3" name="矩形 2"/>
          <p:cNvSpPr/>
          <p:nvPr/>
        </p:nvSpPr>
        <p:spPr>
          <a:xfrm>
            <a:off x="2947670" y="1021715"/>
            <a:ext cx="7307580" cy="406400"/>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2947670" y="918845"/>
            <a:ext cx="1350645" cy="339915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6" name="矩形 5"/>
          <p:cNvSpPr/>
          <p:nvPr>
            <p:custDataLst>
              <p:tags r:id="rId2"/>
            </p:custDataLst>
          </p:nvPr>
        </p:nvSpPr>
        <p:spPr>
          <a:xfrm>
            <a:off x="6395720" y="4648200"/>
            <a:ext cx="1734820" cy="431165"/>
          </a:xfrm>
          <a:prstGeom prst="rect">
            <a:avLst/>
          </a:prstGeom>
          <a:noFill/>
          <a:ln w="57150">
            <a:solidFill>
              <a:srgbClr val="FFC00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H="1">
            <a:off x="4157980" y="1526540"/>
            <a:ext cx="6352540" cy="360362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3"/>
            </p:custDataLst>
          </p:nvPr>
        </p:nvSpPr>
        <p:spPr>
          <a:xfrm>
            <a:off x="1168400" y="4318000"/>
            <a:ext cx="2104390" cy="33020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395720" y="3841115"/>
            <a:ext cx="1305560" cy="3924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H="1">
            <a:off x="7533640" y="684530"/>
            <a:ext cx="473075" cy="306387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4" name="矩形 13"/>
          <p:cNvSpPr/>
          <p:nvPr>
            <p:custDataLst>
              <p:tags r:id="rId4"/>
            </p:custDataLst>
          </p:nvPr>
        </p:nvSpPr>
        <p:spPr>
          <a:xfrm>
            <a:off x="3687445" y="5157470"/>
            <a:ext cx="1877060" cy="414655"/>
          </a:xfrm>
          <a:prstGeom prst="rect">
            <a:avLst/>
          </a:prstGeom>
          <a:noFill/>
          <a:ln w="57150">
            <a:solidFill>
              <a:schemeClr val="tx2">
                <a:lumMod val="75000"/>
              </a:schemeClr>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5"/>
            </p:custDataLst>
          </p:nvPr>
        </p:nvSpPr>
        <p:spPr>
          <a:xfrm>
            <a:off x="229235" y="1526540"/>
            <a:ext cx="4711700" cy="414655"/>
          </a:xfrm>
          <a:prstGeom prst="rect">
            <a:avLst/>
          </a:prstGeom>
          <a:noFill/>
          <a:ln w="57150">
            <a:solidFill>
              <a:schemeClr val="tx2">
                <a:lumMod val="75000"/>
              </a:schemeClr>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74320" y="5599430"/>
            <a:ext cx="11602720" cy="953135"/>
          </a:xfrm>
          <a:prstGeom prst="rect">
            <a:avLst/>
          </a:prstGeom>
          <a:solidFill>
            <a:schemeClr val="accent2">
              <a:lumMod val="50000"/>
            </a:schemeClr>
          </a:solidFill>
        </p:spPr>
        <p:txBody>
          <a:bodyPr wrap="square" rtlCol="0">
            <a:spAutoFit/>
          </a:bodyPr>
          <a:p>
            <a:r>
              <a:rPr lang="zh-CN" altLang="en-US" sz="2800">
                <a:solidFill>
                  <a:schemeClr val="bg1"/>
                </a:solidFill>
                <a:ea typeface="宋体" panose="02010600030101010101" pitchFamily="2" charset="-122"/>
                <a:sym typeface="+mn-ea"/>
              </a:rPr>
              <a:t>词块积累：</a:t>
            </a:r>
            <a:endParaRPr lang="zh-CN" altLang="en-US" sz="2800">
              <a:solidFill>
                <a:schemeClr val="bg1"/>
              </a:solidFill>
              <a:ea typeface="宋体" panose="02010600030101010101" pitchFamily="2" charset="-122"/>
              <a:sym typeface="+mn-ea"/>
            </a:endParaRPr>
          </a:p>
          <a:p>
            <a:r>
              <a:rPr lang="en-US" altLang="zh-CN" sz="2800">
                <a:solidFill>
                  <a:schemeClr val="bg1"/>
                </a:solidFill>
                <a:ea typeface="宋体" panose="02010600030101010101" pitchFamily="2" charset="-122"/>
                <a:sym typeface="+mn-ea"/>
              </a:rPr>
              <a:t> work tirelessly  </a:t>
            </a:r>
            <a:r>
              <a:rPr lang="zh-CN" altLang="en-US" sz="2800">
                <a:solidFill>
                  <a:schemeClr val="bg1"/>
                </a:solidFill>
                <a:ea typeface="宋体" panose="02010600030101010101" pitchFamily="2" charset="-122"/>
                <a:sym typeface="+mn-ea"/>
              </a:rPr>
              <a:t>不知疲倦地工作</a:t>
            </a:r>
            <a:endParaRPr lang="zh-CN" altLang="en-US" sz="2800">
              <a:solidFill>
                <a:schemeClr val="bg1"/>
              </a:solidFill>
              <a:ea typeface="宋体" panose="02010600030101010101" pitchFamily="2"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8" grpId="0" bldLvl="0" animBg="1"/>
      <p:bldP spid="3" grpId="0" bldLvl="0" animBg="1"/>
      <p:bldP spid="6" grpId="0" bldLvl="0" animBg="1"/>
      <p:bldP spid="11" grpId="0" bldLvl="0" animBg="1"/>
      <p:bldP spid="12" grpId="0" bldLvl="0" animBg="1"/>
      <p:bldP spid="14" grpId="0" bldLvl="0" animBg="1"/>
      <p:bldP spid="2" grpId="0" bldLvl="0" animBg="1"/>
      <p:bldP spid="1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01600" y="429260"/>
            <a:ext cx="11694160" cy="2491740"/>
          </a:xfrm>
          <a:prstGeom prst="rect">
            <a:avLst/>
          </a:prstGeom>
          <a:solidFill>
            <a:schemeClr val="accent5">
              <a:lumMod val="40000"/>
              <a:lumOff val="60000"/>
            </a:schemeClr>
          </a:solidFill>
          <a:ln w="9525">
            <a:noFill/>
          </a:ln>
        </p:spPr>
        <p:txBody>
          <a:bodyPr wrap="square">
            <a:noAutofit/>
          </a:bodyPr>
          <a:lstStyle/>
          <a:p>
            <a:pPr indent="292100" fontAlgn="auto">
              <a:lnSpc>
                <a:spcPct val="100000"/>
              </a:lnSpc>
            </a:pPr>
            <a:r>
              <a:rPr sz="2800" b="0">
                <a:ea typeface="宋体" panose="02010600030101010101" pitchFamily="2" charset="-122"/>
              </a:rPr>
              <a:t>As days turned into weeks and the village slowly began to  </a:t>
            </a:r>
            <a:r>
              <a:rPr sz="2800" b="0" u="sng">
                <a:ea typeface="宋体" panose="02010600030101010101" pitchFamily="2" charset="-122"/>
              </a:rPr>
              <a:t>  49  </a:t>
            </a:r>
            <a:r>
              <a:rPr sz="2800" b="0">
                <a:ea typeface="宋体" panose="02010600030101010101" pitchFamily="2" charset="-122"/>
              </a:rPr>
              <a:t> , word of Amelia’s selfless acts </a:t>
            </a:r>
            <a:r>
              <a:rPr sz="2800" b="0" u="sng">
                <a:ea typeface="宋体" panose="02010600030101010101" pitchFamily="2" charset="-122"/>
              </a:rPr>
              <a:t>   50  </a:t>
            </a:r>
            <a:r>
              <a:rPr sz="2800" b="0">
                <a:ea typeface="宋体" panose="02010600030101010101" pitchFamily="2" charset="-122"/>
              </a:rPr>
              <a:t>  far and wide. The community applauded for her as a hero, praising her unyielding determination and kindness in the face of </a:t>
            </a:r>
            <a:r>
              <a:rPr sz="2800" b="0" u="sng">
                <a:ea typeface="宋体" panose="02010600030101010101" pitchFamily="2" charset="-122"/>
              </a:rPr>
              <a:t>   51  </a:t>
            </a:r>
            <a:r>
              <a:rPr sz="2800" b="0">
                <a:ea typeface="宋体" panose="02010600030101010101" pitchFamily="2" charset="-122"/>
              </a:rPr>
              <a:t> . But Amelia remained modest,</a:t>
            </a:r>
            <a:r>
              <a:rPr sz="2800" b="0" u="sng">
                <a:ea typeface="宋体" panose="02010600030101010101" pitchFamily="2" charset="-122"/>
              </a:rPr>
              <a:t>    52   </a:t>
            </a:r>
            <a:r>
              <a:rPr sz="2800" b="0">
                <a:ea typeface="宋体" panose="02010600030101010101" pitchFamily="2" charset="-122"/>
              </a:rPr>
              <a:t> that she had simply done what anyone would do in such a situation. </a:t>
            </a:r>
            <a:endParaRPr sz="2800" b="0">
              <a:ea typeface="宋体" panose="02010600030101010101" pitchFamily="2" charset="-122"/>
            </a:endParaRPr>
          </a:p>
        </p:txBody>
      </p:sp>
      <p:sp>
        <p:nvSpPr>
          <p:cNvPr id="4" name="文本框 3"/>
          <p:cNvSpPr txBox="1"/>
          <p:nvPr/>
        </p:nvSpPr>
        <p:spPr>
          <a:xfrm>
            <a:off x="0" y="3227705"/>
            <a:ext cx="11917680" cy="1814830"/>
          </a:xfrm>
          <a:prstGeom prst="rect">
            <a:avLst/>
          </a:prstGeom>
          <a:solidFill>
            <a:schemeClr val="accent2">
              <a:lumMod val="20000"/>
              <a:lumOff val="80000"/>
            </a:schemeClr>
          </a:solidFill>
          <a:ln w="9525">
            <a:noFill/>
          </a:ln>
        </p:spPr>
        <p:txBody>
          <a:bodyPr wrap="square">
            <a:spAutoFit/>
          </a:bodyPr>
          <a:lstStyle/>
          <a:p>
            <a:pPr indent="292100" fontAlgn="auto">
              <a:lnSpc>
                <a:spcPct val="100000"/>
              </a:lnSpc>
            </a:pPr>
            <a:r>
              <a:rPr sz="2800" b="0" dirty="0">
                <a:solidFill>
                  <a:srgbClr val="000000"/>
                </a:solidFill>
                <a:latin typeface="Times New Roman" panose="02020603050405020304" charset="0"/>
                <a:ea typeface="宋体" panose="02010600030101010101" pitchFamily="2" charset="-122"/>
              </a:rPr>
              <a:t>49. A. recover            </a:t>
            </a:r>
            <a:r>
              <a:rPr lang="en-US" sz="2800" b="0" dirty="0">
                <a:solidFill>
                  <a:srgbClr val="000000"/>
                </a:solidFill>
                <a:latin typeface="Times New Roman" panose="02020603050405020304" charset="0"/>
                <a:ea typeface="宋体" panose="02010600030101010101" pitchFamily="2" charset="-122"/>
              </a:rPr>
              <a:t>      </a:t>
            </a:r>
            <a:r>
              <a:rPr sz="2800" b="0" dirty="0">
                <a:solidFill>
                  <a:srgbClr val="000000"/>
                </a:solidFill>
                <a:latin typeface="Times New Roman" panose="02020603050405020304" charset="0"/>
                <a:ea typeface="宋体" panose="02010600030101010101" pitchFamily="2" charset="-122"/>
              </a:rPr>
              <a:t>B. collapse          C. transform         D. decline</a:t>
            </a:r>
            <a:endParaRPr sz="2800" b="0" dirty="0">
              <a:solidFill>
                <a:srgbClr val="000000"/>
              </a:solidFill>
              <a:latin typeface="Times New Roman" panose="02020603050405020304" charset="0"/>
              <a:ea typeface="宋体" panose="02010600030101010101" pitchFamily="2" charset="-122"/>
            </a:endParaRPr>
          </a:p>
          <a:p>
            <a:pPr indent="292100" fontAlgn="auto">
              <a:lnSpc>
                <a:spcPct val="100000"/>
              </a:lnSpc>
            </a:pPr>
            <a:r>
              <a:rPr sz="2800" b="0" dirty="0">
                <a:solidFill>
                  <a:srgbClr val="000000"/>
                </a:solidFill>
                <a:latin typeface="Times New Roman" panose="02020603050405020304" charset="0"/>
                <a:ea typeface="宋体" panose="02010600030101010101" pitchFamily="2" charset="-122"/>
              </a:rPr>
              <a:t>50. A. accumulated</a:t>
            </a:r>
            <a:r>
              <a:rPr lang="zh-CN" sz="2800" b="0" dirty="0">
                <a:solidFill>
                  <a:srgbClr val="000000"/>
                </a:solidFill>
                <a:latin typeface="Times New Roman" panose="02020603050405020304" charset="0"/>
                <a:ea typeface="宋体" panose="02010600030101010101" pitchFamily="2" charset="-122"/>
              </a:rPr>
              <a:t>积聚</a:t>
            </a:r>
            <a:r>
              <a:rPr sz="2800" b="0" dirty="0">
                <a:solidFill>
                  <a:srgbClr val="000000"/>
                </a:solidFill>
                <a:latin typeface="Times New Roman" panose="02020603050405020304" charset="0"/>
                <a:ea typeface="宋体" panose="02010600030101010101" pitchFamily="2" charset="-122"/>
              </a:rPr>
              <a:t>  B. doubled          C. echoed</a:t>
            </a:r>
            <a:r>
              <a:rPr lang="zh-CN" sz="2800" b="0" dirty="0">
                <a:solidFill>
                  <a:srgbClr val="000000"/>
                </a:solidFill>
                <a:latin typeface="Times New Roman" panose="02020603050405020304" charset="0"/>
                <a:ea typeface="宋体" panose="02010600030101010101" pitchFamily="2" charset="-122"/>
              </a:rPr>
              <a:t>回应</a:t>
            </a:r>
            <a:r>
              <a:rPr sz="2800" b="0" dirty="0">
                <a:solidFill>
                  <a:srgbClr val="000000"/>
                </a:solidFill>
                <a:latin typeface="Times New Roman" panose="02020603050405020304" charset="0"/>
                <a:ea typeface="宋体" panose="02010600030101010101" pitchFamily="2" charset="-122"/>
              </a:rPr>
              <a:t>      D. spread</a:t>
            </a:r>
            <a:r>
              <a:rPr lang="zh-CN" sz="2800" b="0" dirty="0">
                <a:solidFill>
                  <a:srgbClr val="000000"/>
                </a:solidFill>
                <a:latin typeface="Times New Roman" panose="02020603050405020304" charset="0"/>
                <a:ea typeface="宋体" panose="02010600030101010101" pitchFamily="2" charset="-122"/>
              </a:rPr>
              <a:t>传播</a:t>
            </a:r>
            <a:endParaRPr sz="2800" b="0" dirty="0">
              <a:solidFill>
                <a:srgbClr val="000000"/>
              </a:solidFill>
              <a:latin typeface="Times New Roman" panose="02020603050405020304" charset="0"/>
              <a:ea typeface="宋体" panose="02010600030101010101" pitchFamily="2" charset="-122"/>
            </a:endParaRPr>
          </a:p>
          <a:p>
            <a:pPr indent="292100" fontAlgn="auto">
              <a:lnSpc>
                <a:spcPct val="100000"/>
              </a:lnSpc>
            </a:pPr>
            <a:r>
              <a:rPr sz="2800" b="0" dirty="0">
                <a:solidFill>
                  <a:srgbClr val="000000"/>
                </a:solidFill>
                <a:latin typeface="Times New Roman" panose="02020603050405020304" charset="0"/>
                <a:ea typeface="宋体" panose="02010600030101010101" pitchFamily="2" charset="-122"/>
              </a:rPr>
              <a:t>51. A. temptation</a:t>
            </a:r>
            <a:r>
              <a:rPr lang="zh-CN" sz="2800" b="0" dirty="0">
                <a:solidFill>
                  <a:srgbClr val="000000"/>
                </a:solidFill>
                <a:latin typeface="Times New Roman" panose="02020603050405020304" charset="0"/>
                <a:ea typeface="宋体" panose="02010600030101010101" pitchFamily="2" charset="-122"/>
              </a:rPr>
              <a:t>诱惑</a:t>
            </a:r>
            <a:r>
              <a:rPr sz="2800" b="0" dirty="0">
                <a:solidFill>
                  <a:srgbClr val="000000"/>
                </a:solidFill>
                <a:latin typeface="Times New Roman" panose="02020603050405020304" charset="0"/>
                <a:ea typeface="宋体" panose="02010600030101010101" pitchFamily="2" charset="-122"/>
              </a:rPr>
              <a:t>     B. adversity</a:t>
            </a:r>
            <a:r>
              <a:rPr lang="zh-CN" sz="2800" b="0" dirty="0">
                <a:solidFill>
                  <a:srgbClr val="000000"/>
                </a:solidFill>
                <a:latin typeface="Times New Roman" panose="02020603050405020304" charset="0"/>
                <a:ea typeface="宋体" panose="02010600030101010101" pitchFamily="2" charset="-122"/>
              </a:rPr>
              <a:t>困境</a:t>
            </a:r>
            <a:r>
              <a:rPr sz="2800" b="0" dirty="0">
                <a:solidFill>
                  <a:srgbClr val="000000"/>
                </a:solidFill>
                <a:latin typeface="Times New Roman" panose="02020603050405020304" charset="0"/>
                <a:ea typeface="宋体" panose="02010600030101010101" pitchFamily="2" charset="-122"/>
              </a:rPr>
              <a:t> C. glory             </a:t>
            </a:r>
            <a:r>
              <a:rPr lang="en-US" sz="2800" b="0" dirty="0">
                <a:solidFill>
                  <a:srgbClr val="000000"/>
                </a:solidFill>
                <a:latin typeface="Times New Roman" panose="02020603050405020304" charset="0"/>
                <a:ea typeface="宋体" panose="02010600030101010101" pitchFamily="2" charset="-122"/>
              </a:rPr>
              <a:t>   </a:t>
            </a:r>
            <a:r>
              <a:rPr sz="2800" b="0" dirty="0">
                <a:solidFill>
                  <a:srgbClr val="000000"/>
                </a:solidFill>
                <a:latin typeface="Times New Roman" panose="02020603050405020304" charset="0"/>
                <a:ea typeface="宋体" panose="02010600030101010101" pitchFamily="2" charset="-122"/>
              </a:rPr>
              <a:t>D. success</a:t>
            </a:r>
            <a:endParaRPr sz="2800" b="0" dirty="0">
              <a:solidFill>
                <a:srgbClr val="000000"/>
              </a:solidFill>
              <a:latin typeface="Times New Roman" panose="02020603050405020304" charset="0"/>
              <a:ea typeface="宋体" panose="02010600030101010101" pitchFamily="2" charset="-122"/>
            </a:endParaRPr>
          </a:p>
          <a:p>
            <a:pPr indent="292100" fontAlgn="auto">
              <a:lnSpc>
                <a:spcPct val="100000"/>
              </a:lnSpc>
            </a:pPr>
            <a:r>
              <a:rPr sz="2800" b="0" dirty="0">
                <a:solidFill>
                  <a:srgbClr val="000000"/>
                </a:solidFill>
                <a:latin typeface="Times New Roman" panose="02020603050405020304" charset="0"/>
                <a:ea typeface="宋体" panose="02010600030101010101" pitchFamily="2" charset="-122"/>
              </a:rPr>
              <a:t>52. A. boasting          </a:t>
            </a:r>
            <a:r>
              <a:rPr lang="en-US" sz="2800" b="0" dirty="0">
                <a:solidFill>
                  <a:srgbClr val="000000"/>
                </a:solidFill>
                <a:latin typeface="Times New Roman" panose="02020603050405020304" charset="0"/>
                <a:ea typeface="宋体" panose="02010600030101010101" pitchFamily="2" charset="-122"/>
              </a:rPr>
              <a:t>      </a:t>
            </a:r>
            <a:r>
              <a:rPr sz="2800" b="0" dirty="0">
                <a:solidFill>
                  <a:srgbClr val="000000"/>
                </a:solidFill>
                <a:latin typeface="Times New Roman" panose="02020603050405020304" charset="0"/>
                <a:ea typeface="宋体" panose="02010600030101010101" pitchFamily="2" charset="-122"/>
              </a:rPr>
              <a:t>B. promising        C. clarifying        D. insisting</a:t>
            </a:r>
            <a:r>
              <a:rPr lang="zh-CN" sz="2800" b="0" dirty="0">
                <a:solidFill>
                  <a:srgbClr val="000000"/>
                </a:solidFill>
                <a:latin typeface="Times New Roman" panose="02020603050405020304" charset="0"/>
                <a:ea typeface="宋体" panose="02010600030101010101" pitchFamily="2" charset="-122"/>
              </a:rPr>
              <a:t>坚持说</a:t>
            </a:r>
            <a:endParaRPr lang="zh-CN" sz="2800" b="0" dirty="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357505" y="558165"/>
            <a:ext cx="4421505" cy="3924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7204710" y="950595"/>
            <a:ext cx="4297680" cy="40195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3004820" y="789305"/>
            <a:ext cx="7106920" cy="253492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6" name="矩形 5"/>
          <p:cNvSpPr/>
          <p:nvPr/>
        </p:nvSpPr>
        <p:spPr>
          <a:xfrm>
            <a:off x="3985895" y="4171315"/>
            <a:ext cx="2552065" cy="392430"/>
          </a:xfrm>
          <a:prstGeom prst="rect">
            <a:avLst/>
          </a:prstGeom>
          <a:noFill/>
          <a:ln w="38100">
            <a:solidFill>
              <a:schemeClr val="tx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5006975" y="1352550"/>
            <a:ext cx="4221480" cy="235648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2"/>
            </p:custDataLst>
          </p:nvPr>
        </p:nvSpPr>
        <p:spPr>
          <a:xfrm>
            <a:off x="8942705" y="3721735"/>
            <a:ext cx="2696210" cy="46164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83285" y="3374390"/>
            <a:ext cx="1971675" cy="3924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custDataLst>
              <p:tags r:id="rId3"/>
            </p:custDataLst>
          </p:nvPr>
        </p:nvSpPr>
        <p:spPr>
          <a:xfrm>
            <a:off x="8942705" y="4580890"/>
            <a:ext cx="2792095" cy="414655"/>
          </a:xfrm>
          <a:prstGeom prst="rect">
            <a:avLst/>
          </a:prstGeom>
          <a:noFill/>
          <a:ln w="57150">
            <a:solidFill>
              <a:srgbClr val="00B0F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93040" y="5197475"/>
            <a:ext cx="11602720" cy="1383665"/>
          </a:xfrm>
          <a:prstGeom prst="rect">
            <a:avLst/>
          </a:prstGeom>
          <a:solidFill>
            <a:schemeClr val="accent2">
              <a:lumMod val="50000"/>
            </a:schemeClr>
          </a:solidFill>
        </p:spPr>
        <p:txBody>
          <a:bodyPr wrap="square" rtlCol="0">
            <a:spAutoFit/>
          </a:bodyPr>
          <a:p>
            <a:r>
              <a:rPr lang="en-US" sz="2800">
                <a:solidFill>
                  <a:schemeClr val="bg1"/>
                </a:solidFill>
                <a:ea typeface="宋体" panose="02010600030101010101" pitchFamily="2" charset="-122"/>
                <a:sym typeface="+mn-ea"/>
              </a:rPr>
              <a:t>Tip: </a:t>
            </a:r>
            <a:r>
              <a:rPr lang="zh-CN" altLang="en-US" sz="2800">
                <a:solidFill>
                  <a:schemeClr val="bg1"/>
                </a:solidFill>
                <a:ea typeface="宋体" panose="02010600030101010101" pitchFamily="2" charset="-122"/>
                <a:sym typeface="+mn-ea"/>
              </a:rPr>
              <a:t>完形中</a:t>
            </a:r>
            <a:r>
              <a:rPr lang="en-US" altLang="zh-CN" sz="2800">
                <a:solidFill>
                  <a:schemeClr val="bg1"/>
                </a:solidFill>
                <a:ea typeface="宋体" panose="02010600030101010101" pitchFamily="2" charset="-122"/>
                <a:sym typeface="+mn-ea"/>
              </a:rPr>
              <a:t>“time and event” </a:t>
            </a:r>
            <a:r>
              <a:rPr lang="zh-CN" altLang="en-US" sz="2800">
                <a:solidFill>
                  <a:schemeClr val="bg1"/>
                </a:solidFill>
                <a:ea typeface="宋体" panose="02010600030101010101" pitchFamily="2" charset="-122"/>
                <a:sym typeface="+mn-ea"/>
              </a:rPr>
              <a:t>往往相互关联，时间往往标志着事件，即用</a:t>
            </a:r>
            <a:r>
              <a:rPr lang="en-US" altLang="zh-CN" sz="2800">
                <a:solidFill>
                  <a:schemeClr val="bg1"/>
                </a:solidFill>
                <a:ea typeface="宋体" panose="02010600030101010101" pitchFamily="2" charset="-122"/>
                <a:sym typeface="+mn-ea"/>
              </a:rPr>
              <a:t>.</a:t>
            </a:r>
            <a:endParaRPr lang="en-US" altLang="zh-CN" sz="2800">
              <a:solidFill>
                <a:schemeClr val="bg1"/>
              </a:solidFill>
              <a:ea typeface="宋体" panose="02010600030101010101" pitchFamily="2" charset="-122"/>
              <a:sym typeface="+mn-ea"/>
            </a:endParaRPr>
          </a:p>
          <a:p>
            <a:r>
              <a:rPr lang="en-US" altLang="zh-CN" sz="2800">
                <a:solidFill>
                  <a:schemeClr val="bg1"/>
                </a:solidFill>
                <a:ea typeface="宋体" panose="02010600030101010101" pitchFamily="2" charset="-122"/>
                <a:sym typeface="+mn-ea"/>
              </a:rPr>
              <a:t>     </a:t>
            </a:r>
            <a:r>
              <a:rPr lang="zh-CN" altLang="en-US" sz="2800">
                <a:solidFill>
                  <a:schemeClr val="bg1"/>
                </a:solidFill>
                <a:ea typeface="宋体" panose="02010600030101010101" pitchFamily="2" charset="-122"/>
                <a:sym typeface="+mn-ea"/>
              </a:rPr>
              <a:t>词倾向的改变</a:t>
            </a:r>
            <a:r>
              <a:rPr lang="en-US" altLang="zh-CN" sz="2800">
                <a:solidFill>
                  <a:schemeClr val="bg1"/>
                </a:solidFill>
                <a:ea typeface="宋体" panose="02010600030101010101" pitchFamily="2" charset="-122"/>
                <a:sym typeface="+mn-ea"/>
              </a:rPr>
              <a:t>; </a:t>
            </a:r>
            <a:r>
              <a:rPr lang="zh-CN" altLang="en-US" sz="2800">
                <a:solidFill>
                  <a:schemeClr val="bg1"/>
                </a:solidFill>
                <a:ea typeface="宋体" panose="02010600030101010101" pitchFamily="2" charset="-122"/>
                <a:sym typeface="+mn-ea"/>
              </a:rPr>
              <a:t>同时故事中的人设也决定了用词。</a:t>
            </a:r>
            <a:endParaRPr lang="en-US" altLang="zh-CN" sz="2800">
              <a:solidFill>
                <a:schemeClr val="bg1"/>
              </a:solidFill>
              <a:ea typeface="宋体" panose="02010600030101010101" pitchFamily="2" charset="-122"/>
              <a:sym typeface="+mn-ea"/>
            </a:endParaRPr>
          </a:p>
          <a:p>
            <a:r>
              <a:rPr lang="en-US" altLang="zh-CN" sz="2800">
                <a:solidFill>
                  <a:schemeClr val="bg1"/>
                </a:solidFill>
                <a:ea typeface="宋体" panose="02010600030101010101" pitchFamily="2" charset="-122"/>
                <a:sym typeface="+mn-ea"/>
              </a:rPr>
              <a:t>eg: the village began to breathe </a:t>
            </a:r>
            <a:r>
              <a:rPr lang="zh-CN" altLang="en-US" sz="2800">
                <a:solidFill>
                  <a:schemeClr val="bg1"/>
                </a:solidFill>
                <a:ea typeface="宋体" panose="02010600030101010101" pitchFamily="2" charset="-122"/>
                <a:sym typeface="+mn-ea"/>
              </a:rPr>
              <a:t>和</a:t>
            </a:r>
            <a:r>
              <a:rPr lang="en-US" altLang="zh-CN" sz="2800">
                <a:solidFill>
                  <a:schemeClr val="bg1"/>
                </a:solidFill>
                <a:ea typeface="宋体" panose="02010600030101010101" pitchFamily="2" charset="-122"/>
                <a:sym typeface="+mn-ea"/>
              </a:rPr>
              <a:t>words of...spread</a:t>
            </a:r>
            <a:r>
              <a:rPr lang="zh-CN" altLang="en-US" sz="2800">
                <a:solidFill>
                  <a:schemeClr val="bg1"/>
                </a:solidFill>
                <a:ea typeface="宋体" panose="02010600030101010101" pitchFamily="2" charset="-122"/>
                <a:sym typeface="+mn-ea"/>
              </a:rPr>
              <a:t>是为一组同倾向词。</a:t>
            </a:r>
            <a:endParaRPr lang="zh-CN" altLang="en-US" sz="2800">
              <a:solidFill>
                <a:schemeClr val="bg1"/>
              </a:solidFill>
              <a:ea typeface="宋体" panose="02010600030101010101" pitchFamily="2" charset="-122"/>
              <a:sym typeface="+mn-ea"/>
            </a:endParaRPr>
          </a:p>
        </p:txBody>
      </p:sp>
      <p:sp>
        <p:nvSpPr>
          <p:cNvPr id="3" name="文本框 2"/>
          <p:cNvSpPr txBox="1"/>
          <p:nvPr/>
        </p:nvSpPr>
        <p:spPr>
          <a:xfrm>
            <a:off x="101600" y="4984750"/>
            <a:ext cx="11917680" cy="1883410"/>
          </a:xfrm>
          <a:prstGeom prst="rect">
            <a:avLst/>
          </a:prstGeom>
          <a:solidFill>
            <a:schemeClr val="accent2">
              <a:lumMod val="50000"/>
            </a:schemeClr>
          </a:solidFill>
        </p:spPr>
        <p:txBody>
          <a:bodyPr wrap="square" rtlCol="0">
            <a:noAutofit/>
          </a:bodyPr>
          <a:p>
            <a:r>
              <a:rPr lang="zh-CN" altLang="en-US" sz="2800">
                <a:solidFill>
                  <a:schemeClr val="bg1"/>
                </a:solidFill>
                <a:ea typeface="宋体" panose="02010600030101010101" pitchFamily="2" charset="-122"/>
                <a:sym typeface="+mn-ea"/>
              </a:rPr>
              <a:t>词块积累：</a:t>
            </a:r>
            <a:endParaRPr lang="zh-CN" altLang="en-US" sz="2800">
              <a:solidFill>
                <a:schemeClr val="bg1"/>
              </a:solidFill>
              <a:ea typeface="宋体" panose="02010600030101010101" pitchFamily="2" charset="-122"/>
              <a:sym typeface="+mn-ea"/>
            </a:endParaRPr>
          </a:p>
          <a:p>
            <a:r>
              <a:rPr lang="en-US" altLang="zh-CN" sz="2800">
                <a:solidFill>
                  <a:schemeClr val="bg1"/>
                </a:solidFill>
                <a:ea typeface="宋体" panose="02010600030101010101" pitchFamily="2" charset="-122"/>
                <a:sym typeface="+mn-ea"/>
              </a:rPr>
              <a:t>As days turned into weeks = as time went by</a:t>
            </a:r>
            <a:endParaRPr lang="en-US" altLang="zh-CN" sz="2800">
              <a:solidFill>
                <a:schemeClr val="bg1"/>
              </a:solidFill>
              <a:ea typeface="宋体" panose="02010600030101010101" pitchFamily="2" charset="-122"/>
              <a:sym typeface="+mn-ea"/>
            </a:endParaRPr>
          </a:p>
          <a:p>
            <a:r>
              <a:rPr lang="en-US" altLang="zh-CN" sz="2800">
                <a:solidFill>
                  <a:schemeClr val="bg1"/>
                </a:solidFill>
                <a:ea typeface="宋体" panose="02010600030101010101" pitchFamily="2" charset="-122"/>
                <a:sym typeface="+mn-ea"/>
              </a:rPr>
              <a:t>applaud for her as a hero   为她这个英雄鼓掌</a:t>
            </a:r>
            <a:endParaRPr lang="en-US" altLang="zh-CN" sz="2800">
              <a:solidFill>
                <a:schemeClr val="bg1"/>
              </a:solidFill>
              <a:ea typeface="宋体" panose="02010600030101010101" pitchFamily="2" charset="-122"/>
              <a:sym typeface="+mn-ea"/>
            </a:endParaRPr>
          </a:p>
          <a:p>
            <a:r>
              <a:rPr lang="en-US" altLang="zh-CN" sz="2800">
                <a:solidFill>
                  <a:schemeClr val="bg1"/>
                </a:solidFill>
                <a:ea typeface="宋体" panose="02010600030101010101" pitchFamily="2" charset="-122"/>
                <a:sym typeface="+mn-ea"/>
              </a:rPr>
              <a:t>unyieling determination and kindness 不屈不挠的决心和善良</a:t>
            </a:r>
            <a:endParaRPr lang="en-US" altLang="zh-CN" sz="2800">
              <a:solidFill>
                <a:schemeClr val="bg1"/>
              </a:solidFill>
              <a:ea typeface="宋体" panose="02010600030101010101" pitchFamily="2" charset="-122"/>
              <a:sym typeface="+mn-ea"/>
            </a:endParaRPr>
          </a:p>
          <a:p>
            <a:endParaRPr lang="en-US" altLang="zh-CN" sz="2800">
              <a:solidFill>
                <a:schemeClr val="bg1"/>
              </a:solidFill>
              <a:ea typeface="宋体" panose="02010600030101010101" pitchFamily="2" charset="-122"/>
              <a:sym typeface="+mn-ea"/>
            </a:endParaRPr>
          </a:p>
          <a:p>
            <a:endParaRPr lang="en-US" altLang="zh-CN" sz="2800">
              <a:solidFill>
                <a:schemeClr val="bg1"/>
              </a:solidFill>
              <a:ea typeface="宋体" panose="02010600030101010101" pitchFamily="2" charset="-122"/>
              <a:sym typeface="+mn-ea"/>
            </a:endParaRPr>
          </a:p>
          <a:p>
            <a:endParaRPr lang="en-US" altLang="zh-CN" sz="2800">
              <a:solidFill>
                <a:schemeClr val="bg1"/>
              </a:solidFill>
              <a:ea typeface="宋体" panose="02010600030101010101" pitchFamily="2" charset="-122"/>
              <a:sym typeface="+mn-ea"/>
            </a:endParaRPr>
          </a:p>
        </p:txBody>
      </p:sp>
      <p:cxnSp>
        <p:nvCxnSpPr>
          <p:cNvPr id="7" name="直接箭头连接符 6"/>
          <p:cNvCxnSpPr/>
          <p:nvPr/>
        </p:nvCxnSpPr>
        <p:spPr>
          <a:xfrm>
            <a:off x="2185670" y="2077720"/>
            <a:ext cx="3496310" cy="197294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a:off x="8672830" y="2157730"/>
            <a:ext cx="427990" cy="234886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8" grpId="0" bldLvl="0" animBg="1"/>
      <p:bldP spid="6" grpId="0" bldLvl="0" animBg="1"/>
      <p:bldP spid="11" grpId="0" bldLvl="0" animBg="1"/>
      <p:bldP spid="2" grpId="0" bldLvl="0" animBg="1"/>
      <p:bldP spid="14" grpId="0" bldLvl="0" animBg="1"/>
      <p:bldP spid="17" grpId="0" bldLvl="0" animBg="1"/>
      <p:bldP spid="3"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14935" y="356235"/>
            <a:ext cx="12031980" cy="2139315"/>
          </a:xfrm>
          <a:prstGeom prst="rect">
            <a:avLst/>
          </a:prstGeom>
          <a:solidFill>
            <a:schemeClr val="accent5">
              <a:lumMod val="40000"/>
              <a:lumOff val="60000"/>
            </a:schemeClr>
          </a:solidFill>
          <a:ln w="9525">
            <a:noFill/>
          </a:ln>
        </p:spPr>
        <p:txBody>
          <a:bodyPr wrap="square">
            <a:noAutofit/>
          </a:bodyPr>
          <a:lstStyle/>
          <a:p>
            <a:pPr indent="292100" algn="just"/>
            <a:r>
              <a:rPr sz="2800" b="0">
                <a:ea typeface="宋体" panose="02010600030101010101" pitchFamily="2" charset="-122"/>
              </a:rPr>
              <a:t>As winter </a:t>
            </a:r>
            <a:r>
              <a:rPr sz="2800" b="0" u="sng">
                <a:ea typeface="宋体" panose="02010600030101010101" pitchFamily="2" charset="-122"/>
              </a:rPr>
              <a:t>   53   </a:t>
            </a:r>
            <a:r>
              <a:rPr sz="2800" b="0">
                <a:ea typeface="宋体" panose="02010600030101010101" pitchFamily="2" charset="-122"/>
              </a:rPr>
              <a:t> upon the village, bringing with it a blanket of snow, Amelia sat by the fireplace with Rufus at her feet. Though they were </a:t>
            </a:r>
            <a:r>
              <a:rPr sz="2800" b="0" u="sng">
                <a:ea typeface="宋体" panose="02010600030101010101" pitchFamily="2" charset="-122"/>
              </a:rPr>
              <a:t>   54</a:t>
            </a:r>
            <a:r>
              <a:rPr sz="2800" b="0">
                <a:ea typeface="宋体" panose="02010600030101010101" pitchFamily="2" charset="-122"/>
              </a:rPr>
              <a:t>    from their efforts, their hearts were full, knowing they had made a(an) </a:t>
            </a:r>
            <a:r>
              <a:rPr sz="2800" b="0" u="sng">
                <a:ea typeface="宋体" panose="02010600030101010101" pitchFamily="2" charset="-122"/>
              </a:rPr>
              <a:t>   55  </a:t>
            </a:r>
            <a:r>
              <a:rPr sz="2800" b="0">
                <a:ea typeface="宋体" panose="02010600030101010101" pitchFamily="2" charset="-122"/>
              </a:rPr>
              <a:t>  in the lives of those around them. </a:t>
            </a:r>
            <a:endParaRPr sz="2800" b="0">
              <a:ea typeface="宋体" panose="02010600030101010101" pitchFamily="2" charset="-122"/>
            </a:endParaRPr>
          </a:p>
        </p:txBody>
      </p:sp>
      <p:sp>
        <p:nvSpPr>
          <p:cNvPr id="4" name="文本框 3"/>
          <p:cNvSpPr txBox="1"/>
          <p:nvPr/>
        </p:nvSpPr>
        <p:spPr>
          <a:xfrm>
            <a:off x="229235" y="2871470"/>
            <a:ext cx="11917680" cy="1814830"/>
          </a:xfrm>
          <a:prstGeom prst="rect">
            <a:avLst/>
          </a:prstGeom>
          <a:solidFill>
            <a:schemeClr val="accent2">
              <a:lumMod val="20000"/>
              <a:lumOff val="80000"/>
            </a:schemeClr>
          </a:solidFill>
          <a:ln w="9525">
            <a:noFill/>
          </a:ln>
        </p:spPr>
        <p:txBody>
          <a:bodyPr wrap="square">
            <a:spAutoFit/>
          </a:bodyPr>
          <a:lstStyle/>
          <a:p>
            <a:pPr indent="292100" algn="just"/>
            <a:r>
              <a:rPr lang="en-US" sz="2800" b="0">
                <a:solidFill>
                  <a:srgbClr val="000000"/>
                </a:solidFill>
                <a:latin typeface="Times New Roman" panose="02020603050405020304" charset="0"/>
                <a:ea typeface="宋体" panose="02010600030101010101" pitchFamily="2" charset="-122"/>
              </a:rPr>
              <a:t>53. A. fell                      B. rested               C. landed              	D. depended</a:t>
            </a:r>
            <a:endParaRPr lang="en-US" sz="2800" b="0">
              <a:solidFill>
                <a:srgbClr val="000000"/>
              </a:solidFill>
              <a:latin typeface="Times New Roman" panose="02020603050405020304" charset="0"/>
              <a:ea typeface="宋体" panose="02010600030101010101" pitchFamily="2" charset="-122"/>
            </a:endParaRPr>
          </a:p>
          <a:p>
            <a:pPr indent="292100" algn="just"/>
            <a:r>
              <a:rPr lang="en-US" sz="2800" b="0">
                <a:solidFill>
                  <a:srgbClr val="000000"/>
                </a:solidFill>
                <a:latin typeface="Times New Roman" panose="02020603050405020304" charset="0"/>
                <a:ea typeface="宋体" panose="02010600030101010101" pitchFamily="2" charset="-122"/>
              </a:rPr>
              <a:t>54. A. motivated          	B. annoyed           C. exhausted          	D. thrilled</a:t>
            </a:r>
            <a:endParaRPr lang="en-US" sz="2800" b="0">
              <a:solidFill>
                <a:srgbClr val="000000"/>
              </a:solidFill>
              <a:latin typeface="Times New Roman" panose="02020603050405020304" charset="0"/>
              <a:ea typeface="宋体" panose="02010600030101010101" pitchFamily="2" charset="-122"/>
            </a:endParaRPr>
          </a:p>
          <a:p>
            <a:pPr indent="292100" algn="just"/>
            <a:r>
              <a:rPr lang="en-US" sz="2800" b="0">
                <a:solidFill>
                  <a:srgbClr val="000000"/>
                </a:solidFill>
                <a:latin typeface="Times New Roman" panose="02020603050405020304" charset="0"/>
                <a:ea typeface="宋体" panose="02010600030101010101" pitchFamily="2" charset="-122"/>
              </a:rPr>
              <a:t>55. A. conclusion          B. agreement        </a:t>
            </a:r>
            <a:r>
              <a:rPr lang="en-US" sz="2800">
                <a:solidFill>
                  <a:srgbClr val="000000"/>
                </a:solidFill>
                <a:latin typeface="Times New Roman" panose="02020603050405020304" charset="0"/>
                <a:ea typeface="宋体" panose="02010600030101010101" pitchFamily="2" charset="-122"/>
                <a:sym typeface="+mn-ea"/>
              </a:rPr>
              <a:t>C. difference           	D. comment</a:t>
            </a:r>
            <a:endParaRPr lang="en-US" sz="2800" b="0">
              <a:solidFill>
                <a:srgbClr val="000000"/>
              </a:solidFill>
              <a:latin typeface="Times New Roman" panose="02020603050405020304" charset="0"/>
              <a:ea typeface="宋体" panose="02010600030101010101" pitchFamily="2" charset="-122"/>
            </a:endParaRPr>
          </a:p>
          <a:p>
            <a:pPr indent="292100" algn="just"/>
            <a:r>
              <a:rPr lang="en-US" sz="2800" b="0">
                <a:solidFill>
                  <a:srgbClr val="000000"/>
                </a:solidFill>
                <a:latin typeface="Times New Roman" panose="02020603050405020304" charset="0"/>
                <a:ea typeface="宋体" panose="02010600030101010101" pitchFamily="2" charset="-122"/>
              </a:rPr>
              <a:t>  	</a:t>
            </a:r>
            <a:endParaRPr lang="en-US" sz="2800" b="0">
              <a:solidFill>
                <a:srgbClr val="000000"/>
              </a:solidFill>
              <a:latin typeface="Times New Roman" panose="02020603050405020304" charset="0"/>
              <a:ea typeface="宋体" panose="02010600030101010101" pitchFamily="2" charset="-122"/>
            </a:endParaRPr>
          </a:p>
        </p:txBody>
      </p:sp>
      <p:cxnSp>
        <p:nvCxnSpPr>
          <p:cNvPr id="6" name="直接箭头连接符 5"/>
          <p:cNvCxnSpPr/>
          <p:nvPr/>
        </p:nvCxnSpPr>
        <p:spPr>
          <a:xfrm flipH="1">
            <a:off x="8663305" y="1170305"/>
            <a:ext cx="2776855" cy="218059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nvCxnSpPr>
        <p:spPr>
          <a:xfrm flipH="1">
            <a:off x="2025015" y="835660"/>
            <a:ext cx="321945" cy="208661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1"/>
            </p:custDataLst>
          </p:nvPr>
        </p:nvSpPr>
        <p:spPr>
          <a:xfrm>
            <a:off x="1125220" y="2964180"/>
            <a:ext cx="1080135" cy="35687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2"/>
            </p:custDataLst>
          </p:nvPr>
        </p:nvSpPr>
        <p:spPr>
          <a:xfrm>
            <a:off x="459740" y="379730"/>
            <a:ext cx="5722620" cy="45593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62620" y="835660"/>
            <a:ext cx="1323975" cy="40640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29235" y="4336415"/>
            <a:ext cx="11602720" cy="953135"/>
          </a:xfrm>
          <a:prstGeom prst="rect">
            <a:avLst/>
          </a:prstGeom>
          <a:solidFill>
            <a:schemeClr val="accent2">
              <a:lumMod val="50000"/>
            </a:schemeClr>
          </a:solidFill>
        </p:spPr>
        <p:txBody>
          <a:bodyPr wrap="square" rtlCol="0">
            <a:spAutoFit/>
          </a:bodyPr>
          <a:p>
            <a:r>
              <a:rPr lang="en-US" sz="2800">
                <a:solidFill>
                  <a:schemeClr val="bg1"/>
                </a:solidFill>
                <a:ea typeface="宋体" panose="02010600030101010101" pitchFamily="2" charset="-122"/>
                <a:sym typeface="+mn-ea"/>
              </a:rPr>
              <a:t>53. fell upon </a:t>
            </a:r>
            <a:r>
              <a:rPr lang="zh-CN" altLang="en-US" sz="2800">
                <a:solidFill>
                  <a:schemeClr val="bg1"/>
                </a:solidFill>
                <a:ea typeface="宋体" panose="02010600030101010101" pitchFamily="2" charset="-122"/>
                <a:sym typeface="+mn-ea"/>
              </a:rPr>
              <a:t>固定搭配</a:t>
            </a:r>
            <a:r>
              <a:rPr lang="en-US" altLang="zh-CN" sz="2800">
                <a:solidFill>
                  <a:schemeClr val="bg1"/>
                </a:solidFill>
                <a:ea typeface="宋体" panose="02010600030101010101" pitchFamily="2" charset="-122"/>
                <a:sym typeface="+mn-ea"/>
              </a:rPr>
              <a:t> as winter fell upon the village.</a:t>
            </a:r>
            <a:r>
              <a:rPr lang="zh-CN" altLang="en-US" sz="2800">
                <a:solidFill>
                  <a:schemeClr val="bg1"/>
                </a:solidFill>
                <a:ea typeface="宋体" panose="02010600030101010101" pitchFamily="2" charset="-122"/>
                <a:sym typeface="+mn-ea"/>
              </a:rPr>
              <a:t>冬天降临</a:t>
            </a:r>
            <a:endParaRPr lang="en-US" sz="2800">
              <a:solidFill>
                <a:schemeClr val="bg1"/>
              </a:solidFill>
              <a:ea typeface="宋体" panose="02010600030101010101" pitchFamily="2" charset="-122"/>
              <a:sym typeface="+mn-ea"/>
            </a:endParaRPr>
          </a:p>
          <a:p>
            <a:r>
              <a:rPr lang="en-US" sz="2800">
                <a:solidFill>
                  <a:schemeClr val="bg1"/>
                </a:solidFill>
                <a:ea typeface="宋体" panose="02010600030101010101" pitchFamily="2" charset="-122"/>
                <a:sym typeface="+mn-ea"/>
              </a:rPr>
              <a:t>55. </a:t>
            </a:r>
            <a:r>
              <a:rPr lang="zh-CN" altLang="en-US" sz="2800">
                <a:solidFill>
                  <a:schemeClr val="bg1"/>
                </a:solidFill>
                <a:ea typeface="宋体" panose="02010600030101010101" pitchFamily="2" charset="-122"/>
                <a:sym typeface="+mn-ea"/>
              </a:rPr>
              <a:t>联系上一段内容可知，词组</a:t>
            </a:r>
            <a:r>
              <a:rPr lang="en-US" altLang="zh-CN" sz="2800">
                <a:solidFill>
                  <a:schemeClr val="bg1"/>
                </a:solidFill>
                <a:ea typeface="宋体" panose="02010600030101010101" pitchFamily="2" charset="-122"/>
                <a:sym typeface="+mn-ea"/>
              </a:rPr>
              <a:t>make a difference </a:t>
            </a:r>
            <a:r>
              <a:rPr lang="zh-CN" altLang="en-US" sz="2800">
                <a:solidFill>
                  <a:schemeClr val="bg1"/>
                </a:solidFill>
                <a:ea typeface="宋体" panose="02010600030101010101" pitchFamily="2" charset="-122"/>
                <a:sym typeface="+mn-ea"/>
              </a:rPr>
              <a:t>有意义符合题意。</a:t>
            </a:r>
            <a:endParaRPr lang="zh-CN" altLang="en-US" sz="2800">
              <a:solidFill>
                <a:schemeClr val="bg1"/>
              </a:solidFill>
              <a:ea typeface="宋体" panose="02010600030101010101" pitchFamily="2" charset="-122"/>
              <a:sym typeface="+mn-ea"/>
            </a:endParaRPr>
          </a:p>
        </p:txBody>
      </p:sp>
      <p:sp>
        <p:nvSpPr>
          <p:cNvPr id="3" name="矩形 2"/>
          <p:cNvSpPr/>
          <p:nvPr/>
        </p:nvSpPr>
        <p:spPr>
          <a:xfrm>
            <a:off x="2917825" y="1242060"/>
            <a:ext cx="3264535" cy="40640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477000" y="3406140"/>
            <a:ext cx="2367280" cy="30099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custDataLst>
              <p:tags r:id="rId3"/>
            </p:custDataLst>
          </p:nvPr>
        </p:nvSpPr>
        <p:spPr>
          <a:xfrm>
            <a:off x="6477000" y="3814445"/>
            <a:ext cx="2367915" cy="414655"/>
          </a:xfrm>
          <a:prstGeom prst="rect">
            <a:avLst/>
          </a:prstGeom>
          <a:noFill/>
          <a:ln w="57150">
            <a:solidFill>
              <a:srgbClr val="00B0F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 name="直接箭头连接符 1"/>
          <p:cNvCxnSpPr/>
          <p:nvPr/>
        </p:nvCxnSpPr>
        <p:spPr>
          <a:xfrm flipH="1">
            <a:off x="8914130" y="1670685"/>
            <a:ext cx="2478405" cy="222885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3" grpId="0" bldLvl="0" animBg="1"/>
      <p:bldP spid="12" grpId="0" bldLvl="0" animBg="1"/>
      <p:bldP spid="17" grpId="0" bldLvl="0" animBg="1"/>
      <p:bldP spid="3" grpId="0" bldLvl="0" animBg="1"/>
      <p:bldP spid="5" grpId="0" bldLvl="0" animBg="1"/>
      <p:bldP spid="1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11765"/>
            <a:ext cx="3672840" cy="78911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0"/>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3600" b="1" dirty="0">
                  <a:solidFill>
                    <a:schemeClr val="bg1"/>
                  </a:solidFill>
                  <a:latin typeface="宋体" panose="02010600030101010101" pitchFamily="2" charset="-122"/>
                  <a:ea typeface="宋体" panose="02010600030101010101" pitchFamily="2" charset="-122"/>
                  <a:sym typeface="+mn-ea"/>
                </a:rPr>
                <a:t>解题意识</a:t>
              </a:r>
              <a:endParaRPr lang="zh-CN" altLang="en-US" sz="3600" b="1" dirty="0">
                <a:solidFill>
                  <a:schemeClr val="bg1"/>
                </a:solidFill>
                <a:latin typeface="宋体" panose="02010600030101010101" pitchFamily="2" charset="-122"/>
                <a:ea typeface="宋体" panose="02010600030101010101" pitchFamily="2" charset="-122"/>
                <a:sym typeface="+mn-ea"/>
              </a:endParaRPr>
            </a:p>
          </p:txBody>
        </p:sp>
      </p:grpSp>
      <p:sp>
        <p:nvSpPr>
          <p:cNvPr id="6" name="文本框 5"/>
          <p:cNvSpPr txBox="1"/>
          <p:nvPr/>
        </p:nvSpPr>
        <p:spPr>
          <a:xfrm>
            <a:off x="0" y="1100455"/>
            <a:ext cx="12078970" cy="3914775"/>
          </a:xfrm>
          <a:prstGeom prst="rect">
            <a:avLst/>
          </a:prstGeom>
          <a:solidFill>
            <a:schemeClr val="bg1"/>
          </a:solidFill>
          <a:ln w="9525">
            <a:noFill/>
          </a:ln>
        </p:spPr>
        <p:txBody>
          <a:bodyPr wrap="square">
            <a:noAutofit/>
          </a:bodyPr>
          <a:lstStyle/>
          <a:p>
            <a:pPr indent="266700" fontAlgn="auto">
              <a:lnSpc>
                <a:spcPct val="150000"/>
              </a:lnSpc>
            </a:pPr>
            <a:r>
              <a:rPr 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1.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语篇结构</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 + “</a:t>
            </a:r>
            <a:r>
              <a:rPr lang="en-US" altLang="zh-CN" sz="3200" b="0" dirty="0" err="1">
                <a:solidFill>
                  <a:schemeClr val="tx1"/>
                </a:solidFill>
                <a:latin typeface="宋体" panose="02010600030101010101" pitchFamily="2" charset="-122"/>
                <a:ea typeface="宋体" panose="02010600030101010101" pitchFamily="2" charset="-122"/>
                <a:cs typeface="宋体" panose="02010600030101010101" pitchFamily="2" charset="-122"/>
              </a:rPr>
              <a:t>Time+event+Emotion</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的故事发展倾向</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句内、</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fontAlgn="auto">
              <a:lnSpc>
                <a:spcPct val="150000"/>
              </a:lnSpc>
            </a:pP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   句际</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&amp;</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前后语段的关联；</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fontAlgn="auto">
              <a:lnSpc>
                <a:spcPct val="150000"/>
              </a:lnSpc>
            </a:pP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2.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重视连词在情节理解上的作用；</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fontAlgn="auto">
              <a:lnSpc>
                <a:spcPct val="150000"/>
              </a:lnSpc>
            </a:pP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2.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积累和整理选项中的生词、熟词生义；</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fontAlgn="auto">
              <a:lnSpc>
                <a:spcPct val="150000"/>
              </a:lnSpc>
            </a:pP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任何选项都依赖与原文线索（情节</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逻辑）。</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3"/>
          <a:stretch>
            <a:fillRect/>
          </a:stretch>
        </p:blipFill>
        <p:spPr>
          <a:xfrm>
            <a:off x="8812530" y="4366895"/>
            <a:ext cx="3013075" cy="198437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287020" y="146050"/>
            <a:ext cx="3672840" cy="790194"/>
            <a:chOff x="9930" y="7049"/>
            <a:chExt cx="4522" cy="732"/>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0"/>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3600" b="1">
                  <a:solidFill>
                    <a:schemeClr val="bg1"/>
                  </a:solidFill>
                  <a:latin typeface="汉仪君黑-45简" panose="020B0604020202020204" charset="-122"/>
                  <a:ea typeface="汉仪君黑-45简" panose="020B0604020202020204" charset="-122"/>
                  <a:sym typeface="+mn-ea"/>
                </a:rPr>
                <a:t>品味出题</a:t>
              </a:r>
              <a:endParaRPr lang="zh-CN" altLang="en-US" sz="3600" b="1">
                <a:solidFill>
                  <a:schemeClr val="bg1"/>
                </a:solidFill>
                <a:latin typeface="汉仪君黑-45简" panose="020B0604020202020204" charset="-122"/>
                <a:ea typeface="汉仪君黑-45简" panose="020B0604020202020204" charset="-122"/>
                <a:sym typeface="+mn-ea"/>
              </a:endParaRPr>
            </a:p>
          </p:txBody>
        </p:sp>
      </p:grpSp>
      <p:sp>
        <p:nvSpPr>
          <p:cNvPr id="9" name="文本框 8"/>
          <p:cNvSpPr txBox="1"/>
          <p:nvPr/>
        </p:nvSpPr>
        <p:spPr>
          <a:xfrm>
            <a:off x="184150" y="1735455"/>
            <a:ext cx="12007850" cy="4870450"/>
          </a:xfrm>
          <a:prstGeom prst="rect">
            <a:avLst/>
          </a:prstGeom>
          <a:solidFill>
            <a:schemeClr val="bg1"/>
          </a:solidFill>
          <a:ln w="9525">
            <a:noFill/>
          </a:ln>
        </p:spPr>
        <p:txBody>
          <a:bodyPr wrap="square">
            <a:noAutofit/>
          </a:bodyPr>
          <a:p>
            <a:pPr indent="266700" algn="just" fontAlgn="auto">
              <a:lnSpc>
                <a:spcPts val="3560"/>
              </a:lnSpc>
            </a:pPr>
            <a:r>
              <a:rPr lang="en-US" sz="2800" b="0">
                <a:solidFill>
                  <a:schemeClr val="tx1"/>
                </a:solidFill>
                <a:latin typeface="Times New Roman" panose="02020603050405020304" charset="0"/>
                <a:cs typeface="Times New Roman" panose="02020603050405020304" charset="0"/>
              </a:rPr>
              <a:t>...</a:t>
            </a:r>
            <a:endParaRPr sz="2800" b="0">
              <a:solidFill>
                <a:schemeClr val="tx1"/>
              </a:solidFill>
              <a:latin typeface="Times New Roman" panose="02020603050405020304" charset="0"/>
              <a:cs typeface="Times New Roman" panose="02020603050405020304" charset="0"/>
            </a:endParaRPr>
          </a:p>
          <a:p>
            <a:pPr indent="266700" algn="just" fontAlgn="auto">
              <a:lnSpc>
                <a:spcPct val="150000"/>
              </a:lnSpc>
            </a:pPr>
            <a:r>
              <a:rPr sz="2800" b="0">
                <a:solidFill>
                  <a:schemeClr val="tx1"/>
                </a:solidFill>
                <a:latin typeface="Times New Roman" panose="02020603050405020304" charset="0"/>
                <a:cs typeface="Times New Roman" panose="02020603050405020304" charset="0"/>
              </a:rPr>
              <a:t>As days turned into weeks and the village slowly began to</a:t>
            </a:r>
            <a:r>
              <a:rPr lang="en-US" sz="2800" b="0" u="sng">
                <a:solidFill>
                  <a:schemeClr val="tx1"/>
                </a:solidFill>
                <a:latin typeface="Times New Roman" panose="02020603050405020304" charset="0"/>
                <a:cs typeface="Times New Roman" panose="02020603050405020304" charset="0"/>
              </a:rPr>
              <a:t>             </a:t>
            </a:r>
            <a:r>
              <a:rPr sz="2800" b="0">
                <a:solidFill>
                  <a:schemeClr val="tx1"/>
                </a:solidFill>
                <a:latin typeface="Times New Roman" panose="02020603050405020304" charset="0"/>
                <a:cs typeface="Times New Roman" panose="02020603050405020304" charset="0"/>
              </a:rPr>
              <a:t> , word of Amelia’s </a:t>
            </a:r>
            <a:r>
              <a:rPr lang="en-US" sz="2800" b="0" u="sng">
                <a:solidFill>
                  <a:schemeClr val="tx1"/>
                </a:solidFill>
                <a:latin typeface="Times New Roman" panose="02020603050405020304" charset="0"/>
                <a:cs typeface="Times New Roman" panose="02020603050405020304" charset="0"/>
              </a:rPr>
              <a:t>           </a:t>
            </a:r>
            <a:r>
              <a:rPr sz="2800" b="0">
                <a:solidFill>
                  <a:schemeClr val="tx1"/>
                </a:solidFill>
                <a:latin typeface="Times New Roman" panose="02020603050405020304" charset="0"/>
                <a:cs typeface="Times New Roman" panose="02020603050405020304" charset="0"/>
              </a:rPr>
              <a:t> acts </a:t>
            </a:r>
            <a:r>
              <a:rPr lang="en-US" sz="2800" b="0">
                <a:solidFill>
                  <a:schemeClr val="tx1"/>
                </a:solidFill>
                <a:latin typeface="Times New Roman" panose="02020603050405020304" charset="0"/>
                <a:cs typeface="Times New Roman" panose="02020603050405020304" charset="0"/>
              </a:rPr>
              <a:t>spread</a:t>
            </a:r>
            <a:r>
              <a:rPr sz="2800" b="0">
                <a:solidFill>
                  <a:schemeClr val="tx1"/>
                </a:solidFill>
                <a:latin typeface="Times New Roman" panose="02020603050405020304" charset="0"/>
                <a:cs typeface="Times New Roman" panose="02020603050405020304" charset="0"/>
              </a:rPr>
              <a:t> far and wide. The community applauded for her as a hero, </a:t>
            </a:r>
            <a:r>
              <a:rPr lang="en-US" sz="2800" b="0" u="sng">
                <a:solidFill>
                  <a:schemeClr val="tx1"/>
                </a:solidFill>
                <a:latin typeface="Times New Roman" panose="02020603050405020304" charset="0"/>
                <a:cs typeface="Times New Roman" panose="02020603050405020304" charset="0"/>
              </a:rPr>
              <a:t>   </a:t>
            </a:r>
            <a:r>
              <a:rPr sz="2800" b="0" u="sng">
                <a:solidFill>
                  <a:schemeClr val="tx1"/>
                </a:solidFill>
                <a:latin typeface="Times New Roman" panose="02020603050405020304" charset="0"/>
                <a:cs typeface="Times New Roman" panose="02020603050405020304" charset="0"/>
              </a:rPr>
              <a:t> </a:t>
            </a:r>
            <a:r>
              <a:rPr lang="en-US" sz="2800" b="0" u="sng">
                <a:solidFill>
                  <a:schemeClr val="tx1"/>
                </a:solidFill>
                <a:latin typeface="Times New Roman" panose="02020603050405020304" charset="0"/>
                <a:cs typeface="Times New Roman" panose="02020603050405020304" charset="0"/>
              </a:rPr>
              <a:t>             </a:t>
            </a:r>
            <a:r>
              <a:rPr sz="2800" b="0">
                <a:solidFill>
                  <a:schemeClr val="tx1"/>
                </a:solidFill>
                <a:latin typeface="Times New Roman" panose="02020603050405020304" charset="0"/>
                <a:cs typeface="Times New Roman" panose="02020603050405020304" charset="0"/>
              </a:rPr>
              <a:t>her unyielding determination and kindness in the face of  </a:t>
            </a:r>
            <a:r>
              <a:rPr lang="en-US" sz="2800" b="0">
                <a:solidFill>
                  <a:schemeClr val="tx1"/>
                </a:solidFill>
                <a:latin typeface="Times New Roman" panose="02020603050405020304" charset="0"/>
                <a:cs typeface="Times New Roman" panose="02020603050405020304" charset="0"/>
              </a:rPr>
              <a:t>adversity</a:t>
            </a:r>
            <a:r>
              <a:rPr sz="2800" b="0">
                <a:solidFill>
                  <a:schemeClr val="tx1"/>
                </a:solidFill>
                <a:latin typeface="Times New Roman" panose="02020603050405020304" charset="0"/>
                <a:cs typeface="Times New Roman" panose="02020603050405020304" charset="0"/>
              </a:rPr>
              <a:t>. But Amelia remained</a:t>
            </a:r>
            <a:r>
              <a:rPr lang="en-US" sz="2800" b="0" u="sng">
                <a:solidFill>
                  <a:schemeClr val="tx1"/>
                </a:solidFill>
                <a:latin typeface="Times New Roman" panose="02020603050405020304" charset="0"/>
                <a:cs typeface="Times New Roman" panose="02020603050405020304" charset="0"/>
              </a:rPr>
              <a:t>            </a:t>
            </a:r>
            <a:r>
              <a:rPr sz="2800" b="0">
                <a:solidFill>
                  <a:schemeClr val="tx1"/>
                </a:solidFill>
                <a:latin typeface="Times New Roman" panose="02020603050405020304" charset="0"/>
                <a:cs typeface="Times New Roman" panose="02020603050405020304" charset="0"/>
              </a:rPr>
              <a:t>, </a:t>
            </a:r>
            <a:r>
              <a:rPr lang="en-US" sz="2800" b="0">
                <a:solidFill>
                  <a:schemeClr val="tx1"/>
                </a:solidFill>
                <a:latin typeface="Times New Roman" panose="02020603050405020304" charset="0"/>
                <a:cs typeface="Times New Roman" panose="02020603050405020304" charset="0"/>
              </a:rPr>
              <a:t>insisting</a:t>
            </a:r>
            <a:r>
              <a:rPr sz="2800" b="0">
                <a:solidFill>
                  <a:schemeClr val="tx1"/>
                </a:solidFill>
                <a:latin typeface="Times New Roman" panose="02020603050405020304" charset="0"/>
                <a:cs typeface="Times New Roman" panose="02020603050405020304" charset="0"/>
              </a:rPr>
              <a:t> that she had </a:t>
            </a:r>
            <a:r>
              <a:rPr lang="en-US" sz="2800" b="0" u="sng">
                <a:solidFill>
                  <a:schemeClr val="tx1"/>
                </a:solidFill>
                <a:latin typeface="Times New Roman" panose="02020603050405020304" charset="0"/>
                <a:cs typeface="Times New Roman" panose="02020603050405020304" charset="0"/>
              </a:rPr>
              <a:t>          </a:t>
            </a:r>
            <a:r>
              <a:rPr sz="2800" b="0">
                <a:solidFill>
                  <a:schemeClr val="tx1"/>
                </a:solidFill>
                <a:latin typeface="Times New Roman" panose="02020603050405020304" charset="0"/>
                <a:cs typeface="Times New Roman" panose="02020603050405020304" charset="0"/>
              </a:rPr>
              <a:t> done what anyone would do in such a situation. </a:t>
            </a:r>
            <a:endParaRPr sz="2800" b="0">
              <a:solidFill>
                <a:schemeClr val="tx1"/>
              </a:solidFill>
              <a:latin typeface="Times New Roman" panose="02020603050405020304" charset="0"/>
              <a:cs typeface="Times New Roman" panose="02020603050405020304" charset="0"/>
            </a:endParaRPr>
          </a:p>
          <a:p>
            <a:pPr indent="266700" algn="just" fontAlgn="auto">
              <a:lnSpc>
                <a:spcPts val="3560"/>
              </a:lnSpc>
            </a:pPr>
            <a:r>
              <a:rPr lang="en-US" sz="2800" b="0">
                <a:solidFill>
                  <a:schemeClr val="tx1"/>
                </a:solidFill>
                <a:latin typeface="Times New Roman" panose="02020603050405020304" charset="0"/>
                <a:cs typeface="Times New Roman" panose="02020603050405020304" charset="0"/>
              </a:rPr>
              <a:t>...</a:t>
            </a:r>
            <a:endParaRPr lang="en-US" sz="2800" b="0">
              <a:solidFill>
                <a:schemeClr val="tx1"/>
              </a:solidFill>
              <a:latin typeface="Times New Roman" panose="02020603050405020304" charset="0"/>
              <a:cs typeface="Times New Roman" panose="02020603050405020304" charset="0"/>
            </a:endParaRPr>
          </a:p>
        </p:txBody>
      </p:sp>
      <p:sp>
        <p:nvSpPr>
          <p:cNvPr id="18" name="文本框 17"/>
          <p:cNvSpPr txBox="1"/>
          <p:nvPr/>
        </p:nvSpPr>
        <p:spPr>
          <a:xfrm>
            <a:off x="635" y="1127760"/>
            <a:ext cx="12191365" cy="521970"/>
          </a:xfrm>
          <a:prstGeom prst="rect">
            <a:avLst/>
          </a:prstGeom>
          <a:solidFill>
            <a:schemeClr val="tx2"/>
          </a:solidFill>
        </p:spPr>
        <p:txBody>
          <a:bodyPr wrap="square" rtlCol="0">
            <a:spAutoFit/>
          </a:bodyPr>
          <a:p>
            <a:r>
              <a:rPr lang="en-US" sz="2800">
                <a:solidFill>
                  <a:schemeClr val="tx1"/>
                </a:solidFill>
              </a:rPr>
              <a:t>Read the passage again, fill the following books with proper words. </a:t>
            </a:r>
            <a:endParaRPr lang="en-US" sz="2800">
              <a:solidFill>
                <a:schemeClr val="tx1"/>
              </a:solidFill>
            </a:endParaRPr>
          </a:p>
        </p:txBody>
      </p:sp>
      <p:sp>
        <p:nvSpPr>
          <p:cNvPr id="2" name="文本框 1"/>
          <p:cNvSpPr txBox="1"/>
          <p:nvPr>
            <p:custDataLst>
              <p:tags r:id="rId3"/>
            </p:custDataLst>
          </p:nvPr>
        </p:nvSpPr>
        <p:spPr>
          <a:xfrm>
            <a:off x="9302750" y="2148205"/>
            <a:ext cx="2482850"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rebreathe/recover</a:t>
            </a:r>
            <a:endParaRPr lang="zh-CN" altLang="en-US" sz="2000" b="1">
              <a:solidFill>
                <a:schemeClr val="bg1"/>
              </a:solidFill>
            </a:endParaRPr>
          </a:p>
        </p:txBody>
      </p:sp>
      <p:sp>
        <p:nvSpPr>
          <p:cNvPr id="3" name="文本框 2"/>
          <p:cNvSpPr txBox="1"/>
          <p:nvPr>
            <p:custDataLst>
              <p:tags r:id="rId4"/>
            </p:custDataLst>
          </p:nvPr>
        </p:nvSpPr>
        <p:spPr>
          <a:xfrm>
            <a:off x="1580515" y="2882265"/>
            <a:ext cx="1313815"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selfless</a:t>
            </a:r>
            <a:endParaRPr lang="en-US" altLang="zh-CN" sz="2000" b="1">
              <a:solidFill>
                <a:schemeClr val="bg1"/>
              </a:solidFill>
            </a:endParaRPr>
          </a:p>
        </p:txBody>
      </p:sp>
      <p:sp>
        <p:nvSpPr>
          <p:cNvPr id="4" name="文本框 3"/>
          <p:cNvSpPr txBox="1"/>
          <p:nvPr>
            <p:custDataLst>
              <p:tags r:id="rId5"/>
            </p:custDataLst>
          </p:nvPr>
        </p:nvSpPr>
        <p:spPr>
          <a:xfrm>
            <a:off x="9454515" y="4126865"/>
            <a:ext cx="1073150"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simply</a:t>
            </a:r>
            <a:endParaRPr lang="en-US" altLang="zh-CN" sz="2000" b="1">
              <a:solidFill>
                <a:schemeClr val="bg1"/>
              </a:solidFill>
            </a:endParaRPr>
          </a:p>
        </p:txBody>
      </p:sp>
      <p:sp>
        <p:nvSpPr>
          <p:cNvPr id="6" name="文本框 5"/>
          <p:cNvSpPr txBox="1"/>
          <p:nvPr>
            <p:custDataLst>
              <p:tags r:id="rId6"/>
            </p:custDataLst>
          </p:nvPr>
        </p:nvSpPr>
        <p:spPr>
          <a:xfrm>
            <a:off x="4739640" y="4126865"/>
            <a:ext cx="1565275"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modest</a:t>
            </a:r>
            <a:endParaRPr lang="en-US" altLang="zh-CN" sz="2000" b="1">
              <a:solidFill>
                <a:schemeClr val="bg1"/>
              </a:solidFill>
            </a:endParaRPr>
          </a:p>
        </p:txBody>
      </p:sp>
      <p:sp>
        <p:nvSpPr>
          <p:cNvPr id="10" name="文本框 9"/>
          <p:cNvSpPr txBox="1"/>
          <p:nvPr>
            <p:custDataLst>
              <p:tags r:id="rId7"/>
            </p:custDataLst>
          </p:nvPr>
        </p:nvSpPr>
        <p:spPr>
          <a:xfrm>
            <a:off x="1241425" y="3716020"/>
            <a:ext cx="1565275" cy="410845"/>
          </a:xfrm>
          <a:prstGeom prst="rect">
            <a:avLst/>
          </a:prstGeom>
          <a:solidFill>
            <a:schemeClr val="accent1">
              <a:lumMod val="75000"/>
            </a:schemeClr>
          </a:solidFill>
        </p:spPr>
        <p:txBody>
          <a:bodyPr wrap="square" rtlCol="0">
            <a:noAutofit/>
          </a:bodyPr>
          <a:p>
            <a:pPr algn="ctr"/>
            <a:r>
              <a:rPr lang="en-US" altLang="zh-CN" sz="2000" b="1">
                <a:solidFill>
                  <a:schemeClr val="bg1"/>
                </a:solidFill>
              </a:rPr>
              <a:t>praising</a:t>
            </a:r>
            <a:endParaRPr lang="en-US" altLang="zh-CN" sz="2000" b="1">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9" grpId="0" bldLvl="0" animBg="1"/>
      <p:bldP spid="9" grpId="1" animBg="1"/>
      <p:bldP spid="2" grpId="0" bldLvl="0" animBg="1"/>
      <p:bldP spid="3" grpId="0" bldLvl="0" animBg="1"/>
      <p:bldP spid="4" grpId="0" bldLvl="0" animBg="1"/>
      <p:bldP spid="6" grpId="0" bldLvl="0" animBg="1"/>
      <p:bldP spid="10"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normAutofit fontScale="90000"/>
          </a:bodyPr>
          <a:lstStyle/>
          <a:p>
            <a:r>
              <a:rPr dirty="0">
                <a:solidFill>
                  <a:schemeClr val="dk1">
                    <a:lumMod val="85000"/>
                    <a:lumOff val="15000"/>
                  </a:schemeClr>
                </a:solidFill>
                <a:latin typeface="宋体" panose="02010600030101010101" pitchFamily="2" charset="-122"/>
                <a:ea typeface="宋体" panose="02010600030101010101" pitchFamily="2" charset="-122"/>
              </a:rPr>
              <a:t>语法填空</a:t>
            </a:r>
            <a:r>
              <a:rPr sz="3110" dirty="0">
                <a:solidFill>
                  <a:schemeClr val="dk1">
                    <a:lumMod val="85000"/>
                    <a:lumOff val="15000"/>
                  </a:schemeClr>
                </a:solidFill>
                <a:latin typeface="宋体" panose="02010600030101010101" pitchFamily="2" charset="-122"/>
                <a:ea typeface="宋体" panose="02010600030101010101" pitchFamily="2" charset="-122"/>
              </a:rPr>
              <a:t>（共</a:t>
            </a:r>
            <a:r>
              <a:rPr lang="en-US" altLang="zh-CN" sz="3110" dirty="0">
                <a:solidFill>
                  <a:schemeClr val="dk1">
                    <a:lumMod val="85000"/>
                    <a:lumOff val="15000"/>
                  </a:schemeClr>
                </a:solidFill>
                <a:latin typeface="宋体" panose="02010600030101010101" pitchFamily="2" charset="-122"/>
                <a:ea typeface="宋体" panose="02010600030101010101" pitchFamily="2" charset="-122"/>
              </a:rPr>
              <a:t>197</a:t>
            </a:r>
            <a:r>
              <a:rPr sz="3110" dirty="0">
                <a:solidFill>
                  <a:schemeClr val="dk1">
                    <a:lumMod val="85000"/>
                    <a:lumOff val="15000"/>
                  </a:schemeClr>
                </a:solidFill>
                <a:latin typeface="宋体" panose="02010600030101010101" pitchFamily="2" charset="-122"/>
                <a:ea typeface="宋体" panose="02010600030101010101" pitchFamily="2" charset="-122"/>
              </a:rPr>
              <a:t>词）</a:t>
            </a:r>
            <a:endParaRPr sz="3110"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fontScale="90000"/>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04</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372735" y="2252345"/>
            <a:ext cx="5990590" cy="2352675"/>
          </a:xfrm>
          <a:prstGeom prst="rect">
            <a:avLst/>
          </a:prstGeom>
          <a:noFill/>
        </p:spPr>
        <p:txBody>
          <a:bodyPr wrap="square" rtlCol="0">
            <a:noAutofit/>
          </a:bodyPr>
          <a:lstStyle/>
          <a:p>
            <a:pPr>
              <a:lnSpc>
                <a:spcPct val="150000"/>
              </a:lnSpc>
            </a:pPr>
            <a:r>
              <a:rPr lang="en-US" altLang="zh-CN" sz="2400" dirty="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zh-CN" altLang="en-US" sz="3200" dirty="0">
                <a:solidFill>
                  <a:schemeClr val="tx1">
                    <a:lumMod val="95000"/>
                    <a:lumOff val="5000"/>
                  </a:schemeClr>
                </a:solidFill>
                <a:latin typeface="宋体" panose="02010600030101010101" pitchFamily="2" charset="-122"/>
                <a:ea typeface="宋体" panose="02010600030101010101" pitchFamily="2" charset="-122"/>
                <a:cs typeface="华文中宋" panose="02010600040101010101" charset="-122"/>
                <a:sym typeface="华文中宋" panose="02010600040101010101" charset="-122"/>
              </a:rPr>
              <a:t>本文是一篇说明文。文章主要介绍了屋顶农业在快速发展的城市化时代所带来的好处。</a:t>
            </a:r>
            <a:endParaRPr lang="en-US" altLang="zh-CN" sz="3200" dirty="0">
              <a:solidFill>
                <a:schemeClr val="tx1">
                  <a:lumMod val="95000"/>
                  <a:lumOff val="5000"/>
                </a:schemeClr>
              </a:solidFill>
              <a:latin typeface="宋体" panose="02010600030101010101" pitchFamily="2" charset="-122"/>
              <a:ea typeface="宋体" panose="02010600030101010101" pitchFamily="2" charset="-122"/>
              <a:cs typeface="华文中宋" panose="02010600040101010101" charset="-122"/>
              <a:sym typeface="华文中宋" panose="02010600040101010101" charset="-122"/>
            </a:endParaRPr>
          </a:p>
        </p:txBody>
      </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图片 1"/>
          <p:cNvPicPr>
            <a:picLocks noChangeAspect="1"/>
          </p:cNvPicPr>
          <p:nvPr/>
        </p:nvPicPr>
        <p:blipFill>
          <a:blip r:embed="rId1"/>
          <a:stretch>
            <a:fillRect/>
          </a:stretch>
        </p:blipFill>
        <p:spPr>
          <a:xfrm>
            <a:off x="160655" y="1997710"/>
            <a:ext cx="4933315" cy="3276600"/>
          </a:xfrm>
          <a:prstGeom prst="snip2DiagRect">
            <a:avLst/>
          </a:prstGeom>
        </p:spPr>
      </p:pic>
    </p:spTree>
    <p:custDataLst>
      <p:tags r:id="rId2"/>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203835" y="263525"/>
            <a:ext cx="9263380" cy="4087495"/>
          </a:xfrm>
          <a:prstGeom prst="rect">
            <a:avLst/>
          </a:prstGeom>
          <a:solidFill>
            <a:schemeClr val="accent5">
              <a:lumMod val="20000"/>
              <a:lumOff val="80000"/>
            </a:schemeClr>
          </a:solidFill>
          <a:ln w="9525">
            <a:noFill/>
          </a:ln>
        </p:spPr>
        <p:txBody>
          <a:bodyPr wrap="square">
            <a:noAutofit/>
          </a:bodyPr>
          <a:lstStyle/>
          <a:p>
            <a:pPr indent="292100" fontAlgn="auto">
              <a:lnSpc>
                <a:spcPts val="3860"/>
              </a:lnSpc>
            </a:pPr>
            <a:r>
              <a:rPr sz="2800" b="0" dirty="0">
                <a:solidFill>
                  <a:srgbClr val="000000"/>
                </a:solidFill>
                <a:latin typeface="Times New Roman" panose="02020603050405020304" charset="0"/>
                <a:ea typeface="宋体" panose="02010600030101010101" pitchFamily="2" charset="-122"/>
                <a:cs typeface="Times New Roman" panose="02020603050405020304" charset="0"/>
              </a:rPr>
              <a:t>I</a:t>
            </a:r>
            <a:r>
              <a:rPr sz="2800" b="0">
                <a:solidFill>
                  <a:srgbClr val="000000"/>
                </a:solidFill>
                <a:latin typeface="Times New Roman" panose="02020603050405020304" charset="0"/>
                <a:ea typeface="宋体" panose="02010600030101010101" pitchFamily="2" charset="-122"/>
                <a:cs typeface="Times New Roman" panose="02020603050405020304" charset="0"/>
              </a:rPr>
              <a:t>In an age of rapidly growing urbanization, rooftop farming has emerged as a sustainable response </a:t>
            </a:r>
            <a:r>
              <a:rPr sz="2800" b="0" u="sng">
                <a:solidFill>
                  <a:srgbClr val="000000"/>
                </a:solidFill>
                <a:latin typeface="Times New Roman" panose="02020603050405020304" charset="0"/>
                <a:ea typeface="宋体" panose="02010600030101010101" pitchFamily="2" charset="-122"/>
                <a:cs typeface="Times New Roman" panose="02020603050405020304" charset="0"/>
              </a:rPr>
              <a:t>   56   </a:t>
            </a:r>
            <a:r>
              <a:rPr sz="2800" b="0">
                <a:solidFill>
                  <a:srgbClr val="000000"/>
                </a:solidFill>
                <a:latin typeface="Times New Roman" panose="02020603050405020304" charset="0"/>
                <a:ea typeface="宋体" panose="02010600030101010101" pitchFamily="2" charset="-122"/>
                <a:cs typeface="Times New Roman" panose="02020603050405020304" charset="0"/>
              </a:rPr>
              <a:t> the challenge of creating green space in cities. This innovative practice transforms rooftops into mini farms, where vegetables, fruits, and even flowers </a:t>
            </a:r>
            <a:r>
              <a:rPr sz="2800" b="0" u="sng">
                <a:solidFill>
                  <a:srgbClr val="000000"/>
                </a:solidFill>
                <a:latin typeface="Times New Roman" panose="02020603050405020304" charset="0"/>
                <a:ea typeface="宋体" panose="02010600030101010101" pitchFamily="2" charset="-122"/>
                <a:cs typeface="Times New Roman" panose="02020603050405020304" charset="0"/>
              </a:rPr>
              <a:t>   57          </a:t>
            </a:r>
            <a:r>
              <a:rPr sz="2800" b="0">
                <a:solidFill>
                  <a:srgbClr val="000000"/>
                </a:solidFill>
                <a:latin typeface="Times New Roman" panose="02020603050405020304" charset="0"/>
                <a:ea typeface="宋体" panose="02010600030101010101" pitchFamily="2" charset="-122"/>
                <a:cs typeface="Times New Roman" panose="02020603050405020304" charset="0"/>
              </a:rPr>
              <a:t> (plant), providing local residents with fresh produce and adding a touch of nature to urban environments. </a:t>
            </a:r>
            <a:endParaRPr sz="2800" b="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custDataLst>
              <p:tags r:id="rId1"/>
            </p:custDataLst>
          </p:nvPr>
        </p:nvSpPr>
        <p:spPr>
          <a:xfrm>
            <a:off x="9441180" y="801370"/>
            <a:ext cx="3051175" cy="521970"/>
          </a:xfrm>
          <a:prstGeom prst="rect">
            <a:avLst/>
          </a:prstGeom>
          <a:solidFill>
            <a:schemeClr val="accent2">
              <a:lumMod val="50000"/>
            </a:schemeClr>
          </a:solidFill>
        </p:spPr>
        <p:txBody>
          <a:bodyPr wrap="square" rtlCol="0">
            <a:spAutoFit/>
          </a:bodyPr>
          <a:lstStyle/>
          <a:p>
            <a:r>
              <a:rPr lang="en-US" altLang="zh-CN" sz="2800" dirty="0">
                <a:solidFill>
                  <a:schemeClr val="bg1"/>
                </a:solidFill>
              </a:rPr>
              <a:t>56.</a:t>
            </a:r>
            <a:r>
              <a:rPr lang="zh-CN" sz="2800" dirty="0">
                <a:solidFill>
                  <a:schemeClr val="bg1"/>
                </a:solidFill>
              </a:rPr>
              <a:t>介词</a:t>
            </a:r>
            <a:endParaRPr lang="zh-CN" sz="2800" dirty="0">
              <a:solidFill>
                <a:schemeClr val="bg1"/>
              </a:solidFill>
            </a:endParaRPr>
          </a:p>
        </p:txBody>
      </p:sp>
      <p:sp>
        <p:nvSpPr>
          <p:cNvPr id="8" name="文本框 7"/>
          <p:cNvSpPr txBox="1"/>
          <p:nvPr>
            <p:custDataLst>
              <p:tags r:id="rId2"/>
            </p:custDataLst>
          </p:nvPr>
        </p:nvSpPr>
        <p:spPr>
          <a:xfrm>
            <a:off x="9441180" y="2284095"/>
            <a:ext cx="2647950" cy="521970"/>
          </a:xfrm>
          <a:prstGeom prst="rect">
            <a:avLst/>
          </a:prstGeom>
          <a:solidFill>
            <a:schemeClr val="accent2">
              <a:lumMod val="50000"/>
            </a:schemeClr>
          </a:solidFill>
        </p:spPr>
        <p:txBody>
          <a:bodyPr wrap="square" rtlCol="0">
            <a:spAutoFit/>
          </a:bodyPr>
          <a:lstStyle/>
          <a:p>
            <a:r>
              <a:rPr lang="en-US" altLang="zh-CN" sz="2800">
                <a:solidFill>
                  <a:schemeClr val="bg1"/>
                </a:solidFill>
              </a:rPr>
              <a:t>57. </a:t>
            </a:r>
            <a:r>
              <a:rPr lang="zh-CN" altLang="en-US" sz="2800">
                <a:solidFill>
                  <a:schemeClr val="bg1"/>
                </a:solidFill>
              </a:rPr>
              <a:t>谓语动词</a:t>
            </a:r>
            <a:endParaRPr lang="zh-CN" altLang="en-US" sz="2800">
              <a:solidFill>
                <a:schemeClr val="bg1"/>
              </a:solidFill>
            </a:endParaRPr>
          </a:p>
        </p:txBody>
      </p:sp>
      <p:sp>
        <p:nvSpPr>
          <p:cNvPr id="9" name="矩形 8"/>
          <p:cNvSpPr/>
          <p:nvPr>
            <p:custDataLst>
              <p:tags r:id="rId3"/>
            </p:custDataLst>
          </p:nvPr>
        </p:nvSpPr>
        <p:spPr>
          <a:xfrm>
            <a:off x="4492625" y="862965"/>
            <a:ext cx="2287905" cy="37655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4"/>
            </p:custDataLst>
          </p:nvPr>
        </p:nvSpPr>
        <p:spPr>
          <a:xfrm>
            <a:off x="5894070" y="862965"/>
            <a:ext cx="671830" cy="398780"/>
          </a:xfrm>
          <a:prstGeom prst="rect">
            <a:avLst/>
          </a:prstGeom>
          <a:solidFill>
            <a:schemeClr val="accent1">
              <a:lumMod val="75000"/>
            </a:schemeClr>
          </a:solidFill>
        </p:spPr>
        <p:txBody>
          <a:bodyPr wrap="square" rtlCol="0">
            <a:spAutoFit/>
          </a:bodyPr>
          <a:lstStyle/>
          <a:p>
            <a:pPr algn="ctr"/>
            <a:r>
              <a:rPr lang="en-US" altLang="zh-CN" sz="2000" b="1">
                <a:solidFill>
                  <a:schemeClr val="bg1"/>
                </a:solidFill>
              </a:rPr>
              <a:t>to</a:t>
            </a:r>
            <a:endParaRPr lang="en-US" altLang="zh-CN" sz="2000" b="1">
              <a:solidFill>
                <a:schemeClr val="bg1"/>
              </a:solidFill>
            </a:endParaRPr>
          </a:p>
        </p:txBody>
      </p:sp>
      <p:sp>
        <p:nvSpPr>
          <p:cNvPr id="16" name="文本框 15"/>
          <p:cNvSpPr txBox="1"/>
          <p:nvPr>
            <p:custDataLst>
              <p:tags r:id="rId5"/>
            </p:custDataLst>
          </p:nvPr>
        </p:nvSpPr>
        <p:spPr>
          <a:xfrm>
            <a:off x="2797810" y="2345690"/>
            <a:ext cx="1565275" cy="398780"/>
          </a:xfrm>
          <a:prstGeom prst="rect">
            <a:avLst/>
          </a:prstGeom>
          <a:solidFill>
            <a:schemeClr val="accent1">
              <a:lumMod val="75000"/>
            </a:schemeClr>
          </a:solidFill>
        </p:spPr>
        <p:txBody>
          <a:bodyPr wrap="square" rtlCol="0">
            <a:spAutoFit/>
          </a:bodyPr>
          <a:lstStyle/>
          <a:p>
            <a:pPr algn="ctr"/>
            <a:r>
              <a:rPr lang="en-US" altLang="zh-CN" sz="2000" b="1" dirty="0">
                <a:solidFill>
                  <a:schemeClr val="bg1"/>
                </a:solidFill>
              </a:rPr>
              <a:t>are planted</a:t>
            </a:r>
            <a:endParaRPr lang="en-US" altLang="zh-CN" sz="2000" b="1" dirty="0">
              <a:solidFill>
                <a:schemeClr val="bg1"/>
              </a:solidFill>
            </a:endParaRPr>
          </a:p>
        </p:txBody>
      </p:sp>
      <p:sp>
        <p:nvSpPr>
          <p:cNvPr id="2" name="文本框 1"/>
          <p:cNvSpPr txBox="1"/>
          <p:nvPr>
            <p:custDataLst>
              <p:tags r:id="rId6"/>
            </p:custDataLst>
          </p:nvPr>
        </p:nvSpPr>
        <p:spPr>
          <a:xfrm>
            <a:off x="203835" y="4541520"/>
            <a:ext cx="11885295" cy="2245360"/>
          </a:xfrm>
          <a:prstGeom prst="rect">
            <a:avLst/>
          </a:prstGeom>
          <a:solidFill>
            <a:schemeClr val="accent2">
              <a:lumMod val="50000"/>
            </a:schemeClr>
          </a:solidFill>
        </p:spPr>
        <p:txBody>
          <a:bodyPr wrap="square" rtlCol="0">
            <a:spAutoFit/>
          </a:bodyPr>
          <a:p>
            <a:r>
              <a:rPr lang="zh-CN" altLang="en-US" sz="2800" dirty="0">
                <a:solidFill>
                  <a:schemeClr val="bg1"/>
                </a:solidFill>
                <a:uFillTx/>
                <a:latin typeface="Times New Roman" panose="02020603050405020304" charset="0"/>
                <a:ea typeface="楷体" panose="02010609060101010101" charset="-122"/>
                <a:cs typeface="楷体" panose="02010609060101010101" charset="-122"/>
              </a:rPr>
              <a:t>解析：</a:t>
            </a:r>
            <a:endParaRPr lang="zh-CN" altLang="en-US" sz="2800" dirty="0">
              <a:solidFill>
                <a:schemeClr val="bg1"/>
              </a:solidFill>
              <a:uFillTx/>
              <a:latin typeface="Times New Roman" panose="02020603050405020304" charset="0"/>
              <a:ea typeface="楷体" panose="02010609060101010101" charset="-122"/>
              <a:cs typeface="楷体" panose="02010609060101010101" charset="-122"/>
            </a:endParaRPr>
          </a:p>
          <a:p>
            <a:r>
              <a:rPr lang="en-US" altLang="zh-CN" sz="2800" dirty="0">
                <a:solidFill>
                  <a:schemeClr val="bg1"/>
                </a:solidFill>
                <a:uFillTx/>
                <a:latin typeface="Times New Roman" panose="02020603050405020304" charset="0"/>
                <a:ea typeface="楷体" panose="02010609060101010101" charset="-122"/>
                <a:cs typeface="楷体" panose="02010609060101010101" charset="-122"/>
              </a:rPr>
              <a:t>56.</a:t>
            </a:r>
            <a:r>
              <a:rPr lang="zh-CN" sz="2800" dirty="0">
                <a:solidFill>
                  <a:schemeClr val="bg1"/>
                </a:solidFill>
                <a:uFillTx/>
                <a:latin typeface="Times New Roman" panose="02020603050405020304" charset="0"/>
                <a:ea typeface="楷体" panose="02010609060101010101" charset="-122"/>
                <a:cs typeface="楷体" panose="02010609060101010101" charset="-122"/>
              </a:rPr>
              <a:t>介词。结合句意，此处的意思为</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rPr>
              <a:t>“</a:t>
            </a:r>
            <a:r>
              <a:rPr lang="zh-CN" sz="2800" dirty="0">
                <a:solidFill>
                  <a:schemeClr val="bg1"/>
                </a:solidFill>
                <a:uFillTx/>
                <a:latin typeface="Times New Roman" panose="02020603050405020304" charset="0"/>
                <a:ea typeface="楷体" panose="02010609060101010101" charset="-122"/>
                <a:cs typeface="楷体" panose="02010609060101010101" charset="-122"/>
              </a:rPr>
              <a:t>应对城市绿色空间挑战的可持续对策</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rPr>
              <a:t>”</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rPr>
              <a:t>，考查词组</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rPr>
              <a:t>response to</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rPr>
              <a:t>。</a:t>
            </a:r>
            <a:endParaRPr lang="zh-CN" altLang="en-US" sz="2800" dirty="0">
              <a:solidFill>
                <a:schemeClr val="bg1"/>
              </a:solidFill>
              <a:uFillTx/>
              <a:latin typeface="Times New Roman" panose="02020603050405020304" charset="0"/>
              <a:ea typeface="楷体" panose="02010609060101010101" charset="-122"/>
              <a:cs typeface="楷体" panose="02010609060101010101" charset="-122"/>
            </a:endParaRPr>
          </a:p>
          <a:p>
            <a:r>
              <a:rPr lang="en-US" altLang="zh-CN" sz="2800" dirty="0">
                <a:solidFill>
                  <a:schemeClr val="bg1"/>
                </a:solidFill>
                <a:uFillTx/>
                <a:latin typeface="Times New Roman" panose="02020603050405020304" charset="0"/>
                <a:ea typeface="楷体" panose="02010609060101010101" charset="-122"/>
                <a:cs typeface="楷体" panose="02010609060101010101" charset="-122"/>
              </a:rPr>
              <a:t>57.</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rPr>
              <a:t>此处缺少</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rPr>
              <a:t>where</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rPr>
              <a:t>定语从句的谓语动词，主语为</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 vegetables, fruits, and even flowers和plant形成被动关系，结合上下文时态，故填</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are planted.</a:t>
            </a:r>
            <a:endPar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bldLvl="0" animBg="1"/>
      <p:bldP spid="12" grpId="0" bldLvl="0" animBg="1"/>
      <p:bldP spid="16" grpId="0" bldLvl="0" animBg="1"/>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82550" y="140970"/>
            <a:ext cx="10906760" cy="3684905"/>
          </a:xfrm>
          <a:prstGeom prst="rect">
            <a:avLst/>
          </a:prstGeom>
          <a:solidFill>
            <a:schemeClr val="accent5">
              <a:lumMod val="20000"/>
              <a:lumOff val="80000"/>
            </a:schemeClr>
          </a:solidFill>
          <a:ln w="9525">
            <a:noFill/>
          </a:ln>
        </p:spPr>
        <p:txBody>
          <a:bodyPr wrap="square">
            <a:noAutofit/>
          </a:bodyPr>
          <a:lstStyle/>
          <a:p>
            <a:pPr indent="292100" fontAlgn="auto">
              <a:lnSpc>
                <a:spcPts val="3560"/>
              </a:lnSpc>
            </a:pPr>
            <a:r>
              <a:rPr lang="en-US" altLang="en-US" sz="2800" b="0">
                <a:solidFill>
                  <a:srgbClr val="000000"/>
                </a:solidFill>
                <a:latin typeface="Times New Roman" panose="02020603050405020304" charset="0"/>
                <a:ea typeface="宋体" panose="02010600030101010101" pitchFamily="2" charset="-122"/>
              </a:rPr>
              <a:t>Rooftop farming, also   </a:t>
            </a:r>
            <a:r>
              <a:rPr lang="en-US" altLang="en-US" sz="2800" b="0" u="sng">
                <a:solidFill>
                  <a:srgbClr val="000000"/>
                </a:solidFill>
                <a:latin typeface="Times New Roman" panose="02020603050405020304" charset="0"/>
                <a:ea typeface="宋体" panose="02010600030101010101" pitchFamily="2" charset="-122"/>
              </a:rPr>
              <a:t>   58   </a:t>
            </a:r>
            <a:r>
              <a:rPr lang="en-US" altLang="en-US" sz="2800" b="0">
                <a:solidFill>
                  <a:srgbClr val="000000"/>
                </a:solidFill>
                <a:latin typeface="Times New Roman" panose="02020603050405020304" charset="0"/>
                <a:ea typeface="宋体" panose="02010600030101010101" pitchFamily="2" charset="-122"/>
              </a:rPr>
              <a:t>    (refer) to as vertical agriculture, is more than just a trend; it’s a step towards environmental conservation. Green roofs with vegetation help to absorb sunlight and release moisture, cooling the air and reducing the demand for air conditioning, </a:t>
            </a:r>
            <a:r>
              <a:rPr lang="en-US" altLang="en-US" sz="2800" u="sng">
                <a:solidFill>
                  <a:srgbClr val="000000"/>
                </a:solidFill>
                <a:latin typeface="Times New Roman" panose="02020603050405020304" charset="0"/>
                <a:ea typeface="宋体" panose="02010600030101010101" pitchFamily="2" charset="-122"/>
              </a:rPr>
              <a:t>   59    </a:t>
            </a:r>
            <a:r>
              <a:rPr lang="en-US" altLang="en-US" sz="2800" b="0">
                <a:solidFill>
                  <a:srgbClr val="000000"/>
                </a:solidFill>
                <a:latin typeface="Times New Roman" panose="02020603050405020304" charset="0"/>
                <a:ea typeface="宋体" panose="02010600030101010101" pitchFamily="2" charset="-122"/>
              </a:rPr>
              <a:t>in turn lessens energy</a:t>
            </a:r>
            <a:r>
              <a:rPr lang="en-US" altLang="en-US" sz="2800" b="0" u="sng">
                <a:solidFill>
                  <a:srgbClr val="000000"/>
                </a:solidFill>
                <a:latin typeface="Times New Roman" panose="02020603050405020304" charset="0"/>
                <a:ea typeface="宋体" panose="02010600030101010101" pitchFamily="2" charset="-122"/>
              </a:rPr>
              <a:t>    60</a:t>
            </a:r>
            <a:r>
              <a:rPr lang="en-US" altLang="en-US" sz="2800" b="0">
                <a:solidFill>
                  <a:srgbClr val="000000"/>
                </a:solidFill>
                <a:latin typeface="Times New Roman" panose="02020603050405020304" charset="0"/>
                <a:ea typeface="宋体" panose="02010600030101010101" pitchFamily="2" charset="-122"/>
              </a:rPr>
              <a:t>    (consume) and carbon emission. Meanwhile, rooftop farms serve as educational platforms, </a:t>
            </a:r>
            <a:r>
              <a:rPr lang="en-US" altLang="en-US" sz="2800" b="0" u="sng">
                <a:solidFill>
                  <a:srgbClr val="000000"/>
                </a:solidFill>
                <a:latin typeface="Times New Roman" panose="02020603050405020304" charset="0"/>
                <a:ea typeface="宋体" panose="02010600030101010101" pitchFamily="2" charset="-122"/>
              </a:rPr>
              <a:t>   61   </a:t>
            </a:r>
            <a:r>
              <a:rPr lang="en-US" altLang="en-US" sz="2800" b="0">
                <a:solidFill>
                  <a:srgbClr val="000000"/>
                </a:solidFill>
                <a:latin typeface="Times New Roman" panose="02020603050405020304" charset="0"/>
                <a:ea typeface="宋体" panose="02010600030101010101" pitchFamily="2" charset="-122"/>
              </a:rPr>
              <a:t> (teach) city dwellers about sustainable agriculture practices and the importance of locally</a:t>
            </a:r>
            <a:r>
              <a:rPr lang="en-US" altLang="en-US" sz="2800" b="0" u="sng">
                <a:solidFill>
                  <a:srgbClr val="000000"/>
                </a:solidFill>
                <a:latin typeface="Times New Roman" panose="02020603050405020304" charset="0"/>
                <a:ea typeface="宋体" panose="02010600030101010101" pitchFamily="2" charset="-122"/>
              </a:rPr>
              <a:t>    62   </a:t>
            </a:r>
            <a:r>
              <a:rPr lang="en-US" altLang="en-US" sz="2800" b="0">
                <a:solidFill>
                  <a:srgbClr val="000000"/>
                </a:solidFill>
                <a:latin typeface="Times New Roman" panose="02020603050405020304" charset="0"/>
                <a:ea typeface="宋体" panose="02010600030101010101" pitchFamily="2" charset="-122"/>
              </a:rPr>
              <a:t> (source) food. </a:t>
            </a:r>
            <a:endParaRPr lang="en-US" altLang="en-US" sz="2800" b="0">
              <a:solidFill>
                <a:srgbClr val="000000"/>
              </a:solidFill>
              <a:latin typeface="Times New Roman" panose="02020603050405020304" charset="0"/>
              <a:ea typeface="宋体" panose="02010600030101010101" pitchFamily="2" charset="-122"/>
            </a:endParaRPr>
          </a:p>
        </p:txBody>
      </p:sp>
      <p:sp>
        <p:nvSpPr>
          <p:cNvPr id="13" name="文本框 12"/>
          <p:cNvSpPr txBox="1"/>
          <p:nvPr>
            <p:custDataLst>
              <p:tags r:id="rId1"/>
            </p:custDataLst>
          </p:nvPr>
        </p:nvSpPr>
        <p:spPr>
          <a:xfrm>
            <a:off x="3676650" y="97790"/>
            <a:ext cx="1365885" cy="521970"/>
          </a:xfrm>
          <a:prstGeom prst="rect">
            <a:avLst/>
          </a:prstGeom>
          <a:solidFill>
            <a:schemeClr val="accent1">
              <a:lumMod val="75000"/>
            </a:schemeClr>
          </a:solidFill>
        </p:spPr>
        <p:txBody>
          <a:bodyPr wrap="square" rtlCol="0">
            <a:spAutoFit/>
          </a:bodyPr>
          <a:lstStyle/>
          <a:p>
            <a:r>
              <a:rPr lang="en-US" sz="2800">
                <a:solidFill>
                  <a:schemeClr val="bg1"/>
                </a:solidFill>
                <a:latin typeface="Times New Roman" panose="02020603050405020304" charset="0"/>
                <a:cs typeface="Times New Roman" panose="02020603050405020304" charset="0"/>
              </a:rPr>
              <a:t>referred</a:t>
            </a:r>
            <a:endParaRPr lang="en-US" sz="2800">
              <a:solidFill>
                <a:schemeClr val="bg1"/>
              </a:solidFill>
              <a:latin typeface="Times New Roman" panose="02020603050405020304" charset="0"/>
              <a:cs typeface="Times New Roman" panose="02020603050405020304" charset="0"/>
            </a:endParaRPr>
          </a:p>
        </p:txBody>
      </p:sp>
      <p:sp>
        <p:nvSpPr>
          <p:cNvPr id="10" name="文本框 9"/>
          <p:cNvSpPr txBox="1"/>
          <p:nvPr>
            <p:custDataLst>
              <p:tags r:id="rId2"/>
            </p:custDataLst>
          </p:nvPr>
        </p:nvSpPr>
        <p:spPr>
          <a:xfrm>
            <a:off x="10466070" y="185420"/>
            <a:ext cx="1717040" cy="706755"/>
          </a:xfrm>
          <a:prstGeom prst="rect">
            <a:avLst/>
          </a:prstGeom>
          <a:solidFill>
            <a:schemeClr val="accent2">
              <a:lumMod val="50000"/>
            </a:schemeClr>
          </a:solidFill>
        </p:spPr>
        <p:txBody>
          <a:bodyPr wrap="square" rtlCol="0">
            <a:spAutoFit/>
          </a:bodyPr>
          <a:lstStyle/>
          <a:p>
            <a:r>
              <a:rPr lang="en-US" altLang="zh-CN" sz="2000">
                <a:solidFill>
                  <a:schemeClr val="bg1"/>
                </a:solidFill>
              </a:rPr>
              <a:t>57. </a:t>
            </a:r>
            <a:r>
              <a:rPr lang="zh-CN" altLang="en-US" sz="2000">
                <a:solidFill>
                  <a:schemeClr val="bg1"/>
                </a:solidFill>
              </a:rPr>
              <a:t>非谓语动词</a:t>
            </a:r>
            <a:endParaRPr lang="zh-CN" altLang="en-US" sz="2000">
              <a:solidFill>
                <a:schemeClr val="bg1"/>
              </a:solidFill>
            </a:endParaRPr>
          </a:p>
        </p:txBody>
      </p:sp>
      <p:sp>
        <p:nvSpPr>
          <p:cNvPr id="9" name="矩形 8"/>
          <p:cNvSpPr/>
          <p:nvPr>
            <p:custDataLst>
              <p:tags r:id="rId3"/>
            </p:custDataLst>
          </p:nvPr>
        </p:nvSpPr>
        <p:spPr>
          <a:xfrm>
            <a:off x="2955290" y="243205"/>
            <a:ext cx="6579235" cy="37655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custDataLst>
              <p:tags r:id="rId4"/>
            </p:custDataLst>
          </p:nvPr>
        </p:nvSpPr>
        <p:spPr>
          <a:xfrm>
            <a:off x="82550" y="3909695"/>
            <a:ext cx="12100560" cy="2984500"/>
          </a:xfrm>
          <a:prstGeom prst="rect">
            <a:avLst/>
          </a:prstGeom>
          <a:solidFill>
            <a:schemeClr val="accent2">
              <a:lumMod val="50000"/>
            </a:schemeClr>
          </a:solidFill>
        </p:spPr>
        <p:txBody>
          <a:bodyPr wrap="square" rtlCol="0">
            <a:spAutoFit/>
          </a:bodyPr>
          <a:p>
            <a:r>
              <a:rPr lang="zh-CN" altLang="en-US" sz="2800" b="1" dirty="0">
                <a:solidFill>
                  <a:schemeClr val="bg1"/>
                </a:solidFill>
                <a:uFillTx/>
                <a:latin typeface="Times New Roman" panose="02020603050405020304" charset="0"/>
                <a:ea typeface="楷体" panose="02010609060101010101" charset="-122"/>
                <a:cs typeface="楷体" panose="02010609060101010101" charset="-122"/>
              </a:rPr>
              <a:t>解析</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rPr>
              <a:t>：</a:t>
            </a:r>
            <a:endParaRPr lang="zh-CN" altLang="en-US" sz="2800" dirty="0">
              <a:solidFill>
                <a:schemeClr val="bg1"/>
              </a:solidFill>
              <a:uFillTx/>
              <a:latin typeface="Times New Roman" panose="02020603050405020304" charset="0"/>
              <a:ea typeface="楷体" panose="02010609060101010101" charset="-122"/>
              <a:cs typeface="楷体" panose="02010609060101010101" charset="-122"/>
            </a:endParaRPr>
          </a:p>
          <a:p>
            <a:r>
              <a:rPr lang="en-US" sz="2000" dirty="0">
                <a:solidFill>
                  <a:schemeClr val="bg1"/>
                </a:solidFill>
                <a:uFillTx/>
                <a:latin typeface="Times New Roman" panose="02020603050405020304" charset="0"/>
                <a:ea typeface="楷体" panose="02010609060101010101" charset="-122"/>
                <a:cs typeface="楷体" panose="02010609060101010101" charset="-122"/>
              </a:rPr>
              <a:t>57. </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rPr>
              <a:t>结合句子结构，</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rPr>
              <a:t>“</a:t>
            </a:r>
            <a:r>
              <a:rPr lang="en-US" sz="2000" dirty="0">
                <a:solidFill>
                  <a:schemeClr val="bg1"/>
                </a:solidFill>
                <a:uFillTx/>
                <a:latin typeface="Times New Roman" panose="02020603050405020304" charset="0"/>
                <a:ea typeface="楷体" panose="02010609060101010101" charset="-122"/>
                <a:cs typeface="楷体" panose="02010609060101010101" charset="-122"/>
              </a:rPr>
              <a:t>also </a:t>
            </a:r>
            <a:r>
              <a:rPr lang="en-US" altLang="en-US" sz="2000">
                <a:solidFill>
                  <a:srgbClr val="000000"/>
                </a:solidFill>
                <a:latin typeface="Times New Roman" panose="02020603050405020304" charset="0"/>
                <a:ea typeface="楷体" panose="02010609060101010101" charset="-122"/>
                <a:sym typeface="+mn-ea"/>
              </a:rPr>
              <a:t> </a:t>
            </a:r>
            <a:r>
              <a:rPr lang="en-US" altLang="en-US" sz="2000" u="sng">
                <a:solidFill>
                  <a:schemeClr val="bg1"/>
                </a:solidFill>
                <a:latin typeface="Times New Roman" panose="02020603050405020304" charset="0"/>
                <a:ea typeface="楷体" panose="02010609060101010101" charset="-122"/>
                <a:sym typeface="+mn-ea"/>
              </a:rPr>
              <a:t>   58   </a:t>
            </a:r>
            <a:r>
              <a:rPr lang="en-US" altLang="en-US" sz="2000">
                <a:solidFill>
                  <a:schemeClr val="bg1"/>
                </a:solidFill>
                <a:latin typeface="Times New Roman" panose="02020603050405020304" charset="0"/>
                <a:ea typeface="楷体" panose="02010609060101010101" charset="-122"/>
                <a:sym typeface="+mn-ea"/>
              </a:rPr>
              <a:t>   (refer) to as vertical agriculture”</a:t>
            </a:r>
            <a:r>
              <a:rPr lang="zh-CN" altLang="en-US" sz="2000">
                <a:solidFill>
                  <a:schemeClr val="bg1"/>
                </a:solidFill>
                <a:latin typeface="Times New Roman" panose="02020603050405020304" charset="0"/>
                <a:ea typeface="楷体" panose="02010609060101010101" charset="-122"/>
                <a:sym typeface="+mn-ea"/>
              </a:rPr>
              <a:t>为后置定语，句子中已有谓语动词</a:t>
            </a:r>
            <a:r>
              <a:rPr lang="en-US" altLang="zh-CN" sz="2000">
                <a:solidFill>
                  <a:schemeClr val="bg1"/>
                </a:solidFill>
                <a:latin typeface="Times New Roman" panose="02020603050405020304" charset="0"/>
                <a:ea typeface="楷体" panose="02010609060101010101" charset="-122"/>
                <a:sym typeface="+mn-ea"/>
              </a:rPr>
              <a:t>is, </a:t>
            </a:r>
            <a:r>
              <a:rPr lang="zh-CN" altLang="en-US" sz="2000">
                <a:solidFill>
                  <a:schemeClr val="bg1"/>
                </a:solidFill>
                <a:latin typeface="Times New Roman" panose="02020603050405020304" charset="0"/>
                <a:ea typeface="楷体" panose="02010609060101010101" charset="-122"/>
                <a:sym typeface="+mn-ea"/>
              </a:rPr>
              <a:t>且与</a:t>
            </a:r>
            <a:r>
              <a:rPr lang="en-US" altLang="zh-CN" sz="2000">
                <a:solidFill>
                  <a:schemeClr val="bg1"/>
                </a:solidFill>
                <a:latin typeface="Times New Roman" panose="02020603050405020304" charset="0"/>
                <a:ea typeface="楷体" panose="02010609060101010101" charset="-122"/>
                <a:sym typeface="+mn-ea"/>
              </a:rPr>
              <a:t>refer </a:t>
            </a:r>
            <a:r>
              <a:rPr lang="zh-CN" altLang="en-US" sz="2000">
                <a:solidFill>
                  <a:schemeClr val="bg1"/>
                </a:solidFill>
                <a:latin typeface="Times New Roman" panose="02020603050405020304" charset="0"/>
                <a:ea typeface="楷体" panose="02010609060101010101" charset="-122"/>
                <a:sym typeface="+mn-ea"/>
              </a:rPr>
              <a:t>之间不存在连词，故填非谓语动词形式</a:t>
            </a:r>
            <a:r>
              <a:rPr lang="en-US" altLang="zh-CN" sz="2000">
                <a:solidFill>
                  <a:schemeClr val="bg1"/>
                </a:solidFill>
                <a:latin typeface="Times New Roman" panose="02020603050405020304" charset="0"/>
                <a:ea typeface="楷体" panose="02010609060101010101" charset="-122"/>
                <a:sym typeface="+mn-ea"/>
              </a:rPr>
              <a:t>referred</a:t>
            </a:r>
            <a:r>
              <a:rPr lang="zh-CN" altLang="en-US" sz="2000">
                <a:solidFill>
                  <a:schemeClr val="bg1"/>
                </a:solidFill>
                <a:latin typeface="Times New Roman" panose="02020603050405020304" charset="0"/>
                <a:ea typeface="楷体" panose="02010609060101010101" charset="-122"/>
                <a:sym typeface="+mn-ea"/>
              </a:rPr>
              <a:t>。</a:t>
            </a:r>
            <a:endParaRPr lang="zh-CN" altLang="en-US" sz="2000">
              <a:solidFill>
                <a:schemeClr val="bg1"/>
              </a:solidFill>
              <a:latin typeface="Times New Roman" panose="02020603050405020304" charset="0"/>
              <a:ea typeface="楷体" panose="02010609060101010101" charset="-122"/>
              <a:sym typeface="+mn-ea"/>
            </a:endParaRPr>
          </a:p>
          <a:p>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58.</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结合句子结构，此处考查定语从句连词。先行词为上文整件事情，故填</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which</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a:t>
            </a:r>
            <a:endPar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60.</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根据连词</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and </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的作用</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前后词性一致，故填名词</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consumption.</a:t>
            </a:r>
            <a:endPar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61.</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结合句子结构，此处应填非谓语动词形式作为主句谓语动词</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serve as ...platforms</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的伴随</a:t>
            </a:r>
            <a:endPar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     状语。</a:t>
            </a:r>
            <a:endPar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62. </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结合句意，此处应作为</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adj.</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来修饰名词</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food. source(V.（从某地）获得；找出……的来源),</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与</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food</a:t>
            </a:r>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形成被动</a:t>
            </a:r>
            <a:endPar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zh-CN" altLang="en-US" sz="2000" dirty="0">
                <a:solidFill>
                  <a:schemeClr val="bg1"/>
                </a:solidFill>
                <a:uFillTx/>
                <a:latin typeface="Times New Roman" panose="02020603050405020304" charset="0"/>
                <a:ea typeface="楷体" panose="02010609060101010101" charset="-122"/>
                <a:cs typeface="楷体" panose="02010609060101010101" charset="-122"/>
                <a:sym typeface="+mn-ea"/>
              </a:rPr>
              <a:t>   关系，故填</a:t>
            </a:r>
            <a:r>
              <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rPr>
              <a:t>sourced.</a:t>
            </a:r>
            <a:endParaRPr lang="en-US" altLang="zh-CN" sz="2000" dirty="0">
              <a:solidFill>
                <a:schemeClr val="bg1"/>
              </a:solidFill>
              <a:uFillTx/>
              <a:latin typeface="Times New Roman" panose="02020603050405020304" charset="0"/>
              <a:ea typeface="楷体" panose="02010609060101010101" charset="-122"/>
              <a:cs typeface="楷体" panose="02010609060101010101" charset="-122"/>
              <a:sym typeface="+mn-ea"/>
            </a:endParaRPr>
          </a:p>
        </p:txBody>
      </p:sp>
      <p:sp>
        <p:nvSpPr>
          <p:cNvPr id="53" name="矩形: 圆角 10"/>
          <p:cNvSpPr/>
          <p:nvPr/>
        </p:nvSpPr>
        <p:spPr>
          <a:xfrm>
            <a:off x="9624695" y="243205"/>
            <a:ext cx="410845" cy="340995"/>
          </a:xfrm>
          <a:prstGeom prst="roundRect">
            <a:avLst/>
          </a:prstGeom>
          <a:solidFill>
            <a:srgbClr val="FF0000">
              <a:alpha val="22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p>
            <a:pPr algn="ctr"/>
            <a:endParaRPr lang="zh-CN" altLang="en-US" sz="1350">
              <a:solidFill>
                <a:sysClr val="window" lastClr="FFFFFF"/>
              </a:solidFill>
              <a:latin typeface="Calibri" panose="020F0502020204030204" charset="0"/>
              <a:ea typeface="微软雅黑" panose="020B0503020204020204" pitchFamily="34" charset="-122"/>
            </a:endParaRPr>
          </a:p>
        </p:txBody>
      </p:sp>
      <p:sp>
        <p:nvSpPr>
          <p:cNvPr id="4" name="文本框 3"/>
          <p:cNvSpPr txBox="1"/>
          <p:nvPr>
            <p:custDataLst>
              <p:tags r:id="rId5"/>
            </p:custDataLst>
          </p:nvPr>
        </p:nvSpPr>
        <p:spPr>
          <a:xfrm>
            <a:off x="10466070" y="1569720"/>
            <a:ext cx="1717040" cy="398780"/>
          </a:xfrm>
          <a:prstGeom prst="rect">
            <a:avLst/>
          </a:prstGeom>
          <a:solidFill>
            <a:schemeClr val="accent2">
              <a:lumMod val="50000"/>
            </a:schemeClr>
          </a:solidFill>
        </p:spPr>
        <p:txBody>
          <a:bodyPr wrap="square" rtlCol="0">
            <a:spAutoFit/>
          </a:bodyPr>
          <a:p>
            <a:r>
              <a:rPr lang="en-US" altLang="zh-CN" sz="2000">
                <a:solidFill>
                  <a:schemeClr val="bg1"/>
                </a:solidFill>
              </a:rPr>
              <a:t>5</a:t>
            </a:r>
            <a:r>
              <a:rPr lang="en-US" sz="2000">
                <a:solidFill>
                  <a:schemeClr val="bg1"/>
                </a:solidFill>
              </a:rPr>
              <a:t>8.</a:t>
            </a:r>
            <a:r>
              <a:rPr lang="zh-CN" altLang="en-US" sz="2000">
                <a:solidFill>
                  <a:schemeClr val="bg1"/>
                </a:solidFill>
              </a:rPr>
              <a:t>连词</a:t>
            </a:r>
            <a:endParaRPr lang="zh-CN" altLang="en-US" sz="2000">
              <a:solidFill>
                <a:schemeClr val="bg1"/>
              </a:solidFill>
            </a:endParaRPr>
          </a:p>
        </p:txBody>
      </p:sp>
      <p:sp>
        <p:nvSpPr>
          <p:cNvPr id="5" name="文本框 4"/>
          <p:cNvSpPr txBox="1"/>
          <p:nvPr>
            <p:custDataLst>
              <p:tags r:id="rId6"/>
            </p:custDataLst>
          </p:nvPr>
        </p:nvSpPr>
        <p:spPr>
          <a:xfrm>
            <a:off x="7653020" y="1261745"/>
            <a:ext cx="136588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which</a:t>
            </a:r>
            <a:endParaRPr lang="en-US" sz="2800">
              <a:solidFill>
                <a:schemeClr val="bg1"/>
              </a:solidFill>
              <a:latin typeface="Times New Roman" panose="02020603050405020304" charset="0"/>
              <a:cs typeface="Times New Roman" panose="02020603050405020304" charset="0"/>
            </a:endParaRPr>
          </a:p>
        </p:txBody>
      </p:sp>
      <p:sp>
        <p:nvSpPr>
          <p:cNvPr id="6" name="文本框 5"/>
          <p:cNvSpPr txBox="1"/>
          <p:nvPr>
            <p:custDataLst>
              <p:tags r:id="rId7"/>
            </p:custDataLst>
          </p:nvPr>
        </p:nvSpPr>
        <p:spPr>
          <a:xfrm>
            <a:off x="1002665" y="1693545"/>
            <a:ext cx="216408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consumption</a:t>
            </a:r>
            <a:endParaRPr lang="en-US" sz="2800">
              <a:solidFill>
                <a:schemeClr val="bg1"/>
              </a:solidFill>
              <a:latin typeface="Times New Roman" panose="02020603050405020304" charset="0"/>
              <a:cs typeface="Times New Roman" panose="02020603050405020304" charset="0"/>
            </a:endParaRPr>
          </a:p>
        </p:txBody>
      </p:sp>
      <p:sp>
        <p:nvSpPr>
          <p:cNvPr id="7" name="文本框 6"/>
          <p:cNvSpPr txBox="1"/>
          <p:nvPr>
            <p:custDataLst>
              <p:tags r:id="rId8"/>
            </p:custDataLst>
          </p:nvPr>
        </p:nvSpPr>
        <p:spPr>
          <a:xfrm>
            <a:off x="10466070" y="2042795"/>
            <a:ext cx="1717040" cy="398780"/>
          </a:xfrm>
          <a:prstGeom prst="rect">
            <a:avLst/>
          </a:prstGeom>
          <a:solidFill>
            <a:schemeClr val="accent2">
              <a:lumMod val="50000"/>
            </a:schemeClr>
          </a:solidFill>
        </p:spPr>
        <p:txBody>
          <a:bodyPr wrap="square" rtlCol="0">
            <a:spAutoFit/>
          </a:bodyPr>
          <a:p>
            <a:r>
              <a:rPr lang="en-US" altLang="zh-CN" sz="2000">
                <a:solidFill>
                  <a:schemeClr val="bg1"/>
                </a:solidFill>
              </a:rPr>
              <a:t>5</a:t>
            </a:r>
            <a:r>
              <a:rPr lang="en-US" sz="2000">
                <a:solidFill>
                  <a:schemeClr val="bg1"/>
                </a:solidFill>
              </a:rPr>
              <a:t>9.</a:t>
            </a:r>
            <a:r>
              <a:rPr lang="zh-CN" altLang="en-US" sz="2000">
                <a:solidFill>
                  <a:schemeClr val="bg1"/>
                </a:solidFill>
              </a:rPr>
              <a:t>词性转换</a:t>
            </a:r>
            <a:endParaRPr lang="zh-CN" altLang="en-US" sz="2000">
              <a:solidFill>
                <a:schemeClr val="bg1"/>
              </a:solidFill>
            </a:endParaRPr>
          </a:p>
        </p:txBody>
      </p:sp>
      <p:sp>
        <p:nvSpPr>
          <p:cNvPr id="8" name="文本框 7"/>
          <p:cNvSpPr txBox="1"/>
          <p:nvPr>
            <p:custDataLst>
              <p:tags r:id="rId9"/>
            </p:custDataLst>
          </p:nvPr>
        </p:nvSpPr>
        <p:spPr>
          <a:xfrm>
            <a:off x="4132580" y="2215515"/>
            <a:ext cx="149733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teaching</a:t>
            </a:r>
            <a:endParaRPr lang="en-US" sz="2800">
              <a:solidFill>
                <a:schemeClr val="bg1"/>
              </a:solidFill>
              <a:latin typeface="Times New Roman" panose="02020603050405020304" charset="0"/>
              <a:cs typeface="Times New Roman" panose="02020603050405020304" charset="0"/>
            </a:endParaRPr>
          </a:p>
        </p:txBody>
      </p:sp>
      <p:sp>
        <p:nvSpPr>
          <p:cNvPr id="11" name="文本框 10"/>
          <p:cNvSpPr txBox="1"/>
          <p:nvPr>
            <p:custDataLst>
              <p:tags r:id="rId10"/>
            </p:custDataLst>
          </p:nvPr>
        </p:nvSpPr>
        <p:spPr>
          <a:xfrm>
            <a:off x="10465435" y="2441575"/>
            <a:ext cx="1717675" cy="398780"/>
          </a:xfrm>
          <a:prstGeom prst="rect">
            <a:avLst/>
          </a:prstGeom>
          <a:solidFill>
            <a:schemeClr val="accent2">
              <a:lumMod val="50000"/>
            </a:schemeClr>
          </a:solidFill>
        </p:spPr>
        <p:txBody>
          <a:bodyPr wrap="square" rtlCol="0">
            <a:spAutoFit/>
          </a:bodyPr>
          <a:p>
            <a:r>
              <a:rPr lang="en-US" altLang="zh-CN" sz="2000">
                <a:solidFill>
                  <a:schemeClr val="bg1"/>
                </a:solidFill>
              </a:rPr>
              <a:t>60.</a:t>
            </a:r>
            <a:r>
              <a:rPr lang="zh-CN" altLang="en-US">
                <a:solidFill>
                  <a:schemeClr val="bg1"/>
                </a:solidFill>
              </a:rPr>
              <a:t>非谓语动词</a:t>
            </a:r>
            <a:endParaRPr lang="zh-CN" altLang="en-US">
              <a:solidFill>
                <a:schemeClr val="bg1"/>
              </a:solidFill>
            </a:endParaRPr>
          </a:p>
        </p:txBody>
      </p:sp>
      <p:sp>
        <p:nvSpPr>
          <p:cNvPr id="12" name="文本框 11"/>
          <p:cNvSpPr txBox="1"/>
          <p:nvPr>
            <p:custDataLst>
              <p:tags r:id="rId11"/>
            </p:custDataLst>
          </p:nvPr>
        </p:nvSpPr>
        <p:spPr>
          <a:xfrm>
            <a:off x="8924290" y="2840355"/>
            <a:ext cx="136588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sourced</a:t>
            </a:r>
            <a:endParaRPr lang="en-US" sz="2800">
              <a:solidFill>
                <a:schemeClr val="bg1"/>
              </a:solidFill>
              <a:latin typeface="Times New Roman" panose="02020603050405020304" charset="0"/>
              <a:cs typeface="Times New Roman" panose="02020603050405020304" charset="0"/>
            </a:endParaRPr>
          </a:p>
        </p:txBody>
      </p:sp>
      <p:sp>
        <p:nvSpPr>
          <p:cNvPr id="14" name="文本框 13"/>
          <p:cNvSpPr txBox="1"/>
          <p:nvPr>
            <p:custDataLst>
              <p:tags r:id="rId12"/>
            </p:custDataLst>
          </p:nvPr>
        </p:nvSpPr>
        <p:spPr>
          <a:xfrm>
            <a:off x="10466070" y="2840355"/>
            <a:ext cx="1717675" cy="398780"/>
          </a:xfrm>
          <a:prstGeom prst="rect">
            <a:avLst/>
          </a:prstGeom>
          <a:solidFill>
            <a:schemeClr val="accent2">
              <a:lumMod val="50000"/>
            </a:schemeClr>
          </a:solidFill>
        </p:spPr>
        <p:txBody>
          <a:bodyPr wrap="square" rtlCol="0">
            <a:spAutoFit/>
          </a:bodyPr>
          <a:p>
            <a:r>
              <a:rPr lang="en-US" altLang="zh-CN" sz="2000">
                <a:solidFill>
                  <a:schemeClr val="bg1"/>
                </a:solidFill>
              </a:rPr>
              <a:t>61.</a:t>
            </a:r>
            <a:r>
              <a:rPr lang="zh-CN" altLang="en-US">
                <a:solidFill>
                  <a:schemeClr val="bg1"/>
                </a:solidFill>
              </a:rPr>
              <a:t>非谓语动词</a:t>
            </a:r>
            <a:endParaRPr lang="zh-CN" altLang="en-US">
              <a:solidFill>
                <a:schemeClr val="bg1"/>
              </a:solidFill>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6" presetClass="entr" presetSubtype="21"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0" grpId="0" bldLvl="0" animBg="1"/>
      <p:bldP spid="9" grpId="0" bldLvl="0" animBg="1"/>
      <p:bldP spid="2" grpId="0" bldLvl="0" animBg="1"/>
      <p:bldP spid="53" grpId="0" bldLvl="0" animBg="1"/>
      <p:bldP spid="53" grpId="1" animBg="1"/>
      <p:bldP spid="4" grpId="0" bldLvl="0" animBg="1"/>
      <p:bldP spid="5" grpId="0" bldLvl="0" animBg="1"/>
      <p:bldP spid="6" grpId="0" bldLvl="0" animBg="1"/>
      <p:bldP spid="7" grpId="0" bldLvl="0" animBg="1"/>
      <p:bldP spid="8" grpId="0" bldLvl="0" animBg="1"/>
      <p:bldP spid="11" grpId="0" bldLvl="0" animBg="1"/>
      <p:bldP spid="12" grpId="0" bldLvl="0" animBg="1"/>
      <p:bldP spid="14"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525125" y="308610"/>
            <a:ext cx="1707515" cy="460375"/>
          </a:xfrm>
          <a:prstGeom prst="rect">
            <a:avLst/>
          </a:prstGeom>
          <a:solidFill>
            <a:schemeClr val="accent2">
              <a:lumMod val="50000"/>
            </a:schemeClr>
          </a:solidFill>
        </p:spPr>
        <p:txBody>
          <a:bodyPr wrap="square" rtlCol="0">
            <a:spAutoFit/>
          </a:bodyPr>
          <a:lstStyle/>
          <a:p>
            <a:pPr algn="just"/>
            <a:r>
              <a:rPr lang="en-US" altLang="zh-CN" sz="2400" dirty="0">
                <a:solidFill>
                  <a:schemeClr val="bg1"/>
                </a:solidFill>
              </a:rPr>
              <a:t>63. </a:t>
            </a:r>
            <a:r>
              <a:rPr lang="zh-CN" altLang="en-US" sz="2400" dirty="0">
                <a:solidFill>
                  <a:schemeClr val="bg1"/>
                </a:solidFill>
              </a:rPr>
              <a:t>连词</a:t>
            </a:r>
            <a:endParaRPr lang="zh-CN" altLang="en-US" sz="2400" dirty="0">
              <a:solidFill>
                <a:schemeClr val="bg1"/>
              </a:solidFill>
            </a:endParaRPr>
          </a:p>
        </p:txBody>
      </p:sp>
      <p:sp>
        <p:nvSpPr>
          <p:cNvPr id="13" name="文本框 12"/>
          <p:cNvSpPr txBox="1"/>
          <p:nvPr>
            <p:custDataLst>
              <p:tags r:id="rId2"/>
            </p:custDataLst>
          </p:nvPr>
        </p:nvSpPr>
        <p:spPr>
          <a:xfrm>
            <a:off x="1363980" y="247015"/>
            <a:ext cx="1362710" cy="521970"/>
          </a:xfrm>
          <a:prstGeom prst="rect">
            <a:avLst/>
          </a:prstGeom>
          <a:solidFill>
            <a:schemeClr val="accent1">
              <a:lumMod val="75000"/>
            </a:schemeClr>
          </a:solidFill>
        </p:spPr>
        <p:txBody>
          <a:bodyPr wrap="square" rtlCol="0">
            <a:spAutoFit/>
          </a:bodyPr>
          <a:lstStyle/>
          <a:p>
            <a:r>
              <a:rPr lang="en-US" sz="2800" b="1" dirty="0">
                <a:solidFill>
                  <a:schemeClr val="bg1"/>
                </a:solidFill>
              </a:rPr>
              <a:t>comes</a:t>
            </a:r>
            <a:endParaRPr lang="en-US" sz="2800" b="1" dirty="0">
              <a:solidFill>
                <a:schemeClr val="bg1"/>
              </a:solidFill>
            </a:endParaRPr>
          </a:p>
        </p:txBody>
      </p:sp>
      <p:sp>
        <p:nvSpPr>
          <p:cNvPr id="118" name="文本框 117"/>
          <p:cNvSpPr txBox="1"/>
          <p:nvPr/>
        </p:nvSpPr>
        <p:spPr>
          <a:xfrm>
            <a:off x="82550" y="140970"/>
            <a:ext cx="10442575" cy="3684905"/>
          </a:xfrm>
          <a:prstGeom prst="rect">
            <a:avLst/>
          </a:prstGeom>
          <a:solidFill>
            <a:schemeClr val="accent5">
              <a:lumMod val="20000"/>
              <a:lumOff val="80000"/>
            </a:schemeClr>
          </a:solidFill>
          <a:ln w="9525">
            <a:noFill/>
          </a:ln>
        </p:spPr>
        <p:txBody>
          <a:bodyPr wrap="square">
            <a:noAutofit/>
          </a:bodyPr>
          <a:p>
            <a:pPr indent="292100" fontAlgn="auto">
              <a:lnSpc>
                <a:spcPts val="3560"/>
              </a:lnSpc>
            </a:pPr>
            <a:r>
              <a:rPr lang="en-US" altLang="en-US" sz="2800" b="0">
                <a:solidFill>
                  <a:srgbClr val="000000"/>
                </a:solidFill>
                <a:latin typeface="Times New Roman" panose="02020603050405020304" charset="0"/>
                <a:ea typeface="宋体" panose="02010600030101010101" pitchFamily="2" charset="-122"/>
              </a:rPr>
              <a:t>As urban populations continue to grow, rooftop farming fosters community engagement</a:t>
            </a:r>
            <a:r>
              <a:rPr lang="en-US" altLang="en-US" sz="2800" b="0" u="sng">
                <a:solidFill>
                  <a:srgbClr val="000000"/>
                </a:solidFill>
                <a:latin typeface="Times New Roman" panose="02020603050405020304" charset="0"/>
                <a:ea typeface="宋体" panose="02010600030101010101" pitchFamily="2" charset="-122"/>
              </a:rPr>
              <a:t>    63   </a:t>
            </a:r>
            <a:r>
              <a:rPr lang="en-US" altLang="en-US" sz="2800" b="0">
                <a:solidFill>
                  <a:srgbClr val="000000"/>
                </a:solidFill>
                <a:latin typeface="Times New Roman" panose="02020603050405020304" charset="0"/>
                <a:ea typeface="宋体" panose="02010600030101010101" pitchFamily="2" charset="-122"/>
              </a:rPr>
              <a:t> promotes healthier lifestyles by providing access to fresh and organic produce. When we look towards    </a:t>
            </a:r>
            <a:r>
              <a:rPr lang="en-US" altLang="en-US" sz="2800" b="0" u="sng">
                <a:solidFill>
                  <a:srgbClr val="000000"/>
                </a:solidFill>
                <a:latin typeface="Times New Roman" panose="02020603050405020304" charset="0"/>
                <a:ea typeface="宋体" panose="02010600030101010101" pitchFamily="2" charset="-122"/>
              </a:rPr>
              <a:t>64   </a:t>
            </a:r>
            <a:r>
              <a:rPr lang="en-US" altLang="en-US" sz="2800" b="0">
                <a:solidFill>
                  <a:srgbClr val="000000"/>
                </a:solidFill>
                <a:latin typeface="Times New Roman" panose="02020603050405020304" charset="0"/>
                <a:ea typeface="宋体" panose="02010600030101010101" pitchFamily="2" charset="-122"/>
              </a:rPr>
              <a:t> future where environmental consciousness and sustainable practices become increasingly vital, rooftop farming stands as a testament to our ability to cultivate more than just food—we cultivate hope for a   </a:t>
            </a:r>
            <a:r>
              <a:rPr lang="en-US" altLang="en-US" sz="2800" b="0" u="sng">
                <a:solidFill>
                  <a:srgbClr val="000000"/>
                </a:solidFill>
                <a:latin typeface="Times New Roman" panose="02020603050405020304" charset="0"/>
                <a:ea typeface="宋体" panose="02010600030101010101" pitchFamily="2" charset="-122"/>
              </a:rPr>
              <a:t>    65    </a:t>
            </a:r>
            <a:r>
              <a:rPr lang="en-US" altLang="en-US" sz="2800" b="0">
                <a:solidFill>
                  <a:srgbClr val="000000"/>
                </a:solidFill>
                <a:latin typeface="Times New Roman" panose="02020603050405020304" charset="0"/>
                <a:ea typeface="宋体" panose="02010600030101010101" pitchFamily="2" charset="-122"/>
              </a:rPr>
              <a:t>( green) and more resilient world. </a:t>
            </a:r>
            <a:endParaRPr lang="en-US" altLang="en-US" sz="2800" b="0">
              <a:solidFill>
                <a:srgbClr val="000000"/>
              </a:solidFill>
              <a:latin typeface="Times New Roman" panose="02020603050405020304" charset="0"/>
              <a:ea typeface="宋体" panose="02010600030101010101" pitchFamily="2" charset="-122"/>
            </a:endParaRPr>
          </a:p>
        </p:txBody>
      </p:sp>
      <p:sp>
        <p:nvSpPr>
          <p:cNvPr id="6" name="文本框 5"/>
          <p:cNvSpPr txBox="1"/>
          <p:nvPr>
            <p:custDataLst>
              <p:tags r:id="rId3"/>
            </p:custDataLst>
          </p:nvPr>
        </p:nvSpPr>
        <p:spPr>
          <a:xfrm>
            <a:off x="3767455" y="519430"/>
            <a:ext cx="79375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and</a:t>
            </a:r>
            <a:endParaRPr lang="en-US" sz="2800">
              <a:solidFill>
                <a:schemeClr val="bg1"/>
              </a:solidFill>
              <a:latin typeface="Times New Roman" panose="02020603050405020304" charset="0"/>
              <a:cs typeface="Times New Roman" panose="02020603050405020304" charset="0"/>
            </a:endParaRPr>
          </a:p>
        </p:txBody>
      </p:sp>
      <p:sp>
        <p:nvSpPr>
          <p:cNvPr id="2" name="文本框 1"/>
          <p:cNvSpPr txBox="1"/>
          <p:nvPr>
            <p:custDataLst>
              <p:tags r:id="rId4"/>
            </p:custDataLst>
          </p:nvPr>
        </p:nvSpPr>
        <p:spPr>
          <a:xfrm>
            <a:off x="82550" y="1468755"/>
            <a:ext cx="48450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to</a:t>
            </a:r>
            <a:endParaRPr lang="en-US" sz="2800">
              <a:solidFill>
                <a:schemeClr val="bg1"/>
              </a:solidFill>
              <a:latin typeface="Times New Roman" panose="02020603050405020304" charset="0"/>
              <a:cs typeface="Times New Roman" panose="02020603050405020304" charset="0"/>
            </a:endParaRPr>
          </a:p>
        </p:txBody>
      </p:sp>
      <p:sp>
        <p:nvSpPr>
          <p:cNvPr id="4" name="文本框 3"/>
          <p:cNvSpPr txBox="1"/>
          <p:nvPr>
            <p:custDataLst>
              <p:tags r:id="rId5"/>
            </p:custDataLst>
          </p:nvPr>
        </p:nvSpPr>
        <p:spPr>
          <a:xfrm>
            <a:off x="10525125" y="1530350"/>
            <a:ext cx="1707515" cy="460375"/>
          </a:xfrm>
          <a:prstGeom prst="rect">
            <a:avLst/>
          </a:prstGeom>
          <a:solidFill>
            <a:schemeClr val="accent2">
              <a:lumMod val="50000"/>
            </a:schemeClr>
          </a:solidFill>
        </p:spPr>
        <p:txBody>
          <a:bodyPr wrap="square" rtlCol="0">
            <a:spAutoFit/>
          </a:bodyPr>
          <a:p>
            <a:pPr algn="just"/>
            <a:r>
              <a:rPr lang="en-US" altLang="zh-CN" sz="2400" dirty="0">
                <a:solidFill>
                  <a:schemeClr val="bg1"/>
                </a:solidFill>
              </a:rPr>
              <a:t>6</a:t>
            </a:r>
            <a:r>
              <a:rPr lang="en-US" sz="2400" dirty="0">
                <a:solidFill>
                  <a:schemeClr val="bg1"/>
                </a:solidFill>
              </a:rPr>
              <a:t>4. </a:t>
            </a:r>
            <a:r>
              <a:rPr lang="zh-CN" altLang="en-US" sz="2400" dirty="0">
                <a:solidFill>
                  <a:schemeClr val="bg1"/>
                </a:solidFill>
              </a:rPr>
              <a:t>介词</a:t>
            </a:r>
            <a:endParaRPr lang="zh-CN" altLang="en-US" sz="2400" dirty="0">
              <a:solidFill>
                <a:schemeClr val="bg1"/>
              </a:solidFill>
            </a:endParaRPr>
          </a:p>
        </p:txBody>
      </p:sp>
      <p:sp>
        <p:nvSpPr>
          <p:cNvPr id="9" name="文本框 8"/>
          <p:cNvSpPr txBox="1"/>
          <p:nvPr>
            <p:custDataLst>
              <p:tags r:id="rId6"/>
            </p:custDataLst>
          </p:nvPr>
        </p:nvSpPr>
        <p:spPr>
          <a:xfrm>
            <a:off x="1744980" y="2827655"/>
            <a:ext cx="127000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greener</a:t>
            </a:r>
            <a:endParaRPr lang="en-US" sz="2800">
              <a:solidFill>
                <a:schemeClr val="bg1"/>
              </a:solidFill>
              <a:latin typeface="Times New Roman" panose="02020603050405020304" charset="0"/>
              <a:cs typeface="Times New Roman" panose="02020603050405020304" charset="0"/>
            </a:endParaRPr>
          </a:p>
        </p:txBody>
      </p:sp>
      <p:sp>
        <p:nvSpPr>
          <p:cNvPr id="12" name="文本框 11"/>
          <p:cNvSpPr txBox="1"/>
          <p:nvPr>
            <p:custDataLst>
              <p:tags r:id="rId7"/>
            </p:custDataLst>
          </p:nvPr>
        </p:nvSpPr>
        <p:spPr>
          <a:xfrm>
            <a:off x="10525125" y="2889250"/>
            <a:ext cx="1707515" cy="460375"/>
          </a:xfrm>
          <a:prstGeom prst="rect">
            <a:avLst/>
          </a:prstGeom>
          <a:solidFill>
            <a:schemeClr val="accent2">
              <a:lumMod val="50000"/>
            </a:schemeClr>
          </a:solidFill>
        </p:spPr>
        <p:txBody>
          <a:bodyPr wrap="square" rtlCol="0">
            <a:spAutoFit/>
          </a:bodyPr>
          <a:p>
            <a:pPr algn="just"/>
            <a:r>
              <a:rPr lang="en-US" sz="2400" dirty="0">
                <a:solidFill>
                  <a:schemeClr val="bg1"/>
                </a:solidFill>
              </a:rPr>
              <a:t>65. </a:t>
            </a:r>
            <a:r>
              <a:rPr lang="zh-CN" altLang="en-US" sz="2400" dirty="0">
                <a:solidFill>
                  <a:schemeClr val="bg1"/>
                </a:solidFill>
              </a:rPr>
              <a:t>形容词</a:t>
            </a:r>
            <a:endParaRPr lang="zh-CN" altLang="en-US" sz="2400" dirty="0">
              <a:solidFill>
                <a:schemeClr val="bg1"/>
              </a:solidFill>
            </a:endParaRPr>
          </a:p>
        </p:txBody>
      </p:sp>
      <p:sp>
        <p:nvSpPr>
          <p:cNvPr id="16" name="文本框 15"/>
          <p:cNvSpPr txBox="1"/>
          <p:nvPr>
            <p:custDataLst>
              <p:tags r:id="rId8"/>
            </p:custDataLst>
          </p:nvPr>
        </p:nvSpPr>
        <p:spPr>
          <a:xfrm>
            <a:off x="45720" y="3933825"/>
            <a:ext cx="12100560" cy="2676525"/>
          </a:xfrm>
          <a:prstGeom prst="rect">
            <a:avLst/>
          </a:prstGeom>
          <a:solidFill>
            <a:schemeClr val="accent2">
              <a:lumMod val="50000"/>
            </a:schemeClr>
          </a:solidFill>
        </p:spPr>
        <p:txBody>
          <a:bodyPr wrap="square" rtlCol="0">
            <a:spAutoFit/>
          </a:bodyPr>
          <a:p>
            <a:r>
              <a:rPr lang="zh-CN" altLang="en-US" sz="2800" b="1" dirty="0">
                <a:solidFill>
                  <a:schemeClr val="bg1"/>
                </a:solidFill>
                <a:uFillTx/>
                <a:latin typeface="Times New Roman" panose="02020603050405020304" charset="0"/>
                <a:ea typeface="楷体" panose="02010609060101010101" charset="-122"/>
                <a:cs typeface="楷体" panose="02010609060101010101" charset="-122"/>
              </a:rPr>
              <a:t>解析</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rPr>
              <a:t>：</a:t>
            </a:r>
            <a:endParaRPr lang="zh-CN" altLang="en-US" sz="2800" dirty="0">
              <a:solidFill>
                <a:schemeClr val="bg1"/>
              </a:solidFill>
              <a:uFillTx/>
              <a:latin typeface="Times New Roman" panose="02020603050405020304" charset="0"/>
              <a:ea typeface="楷体" panose="02010609060101010101" charset="-122"/>
              <a:cs typeface="楷体" panose="02010609060101010101" charset="-122"/>
            </a:endParaRPr>
          </a:p>
          <a:p>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63.</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此句中</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fosters </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和</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promotes</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皆为谓语动词形式，且主语相同</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rooftop farming, </a:t>
            </a:r>
            <a:endPar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   </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故用连词</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and.</a:t>
            </a:r>
            <a:endPar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64. </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词组搭配</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look forward to “</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期待</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a:t>
            </a:r>
            <a:endPar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65. </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考查连词</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and</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的作用</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前后此性一致。根据</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and </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后面为</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more resilient,</a:t>
            </a:r>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故填</a:t>
            </a:r>
            <a:endPar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endParaRPr>
          </a:p>
          <a:p>
            <a:r>
              <a:rPr lang="zh-CN" altLang="en-US" sz="2800" dirty="0">
                <a:solidFill>
                  <a:schemeClr val="bg1"/>
                </a:solidFill>
                <a:uFillTx/>
                <a:latin typeface="Times New Roman" panose="02020603050405020304" charset="0"/>
                <a:ea typeface="楷体" panose="02010609060101010101" charset="-122"/>
                <a:cs typeface="楷体" panose="02010609060101010101" charset="-122"/>
                <a:sym typeface="+mn-ea"/>
              </a:rPr>
              <a:t>     </a:t>
            </a:r>
            <a:r>
              <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rPr>
              <a:t>greener.</a:t>
            </a:r>
            <a:endParaRPr lang="en-US" altLang="zh-CN" sz="2800" dirty="0">
              <a:solidFill>
                <a:schemeClr val="bg1"/>
              </a:solidFill>
              <a:uFillTx/>
              <a:latin typeface="Times New Roman" panose="02020603050405020304" charset="0"/>
              <a:ea typeface="楷体" panose="02010609060101010101" charset="-122"/>
              <a:cs typeface="楷体" panose="02010609060101010101" charset="-122"/>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3" grpId="0" bldLvl="0" animBg="1"/>
      <p:bldP spid="6" grpId="0" bldLvl="0" animBg="1"/>
      <p:bldP spid="2" grpId="0" bldLvl="0" animBg="1"/>
      <p:bldP spid="4" grpId="0" bldLvl="0" animBg="1"/>
      <p:bldP spid="9" grpId="0" bldLvl="0" animBg="1"/>
      <p:bldP spid="12" grpId="0" bldLvl="0" animBg="1"/>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lstStyle/>
          <a:p>
            <a:r>
              <a:rPr dirty="0">
                <a:solidFill>
                  <a:schemeClr val="dk1">
                    <a:lumMod val="85000"/>
                    <a:lumOff val="15000"/>
                  </a:schemeClr>
                </a:solidFill>
                <a:latin typeface="宋体" panose="02010600030101010101" pitchFamily="2" charset="-122"/>
                <a:ea typeface="宋体" panose="02010600030101010101" pitchFamily="2" charset="-122"/>
              </a:rPr>
              <a:t>阅读理解</a:t>
            </a:r>
            <a:endParaRPr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lnSpcReduction="20000"/>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02</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图片 1"/>
          <p:cNvPicPr>
            <a:picLocks noChangeAspect="1"/>
          </p:cNvPicPr>
          <p:nvPr/>
        </p:nvPicPr>
        <p:blipFill>
          <a:blip r:embed="rId1"/>
          <a:stretch>
            <a:fillRect/>
          </a:stretch>
        </p:blipFill>
        <p:spPr>
          <a:xfrm>
            <a:off x="10346055" y="5600700"/>
            <a:ext cx="1787525" cy="1187450"/>
          </a:xfrm>
          <a:prstGeom prst="snip2DiagRect">
            <a:avLst/>
          </a:prstGeom>
        </p:spPr>
      </p:pic>
      <p:sp>
        <p:nvSpPr>
          <p:cNvPr id="3" name="文本框 2"/>
          <p:cNvSpPr txBox="1"/>
          <p:nvPr/>
        </p:nvSpPr>
        <p:spPr>
          <a:xfrm>
            <a:off x="275590" y="645160"/>
            <a:ext cx="10070465" cy="5631180"/>
          </a:xfrm>
          <a:prstGeom prst="rect">
            <a:avLst/>
          </a:prstGeom>
          <a:noFill/>
          <a:ln>
            <a:solidFill>
              <a:schemeClr val="tx1"/>
            </a:solidFill>
          </a:ln>
        </p:spPr>
        <p:txBody>
          <a:bodyPr wrap="square" rtlCol="0">
            <a:spAutoFit/>
          </a:bodyPr>
          <a:p>
            <a:pPr algn="just"/>
            <a:r>
              <a:rPr lang="en-US" altLang="zh-CN" sz="2000"/>
              <a:t>      </a:t>
            </a:r>
            <a:r>
              <a:rPr lang="zh-CN" altLang="en-US" sz="2000"/>
              <a:t>In an age of rapidly growing urbanization, rooftop farming has emerged as a sustainable response </a:t>
            </a:r>
            <a:r>
              <a:rPr lang="zh-CN" altLang="en-US" sz="2000" u="sng"/>
              <a:t>   56  </a:t>
            </a:r>
            <a:r>
              <a:rPr lang="zh-CN" altLang="en-US" sz="2000"/>
              <a:t>  the challenge of creating green space in cities. This innovative practice transforms rooftops into mini farms, where vegetables, fruits, and even flowers </a:t>
            </a:r>
            <a:r>
              <a:rPr lang="zh-CN" altLang="en-US" sz="2000" u="sng"/>
              <a:t>   57   </a:t>
            </a:r>
            <a:r>
              <a:rPr lang="zh-CN" altLang="en-US" sz="2000"/>
              <a:t> (plant), providing local residents with fresh produce and adding a touch of nature to urban environments. </a:t>
            </a:r>
            <a:endParaRPr lang="zh-CN" altLang="en-US" sz="2000"/>
          </a:p>
          <a:p>
            <a:pPr algn="just"/>
            <a:r>
              <a:rPr lang="zh-CN" altLang="en-US" sz="2000"/>
              <a:t>    Rooftop farming, also </a:t>
            </a:r>
            <a:r>
              <a:rPr lang="zh-CN" altLang="en-US" sz="2000" u="sng"/>
              <a:t>   58   </a:t>
            </a:r>
            <a:r>
              <a:rPr lang="zh-CN" altLang="en-US" sz="2000"/>
              <a:t> (refer) to as vertical agriculture, is more than just a trend; it’s a step towards environmental conservation. Green roofs with vegetation help to absorb sunlight and release moisture, cooling the air and reducing the demand for air conditioning, </a:t>
            </a:r>
            <a:r>
              <a:rPr lang="zh-CN" altLang="en-US" sz="2000" u="sng"/>
              <a:t>   59    </a:t>
            </a:r>
            <a:r>
              <a:rPr lang="zh-CN" altLang="en-US" sz="2000"/>
              <a:t>in turn lessens energy </a:t>
            </a:r>
            <a:r>
              <a:rPr lang="zh-CN" altLang="en-US" sz="2000" u="sng"/>
              <a:t>   60   </a:t>
            </a:r>
            <a:r>
              <a:rPr lang="zh-CN" altLang="en-US" sz="2000"/>
              <a:t> (consume) and carbon emission. Meanwhile, rooftop farms serve as educational platforms,</a:t>
            </a:r>
            <a:r>
              <a:rPr lang="zh-CN" altLang="en-US" sz="2000" u="sng"/>
              <a:t>    61   </a:t>
            </a:r>
            <a:r>
              <a:rPr lang="zh-CN" altLang="en-US" sz="2000"/>
              <a:t> (teach) city dwellers about sustainable agriculture practices and the importance of locally </a:t>
            </a:r>
            <a:r>
              <a:rPr lang="zh-CN" altLang="en-US" sz="2000" u="sng"/>
              <a:t>   62   </a:t>
            </a:r>
            <a:r>
              <a:rPr lang="zh-CN" altLang="en-US" sz="2000"/>
              <a:t> (source) food. </a:t>
            </a:r>
            <a:endParaRPr lang="zh-CN" altLang="en-US" sz="2000"/>
          </a:p>
          <a:p>
            <a:pPr algn="just"/>
            <a:r>
              <a:rPr lang="zh-CN" altLang="en-US" sz="2000"/>
              <a:t>    As urban populations continue to grow, rooftop farming fosters community engagement    </a:t>
            </a:r>
            <a:r>
              <a:rPr lang="zh-CN" altLang="en-US" sz="2000" u="sng"/>
              <a:t>63   </a:t>
            </a:r>
            <a:r>
              <a:rPr lang="zh-CN" altLang="en-US" sz="2000"/>
              <a:t> promotes healthier lifestyles by providing access to fresh and organic produce. When we look towards</a:t>
            </a:r>
            <a:r>
              <a:rPr lang="zh-CN" altLang="en-US" sz="2000" u="sng"/>
              <a:t>    64   </a:t>
            </a:r>
            <a:r>
              <a:rPr lang="zh-CN" altLang="en-US" sz="2000"/>
              <a:t> future where environmental consciousness and sustainable practices become increasingly vital, rooftop farming stands as a testament to our ability to cultivate more than just food—we cultivate hope for a  </a:t>
            </a:r>
            <a:r>
              <a:rPr lang="zh-CN" altLang="en-US" sz="2000" u="sng"/>
              <a:t>  65   </a:t>
            </a:r>
            <a:r>
              <a:rPr lang="zh-CN" altLang="en-US" sz="2000"/>
              <a:t> (green) and more resilient world. </a:t>
            </a:r>
            <a:endParaRPr lang="zh-CN" altLang="en-US" sz="2000"/>
          </a:p>
        </p:txBody>
      </p:sp>
      <p:grpSp>
        <p:nvGrpSpPr>
          <p:cNvPr id="14" name="组合 13"/>
          <p:cNvGrpSpPr/>
          <p:nvPr/>
        </p:nvGrpSpPr>
        <p:grpSpPr>
          <a:xfrm>
            <a:off x="275590" y="144141"/>
            <a:ext cx="2354580" cy="558165"/>
            <a:chOff x="9930" y="7049"/>
            <a:chExt cx="4522" cy="735"/>
          </a:xfrm>
          <a:solidFill>
            <a:schemeClr val="accent3">
              <a:lumMod val="60000"/>
              <a:lumOff val="40000"/>
            </a:schemeClr>
          </a:solidFill>
        </p:grpSpPr>
        <p:sp>
          <p:nvSpPr>
            <p:cNvPr id="15" name="圆角矩形 14"/>
            <p:cNvSpPr/>
            <p:nvPr>
              <p:custDataLst>
                <p:tags r:id="rId2"/>
              </p:custDataLst>
            </p:nvPr>
          </p:nvSpPr>
          <p:spPr>
            <a:xfrm>
              <a:off x="9930" y="7049"/>
              <a:ext cx="4522" cy="7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3"/>
              </p:custDataLst>
            </p:nvPr>
          </p:nvSpPr>
          <p:spPr>
            <a:xfrm>
              <a:off x="10653" y="7081"/>
              <a:ext cx="3076" cy="703"/>
            </a:xfrm>
            <a:prstGeom prst="rect">
              <a:avLst/>
            </a:prstGeom>
            <a:grpFill/>
          </p:spPr>
          <p:txBody>
            <a:bodyPr wrap="square" rtlCol="0" anchor="t">
              <a:spAutoFit/>
            </a:bodyPr>
            <a:p>
              <a:pPr indent="0" algn="ctr">
                <a:lnSpc>
                  <a:spcPct val="120000"/>
                </a:lnSpc>
                <a:buFont typeface="Wingdings" panose="05000000000000000000" charset="0"/>
                <a:buNone/>
              </a:pPr>
              <a:r>
                <a:rPr lang="zh-CN" altLang="en-US" sz="2400" dirty="0">
                  <a:solidFill>
                    <a:schemeClr val="bg1"/>
                  </a:solidFill>
                  <a:latin typeface="隶书" panose="02010509060101010101" charset="-122"/>
                  <a:ea typeface="隶书" panose="02010509060101010101" charset="-122"/>
                  <a:sym typeface="+mn-ea"/>
                </a:rPr>
                <a:t>试试看</a:t>
              </a:r>
              <a:endParaRPr lang="zh-CN" altLang="en-US" sz="2400" dirty="0">
                <a:solidFill>
                  <a:schemeClr val="bg1"/>
                </a:solidFill>
                <a:latin typeface="隶书" panose="02010509060101010101" charset="-122"/>
                <a:ea typeface="隶书" panose="02010509060101010101" charset="-122"/>
                <a:sym typeface="+mn-ea"/>
              </a:endParaRPr>
            </a:p>
          </p:txBody>
        </p:sp>
      </p:grpSp>
      <p:sp>
        <p:nvSpPr>
          <p:cNvPr id="13" name="文本框 12"/>
          <p:cNvSpPr txBox="1"/>
          <p:nvPr>
            <p:custDataLst>
              <p:tags r:id="rId4"/>
            </p:custDataLst>
          </p:nvPr>
        </p:nvSpPr>
        <p:spPr>
          <a:xfrm>
            <a:off x="2679065" y="144145"/>
            <a:ext cx="7666990" cy="521970"/>
          </a:xfrm>
          <a:prstGeom prst="rect">
            <a:avLst/>
          </a:prstGeom>
          <a:noFill/>
          <a:ln>
            <a:solidFill>
              <a:schemeClr val="tx1"/>
            </a:solidFill>
          </a:ln>
          <a:extLst>
            <a:ext uri="{909E8E84-426E-40DD-AFC4-6F175D3DCCD1}">
              <a14:hiddenFill xmlns:a14="http://schemas.microsoft.com/office/drawing/2010/main">
                <a:solidFill>
                  <a:schemeClr val="accent2">
                    <a:lumMod val="50000"/>
                  </a:schemeClr>
                </a:solidFill>
              </a14:hiddenFill>
            </a:ext>
          </a:extLst>
        </p:spPr>
        <p:txBody>
          <a:bodyPr wrap="square" rtlCol="0">
            <a:spAutoFit/>
          </a:bodyPr>
          <a:p>
            <a:pPr algn="just"/>
            <a:r>
              <a:rPr lang="zh-CN" altLang="en-US" sz="2800" dirty="0"/>
              <a:t>试着分析并思考原文中还有没有别的出题点？</a:t>
            </a:r>
            <a:endParaRPr lang="zh-CN" altLang="en-US" sz="2800" dirty="0"/>
          </a:p>
        </p:txBody>
      </p:sp>
      <p:sp>
        <p:nvSpPr>
          <p:cNvPr id="10" name="矩形 9"/>
          <p:cNvSpPr/>
          <p:nvPr/>
        </p:nvSpPr>
        <p:spPr>
          <a:xfrm>
            <a:off x="10789920" y="0"/>
            <a:ext cx="1402080" cy="1568450"/>
          </a:xfrm>
          <a:prstGeom prst="rect">
            <a:avLst/>
          </a:prstGeom>
          <a:noFill/>
          <a:ln>
            <a:noFill/>
          </a:ln>
        </p:spPr>
        <p:txBody>
          <a:bodyPr wrap="none" rtlCol="0" anchor="t">
            <a:spAutoFit/>
          </a:bodyPr>
          <a:p>
            <a:pPr algn="ctr"/>
            <a:r>
              <a:rPr lang="zh-CN" sz="9600" b="1">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a:t>
            </a:r>
            <a:endParaRPr lang="zh-CN" altLang="en-US" sz="9600" b="1">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图片 1"/>
          <p:cNvPicPr>
            <a:picLocks noChangeAspect="1"/>
          </p:cNvPicPr>
          <p:nvPr/>
        </p:nvPicPr>
        <p:blipFill>
          <a:blip r:embed="rId1"/>
          <a:stretch>
            <a:fillRect/>
          </a:stretch>
        </p:blipFill>
        <p:spPr>
          <a:xfrm>
            <a:off x="10346055" y="5600700"/>
            <a:ext cx="1787525" cy="1187450"/>
          </a:xfrm>
          <a:prstGeom prst="snip2DiagRect">
            <a:avLst/>
          </a:prstGeom>
        </p:spPr>
      </p:pic>
      <p:sp>
        <p:nvSpPr>
          <p:cNvPr id="3" name="文本框 2"/>
          <p:cNvSpPr txBox="1"/>
          <p:nvPr/>
        </p:nvSpPr>
        <p:spPr>
          <a:xfrm>
            <a:off x="19685" y="645160"/>
            <a:ext cx="12005945" cy="5862320"/>
          </a:xfrm>
          <a:prstGeom prst="rect">
            <a:avLst/>
          </a:prstGeom>
          <a:noFill/>
          <a:ln>
            <a:solidFill>
              <a:schemeClr val="tx1"/>
            </a:solidFill>
          </a:ln>
        </p:spPr>
        <p:txBody>
          <a:bodyPr wrap="square" rtlCol="0">
            <a:spAutoFit/>
          </a:bodyPr>
          <a:p>
            <a:pPr algn="just" fontAlgn="auto">
              <a:lnSpc>
                <a:spcPts val="3000"/>
              </a:lnSpc>
            </a:pPr>
            <a:r>
              <a:rPr lang="en-US" altLang="zh-CN" sz="2000"/>
              <a:t>      </a:t>
            </a:r>
            <a:r>
              <a:rPr lang="zh-CN" altLang="en-US" sz="2400">
                <a:latin typeface="Times New Roman" panose="02020603050405020304" charset="0"/>
                <a:cs typeface="Times New Roman" panose="02020603050405020304" charset="0"/>
              </a:rPr>
              <a:t>In an age of rapidly growing urbanization, rooftop farming </a:t>
            </a:r>
            <a:r>
              <a:rPr lang="zh-CN" altLang="en-US" sz="2400" u="sng">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emerge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as a sustainable response  </a:t>
            </a:r>
            <a:r>
              <a:rPr lang="en-US" altLang="zh-CN" sz="2400">
                <a:latin typeface="Times New Roman" panose="02020603050405020304" charset="0"/>
                <a:cs typeface="Times New Roman" panose="02020603050405020304" charset="0"/>
              </a:rPr>
              <a:t>to</a:t>
            </a:r>
            <a:r>
              <a:rPr lang="zh-CN" altLang="en-US" sz="2400">
                <a:latin typeface="Times New Roman" panose="02020603050405020304" charset="0"/>
                <a:cs typeface="Times New Roman" panose="02020603050405020304" charset="0"/>
              </a:rPr>
              <a:t> the challenge of creating green space in cities. This innovative practice transforms rooftops </a:t>
            </a:r>
            <a:r>
              <a:rPr lang="zh-CN" altLang="en-US" sz="2400" u="sng">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mini farms, where vegetables, fruits, and even flowers </a:t>
            </a:r>
            <a:r>
              <a:rPr lang="en-US" altLang="zh-CN" sz="2400">
                <a:latin typeface="Times New Roman" panose="02020603050405020304" charset="0"/>
                <a:cs typeface="Times New Roman" panose="02020603050405020304" charset="0"/>
              </a:rPr>
              <a:t>are </a:t>
            </a:r>
            <a:r>
              <a:rPr lang="zh-CN" altLang="en-US" sz="2400">
                <a:latin typeface="Times New Roman" panose="02020603050405020304" charset="0"/>
                <a:cs typeface="Times New Roman" panose="02020603050405020304" charset="0"/>
              </a:rPr>
              <a:t>plant</a:t>
            </a:r>
            <a:r>
              <a:rPr lang="en-US" altLang="zh-CN" sz="2400">
                <a:latin typeface="Times New Roman" panose="02020603050405020304" charset="0"/>
                <a:cs typeface="Times New Roman" panose="02020603050405020304" charset="0"/>
              </a:rPr>
              <a:t>ed</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provid</a:t>
            </a:r>
            <a:r>
              <a:rPr lang="en-US" altLang="zh-CN" sz="2400">
                <a:latin typeface="Times New Roman" panose="02020603050405020304" charset="0"/>
                <a:cs typeface="Times New Roman" panose="02020603050405020304" charset="0"/>
              </a:rPr>
              <a:t>e)</a:t>
            </a:r>
            <a:r>
              <a:rPr lang="zh-CN" altLang="en-US" sz="2400">
                <a:latin typeface="Times New Roman" panose="02020603050405020304" charset="0"/>
                <a:cs typeface="Times New Roman" panose="02020603050405020304" charset="0"/>
              </a:rPr>
              <a:t> local residents with fresh produce and adding a touch of nature to urban environments. </a:t>
            </a:r>
            <a:endParaRPr lang="zh-CN" altLang="en-US" sz="2400">
              <a:latin typeface="Times New Roman" panose="02020603050405020304" charset="0"/>
              <a:cs typeface="Times New Roman" panose="02020603050405020304" charset="0"/>
            </a:endParaRPr>
          </a:p>
          <a:p>
            <a:pPr algn="just" fontAlgn="auto">
              <a:lnSpc>
                <a:spcPts val="3000"/>
              </a:lnSpc>
            </a:pPr>
            <a:r>
              <a:rPr lang="zh-CN" altLang="en-US" sz="2400">
                <a:latin typeface="Times New Roman" panose="02020603050405020304" charset="0"/>
                <a:cs typeface="Times New Roman" panose="02020603050405020304" charset="0"/>
              </a:rPr>
              <a:t>    Rooftop farming, also refer</a:t>
            </a:r>
            <a:r>
              <a:rPr lang="en-US" altLang="zh-CN" sz="2400">
                <a:latin typeface="Times New Roman" panose="02020603050405020304" charset="0"/>
                <a:cs typeface="Times New Roman" panose="02020603050405020304" charset="0"/>
              </a:rPr>
              <a:t>red</a:t>
            </a:r>
            <a:r>
              <a:rPr lang="zh-CN" altLang="en-US" sz="2400">
                <a:latin typeface="Times New Roman" panose="02020603050405020304" charset="0"/>
                <a:cs typeface="Times New Roman" panose="02020603050405020304" charset="0"/>
              </a:rPr>
              <a:t> to as vertical agriculture, is more than just a trend; it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a step towards </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environment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conservation. Green roofs with vegetation help </a:t>
            </a:r>
            <a:r>
              <a:rPr lang="zh-CN" altLang="en-US" sz="2400" u="sng">
                <a:latin typeface="Times New Roman" panose="02020603050405020304" charset="0"/>
                <a:cs typeface="Times New Roman" panose="02020603050405020304" charset="0"/>
              </a:rPr>
              <a:t>  </a:t>
            </a:r>
            <a:r>
              <a:rPr lang="en-US" sz="2400" u="sng">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absorb</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sunlight and release moisture, cooling the air and reducing the demand for air conditioning, </a:t>
            </a:r>
            <a:r>
              <a:rPr lang="en-US" altLang="zh-CN" sz="2400">
                <a:latin typeface="Times New Roman" panose="02020603050405020304" charset="0"/>
                <a:cs typeface="Times New Roman" panose="02020603050405020304" charset="0"/>
              </a:rPr>
              <a:t>which </a:t>
            </a:r>
            <a:r>
              <a:rPr lang="zh-CN" altLang="en-US" sz="2400">
                <a:latin typeface="Times New Roman" panose="02020603050405020304" charset="0"/>
                <a:cs typeface="Times New Roman" panose="02020603050405020304" charset="0"/>
              </a:rPr>
              <a:t>in turn </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less</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energy consum</a:t>
            </a:r>
            <a:r>
              <a:rPr lang="en-US" altLang="zh-CN" sz="2400">
                <a:latin typeface="Times New Roman" panose="02020603050405020304" charset="0"/>
                <a:cs typeface="Times New Roman" panose="02020603050405020304" charset="0"/>
              </a:rPr>
              <a:t>ption</a:t>
            </a:r>
            <a:r>
              <a:rPr lang="zh-CN" altLang="en-US" sz="2400">
                <a:latin typeface="Times New Roman" panose="02020603050405020304" charset="0"/>
                <a:cs typeface="Times New Roman" panose="02020603050405020304" charset="0"/>
              </a:rPr>
              <a:t> and carbon emission. Meanwhile, rooftop farms serve as educational platforms, </a:t>
            </a:r>
            <a:r>
              <a:rPr lang="en-US" altLang="zh-CN" sz="2400">
                <a:latin typeface="Times New Roman" panose="02020603050405020304" charset="0"/>
                <a:cs typeface="Times New Roman" panose="02020603050405020304" charset="0"/>
              </a:rPr>
              <a:t>teaching</a:t>
            </a:r>
            <a:r>
              <a:rPr lang="zh-CN" altLang="en-US" sz="2400">
                <a:latin typeface="Times New Roman" panose="02020603050405020304" charset="0"/>
                <a:cs typeface="Times New Roman" panose="02020603050405020304" charset="0"/>
              </a:rPr>
              <a:t>  city dwellers about sustainable agriculture practices </a:t>
            </a:r>
            <a:r>
              <a:rPr lang="zh-CN" altLang="en-US" sz="2400" u="sng">
                <a:latin typeface="Times New Roman" panose="02020603050405020304" charset="0"/>
                <a:cs typeface="Times New Roman" panose="02020603050405020304" charset="0"/>
              </a:rPr>
              <a:t>  </a:t>
            </a:r>
            <a:endParaRPr lang="zh-CN" altLang="en-US" sz="2400" u="sng">
              <a:latin typeface="Times New Roman" panose="02020603050405020304" charset="0"/>
              <a:cs typeface="Times New Roman" panose="02020603050405020304" charset="0"/>
            </a:endParaRPr>
          </a:p>
          <a:p>
            <a:pPr algn="just" fontAlgn="auto">
              <a:lnSpc>
                <a:spcPts val="3000"/>
              </a:lnSpc>
            </a:pPr>
            <a:r>
              <a:rPr lang="zh-CN" altLang="en-US" sz="2400" u="sng">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the importance of locally sourc</a:t>
            </a:r>
            <a:r>
              <a:rPr lang="en-US" altLang="zh-CN" sz="2400">
                <a:latin typeface="Times New Roman" panose="02020603050405020304" charset="0"/>
                <a:cs typeface="Times New Roman" panose="02020603050405020304" charset="0"/>
              </a:rPr>
              <a:t>ed</a:t>
            </a:r>
            <a:r>
              <a:rPr lang="zh-CN" altLang="en-US" sz="2400">
                <a:latin typeface="Times New Roman" panose="02020603050405020304" charset="0"/>
                <a:cs typeface="Times New Roman" panose="02020603050405020304" charset="0"/>
              </a:rPr>
              <a:t> food. </a:t>
            </a:r>
            <a:endParaRPr lang="zh-CN" altLang="en-US" sz="2400">
              <a:latin typeface="Times New Roman" panose="02020603050405020304" charset="0"/>
              <a:cs typeface="Times New Roman" panose="02020603050405020304" charset="0"/>
            </a:endParaRPr>
          </a:p>
          <a:p>
            <a:pPr algn="just" fontAlgn="auto">
              <a:lnSpc>
                <a:spcPts val="3000"/>
              </a:lnSpc>
            </a:pP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urban populations continue to grow, rooftop farming fosters community </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engage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which</a:t>
            </a:r>
            <a:r>
              <a:rPr lang="zh-CN" altLang="en-US" sz="2400">
                <a:latin typeface="Times New Roman" panose="02020603050405020304" charset="0"/>
                <a:cs typeface="Times New Roman" panose="02020603050405020304" charset="0"/>
              </a:rPr>
              <a:t>  promotes healthier lifestyles by providing access</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fresh and organic produce. When we look towards  </a:t>
            </a:r>
            <a:r>
              <a:rPr lang="en-US" altLang="zh-CN" sz="2400">
                <a:latin typeface="Times New Roman" panose="02020603050405020304" charset="0"/>
                <a:cs typeface="Times New Roman" panose="02020603050405020304" charset="0"/>
              </a:rPr>
              <a:t>to</a:t>
            </a:r>
            <a:r>
              <a:rPr lang="zh-CN" altLang="en-US" sz="2400">
                <a:latin typeface="Times New Roman" panose="02020603050405020304" charset="0"/>
                <a:cs typeface="Times New Roman" panose="02020603050405020304" charset="0"/>
              </a:rPr>
              <a:t> future where environmental consciousness and sustainable practices become increasingly vital, rooftop farming stands as a testament to our ability </a:t>
            </a:r>
            <a:r>
              <a:rPr lang="zh-CN" altLang="en-US" sz="2400" u="sng">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cultivate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more than just food—we cultivate hope</a:t>
            </a:r>
            <a:r>
              <a:rPr lang="zh-CN" altLang="en-US" sz="2400" u="sng">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a green</a:t>
            </a:r>
            <a:r>
              <a:rPr lang="en-US" altLang="zh-CN" sz="2400">
                <a:latin typeface="Times New Roman" panose="02020603050405020304" charset="0"/>
                <a:cs typeface="Times New Roman" panose="02020603050405020304" charset="0"/>
              </a:rPr>
              <a:t>er</a:t>
            </a:r>
            <a:r>
              <a:rPr lang="zh-CN" altLang="en-US" sz="2400">
                <a:latin typeface="Times New Roman" panose="02020603050405020304" charset="0"/>
                <a:cs typeface="Times New Roman" panose="02020603050405020304" charset="0"/>
              </a:rPr>
              <a:t> and more resilient world. </a:t>
            </a:r>
            <a:endParaRPr lang="zh-CN" altLang="en-US" sz="2400">
              <a:latin typeface="Times New Roman" panose="02020603050405020304" charset="0"/>
              <a:cs typeface="Times New Roman" panose="02020603050405020304" charset="0"/>
            </a:endParaRPr>
          </a:p>
        </p:txBody>
      </p:sp>
      <p:grpSp>
        <p:nvGrpSpPr>
          <p:cNvPr id="4" name="组合 3"/>
          <p:cNvGrpSpPr/>
          <p:nvPr/>
        </p:nvGrpSpPr>
        <p:grpSpPr>
          <a:xfrm>
            <a:off x="20320" y="14619"/>
            <a:ext cx="2810510" cy="1124420"/>
            <a:chOff x="9930" y="7044"/>
            <a:chExt cx="4522" cy="1481"/>
          </a:xfrm>
        </p:grpSpPr>
        <p:sp>
          <p:nvSpPr>
            <p:cNvPr id="5" name="圆角矩形 4"/>
            <p:cNvSpPr/>
            <p:nvPr>
              <p:custDataLst>
                <p:tags r:id="rId2"/>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custDataLst>
                <p:tags r:id="rId3"/>
              </p:custDataLst>
            </p:nvPr>
          </p:nvSpPr>
          <p:spPr>
            <a:xfrm>
              <a:off x="10182" y="7044"/>
              <a:ext cx="3594" cy="1481"/>
            </a:xfrm>
            <a:prstGeom prst="rect">
              <a:avLst/>
            </a:prstGeom>
            <a:noFill/>
          </p:spPr>
          <p:txBody>
            <a:bodyPr wrap="square" rtlCol="0" anchor="t">
              <a:spAutoFit/>
            </a:bodyPr>
            <a:p>
              <a:pPr indent="0" algn="ctr">
                <a:lnSpc>
                  <a:spcPct val="120000"/>
                </a:lnSpc>
                <a:buFont typeface="Wingdings" panose="05000000000000000000" charset="0"/>
                <a:buNone/>
              </a:pPr>
              <a:r>
                <a:rPr lang="en-US" altLang="zh-CN" sz="2800" b="1">
                  <a:solidFill>
                    <a:schemeClr val="bg1"/>
                  </a:solidFill>
                  <a:latin typeface="汉仪君黑-45简" panose="020B0604020202020204" charset="-122"/>
                  <a:ea typeface="汉仪君黑-45简" panose="020B0604020202020204" charset="-122"/>
                  <a:sym typeface="+mn-ea"/>
                </a:rPr>
                <a:t>sample one</a:t>
              </a:r>
              <a:endParaRPr lang="en-US" altLang="zh-CN" sz="2800" b="1">
                <a:solidFill>
                  <a:schemeClr val="bg1"/>
                </a:solidFill>
                <a:latin typeface="汉仪君黑-45简" panose="020B0604020202020204" charset="-122"/>
                <a:ea typeface="汉仪君黑-45简" panose="020B0604020202020204" charset="-122"/>
                <a:sym typeface="+mn-ea"/>
              </a:endParaRPr>
            </a:p>
          </p:txBody>
        </p:sp>
      </p:grpSp>
      <p:sp>
        <p:nvSpPr>
          <p:cNvPr id="9" name="文本框 8"/>
          <p:cNvSpPr txBox="1"/>
          <p:nvPr>
            <p:custDataLst>
              <p:tags r:id="rId4"/>
            </p:custDataLst>
          </p:nvPr>
        </p:nvSpPr>
        <p:spPr>
          <a:xfrm>
            <a:off x="7684135" y="315595"/>
            <a:ext cx="198501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has emerged</a:t>
            </a:r>
            <a:endParaRPr lang="en-US" sz="2800">
              <a:solidFill>
                <a:schemeClr val="bg1"/>
              </a:solidFill>
              <a:latin typeface="Times New Roman" panose="02020603050405020304" charset="0"/>
              <a:cs typeface="Times New Roman" panose="02020603050405020304" charset="0"/>
            </a:endParaRPr>
          </a:p>
        </p:txBody>
      </p:sp>
      <p:sp>
        <p:nvSpPr>
          <p:cNvPr id="11" name="文本框 10"/>
          <p:cNvSpPr txBox="1"/>
          <p:nvPr>
            <p:custDataLst>
              <p:tags r:id="rId5"/>
            </p:custDataLst>
          </p:nvPr>
        </p:nvSpPr>
        <p:spPr>
          <a:xfrm>
            <a:off x="1064895" y="1242695"/>
            <a:ext cx="86550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into</a:t>
            </a:r>
            <a:endParaRPr lang="en-US" sz="2800">
              <a:solidFill>
                <a:schemeClr val="bg1"/>
              </a:solidFill>
              <a:latin typeface="Times New Roman" panose="02020603050405020304" charset="0"/>
              <a:cs typeface="Times New Roman" panose="02020603050405020304" charset="0"/>
            </a:endParaRPr>
          </a:p>
        </p:txBody>
      </p:sp>
      <p:sp>
        <p:nvSpPr>
          <p:cNvPr id="12" name="文本框 11"/>
          <p:cNvSpPr txBox="1"/>
          <p:nvPr>
            <p:custDataLst>
              <p:tags r:id="rId6"/>
            </p:custDataLst>
          </p:nvPr>
        </p:nvSpPr>
        <p:spPr>
          <a:xfrm>
            <a:off x="9745980" y="1139190"/>
            <a:ext cx="166306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providing</a:t>
            </a:r>
            <a:endParaRPr lang="en-US" sz="2800">
              <a:solidFill>
                <a:schemeClr val="bg1"/>
              </a:solidFill>
              <a:latin typeface="Times New Roman" panose="02020603050405020304" charset="0"/>
              <a:cs typeface="Times New Roman" panose="02020603050405020304" charset="0"/>
            </a:endParaRPr>
          </a:p>
        </p:txBody>
      </p:sp>
      <p:sp>
        <p:nvSpPr>
          <p:cNvPr id="17" name="文本框 16"/>
          <p:cNvSpPr txBox="1"/>
          <p:nvPr>
            <p:custDataLst>
              <p:tags r:id="rId7"/>
            </p:custDataLst>
          </p:nvPr>
        </p:nvSpPr>
        <p:spPr>
          <a:xfrm>
            <a:off x="1064895" y="2406650"/>
            <a:ext cx="231838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environmental</a:t>
            </a:r>
            <a:endParaRPr lang="en-US" sz="2800">
              <a:solidFill>
                <a:schemeClr val="bg1"/>
              </a:solidFill>
              <a:latin typeface="Times New Roman" panose="02020603050405020304" charset="0"/>
              <a:cs typeface="Times New Roman" panose="02020603050405020304" charset="0"/>
            </a:endParaRPr>
          </a:p>
        </p:txBody>
      </p:sp>
      <p:sp>
        <p:nvSpPr>
          <p:cNvPr id="20" name="文本框 19"/>
          <p:cNvSpPr txBox="1"/>
          <p:nvPr>
            <p:custDataLst>
              <p:tags r:id="rId8"/>
            </p:custDataLst>
          </p:nvPr>
        </p:nvSpPr>
        <p:spPr>
          <a:xfrm>
            <a:off x="9911715" y="2406650"/>
            <a:ext cx="149733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to absorb</a:t>
            </a:r>
            <a:endParaRPr lang="en-US" sz="2800">
              <a:solidFill>
                <a:schemeClr val="bg1"/>
              </a:solidFill>
              <a:latin typeface="Times New Roman" panose="02020603050405020304" charset="0"/>
              <a:cs typeface="Times New Roman" panose="02020603050405020304" charset="0"/>
            </a:endParaRPr>
          </a:p>
        </p:txBody>
      </p:sp>
      <p:sp>
        <p:nvSpPr>
          <p:cNvPr id="21" name="文本框 20"/>
          <p:cNvSpPr txBox="1"/>
          <p:nvPr>
            <p:custDataLst>
              <p:tags r:id="rId9"/>
            </p:custDataLst>
          </p:nvPr>
        </p:nvSpPr>
        <p:spPr>
          <a:xfrm>
            <a:off x="1641475" y="3168015"/>
            <a:ext cx="118872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lessen</a:t>
            </a:r>
            <a:endParaRPr lang="en-US" sz="2800">
              <a:solidFill>
                <a:schemeClr val="bg1"/>
              </a:solidFill>
              <a:latin typeface="Times New Roman" panose="02020603050405020304" charset="0"/>
              <a:cs typeface="Times New Roman" panose="02020603050405020304" charset="0"/>
            </a:endParaRPr>
          </a:p>
        </p:txBody>
      </p:sp>
      <p:sp>
        <p:nvSpPr>
          <p:cNvPr id="22" name="文本框 21"/>
          <p:cNvSpPr txBox="1"/>
          <p:nvPr>
            <p:custDataLst>
              <p:tags r:id="rId10"/>
            </p:custDataLst>
          </p:nvPr>
        </p:nvSpPr>
        <p:spPr>
          <a:xfrm>
            <a:off x="144145" y="3882390"/>
            <a:ext cx="92075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and</a:t>
            </a:r>
            <a:endParaRPr lang="en-US" sz="2800">
              <a:solidFill>
                <a:schemeClr val="bg1"/>
              </a:solidFill>
              <a:latin typeface="Times New Roman" panose="02020603050405020304" charset="0"/>
              <a:cs typeface="Times New Roman" panose="02020603050405020304" charset="0"/>
            </a:endParaRPr>
          </a:p>
        </p:txBody>
      </p:sp>
      <p:sp>
        <p:nvSpPr>
          <p:cNvPr id="23" name="文本框 22"/>
          <p:cNvSpPr txBox="1"/>
          <p:nvPr>
            <p:custDataLst>
              <p:tags r:id="rId11"/>
            </p:custDataLst>
          </p:nvPr>
        </p:nvSpPr>
        <p:spPr>
          <a:xfrm>
            <a:off x="9828530" y="4122420"/>
            <a:ext cx="195008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engagement</a:t>
            </a:r>
            <a:endParaRPr lang="en-US" sz="2800">
              <a:solidFill>
                <a:schemeClr val="bg1"/>
              </a:solidFill>
              <a:latin typeface="Times New Roman" panose="02020603050405020304" charset="0"/>
              <a:cs typeface="Times New Roman" panose="02020603050405020304" charset="0"/>
            </a:endParaRPr>
          </a:p>
        </p:txBody>
      </p:sp>
      <p:sp>
        <p:nvSpPr>
          <p:cNvPr id="24" name="文本框 23"/>
          <p:cNvSpPr txBox="1"/>
          <p:nvPr>
            <p:custDataLst>
              <p:tags r:id="rId12"/>
            </p:custDataLst>
          </p:nvPr>
        </p:nvSpPr>
        <p:spPr>
          <a:xfrm>
            <a:off x="177165" y="4404360"/>
            <a:ext cx="62738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As</a:t>
            </a:r>
            <a:endParaRPr lang="en-US" sz="2800">
              <a:solidFill>
                <a:schemeClr val="bg1"/>
              </a:solidFill>
              <a:latin typeface="Times New Roman" panose="02020603050405020304" charset="0"/>
              <a:cs typeface="Times New Roman" panose="02020603050405020304" charset="0"/>
            </a:endParaRPr>
          </a:p>
        </p:txBody>
      </p:sp>
      <p:sp>
        <p:nvSpPr>
          <p:cNvPr id="25" name="文本框 24"/>
          <p:cNvSpPr txBox="1"/>
          <p:nvPr>
            <p:custDataLst>
              <p:tags r:id="rId13"/>
            </p:custDataLst>
          </p:nvPr>
        </p:nvSpPr>
        <p:spPr>
          <a:xfrm>
            <a:off x="7283450" y="4752340"/>
            <a:ext cx="515620"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to </a:t>
            </a:r>
            <a:endParaRPr lang="en-US" sz="2800">
              <a:solidFill>
                <a:schemeClr val="bg1"/>
              </a:solidFill>
              <a:latin typeface="Times New Roman" panose="02020603050405020304" charset="0"/>
              <a:cs typeface="Times New Roman" panose="02020603050405020304" charset="0"/>
            </a:endParaRPr>
          </a:p>
        </p:txBody>
      </p:sp>
      <p:sp>
        <p:nvSpPr>
          <p:cNvPr id="26" name="文本框 25"/>
          <p:cNvSpPr txBox="1"/>
          <p:nvPr>
            <p:custDataLst>
              <p:tags r:id="rId14"/>
            </p:custDataLst>
          </p:nvPr>
        </p:nvSpPr>
        <p:spPr>
          <a:xfrm>
            <a:off x="8301990" y="5385435"/>
            <a:ext cx="204406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to cultivate</a:t>
            </a:r>
            <a:endParaRPr lang="en-US" sz="2800">
              <a:solidFill>
                <a:schemeClr val="bg1"/>
              </a:solidFill>
              <a:latin typeface="Times New Roman" panose="02020603050405020304" charset="0"/>
              <a:cs typeface="Times New Roman" panose="02020603050405020304" charset="0"/>
            </a:endParaRPr>
          </a:p>
        </p:txBody>
      </p:sp>
      <p:sp>
        <p:nvSpPr>
          <p:cNvPr id="28" name="文本框 27"/>
          <p:cNvSpPr txBox="1"/>
          <p:nvPr>
            <p:custDataLst>
              <p:tags r:id="rId15"/>
            </p:custDataLst>
          </p:nvPr>
        </p:nvSpPr>
        <p:spPr>
          <a:xfrm>
            <a:off x="3592830" y="5763260"/>
            <a:ext cx="647065" cy="521970"/>
          </a:xfrm>
          <a:prstGeom prst="rect">
            <a:avLst/>
          </a:prstGeom>
          <a:solidFill>
            <a:schemeClr val="accent1">
              <a:lumMod val="75000"/>
            </a:schemeClr>
          </a:solidFill>
        </p:spPr>
        <p:txBody>
          <a:bodyPr wrap="square" rtlCol="0">
            <a:spAutoFit/>
          </a:bodyPr>
          <a:p>
            <a:r>
              <a:rPr lang="en-US" sz="2800">
                <a:solidFill>
                  <a:schemeClr val="bg1"/>
                </a:solidFill>
                <a:latin typeface="Times New Roman" panose="02020603050405020304" charset="0"/>
                <a:cs typeface="Times New Roman" panose="02020603050405020304" charset="0"/>
              </a:rPr>
              <a:t>for</a:t>
            </a:r>
            <a:endParaRPr lang="en-US" sz="2800">
              <a:solidFill>
                <a:schemeClr val="bg1"/>
              </a:solidFill>
              <a:latin typeface="Times New Roman" panose="02020603050405020304" charset="0"/>
              <a:cs typeface="Times New Roman" panose="02020603050405020304" charset="0"/>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2" grpId="0" bldLvl="0" animBg="1"/>
      <p:bldP spid="17"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8"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语料积累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1715135" y="855980"/>
            <a:ext cx="5080000" cy="460375"/>
          </a:xfrm>
          <a:prstGeom prst="rect">
            <a:avLst/>
          </a:prstGeom>
          <a:noFill/>
          <a:ln w="9525">
            <a:noFill/>
          </a:ln>
        </p:spPr>
        <p:txBody>
          <a:bodyPr>
            <a:spAutoFit/>
          </a:bodyPr>
          <a:lstStyle/>
          <a:p>
            <a:pPr indent="266700"/>
            <a:r>
              <a:rPr 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环境保护词块积累</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94970" y="1316355"/>
            <a:ext cx="12278360" cy="549148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1. provide local residents with fresh produce </a:t>
            </a:r>
            <a:r>
              <a:rPr sz="2800" dirty="0">
                <a:latin typeface="Times New Roman" panose="02020603050405020304" charset="0"/>
                <a:ea typeface="等线" panose="02010600030101010101" pitchFamily="2" charset="-122"/>
                <a:cs typeface="Times New Roman" panose="02020603050405020304" charset="0"/>
                <a:sym typeface="+mn-ea"/>
              </a:rPr>
              <a:t>为当地居民提供新鲜农产品</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2. add a touch of nature to urban environments</a:t>
            </a:r>
            <a:r>
              <a:rPr sz="2800" dirty="0">
                <a:latin typeface="Times New Roman" panose="02020603050405020304" charset="0"/>
                <a:ea typeface="等线" panose="02010600030101010101" pitchFamily="2" charset="-122"/>
                <a:cs typeface="Times New Roman" panose="02020603050405020304" charset="0"/>
                <a:sym typeface="+mn-ea"/>
              </a:rPr>
              <a:t>给城市环境增添一点自然气息</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3.</a:t>
            </a:r>
            <a:r>
              <a:rPr sz="2800" b="0" dirty="0">
                <a:latin typeface="Times New Roman" panose="02020603050405020304" charset="0"/>
                <a:ea typeface="等线" panose="02010600030101010101" pitchFamily="2" charset="-122"/>
                <a:cs typeface="Times New Roman" panose="02020603050405020304" charset="0"/>
              </a:rPr>
              <a:t> a step towards environmental conservation</a:t>
            </a:r>
            <a:r>
              <a:rPr sz="2800" dirty="0">
                <a:latin typeface="Times New Roman" panose="02020603050405020304" charset="0"/>
                <a:ea typeface="等线" panose="02010600030101010101" pitchFamily="2" charset="-122"/>
                <a:cs typeface="Times New Roman" panose="02020603050405020304" charset="0"/>
                <a:sym typeface="+mn-ea"/>
              </a:rPr>
              <a:t>迈向环保的一步</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4. absorb sunlight and release moisture</a:t>
            </a:r>
            <a:r>
              <a:rPr sz="2800" dirty="0">
                <a:latin typeface="Times New Roman" panose="02020603050405020304" charset="0"/>
                <a:ea typeface="等线" panose="02010600030101010101" pitchFamily="2" charset="-122"/>
                <a:cs typeface="Times New Roman" panose="02020603050405020304" charset="0"/>
                <a:sym typeface="+mn-ea"/>
              </a:rPr>
              <a:t>吸收阳光，释放水分</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5. reduce the demand for air conditioning</a:t>
            </a:r>
            <a:r>
              <a:rPr sz="2800" dirty="0">
                <a:latin typeface="Times New Roman" panose="02020603050405020304" charset="0"/>
                <a:ea typeface="等线" panose="02010600030101010101" pitchFamily="2" charset="-122"/>
                <a:cs typeface="Times New Roman" panose="02020603050405020304" charset="0"/>
                <a:sym typeface="+mn-ea"/>
              </a:rPr>
              <a:t>减少对空调的需求</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6. </a:t>
            </a:r>
            <a:r>
              <a:rPr sz="2800" b="0" dirty="0">
                <a:latin typeface="Times New Roman" panose="02020603050405020304" charset="0"/>
                <a:ea typeface="等线" panose="02010600030101010101" pitchFamily="2" charset="-122"/>
                <a:cs typeface="Times New Roman" panose="02020603050405020304" charset="0"/>
              </a:rPr>
              <a:t>lessen energy  consum</a:t>
            </a:r>
            <a:r>
              <a:rPr lang="en-US" sz="2800" b="0" dirty="0">
                <a:latin typeface="Times New Roman" panose="02020603050405020304" charset="0"/>
                <a:ea typeface="等线" panose="02010600030101010101" pitchFamily="2" charset="-122"/>
                <a:cs typeface="Times New Roman" panose="02020603050405020304" charset="0"/>
              </a:rPr>
              <a:t>ption </a:t>
            </a:r>
            <a:r>
              <a:rPr sz="2800" b="0" dirty="0">
                <a:latin typeface="Times New Roman" panose="02020603050405020304" charset="0"/>
                <a:ea typeface="等线" panose="02010600030101010101" pitchFamily="2" charset="-122"/>
                <a:cs typeface="Times New Roman" panose="02020603050405020304" charset="0"/>
              </a:rPr>
              <a:t>and carbon emission</a:t>
            </a:r>
            <a:r>
              <a:rPr sz="2800" dirty="0">
                <a:latin typeface="Times New Roman" panose="02020603050405020304" charset="0"/>
                <a:ea typeface="等线" panose="02010600030101010101" pitchFamily="2" charset="-122"/>
                <a:cs typeface="Times New Roman" panose="02020603050405020304" charset="0"/>
                <a:sym typeface="+mn-ea"/>
              </a:rPr>
              <a:t>减少能源消耗和碳排放</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7. </a:t>
            </a:r>
            <a:r>
              <a:rPr sz="2800" b="0" dirty="0">
                <a:latin typeface="Times New Roman" panose="02020603050405020304" charset="0"/>
                <a:ea typeface="等线" panose="02010600030101010101" pitchFamily="2" charset="-122"/>
                <a:cs typeface="Times New Roman" panose="02020603050405020304" charset="0"/>
              </a:rPr>
              <a:t>serve as educational platforms</a:t>
            </a:r>
            <a:r>
              <a:rPr sz="2800" dirty="0">
                <a:latin typeface="Times New Roman" panose="02020603050405020304" charset="0"/>
                <a:ea typeface="等线" panose="02010600030101010101" pitchFamily="2" charset="-122"/>
                <a:cs typeface="Times New Roman" panose="02020603050405020304" charset="0"/>
                <a:sym typeface="+mn-ea"/>
              </a:rPr>
              <a:t>作为教育平台</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b="0" dirty="0">
                <a:latin typeface="Times New Roman" panose="02020603050405020304" charset="0"/>
                <a:ea typeface="等线" panose="02010600030101010101" pitchFamily="2" charset="-122"/>
                <a:cs typeface="Times New Roman" panose="02020603050405020304" charset="0"/>
              </a:rPr>
              <a:t>8. </a:t>
            </a:r>
            <a:r>
              <a:rPr sz="2800" b="0" dirty="0">
                <a:latin typeface="Times New Roman" panose="02020603050405020304" charset="0"/>
                <a:ea typeface="等线" panose="02010600030101010101" pitchFamily="2" charset="-122"/>
                <a:cs typeface="Times New Roman" panose="02020603050405020304" charset="0"/>
              </a:rPr>
              <a:t>foster community engagement</a:t>
            </a:r>
            <a:r>
              <a:rPr sz="2800" dirty="0">
                <a:latin typeface="Times New Roman" panose="02020603050405020304" charset="0"/>
                <a:ea typeface="等线" panose="02010600030101010101" pitchFamily="2" charset="-122"/>
                <a:cs typeface="Times New Roman" panose="02020603050405020304" charset="0"/>
                <a:sym typeface="+mn-ea"/>
              </a:rPr>
              <a:t>促进社区参与</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b="0" dirty="0">
                <a:latin typeface="Times New Roman" panose="02020603050405020304" charset="0"/>
                <a:ea typeface="等线" panose="02010600030101010101" pitchFamily="2" charset="-122"/>
                <a:cs typeface="Times New Roman" panose="02020603050405020304" charset="0"/>
              </a:rPr>
              <a:t>9. </a:t>
            </a:r>
            <a:r>
              <a:rPr sz="2800" b="0" dirty="0">
                <a:latin typeface="Times New Roman" panose="02020603050405020304" charset="0"/>
                <a:ea typeface="等线" panose="02010600030101010101" pitchFamily="2" charset="-122"/>
                <a:cs typeface="Times New Roman" panose="02020603050405020304" charset="0"/>
              </a:rPr>
              <a:t>promote healthier lifestyles </a:t>
            </a:r>
            <a:r>
              <a:rPr sz="2800" dirty="0">
                <a:latin typeface="Times New Roman" panose="02020603050405020304" charset="0"/>
                <a:ea typeface="等线" panose="02010600030101010101" pitchFamily="2" charset="-122"/>
                <a:cs typeface="Times New Roman" panose="02020603050405020304" charset="0"/>
                <a:sym typeface="+mn-ea"/>
              </a:rPr>
              <a:t>提倡更健康的生活方式</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b="0" dirty="0">
                <a:latin typeface="Times New Roman" panose="02020603050405020304" charset="0"/>
                <a:ea typeface="等线" panose="02010600030101010101" pitchFamily="2" charset="-122"/>
                <a:cs typeface="Times New Roman" panose="02020603050405020304" charset="0"/>
              </a:rPr>
              <a:t>10.</a:t>
            </a:r>
            <a:r>
              <a:rPr sz="2800" b="0" dirty="0">
                <a:latin typeface="Times New Roman" panose="02020603050405020304" charset="0"/>
                <a:ea typeface="等线" panose="02010600030101010101" pitchFamily="2" charset="-122"/>
                <a:cs typeface="Times New Roman" panose="02020603050405020304" charset="0"/>
              </a:rPr>
              <a:t>provid</a:t>
            </a:r>
            <a:r>
              <a:rPr lang="en-US" sz="2800" b="0" dirty="0">
                <a:latin typeface="Times New Roman" panose="02020603050405020304" charset="0"/>
                <a:ea typeface="等线" panose="02010600030101010101" pitchFamily="2" charset="-122"/>
                <a:cs typeface="Times New Roman" panose="02020603050405020304" charset="0"/>
              </a:rPr>
              <a:t>e</a:t>
            </a:r>
            <a:r>
              <a:rPr sz="2800" b="0" dirty="0">
                <a:latin typeface="Times New Roman" panose="02020603050405020304" charset="0"/>
                <a:ea typeface="等线" panose="02010600030101010101" pitchFamily="2" charset="-122"/>
                <a:cs typeface="Times New Roman" panose="02020603050405020304" charset="0"/>
              </a:rPr>
              <a:t> access to fresh and organic produce</a:t>
            </a:r>
            <a:r>
              <a:rPr sz="2800" dirty="0">
                <a:latin typeface="Times New Roman" panose="02020603050405020304" charset="0"/>
                <a:ea typeface="等线" panose="02010600030101010101" pitchFamily="2" charset="-122"/>
                <a:cs typeface="Times New Roman" panose="02020603050405020304" charset="0"/>
                <a:sym typeface="+mn-ea"/>
              </a:rPr>
              <a:t>提供新鲜的有机农产品</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sz="2800" b="0" dirty="0">
                <a:latin typeface="Times New Roman" panose="02020603050405020304" charset="0"/>
                <a:ea typeface="等线" panose="02010600030101010101" pitchFamily="2" charset="-122"/>
                <a:cs typeface="Times New Roman" panose="02020603050405020304" charset="0"/>
              </a:rPr>
              <a:t>11.</a:t>
            </a:r>
            <a:r>
              <a:rPr sz="2800" b="0" dirty="0">
                <a:latin typeface="Times New Roman" panose="02020603050405020304" charset="0"/>
                <a:ea typeface="等线" panose="02010600030101010101" pitchFamily="2" charset="-122"/>
                <a:cs typeface="Times New Roman" panose="02020603050405020304" charset="0"/>
              </a:rPr>
              <a:t>cultivate hope for a green</a:t>
            </a:r>
            <a:r>
              <a:rPr lang="en-US" sz="2800" b="0" dirty="0">
                <a:latin typeface="Times New Roman" panose="02020603050405020304" charset="0"/>
                <a:ea typeface="等线" panose="02010600030101010101" pitchFamily="2" charset="-122"/>
                <a:cs typeface="Times New Roman" panose="02020603050405020304" charset="0"/>
              </a:rPr>
              <a:t>er</a:t>
            </a:r>
            <a:r>
              <a:rPr sz="2800" b="0" dirty="0">
                <a:latin typeface="Times New Roman" panose="02020603050405020304" charset="0"/>
                <a:ea typeface="等线" panose="02010600030101010101" pitchFamily="2" charset="-122"/>
                <a:cs typeface="Times New Roman" panose="02020603050405020304" charset="0"/>
              </a:rPr>
              <a:t> and more resilient world</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sz="2800" dirty="0">
                <a:latin typeface="Times New Roman" panose="02020603050405020304" charset="0"/>
                <a:ea typeface="等线" panose="02010600030101010101" pitchFamily="2" charset="-122"/>
                <a:cs typeface="Times New Roman" panose="02020603050405020304" charset="0"/>
                <a:sym typeface="+mn-ea"/>
              </a:rPr>
              <a:t>培养对一个更绿色、更有弹性的世界的希望</a:t>
            </a: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sz="2800" b="0" dirty="0">
              <a:latin typeface="Times New Roman" panose="02020603050405020304" charset="0"/>
              <a:ea typeface="等线" panose="02010600030101010101" pitchFamily="2"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217737" y="2088515"/>
            <a:ext cx="12440285" cy="1568450"/>
          </a:xfrm>
          <a:prstGeom prst="rect">
            <a:avLst/>
          </a:prstGeom>
          <a:noFill/>
          <a:ln>
            <a:noFill/>
          </a:ln>
        </p:spPr>
        <p:txBody>
          <a:bodyPr wrap="none" rtlCol="0" anchor="t">
            <a:spAutoFit/>
          </a:bodyPr>
          <a:lstStyle/>
          <a:p>
            <a:pPr algn="ctr"/>
            <a:r>
              <a:rPr lang="en-US" altLang="zh-CN" sz="9600" b="1" i="1">
                <a:solidFill>
                  <a:schemeClr val="accent1"/>
                </a:solidFill>
                <a:effectLst>
                  <a:outerShdw blurRad="38100" dist="25400" dir="5400000" algn="ctr" rotWithShape="0">
                    <a:srgbClr val="6E747A">
                      <a:alpha val="43000"/>
                    </a:srgbClr>
                  </a:outerShdw>
                </a:effectLst>
              </a:rPr>
              <a:t>              Thanks a lot!</a:t>
            </a:r>
            <a:endParaRPr lang="en-US" altLang="zh-CN" sz="9600" b="1" i="1">
              <a:solidFill>
                <a:schemeClr val="accent1"/>
              </a:solidFill>
              <a:effectLst>
                <a:outerShdw blurRad="38100" dist="25400" dir="5400000" algn="ctr" rotWithShape="0">
                  <a:srgbClr val="6E747A">
                    <a:alpha val="43000"/>
                  </a:srgbClr>
                </a:outerShdw>
              </a:effectLst>
            </a:endParaRPr>
          </a:p>
        </p:txBody>
      </p:sp>
      <p:sp>
        <p:nvSpPr>
          <p:cNvPr id="5" name="文本框 4"/>
          <p:cNvSpPr txBox="1"/>
          <p:nvPr/>
        </p:nvSpPr>
        <p:spPr>
          <a:xfrm>
            <a:off x="442595" y="5067300"/>
            <a:ext cx="11920855" cy="1198880"/>
          </a:xfrm>
          <a:prstGeom prst="rect">
            <a:avLst/>
          </a:prstGeom>
          <a:noFill/>
        </p:spPr>
        <p:txBody>
          <a:bodyPr wrap="square" rtlCol="0" anchor="t">
            <a:spAutoFit/>
          </a:bodyPr>
          <a:p>
            <a:pPr algn="ctr"/>
            <a:r>
              <a:rPr lang="en-US" sz="3600" i="1" u="sng"/>
              <a:t>Everything comes to him who waits!</a:t>
            </a:r>
            <a:endParaRPr lang="en-US" sz="3600" i="1" u="sng"/>
          </a:p>
          <a:p>
            <a:pPr algn="ctr"/>
            <a:r>
              <a:rPr lang="zh-CN" altLang="en-US" sz="3600">
                <a:latin typeface="楷体" panose="02010609060101010101" charset="-122"/>
                <a:ea typeface="楷体" panose="02010609060101010101" charset="-122"/>
              </a:rPr>
              <a:t>功夫不负有心人</a:t>
            </a:r>
            <a:endParaRPr lang="zh-CN" altLang="en-US" sz="3600">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896620" y="106680"/>
            <a:ext cx="5199380" cy="2057400"/>
          </a:xfrm>
        </p:spPr>
        <p:txBody>
          <a:body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rPr>
              <a:t>A 篇</a:t>
            </a:r>
            <a:r>
              <a:rPr sz="2800" dirty="0">
                <a:solidFill>
                  <a:schemeClr val="accent6">
                    <a:lumMod val="75000"/>
                  </a:schemeClr>
                </a:solidFill>
              </a:rPr>
              <a:t>（共</a:t>
            </a:r>
            <a:r>
              <a:rPr lang="en-US" altLang="zh-CN" sz="2800" dirty="0">
                <a:solidFill>
                  <a:schemeClr val="accent6">
                    <a:lumMod val="75000"/>
                  </a:schemeClr>
                </a:solidFill>
              </a:rPr>
              <a:t>220</a:t>
            </a:r>
            <a:r>
              <a:rPr sz="2800" dirty="0">
                <a:solidFill>
                  <a:schemeClr val="accent6">
                    <a:lumMod val="75000"/>
                  </a:schemeClr>
                </a:solidFill>
              </a:rPr>
              <a:t>词）</a:t>
            </a:r>
            <a:r>
              <a:rPr lang="en-US" altLang="zh-CN" sz="6000" dirty="0">
                <a:solidFill>
                  <a:schemeClr val="accent1"/>
                </a:solidFill>
              </a:rPr>
              <a:t> </a:t>
            </a:r>
            <a:endParaRPr lang="en-US" altLang="zh-CN" sz="6000" dirty="0">
              <a:solidFill>
                <a:schemeClr val="accent1"/>
              </a:solidFill>
            </a:endParaRPr>
          </a:p>
        </p:txBody>
      </p:sp>
      <p:sp>
        <p:nvSpPr>
          <p:cNvPr id="6" name="副标题 2"/>
          <p:cNvSpPr>
            <a:spLocks noGrp="1"/>
          </p:cNvSpPr>
          <p:nvPr>
            <p:ph type="body" idx="1"/>
            <p:custDataLst>
              <p:tags r:id="rId2"/>
            </p:custDataLst>
          </p:nvPr>
        </p:nvSpPr>
        <p:spPr>
          <a:xfrm>
            <a:off x="580390" y="3046730"/>
            <a:ext cx="5969000" cy="1755775"/>
          </a:xfrm>
        </p:spPr>
        <p:txBody>
          <a:bodyPr>
            <a:noAutofit/>
          </a:bodyPr>
          <a:lstStyle/>
          <a:p>
            <a:pPr marL="0" lvl="0" indent="0" algn="l">
              <a:lnSpc>
                <a:spcPct val="130000"/>
              </a:lnSpc>
              <a:spcBef>
                <a:spcPts val="0"/>
              </a:spcBef>
              <a:spcAft>
                <a:spcPts val="1000"/>
              </a:spcAft>
              <a:buSzPct val="100000"/>
              <a:buNone/>
            </a:pPr>
            <a:r>
              <a:rPr lang="zh-CN" altLang="en-US" sz="2800" dirty="0">
                <a:solidFill>
                  <a:schemeClr val="tx1"/>
                </a:solidFill>
                <a:latin typeface="宋体" panose="02010600030101010101" pitchFamily="2" charset="-122"/>
                <a:ea typeface="宋体" panose="02010600030101010101" pitchFamily="2" charset="-122"/>
              </a:rPr>
              <a:t>本文是一篇应用文。介绍了</a:t>
            </a:r>
            <a:r>
              <a:rPr lang="en-US" altLang="zh-CN" sz="2800" dirty="0">
                <a:solidFill>
                  <a:schemeClr val="tx1"/>
                </a:solidFill>
                <a:latin typeface="宋体" panose="02010600030101010101" pitchFamily="2" charset="-122"/>
                <a:ea typeface="宋体" panose="02010600030101010101" pitchFamily="2" charset="-122"/>
              </a:rPr>
              <a:t>4</a:t>
            </a:r>
            <a:r>
              <a:rPr sz="2800" dirty="0">
                <a:solidFill>
                  <a:schemeClr val="tx1"/>
                </a:solidFill>
                <a:latin typeface="宋体" panose="02010600030101010101" pitchFamily="2" charset="-122"/>
                <a:ea typeface="宋体" panose="02010600030101010101" pitchFamily="2" charset="-122"/>
              </a:rPr>
              <a:t>部优秀的</a:t>
            </a:r>
            <a:r>
              <a:rPr sz="2800">
                <a:solidFill>
                  <a:schemeClr val="tx1"/>
                </a:solidFill>
                <a:latin typeface="宋体" panose="02010600030101010101" pitchFamily="2" charset="-122"/>
                <a:ea typeface="宋体" panose="02010600030101010101" pitchFamily="2" charset="-122"/>
                <a:sym typeface="+mn-ea"/>
              </a:rPr>
              <a:t>颂扬英国多样的美景和文化遗产的</a:t>
            </a:r>
            <a:r>
              <a:rPr lang="zh-CN" altLang="en-US" sz="2800" dirty="0">
                <a:solidFill>
                  <a:schemeClr val="tx1"/>
                </a:solidFill>
                <a:latin typeface="宋体" panose="02010600030101010101" pitchFamily="2" charset="-122"/>
                <a:ea typeface="宋体" panose="02010600030101010101" pitchFamily="2" charset="-122"/>
              </a:rPr>
              <a:t>英国电影。</a:t>
            </a:r>
            <a:endParaRPr lang="zh-CN" altLang="en-US" sz="2800"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896620" y="1673225"/>
            <a:ext cx="4428490" cy="1217029"/>
            <a:chOff x="987" y="6225"/>
            <a:chExt cx="5121" cy="1129"/>
          </a:xfrm>
        </p:grpSpPr>
        <p:sp>
          <p:nvSpPr>
            <p:cNvPr id="9" name="圆角矩形 8"/>
            <p:cNvSpPr/>
            <p:nvPr/>
          </p:nvSpPr>
          <p:spPr>
            <a:xfrm>
              <a:off x="987" y="6225"/>
              <a:ext cx="512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87" y="6281"/>
              <a:ext cx="5121" cy="770"/>
            </a:xfrm>
            <a:prstGeom prst="rect">
              <a:avLst/>
            </a:prstGeom>
            <a:noFill/>
          </p:spPr>
          <p:txBody>
            <a:bodyPr wrap="square" rtlCol="0">
              <a:spAutoFit/>
            </a:bodyPr>
            <a:lstStyle/>
            <a:p>
              <a:pPr algn="just"/>
              <a:r>
                <a:rPr lang="en-US" sz="2400">
                  <a:sym typeface="+mn-ea"/>
                </a:rPr>
                <a:t>    Four British films celebrating landscape and cultural heritage</a:t>
              </a:r>
              <a:endParaRPr lang="en-US" sz="2400">
                <a:sym typeface="+mn-ea"/>
              </a:endParaRPr>
            </a:p>
          </p:txBody>
        </p:sp>
      </p:grpSp>
      <p:sp>
        <p:nvSpPr>
          <p:cNvPr id="7" name="副标题 2"/>
          <p:cNvSpPr>
            <a:spLocks noGrp="1"/>
          </p:cNvSpPr>
          <p:nvPr>
            <p:custDataLst>
              <p:tags r:id="rId3"/>
            </p:custDataLst>
          </p:nvPr>
        </p:nvSpPr>
        <p:spPr>
          <a:xfrm>
            <a:off x="87465" y="5318760"/>
            <a:ext cx="12026430" cy="720725"/>
          </a:xfrm>
          <a:prstGeom prst="rect">
            <a:avLst/>
          </a:prstGeom>
        </p:spPr>
        <p:txBody>
          <a:bodyPr vert="horz" wrap="square" lIns="101600" tIns="0" rIns="82550" bIns="0" rtlCol="0" anchor="t" anchorCtr="0">
            <a:no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sz="2800" b="1" dirty="0">
                <a:solidFill>
                  <a:srgbClr val="FF0000"/>
                </a:solidFill>
                <a:latin typeface="宋体" panose="02010600030101010101" pitchFamily="2" charset="-122"/>
                <a:ea typeface="宋体" panose="02010600030101010101" pitchFamily="2" charset="-122"/>
              </a:rPr>
              <a:t>应用文解题：题文同序，巧用文章结构知识，关注题目中的“原词复现”。</a:t>
            </a:r>
            <a:endParaRPr sz="2800" b="1" dirty="0">
              <a:solidFill>
                <a:srgbClr val="FF0000"/>
              </a:solidFill>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4"/>
          <a:stretch>
            <a:fillRect/>
          </a:stretch>
        </p:blipFill>
        <p:spPr>
          <a:xfrm>
            <a:off x="6878955" y="1673225"/>
            <a:ext cx="4618990" cy="272415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0"/>
            <a:ext cx="12319000" cy="6985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a:stretch>
            <a:fillRect/>
          </a:stretch>
        </p:blipFill>
        <p:spPr>
          <a:xfrm>
            <a:off x="0" y="0"/>
            <a:ext cx="1479550" cy="872490"/>
          </a:xfrm>
          <a:prstGeom prst="rect">
            <a:avLst/>
          </a:prstGeom>
        </p:spPr>
      </p:pic>
      <p:sp>
        <p:nvSpPr>
          <p:cNvPr id="5" name="文本框 14"/>
          <p:cNvSpPr/>
          <p:nvPr>
            <p:custDataLst>
              <p:tags r:id="rId6"/>
            </p:custDataLst>
          </p:nvPr>
        </p:nvSpPr>
        <p:spPr>
          <a:xfrm>
            <a:off x="241300" y="1022350"/>
            <a:ext cx="12223115" cy="878840"/>
          </a:xfrm>
          <a:prstGeom prst="rect">
            <a:avLst/>
          </a:prstGeom>
          <a:noFill/>
          <a:ln w="9525">
            <a:noFill/>
          </a:ln>
        </p:spPr>
        <p:txBody>
          <a:bodyPr wrap="square">
            <a:spAutoFit/>
          </a:bodyPr>
          <a:lstStyle/>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21. Which of the following films will appeal to curious history lovers?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The Dig.        B. Local Hero.       C. Kes.          D. Calvary.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391160" y="127000"/>
            <a:ext cx="925830" cy="460375"/>
          </a:xfrm>
          <a:prstGeom prst="rect">
            <a:avLst/>
          </a:prstGeom>
          <a:noFill/>
        </p:spPr>
        <p:txBody>
          <a:bodyPr wrap="square" rtlCol="0">
            <a:spAutoFit/>
          </a:bodyPr>
          <a:lstStyle/>
          <a:p>
            <a:pPr algn="ctr"/>
            <a:r>
              <a:rPr lang="en-US" altLang="zh-CN" sz="2400" b="1" dirty="0">
                <a:solidFill>
                  <a:schemeClr val="bg1"/>
                </a:solidFill>
              </a:rPr>
              <a:t>A </a:t>
            </a:r>
            <a:r>
              <a:rPr lang="zh-CN" altLang="en-US" sz="2400" b="1" dirty="0">
                <a:solidFill>
                  <a:schemeClr val="bg1"/>
                </a:solidFill>
              </a:rPr>
              <a:t>篇</a:t>
            </a:r>
            <a:endParaRPr lang="zh-CN" altLang="en-US" sz="2400" b="1" dirty="0">
              <a:solidFill>
                <a:schemeClr val="bg1"/>
              </a:solidFill>
            </a:endParaRPr>
          </a:p>
        </p:txBody>
      </p:sp>
      <p:sp>
        <p:nvSpPr>
          <p:cNvPr id="6" name="文本框 5"/>
          <p:cNvSpPr txBox="1"/>
          <p:nvPr/>
        </p:nvSpPr>
        <p:spPr>
          <a:xfrm>
            <a:off x="391160" y="2644775"/>
            <a:ext cx="11703050" cy="4030980"/>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3200"/>
              <a:t>para.4: </a:t>
            </a:r>
            <a:endParaRPr lang="en-US" altLang="zh-CN" sz="3200"/>
          </a:p>
          <a:p>
            <a:r>
              <a:rPr sz="3200" b="1"/>
              <a:t>The Dig</a:t>
            </a:r>
            <a:endParaRPr sz="3200"/>
          </a:p>
          <a:p>
            <a:r>
              <a:rPr lang="en-US" sz="3200"/>
              <a:t>    </a:t>
            </a:r>
            <a:r>
              <a:rPr sz="3200"/>
              <a:t>The delightful counties surrounding London are vividly depicted in The Dig, set against the peaceful countryside of Suffolk before World War Ⅱ. Ralph Fiennes, a famous actor, plays the role of a self-taught archaeologist</a:t>
            </a:r>
            <a:r>
              <a:rPr lang="zh-CN" sz="3200"/>
              <a:t>（考古学家）</a:t>
            </a:r>
            <a:r>
              <a:rPr sz="3200"/>
              <a:t> unearthing the mysteries of an Anglo-Saxon graveyard</a:t>
            </a:r>
            <a:r>
              <a:rPr lang="zh-CN" sz="3200"/>
              <a:t>（墓地）</a:t>
            </a:r>
            <a:r>
              <a:rPr sz="3200"/>
              <a:t>, adding to its fun. </a:t>
            </a:r>
            <a:endParaRPr sz="3200"/>
          </a:p>
        </p:txBody>
      </p:sp>
      <p:sp>
        <p:nvSpPr>
          <p:cNvPr id="13" name="上箭头 12"/>
          <p:cNvSpPr/>
          <p:nvPr/>
        </p:nvSpPr>
        <p:spPr>
          <a:xfrm>
            <a:off x="1316990" y="1801495"/>
            <a:ext cx="120015" cy="138874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41300" y="1520190"/>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矩形 17"/>
          <p:cNvSpPr/>
          <p:nvPr/>
        </p:nvSpPr>
        <p:spPr>
          <a:xfrm>
            <a:off x="8386445" y="205105"/>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solidFill>
                  <a:schemeClr val="accent1">
                    <a:lumMod val="50000"/>
                  </a:schemeClr>
                </a:solidFill>
              </a:rPr>
              <a:t>Identify</a:t>
            </a:r>
            <a:r>
              <a:rPr lang="zh-CN" altLang="en-US" sz="2800">
                <a:solidFill>
                  <a:schemeClr val="accent1">
                    <a:lumMod val="50000"/>
                  </a:schemeClr>
                </a:solidFill>
              </a:rPr>
              <a:t> </a:t>
            </a:r>
            <a:r>
              <a:rPr lang="en-US" altLang="zh-CN" sz="3200">
                <a:solidFill>
                  <a:schemeClr val="accent1">
                    <a:lumMod val="50000"/>
                  </a:schemeClr>
                </a:solidFill>
              </a:rPr>
              <a:t>key words</a:t>
            </a:r>
            <a:endParaRPr lang="en-US" altLang="zh-CN" sz="3200">
              <a:solidFill>
                <a:schemeClr val="accent1">
                  <a:lumMod val="50000"/>
                </a:schemeClr>
              </a:solidFill>
            </a:endParaRPr>
          </a:p>
        </p:txBody>
      </p:sp>
      <p:sp>
        <p:nvSpPr>
          <p:cNvPr id="19" name="文本框 18"/>
          <p:cNvSpPr txBox="1"/>
          <p:nvPr/>
        </p:nvSpPr>
        <p:spPr>
          <a:xfrm>
            <a:off x="1784985" y="6153785"/>
            <a:ext cx="9964420" cy="521970"/>
          </a:xfrm>
          <a:prstGeom prst="rect">
            <a:avLst/>
          </a:prstGeom>
          <a:solidFill>
            <a:srgbClr val="C00000"/>
          </a:solidFill>
        </p:spPr>
        <p:txBody>
          <a:bodyPr wrap="square" rtlCol="0">
            <a:spAutoFit/>
          </a:bodyPr>
          <a:lstStyle/>
          <a:p>
            <a:pPr algn="just"/>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sym typeface="+mn-ea"/>
              </a:rPr>
              <a:t>定位</a:t>
            </a:r>
            <a:r>
              <a:rPr lang="zh-CN" altLang="en-US" sz="2800" dirty="0">
                <a:solidFill>
                  <a:srgbClr val="FFFF00"/>
                </a:solidFill>
                <a:latin typeface="宋体" panose="02010600030101010101" pitchFamily="2" charset="-122"/>
                <a:ea typeface="宋体" panose="02010600030101010101" pitchFamily="2" charset="-122"/>
              </a:rPr>
              <a:t>小标题并通过</a:t>
            </a:r>
            <a:r>
              <a:rPr lang="en-US" altLang="zh-CN" sz="2800" dirty="0">
                <a:solidFill>
                  <a:srgbClr val="FFFF00"/>
                </a:solidFill>
                <a:latin typeface="宋体" panose="02010600030101010101" pitchFamily="2" charset="-122"/>
                <a:ea typeface="宋体" panose="02010600030101010101" pitchFamily="2" charset="-122"/>
              </a:rPr>
              <a:t>+</a:t>
            </a:r>
            <a:r>
              <a:rPr lang="zh-CN" altLang="en-US" sz="2800" dirty="0">
                <a:solidFill>
                  <a:srgbClr val="FFFF00"/>
                </a:solidFill>
                <a:latin typeface="宋体" panose="02010600030101010101" pitchFamily="2" charset="-122"/>
                <a:ea typeface="宋体" panose="02010600030101010101" pitchFamily="2" charset="-122"/>
              </a:rPr>
              <a:t>关键词是</a:t>
            </a:r>
            <a:r>
              <a:rPr lang="en-US" altLang="zh-CN" sz="2800" dirty="0">
                <a:solidFill>
                  <a:srgbClr val="FFFF00"/>
                </a:solidFill>
                <a:latin typeface="宋体" panose="02010600030101010101" pitchFamily="2" charset="-122"/>
                <a:ea typeface="宋体" panose="02010600030101010101" pitchFamily="2" charset="-122"/>
              </a:rPr>
              <a:t>A</a:t>
            </a:r>
            <a:r>
              <a:rPr lang="zh-CN" altLang="en-US" sz="2800" dirty="0">
                <a:solidFill>
                  <a:srgbClr val="FFFF00"/>
                </a:solidFill>
                <a:latin typeface="宋体" panose="02010600030101010101" pitchFamily="2" charset="-122"/>
                <a:ea typeface="宋体" panose="02010600030101010101" pitchFamily="2" charset="-122"/>
              </a:rPr>
              <a:t>篇细节题的主要解题方法</a:t>
            </a:r>
            <a:endParaRPr lang="zh-CN" altLang="en-US" sz="2800" dirty="0">
              <a:solidFill>
                <a:srgbClr val="FFFF00"/>
              </a:solidFill>
            </a:endParaRPr>
          </a:p>
        </p:txBody>
      </p:sp>
      <p:grpSp>
        <p:nvGrpSpPr>
          <p:cNvPr id="20" name="组合 19" descr="7b0a202020202274657874626f78223a2022220a7d0a"/>
          <p:cNvGrpSpPr/>
          <p:nvPr/>
        </p:nvGrpSpPr>
        <p:grpSpPr>
          <a:xfrm>
            <a:off x="8947785" y="17449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5" name="矩形 14"/>
          <p:cNvSpPr/>
          <p:nvPr/>
        </p:nvSpPr>
        <p:spPr>
          <a:xfrm>
            <a:off x="5783580" y="5130165"/>
            <a:ext cx="4726305"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8536305" y="5607685"/>
            <a:ext cx="3557905"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文本框 25"/>
          <p:cNvSpPr txBox="1"/>
          <p:nvPr/>
        </p:nvSpPr>
        <p:spPr>
          <a:xfrm>
            <a:off x="488315" y="2018030"/>
            <a:ext cx="2169795" cy="521970"/>
          </a:xfrm>
          <a:prstGeom prst="rect">
            <a:avLst/>
          </a:prstGeom>
          <a:solidFill>
            <a:schemeClr val="tx2"/>
          </a:solidFill>
          <a:ln>
            <a:solidFill>
              <a:schemeClr val="tx2"/>
            </a:solidFill>
          </a:ln>
        </p:spPr>
        <p:txBody>
          <a:bodyPr wrap="square">
            <a:spAutoFit/>
          </a:bodyPr>
          <a:p>
            <a:pPr algn="l"/>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原词复现</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endParaRPr>
          </a:p>
        </p:txBody>
      </p:sp>
      <p:sp>
        <p:nvSpPr>
          <p:cNvPr id="3" name="矩形 2"/>
          <p:cNvSpPr/>
          <p:nvPr/>
        </p:nvSpPr>
        <p:spPr>
          <a:xfrm>
            <a:off x="9293860" y="944245"/>
            <a:ext cx="242824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488315" y="3190240"/>
            <a:ext cx="1771015"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8" name="直接连接符 7"/>
          <p:cNvCxnSpPr/>
          <p:nvPr/>
        </p:nvCxnSpPr>
        <p:spPr>
          <a:xfrm>
            <a:off x="391160" y="1845945"/>
            <a:ext cx="1974850" cy="101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9" grpId="0" bldLvl="0" animBg="1"/>
      <p:bldP spid="15" grpId="0" bldLvl="0" animBg="1"/>
      <p:bldP spid="15" grpId="1" animBg="1"/>
      <p:bldP spid="17" grpId="0" bldLvl="0" animBg="1"/>
      <p:bldP spid="17" grpId="1" animBg="1"/>
      <p:bldP spid="26" grpId="0" bldLvl="0" animBg="1"/>
      <p:bldP spid="26" grpId="1" animBg="1"/>
      <p:bldP spid="18" grpId="0" animBg="1"/>
      <p:bldP spid="3" grpId="0" bldLvl="0" animBg="1"/>
      <p:bldP spid="3" grpId="1" animBg="1"/>
      <p:bldP spid="7" grpId="0" bldLvl="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3810" y="0"/>
            <a:ext cx="12322810" cy="6985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953135"/>
            <a:ext cx="12223115" cy="1863725"/>
          </a:xfrm>
          <a:prstGeom prst="rect">
            <a:avLst/>
          </a:prstGeom>
          <a:noFill/>
          <a:ln w="9525">
            <a:noFill/>
          </a:ln>
        </p:spPr>
        <p:txBody>
          <a:bodyPr wrap="square">
            <a:spAutoFit/>
          </a:bodyPr>
          <a:lstStyle/>
          <a:p>
            <a:pPr lvl="0">
              <a:lnSpc>
                <a:spcPct val="8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22. What is the setting of the film Local Hero?</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A. A Yorkshire village.             	B. A remote Scottish village.</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C. The countryside of Suffolk.        D. The Anglo-Saxon graveyard.</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pic>
        <p:nvPicPr>
          <p:cNvPr id="7" name="图片 6"/>
          <p:cNvPicPr>
            <a:picLocks noChangeAspect="1"/>
          </p:cNvPicPr>
          <p:nvPr/>
        </p:nvPicPr>
        <p:blipFill>
          <a:blip r:embed="rId6"/>
          <a:stretch>
            <a:fillRect/>
          </a:stretch>
        </p:blipFill>
        <p:spPr>
          <a:xfrm>
            <a:off x="-3810" y="0"/>
            <a:ext cx="1479550" cy="872490"/>
          </a:xfrm>
          <a:prstGeom prst="rect">
            <a:avLst/>
          </a:prstGeom>
        </p:spPr>
      </p:pic>
      <p:sp>
        <p:nvSpPr>
          <p:cNvPr id="4" name="文本框 3"/>
          <p:cNvSpPr txBox="1"/>
          <p:nvPr/>
        </p:nvSpPr>
        <p:spPr>
          <a:xfrm>
            <a:off x="241300" y="127000"/>
            <a:ext cx="925830" cy="460375"/>
          </a:xfrm>
          <a:prstGeom prst="rect">
            <a:avLst/>
          </a:prstGeom>
          <a:noFill/>
        </p:spPr>
        <p:txBody>
          <a:bodyPr wrap="square" rtlCol="0">
            <a:spAutoFit/>
          </a:bodyPr>
          <a:lstStyle/>
          <a:p>
            <a:pPr algn="ctr"/>
            <a:r>
              <a:rPr lang="en-US" altLang="zh-CN" sz="2400" b="1">
                <a:solidFill>
                  <a:schemeClr val="bg1"/>
                </a:solidFill>
              </a:rPr>
              <a:t>A </a:t>
            </a:r>
            <a:r>
              <a:rPr lang="zh-CN" altLang="en-US" sz="2400" b="1">
                <a:solidFill>
                  <a:schemeClr val="bg1"/>
                </a:solidFill>
              </a:rPr>
              <a:t>篇</a:t>
            </a:r>
            <a:endParaRPr lang="zh-CN" altLang="en-US" sz="2400" b="1">
              <a:solidFill>
                <a:schemeClr val="bg1"/>
              </a:solidFill>
            </a:endParaRPr>
          </a:p>
        </p:txBody>
      </p:sp>
      <p:sp>
        <p:nvSpPr>
          <p:cNvPr id="6" name="文本框 5"/>
          <p:cNvSpPr txBox="1"/>
          <p:nvPr/>
        </p:nvSpPr>
        <p:spPr>
          <a:xfrm>
            <a:off x="390525" y="3705225"/>
            <a:ext cx="11176000" cy="2553335"/>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3200"/>
              <a:t>Para.2:</a:t>
            </a:r>
            <a:endParaRPr lang="en-US" altLang="zh-CN" sz="3200"/>
          </a:p>
          <a:p>
            <a:r>
              <a:rPr lang="en-US" altLang="zh-CN" sz="3200" b="1"/>
              <a:t>Local Hero</a:t>
            </a:r>
            <a:endParaRPr lang="en-US" altLang="zh-CN" sz="3200" b="1"/>
          </a:p>
          <a:p>
            <a:r>
              <a:rPr lang="en-US" altLang="zh-CN" sz="3200"/>
              <a:t>Local Hero digs into the conflict between a giant US oil company and a remote Scottish village when the former plans to build a refinery. ...</a:t>
            </a:r>
            <a:endParaRPr lang="zh-CN" altLang="en-US" sz="3200"/>
          </a:p>
        </p:txBody>
      </p:sp>
      <p:sp>
        <p:nvSpPr>
          <p:cNvPr id="14" name="椭圆 13"/>
          <p:cNvSpPr/>
          <p:nvPr/>
        </p:nvSpPr>
        <p:spPr>
          <a:xfrm>
            <a:off x="6652895" y="1452880"/>
            <a:ext cx="473075" cy="407035"/>
          </a:xfrm>
          <a:prstGeom prst="ellipse">
            <a:avLst/>
          </a:prstGeom>
          <a:noFill/>
          <a:ln w="571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6" name="直接连接符 15"/>
          <p:cNvCxnSpPr/>
          <p:nvPr/>
        </p:nvCxnSpPr>
        <p:spPr>
          <a:xfrm>
            <a:off x="6582410" y="1408430"/>
            <a:ext cx="2084070" cy="1143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矩形 17"/>
          <p:cNvSpPr/>
          <p:nvPr/>
        </p:nvSpPr>
        <p:spPr>
          <a:xfrm>
            <a:off x="7430135" y="279400"/>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dirty="0">
                <a:solidFill>
                  <a:schemeClr val="accent1">
                    <a:lumMod val="50000"/>
                  </a:schemeClr>
                </a:solidFill>
              </a:rPr>
              <a:t>Identify</a:t>
            </a:r>
            <a:r>
              <a:rPr lang="zh-CN" altLang="en-US" sz="2800" dirty="0">
                <a:solidFill>
                  <a:schemeClr val="accent1">
                    <a:lumMod val="50000"/>
                  </a:schemeClr>
                </a:solidFill>
              </a:rPr>
              <a:t> </a:t>
            </a:r>
            <a:r>
              <a:rPr lang="en-US" altLang="zh-CN" sz="3200" dirty="0">
                <a:solidFill>
                  <a:schemeClr val="accent1">
                    <a:lumMod val="50000"/>
                  </a:schemeClr>
                </a:solidFill>
              </a:rPr>
              <a:t>key words</a:t>
            </a:r>
            <a:endParaRPr lang="en-US" altLang="zh-CN" sz="3200" dirty="0">
              <a:solidFill>
                <a:schemeClr val="accent1">
                  <a:lumMod val="50000"/>
                </a:schemeClr>
              </a:solidFill>
            </a:endParaRPr>
          </a:p>
        </p:txBody>
      </p:sp>
      <p:grpSp>
        <p:nvGrpSpPr>
          <p:cNvPr id="20" name="组合 19" descr="7b0a202020202274657874626f78223a2022220a7d0a"/>
          <p:cNvGrpSpPr/>
          <p:nvPr/>
        </p:nvGrpSpPr>
        <p:grpSpPr>
          <a:xfrm>
            <a:off x="8627745" y="2466975"/>
            <a:ext cx="2492375" cy="836930"/>
            <a:chOff x="5773" y="3768"/>
            <a:chExt cx="7666" cy="3277"/>
          </a:xfrm>
        </p:grpSpPr>
        <p:sp>
          <p:nvSpPr>
            <p:cNvPr id="75" name="文本框 74"/>
            <p:cNvSpPr txBox="1"/>
            <p:nvPr/>
          </p:nvSpPr>
          <p:spPr>
            <a:xfrm>
              <a:off x="6484" y="4611"/>
              <a:ext cx="6533"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8" name="上箭头 27"/>
          <p:cNvSpPr/>
          <p:nvPr/>
        </p:nvSpPr>
        <p:spPr>
          <a:xfrm rot="420000">
            <a:off x="6577965" y="1788160"/>
            <a:ext cx="107950" cy="341947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512435" y="3110230"/>
            <a:ext cx="1917700" cy="521970"/>
          </a:xfrm>
          <a:prstGeom prst="rect">
            <a:avLst/>
          </a:prstGeom>
          <a:solidFill>
            <a:schemeClr val="tx2"/>
          </a:solidFill>
          <a:ln>
            <a:solidFill>
              <a:schemeClr val="tx2"/>
            </a:solidFill>
          </a:ln>
        </p:spPr>
        <p:txBody>
          <a:bodyPr wrap="square">
            <a:spAutoFit/>
          </a:bodyPr>
          <a:lstStyle/>
          <a:p>
            <a:pPr algn="l"/>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dk1"/>
                </a:solidFill>
                <a:latin typeface="楷体" panose="02010609060101010101" charset="-122"/>
                <a:ea typeface="楷体" panose="02010609060101010101" charset="-122"/>
                <a:cs typeface="楷体" panose="02010609060101010101" charset="-122"/>
                <a:sym typeface="+mn-ea"/>
              </a:rPr>
              <a:t>原词复现</a:t>
            </a:r>
            <a:r>
              <a:rPr lang="en-US" altLang="zh-CN" sz="2800" b="1" dirty="0">
                <a:solidFill>
                  <a:schemeClr val="dk1"/>
                </a:solidFill>
                <a:latin typeface="楷体" panose="02010609060101010101" charset="-122"/>
                <a:ea typeface="楷体" panose="02010609060101010101" charset="-122"/>
                <a:cs typeface="楷体" panose="02010609060101010101" charset="-122"/>
                <a:sym typeface="+mn-ea"/>
              </a:rPr>
              <a:t>)</a:t>
            </a:r>
            <a:endParaRPr lang="zh-CN" altLang="en-US" sz="2800" b="1" dirty="0">
              <a:latin typeface="楷体" panose="02010609060101010101" charset="-122"/>
              <a:ea typeface="楷体" panose="02010609060101010101" charset="-122"/>
              <a:cs typeface="楷体" panose="02010609060101010101" charset="-122"/>
            </a:endParaRPr>
          </a:p>
        </p:txBody>
      </p:sp>
      <p:sp>
        <p:nvSpPr>
          <p:cNvPr id="12" name="矩形 11"/>
          <p:cNvSpPr/>
          <p:nvPr/>
        </p:nvSpPr>
        <p:spPr>
          <a:xfrm>
            <a:off x="2990215" y="5210175"/>
            <a:ext cx="443992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3" name="直接连接符 12"/>
          <p:cNvCxnSpPr/>
          <p:nvPr/>
        </p:nvCxnSpPr>
        <p:spPr>
          <a:xfrm>
            <a:off x="504190" y="4718685"/>
            <a:ext cx="2084070" cy="1143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8" grpId="0" bldLvl="0" animBg="1"/>
      <p:bldP spid="8" grpId="0" bldLvl="0" animBg="1"/>
      <p:bldP spid="8" grpId="1" animBg="1"/>
      <p:bldP spid="12" grpId="0" bldLvl="0" animBg="1"/>
      <p:bldP spid="12" grpId="1" animBg="1"/>
    </p:bldLst>
  </p:timing>
</p:sld>
</file>

<file path=ppt/tags/tag1.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5*i*1"/>
  <p:tag name="KSO_WM_BEAUTIFY_FLAG" val="#wm#"/>
  <p:tag name="KSO_WM_TAG_VERSION" val="1.0"/>
  <p:tag name="KSO_WM_CHIP_GROUPID" val="62d7a0a002b43a043dd620e5"/>
  <p:tag name="KSO_WM_CHIP_XID" val="62d7a0cf02b43a043dd62d81"/>
  <p:tag name="KSO_WM_UNIT_DEC_AREA_ID" val="c85d09233d2c44a9acc0bbd2ff8d5ad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5fddb5856e74264ab7554e988b1340c"/>
</p:tagLst>
</file>

<file path=ppt/tags/tag1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10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150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2"/>
</p:tagLst>
</file>

<file path=ppt/tags/tag105.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c3d146ed496a42358e54762b98d43a42"/>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8a924f3008f34b12a4f7d8c6a6ec6cad"/>
  <p:tag name="KSO_WM_SLIDE_BACKGROUND_TYPE" val="leftRight"/>
</p:tagLst>
</file>

<file path=ppt/tags/tag10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11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150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3"/>
</p:tagLst>
</file>

<file path=ppt/tags/tag113.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da251379ec7445dc85982cd992975ee3"/>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0c1e5de6137486f930ae7f247009294"/>
  <p:tag name="KSO_WM_SLIDE_BACKGROUND_TYPE" val="topBottom"/>
</p:tagLst>
</file>

<file path=ppt/tags/tag11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150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5"/>
</p:tagLst>
</file>

<file path=ppt/tags/tag127.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50d55dca1f2548aca8b8657aea95ac3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60a8eb1641e64b049c9c4ca33021f034"/>
  <p:tag name="KSO_WM_SLIDE_BACKGROUND_TYPE" val="navigation"/>
</p:tagLst>
</file>

<file path=ppt/tags/tag12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150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6"/>
</p:tagLst>
</file>

<file path=ppt/tags/tag137.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7e341c9b365d416189efceb543fa8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0dc1dbb95f9e4208a52bd650db563514"/>
  <p:tag name="KSO_WM_SLIDE_BACKGROUND_TYPE" val="belt"/>
</p:tagLst>
</file>

<file path=ppt/tags/tag138.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ca4e4eaa774d492c89f7a610e97bb0b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d917d36fd3c847b19ab655da202d6290"/>
  <p:tag name="KSO_WM_SLIDE_BACKGROUND_TYPE" val="belt"/>
</p:tagLst>
</file>

<file path=ppt/tags/tag13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030"/>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030"/>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BEAUTIFY_FLAG" val="#wm#"/>
  <p:tag name="KSO_WM_TAG_VERSION" val="1.0"/>
  <p:tag name="KSO_WM_TEMPLATE_CATEGORY" val="custom"/>
  <p:tag name="KSO_WM_TEMPLATE_INDEX" val="20224030"/>
  <p:tag name="KSO_WM_CHIP_COLORING" val="1"/>
</p:tagLst>
</file>

<file path=ppt/tags/tag159.xml><?xml version="1.0" encoding="utf-8"?>
<p:tagLst xmlns:p="http://schemas.openxmlformats.org/presentationml/2006/main">
  <p:tag name="KSO_WM_BEAUTIFY_FLAG" val="#wm#"/>
  <p:tag name="KSO_WM_TEMPLATE_CATEGORY" val="custom"/>
  <p:tag name="KSO_WM_TEMPLATE_INDEX" val="20180456"/>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0.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61.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62.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6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9*i*1"/>
  <p:tag name="KSO_WM_BEAUTIFY_FLAG" val="#wm#"/>
  <p:tag name="KSO_WM_TAG_VERSION" val="1.0"/>
  <p:tag name="KSO_WM_CHIP_GROUPID" val="62d7a0a002b43a043dd620e5"/>
  <p:tag name="KSO_WM_CHIP_XID" val="62d7a0cf02b43a043dd62bb5"/>
  <p:tag name="KSO_WM_UNIT_DEC_AREA_ID" val="665fd111d9654ffda80e3883b64df03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b4b60c4465944afb6c98c23e626faca"/>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7.xml><?xml version="1.0" encoding="utf-8"?>
<p:tagLst xmlns:p="http://schemas.openxmlformats.org/presentationml/2006/main">
  <p:tag name="KSO_WM_SLIDE_BK_DARK_LIGHT" val="2"/>
  <p:tag name="KSO_WM_SLIDE_BACKGROUND_TYPE" val="general"/>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7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8.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0*i*1"/>
  <p:tag name="KSO_WM_BEAUTIFY_FLAG" val="#wm#"/>
  <p:tag name="KSO_WM_TAG_VERSION" val="1.0"/>
  <p:tag name="KSO_WM_CHIP_GROUPID" val="62d7a0a002b43a043dd620e5"/>
  <p:tag name="KSO_WM_CHIP_XID" val="62d7a0cf02b43a043dd62b3a"/>
  <p:tag name="KSO_WM_UNIT_DEC_AREA_ID" val="8076ebf47c2347e8bb821a3944f8e873"/>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dc4767822c5c45b787a3eb135bd7a354"/>
</p:tagLst>
</file>

<file path=ppt/tags/tag180.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181.xml><?xml version="1.0" encoding="utf-8"?>
<p:tagLst xmlns:p="http://schemas.openxmlformats.org/presentationml/2006/main">
  <p:tag name="TABLE_ENDDRAG_ORIGIN_RECT" val="922*488"/>
  <p:tag name="TABLE_ENDDRAG_RECT" val="17*15*922*488"/>
</p:tagLst>
</file>

<file path=ppt/tags/tag182.xml><?xml version="1.0" encoding="utf-8"?>
<p:tagLst xmlns:p="http://schemas.openxmlformats.org/presentationml/2006/main">
  <p:tag name="KSO_WM_BEAUTIFY_FLAG" val="#wm#"/>
  <p:tag name="KSO_WM_TEMPLATE_CATEGORY" val="custom"/>
  <p:tag name="KSO_WM_TEMPLATE_INDEX" val="20224030"/>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8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85.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186.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87.xml><?xml version="1.0" encoding="utf-8"?>
<p:tagLst xmlns:p="http://schemas.openxmlformats.org/presentationml/2006/main">
  <p:tag name="KSO_WM_TEMPLATE_CATEGORY" val="custom"/>
  <p:tag name="KSO_WM_TEMPLATE_INDEX" val="20180456"/>
  <p:tag name="KSO_WM_UNIT_ID" val="custom20180456_1*b*1"/>
  <p:tag name="KSO_WM_UNIT_LAYERLEVEL" val="1"/>
  <p:tag name="KSO_WM_UNIT_VALUE" val="9"/>
  <p:tag name="KSO_WM_UNIT_ISCONTENTSTITLE" val="0"/>
  <p:tag name="KSO_WM_UNIT_HIGHLIGHT" val="0"/>
  <p:tag name="KSO_WM_UNIT_COMPATIBLE" val="0"/>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88.xml><?xml version="1.0" encoding="utf-8"?>
<p:tagLst xmlns:p="http://schemas.openxmlformats.org/presentationml/2006/main">
  <p:tag name="KSO_WM_TEMPLATE_CATEGORY" val="custom"/>
  <p:tag name="KSO_WM_TEMPLATE_INDEX" val="20180456"/>
  <p:tag name="KSO_WM_UNIT_ID" val="custom20180456_1*b*1"/>
  <p:tag name="KSO_WM_UNIT_LAYERLEVEL" val="1"/>
  <p:tag name="KSO_WM_UNIT_VALUE" val="9"/>
  <p:tag name="KSO_WM_UNIT_ISCONTENTSTITLE" val="0"/>
  <p:tag name="KSO_WM_UNIT_HIGHLIGHT" val="0"/>
  <p:tag name="KSO_WM_UNIT_COMPATIBLE" val="0"/>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89.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9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SLIDE_BK_DARK_LIGHT" val="2"/>
  <p:tag name="KSO_WM_SLIDE_BACKGROUND_TYPE" val="general"/>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9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SLIDE_BK_DARK_LIGHT" val="2"/>
  <p:tag name="KSO_WM_SLIDE_BACKGROUND_TYPE" val="general"/>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99.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7*i*1"/>
  <p:tag name="KSO_WM_BEAUTIFY_FLAG" val="#wm#"/>
  <p:tag name="KSO_WM_TAG_VERSION" val="1.0"/>
  <p:tag name="KSO_WM_CHIP_GROUPID" val="62d7a0a002b43a043dd620e5"/>
  <p:tag name="KSO_WM_CHIP_XID" val="62d7a0cf02b43a043dd62c4f"/>
  <p:tag name="KSO_WM_UNIT_DEC_AREA_ID" val="116f1db878c74222ab9ba34bbd2581e0"/>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2588278f1f984a96877aac75555ec087"/>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SLIDE_BK_DARK_LIGHT" val="2"/>
  <p:tag name="KSO_WM_SLIDE_BACKGROUND_TYPE" val="gener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wm#"/>
  <p:tag name="KSO_WM_TEMPLATE_CATEGORY" val="custom"/>
  <p:tag name="KSO_WM_TEMPLATE_INDEX" val="20205081"/>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wm#"/>
  <p:tag name="KSO_WM_TEMPLATE_CATEGORY" val="custom"/>
  <p:tag name="KSO_WM_TEMPLATE_INDEX" val="20205081"/>
</p:tagLst>
</file>

<file path=ppt/tags/tag208.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09.xml><?xml version="1.0" encoding="utf-8"?>
<p:tagLst xmlns:p="http://schemas.openxmlformats.org/presentationml/2006/main">
  <p:tag name="KSO_WM_TEMPLATE_CATEGORY" val="custom"/>
  <p:tag name="KSO_WM_TEMPLATE_INDEX" val="20180456"/>
  <p:tag name="KSO_WM_UNIT_ID" val="custom20180456_1*b*1"/>
  <p:tag name="KSO_WM_UNIT_LAYERLEVEL" val="1"/>
  <p:tag name="KSO_WM_UNIT_VALUE" val="9"/>
  <p:tag name="KSO_WM_UNIT_ISCONTENTSTITLE" val="0"/>
  <p:tag name="KSO_WM_UNIT_HIGHLIGHT" val="0"/>
  <p:tag name="KSO_WM_UNIT_COMPATIBLE" val="0"/>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1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SLIDE_BK_DARK_LIGHT" val="2"/>
  <p:tag name="KSO_WM_SLIDE_BACKGROUND_TYPE" val="general"/>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1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SLIDE_BK_DARK_LIGHT" val="2"/>
  <p:tag name="KSO_WM_SLIDE_BACKGROUND_TYPE" val="general"/>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2.xml><?xml version="1.0" encoding="utf-8"?>
<p:tagLst xmlns:p="http://schemas.openxmlformats.org/presentationml/2006/main">
  <p:tag name="KSO_WM_UNIT_BLOCK" val="0"/>
  <p:tag name="KSO_WM_UNIT_SM_LIMIT_TYPE" val="0"/>
  <p:tag name="KSO_WM_UNIT_DEC_AREA_ID" val="6c79c5258bf24995be1eac86c653681d"/>
  <p:tag name="KSO_WM_UNIT_HIGHLIGHT" val="0"/>
  <p:tag name="KSO_WM_UNIT_COMPATIBLE" val="0"/>
  <p:tag name="KSO_WM_UNIT_DIAGRAM_ISNUMVISUAL" val="0"/>
  <p:tag name="KSO_WM_UNIT_DIAGRAM_ISREFERUNIT" val="0"/>
  <p:tag name="KSO_WM_UNIT_TYPE" val="i"/>
  <p:tag name="KSO_WM_UNIT_INDEX" val="1"/>
  <p:tag name="KSO_WM_UNIT_ID" val="custom20224030_1*i*1"/>
  <p:tag name="KSO_WM_TEMPLATE_CATEGORY" val="custom"/>
  <p:tag name="KSO_WM_TEMPLATE_INDEX" val="20224030"/>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e5bb670d3ae44accaa4ef59d673e8855&quot;,&quot;X&quot;:{&quot;Pos&quot;:0},&quot;Y&quot;:{&quot;Pos&quot;:2}},&quot;whChangeMode&quot;:0}"/>
  <p:tag name="KSO_WM_CHIP_GROUPID" val="6184997ca6a891b1f9dbb85e"/>
  <p:tag name="KSO_WM_CHIP_XID" val="6184997ca6a891b1f9dbb85b"/>
  <p:tag name="KSO_WM_CHIP_FILLAREA_FILL_RULE" val="{&quot;fill_align&quot;:&quot;rb&quot;,&quot;fill_mode&quot;:&quot;adaptive&quot;,&quot;sacle_strategy&quot;:&quot;smart&quot;}"/>
  <p:tag name="KSO_WM_UNIT_DEC_SUPPORTCHANGEPIC" val="0"/>
  <p:tag name="KSO_WM_UNIT_DEC_CHANGEPICRESERVED" val="0"/>
  <p:tag name="KSO_WM_ASSEMBLE_CHIP_INDEX" val="4f7c932190fa48b58fbec2b189354a51"/>
  <p:tag name="KSO_WM_TEMPLATE_ASSEMBLE_XID" val="6319595559d53ee3cdf07e02"/>
  <p:tag name="KSO_WM_TEMPLATE_ASSEMBLE_GROUPID" val="62d7a0a002b43a043dd620e5"/>
</p:tagLst>
</file>

<file path=ppt/tags/tag220.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SLIDE_BK_DARK_LIGHT" val="2"/>
  <p:tag name="KSO_WM_SLIDE_BACKGROUND_TYPE" val="general"/>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2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SLIDE_BK_DARK_LIGHT" val="2"/>
  <p:tag name="KSO_WM_SLIDE_BACKGROUND_TYPE" val="gener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24030_1*i*2"/>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861776b8472148239171e055f4c743f0"/>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wm#"/>
  <p:tag name="KSO_WM_TEMPLATE_CATEGORY" val="custom"/>
  <p:tag name="KSO_WM_TEMPLATE_INDEX" val="20205081"/>
</p:tagLst>
</file>

<file path=ppt/tags/tag233.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34.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35.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236.xml><?xml version="1.0" encoding="utf-8"?>
<p:tagLst xmlns:p="http://schemas.openxmlformats.org/presentationml/2006/main">
  <p:tag name="KSO_WM_TEMPLATE_CATEGORY" val="custom"/>
  <p:tag name="KSO_WM_TEMPLATE_INDEX" val="20180456"/>
  <p:tag name="KSO_WM_TAG_VERSION" val="1.0"/>
  <p:tag name="KSO_WM_BEAUTIFY_FLAG" val="#wm#"/>
  <p:tag name="KSO_WM_UNIT_TYPE" val="i"/>
  <p:tag name="KSO_WM_UNIT_INDEX" val="1"/>
  <p:tag name="KSO_WM_UNIT_LAYERLEVEL" val="1"/>
  <p:tag name="KSO_WM_UNIT_HIGHLIGHT" val="0"/>
  <p:tag name="KSO_WM_UNIT_COMPATIBLE" val="0"/>
  <p:tag name="KSO_WM_UNIT_ID" val="custom20180456_11*i*1"/>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80456_11*e*1"/>
  <p:tag name="KSO_WM_UNIT_LAYERLEVEL" val="1"/>
  <p:tag name="KSO_WM_TAG_VERSION" val="1.0"/>
  <p:tag name="KSO_WM_BEAUTIFY_FLAG" val="#wm#"/>
  <p:tag name="KSO_WM_TEMPLATE_CATEGORY" val="custom"/>
  <p:tag name="KSO_WM_TEMPLATE_INDEX" val="20180456"/>
  <p:tag name="KSO_WM_UNIT_PRESET_TEXT" val="01"/>
  <p:tag name="KSO_WM_UNIT_NOCLEAR" val="0"/>
  <p:tag name="KSO_WM_UNIT_VALUE" val="1"/>
  <p:tag name="KSO_WM_UNIT_TYPE" val="e"/>
  <p:tag name="KSO_WM_UNIT_INDEX" val="1"/>
  <p:tag name="KSO_WM_UNIT_TEXT_FILL_FORE_SCHEMECOLOR_INDEX_BRIGHTNESS" val="0"/>
  <p:tag name="KSO_WM_UNIT_TEXT_FILL_FORE_SCHEMECOLOR_INDEX" val="14"/>
  <p:tag name="KSO_WM_UNIT_TEXT_FILL_TYPE" val="1"/>
</p:tagLst>
</file>

<file path=ppt/tags/tag238.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7594_6"/>
  <p:tag name="KSO_WM_TEMPLATE_CATEGORY" val="custom"/>
  <p:tag name="KSO_WM_TEMPLATE_INDEX" val="20180456"/>
  <p:tag name="KSO_WM_SLIDE_ID" val="custom20180456_11"/>
  <p:tag name="KSO_WM_SLIDE_INDEX" val="11"/>
  <p:tag name="KSO_WM_TEMPLATE_SUBCATEGORY" val="0"/>
  <p:tag name="KSO_WM_SLIDE_SUBTYPE" val="pureTxt"/>
  <p:tag name="KSO_WM_TEMPLATE_MASTER_TYPE" val="1"/>
  <p:tag name="KSO_WM_TEMPLATE_COLOR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24030_1*i*3"/>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2cbdebe706394009afcac6a86db56128"/>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40.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SLIDE_BK_DARK_LIGHT" val="2"/>
  <p:tag name="KSO_WM_SLIDE_BACKGROUND_TYPE" val="gener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4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SLIDE_BK_DARK_LIGHT" val="2"/>
  <p:tag name="KSO_WM_SLIDE_BACKGROUND_TYPE" val="general"/>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48.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SLIDE_BK_DARK_LIGHT" val="2"/>
  <p:tag name="KSO_WM_SLIDE_BACKGROUND_TYPE" val="gener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24030_1*i*4"/>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f5dcf25188df4faca9a0bbbdeef6cae4"/>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5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SLIDE_BK_DARK_LIGHT" val="2"/>
  <p:tag name="KSO_WM_SLIDE_BACKGROUND_TYPE" val="gener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24030_1*i*5"/>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97113218436f472d803df227da2327a3"/>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24030_1*i*6"/>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aa3bc3f908b141c5b1f77aeb5711cc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77.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78.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279.xml><?xml version="1.0" encoding="utf-8"?>
<p:tagLst xmlns:p="http://schemas.openxmlformats.org/presentationml/2006/main">
  <p:tag name="KSO_WM_TEMPLATE_CATEGORY" val="custom"/>
  <p:tag name="KSO_WM_TEMPLATE_INDEX" val="20180456"/>
  <p:tag name="KSO_WM_TAG_VERSION" val="1.0"/>
  <p:tag name="KSO_WM_BEAUTIFY_FLAG" val="#wm#"/>
  <p:tag name="KSO_WM_UNIT_TYPE" val="i"/>
  <p:tag name="KSO_WM_UNIT_INDEX" val="1"/>
  <p:tag name="KSO_WM_UNIT_LAYERLEVEL" val="1"/>
  <p:tag name="KSO_WM_UNIT_HIGHLIGHT" val="0"/>
  <p:tag name="KSO_WM_UNIT_COMPATIBLE" val="0"/>
  <p:tag name="KSO_WM_UNIT_ID" val="custom20180456_11*i*1"/>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24030_1*i*7"/>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a759830d01034f0ba554367753ed0c92"/>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80456_11*e*1"/>
  <p:tag name="KSO_WM_UNIT_LAYERLEVEL" val="1"/>
  <p:tag name="KSO_WM_TAG_VERSION" val="1.0"/>
  <p:tag name="KSO_WM_BEAUTIFY_FLAG" val="#wm#"/>
  <p:tag name="KSO_WM_TEMPLATE_CATEGORY" val="custom"/>
  <p:tag name="KSO_WM_TEMPLATE_INDEX" val="20180456"/>
  <p:tag name="KSO_WM_UNIT_PRESET_TEXT" val="01"/>
  <p:tag name="KSO_WM_UNIT_NOCLEAR" val="0"/>
  <p:tag name="KSO_WM_UNIT_VALUE" val="1"/>
  <p:tag name="KSO_WM_UNIT_TYPE" val="e"/>
  <p:tag name="KSO_WM_UNIT_INDEX" val="1"/>
  <p:tag name="KSO_WM_UNIT_TEXT_FILL_FORE_SCHEMECOLOR_INDEX_BRIGHTNESS" val="0"/>
  <p:tag name="KSO_WM_UNIT_TEXT_FILL_FORE_SCHEMECOLOR_INDEX" val="14"/>
  <p:tag name="KSO_WM_UNIT_TEXT_FILL_TYPE" val="1"/>
</p:tagLst>
</file>

<file path=ppt/tags/tag281.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7594_6"/>
  <p:tag name="KSO_WM_TEMPLATE_CATEGORY" val="custom"/>
  <p:tag name="KSO_WM_TEMPLATE_INDEX" val="20180456"/>
  <p:tag name="KSO_WM_SLIDE_ID" val="custom20180456_11"/>
  <p:tag name="KSO_WM_SLIDE_INDEX" val="11"/>
  <p:tag name="KSO_WM_TEMPLATE_SUBCATEGORY" val="0"/>
  <p:tag name="KSO_WM_SLIDE_SUBTYPE" val="pureTxt"/>
  <p:tag name="KSO_WM_TEMPLATE_MASTER_TYPE" val="1"/>
  <p:tag name="KSO_WM_TEMPLATE_COLOR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8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SLIDE_BK_DARK_LIGHT" val="2"/>
  <p:tag name="KSO_WM_SLIDE_BACKGROUND_TYPE" val="general"/>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8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SLIDE_BK_DARK_LIGHT" val="2"/>
  <p:tag name="KSO_WM_SLIDE_BACKGROUND_TYPE" val="gener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 name="KSO_WM_TEMPLATE_ASSEMBLE_XID" val="6319595559d53ee3cdf07e02"/>
  <p:tag name="KSO_WM_TEMPLATE_ASSEMBLE_GROUPID" val="62d7a0a002b43a043dd620e5"/>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9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SLIDE_BK_DARK_LIGHT" val="2"/>
  <p:tag name="KSO_WM_SLIDE_BACKGROUND_TYPE" val="general"/>
</p:tagLst>
</file>

<file path=ppt/tags/tag3.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6*i*1"/>
  <p:tag name="KSO_WM_BEAUTIFY_FLAG" val="#wm#"/>
  <p:tag name="KSO_WM_TAG_VERSION" val="1.0"/>
  <p:tag name="KSO_WM_CHIP_GROUPID" val="62d7a0a002b43a043dd620e5"/>
  <p:tag name="KSO_WM_CHIP_XID" val="62d7a0cf02b43a043dd62d0d"/>
  <p:tag name="KSO_WM_UNIT_DEC_AREA_ID" val="71618c18d5d544279eaa8c5227cca916"/>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cc9a2b3a3cee4075abf6ad1590b3d5eb"/>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SUBTYPE" val="a"/>
  <p:tag name="KSO_WM_UNIT_PRESET_TEXT" val="单击此处添加正文，文字是您思想的提炼，为了演示发布的良好效果，请言简意赅地阐述您的观点。"/>
  <p:tag name="KSO_WM_UNIT_NOCLEAR" val="0"/>
  <p:tag name="KSO_WM_UNIT_VALUE" val="72"/>
  <p:tag name="KSO_WM_UNIT_DEFAULT_FONT" val="14;16;2"/>
  <p:tag name="KSO_WM_UNIT_BLOCK" val="0"/>
  <p:tag name="KSO_WM_UNIT_DEC_AREA_ID" val="cc6ad8d47e38490b9231899f2eff936b"/>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 name="KSO_WM_TEMPLATE_ASSEMBLE_XID" val="6319595559d53ee3cdf07e02"/>
  <p:tag name="KSO_WM_TEMPLATE_ASSEMBLE_GROUPID" val="62d7a0a002b43a043dd620e5"/>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30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SLIDE_BK_DARK_LIGHT" val="2"/>
  <p:tag name="KSO_WM_SLIDE_BACKGROUND_TYPE" val="gener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wm#"/>
  <p:tag name="KSO_WM_TEMPLATE_CATEGORY" val="custom"/>
  <p:tag name="KSO_WM_TEMPLATE_INDEX" val="20205081"/>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318.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319.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32.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320.xml><?xml version="1.0" encoding="utf-8"?>
<p:tagLst xmlns:p="http://schemas.openxmlformats.org/presentationml/2006/main">
  <p:tag name="KSO_WM_TEMPLATE_CATEGORY" val="custom"/>
  <p:tag name="KSO_WM_TEMPLATE_INDEX" val="20180456"/>
  <p:tag name="KSO_WM_TAG_VERSION" val="1.0"/>
  <p:tag name="KSO_WM_BEAUTIFY_FLAG" val="#wm#"/>
  <p:tag name="KSO_WM_UNIT_TYPE" val="i"/>
  <p:tag name="KSO_WM_UNIT_INDEX" val="1"/>
  <p:tag name="KSO_WM_UNIT_LAYERLEVEL" val="1"/>
  <p:tag name="KSO_WM_UNIT_HIGHLIGHT" val="0"/>
  <p:tag name="KSO_WM_UNIT_COMPATIBLE" val="0"/>
  <p:tag name="KSO_WM_UNIT_ID" val="custom20180456_11*i*1"/>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80456_11*e*1"/>
  <p:tag name="KSO_WM_UNIT_LAYERLEVEL" val="1"/>
  <p:tag name="KSO_WM_TAG_VERSION" val="1.0"/>
  <p:tag name="KSO_WM_BEAUTIFY_FLAG" val="#wm#"/>
  <p:tag name="KSO_WM_TEMPLATE_CATEGORY" val="custom"/>
  <p:tag name="KSO_WM_TEMPLATE_INDEX" val="20180456"/>
  <p:tag name="KSO_WM_UNIT_PRESET_TEXT" val="01"/>
  <p:tag name="KSO_WM_UNIT_NOCLEAR" val="0"/>
  <p:tag name="KSO_WM_UNIT_VALUE" val="1"/>
  <p:tag name="KSO_WM_UNIT_TYPE" val="e"/>
  <p:tag name="KSO_WM_UNIT_INDEX" val="1"/>
  <p:tag name="KSO_WM_UNIT_TEXT_FILL_FORE_SCHEMECOLOR_INDEX_BRIGHTNESS" val="0"/>
  <p:tag name="KSO_WM_UNIT_TEXT_FILL_FORE_SCHEMECOLOR_INDEX" val="14"/>
  <p:tag name="KSO_WM_UNIT_TEXT_FILL_TYPE" val="1"/>
</p:tagLst>
</file>

<file path=ppt/tags/tag322.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7594_6"/>
  <p:tag name="KSO_WM_TEMPLATE_CATEGORY" val="custom"/>
  <p:tag name="KSO_WM_TEMPLATE_INDEX" val="20180456"/>
  <p:tag name="KSO_WM_SLIDE_ID" val="custom20180456_11"/>
  <p:tag name="KSO_WM_SLIDE_INDEX" val="11"/>
  <p:tag name="KSO_WM_TEMPLATE_SUBCATEGORY" val="0"/>
  <p:tag name="KSO_WM_SLIDE_SUBTYPE" val="pureTxt"/>
  <p:tag name="KSO_WM_TEMPLATE_MASTER_TYPE" val="1"/>
  <p:tag name="KSO_WM_TEMPLATE_COLOR_TYPE" val="1"/>
</p:tagLst>
</file>

<file path=ppt/tags/tag323.xml><?xml version="1.0" encoding="utf-8"?>
<p:tagLst xmlns:p="http://schemas.openxmlformats.org/presentationml/2006/main">
  <p:tag name="KSO_WM_BEAUTIFY_FLAG" val="#wm#"/>
  <p:tag name="KSO_WM_TEMPLATE_CATEGORY" val="custom"/>
  <p:tag name="KSO_WM_TEMPLATE_INDEX" val="20205081"/>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wm#"/>
  <p:tag name="KSO_WM_TEMPLATE_CATEGORY" val="custom"/>
  <p:tag name="KSO_WM_TEMPLATE_INDEX" val="20205081"/>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wm#"/>
  <p:tag name="KSO_WM_TEMPLATE_CATEGORY" val="custom"/>
  <p:tag name="KSO_WM_TEMPLATE_INDEX" val="2020508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33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337.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338.xml><?xml version="1.0" encoding="utf-8"?>
<p:tagLst xmlns:p="http://schemas.openxmlformats.org/presentationml/2006/main">
  <p:tag name="KSO_WM_BEAUTIFY_FLAG" val="#wm#"/>
  <p:tag name="KSO_WM_TEMPLATE_CATEGORY" val="custom"/>
  <p:tag name="KSO_WM_TEMPLATE_INDEX" val="20224030"/>
</p:tagLst>
</file>

<file path=ppt/tags/tag339.xml><?xml version="1.0" encoding="utf-8"?>
<p:tagLst xmlns:p="http://schemas.openxmlformats.org/presentationml/2006/main">
  <p:tag name="KSO_WM_BEAUTIFY_FLAG" val="#wm#"/>
  <p:tag name="KSO_WM_TEMPLATE_CATEGORY" val="custom"/>
  <p:tag name="KSO_WM_TEMPLATE_INDEX" val="20205081"/>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0.xml><?xml version="1.0" encoding="utf-8"?>
<p:tagLst xmlns:p="http://schemas.openxmlformats.org/presentationml/2006/main">
  <p:tag name="KSO_WM_BEAUTIFY_FLAG" val="#wm#"/>
  <p:tag name="KSO_WM_TEMPLATE_CATEGORY" val="custom"/>
  <p:tag name="KSO_WM_TEMPLATE_INDEX" val="20224030"/>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wm#"/>
  <p:tag name="KSO_WM_TEMPLATE_CATEGORY" val="custom"/>
  <p:tag name="KSO_WM_TEMPLATE_INDEX" val="20224030"/>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wm#"/>
  <p:tag name="KSO_WM_TEMPLATE_CATEGORY" val="custom"/>
  <p:tag name="KSO_WM_TEMPLATE_INDEX" val="20224030"/>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wm#"/>
  <p:tag name="KSO_WM_TEMPLATE_CATEGORY" val="custom"/>
  <p:tag name="KSO_WM_TEMPLATE_INDEX" val="20224030"/>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wm#"/>
  <p:tag name="KSO_WM_TEMPLATE_CATEGORY" val="custom"/>
  <p:tag name="KSO_WM_TEMPLATE_INDEX" val="20224030"/>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0.xml><?xml version="1.0" encoding="utf-8"?>
<p:tagLst xmlns:p="http://schemas.openxmlformats.org/presentationml/2006/main">
  <p:tag name="KSO_WM_BEAUTIFY_FLAG" val="#wm#"/>
  <p:tag name="KSO_WM_TEMPLATE_CATEGORY" val="custom"/>
  <p:tag name="KSO_WM_TEMPLATE_INDEX" val="20224030"/>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wm#"/>
  <p:tag name="KSO_WM_TEMPLATE_CATEGORY" val="custom"/>
  <p:tag name="KSO_WM_TEMPLATE_INDEX" val="20205081"/>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wm#"/>
  <p:tag name="KSO_WM_TEMPLATE_CATEGORY" val="custom"/>
  <p:tag name="KSO_WM_TEMPLATE_INDEX" val="2020508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37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374.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375.xml><?xml version="1.0" encoding="utf-8"?>
<p:tagLst xmlns:p="http://schemas.openxmlformats.org/presentationml/2006/main">
  <p:tag name="KSO_WM_BEAUTIFY_FLAG" val="#wm#"/>
  <p:tag name="KSO_WM_TEMPLATE_CATEGORY" val="custom"/>
  <p:tag name="KSO_WM_TEMPLATE_INDEX" val="20205081"/>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wm#"/>
  <p:tag name="KSO_WM_TEMPLATE_CATEGORY" val="custom"/>
  <p:tag name="KSO_WM_TEMPLATE_INDEX" val="20205081"/>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wm#"/>
  <p:tag name="KSO_WM_TEMPLATE_CATEGORY" val="custom"/>
  <p:tag name="KSO_WM_TEMPLATE_INDEX" val="20205081"/>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wm#"/>
  <p:tag name="KSO_WM_TEMPLATE_CATEGORY" val="custom"/>
  <p:tag name="KSO_WM_TEMPLATE_INDEX" val="20205081"/>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wm#"/>
  <p:tag name="KSO_WM_TEMPLATE_CATEGORY" val="custom"/>
  <p:tag name="KSO_WM_TEMPLATE_INDEX" val="20205081"/>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wm#"/>
  <p:tag name="KSO_WM_TEMPLATE_CATEGORY" val="custom"/>
  <p:tag name="KSO_WM_TEMPLATE_INDEX" val="20205081"/>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wm#"/>
  <p:tag name="KSO_WM_TEMPLATE_CATEGORY" val="custom"/>
  <p:tag name="KSO_WM_TEMPLATE_INDEX" val="20205081"/>
</p:tagLst>
</file>

<file path=ppt/tags/tag427.xml><?xml version="1.0" encoding="utf-8"?>
<p:tagLst xmlns:p="http://schemas.openxmlformats.org/presentationml/2006/main">
  <p:tag name="KSO_WM_TAG_VERSION" val="1.0"/>
  <p:tag name="KSO_WM_SLIDE_ITEM_CNT" val="0"/>
  <p:tag name="KSO_WM_SLIDE_LAYOUT" val="a"/>
  <p:tag name="KSO_WM_SLIDE_LAYOUT_CNT" val="1"/>
  <p:tag name="KSO_WM_SLIDE_TYPE" val="endPage"/>
  <p:tag name="KSO_WM_BEAUTIFY_FLAG" val="#wm#"/>
  <p:tag name="KSO_WM_COMBINE_RELATE_SLIDE_ID" val="background20177594_11"/>
  <p:tag name="KSO_WM_TEMPLATE_CATEGORY" val="custom"/>
  <p:tag name="KSO_WM_TEMPLATE_INDEX" val="20180456"/>
  <p:tag name="KSO_WM_SLIDE_ID" val="custom20180456_31"/>
  <p:tag name="KSO_WM_SLIDE_INDEX" val="31"/>
  <p:tag name="KSO_WM_TEMPLATE_SUBCATEGORY" val="0"/>
  <p:tag name="KSO_WM_SLIDE_SUBTYPE" val="pureTxt"/>
  <p:tag name="KSO_WM_TEMPLATE_MASTER_TYPE" val="1"/>
  <p:tag name="KSO_WM_TEMPLATE_COLOR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16*i*1"/>
  <p:tag name="KSO_WM_BEAUTIFY_FLAG" val="#wm#"/>
  <p:tag name="KSO_WM_TAG_VERSION" val="1.0"/>
  <p:tag name="KSO_WM_CHIP_GROUPID" val="62d7a0a002b43a043dd620e5"/>
  <p:tag name="KSO_WM_CHIP_XID" val="62d7a0cf02b43a043dd628b4"/>
  <p:tag name="KSO_WM_UNIT_DEC_AREA_ID" val="644cdefe76594aebbd997cfada67c72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7f60ac10624d65ba45696fe862eb3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17*i*1"/>
  <p:tag name="KSO_WM_BEAUTIFY_FLAG" val="#wm#"/>
  <p:tag name="KSO_WM_TAG_VERSION" val="1.0"/>
  <p:tag name="KSO_WM_CHIP_GROUPID" val="62d7a0a002b43a043dd620e5"/>
  <p:tag name="KSO_WM_CHIP_XID" val="62d7a0cf02b43a043dd6281f"/>
  <p:tag name="KSO_WM_UNIT_DEC_AREA_ID" val="750a373e86574d6a835290a340f8da0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e8abd97cc7074518824cea3c285ebde1"/>
</p:tagLst>
</file>

<file path=ppt/tags/tag51.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8*i*1"/>
  <p:tag name="KSO_WM_BEAUTIFY_FLAG" val="#wm#"/>
  <p:tag name="KSO_WM_TAG_VERSION" val="1.0"/>
  <p:tag name="KSO_WM_CHIP_GROUPID" val="62d7a0a002b43a043dd620e5"/>
  <p:tag name="KSO_WM_CHIP_XID" val="62d7a0cf02b43a043dd62880"/>
  <p:tag name="KSO_WM_UNIT_DEC_AREA_ID" val="4dade743f3a54696bc9c48de771aedd6"/>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25d684dae2b419fa0ac0adec197d288"/>
</p:tagLst>
</file>

<file path=ppt/tags/tag52.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9*i*1"/>
  <p:tag name="KSO_WM_BEAUTIFY_FLAG" val="#wm#"/>
  <p:tag name="KSO_WM_TAG_VERSION" val="1.0"/>
  <p:tag name="KSO_WM_CHIP_GROUPID" val="62d7a0a002b43a043dd620e5"/>
  <p:tag name="KSO_WM_CHIP_XID" val="62d7a0cf02b43a043dd62890"/>
  <p:tag name="KSO_WM_UNIT_DEC_AREA_ID" val="9c24c8ee13f94407ac2497b7234087b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e1cc5cff554c41c7881958d860acef70"/>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61.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69.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7.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88"/>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DEFAULT_FONT" val="16;18;2"/>
  <p:tag name="KSO_WM_UNIT_BLOCK" val="0"/>
  <p:tag name="KSO_WM_UNIT_DEC_AREA_ID" val="51673c1ff65041da803a32464038efcb"/>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76.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SUBTYPE" val="a"/>
  <p:tag name="KSO_WM_UNIT_PRESET_TEXT" val="202X"/>
  <p:tag name="KSO_WM_UNIT_NOCLEAR" val="0"/>
  <p:tag name="KSO_WM_UNIT_VALUE" val="5"/>
  <p:tag name="KSO_WM_UNIT_HIGHLIGHT" val="0"/>
  <p:tag name="KSO_WM_UNIT_COMPATIBLE" val="0"/>
  <p:tag name="KSO_WM_UNIT_DIAGRAM_ISNUMVISUAL" val="0"/>
  <p:tag name="KSO_WM_UNIT_DIAGRAM_ISREFERUNIT" val="0"/>
  <p:tag name="KSO_WM_UNIT_TYPE" val="f"/>
  <p:tag name="KSO_WM_UNIT_INDEX" val="2"/>
  <p:tag name="KSO_WM_UNIT_ID" val="custom20224030_1*f*2"/>
  <p:tag name="KSO_WM_TEMPLATE_CATEGORY" val="custom"/>
  <p:tag name="KSO_WM_TEMPLATE_INDEX" val="20224030"/>
  <p:tag name="KSO_WM_UNIT_LAYERLEVEL" val="1"/>
  <p:tag name="KSO_WM_TAG_VERSION" val="1.0"/>
  <p:tag name="KSO_WM_BEAUTIFY_FLAG" val="#wm#"/>
  <p:tag name="KSO_WM_UNIT_DEFAULT_FONT" val="40;44;2"/>
  <p:tag name="KSO_WM_UNIT_BLOCK" val="0"/>
  <p:tag name="KSO_WM_UNIT_SM_LIMIT_TYPE" val="2"/>
  <p:tag name="KSO_WM_UNIT_DEC_AREA_ID" val="fcbd12f58df04686af19bdf4c4d1a62a"/>
  <p:tag name="KSO_WM_UNIT_DECORATE_INFO" val="{&quot;DecorateInfoH&quot;:{&quot;IsAbs&quot;:false},&quot;DecorateInfoW&quot;:{&quot;IsAbs&quot;:false},&quot;DecorateInfoX&quot;:{&quot;IsAbs&quot;:false,&quot;Pos&quot;:0},&quot;DecorateInfoY&quot;:{&quot;IsAbs&quot;:false,&quot;Pos&quot;:2},&quot;ReferentInfo&quot;:{&quot;Id&quot;:&quot;df770686ec85407d822836fc0a7971cd&quot;,&quot;X&quot;:{&quot;Pos&quot;:0},&quot;Y&quot;:{&quot;Pos&quot;:0}},&quot;whChangeMode&quot;:0}"/>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12*i*1"/>
  <p:tag name="KSO_WM_BEAUTIFY_FLAG" val="#wm#"/>
  <p:tag name="KSO_WM_TAG_VERSION" val="1.0"/>
  <p:tag name="KSO_WM_CHIP_GROUPID" val="62d7a0a002b43a043dd620e5"/>
  <p:tag name="KSO_WM_CHIP_XID" val="62d7a0cf02b43a043dd62a44"/>
  <p:tag name="KSO_WM_UNIT_DEC_AREA_ID" val="090aaee1a7fb4252b99e1e9fbf2e059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2989c5f5383460ca99e40d9fa689711"/>
</p:tagLst>
</file>

<file path=ppt/tags/tag82.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14*i*1"/>
  <p:tag name="KSO_WM_BEAUTIFY_FLAG" val="#wm#"/>
  <p:tag name="KSO_WM_TAG_VERSION" val="1.0"/>
  <p:tag name="KSO_WM_CHIP_GROUPID" val="62d7a0a002b43a043dd620e5"/>
  <p:tag name="KSO_WM_CHIP_XID" val="62d7a0cf02b43a043dd628f6"/>
  <p:tag name="KSO_WM_UNIT_DEC_AREA_ID" val="331808de578744ab95fa76287c53406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172f11a47b6d4b0fb86a8b84db21c322"/>
</p:tagLst>
</file>

<file path=ppt/tags/tag83.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3*i*1"/>
  <p:tag name="KSO_WM_BEAUTIFY_FLAG" val="#wm#"/>
  <p:tag name="KSO_WM_TAG_VERSION" val="1.0"/>
  <p:tag name="KSO_WM_CHIP_GROUPID" val="62d7a0a002b43a043dd620e5"/>
  <p:tag name="KSO_WM_CHIP_XID" val="62d7a0cf02b43a043dd629d8"/>
  <p:tag name="KSO_WM_UNIT_DEC_AREA_ID" val="53e8f5c9faa048df84569efad46cf3f4"/>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982dd3701d264ddd99776279477abb80"/>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ISCONTENTSTITLE" val="0"/>
  <p:tag name="KSO_WM_UNIT_ISNUMDGMTITLE" val="0"/>
  <p:tag name="KSO_WM_UNIT_PRESET_TEXT" val="点击添加副标题"/>
  <p:tag name="KSO_WM_UNIT_NOCLEAR" val="0"/>
  <p:tag name="KSO_WM_UNIT_VALUE" val="30"/>
  <p:tag name="KSO_WM_UNIT_HIGHLIGHT" val="0"/>
  <p:tag name="KSO_WM_UNIT_COMPATIBLE" val="0"/>
  <p:tag name="KSO_WM_UNIT_DIAGRAM_ISNUMVISUAL" val="0"/>
  <p:tag name="KSO_WM_UNIT_DIAGRAM_ISREFERUNIT" val="0"/>
  <p:tag name="KSO_WM_UNIT_TYPE" val="b"/>
  <p:tag name="KSO_WM_UNIT_INDEX" val="1"/>
  <p:tag name="KSO_WM_UNIT_ID" val="custom20224030_1*b*1"/>
  <p:tag name="KSO_WM_TEMPLATE_CATEGORY" val="custom"/>
  <p:tag name="KSO_WM_TEMPLATE_INDEX" val="20224030"/>
  <p:tag name="KSO_WM_UNIT_LAYERLEVEL" val="1"/>
  <p:tag name="KSO_WM_TAG_VERSION" val="1.0"/>
  <p:tag name="KSO_WM_BEAUTIFY_FLAG" val="#wm#"/>
  <p:tag name="KSO_WM_UNIT_BLOCK" val="0"/>
  <p:tag name="KSO_WM_UNIT_DEC_AREA_ID" val="448f33320c6a4ec3afa5fadbb5258abd"/>
  <p:tag name="KSO_WM_UNIT_DEFAULT_FONT" val="18;20;2"/>
  <p:tag name="KSO_WM_CHIP_GROUPID" val="612dfaa5eaa89fd2fb383647"/>
  <p:tag name="KSO_WM_CHIP_XID" val="612dfaa5eaa89fd2fb383648"/>
  <p:tag name="KSO_WM_CHIP_FILLAREA_FILL_RULE" val="{&quot;fill_align&quot;:&quot;ct&quot;,&quot;fill_mode&quot;:&quot;adaptive&quot;,&quot;sacle_strategy&quot;:&quot;smart&quot;}"/>
  <p:tag name="KSO_WM_ASSEMBLE_CHIP_INDEX" val="6940af5b617c4823ba0238b03d1fe950"/>
  <p:tag name="KSO_WM_UNIT_TEXT_FILL_FORE_SCHEMECOLOR_INDEX_BRIGHTNESS" val="0.15"/>
  <p:tag name="KSO_WM_UNIT_TEXT_FILL_FORE_SCHEMECOLOR_INDEX" val="13"/>
  <p:tag name="KSO_WM_UNIT_TEXT_FILL_TYPE" val="1"/>
  <p:tag name="KSO_WM_TEMPLATE_ASSEMBLE_XID" val="62f1c102295c1bf6da6ed73c"/>
  <p:tag name="KSO_WM_TEMPLATE_ASSEMBLE_GROUPID" val="62d7a0a002b43a043dd620e5"/>
</p:tagLst>
</file>

<file path=ppt/tags/tag88.xml><?xml version="1.0" encoding="utf-8"?>
<p:tagLst xmlns:p="http://schemas.openxmlformats.org/presentationml/2006/main">
  <p:tag name="KSO_WM_UNIT_ISCONTENTSTITLE" val="0"/>
  <p:tag name="KSO_WM_UNIT_ISNUMDGMTITLE" val="0"/>
  <p:tag name="KSO_WM_UNIT_PRESET_TEXT" val="THANKS"/>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BLOCK" val="0"/>
  <p:tag name="KSO_WM_UNIT_DEC_AREA_ID" val="1c20a7cf1b504e6089632d5bc1ca8365"/>
  <p:tag name="KSO_WM_UNIT_DEFAULT_FONT" val="60;88;2"/>
  <p:tag name="KSO_WM_CHIP_GROUPID" val="612dfaa5eaa89fd2fb383647"/>
  <p:tag name="KSO_WM_CHIP_XID" val="612dfaa5eaa89fd2fb383648"/>
  <p:tag name="KSO_WM_CHIP_FILLAREA_FILL_RULE" val="{&quot;fill_align&quot;:&quot;ct&quot;,&quot;fill_mode&quot;:&quot;adaptive&quot;,&quot;sacle_strategy&quot;:&quot;smart&quot;}"/>
  <p:tag name="KSO_WM_ASSEMBLE_CHIP_INDEX" val="6940af5b617c4823ba0238b03d1fe950"/>
  <p:tag name="KSO_WM_UNIT_TEXT_FILL_FORE_SCHEMECOLOR_INDEX_BRIGHTNESS" val="0.15"/>
  <p:tag name="KSO_WM_UNIT_TEXT_FILL_FORE_SCHEMECOLOR_INDEX" val="13"/>
  <p:tag name="KSO_WM_UNIT_TEXT_FILL_TYPE" val="1"/>
  <p:tag name="KSO_WM_TEMPLATE_ASSEMBLE_XID" val="62f1c102295c1bf6da6ed73c"/>
  <p:tag name="KSO_WM_TEMPLATE_ASSEMBLE_GROUPID" val="62d7a0a002b43a043dd620e5"/>
</p:tagLst>
</file>

<file path=ppt/tags/tag89.xml><?xml version="1.0" encoding="utf-8"?>
<p:tagLst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BLOCK" val="0"/>
  <p:tag name="KSO_WM_UNIT_DEC_AREA_ID" val="830766e11a4c4c949c3c7b381aef8718"/>
  <p:tag name="KSO_WM_UNIT_DEFAULT_FONT" val="14;20;2"/>
  <p:tag name="KSO_WM_CHIP_GROUPID" val="612dfaa5eaa89fd2fb383647"/>
  <p:tag name="KSO_WM_CHIP_XID" val="612dfaa5eaa89fd2fb383648"/>
  <p:tag name="KSO_WM_CHIP_FILLAREA_FILL_RULE" val="{&quot;fill_align&quot;:&quot;ct&quot;,&quot;fill_mode&quot;:&quot;adaptive&quot;,&quot;sacle_strategy&quot;:&quot;smart&quot;}"/>
  <p:tag name="KSO_WM_ASSEMBLE_CHIP_INDEX" val="6940af5b617c4823ba0238b03d1fe950"/>
  <p:tag name="KSO_WM_UNIT_TEXT_FILL_FORE_SCHEMECOLOR_INDEX_BRIGHTNESS" val="0.15"/>
  <p:tag name="KSO_WM_UNIT_TEXT_FILL_FORE_SCHEMECOLOR_INDEX" val="13"/>
  <p:tag name="KSO_WM_UNIT_TEXT_FILL_TYPE" val="1"/>
  <p:tag name="KSO_WM_TEMPLATE_ASSEMBLE_XID" val="62f1c102295c1bf6da6ed73c"/>
  <p:tag name="KSO_WM_TEMPLATE_ASSEMBLE_GROUPID" val="62d7a0a002b43a043dd620e5"/>
</p:tagLst>
</file>

<file path=ppt/tags/tag9.xml><?xml version="1.0" encoding="utf-8"?>
<p:tagLst xmlns:p="http://schemas.openxmlformats.org/presentationml/2006/main">
  <p:tag name="KSO_WM_UNIT_ISCONTENTSTITLE" val="0"/>
  <p:tag name="KSO_WM_UNIT_ISNUMDGMTITLE" val="0"/>
  <p:tag name="KSO_WM_UNIT_PRESET_TEXT" val="小清新风竞聘述职模版"/>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DEFAULT_FONT" val="72;74;2"/>
  <p:tag name="KSO_WM_UNIT_BLOCK" val="0"/>
  <p:tag name="KSO_WM_UNIT_DEC_AREA_ID" val="df770686ec85407d822836fc0a7971cd"/>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9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 name="KSO_WM_SLIDE_BACKGROUND_TYPE" val="general"/>
</p:tagLst>
</file>

<file path=ppt/tags/tag91.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 name="KSO_WM_SLIDE_BACKGROUND_TYPE" val="general"/>
</p:tagLst>
</file>

<file path=ppt/tags/tag92.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94d4d2902b6e4cda8357face01714f5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bec160dd9bf4a5f9ddd3c41968381bd"/>
  <p:tag name="KSO_WM_SLIDE_BACKGROUND_TYPE" val="frame"/>
</p:tagLst>
</file>

<file path=ppt/tags/tag97.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ce231324a5b147fd88e317100e135f0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11c167b02ec40588bfad211b7180a2a"/>
  <p:tag name="KSO_WM_SLIDE_BACKGROUND_TYPE" val="frame"/>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150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1"/>
</p:tagLst>
</file>

<file path=ppt/tags/tag99.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djacency">
      <a:dk1>
        <a:srgbClr val="000000"/>
      </a:dk1>
      <a:lt1>
        <a:srgbClr val="FFFFFF"/>
      </a:lt1>
      <a:dk2>
        <a:srgbClr val="FFDED3"/>
      </a:dk2>
      <a:lt2>
        <a:srgbClr val="FFFFFF"/>
      </a:lt2>
      <a:accent1>
        <a:srgbClr val="FFAF9E"/>
      </a:accent1>
      <a:accent2>
        <a:srgbClr val="9AB8F1"/>
      </a:accent2>
      <a:accent3>
        <a:srgbClr val="73D0B5"/>
      </a:accent3>
      <a:accent4>
        <a:srgbClr val="FFC5A6"/>
      </a:accent4>
      <a:accent5>
        <a:srgbClr val="0E949C"/>
      </a:accent5>
      <a:accent6>
        <a:srgbClr val="10778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27878</Words>
  <Application>WPS 演示</Application>
  <PresentationFormat>宽屏</PresentationFormat>
  <Paragraphs>927</Paragraphs>
  <Slides>63</Slides>
  <Notes>3</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63</vt:i4>
      </vt:variant>
    </vt:vector>
  </HeadingPairs>
  <TitlesOfParts>
    <vt:vector size="91" baseType="lpstr">
      <vt:lpstr>Arial</vt:lpstr>
      <vt:lpstr>宋体</vt:lpstr>
      <vt:lpstr>Wingdings</vt:lpstr>
      <vt:lpstr>汉仪旗黑-50简</vt:lpstr>
      <vt:lpstr>微软雅黑</vt:lpstr>
      <vt:lpstr>汉仪铁线黑-65简</vt:lpstr>
      <vt:lpstr>Dubai Medium</vt:lpstr>
      <vt:lpstr>全字库正楷体</vt:lpstr>
      <vt:lpstr>Times New Roman</vt:lpstr>
      <vt:lpstr>汉仪雅酷黑简</vt:lpstr>
      <vt:lpstr>汉仪中黑简</vt:lpstr>
      <vt:lpstr>楷体</vt:lpstr>
      <vt:lpstr>Wingdings</vt:lpstr>
      <vt:lpstr>等线</vt:lpstr>
      <vt:lpstr>华文仿宋</vt:lpstr>
      <vt:lpstr>Arial Unicode MS</vt:lpstr>
      <vt:lpstr>黑体</vt:lpstr>
      <vt:lpstr>Calibri</vt:lpstr>
      <vt:lpstr>汉仪君黑-45简</vt:lpstr>
      <vt:lpstr>Tahoma</vt:lpstr>
      <vt:lpstr>华文中宋</vt:lpstr>
      <vt:lpstr>隶书</vt:lpstr>
      <vt:lpstr>等线 Light</vt:lpstr>
      <vt:lpstr>HelveticaNeue</vt:lpstr>
      <vt:lpstr>华文新魏</vt:lpstr>
      <vt:lpstr>Segoe Print</vt:lpstr>
      <vt:lpstr>Office 主题​​</vt:lpstr>
      <vt:lpstr>2_Office 主题​​</vt:lpstr>
      <vt:lpstr>PowerPoint 演示文稿</vt:lpstr>
      <vt:lpstr>宁波市2023学年第二学期高考与选考模拟考客观题讲评</vt:lpstr>
      <vt:lpstr>PowerPoint 演示文稿</vt:lpstr>
      <vt:lpstr>题型概况</vt:lpstr>
      <vt:lpstr>PowerPoint 演示文稿</vt:lpstr>
      <vt:lpstr>阅读理解</vt:lpstr>
      <vt:lpstr>A 篇（共220词）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 篇（共333词）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 篇(共358词)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七选五（共306词）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完形填空（共227词）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语法填空（共197词）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Wiesen</cp:lastModifiedBy>
  <cp:revision>87</cp:revision>
  <dcterms:created xsi:type="dcterms:W3CDTF">2019-12-02T03:29:00Z</dcterms:created>
  <dcterms:modified xsi:type="dcterms:W3CDTF">2024-04-29T13:53:09Z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y fmtid="{D5CDD505-2E9C-101B-9397-08002B2CF9AE}" pid="3" name="KSOTemplateUUID">
    <vt:lpwstr>v1.0_mb_GHjiYY3kYmyb9dwo4TbZqw==</vt:lpwstr>
  </property>
  <property fmtid="{D5CDD505-2E9C-101B-9397-08002B2CF9AE}" pid="4" name="ICV">
    <vt:lpwstr>6D19F8EFE5124A7E805D62DC976A4BEC_13</vt:lpwstr>
  </property>
</Properties>
</file>