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7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8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9.xml" ContentType="application/vnd.openxmlformats-officedocument.presentationml.tags+xml"/>
  <Override PartName="/ppt/notesSlides/notesSlide22.xml" ContentType="application/vnd.openxmlformats-officedocument.presentationml.notesSlide+xml"/>
  <Override PartName="/ppt/tags/tag10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4" r:id="rId2"/>
    <p:sldId id="257" r:id="rId3"/>
    <p:sldId id="264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3" r:id="rId15"/>
    <p:sldId id="294" r:id="rId16"/>
    <p:sldId id="295" r:id="rId17"/>
    <p:sldId id="296" r:id="rId18"/>
    <p:sldId id="297" r:id="rId19"/>
    <p:sldId id="292" r:id="rId20"/>
    <p:sldId id="298" r:id="rId21"/>
    <p:sldId id="299" r:id="rId22"/>
    <p:sldId id="300" r:id="rId23"/>
    <p:sldId id="301" r:id="rId24"/>
    <p:sldId id="302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1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0ECF0"/>
    <a:srgbClr val="D1EBFF"/>
    <a:srgbClr val="D1F7FF"/>
    <a:srgbClr val="22ACEC"/>
    <a:srgbClr val="FCB302"/>
    <a:srgbClr val="FED100"/>
    <a:srgbClr val="FAB204"/>
    <a:srgbClr val="FAAC04"/>
    <a:srgbClr val="7ED9F9"/>
    <a:srgbClr val="19C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86" autoAdjust="0"/>
  </p:normalViewPr>
  <p:slideViewPr>
    <p:cSldViewPr snapToGrid="0">
      <p:cViewPr varScale="1">
        <p:scale>
          <a:sx n="72" d="100"/>
          <a:sy n="72" d="100"/>
        </p:scale>
        <p:origin x="630" y="66"/>
      </p:cViewPr>
      <p:guideLst>
        <p:guide orient="horz" pos="2051"/>
        <p:guide pos="38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EF2AE0A-4971-4029-A473-08630B9A7A4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51147"/>
            <a:ext cx="3333358" cy="10778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2504" y="119048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更多教学资源请关注</a:t>
            </a:r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公众号：溯恩高中英语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2503014"/>
            <a:ext cx="3276600" cy="32766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90735" y="1190484"/>
            <a:ext cx="52012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  <a:endParaRPr lang="zh-CN" altLang="en-US" sz="60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112631"/>
            <a:ext cx="3333358" cy="10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7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241855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370635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241856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19465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121479"/>
            <a:ext cx="11180781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1: pretend; passer-by; perform; extra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2: dream of; fame; broadcast; brief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3: to be honest; play jokes on; rely on; form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Group 4: get familiar with; sort out; break up </a:t>
            </a:r>
          </a:p>
        </p:txBody>
      </p:sp>
      <p:sp>
        <p:nvSpPr>
          <p:cNvPr id="7" name="矩形 6"/>
          <p:cNvSpPr/>
          <p:nvPr/>
        </p:nvSpPr>
        <p:spPr>
          <a:xfrm>
            <a:off x="708661" y="1591610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To collect extra information for their research, the college students pretended to be scientists to perform experiments on passers-by.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1634" y="2856118"/>
            <a:ext cx="10721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The announcer dreamed of rising to fame by broadcasting humorous and brief dramas on the radio.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1633" y="4153625"/>
            <a:ext cx="1072134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His classmates played jokes on him because he desired to form a musical band. To be honest, everybody has the right to rely on himself to achieve his goal. 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6919" y="5475824"/>
            <a:ext cx="1072134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He went to the factory to get familiar with the manufacturing process by watching how to sort out good products and how to break up bad ones into small pieces.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9001">
        <p:fade/>
      </p:transition>
    </mc:Choice>
    <mc:Fallback xmlns="">
      <p:transition spd="med" advClick="0" advTm="900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4477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26879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18047"/>
            <a:ext cx="11180781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to behave in a particular way to make others believe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that is not true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假装；假扮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浙江高考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I had been lying to myself, pretending that everything was fine.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rgbClr val="22ACE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8541" y="4201302"/>
            <a:ext cx="1334529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11" idx="3"/>
          </p:cNvCxnSpPr>
          <p:nvPr/>
        </p:nvCxnSpPr>
        <p:spPr>
          <a:xfrm flipV="1">
            <a:off x="2323070" y="4460789"/>
            <a:ext cx="580768" cy="21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1668164" y="4720283"/>
            <a:ext cx="2483706" cy="37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03838" y="3521673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932668" y="4106568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932668" y="4699704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2932668" y="5292840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945025" y="597247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39342" y="3253928"/>
            <a:ext cx="639663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假装做某事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43458" y="3863538"/>
            <a:ext cx="639252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to be doing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假装正在做某事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9342" y="4452558"/>
            <a:ext cx="6384279" cy="5219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to have done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假装做过某事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439342" y="5070408"/>
            <a:ext cx="6396636" cy="5219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to be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假装是某事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68172" y="5692374"/>
            <a:ext cx="6355449" cy="5219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pretend that</a:t>
            </a:r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假装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2261287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55118"/>
            <a:ext cx="11180781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我在街上见到她时，她装作不认识我，这真的使我很伤心。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(1)She pretended she __________________ when we met in the street, which really made me upset.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(2)She pretended __________________ when we met in the street, which really upset me.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76229" y="2264311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didn’t know me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24280" y="3578269"/>
            <a:ext cx="2842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not to know me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291282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20062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291283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244085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7773" y="1228182"/>
            <a:ext cx="11481669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2. attach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vt.&amp;vi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to fasten or join one thing to another    </a:t>
            </a:r>
          </a:p>
          <a:p>
            <a:pPr marL="514350" indent="-514350"/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  把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附（在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上）；把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固定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to believe that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is important or worth thinking about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认为有重要性；重视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rgbClr val="22ACE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8541" y="4423728"/>
            <a:ext cx="1334529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attach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11" idx="3"/>
          </p:cNvCxnSpPr>
          <p:nvPr/>
        </p:nvCxnSpPr>
        <p:spPr>
          <a:xfrm flipV="1">
            <a:off x="2323070" y="4683215"/>
            <a:ext cx="580768" cy="21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1668164" y="4720283"/>
            <a:ext cx="2483706" cy="37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03838" y="3521673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932668" y="4699704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945025" y="597247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39342" y="3253928"/>
            <a:ext cx="6025934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attach…to 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固定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附在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上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6414" y="4230132"/>
            <a:ext cx="6025932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attach importance/significance to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认为重要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有意义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80529" y="5692374"/>
            <a:ext cx="600946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be attached to …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依恋；爱慕；附属于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5" y="365426"/>
            <a:ext cx="3410465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Arial" panose="020B0604020202020204"/>
              </a:rPr>
              <a:t>attach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巧学活用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3730" y="1631648"/>
            <a:ext cx="11180781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My parents always ___________________ my getting a good education.</a:t>
            </a:r>
            <a:r>
              <a:rPr lang="en-US" sz="2800" b="1" dirty="0"/>
              <a:t> </a:t>
            </a:r>
            <a:endParaRPr lang="zh-CN" altLang="en-US" sz="2800" dirty="0"/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2)</a:t>
            </a:r>
            <a:r>
              <a:rPr lang="en-US" altLang="zh-CN" sz="28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a recent photograph </a:t>
            </a:r>
            <a:r>
              <a:rPr lang="en-US" altLang="zh-CN" sz="28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your application form. </a:t>
            </a: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This hospital ___________________ the medical college nearby.</a:t>
            </a:r>
          </a:p>
          <a:p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(4)(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重庆高考书面表达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一天，当我打开书本的时候，我发现了附在第一页上的一张漂亮卡片，上面有给我的最好的祝福。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One day, when I opened my book, I found a beautiful card _____________________, giving me best wishes.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43263" y="1621906"/>
            <a:ext cx="3320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 importance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3040" y="2497108"/>
            <a:ext cx="1536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5420" y="2484375"/>
            <a:ext cx="90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34" y="3325613"/>
            <a:ext cx="2471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is attached to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727" y="5462953"/>
            <a:ext cx="3962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attached to the first page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468">
        <p:fade/>
      </p:transition>
    </mc:Choice>
    <mc:Fallback xmlns="">
      <p:transition spd="med" advClick="0" advTm="746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" grpId="0"/>
      <p:bldP spid="10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20478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33356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20478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5758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0240" y="967740"/>
            <a:ext cx="11097895" cy="362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8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3. perform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vt.&amp;vi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such as a piece of work, task or duty; carry out    </a:t>
            </a:r>
          </a:p>
          <a:p>
            <a:pPr marL="514350" indent="-514350">
              <a:lnSpc>
                <a:spcPct val="80000"/>
              </a:lnSpc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       表演；履行；执行</a:t>
            </a:r>
          </a:p>
          <a:p>
            <a:pPr marL="514350" indent="-514350">
              <a:lnSpc>
                <a:spcPct val="80000"/>
              </a:lnSpc>
            </a:pP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浙江高考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800" b="1" dirty="0"/>
              <a:t> </a:t>
            </a:r>
          </a:p>
          <a:p>
            <a:pPr marL="514350" indent="-514350">
              <a:lnSpc>
                <a:spcPct val="8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Listening to music at home is one thing, going to hear it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performed</a:t>
            </a:r>
          </a:p>
          <a:p>
            <a:pPr marL="514350" indent="-514350">
              <a:lnSpc>
                <a:spcPct val="8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live is quite another.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</a:p>
          <a:p>
            <a:pPr marL="514350" indent="-514350">
              <a:lnSpc>
                <a:spcPct val="80000"/>
              </a:lnSpc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在家听音乐是一回事， 去现场听正在被演奏的音乐完全是另一回事。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lnSpc>
                <a:spcPct val="80000"/>
              </a:lnSpc>
            </a:pP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80000"/>
              </a:lnSpc>
            </a:pPr>
            <a:r>
              <a:rPr lang="zh-CN" altLang="en-US" sz="2800" dirty="0">
                <a:solidFill>
                  <a:srgbClr val="22ACE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80000"/>
              </a:lnSpc>
            </a:pP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477" y="4992150"/>
            <a:ext cx="1544594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11" idx="3"/>
          </p:cNvCxnSpPr>
          <p:nvPr/>
        </p:nvCxnSpPr>
        <p:spPr>
          <a:xfrm flipV="1">
            <a:off x="2323071" y="5251638"/>
            <a:ext cx="580767" cy="21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1767024" y="5189844"/>
            <a:ext cx="2273631" cy="24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03838" y="409009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932668" y="5268126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932668" y="634318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39342" y="3636995"/>
            <a:ext cx="658198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perform an operation/experiment/promise</a:t>
            </a: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进行手术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做实验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履行诺言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76414" y="4996266"/>
            <a:ext cx="654491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perform a play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表演戏剧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80528" y="6063084"/>
            <a:ext cx="651608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put on/give performances …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进行表演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5" y="365426"/>
            <a:ext cx="3731742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单句语法填空 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269763"/>
            <a:ext cx="11483340" cy="1000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浙江高考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en-US" sz="2800" dirty="0">
                <a:latin typeface="Calibri" panose="020F0502020204030204" pitchFamily="34" charset="0"/>
              </a:rPr>
              <a:t>Your __________________ (perform) as a student will be     excellent if you develop a habit of reflecting on how you learn.</a:t>
            </a:r>
          </a:p>
          <a:p>
            <a:pPr marL="514350" indent="-514350"/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2)</a:t>
            </a:r>
            <a:r>
              <a:rPr lang="en-US" sz="2800" b="1" dirty="0"/>
              <a:t> </a:t>
            </a:r>
            <a:r>
              <a:rPr lang="en-US" sz="2800" dirty="0">
                <a:latin typeface="Calibri" panose="020F0502020204030204" pitchFamily="34" charset="0"/>
              </a:rPr>
              <a:t>The famous doctor is going to set out ________________ (perform) the operation, so please keep calm.</a:t>
            </a:r>
            <a:endParaRPr lang="en-US" altLang="zh-CN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en-US" sz="2800" b="1" dirty="0"/>
              <a:t> </a:t>
            </a:r>
            <a:r>
              <a:rPr lang="en-US" sz="2800" dirty="0">
                <a:latin typeface="Calibri" panose="020F0502020204030204" pitchFamily="34" charset="0"/>
              </a:rPr>
              <a:t>______________(perform) an experiment calls for devotion and carefulness.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(4) 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山东高考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我认为这次机会很重要， 最近我一直在准备着， 希望我能表现优秀。</a:t>
            </a:r>
            <a:r>
              <a:rPr lang="en-US" sz="2800" dirty="0">
                <a:latin typeface="Calibri" panose="020F0502020204030204" pitchFamily="34" charset="0"/>
              </a:rPr>
              <a:t>I consider the opportunity is of great importance and I have been preparing it recently __________________________________.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53333" y="1267581"/>
            <a:ext cx="2591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performance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6563" y="2548567"/>
            <a:ext cx="2063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perform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7143" y="3837762"/>
            <a:ext cx="2578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Performing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16115" y="5950605"/>
            <a:ext cx="6314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with the hope that I can perform it well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1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1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65422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4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7773" y="1418047"/>
            <a:ext cx="1148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4. familiar  adj.  well known to you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熟悉的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knowing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very well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熟悉；通晓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</a:p>
          <a:p>
            <a:pPr marL="514350" indent="-514350"/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反义词：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unfamiliar</a:t>
            </a:r>
            <a:endParaRPr lang="en-US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教材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P34)They were so popular that their fans formed clubs in order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get more familiar with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them.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rgbClr val="22ACE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477" y="4757367"/>
            <a:ext cx="1544594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familiar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11" idx="3"/>
          </p:cNvCxnSpPr>
          <p:nvPr/>
        </p:nvCxnSpPr>
        <p:spPr>
          <a:xfrm flipV="1">
            <a:off x="2323071" y="5016855"/>
            <a:ext cx="580767" cy="21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2174792" y="5029202"/>
            <a:ext cx="1421025" cy="12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03838" y="433723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907954" y="5750049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51699" y="4057131"/>
            <a:ext cx="658198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be/get familiar with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熟悉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55814" y="5469948"/>
            <a:ext cx="651608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be familiar to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…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为某人所熟悉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816">
        <p:fade/>
      </p:transition>
    </mc:Choice>
    <mc:Fallback xmlns="">
      <p:transition spd="med" advClick="0" advTm="3816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5" y="365426"/>
            <a:ext cx="3731742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familiar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考题对接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269763"/>
            <a:ext cx="11483340" cy="698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他总是乐于帮助他人， 因此大家都熟悉他。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sz="2800" b="1" dirty="0"/>
              <a:t> </a:t>
            </a:r>
            <a:endParaRPr lang="zh-CN" altLang="en-US" sz="2800" dirty="0"/>
          </a:p>
          <a:p>
            <a:r>
              <a:rPr lang="en-US" sz="2800" dirty="0">
                <a:latin typeface="Calibri" panose="020F0502020204030204" pitchFamily="34" charset="0"/>
              </a:rPr>
              <a:t>(1)He is always willing to help others, so everyone here _____________ him.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pPr marL="514350" indent="-514350"/>
            <a:endParaRPr lang="en-US" sz="2800" dirty="0">
              <a:latin typeface="Calibri" panose="020F0502020204030204" pitchFamily="34" charset="0"/>
            </a:endParaRPr>
          </a:p>
          <a:p>
            <a:pPr marL="514350" indent="-514350"/>
            <a:r>
              <a:rPr lang="en-US" sz="2800" dirty="0">
                <a:latin typeface="Calibri" panose="020F0502020204030204" pitchFamily="34" charset="0"/>
              </a:rPr>
              <a:t>(2)He is always willing to help others, so he ________________ everyone here.</a:t>
            </a:r>
          </a:p>
          <a:p>
            <a:pPr marL="514350" indent="-514350"/>
            <a:endParaRPr lang="en-US" sz="2800" dirty="0">
              <a:latin typeface="Calibri" panose="020F0502020204030204" pitchFamily="34" charset="0"/>
            </a:endParaRPr>
          </a:p>
          <a:p>
            <a:pPr marL="514350" indent="-514350"/>
            <a:r>
              <a:rPr lang="en-US" sz="2800" dirty="0">
                <a:latin typeface="Calibri" panose="020F0502020204030204" pitchFamily="34" charset="0"/>
              </a:rPr>
              <a:t>(3)(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天津高考书面表达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我相信，这些捐赠的书籍不仅能让你更加熟悉中国，而且还能帮助你提高中文。</a:t>
            </a:r>
            <a:endParaRPr 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I believe these donated books will not only ________________________ China but help enhance your Chinese.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pPr marL="514350" indent="-514350"/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90551" y="2083136"/>
            <a:ext cx="2591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is familiar with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6563" y="2956348"/>
            <a:ext cx="2063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is familiar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73228" y="5098193"/>
            <a:ext cx="480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make you more  familiar with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883">
        <p:fade/>
      </p:transition>
    </mc:Choice>
    <mc:Fallback xmlns="">
      <p:transition spd="med" advClick="0" advTm="488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18047"/>
            <a:ext cx="111807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5. rely on       to depend on ; to count on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依赖；信赖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800" b="1" dirty="0"/>
              <a:t> 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教材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P34)</a:t>
            </a:r>
            <a:r>
              <a:rPr lang="en-US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some of these actors could not sing well enough,  they had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rely on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other musicians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help them.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rgbClr val="22ACEC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考点必记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8541" y="4460799"/>
            <a:ext cx="1334529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rely on 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11" idx="3"/>
          </p:cNvCxnSpPr>
          <p:nvPr/>
        </p:nvCxnSpPr>
        <p:spPr>
          <a:xfrm flipV="1">
            <a:off x="2323070" y="4720286"/>
            <a:ext cx="580768" cy="21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1668164" y="4720283"/>
            <a:ext cx="2483706" cy="37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903838" y="3521673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932668" y="4304280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932668" y="5132199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945025" y="5972475"/>
            <a:ext cx="5313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39343" y="3253928"/>
            <a:ext cx="653256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rely on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指望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相信某人做某事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43458" y="4061250"/>
            <a:ext cx="6516087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rely on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依靠某物做某事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9343" y="4885053"/>
            <a:ext cx="650784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rely on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依赖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信赖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指望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80529" y="5692374"/>
            <a:ext cx="6454303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rely on it that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相信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；指望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1425981" y="3225437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2248947" y="964891"/>
            <a:ext cx="3361038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1599456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449339" y="1162766"/>
            <a:ext cx="28244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M2Unit 5 Music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3909870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193791" y="3545107"/>
            <a:ext cx="66060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1399310" y="1063913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5734136" y="1067981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24">
        <p:fade/>
      </p:transition>
    </mc:Choice>
    <mc:Fallback xmlns="">
      <p:transition spd="med" advClick="0" advTm="2024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94205"/>
            <a:ext cx="7389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2718486" y="365426"/>
            <a:ext cx="2261287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55118"/>
            <a:ext cx="1118078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你可以相信你在困难时我会帮助你。</a:t>
            </a:r>
            <a:r>
              <a:rPr lang="en-US" sz="2800" b="1" dirty="0"/>
              <a:t> </a:t>
            </a:r>
            <a:r>
              <a:rPr lang="en-US" sz="2800" dirty="0">
                <a:latin typeface="Calibri" panose="020F0502020204030204" pitchFamily="34" charset="0"/>
              </a:rPr>
              <a:t>(rely on)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(1)You can ________________________when you are in trouble.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(2)You can ________________________ when you are in trouble.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(3)You can ________________________ when you are in trouble.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793362" y="3986380"/>
            <a:ext cx="3570273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rely on my helping you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756977" y="2257170"/>
            <a:ext cx="345831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rely on me to help you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408286" y="3141663"/>
            <a:ext cx="436850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rely on it that I will help you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180070"/>
            <a:ext cx="2176013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29247" y="30885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286896" y="180071"/>
            <a:ext cx="5078627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写出句子中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break up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的含义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132873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9790" y="902024"/>
            <a:ext cx="10972801" cy="55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6. break up</a:t>
            </a:r>
          </a:p>
          <a:p>
            <a:pPr marL="514350" indent="-514350">
              <a:lnSpc>
                <a:spcPct val="90000"/>
              </a:lnSpc>
            </a:pP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(1)—I’m surprised to hear that Sue and Paul have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broken up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   —So am I. They seemed very happy together when I last saw them.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(2)The meeting didn’t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break up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until midnight.</a:t>
            </a:r>
          </a:p>
          <a:p>
            <a:pPr>
              <a:lnSpc>
                <a:spcPct val="90000"/>
              </a:lnSpc>
            </a:pPr>
            <a:endParaRPr lang="zh-CN" altLang="en-US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(3)The police came running and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broke up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crowd.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(4)When does the school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break up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for the summer holidays</a:t>
            </a:r>
            <a:r>
              <a:rPr lang="zh-CN" alt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？</a:t>
            </a: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(5) He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broke up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under the strain. </a:t>
            </a:r>
          </a:p>
          <a:p>
            <a:pPr>
              <a:lnSpc>
                <a:spcPct val="90000"/>
              </a:lnSpc>
            </a:pP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(6) I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broke up </a:t>
            </a: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the candy and gave each child a small piece. </a:t>
            </a: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920240" y="256471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9936715" y="328552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9936715" y="406400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9936714" y="4978400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9924359" y="5793945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9924359" y="648866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____________</a:t>
            </a:r>
            <a:endParaRPr lang="zh-CN" altLang="en-US" dirty="0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0284040" y="2404762"/>
            <a:ext cx="90281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分手</a:t>
            </a: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10299101" y="3103900"/>
            <a:ext cx="113364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结束</a:t>
            </a:r>
            <a:r>
              <a:rPr lang="zh-CN" altLang="en-US" b="1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0326345" y="3864620"/>
            <a:ext cx="90601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驱散</a:t>
            </a: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10341719" y="4801029"/>
            <a:ext cx="90601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放假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10321123" y="5558910"/>
            <a:ext cx="90281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垮掉</a:t>
            </a: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9765059" y="6263247"/>
            <a:ext cx="198002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分开、拆散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869">
        <p:fade/>
      </p:transition>
    </mc:Choice>
    <mc:Fallback xmlns="">
      <p:transition spd="med" advClick="0" advTm="68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817667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2977983" y="365426"/>
            <a:ext cx="2261287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归纳拓展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8660" y="1455118"/>
            <a:ext cx="11180781" cy="439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en-US" sz="2800" dirty="0">
                <a:latin typeface="Calibri" panose="020F0502020204030204" pitchFamily="34" charset="0"/>
              </a:rPr>
              <a:t>break down</a:t>
            </a:r>
            <a:r>
              <a:rPr lang="zh-CN" altLang="en-US" sz="2800" b="1" dirty="0">
                <a:latin typeface="Calibri" panose="020F0502020204030204" pitchFamily="34" charset="0"/>
              </a:rPr>
              <a:t>　　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出故障；失败；垮掉；分解</a:t>
            </a:r>
          </a:p>
          <a:p>
            <a:pPr>
              <a:lnSpc>
                <a:spcPct val="170000"/>
              </a:lnSpc>
            </a:pPr>
            <a:r>
              <a:rPr lang="en-US" sz="2800" dirty="0">
                <a:latin typeface="Calibri" panose="020F0502020204030204" pitchFamily="34" charset="0"/>
              </a:rPr>
              <a:t>break in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破门而入；打断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谈话等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Calibri" panose="020F0502020204030204" pitchFamily="34" charset="0"/>
              </a:rPr>
              <a:t>break into  	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强行闯入；突然</a:t>
            </a:r>
            <a:r>
              <a:rPr lang="en-US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起来</a:t>
            </a:r>
          </a:p>
          <a:p>
            <a:pPr>
              <a:lnSpc>
                <a:spcPct val="170000"/>
              </a:lnSpc>
            </a:pPr>
            <a:r>
              <a:rPr lang="en-US" sz="2800" dirty="0">
                <a:latin typeface="Calibri" panose="020F0502020204030204" pitchFamily="34" charset="0"/>
              </a:rPr>
              <a:t>break out              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战争、火灾等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爆发；发生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无被动语态</a:t>
            </a:r>
            <a:r>
              <a:rPr 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en-US" sz="2800" dirty="0">
                <a:latin typeface="Calibri" panose="020F0502020204030204" pitchFamily="34" charset="0"/>
              </a:rPr>
              <a:t>break away from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脱离；挣脱</a:t>
            </a:r>
            <a:r>
              <a:rPr lang="zh-CN" altLang="en-US" sz="2800" b="1" dirty="0"/>
              <a:t>　</a:t>
            </a:r>
            <a:endParaRPr lang="zh-CN" altLang="en-US" sz="2800" dirty="0"/>
          </a:p>
          <a:p>
            <a:pPr>
              <a:lnSpc>
                <a:spcPct val="150000"/>
              </a:lnSpc>
            </a:pPr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306826" y="531271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643">
        <p:fade/>
      </p:transition>
    </mc:Choice>
    <mc:Fallback xmlns="">
      <p:transition spd="med" advClick="0" advTm="1643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65425"/>
            <a:ext cx="1817667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2977982" y="365426"/>
            <a:ext cx="4312503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break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Arial" panose="020B0604020202020204"/>
              </a:rPr>
              <a:t>短语巧学活用</a:t>
            </a: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2440" y="1616075"/>
            <a:ext cx="1110615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(1)The two friends ha</a:t>
            </a:r>
            <a:r>
              <a:rPr lang="en-US" altLang="zh-CN" sz="2800" dirty="0">
                <a:latin typeface="Calibri" panose="020F0502020204030204" pitchFamily="34" charset="0"/>
              </a:rPr>
              <a:t>d</a:t>
            </a:r>
            <a:r>
              <a:rPr lang="en-US" sz="2800" dirty="0">
                <a:latin typeface="Calibri" panose="020F0502020204030204" pitchFamily="34" charset="0"/>
              </a:rPr>
              <a:t> an argument that _________their friendship forever.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(2)The computer system ____________ suddenly while he was searching for information on the Internet.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(3)The thieves ___________ his house and stole a lot of money.</a:t>
            </a:r>
          </a:p>
          <a:p>
            <a:endParaRPr lang="zh-CN" alt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(4)When World War Ⅰ _________, he seemed to have become another man, downhearted.</a:t>
            </a:r>
            <a:endParaRPr lang="zh-CN" altLang="en-US" sz="2800" dirty="0">
              <a:latin typeface="Calibri" panose="020F0502020204030204" pitchFamily="34" charset="0"/>
            </a:endParaRPr>
          </a:p>
          <a:p>
            <a:endParaRPr lang="en-US" altLang="zh-CN" sz="2800" dirty="0">
              <a:solidFill>
                <a:srgbClr val="22ACEC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319183" y="531271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5130" y="4980315"/>
            <a:ext cx="162922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broke out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586127" y="1578863"/>
            <a:ext cx="1472198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broke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63679" y="2854997"/>
            <a:ext cx="196355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broke down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18404" y="4126573"/>
            <a:ext cx="1710533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broke into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639">
        <p:fade/>
      </p:transition>
    </mc:Choice>
    <mc:Fallback xmlns="">
      <p:transition spd="med" advClick="0" advTm="363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451924"/>
            <a:ext cx="232429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404727"/>
            <a:ext cx="762000" cy="746760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475892" y="575638"/>
            <a:ext cx="15356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8" name="矩形 7"/>
          <p:cNvSpPr/>
          <p:nvPr/>
        </p:nvSpPr>
        <p:spPr>
          <a:xfrm>
            <a:off x="346710" y="1449705"/>
            <a:ext cx="11270615" cy="5133340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anose="020F0502020204030204" pitchFamily="34" charset="0"/>
              </a:rPr>
              <a:t>        Zhu </a:t>
            </a:r>
            <a:r>
              <a:rPr lang="en-US" altLang="zh-CN" sz="2800" dirty="0" err="1">
                <a:solidFill>
                  <a:schemeClr val="tx1"/>
                </a:solidFill>
                <a:latin typeface="Calibri" panose="020F0502020204030204" pitchFamily="34" charset="0"/>
              </a:rPr>
              <a:t>Zhiwen</a:t>
            </a:r>
            <a:r>
              <a:rPr lang="en-US" altLang="zh-CN" sz="2800" dirty="0">
                <a:solidFill>
                  <a:schemeClr val="tx1"/>
                </a:solidFill>
                <a:latin typeface="Calibri" panose="020F0502020204030204" pitchFamily="34" charset="0"/>
              </a:rPr>
              <a:t>, once a farmer, __________ being a __________. It’s true that many people ____________ him and were not __________ about him. Actually, he __________ his confidence and persistence to </a:t>
            </a:r>
            <a:r>
              <a:rPr lang="en-US" altLang="zh-CN" sz="2800" dirty="0" err="1">
                <a:solidFill>
                  <a:schemeClr val="tx1"/>
                </a:solidFill>
                <a:latin typeface="Calibri" panose="020F0502020204030204" pitchFamily="34" charset="0"/>
              </a:rPr>
              <a:t>practise</a:t>
            </a:r>
            <a:r>
              <a:rPr lang="en-US" altLang="zh-CN" sz="2800" dirty="0">
                <a:solidFill>
                  <a:schemeClr val="tx1"/>
                </a:solidFill>
                <a:latin typeface="Calibri" panose="020F0502020204030204" pitchFamily="34" charset="0"/>
              </a:rPr>
              <a:t> singing for 30 years, during which he once ________ music in pubs, and recorded songs  in __________ as well. His efforts __________ him success, and he rose to __________ with the help of his instructors. </a:t>
            </a:r>
          </a:p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anose="020F0502020204030204" pitchFamily="34" charset="0"/>
              </a:rPr>
              <a:t>        Now everybody ____________ his songs, and his voice __________ everyone. He is grateful for the help he has recevied from people, without which he couldn’t have made such great progress. In addition, he _______________________ his fans and has promised that the relationship between him and his _________ fans will never __________. </a:t>
            </a:r>
          </a:p>
        </p:txBody>
      </p:sp>
      <p:sp>
        <p:nvSpPr>
          <p:cNvPr id="9" name="矩形 8"/>
          <p:cNvSpPr/>
          <p:nvPr/>
        </p:nvSpPr>
        <p:spPr>
          <a:xfrm>
            <a:off x="702118" y="1861136"/>
            <a:ext cx="1066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Calibri" panose="020F0502020204030204" pitchFamily="34" charset="0"/>
              </a:rPr>
              <a:t>    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358075" y="5969752"/>
            <a:ext cx="1467133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break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5167640" y="1522535"/>
            <a:ext cx="187750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dreamed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8313482" y="1493375"/>
            <a:ext cx="147829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musician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965713" y="1929380"/>
            <a:ext cx="243355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played jokes 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8118160" y="1940466"/>
            <a:ext cx="157408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confident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241028" y="2384727"/>
            <a:ext cx="147354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relied 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597741" y="2772438"/>
            <a:ext cx="174644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performed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69747" y="3225896"/>
            <a:ext cx="123219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studios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634684" y="3211290"/>
            <a:ext cx="121539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earned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860445" y="3661558"/>
            <a:ext cx="923073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fame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569805" y="4278418"/>
            <a:ext cx="232089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is familiar with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9549344" y="4288939"/>
            <a:ext cx="197913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is familiar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385433" y="5536421"/>
            <a:ext cx="440069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attaches great importance to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483981" y="5955349"/>
            <a:ext cx="138121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devoted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490">
        <p:fade/>
      </p:transition>
    </mc:Choice>
    <mc:Fallback xmlns="">
      <p:transition spd="med" advClick="0" advTm="449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8" grpId="0"/>
      <p:bldP spid="19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90139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506562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90140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342942"/>
            <a:ext cx="762000" cy="74676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165604" y="1026828"/>
            <a:ext cx="11026395" cy="5760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  ________         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音乐家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  ________  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./vi./n.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广播；播放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(_________, _________)</a:t>
            </a: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 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(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组成；构成；形成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 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额外的；外加 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工作室；演播室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 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民间的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工具；器械 ；乐器 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 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过路人；行人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  ________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浸；蘸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(______, ______)</a:t>
            </a: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________   	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熟悉的；常见的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    	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假装；假扮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   	n.   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赚；挣得；获得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 ________         adj.  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自信的；确信的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9052" y="99573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musician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0811" y="145706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broadcast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63740" y="190191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80213" y="231380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extra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04927" y="273394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studio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67859" y="315406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folk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80216" y="3632026"/>
            <a:ext cx="219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instrument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67859" y="407686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passer-by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67857" y="450935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59616" y="492125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familiar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59616" y="534138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pretend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09043" y="5791072"/>
            <a:ext cx="199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earn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73247" y="1436465"/>
            <a:ext cx="1754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broadcast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00802" y="617825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confident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432025" y="1452941"/>
            <a:ext cx="1754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broadcast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46266" y="450111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dipped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81944" y="446404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dipped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241855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382992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241856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194658"/>
            <a:ext cx="762000" cy="746760"/>
          </a:xfrm>
          <a:prstGeom prst="rect">
            <a:avLst/>
          </a:prstGeom>
        </p:spPr>
      </p:pic>
      <p:sp>
        <p:nvSpPr>
          <p:cNvPr id="36" name="矩形 35"/>
          <p:cNvSpPr/>
          <p:nvPr/>
        </p:nvSpPr>
        <p:spPr>
          <a:xfrm>
            <a:off x="717258" y="871668"/>
            <a:ext cx="11474742" cy="5927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ts val="3500"/>
              </a:lnSpc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  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表演；履行；执行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表演；演奏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_________ 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表演者；执行者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 __________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诙谐的；幽默的       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幽默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 __________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投入；热爱            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____________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致力于；献身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__________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热爱的；献身的；忠诚的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 __________ 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增加；加法；加             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增加；加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__________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另外 的；增加的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____________  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另外地；而且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 __________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敏感的；易受伤的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           ____________  n.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感觉；感官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 __________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吸引人的；有吸引力的       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吸引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__________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名胜；旅游胜地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吸引；吸引人的事物 ；引力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 __________  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./vi.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系上；附加；连接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____________   adj.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附属于；依恋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__________  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附属物；依恋；爱慕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  __________   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简短的；简要的 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___________adv.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简要地；短暂地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>
            <a:off x="6559210" y="120574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6539341" y="2103412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6544174" y="255006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6535725" y="386388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6555020" y="4349960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557204" y="3457948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6537223" y="4746447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6541338" y="567732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6508390" y="662055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152984" y="85980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05521" y="884529"/>
            <a:ext cx="2319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performance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28285" y="1304659"/>
            <a:ext cx="1713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performer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91214" y="1737144"/>
            <a:ext cx="198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humorous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54934" y="176185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humor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03570" y="221905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54943" y="223141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54142" y="2651545"/>
            <a:ext cx="173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03571" y="312110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516726" y="309638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78856" y="3553588"/>
            <a:ext cx="1960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467299" y="3528875"/>
            <a:ext cx="2146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03570" y="398607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sensitive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454950" y="399843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sense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28283" y="445563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attractive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442586" y="443091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attract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40642" y="533296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41785" y="5740735"/>
            <a:ext cx="1923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attachment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14781" y="622356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brief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516727" y="621121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briefly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20043" y="490459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attraction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496133" y="531236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281">
        <p:fade/>
      </p:transition>
    </mc:Choice>
    <mc:Fallback xmlns="">
      <p:transition spd="med" advClick="0" advTm="728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7" grpId="0"/>
      <p:bldP spid="68" grpId="0"/>
      <p:bldP spid="69" grpId="0"/>
      <p:bldP spid="71" grpId="0"/>
      <p:bldP spid="73" grpId="0"/>
      <p:bldP spid="74" grpId="0"/>
      <p:bldP spid="75" grpId="0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1540422" y="1348945"/>
            <a:ext cx="10058400" cy="5260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1.________________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梦见；梦想；设想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说实在地；实话说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认为有（重要性、意义）；附上；连接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用现金；有现钱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戏弄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依赖；依靠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熟悉；与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熟悉起来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大约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打碎；分裂；解体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9.________________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另外；也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分类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11._______________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最重要的是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80885" y="126758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dream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80887" y="1687717"/>
            <a:ext cx="250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to be honest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68531" y="2132558"/>
            <a:ext cx="2578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attach…to …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68529" y="250326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cash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43814" y="2886321"/>
            <a:ext cx="324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play jokes on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43816" y="3257024"/>
            <a:ext cx="2764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rely on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19099" y="3664797"/>
            <a:ext cx="3344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be/get familiar with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06745" y="4060214"/>
            <a:ext cx="343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or so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19103" y="4443273"/>
            <a:ext cx="2331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break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43816" y="4838690"/>
            <a:ext cx="261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in addition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43814" y="5258818"/>
            <a:ext cx="2640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sort out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56169" y="5654234"/>
            <a:ext cx="3147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above all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365473" y="1412056"/>
            <a:ext cx="3750224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to tell the truth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think highly of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make up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pedestrian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reputation  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make a living  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dull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foreign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play tricks on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 depend on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27108" y="1406819"/>
            <a:ext cx="4145692" cy="457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humorous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earn a living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rely on                        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familiar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break up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attach importance to   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play jokes on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to be honest 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passer-by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fame</a:t>
            </a:r>
          </a:p>
        </p:txBody>
      </p:sp>
      <p:cxnSp>
        <p:nvCxnSpPr>
          <p:cNvPr id="37" name="直接箭头连接符 36"/>
          <p:cNvCxnSpPr/>
          <p:nvPr/>
        </p:nvCxnSpPr>
        <p:spPr>
          <a:xfrm rot="16200000" flipH="1">
            <a:off x="3960340" y="1797907"/>
            <a:ext cx="3076833" cy="28914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3818238" y="2150076"/>
            <a:ext cx="3064476" cy="16805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3076832" y="2669059"/>
            <a:ext cx="3904736" cy="803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3336324" y="3064476"/>
            <a:ext cx="3645244" cy="2150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3336324" y="3496962"/>
            <a:ext cx="3707027" cy="22365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 flipV="1">
            <a:off x="3669957" y="2150076"/>
            <a:ext cx="3237470" cy="18658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 flipV="1">
            <a:off x="2693773" y="1742303"/>
            <a:ext cx="4238368" cy="27308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2829697" y="2977978"/>
            <a:ext cx="4102444" cy="18411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3756454" y="4300151"/>
            <a:ext cx="3188043" cy="10008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 flipV="1">
            <a:off x="3595816" y="2631989"/>
            <a:ext cx="3348681" cy="31139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892">
        <p:fade/>
      </p:transition>
    </mc:Choice>
    <mc:Fallback xmlns="">
      <p:transition spd="med" advClick="0" advTm="289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词汇释义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6864" y="518979"/>
            <a:ext cx="1204403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/>
              <a:t>_______________ a person who perform or compose music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imagine or think about what you would like to happen 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consider </a:t>
            </a:r>
            <a:r>
              <a:rPr lang="en-US" altLang="zh-CN" dirty="0" err="1"/>
              <a:t>sth</a:t>
            </a:r>
            <a:r>
              <a:rPr lang="en-US" altLang="zh-CN" dirty="0"/>
              <a:t> very important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behave to make others believe </a:t>
            </a:r>
            <a:r>
              <a:rPr lang="en-US" altLang="zh-CN" dirty="0" err="1"/>
              <a:t>sth</a:t>
            </a:r>
            <a:r>
              <a:rPr lang="en-US" altLang="zh-CN" dirty="0"/>
              <a:t> that is not true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start to exist and develop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do </a:t>
            </a:r>
            <a:r>
              <a:rPr lang="en-US" altLang="zh-CN" dirty="0" err="1"/>
              <a:t>sth</a:t>
            </a:r>
            <a:r>
              <a:rPr lang="en-US" altLang="zh-CN" dirty="0"/>
              <a:t> such as a piece of work, task or duty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come to an end; to separate into smaller pieces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to separate </a:t>
            </a:r>
            <a:r>
              <a:rPr lang="en-US" altLang="zh-CN" dirty="0" err="1"/>
              <a:t>sth</a:t>
            </a:r>
            <a:r>
              <a:rPr lang="en-US" altLang="zh-CN" dirty="0"/>
              <a:t> from a larger group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_______________ most important of all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______________  to get money from work that you do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5199" y="66210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musician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9899" y="127994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dream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828" y="1910151"/>
            <a:ext cx="360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attach importance to </a:t>
            </a:r>
            <a:endParaRPr lang="zh-CN" altLang="en-US" sz="24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7556" y="256504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pretend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128" y="3195237"/>
            <a:ext cx="353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316" y="3804837"/>
            <a:ext cx="274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9319" y="447210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break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9320" y="5052869"/>
            <a:ext cx="1981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sort out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6963" y="574484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above all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2913" y="637185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earn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92">
        <p:fade/>
      </p:transition>
    </mc:Choice>
    <mc:Fallback xmlns="">
      <p:transition spd="med" advClick="0" advTm="309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1599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44774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750119" y="31599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797"/>
            <a:ext cx="762000" cy="746760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0" y="5121447"/>
            <a:ext cx="3595815" cy="809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Words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concerning music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929449" y="5116368"/>
            <a:ext cx="803189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classical music; folk music; rock ’n’ roll; ballad; orchestra; rap; jazz; choral; karaoke; musical instrument; studio; musician; broadcast music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1566817"/>
            <a:ext cx="3620530" cy="80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Adjectives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to describe a person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79532" y="1544595"/>
            <a:ext cx="802002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humorous; familiar; attractive; confident; sensitive</a:t>
            </a:r>
          </a:p>
          <a:p>
            <a:pPr lvl="1"/>
            <a:endParaRPr lang="en-US" altLang="zh-CN" sz="24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3288543"/>
            <a:ext cx="3604057" cy="875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Verb phrases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to describe a person</a:t>
            </a:r>
          </a:p>
          <a:p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08359" y="3249826"/>
            <a:ext cx="799119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dream of doing </a:t>
            </a:r>
            <a:r>
              <a:rPr lang="en-US" altLang="zh-CN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sth</a:t>
            </a:r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; attach importance to fame; 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earn extra money; perform in pubs; play jokes on; </a:t>
            </a:r>
          </a:p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rely on; get familiar with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662">
        <p:fade/>
      </p:transition>
    </mc:Choice>
    <mc:Fallback xmlns="">
      <p:transition spd="med" advClick="0" advTm="466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60311" y="353065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52817" y="481845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佳句赏析</a:t>
            </a:r>
          </a:p>
        </p:txBody>
      </p:sp>
      <p:sp>
        <p:nvSpPr>
          <p:cNvPr id="23" name="平行四边形 22"/>
          <p:cNvSpPr/>
          <p:nvPr/>
        </p:nvSpPr>
        <p:spPr>
          <a:xfrm>
            <a:off x="3750119" y="353066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05868"/>
            <a:ext cx="762000" cy="7467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39165" y="1692910"/>
            <a:ext cx="108712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Some people ____________ success while others wake up and work hard at it. 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Only when you ___________ your own efforts could you get the real partners. 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Friendship is to be strengthened by truth and ________.  </a:t>
            </a:r>
          </a:p>
          <a:p>
            <a:endParaRPr lang="en-US" altLang="zh-CN" sz="2800" dirty="0">
              <a:latin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</a:rPr>
              <a:t>Be slow to promise and quick to ________.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5634" y="1692846"/>
            <a:ext cx="291240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dream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8381" y="2927510"/>
            <a:ext cx="291240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rely 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19053" y="4234598"/>
            <a:ext cx="164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devotion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6712" y="5019922"/>
            <a:ext cx="164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146">
        <p:fade/>
      </p:transition>
    </mc:Choice>
    <mc:Fallback xmlns="">
      <p:transition spd="med" advClick="0" advTm="414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2|0.3|0.2|0.2|0.3|0.2|0.2|0.2|0.2|0.2|0.2|0.2|0.2|0.2|0.2|0.2|0.2|0.2|0.2|0.2|0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1|0.1|0.2|0.2|0.2|0.2|0.2|0.2|0.2|0.2|0.2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2|0.1|0.1|0.1|0.2|0.2|0.2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1|0.1|0.1|0.2|0.2|0.2|0.2|0.2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7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4|0.6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3|1.7|1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5|0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0.4|0.6|0.6|0.6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0.5|0.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2153</Words>
  <Application>Microsoft Office PowerPoint</Application>
  <PresentationFormat>宽屏</PresentationFormat>
  <Paragraphs>411</Paragraphs>
  <Slides>24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HelveticaNeue</vt:lpstr>
      <vt:lpstr>等线</vt:lpstr>
      <vt:lpstr>等线 Light</vt:lpstr>
      <vt:lpstr>华文新魏</vt:lpstr>
      <vt:lpstr>宋体</vt:lpstr>
      <vt:lpstr>Arial</vt:lpstr>
      <vt:lpstr>Calibri</vt:lpstr>
      <vt:lpstr>Cambria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Windows 用户</cp:lastModifiedBy>
  <cp:revision>108</cp:revision>
  <dcterms:created xsi:type="dcterms:W3CDTF">2017-08-09T01:43:00Z</dcterms:created>
  <dcterms:modified xsi:type="dcterms:W3CDTF">2019-07-09T02:30:43Z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2052-11.1.0.8472</vt:lpwstr>
  </property>
</Properties>
</file>