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3"/>
  </p:notesMasterIdLst>
  <p:sldIdLst>
    <p:sldId id="372" r:id="rId4"/>
    <p:sldId id="346" r:id="rId5"/>
    <p:sldId id="336" r:id="rId6"/>
    <p:sldId id="301" r:id="rId7"/>
    <p:sldId id="339" r:id="rId8"/>
    <p:sldId id="340" r:id="rId9"/>
    <p:sldId id="356" r:id="rId10"/>
    <p:sldId id="341" r:id="rId11"/>
    <p:sldId id="302" r:id="rId12"/>
    <p:sldId id="342" r:id="rId14"/>
    <p:sldId id="344" r:id="rId15"/>
    <p:sldId id="357" r:id="rId16"/>
    <p:sldId id="343" r:id="rId17"/>
    <p:sldId id="347" r:id="rId18"/>
    <p:sldId id="348" r:id="rId19"/>
    <p:sldId id="349" r:id="rId20"/>
    <p:sldId id="350" r:id="rId21"/>
    <p:sldId id="351" r:id="rId22"/>
    <p:sldId id="352" r:id="rId23"/>
    <p:sldId id="353" r:id="rId24"/>
    <p:sldId id="354" r:id="rId25"/>
    <p:sldId id="355" r:id="rId26"/>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autoAdjust="0"/>
  </p:normalViewPr>
  <p:slideViewPr>
    <p:cSldViewPr>
      <p:cViewPr varScale="1">
        <p:scale>
          <a:sx n="89" d="100"/>
          <a:sy n="89" d="100"/>
        </p:scale>
        <p:origin x="44" y="212"/>
      </p:cViewPr>
      <p:guideLst>
        <p:guide orient="horz" pos="2154"/>
        <p:guide pos="3827"/>
      </p:guideLst>
    </p:cSldViewPr>
  </p:slideViewPr>
  <p:notesTextViewPr>
    <p:cViewPr>
      <p:scale>
        <a:sx n="100" d="100"/>
        <a:sy n="100" d="100"/>
      </p:scale>
      <p:origin x="0" y="0"/>
    </p:cViewPr>
  </p:notesTextViewPr>
  <p:sorterViewPr>
    <p:cViewPr>
      <p:scale>
        <a:sx n="100" d="100"/>
        <a:sy n="100" d="100"/>
      </p:scale>
      <p:origin x="0" y="-6768"/>
    </p:cViewPr>
  </p:sorterViewPr>
  <p:notesViewPr>
    <p:cSldViewPr>
      <p:cViewPr>
        <p:scale>
          <a:sx n="66" d="100"/>
          <a:sy n="66" d="100"/>
        </p:scale>
        <p:origin x="0" y="0"/>
      </p:cViewPr>
      <p:guideLst/>
    </p:cSldViewPr>
  </p:notes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notesMaster" Target="notesMasters/notes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5C531F-6207-4C10-AC2C-1ED473BE0EA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FB12B-3318-4680-9E2F-66D3F635522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1FB12B-3318-4680-9E2F-66D3F635522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1FB12B-3318-4680-9E2F-66D3F635522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CCDBB838-D8DB-4A52-B3C8-24CE00CC2E90}" type="slidenum">
              <a:rPr lang="zh-CN" altLang="en-US" smtClean="0">
                <a:solidFill>
                  <a:srgbClr val="000000"/>
                </a:solidFill>
              </a:rPr>
            </a:fld>
            <a:endParaRPr lang="en-US" altLang="zh-CN">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6934CBB3-5053-4AC1-98D9-50A93BE4EDBE}" type="slidenum">
              <a:rPr lang="zh-CN" altLang="en-US" smtClean="0">
                <a:solidFill>
                  <a:srgbClr val="000000"/>
                </a:solidFill>
              </a:rPr>
            </a:fld>
            <a:endParaRPr lang="en-US" altLang="zh-CN">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3B16CCAE-A591-4F92-B22A-C11520110536}" type="slidenum">
              <a:rPr lang="zh-CN" altLang="en-US" smtClean="0">
                <a:solidFill>
                  <a:srgbClr val="000000"/>
                </a:solidFill>
              </a:rPr>
            </a:fld>
            <a:endParaRPr lang="en-US" altLang="zh-CN">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fld id="{AB467EE7-7268-41CC-9C97-1ECD0323DD37}" type="slidenum">
              <a:rPr lang="en-US" altLang="zh-CN" smtClean="0"/>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fld id="{4E660E53-1B78-4ABB-9EAC-8DF85455544E}" type="slidenum">
              <a:rPr lang="en-US" altLang="zh-CN" smtClean="0"/>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fld id="{3F4E4019-152D-4765-9CAE-7BC5E0732A93}" type="slidenum">
              <a:rPr lang="en-US" altLang="zh-CN" smtClean="0"/>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fld id="{BEF51E0C-786D-4B5E-A89A-52B772DF2065}" type="slidenum">
              <a:rPr lang="en-US" altLang="zh-CN" smtClean="0"/>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fld id="{FA2BDBB3-DC91-4497-90B5-906EE28E7124}" type="slidenum">
              <a:rPr lang="en-US" altLang="zh-CN" smtClean="0"/>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fld id="{3CB785EA-F5BB-4E1B-B3C0-FD328B664104}" type="slidenum">
              <a:rPr lang="en-US" altLang="zh-CN" smtClean="0"/>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pPr>
              <a:defRPr/>
            </a:pPr>
            <a:endParaRPr lang="en-US" altLang="zh-CN"/>
          </a:p>
        </p:txBody>
      </p:sp>
      <p:sp>
        <p:nvSpPr>
          <p:cNvPr id="4" name="Slide Number Placeholder 3"/>
          <p:cNvSpPr>
            <a:spLocks noGrp="1"/>
          </p:cNvSpPr>
          <p:nvPr>
            <p:ph type="sldNum" sz="quarter" idx="12"/>
          </p:nvPr>
        </p:nvSpPr>
        <p:spPr/>
        <p:txBody>
          <a:bodyPr/>
          <a:lstStyle/>
          <a:p>
            <a:fld id="{C98CC785-5E49-4B7B-8938-5C4FADBDE1CE}" type="slidenum">
              <a:rPr lang="en-US" altLang="zh-CN" smtClean="0"/>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fld id="{04E3A77F-EA70-4A94-AE5D-049FD7FA2717}" type="slidenum">
              <a:rPr lang="en-US" altLang="zh-CN" smtClean="0"/>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405A1740-22D3-4283-806A-615BF470E2E0}" type="slidenum">
              <a:rPr lang="zh-CN" altLang="en-US" smtClean="0">
                <a:solidFill>
                  <a:srgbClr val="000000"/>
                </a:solidFill>
              </a:rPr>
            </a:fld>
            <a:endParaRPr lang="en-US" altLang="zh-CN">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fld id="{3C19E357-FF5D-4E3C-BC1A-6A1521529052}" type="slidenum">
              <a:rPr lang="en-US" altLang="zh-CN" smtClean="0"/>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fld id="{B1F3D0B2-BD09-484C-A930-5745ABCF07F2}" type="slidenum">
              <a:rPr lang="en-US" altLang="zh-CN" smtClean="0"/>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fld id="{5855E049-64AC-4B37-B464-9B99B22159DE}" type="slidenum">
              <a:rPr lang="en-US" altLang="zh-CN" smtClean="0"/>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0FAD1653-256A-4862-9DEC-E20493211B7B}" type="slidenum">
              <a:rPr lang="zh-CN" altLang="en-US" smtClean="0">
                <a:solidFill>
                  <a:srgbClr val="000000"/>
                </a:solidFill>
              </a:rPr>
            </a:fld>
            <a:endParaRPr lang="en-US" altLang="zh-CN">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54BB7D70-4DE7-4141-872A-88F03B31172F}" type="slidenum">
              <a:rPr lang="zh-CN" altLang="en-US" smtClean="0">
                <a:solidFill>
                  <a:srgbClr val="000000"/>
                </a:solidFill>
              </a:rPr>
            </a:fld>
            <a:endParaRPr lang="en-US" altLang="zh-CN">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endParaRPr lang="en-US" altLang="zh-CN">
              <a:solidFill>
                <a:srgbClr val="000000"/>
              </a:solidFill>
            </a:endParaRPr>
          </a:p>
        </p:txBody>
      </p:sp>
      <p:sp>
        <p:nvSpPr>
          <p:cNvPr id="8" name="Footer Placeholder 7"/>
          <p:cNvSpPr>
            <a:spLocks noGrp="1"/>
          </p:cNvSpPr>
          <p:nvPr>
            <p:ph type="ftr" sz="quarter" idx="11"/>
          </p:nvPr>
        </p:nvSpPr>
        <p:spPr/>
        <p:txBody>
          <a:bodyPr/>
          <a:lstStyle/>
          <a:p>
            <a:endParaRPr lang="en-US" altLang="zh-CN">
              <a:solidFill>
                <a:srgbClr val="000000"/>
              </a:solidFill>
            </a:endParaRPr>
          </a:p>
        </p:txBody>
      </p:sp>
      <p:sp>
        <p:nvSpPr>
          <p:cNvPr id="9" name="Slide Number Placeholder 8"/>
          <p:cNvSpPr>
            <a:spLocks noGrp="1"/>
          </p:cNvSpPr>
          <p:nvPr>
            <p:ph type="sldNum" sz="quarter" idx="12"/>
          </p:nvPr>
        </p:nvSpPr>
        <p:spPr/>
        <p:txBody>
          <a:bodyPr/>
          <a:lstStyle/>
          <a:p>
            <a:fld id="{5F2BB145-DAE4-4CEE-90B3-2CCC1F7B60C6}" type="slidenum">
              <a:rPr lang="zh-CN" altLang="en-US" smtClean="0">
                <a:solidFill>
                  <a:srgbClr val="000000"/>
                </a:solidFill>
              </a:rPr>
            </a:fld>
            <a:endParaRPr lang="en-US" altLang="zh-CN">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p>
            <a:fld id="{8F4DA32C-564E-4DF1-AE83-6D977BC43115}" type="slidenum">
              <a:rPr lang="zh-CN" altLang="en-US" smtClean="0">
                <a:solidFill>
                  <a:srgbClr val="000000"/>
                </a:solidFill>
              </a:rPr>
            </a:fld>
            <a:endParaRPr lang="en-US" altLang="zh-CN">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solidFill>
                <a:srgbClr val="000000"/>
              </a:solidFill>
            </a:endParaRPr>
          </a:p>
        </p:txBody>
      </p:sp>
      <p:sp>
        <p:nvSpPr>
          <p:cNvPr id="3" name="Footer Placeholder 2"/>
          <p:cNvSpPr>
            <a:spLocks noGrp="1"/>
          </p:cNvSpPr>
          <p:nvPr>
            <p:ph type="ftr" sz="quarter" idx="11"/>
          </p:nvPr>
        </p:nvSpPr>
        <p:spPr/>
        <p:txBody>
          <a:bodyPr/>
          <a:lstStyle/>
          <a:p>
            <a:endParaRPr lang="en-US" altLang="zh-CN">
              <a:solidFill>
                <a:srgbClr val="000000"/>
              </a:solidFill>
            </a:endParaRPr>
          </a:p>
        </p:txBody>
      </p:sp>
      <p:sp>
        <p:nvSpPr>
          <p:cNvPr id="4" name="Slide Number Placeholder 3"/>
          <p:cNvSpPr>
            <a:spLocks noGrp="1"/>
          </p:cNvSpPr>
          <p:nvPr>
            <p:ph type="sldNum" sz="quarter" idx="12"/>
          </p:nvPr>
        </p:nvSpPr>
        <p:spPr/>
        <p:txBody>
          <a:bodyPr/>
          <a:lstStyle/>
          <a:p>
            <a:fld id="{8AD8B64E-4039-4438-8D69-DF9DAB2BC249}" type="slidenum">
              <a:rPr lang="zh-CN" altLang="en-US" smtClean="0">
                <a:solidFill>
                  <a:srgbClr val="000000"/>
                </a:solidFill>
              </a:rPr>
            </a:fld>
            <a:endParaRPr lang="en-US" altLang="zh-CN">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7AE6CA90-1AAF-4013-AEBE-C160994E62BD}" type="slidenum">
              <a:rPr lang="zh-CN" altLang="en-US" smtClean="0">
                <a:solidFill>
                  <a:srgbClr val="000000"/>
                </a:solidFill>
              </a:rPr>
            </a:fld>
            <a:endParaRPr lang="en-US" altLang="zh-CN">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D0A133E2-7CD2-4E58-AF1A-84CBAD0E631F}" type="slidenum">
              <a:rPr lang="zh-CN" altLang="en-US" smtClean="0">
                <a:solidFill>
                  <a:srgbClr val="000000"/>
                </a:solidFill>
              </a:rPr>
            </a:fld>
            <a:endParaRPr lang="en-US" altLang="zh-CN">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vmlDrawing" Target="../drawings/vmlDrawing1.vml"/><Relationship Id="rId15" Type="http://schemas.openxmlformats.org/officeDocument/2006/relationships/image" Target="../media/image3.png"/><Relationship Id="rId14" Type="http://schemas.openxmlformats.org/officeDocument/2006/relationships/image" Target="../media/image2.png"/><Relationship Id="rId13" Type="http://schemas.openxmlformats.org/officeDocument/2006/relationships/image" Target="../media/image1.wmf"/><Relationship Id="rId12" Type="http://schemas.openxmlformats.org/officeDocument/2006/relationships/oleObject" Target="../embeddings/oleObject1.bin"/><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0" Type="http://schemas.openxmlformats.org/officeDocument/2006/relationships/theme" Target="../theme/theme2.xml"/><Relationship Id="rId2" Type="http://schemas.openxmlformats.org/officeDocument/2006/relationships/slideLayout" Target="../slideLayouts/slideLayout13.xml"/><Relationship Id="rId19" Type="http://schemas.openxmlformats.org/officeDocument/2006/relationships/vmlDrawing" Target="../drawings/vmlDrawing2.vml"/><Relationship Id="rId18" Type="http://schemas.openxmlformats.org/officeDocument/2006/relationships/image" Target="../media/image3.png"/><Relationship Id="rId17" Type="http://schemas.openxmlformats.org/officeDocument/2006/relationships/image" Target="../media/image6.png"/><Relationship Id="rId16" Type="http://schemas.openxmlformats.org/officeDocument/2006/relationships/image" Target="../media/image5.png"/><Relationship Id="rId15" Type="http://schemas.openxmlformats.org/officeDocument/2006/relationships/image" Target="../media/image2.png"/><Relationship Id="rId14" Type="http://schemas.openxmlformats.org/officeDocument/2006/relationships/image" Target="../media/image4.png"/><Relationship Id="rId13" Type="http://schemas.openxmlformats.org/officeDocument/2006/relationships/image" Target="../media/image1.wmf"/><Relationship Id="rId12" Type="http://schemas.openxmlformats.org/officeDocument/2006/relationships/oleObject" Target="../embeddings/oleObject2.bin"/><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3"/>
          <p:cNvGraphicFramePr/>
          <p:nvPr userDrawn="1"/>
        </p:nvGraphicFramePr>
        <p:xfrm>
          <a:off x="0" y="6553117"/>
          <a:ext cx="12192000" cy="299797"/>
        </p:xfrm>
        <a:graphic>
          <a:graphicData uri="http://schemas.openxmlformats.org/presentationml/2006/ole">
            <mc:AlternateContent xmlns:mc="http://schemas.openxmlformats.org/markup-compatibility/2006">
              <mc:Choice xmlns:v="urn:schemas-microsoft-com:vml" Requires="v">
                <p:oleObj spid="_x0000_s1026" name="幻灯片" r:id="rId12" imgW="9525" imgH="9525" progId="PowerPoint.Slide.8">
                  <p:embed/>
                </p:oleObj>
              </mc:Choice>
              <mc:Fallback>
                <p:oleObj name="幻灯片" r:id="rId12" imgW="9525" imgH="9525" progId="PowerPoint.Slide.8">
                  <p:embed/>
                  <p:pic>
                    <p:nvPicPr>
                      <p:cNvPr id="0" name="Object 3"/>
                      <p:cNvPicPr>
                        <a:picLocks noChangeArrowheads="1"/>
                      </p:cNvPicPr>
                      <p:nvPr/>
                    </p:nvPicPr>
                    <p:blipFill>
                      <a:blip r:embed="rId13"/>
                      <a:srcRect/>
                      <a:stretch>
                        <a:fillRect/>
                      </a:stretch>
                    </p:blipFill>
                    <p:spPr bwMode="auto">
                      <a:xfrm>
                        <a:off x="0" y="6553117"/>
                        <a:ext cx="12192000" cy="299797"/>
                      </a:xfrm>
                      <a:prstGeom prst="rect">
                        <a:avLst/>
                      </a:prstGeom>
                      <a:noFill/>
                      <a:ln>
                        <a:noFill/>
                      </a:ln>
                    </p:spPr>
                  </p:pic>
                </p:oleObj>
              </mc:Fallback>
            </mc:AlternateContent>
          </a:graphicData>
        </a:graphic>
      </p:graphicFrame>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5E049-64AC-4B37-B464-9B99B22159DE}" type="slidenum">
              <a:rPr lang="en-US" altLang="zh-CN" smtClean="0"/>
            </a:fld>
            <a:endParaRPr lang="en-US" altLang="zh-CN"/>
          </a:p>
        </p:txBody>
      </p:sp>
      <p:pic>
        <p:nvPicPr>
          <p:cNvPr id="10" name="图片 9" descr="卡通人物&#10;&#10;描述已自动生成"/>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515484" y="-304701"/>
            <a:ext cx="2277723" cy="1600158"/>
          </a:xfrm>
          <a:custGeom>
            <a:avLst/>
            <a:gdLst>
              <a:gd name="connsiteX0" fmla="*/ 0 w 1235712"/>
              <a:gd name="connsiteY0" fmla="*/ 0 h 1095243"/>
              <a:gd name="connsiteX1" fmla="*/ 1235712 w 1235712"/>
              <a:gd name="connsiteY1" fmla="*/ 0 h 1095243"/>
              <a:gd name="connsiteX2" fmla="*/ 1235712 w 1235712"/>
              <a:gd name="connsiteY2" fmla="*/ 1095243 h 1095243"/>
              <a:gd name="connsiteX3" fmla="*/ 0 w 1235712"/>
              <a:gd name="connsiteY3" fmla="*/ 1095243 h 1095243"/>
            </a:gdLst>
            <a:ahLst/>
            <a:cxnLst>
              <a:cxn ang="0">
                <a:pos x="connsiteX0" y="connsiteY0"/>
              </a:cxn>
              <a:cxn ang="0">
                <a:pos x="connsiteX1" y="connsiteY1"/>
              </a:cxn>
              <a:cxn ang="0">
                <a:pos x="connsiteX2" y="connsiteY2"/>
              </a:cxn>
              <a:cxn ang="0">
                <a:pos x="connsiteX3" y="connsiteY3"/>
              </a:cxn>
            </a:cxnLst>
            <a:rect l="l" t="t" r="r" b="b"/>
            <a:pathLst>
              <a:path w="1235712" h="1095243">
                <a:moveTo>
                  <a:pt x="0" y="0"/>
                </a:moveTo>
                <a:lnTo>
                  <a:pt x="1235712" y="0"/>
                </a:lnTo>
                <a:lnTo>
                  <a:pt x="1235712" y="1095243"/>
                </a:lnTo>
                <a:lnTo>
                  <a:pt x="0" y="1095243"/>
                </a:lnTo>
                <a:close/>
              </a:path>
            </a:pathLst>
          </a:custGeom>
        </p:spPr>
      </p:pic>
      <p:pic>
        <p:nvPicPr>
          <p:cNvPr id="12" name="图片 11" descr="水印"/>
          <p:cNvPicPr>
            <a:picLocks noChangeAspect="1"/>
          </p:cNvPicPr>
          <p:nvPr userDrawn="1"/>
        </p:nvPicPr>
        <p:blipFill>
          <a:blip r:embed="rId15"/>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5E049-64AC-4B37-B464-9B99B22159DE}" type="slidenum">
              <a:rPr lang="en-US" altLang="zh-CN" smtClean="0"/>
            </a:fld>
            <a:endParaRPr lang="en-US" altLang="zh-CN"/>
          </a:p>
        </p:txBody>
      </p:sp>
      <p:graphicFrame>
        <p:nvGraphicFramePr>
          <p:cNvPr id="7" name="Object 3"/>
          <p:cNvGraphicFramePr/>
          <p:nvPr userDrawn="1"/>
        </p:nvGraphicFramePr>
        <p:xfrm>
          <a:off x="0" y="6553117"/>
          <a:ext cx="12192000" cy="299797"/>
        </p:xfrm>
        <a:graphic>
          <a:graphicData uri="http://schemas.openxmlformats.org/presentationml/2006/ole">
            <mc:AlternateContent xmlns:mc="http://schemas.openxmlformats.org/markup-compatibility/2006">
              <mc:Choice xmlns:v="urn:schemas-microsoft-com:vml" Requires="v">
                <p:oleObj spid="_x0000_s2050" name="幻灯片" r:id="rId12" imgW="9525" imgH="9525" progId="PowerPoint.Slide.8">
                  <p:embed/>
                </p:oleObj>
              </mc:Choice>
              <mc:Fallback>
                <p:oleObj name="幻灯片" r:id="rId12" imgW="9525" imgH="9525" progId="PowerPoint.Slide.8">
                  <p:embed/>
                  <p:pic>
                    <p:nvPicPr>
                      <p:cNvPr id="0" name="Object 3"/>
                      <p:cNvPicPr>
                        <a:picLocks noChangeArrowheads="1"/>
                      </p:cNvPicPr>
                      <p:nvPr/>
                    </p:nvPicPr>
                    <p:blipFill>
                      <a:blip r:embed="rId13"/>
                      <a:srcRect/>
                      <a:stretch>
                        <a:fillRect/>
                      </a:stretch>
                    </p:blipFill>
                    <p:spPr bwMode="auto">
                      <a:xfrm>
                        <a:off x="0" y="6553117"/>
                        <a:ext cx="12192000" cy="299797"/>
                      </a:xfrm>
                      <a:prstGeom prst="rect">
                        <a:avLst/>
                      </a:prstGeom>
                      <a:noFill/>
                      <a:ln>
                        <a:noFill/>
                      </a:ln>
                    </p:spPr>
                  </p:pic>
                </p:oleObj>
              </mc:Fallback>
            </mc:AlternateContent>
          </a:graphicData>
        </a:graphic>
      </p:graphicFrame>
      <p:sp>
        <p:nvSpPr>
          <p:cNvPr id="9" name="Slide Number Placeholder 5"/>
          <p:cNvSpPr txBox="1"/>
          <p:nvPr userDrawn="1"/>
        </p:nvSpPr>
        <p:spPr>
          <a:xfrm>
            <a:off x="8610600" y="6356350"/>
            <a:ext cx="2743200" cy="365125"/>
          </a:xfrm>
          <a:prstGeom prst="rect">
            <a:avLst/>
          </a:prstGeom>
        </p:spPr>
        <p:txBody>
          <a:bodyPr vert="horz" lIns="91440" tIns="45720" rIns="91440" bIns="45720" rtlCol="0" anchor="ctr"/>
          <a:lstStyle>
            <a:defPPr>
              <a:defRPr lang="zh-CN"/>
            </a:defPPr>
            <a:lvl1pPr algn="r" rtl="0" fontAlgn="base">
              <a:spcBef>
                <a:spcPct val="0"/>
              </a:spcBef>
              <a:spcAft>
                <a:spcPct val="0"/>
              </a:spcAft>
              <a:defRPr sz="1200" kern="1200">
                <a:solidFill>
                  <a:schemeClr val="tx1">
                    <a:tint val="75000"/>
                  </a:schemeClr>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fld id="{5855E049-64AC-4B37-B464-9B99B22159DE}" type="slidenum">
              <a:rPr lang="en-US" altLang="zh-CN" smtClean="0"/>
            </a:fld>
            <a:endParaRPr lang="en-US" altLang="zh-CN"/>
          </a:p>
        </p:txBody>
      </p:sp>
      <p:pic>
        <p:nvPicPr>
          <p:cNvPr id="10" name="图片 9"/>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52306"/>
            <a:ext cx="695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descr="卡通人物&#10;&#10;描述已自动生成"/>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15484" y="-246587"/>
            <a:ext cx="2506317" cy="1696058"/>
          </a:xfrm>
          <a:custGeom>
            <a:avLst/>
            <a:gdLst>
              <a:gd name="connsiteX0" fmla="*/ 0 w 1235712"/>
              <a:gd name="connsiteY0" fmla="*/ 0 h 1095243"/>
              <a:gd name="connsiteX1" fmla="*/ 1235712 w 1235712"/>
              <a:gd name="connsiteY1" fmla="*/ 0 h 1095243"/>
              <a:gd name="connsiteX2" fmla="*/ 1235712 w 1235712"/>
              <a:gd name="connsiteY2" fmla="*/ 1095243 h 1095243"/>
              <a:gd name="connsiteX3" fmla="*/ 0 w 1235712"/>
              <a:gd name="connsiteY3" fmla="*/ 1095243 h 1095243"/>
            </a:gdLst>
            <a:ahLst/>
            <a:cxnLst>
              <a:cxn ang="0">
                <a:pos x="connsiteX0" y="connsiteY0"/>
              </a:cxn>
              <a:cxn ang="0">
                <a:pos x="connsiteX1" y="connsiteY1"/>
              </a:cxn>
              <a:cxn ang="0">
                <a:pos x="connsiteX2" y="connsiteY2"/>
              </a:cxn>
              <a:cxn ang="0">
                <a:pos x="connsiteX3" y="connsiteY3"/>
              </a:cxn>
            </a:cxnLst>
            <a:rect l="l" t="t" r="r" b="b"/>
            <a:pathLst>
              <a:path w="1235712" h="1095243">
                <a:moveTo>
                  <a:pt x="0" y="0"/>
                </a:moveTo>
                <a:lnTo>
                  <a:pt x="1235712" y="0"/>
                </a:lnTo>
                <a:lnTo>
                  <a:pt x="1235712" y="1095243"/>
                </a:lnTo>
                <a:lnTo>
                  <a:pt x="0" y="1095243"/>
                </a:lnTo>
                <a:close/>
              </a:path>
            </a:pathLst>
          </a:custGeom>
        </p:spPr>
      </p:pic>
      <p:pic>
        <p:nvPicPr>
          <p:cNvPr id="12" name="图片 11"/>
          <p:cNvPicPr>
            <a:picLocks noChangeAspect="1"/>
          </p:cNvPicPr>
          <p:nvPr userDrawn="1"/>
        </p:nvPicPr>
        <p:blipFill>
          <a:blip r:embed="rId16"/>
          <a:stretch>
            <a:fillRect/>
          </a:stretch>
        </p:blipFill>
        <p:spPr>
          <a:xfrm>
            <a:off x="11131204" y="6103041"/>
            <a:ext cx="1060796" cy="749873"/>
          </a:xfrm>
          <a:prstGeom prst="rect">
            <a:avLst/>
          </a:prstGeom>
        </p:spPr>
      </p:pic>
      <p:pic>
        <p:nvPicPr>
          <p:cNvPr id="13" name="图片 1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20120" y="6206858"/>
            <a:ext cx="1154641" cy="766057"/>
          </a:xfrm>
          <a:prstGeom prst="rect">
            <a:avLst/>
          </a:prstGeom>
        </p:spPr>
      </p:pic>
      <p:pic>
        <p:nvPicPr>
          <p:cNvPr id="8" name="图片 7" descr="水印"/>
          <p:cNvPicPr>
            <a:picLocks noChangeAspect="1"/>
          </p:cNvPicPr>
          <p:nvPr userDrawn="1"/>
        </p:nvPicPr>
        <p:blipFill>
          <a:blip r:embed="rId18"/>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3.xml"/><Relationship Id="rId3" Type="http://schemas.openxmlformats.org/officeDocument/2006/relationships/image" Target="../media/image15.png"/><Relationship Id="rId2" Type="http://schemas.openxmlformats.org/officeDocument/2006/relationships/tags" Target="../tags/tag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2.xml"/><Relationship Id="rId3" Type="http://schemas.openxmlformats.org/officeDocument/2006/relationships/image" Target="../media/image16.png"/><Relationship Id="rId2" Type="http://schemas.openxmlformats.org/officeDocument/2006/relationships/tags" Target="../tags/tag11.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4.xml"/><Relationship Id="rId2" Type="http://schemas.openxmlformats.org/officeDocument/2006/relationships/image" Target="../media/image17.jpeg"/><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7.xml"/><Relationship Id="rId3" Type="http://schemas.openxmlformats.org/officeDocument/2006/relationships/image" Target="../media/image18.png"/><Relationship Id="rId2" Type="http://schemas.openxmlformats.org/officeDocument/2006/relationships/tags" Target="../tags/tag16.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0.png"/><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2.png"/><Relationship Id="rId1"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2.pn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2.pn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914536" y="1981238"/>
            <a:ext cx="10667720" cy="39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4000"/>
              </a:lnSpc>
              <a:spcBef>
                <a:spcPct val="5000"/>
              </a:spcBef>
            </a:pPr>
            <a:r>
              <a:rPr lang="en-US" altLang="zh-CN" sz="3200" b="1" dirty="0">
                <a:latin typeface="Times New Roman" panose="02020603050405020304" pitchFamily="18" charset="0"/>
              </a:rPr>
              <a:t>broken. Unable to stand or walk, she found herself in alarming pain. Fortunately, she was able to call an ambulance with her mobile phone, and they took her to a hospital. However, it was several months before her ankle recovered and she found ________ easy again. ________ a gym membership near her office, Nancy decided that there were other ways of keeping fit.</a:t>
            </a:r>
            <a:endParaRPr lang="en-US" altLang="zh-CN" sz="3200" b="1" dirty="0">
              <a:latin typeface="Times New Roman" panose="02020603050405020304" pitchFamily="18" charset="0"/>
            </a:endParaRPr>
          </a:p>
        </p:txBody>
      </p:sp>
      <p:sp>
        <p:nvSpPr>
          <p:cNvPr id="5" name="Rectangle 3"/>
          <p:cNvSpPr>
            <a:spLocks noChangeArrowheads="1"/>
          </p:cNvSpPr>
          <p:nvPr/>
        </p:nvSpPr>
        <p:spPr bwMode="auto">
          <a:xfrm>
            <a:off x="2590892" y="868911"/>
            <a:ext cx="6400632" cy="1077218"/>
          </a:xfrm>
          <a:prstGeom prst="rect">
            <a:avLst/>
          </a:prstGeom>
          <a:solidFill>
            <a:srgbClr val="FFFF00"/>
          </a:solidFill>
          <a:ln>
            <a:solidFill>
              <a:schemeClr val="accent1">
                <a:lumMod val="75000"/>
              </a:schemeClr>
            </a:solidFill>
          </a:ln>
        </p:spPr>
        <p:txBody>
          <a:bodyPr wrap="square">
            <a:spAutoFit/>
          </a:bodyPr>
          <a:lstStyle/>
          <a:p>
            <a:r>
              <a:rPr lang="en-US" altLang="zh-CN" sz="3200" b="1">
                <a:latin typeface="Times New Roman" panose="02020603050405020304" pitchFamily="18" charset="0"/>
              </a:rPr>
              <a:t>get       return   ride      sit        slow  throw  try         turn     walk    want   </a:t>
            </a:r>
            <a:endParaRPr lang="en-US" altLang="zh-CN" sz="3200" b="1">
              <a:latin typeface="Times New Roman" panose="02020603050405020304" pitchFamily="18" charset="0"/>
            </a:endParaRPr>
          </a:p>
        </p:txBody>
      </p:sp>
      <p:sp>
        <p:nvSpPr>
          <p:cNvPr id="7" name="矩形 6"/>
          <p:cNvSpPr/>
          <p:nvPr/>
        </p:nvSpPr>
        <p:spPr>
          <a:xfrm>
            <a:off x="5261585" y="4234031"/>
            <a:ext cx="1722124" cy="584775"/>
          </a:xfrm>
          <a:prstGeom prst="rect">
            <a:avLst/>
          </a:prstGeom>
          <a:no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walking</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sp>
        <p:nvSpPr>
          <p:cNvPr id="8" name="矩形 7"/>
          <p:cNvSpPr/>
          <p:nvPr/>
        </p:nvSpPr>
        <p:spPr>
          <a:xfrm>
            <a:off x="9067722" y="4234030"/>
            <a:ext cx="1722124" cy="584775"/>
          </a:xfrm>
          <a:prstGeom prst="rect">
            <a:avLst/>
          </a:prstGeom>
          <a:no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Getting</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1219328" y="122626"/>
            <a:ext cx="3428910" cy="523220"/>
          </a:xfrm>
          <a:prstGeom prst="rect">
            <a:avLst/>
          </a:prstGeom>
          <a:noFill/>
        </p:spPr>
        <p:txBody>
          <a:bodyPr wrap="square" rtlCol="0">
            <a:spAutoFit/>
          </a:bodyPr>
          <a:lstStyle/>
          <a:p>
            <a:r>
              <a:rPr lang="en-US" altLang="zh-CN" sz="2800" b="1" dirty="0">
                <a:solidFill>
                  <a:srgbClr val="0000FF"/>
                </a:solidFill>
              </a:rPr>
              <a:t>Testing  Yourself</a:t>
            </a:r>
            <a:endParaRPr lang="zh-CN" altLang="en-US" sz="28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762140" y="1066862"/>
            <a:ext cx="11048710" cy="4524315"/>
          </a:xfrm>
          <a:prstGeom prst="rect">
            <a:avLst/>
          </a:prstGeom>
          <a:noFill/>
        </p:spPr>
        <p:txBody>
          <a:bodyPr wrap="square" rtlCol="0">
            <a:spAutoFit/>
          </a:bodyPr>
          <a:lstStyle/>
          <a:p>
            <a:r>
              <a:rPr lang="en-US" altLang="zh-CN" sz="3200" b="1" dirty="0">
                <a:solidFill>
                  <a:srgbClr val="0000FF"/>
                </a:solidFill>
                <a:cs typeface="Arial" panose="020B0604020202020204" pitchFamily="34" charset="0"/>
              </a:rPr>
              <a:t>Why did the accident occur? </a:t>
            </a:r>
            <a:endParaRPr lang="en-US" altLang="zh-CN" sz="3200" b="1" dirty="0">
              <a:solidFill>
                <a:srgbClr val="0000FF"/>
              </a:solidFill>
              <a:cs typeface="Arial" panose="020B0604020202020204" pitchFamily="34" charset="0"/>
            </a:endParaRPr>
          </a:p>
          <a:p>
            <a:r>
              <a:rPr lang="en-US" altLang="zh-CN" sz="3200" b="1" dirty="0">
                <a:latin typeface="Times New Roman" panose="02020603050405020304" pitchFamily="18" charset="0"/>
                <a:cs typeface="Times New Roman" panose="02020603050405020304" pitchFamily="18" charset="0"/>
              </a:rPr>
              <a:t>Nancy fell off her bike because she was riding on a dark road on a foggy night and her bike did not have a light. Nancy risked riding home because she did not want her bike to get stolen.</a:t>
            </a:r>
            <a:endParaRPr lang="en-US" altLang="zh-CN" sz="3200" b="1" dirty="0">
              <a:latin typeface="Times New Roman" panose="02020603050405020304" pitchFamily="18" charset="0"/>
              <a:cs typeface="Times New Roman" panose="02020603050405020304" pitchFamily="18" charset="0"/>
            </a:endParaRPr>
          </a:p>
          <a:p>
            <a:pPr lvl="0"/>
            <a:r>
              <a:rPr lang="en-US" altLang="zh-CN" sz="3200" b="1" dirty="0">
                <a:solidFill>
                  <a:srgbClr val="0000FF"/>
                </a:solidFill>
                <a:cs typeface="Arial" panose="020B0604020202020204" pitchFamily="34" charset="0"/>
              </a:rPr>
              <a:t>How should we try to avoid accidents in life?</a:t>
            </a:r>
            <a:endParaRPr lang="en-US" altLang="zh-CN" sz="3200" b="1" dirty="0">
              <a:solidFill>
                <a:prstClr val="black"/>
              </a:solidFill>
              <a:latin typeface="Times New Roman" panose="02020603050405020304" pitchFamily="18" charset="0"/>
              <a:cs typeface="Times New Roman" panose="02020603050405020304" pitchFamily="18" charset="0"/>
            </a:endParaRPr>
          </a:p>
          <a:p>
            <a:r>
              <a:rPr lang="en-US" altLang="zh-CN" sz="3200" b="1" dirty="0">
                <a:latin typeface="Times New Roman" panose="02020603050405020304" pitchFamily="18" charset="0"/>
                <a:cs typeface="Times New Roman" panose="02020603050405020304" pitchFamily="18" charset="0"/>
              </a:rPr>
              <a:t>We should try to avoid accidents by loving ourselves more than our possessions, and paying better attention to the risks and dangers around us.</a:t>
            </a:r>
            <a:endParaRPr lang="zh-CN" altLang="en-US" sz="3200" b="1"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1219328" y="122626"/>
            <a:ext cx="3428910" cy="523220"/>
          </a:xfrm>
          <a:prstGeom prst="rect">
            <a:avLst/>
          </a:prstGeom>
          <a:noFill/>
        </p:spPr>
        <p:txBody>
          <a:bodyPr wrap="square" rtlCol="0">
            <a:spAutoFit/>
          </a:bodyPr>
          <a:lstStyle/>
          <a:p>
            <a:r>
              <a:rPr lang="en-US" altLang="zh-CN" sz="2800" b="1" dirty="0">
                <a:solidFill>
                  <a:srgbClr val="0000FF"/>
                </a:solidFill>
              </a:rPr>
              <a:t>Testing  Yourself</a:t>
            </a:r>
            <a:endParaRPr lang="zh-CN" altLang="en-US" sz="28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Vertical)">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arn(inVertical)">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Rot="1" noChangeArrowheads="1"/>
          </p:cNvSpPr>
          <p:nvPr>
            <p:ph idx="1"/>
          </p:nvPr>
        </p:nvSpPr>
        <p:spPr>
          <a:xfrm>
            <a:off x="1219328" y="1090804"/>
            <a:ext cx="9524750" cy="1203006"/>
          </a:xfrm>
        </p:spPr>
        <p:txBody>
          <a:bodyPr>
            <a:noAutofit/>
          </a:bodyPr>
          <a:lstStyle/>
          <a:p>
            <a:pPr marL="354330" indent="-354330">
              <a:lnSpc>
                <a:spcPct val="120000"/>
              </a:lnSpc>
              <a:spcBef>
                <a:spcPct val="0"/>
              </a:spcBef>
              <a:buNone/>
            </a:pPr>
            <a:r>
              <a:rPr lang="en-US" altLang="zh-CN" sz="3200" b="1" dirty="0">
                <a:latin typeface="Times New Roman" panose="02020603050405020304" pitchFamily="18" charset="0"/>
              </a:rPr>
              <a:t>1. What did you learn about first aid that you didn't know before?</a:t>
            </a:r>
            <a:endParaRPr lang="en-US" altLang="zh-CN" sz="3200" b="1" dirty="0">
              <a:latin typeface="Times New Roman" panose="02020603050405020304" pitchFamily="18" charset="0"/>
            </a:endParaRPr>
          </a:p>
        </p:txBody>
      </p:sp>
      <p:sp>
        <p:nvSpPr>
          <p:cNvPr id="5" name="Rectangle 4"/>
          <p:cNvSpPr>
            <a:spLocks noChangeArrowheads="1"/>
          </p:cNvSpPr>
          <p:nvPr/>
        </p:nvSpPr>
        <p:spPr bwMode="auto">
          <a:xfrm>
            <a:off x="1219328" y="2541440"/>
            <a:ext cx="9296156" cy="120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spcBef>
                <a:spcPct val="0"/>
              </a:spcBef>
              <a:spcAft>
                <a:spcPct val="0"/>
              </a:spcAft>
              <a:buClr>
                <a:schemeClr val="hlink"/>
              </a:buClr>
              <a:buSzPct val="75000"/>
              <a:buFont typeface="Wingdings" panose="05000000000000000000" pitchFamily="2" charset="2"/>
              <a:buNone/>
            </a:pPr>
            <a:r>
              <a:rPr lang="en-US" altLang="zh-CN" sz="3200" b="1" dirty="0">
                <a:latin typeface="Times New Roman" panose="02020603050405020304" pitchFamily="18" charset="0"/>
              </a:rPr>
              <a:t>2. What do you think we should be like if we want to work as a first-aid doctor or volunteer?</a:t>
            </a:r>
            <a:endParaRPr lang="en-US" altLang="zh-CN" sz="3200" b="1" dirty="0">
              <a:latin typeface="Times New Roman" panose="02020603050405020304" pitchFamily="18" charset="0"/>
            </a:endParaRPr>
          </a:p>
        </p:txBody>
      </p:sp>
      <p:sp>
        <p:nvSpPr>
          <p:cNvPr id="6" name="Rectangle 5"/>
          <p:cNvSpPr>
            <a:spLocks noChangeArrowheads="1"/>
          </p:cNvSpPr>
          <p:nvPr/>
        </p:nvSpPr>
        <p:spPr bwMode="auto">
          <a:xfrm>
            <a:off x="1219328" y="4197256"/>
            <a:ext cx="10286730" cy="1295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spcBef>
                <a:spcPct val="0"/>
              </a:spcBef>
              <a:spcAft>
                <a:spcPct val="0"/>
              </a:spcAft>
              <a:buClr>
                <a:schemeClr val="hlink"/>
              </a:buClr>
              <a:buSzPct val="75000"/>
              <a:buFont typeface="Wingdings" panose="05000000000000000000" pitchFamily="2" charset="2"/>
              <a:buNone/>
            </a:pPr>
            <a:r>
              <a:rPr lang="en-US" altLang="zh-CN" sz="3200" b="1" dirty="0">
                <a:latin typeface="Times New Roman" panose="02020603050405020304" pitchFamily="18" charset="0"/>
              </a:rPr>
              <a:t>3. What could we do to warn people of various dangers and to prepare them for different emergencies?</a:t>
            </a:r>
            <a:endParaRPr lang="en-US" altLang="zh-CN" sz="3200" b="1" dirty="0">
              <a:latin typeface="Times New Roman" panose="02020603050405020304" pitchFamily="18" charset="0"/>
            </a:endParaRPr>
          </a:p>
        </p:txBody>
      </p:sp>
      <p:sp>
        <p:nvSpPr>
          <p:cNvPr id="7" name="矩形 6"/>
          <p:cNvSpPr/>
          <p:nvPr/>
        </p:nvSpPr>
        <p:spPr>
          <a:xfrm>
            <a:off x="1676516" y="-14360"/>
            <a:ext cx="2912977"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CN" sz="4400" b="1" dirty="0">
                <a:solidFill>
                  <a:srgbClr val="0000FF"/>
                </a:solidFill>
              </a:rPr>
              <a:t>Reflecting</a:t>
            </a:r>
            <a:endParaRPr lang="zh-CN" altLang="en-US" sz="44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Righ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Righ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a:off x="1219328" y="1264818"/>
            <a:ext cx="8978434" cy="1295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46405" indent="-446405">
              <a:lnSpc>
                <a:spcPct val="120000"/>
              </a:lnSpc>
              <a:buClr>
                <a:schemeClr val="hlink"/>
              </a:buClr>
              <a:buSzPct val="75000"/>
            </a:pPr>
            <a:r>
              <a:rPr lang="en-US" altLang="zh-CN" sz="3200" b="1" dirty="0">
                <a:latin typeface="Times New Roman" panose="02020603050405020304" pitchFamily="18" charset="0"/>
              </a:rPr>
              <a:t>4. Has the unit encouraged you in any way to want to look after the welfare of others?</a:t>
            </a:r>
            <a:endParaRPr lang="en-US" altLang="zh-CN" sz="3200" b="1" dirty="0">
              <a:latin typeface="Times New Roman" panose="02020603050405020304" pitchFamily="18" charset="0"/>
            </a:endParaRPr>
          </a:p>
        </p:txBody>
      </p:sp>
      <p:sp>
        <p:nvSpPr>
          <p:cNvPr id="5" name="Text Box 7"/>
          <p:cNvSpPr txBox="1">
            <a:spLocks noChangeArrowheads="1"/>
          </p:cNvSpPr>
          <p:nvPr/>
        </p:nvSpPr>
        <p:spPr bwMode="auto">
          <a:xfrm>
            <a:off x="1219328" y="2971812"/>
            <a:ext cx="7162612"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spcBef>
                <a:spcPct val="0"/>
              </a:spcBef>
              <a:buClr>
                <a:schemeClr val="hlink"/>
              </a:buClr>
              <a:buSzPct val="60000"/>
              <a:buFont typeface="Wingdings" panose="05000000000000000000" pitchFamily="2" charset="2"/>
              <a:buNone/>
            </a:pPr>
            <a:r>
              <a:rPr lang="en-US" altLang="zh-CN" sz="3200" b="1" dirty="0">
                <a:latin typeface="Times New Roman" panose="02020603050405020304" pitchFamily="18" charset="0"/>
              </a:rPr>
              <a:t>5. Overall, I thought this unit was  </a:t>
            </a:r>
            <a:endParaRPr lang="en-US" altLang="zh-CN" sz="3200" b="1" dirty="0">
              <a:latin typeface="Times New Roman" panose="02020603050405020304" pitchFamily="18" charset="0"/>
            </a:endParaRPr>
          </a:p>
          <a:p>
            <a:pPr>
              <a:lnSpc>
                <a:spcPct val="120000"/>
              </a:lnSpc>
              <a:spcBef>
                <a:spcPct val="0"/>
              </a:spcBef>
              <a:buClr>
                <a:schemeClr val="hlink"/>
              </a:buClr>
              <a:buSzPct val="60000"/>
              <a:buFont typeface="Wingdings" panose="05000000000000000000" pitchFamily="2" charset="2"/>
              <a:buNone/>
            </a:pPr>
            <a:r>
              <a:rPr lang="en-US" altLang="zh-CN" sz="3200" b="1" dirty="0">
                <a:latin typeface="Times New Roman" panose="02020603050405020304" pitchFamily="18" charset="0"/>
                <a:sym typeface="Wingdings" panose="05000000000000000000" pitchFamily="2" charset="2"/>
              </a:rPr>
              <a:t>     interesting          useful   </a:t>
            </a:r>
            <a:endParaRPr lang="en-US" altLang="zh-CN" sz="3200" b="1" dirty="0">
              <a:latin typeface="Times New Roman" panose="02020603050405020304" pitchFamily="18" charset="0"/>
              <a:sym typeface="Wingdings" panose="05000000000000000000" pitchFamily="2" charset="2"/>
            </a:endParaRPr>
          </a:p>
          <a:p>
            <a:pPr>
              <a:lnSpc>
                <a:spcPct val="120000"/>
              </a:lnSpc>
              <a:spcBef>
                <a:spcPct val="0"/>
              </a:spcBef>
              <a:buClr>
                <a:schemeClr val="hlink"/>
              </a:buClr>
              <a:buSzPct val="60000"/>
              <a:buFont typeface="Wingdings" panose="05000000000000000000" pitchFamily="2" charset="2"/>
              <a:buNone/>
            </a:pPr>
            <a:r>
              <a:rPr lang="en-US" altLang="zh-CN" sz="3200" b="1" dirty="0">
                <a:latin typeface="Times New Roman" panose="02020603050405020304" pitchFamily="18" charset="0"/>
                <a:sym typeface="Wingdings" panose="05000000000000000000" pitchFamily="2" charset="2"/>
              </a:rPr>
              <a:t>     so-so                    difficult.</a:t>
            </a:r>
            <a:endParaRPr lang="en-US" altLang="zh-CN" sz="3200" b="1" dirty="0">
              <a:latin typeface="Times New Roman" panose="02020603050405020304" pitchFamily="18" charset="0"/>
              <a:sym typeface="Wingdings" panose="05000000000000000000" pitchFamily="2" charset="2"/>
            </a:endParaRPr>
          </a:p>
        </p:txBody>
      </p:sp>
      <p:sp>
        <p:nvSpPr>
          <p:cNvPr id="6" name="矩形 5"/>
          <p:cNvSpPr/>
          <p:nvPr/>
        </p:nvSpPr>
        <p:spPr>
          <a:xfrm>
            <a:off x="1371724" y="-76108"/>
            <a:ext cx="2912977"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CN" sz="4400" b="1" dirty="0">
                <a:solidFill>
                  <a:srgbClr val="0000FF"/>
                </a:solidFill>
              </a:rPr>
              <a:t>Reflecting</a:t>
            </a:r>
            <a:endParaRPr lang="zh-CN" altLang="en-US" sz="44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685942" y="656312"/>
            <a:ext cx="8988936" cy="584775"/>
          </a:xfrm>
          <a:prstGeom prst="rect">
            <a:avLst/>
          </a:prstGeom>
          <a:noFill/>
        </p:spPr>
        <p:txBody>
          <a:bodyPr wrap="none" rtlCol="0" anchor="t">
            <a:spAutoFit/>
          </a:bodyPr>
          <a:lstStyle/>
          <a:p>
            <a:r>
              <a:rPr lang="en-US" altLang="zh-CN" sz="3200" b="1" dirty="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Project 1</a:t>
            </a:r>
            <a:r>
              <a:rPr lang="zh-CN" altLang="en-US" sz="3200" b="1" dirty="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a:t>
            </a:r>
            <a:r>
              <a:rPr lang="en-US" altLang="zh-CN" sz="3200" b="1" dirty="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Learn and teach others about first aids</a:t>
            </a:r>
            <a:endParaRPr lang="en-US" altLang="zh-CN" sz="3200" b="1" dirty="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pic>
        <p:nvPicPr>
          <p:cNvPr id="5" name="内容占位符 1"/>
          <p:cNvPicPr>
            <a:picLocks noGrp="1" noChangeAspect="1"/>
          </p:cNvPicPr>
          <p:nvPr>
            <p:ph idx="1"/>
            <p:custDataLst>
              <p:tags r:id="rId2"/>
            </p:custDataLst>
          </p:nvPr>
        </p:nvPicPr>
        <p:blipFill>
          <a:blip r:embed="rId3"/>
          <a:stretch>
            <a:fillRect/>
          </a:stretch>
        </p:blipFill>
        <p:spPr>
          <a:xfrm>
            <a:off x="914536" y="1981238"/>
            <a:ext cx="10134334" cy="4725035"/>
          </a:xfrm>
          <a:prstGeom prst="rect">
            <a:avLst/>
          </a:prstGeom>
        </p:spPr>
      </p:pic>
      <p:sp>
        <p:nvSpPr>
          <p:cNvPr id="6" name="文本框 5"/>
          <p:cNvSpPr txBox="1"/>
          <p:nvPr>
            <p:custDataLst>
              <p:tags r:id="rId4"/>
            </p:custDataLst>
          </p:nvPr>
        </p:nvSpPr>
        <p:spPr>
          <a:xfrm>
            <a:off x="685942" y="1082081"/>
            <a:ext cx="10362928" cy="1076325"/>
          </a:xfrm>
          <a:prstGeom prst="rect">
            <a:avLst/>
          </a:prstGeom>
          <a:noFill/>
        </p:spPr>
        <p:txBody>
          <a:bodyPr wrap="square" rtlCol="0">
            <a:spAutoFit/>
          </a:bodyPr>
          <a:lstStyle/>
          <a:p>
            <a:r>
              <a:rPr lang="en-US" altLang="zh-CN" sz="3200" b="1" dirty="0">
                <a:solidFill>
                  <a:srgbClr val="00B050"/>
                </a:solidFill>
                <a:latin typeface="Times New Roman" panose="02020603050405020304" pitchFamily="18" charset="0"/>
                <a:cs typeface="Times New Roman" panose="02020603050405020304" pitchFamily="18" charset="0"/>
              </a:rPr>
              <a:t>1. In groups, choose one of the medical emergencies in the photos below.</a:t>
            </a:r>
            <a:endParaRPr lang="en-US" altLang="zh-CN" sz="3200" b="1" dirty="0">
              <a:solidFill>
                <a:srgbClr val="00B05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1526548" y="-51574"/>
            <a:ext cx="1981148" cy="707886"/>
          </a:xfrm>
          <a:prstGeom prst="rect">
            <a:avLst/>
          </a:prstGeom>
          <a:noFill/>
        </p:spPr>
        <p:txBody>
          <a:bodyPr wrap="square">
            <a:spAutoFit/>
          </a:bodyPr>
          <a:lstStyle/>
          <a:p>
            <a:r>
              <a:rPr kumimoji="0" lang="en-US" altLang="zh-CN" sz="4000" b="1" i="0" u="none" strike="noStrike" kern="1200" cap="none" spc="0" normalizeH="0" baseline="0" noProof="0" dirty="0">
                <a:ln>
                  <a:noFill/>
                </a:ln>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Project</a:t>
            </a:r>
            <a:endParaRPr lang="zh-CN"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custDataLst>
              <p:tags r:id="rId1"/>
            </p:custDataLst>
          </p:nvPr>
        </p:nvSpPr>
        <p:spPr>
          <a:xfrm>
            <a:off x="914536" y="838268"/>
            <a:ext cx="10591522" cy="5584190"/>
          </a:xfrm>
          <a:prstGeom prst="rect">
            <a:avLst/>
          </a:prstGeom>
          <a:noFill/>
          <a:ln w="9525">
            <a:noFill/>
          </a:ln>
        </p:spPr>
        <p:txBody>
          <a:bodyPr anchor="t"/>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a:lnSpc>
                <a:spcPct val="150000"/>
              </a:lnSpc>
              <a:spcBef>
                <a:spcPct val="0"/>
              </a:spcBef>
              <a:buFontTx/>
              <a:buNone/>
            </a:pPr>
            <a:r>
              <a:rPr lang="en-US" altLang="zh-CN"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2.  Research how to perform first aid for that medical emergency.</a:t>
            </a:r>
            <a:endParaRPr lang="en-US" altLang="zh-CN"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marL="0">
              <a:lnSpc>
                <a:spcPct val="150000"/>
              </a:lnSpc>
              <a:spcBef>
                <a:spcPct val="0"/>
              </a:spcBef>
              <a:buFontTx/>
              <a:buNone/>
            </a:pPr>
            <a:r>
              <a:rPr lang="en-US" altLang="zh-CN"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3.  Make an instruction leaflet for giving first aid for that emergency. Include illustrations for any points that are not clear.</a:t>
            </a:r>
            <a:endParaRPr lang="en-US" altLang="zh-CN"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marL="0">
              <a:lnSpc>
                <a:spcPct val="150000"/>
              </a:lnSpc>
              <a:spcBef>
                <a:spcPct val="0"/>
              </a:spcBef>
              <a:buFontTx/>
              <a:buNone/>
            </a:pPr>
            <a:r>
              <a:rPr lang="en-US" altLang="zh-CN"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4.  Combine all the leaflets to make a first-aid manual for your class.</a:t>
            </a:r>
            <a:endParaRPr lang="en-US" altLang="zh-CN"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marL="0">
              <a:buFontTx/>
              <a:buNone/>
            </a:pPr>
            <a:endParaRPr lang="en-US" altLang="zh-CN"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1526548" y="-51574"/>
            <a:ext cx="1981148" cy="707886"/>
          </a:xfrm>
          <a:prstGeom prst="rect">
            <a:avLst/>
          </a:prstGeom>
          <a:noFill/>
        </p:spPr>
        <p:txBody>
          <a:bodyPr wrap="square">
            <a:spAutoFit/>
          </a:bodyPr>
          <a:lstStyle/>
          <a:p>
            <a:r>
              <a:rPr kumimoji="0" lang="en-US" altLang="zh-CN" sz="4000" b="1" i="0" u="none" strike="noStrike" kern="1200" cap="none" spc="0" normalizeH="0" baseline="0" noProof="0" dirty="0">
                <a:ln>
                  <a:noFill/>
                </a:ln>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Project</a:t>
            </a:r>
            <a:endParaRPr lang="zh-CN"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a:spLocks noGrp="1"/>
          </p:cNvSpPr>
          <p:nvPr>
            <p:ph idx="1"/>
            <p:custDataLst>
              <p:tags r:id="rId1"/>
            </p:custDataLst>
          </p:nvPr>
        </p:nvSpPr>
        <p:spPr>
          <a:xfrm>
            <a:off x="1447922" y="1548784"/>
            <a:ext cx="9069070" cy="4724276"/>
          </a:xfrm>
        </p:spPr>
        <p:txBody>
          <a:bodyPr/>
          <a:lstStyle/>
          <a:p>
            <a:pPr marL="0" indent="0" algn="ctr">
              <a:buNone/>
            </a:pPr>
            <a:r>
              <a:rPr lang="zh-CN" altLang="en-US" b="1" dirty="0">
                <a:latin typeface="Times New Roman" panose="02020603050405020304" pitchFamily="18" charset="0"/>
                <a:cs typeface="Times New Roman" panose="02020603050405020304" pitchFamily="18" charset="0"/>
              </a:rPr>
              <a:t>Nosebleed</a:t>
            </a:r>
            <a:endParaRPr lang="zh-CN" altLang="en-US" b="1" dirty="0">
              <a:latin typeface="Times New Roman" panose="02020603050405020304" pitchFamily="18" charset="0"/>
              <a:cs typeface="Times New Roman" panose="02020603050405020304" pitchFamily="18" charset="0"/>
            </a:endParaRPr>
          </a:p>
          <a:p>
            <a:pPr marL="0" indent="0">
              <a:buNone/>
            </a:pPr>
            <a:r>
              <a:rPr lang="zh-CN" altLang="en-US" dirty="0">
                <a:latin typeface="Times New Roman" panose="02020603050405020304" pitchFamily="18" charset="0"/>
                <a:cs typeface="Times New Roman" panose="02020603050405020304" pitchFamily="18" charset="0"/>
              </a:rPr>
              <a:t>Bleeding from the blood vessels in the nose.</a:t>
            </a:r>
            <a:endParaRPr lang="zh-CN" altLang="en-US" dirty="0">
              <a:latin typeface="Times New Roman" panose="02020603050405020304" pitchFamily="18" charset="0"/>
              <a:cs typeface="Times New Roman" panose="02020603050405020304" pitchFamily="18" charset="0"/>
            </a:endParaRPr>
          </a:p>
          <a:p>
            <a:pPr marL="0" indent="0">
              <a:buNone/>
            </a:pPr>
            <a:r>
              <a:rPr lang="zh-CN" altLang="en-US" b="1" dirty="0">
                <a:latin typeface="Times New Roman" panose="02020603050405020304" pitchFamily="18" charset="0"/>
                <a:cs typeface="Times New Roman" panose="02020603050405020304" pitchFamily="18" charset="0"/>
              </a:rPr>
              <a:t>Common causes</a:t>
            </a:r>
            <a:endParaRPr lang="zh-CN" altLang="en-US" b="1" dirty="0">
              <a:latin typeface="Times New Roman" panose="02020603050405020304" pitchFamily="18" charset="0"/>
              <a:cs typeface="Times New Roman" panose="02020603050405020304" pitchFamily="18" charset="0"/>
            </a:endParaRPr>
          </a:p>
          <a:p>
            <a:pPr marL="0" indent="0">
              <a:buNone/>
            </a:pPr>
            <a:r>
              <a:rPr lang="zh-CN" altLang="en-US" dirty="0">
                <a:latin typeface="Times New Roman" panose="02020603050405020304" pitchFamily="18" charset="0"/>
                <a:cs typeface="Times New Roman" panose="02020603050405020304" pitchFamily="18" charset="0"/>
              </a:rPr>
              <a:t>Nosebleed is not always related to an underlying condition. It may be caused by:</a:t>
            </a:r>
            <a:endParaRPr lang="zh-CN" altLang="en-US" dirty="0">
              <a:latin typeface="Times New Roman" panose="02020603050405020304" pitchFamily="18" charset="0"/>
              <a:cs typeface="Times New Roman" panose="02020603050405020304" pitchFamily="18" charset="0"/>
            </a:endParaRPr>
          </a:p>
          <a:p>
            <a:r>
              <a:rPr lang="zh-CN" altLang="en-US" dirty="0">
                <a:latin typeface="Times New Roman" panose="02020603050405020304" pitchFamily="18" charset="0"/>
                <a:cs typeface="Times New Roman" panose="02020603050405020304" pitchFamily="18" charset="0"/>
              </a:rPr>
              <a:t>Trauma</a:t>
            </a:r>
            <a:endParaRPr lang="zh-CN" altLang="en-US" dirty="0">
              <a:latin typeface="Times New Roman" panose="02020603050405020304" pitchFamily="18" charset="0"/>
              <a:cs typeface="Times New Roman" panose="02020603050405020304" pitchFamily="18" charset="0"/>
            </a:endParaRPr>
          </a:p>
          <a:p>
            <a:r>
              <a:rPr lang="zh-CN" altLang="en-US" dirty="0">
                <a:latin typeface="Times New Roman" panose="02020603050405020304" pitchFamily="18" charset="0"/>
                <a:cs typeface="Times New Roman" panose="02020603050405020304" pitchFamily="18" charset="0"/>
              </a:rPr>
              <a:t>Blowing your nose very hard</a:t>
            </a:r>
            <a:endParaRPr lang="zh-CN" altLang="en-US" dirty="0">
              <a:latin typeface="Times New Roman" panose="02020603050405020304" pitchFamily="18" charset="0"/>
              <a:cs typeface="Times New Roman" panose="02020603050405020304" pitchFamily="18" charset="0"/>
            </a:endParaRPr>
          </a:p>
          <a:p>
            <a:r>
              <a:rPr lang="zh-CN" altLang="en-US" dirty="0">
                <a:latin typeface="Times New Roman" panose="02020603050405020304" pitchFamily="18" charset="0"/>
                <a:cs typeface="Times New Roman" panose="02020603050405020304" pitchFamily="18" charset="0"/>
              </a:rPr>
              <a:t>Dry air</a:t>
            </a:r>
            <a:endParaRPr lang="zh-CN" altLang="en-US" dirty="0">
              <a:latin typeface="Times New Roman" panose="02020603050405020304" pitchFamily="18" charset="0"/>
              <a:cs typeface="Times New Roman" panose="02020603050405020304" pitchFamily="18" charset="0"/>
            </a:endParaRPr>
          </a:p>
          <a:p>
            <a:r>
              <a:rPr lang="zh-CN" altLang="en-US" dirty="0">
                <a:latin typeface="Times New Roman" panose="02020603050405020304" pitchFamily="18" charset="0"/>
                <a:cs typeface="Times New Roman" panose="02020603050405020304" pitchFamily="18" charset="0"/>
              </a:rPr>
              <a:t>Nose picking</a:t>
            </a:r>
            <a:endParaRPr lang="zh-CN" altLang="en-US" dirty="0">
              <a:latin typeface="Times New Roman" panose="02020603050405020304" pitchFamily="18" charset="0"/>
              <a:cs typeface="Times New Roman" panose="02020603050405020304" pitchFamily="18" charset="0"/>
            </a:endParaRPr>
          </a:p>
        </p:txBody>
      </p:sp>
      <p:sp>
        <p:nvSpPr>
          <p:cNvPr id="3" name="文本框 2"/>
          <p:cNvSpPr txBox="1"/>
          <p:nvPr>
            <p:custDataLst>
              <p:tags r:id="rId2"/>
            </p:custDataLst>
          </p:nvPr>
        </p:nvSpPr>
        <p:spPr>
          <a:xfrm>
            <a:off x="2016760" y="621189"/>
            <a:ext cx="240030" cy="368300"/>
          </a:xfrm>
          <a:prstGeom prst="rect">
            <a:avLst/>
          </a:prstGeom>
          <a:noFill/>
        </p:spPr>
        <p:txBody>
          <a:bodyPr wrap="none" rtlCol="0" anchor="t">
            <a:spAutoFit/>
          </a:bodyPr>
          <a:lstStyle/>
          <a:p>
            <a:pPr algn="ctr"/>
            <a:r>
              <a:rPr lang="en-US" altLang="zh-CN" b="1">
                <a:solidFill>
                  <a:schemeClr val="bg2"/>
                </a:solidFill>
                <a:latin typeface="Times New Roman" panose="02020603050405020304" pitchFamily="18" charset="0"/>
                <a:cs typeface="Times New Roman" panose="02020603050405020304" pitchFamily="18" charset="0"/>
                <a:sym typeface="+mn-ea"/>
              </a:rPr>
              <a:t> </a:t>
            </a:r>
            <a:endParaRPr lang="zh-CN" altLang="en-US"/>
          </a:p>
        </p:txBody>
      </p:sp>
      <p:sp>
        <p:nvSpPr>
          <p:cNvPr id="4" name="文本框 3"/>
          <p:cNvSpPr txBox="1"/>
          <p:nvPr>
            <p:custDataLst>
              <p:tags r:id="rId3"/>
            </p:custDataLst>
          </p:nvPr>
        </p:nvSpPr>
        <p:spPr>
          <a:xfrm>
            <a:off x="1219328" y="805339"/>
            <a:ext cx="4005199" cy="584775"/>
          </a:xfrm>
          <a:prstGeom prst="rect">
            <a:avLst/>
          </a:prstGeom>
          <a:noFill/>
        </p:spPr>
        <p:txBody>
          <a:bodyPr wrap="none" rtlCol="0">
            <a:spAutoFit/>
          </a:bodyPr>
          <a:lstStyle/>
          <a:p>
            <a:pPr algn="l"/>
            <a:r>
              <a:rPr lang="en-US" sz="3200" b="1" dirty="0">
                <a:solidFill>
                  <a:srgbClr val="FF0000"/>
                </a:solidFill>
                <a:latin typeface="Times New Roman" panose="02020603050405020304" pitchFamily="18" charset="0"/>
                <a:cs typeface="Times New Roman" panose="02020603050405020304" pitchFamily="18" charset="0"/>
                <a:sym typeface="+mn-ea"/>
              </a:rPr>
              <a:t>Providing a</a:t>
            </a:r>
            <a:r>
              <a:rPr lang="en-US" altLang="zh-CN" sz="3200" b="1" dirty="0">
                <a:solidFill>
                  <a:srgbClr val="FF0000"/>
                </a:solidFill>
                <a:latin typeface="Times New Roman" panose="02020603050405020304" pitchFamily="18" charset="0"/>
                <a:cs typeface="Times New Roman" panose="02020603050405020304" pitchFamily="18" charset="0"/>
                <a:sym typeface="+mn-ea"/>
              </a:rPr>
              <a:t>n example</a:t>
            </a:r>
            <a:endParaRPr lang="en-US" altLang="zh-CN" sz="3200" b="1" dirty="0">
              <a:solidFill>
                <a:srgbClr val="FF0000"/>
              </a:solidFill>
              <a:latin typeface="Times New Roman" panose="02020603050405020304" pitchFamily="18" charset="0"/>
              <a:cs typeface="Times New Roman" panose="02020603050405020304" pitchFamily="18" charset="0"/>
              <a:sym typeface="+mn-ea"/>
            </a:endParaRPr>
          </a:p>
        </p:txBody>
      </p:sp>
      <p:sp>
        <p:nvSpPr>
          <p:cNvPr id="5" name="文本框 4"/>
          <p:cNvSpPr txBox="1"/>
          <p:nvPr/>
        </p:nvSpPr>
        <p:spPr>
          <a:xfrm>
            <a:off x="1526548" y="-51574"/>
            <a:ext cx="1981148" cy="707886"/>
          </a:xfrm>
          <a:prstGeom prst="rect">
            <a:avLst/>
          </a:prstGeom>
          <a:noFill/>
        </p:spPr>
        <p:txBody>
          <a:bodyPr wrap="square">
            <a:spAutoFit/>
          </a:bodyPr>
          <a:lstStyle/>
          <a:p>
            <a:r>
              <a:rPr kumimoji="0" lang="en-US" altLang="zh-CN" sz="4000" b="1" i="0" u="none" strike="noStrike" kern="1200" cap="none" spc="0" normalizeH="0" baseline="0" noProof="0" dirty="0">
                <a:ln>
                  <a:noFill/>
                </a:ln>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Project</a:t>
            </a:r>
            <a:endParaRPr lang="zh-CN"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down)">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down)">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down)">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wipe(down)">
                                      <p:cBhvr>
                                        <p:cTn id="4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custDataLst>
              <p:tags r:id="rId1"/>
            </p:custDataLst>
          </p:nvPr>
        </p:nvSpPr>
        <p:spPr>
          <a:xfrm>
            <a:off x="906655" y="1140203"/>
            <a:ext cx="11277304" cy="4648168"/>
          </a:xfrm>
          <a:prstGeom prst="rect">
            <a:avLst/>
          </a:prstGeom>
          <a:noFill/>
          <a:ln w="9525">
            <a:noFill/>
          </a:ln>
        </p:spPr>
        <p:txBody>
          <a:bodyPr anchor="t"/>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FontTx/>
              <a:buNone/>
            </a:pPr>
            <a:r>
              <a:rPr lang="zh-CN" altLang="en-US" sz="2600" b="1" dirty="0">
                <a:latin typeface="Times New Roman" panose="02020603050405020304" pitchFamily="18" charset="0"/>
                <a:cs typeface="Times New Roman" panose="02020603050405020304" pitchFamily="18" charset="0"/>
              </a:rPr>
              <a:t>Treatment</a:t>
            </a:r>
            <a:endParaRPr lang="zh-CN" altLang="en-US" sz="2600" b="1" dirty="0">
              <a:latin typeface="Times New Roman" panose="02020603050405020304" pitchFamily="18" charset="0"/>
              <a:cs typeface="Times New Roman" panose="02020603050405020304" pitchFamily="18" charset="0"/>
            </a:endParaRPr>
          </a:p>
          <a:p>
            <a:pPr marL="0" indent="0">
              <a:buFontTx/>
              <a:buNone/>
            </a:pPr>
            <a:r>
              <a:rPr lang="zh-CN" altLang="en-US" sz="2600" dirty="0">
                <a:latin typeface="Times New Roman" panose="02020603050405020304" pitchFamily="18" charset="0"/>
                <a:cs typeface="Times New Roman" panose="02020603050405020304" pitchFamily="18" charset="0"/>
              </a:rPr>
              <a:t>Self</a:t>
            </a:r>
            <a:r>
              <a:rPr lang="en-US" altLang="zh-CN" sz="2600" dirty="0">
                <a:latin typeface="Times New Roman" panose="02020603050405020304" pitchFamily="18" charset="0"/>
                <a:cs typeface="Times New Roman" panose="02020603050405020304" pitchFamily="18" charset="0"/>
              </a:rPr>
              <a:t>-</a:t>
            </a:r>
            <a:r>
              <a:rPr lang="zh-CN" altLang="en-US" sz="2600" dirty="0">
                <a:latin typeface="Times New Roman" panose="02020603050405020304" pitchFamily="18" charset="0"/>
                <a:cs typeface="Times New Roman" panose="02020603050405020304" pitchFamily="18" charset="0"/>
              </a:rPr>
              <a:t>treatment: Self </a:t>
            </a:r>
            <a:r>
              <a:rPr lang="en-US" altLang="zh-CN" sz="2600" dirty="0">
                <a:latin typeface="Times New Roman" panose="02020603050405020304" pitchFamily="18" charset="0"/>
                <a:cs typeface="Times New Roman" panose="02020603050405020304" pitchFamily="18" charset="0"/>
              </a:rPr>
              <a:t>-</a:t>
            </a:r>
            <a:r>
              <a:rPr lang="zh-CN" altLang="en-US" sz="2600" dirty="0">
                <a:latin typeface="Times New Roman" panose="02020603050405020304" pitchFamily="18" charset="0"/>
                <a:cs typeface="Times New Roman" panose="02020603050405020304" pitchFamily="18" charset="0"/>
              </a:rPr>
              <a:t>care steps that may be helpful in</a:t>
            </a:r>
            <a:r>
              <a:rPr lang="en-US" altLang="zh-CN" sz="2600" dirty="0">
                <a:latin typeface="Times New Roman" panose="02020603050405020304" pitchFamily="18" charset="0"/>
                <a:cs typeface="Times New Roman" panose="02020603050405020304" pitchFamily="18" charset="0"/>
              </a:rPr>
              <a:t> </a:t>
            </a:r>
            <a:r>
              <a:rPr lang="zh-CN" altLang="en-US" sz="2600" dirty="0">
                <a:latin typeface="Times New Roman" panose="02020603050405020304" pitchFamily="18" charset="0"/>
                <a:cs typeface="Times New Roman" panose="02020603050405020304" pitchFamily="18" charset="0"/>
              </a:rPr>
              <a:t>some</a:t>
            </a:r>
            <a:r>
              <a:rPr lang="en-US" altLang="zh-CN" sz="2600" dirty="0">
                <a:latin typeface="Times New Roman" panose="02020603050405020304" pitchFamily="18" charset="0"/>
                <a:cs typeface="Times New Roman" panose="02020603050405020304" pitchFamily="18" charset="0"/>
              </a:rPr>
              <a:t> </a:t>
            </a:r>
            <a:r>
              <a:rPr lang="zh-CN" altLang="en-US" sz="2600" dirty="0">
                <a:latin typeface="Times New Roman" panose="02020603050405020304" pitchFamily="18" charset="0"/>
                <a:cs typeface="Times New Roman" panose="02020603050405020304" pitchFamily="18" charset="0"/>
              </a:rPr>
              <a:t>less- serious cases:</a:t>
            </a:r>
            <a:endParaRPr lang="zh-CN" altLang="en-US" sz="2600" dirty="0">
              <a:latin typeface="Times New Roman" panose="02020603050405020304" pitchFamily="18" charset="0"/>
              <a:cs typeface="Times New Roman" panose="02020603050405020304" pitchFamily="18" charset="0"/>
            </a:endParaRPr>
          </a:p>
          <a:p>
            <a:r>
              <a:rPr lang="zh-CN" altLang="en-US" sz="2600" dirty="0">
                <a:latin typeface="Times New Roman" panose="02020603050405020304" pitchFamily="18" charset="0"/>
                <a:cs typeface="Times New Roman" panose="02020603050405020304" pitchFamily="18" charset="0"/>
              </a:rPr>
              <a:t>Keep the head higher than the level of the heart</a:t>
            </a:r>
            <a:endParaRPr lang="zh-CN" altLang="en-US" sz="2600" dirty="0">
              <a:latin typeface="Times New Roman" panose="02020603050405020304" pitchFamily="18" charset="0"/>
              <a:cs typeface="Times New Roman" panose="02020603050405020304" pitchFamily="18" charset="0"/>
            </a:endParaRPr>
          </a:p>
          <a:p>
            <a:r>
              <a:rPr lang="zh-CN" altLang="en-US" sz="2600" dirty="0">
                <a:latin typeface="Times New Roman" panose="02020603050405020304" pitchFamily="18" charset="0"/>
                <a:cs typeface="Times New Roman" panose="02020603050405020304" pitchFamily="18" charset="0"/>
              </a:rPr>
              <a:t>Stay upright, do not lie down</a:t>
            </a:r>
            <a:endParaRPr lang="zh-CN" altLang="en-US" sz="2600" dirty="0">
              <a:latin typeface="Times New Roman" panose="02020603050405020304" pitchFamily="18" charset="0"/>
              <a:cs typeface="Times New Roman" panose="02020603050405020304" pitchFamily="18" charset="0"/>
            </a:endParaRPr>
          </a:p>
          <a:p>
            <a:r>
              <a:rPr lang="zh-CN" altLang="en-US" sz="2600" dirty="0">
                <a:latin typeface="Times New Roman" panose="02020603050405020304" pitchFamily="18" charset="0"/>
                <a:cs typeface="Times New Roman" panose="02020603050405020304" pitchFamily="18" charset="0"/>
              </a:rPr>
              <a:t>Hold the nose for at least five minutes. Repeat if necessary</a:t>
            </a:r>
            <a:endParaRPr lang="zh-CN" altLang="en-US" sz="2600" dirty="0">
              <a:latin typeface="Times New Roman" panose="02020603050405020304" pitchFamily="18" charset="0"/>
              <a:cs typeface="Times New Roman" panose="02020603050405020304" pitchFamily="18" charset="0"/>
            </a:endParaRPr>
          </a:p>
          <a:p>
            <a:r>
              <a:rPr lang="zh-CN" altLang="en-US" sz="2600" dirty="0">
                <a:latin typeface="Times New Roman" panose="02020603050405020304" pitchFamily="18" charset="0"/>
                <a:cs typeface="Times New Roman" panose="02020603050405020304" pitchFamily="18" charset="0"/>
              </a:rPr>
              <a:t>Apply ice to the nose</a:t>
            </a:r>
            <a:endParaRPr lang="zh-CN" altLang="en-US" sz="2600" dirty="0">
              <a:latin typeface="Times New Roman" panose="02020603050405020304" pitchFamily="18" charset="0"/>
              <a:cs typeface="Times New Roman" panose="02020603050405020304" pitchFamily="18" charset="0"/>
            </a:endParaRPr>
          </a:p>
          <a:p>
            <a:r>
              <a:rPr lang="zh-CN" altLang="en-US" sz="2600" dirty="0">
                <a:latin typeface="Times New Roman" panose="02020603050405020304" pitchFamily="18" charset="0"/>
                <a:cs typeface="Times New Roman" panose="02020603050405020304" pitchFamily="18" charset="0"/>
              </a:rPr>
              <a:t>Pinch all the soft parts of the nose together between the thumb and index finger</a:t>
            </a:r>
            <a:endParaRPr lang="zh-CN" altLang="en-US" sz="2600" dirty="0">
              <a:latin typeface="Times New Roman" panose="02020603050405020304" pitchFamily="18" charset="0"/>
              <a:cs typeface="Times New Roman" panose="02020603050405020304" pitchFamily="18" charset="0"/>
            </a:endParaRPr>
          </a:p>
          <a:p>
            <a:r>
              <a:rPr lang="zh-CN" altLang="en-US" sz="2600" dirty="0">
                <a:latin typeface="Times New Roman" panose="02020603050405020304" pitchFamily="18" charset="0"/>
                <a:cs typeface="Times New Roman" panose="02020603050405020304" pitchFamily="18" charset="0"/>
              </a:rPr>
              <a:t>Blow nose as little as possible and only very gently</a:t>
            </a:r>
            <a:endParaRPr lang="zh-CN" altLang="en-US" sz="2600" dirty="0">
              <a:latin typeface="Times New Roman" panose="02020603050405020304" pitchFamily="18" charset="0"/>
              <a:cs typeface="Times New Roman" panose="02020603050405020304" pitchFamily="18" charset="0"/>
            </a:endParaRPr>
          </a:p>
          <a:p>
            <a:r>
              <a:rPr lang="zh-CN" altLang="en-US" sz="2600" dirty="0">
                <a:latin typeface="Times New Roman" panose="02020603050405020304" pitchFamily="18" charset="0"/>
                <a:cs typeface="Times New Roman" panose="02020603050405020304" pitchFamily="18" charset="0"/>
              </a:rPr>
              <a:t>Keep the house humidified</a:t>
            </a:r>
            <a:endParaRPr lang="zh-CN" altLang="en-US" sz="2600" dirty="0">
              <a:latin typeface="Times New Roman" panose="02020603050405020304" pitchFamily="18" charset="0"/>
              <a:cs typeface="Times New Roman" panose="02020603050405020304" pitchFamily="18" charset="0"/>
            </a:endParaRPr>
          </a:p>
          <a:p>
            <a:r>
              <a:rPr lang="zh-CN" altLang="en-US" sz="2600" dirty="0">
                <a:latin typeface="Times New Roman" panose="02020603050405020304" pitchFamily="18" charset="0"/>
                <a:cs typeface="Times New Roman" panose="02020603050405020304" pitchFamily="18" charset="0"/>
              </a:rPr>
              <a:t>Follow the instructions that come with nasal decongestants（n.减充血剂） – overusing can cause nosebleeds</a:t>
            </a:r>
            <a:endParaRPr lang="zh-CN" altLang="en-US" sz="2600"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1526548" y="-51574"/>
            <a:ext cx="1981148" cy="707886"/>
          </a:xfrm>
          <a:prstGeom prst="rect">
            <a:avLst/>
          </a:prstGeom>
          <a:noFill/>
        </p:spPr>
        <p:txBody>
          <a:bodyPr wrap="square">
            <a:spAutoFit/>
          </a:bodyPr>
          <a:lstStyle/>
          <a:p>
            <a:r>
              <a:rPr kumimoji="0" lang="en-US" altLang="zh-CN" sz="4000" b="1" i="0" u="none" strike="noStrike" kern="1200" cap="none" spc="0" normalizeH="0" baseline="0" noProof="0" dirty="0">
                <a:ln>
                  <a:noFill/>
                </a:ln>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Project</a:t>
            </a:r>
            <a:endParaRPr lang="zh-CN" altLang="en-US" sz="4000" dirty="0"/>
          </a:p>
        </p:txBody>
      </p:sp>
      <p:sp>
        <p:nvSpPr>
          <p:cNvPr id="4" name="文本框 3"/>
          <p:cNvSpPr txBox="1"/>
          <p:nvPr>
            <p:custDataLst>
              <p:tags r:id="rId2"/>
            </p:custDataLst>
          </p:nvPr>
        </p:nvSpPr>
        <p:spPr>
          <a:xfrm>
            <a:off x="914536" y="616983"/>
            <a:ext cx="3573845" cy="523220"/>
          </a:xfrm>
          <a:prstGeom prst="rect">
            <a:avLst/>
          </a:prstGeom>
          <a:noFill/>
        </p:spPr>
        <p:txBody>
          <a:bodyPr wrap="square" rtlCol="0">
            <a:spAutoFit/>
          </a:bodyPr>
          <a:lstStyle/>
          <a:p>
            <a:pPr algn="l"/>
            <a:r>
              <a:rPr lang="en-US" sz="2800" b="1" dirty="0">
                <a:solidFill>
                  <a:srgbClr val="FF0000"/>
                </a:solidFill>
                <a:latin typeface="Times New Roman" panose="02020603050405020304" pitchFamily="18" charset="0"/>
                <a:cs typeface="Times New Roman" panose="02020603050405020304" pitchFamily="18" charset="0"/>
                <a:sym typeface="+mn-ea"/>
              </a:rPr>
              <a:t>a</a:t>
            </a:r>
            <a:r>
              <a:rPr lang="en-US" altLang="zh-CN" sz="2800" b="1" dirty="0">
                <a:solidFill>
                  <a:srgbClr val="FF0000"/>
                </a:solidFill>
                <a:latin typeface="Times New Roman" panose="02020603050405020304" pitchFamily="18" charset="0"/>
                <a:cs typeface="Times New Roman" panose="02020603050405020304" pitchFamily="18" charset="0"/>
                <a:sym typeface="+mn-ea"/>
              </a:rPr>
              <a:t>n example-Nosebleed</a:t>
            </a:r>
            <a:endParaRPr lang="en-US" altLang="zh-CN" sz="2800" b="1" dirty="0">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custDataLst>
              <p:tags r:id="rId1"/>
            </p:custDataLst>
          </p:nvPr>
        </p:nvSpPr>
        <p:spPr>
          <a:xfrm>
            <a:off x="2066439" y="4717414"/>
            <a:ext cx="8229600" cy="1808480"/>
          </a:xfrm>
          <a:prstGeom prst="rect">
            <a:avLst/>
          </a:prstGeom>
          <a:noFill/>
          <a:ln w="9525">
            <a:noFill/>
          </a:ln>
        </p:spPr>
        <p:txBody>
          <a:bodyPr anchor="t"/>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FontTx/>
              <a:buNone/>
            </a:pP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See a doctor if you notice:</a:t>
            </a:r>
            <a:endPar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8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If child below two years has a nosebleed</a:t>
            </a:r>
            <a:endParaRPr lang="zh-CN" altLang="en-US" sz="28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8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Nosebleeds come and go regularly</a:t>
            </a:r>
            <a:endParaRPr lang="zh-CN" altLang="en-US" sz="28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 name="图片 2"/>
          <p:cNvPicPr>
            <a:picLocks noChangeAspect="1"/>
          </p:cNvPicPr>
          <p:nvPr>
            <p:custDataLst>
              <p:tags r:id="rId2"/>
            </p:custDataLst>
          </p:nvPr>
        </p:nvPicPr>
        <p:blipFill>
          <a:blip r:embed="rId3"/>
          <a:stretch>
            <a:fillRect/>
          </a:stretch>
        </p:blipFill>
        <p:spPr>
          <a:xfrm>
            <a:off x="1371724" y="1524050"/>
            <a:ext cx="8610374" cy="3191790"/>
          </a:xfrm>
          <a:prstGeom prst="rect">
            <a:avLst/>
          </a:prstGeom>
        </p:spPr>
      </p:pic>
      <p:sp>
        <p:nvSpPr>
          <p:cNvPr id="4" name="文本框 3"/>
          <p:cNvSpPr txBox="1"/>
          <p:nvPr/>
        </p:nvSpPr>
        <p:spPr>
          <a:xfrm>
            <a:off x="1526548" y="-51574"/>
            <a:ext cx="1981148" cy="707886"/>
          </a:xfrm>
          <a:prstGeom prst="rect">
            <a:avLst/>
          </a:prstGeom>
          <a:noFill/>
        </p:spPr>
        <p:txBody>
          <a:bodyPr wrap="square">
            <a:spAutoFit/>
          </a:bodyPr>
          <a:lstStyle/>
          <a:p>
            <a:r>
              <a:rPr kumimoji="0" lang="en-US" altLang="zh-CN" sz="4000" b="1" i="0" u="none" strike="noStrike" kern="1200" cap="none" spc="0" normalizeH="0" baseline="0" noProof="0" dirty="0">
                <a:ln>
                  <a:noFill/>
                </a:ln>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Project</a:t>
            </a:r>
            <a:endParaRPr lang="zh-CN" altLang="en-US" sz="4000" dirty="0"/>
          </a:p>
        </p:txBody>
      </p:sp>
      <p:sp>
        <p:nvSpPr>
          <p:cNvPr id="5" name="文本框 4"/>
          <p:cNvSpPr txBox="1"/>
          <p:nvPr>
            <p:custDataLst>
              <p:tags r:id="rId4"/>
            </p:custDataLst>
          </p:nvPr>
        </p:nvSpPr>
        <p:spPr>
          <a:xfrm>
            <a:off x="921997" y="634393"/>
            <a:ext cx="3573845" cy="523220"/>
          </a:xfrm>
          <a:prstGeom prst="rect">
            <a:avLst/>
          </a:prstGeom>
          <a:noFill/>
        </p:spPr>
        <p:txBody>
          <a:bodyPr wrap="square" rtlCol="0">
            <a:spAutoFit/>
          </a:bodyPr>
          <a:lstStyle/>
          <a:p>
            <a:pPr algn="l"/>
            <a:r>
              <a:rPr lang="en-US" sz="2800" b="1" dirty="0">
                <a:solidFill>
                  <a:srgbClr val="FF0000"/>
                </a:solidFill>
                <a:latin typeface="Times New Roman" panose="02020603050405020304" pitchFamily="18" charset="0"/>
                <a:cs typeface="Times New Roman" panose="02020603050405020304" pitchFamily="18" charset="0"/>
                <a:sym typeface="+mn-ea"/>
              </a:rPr>
              <a:t>a</a:t>
            </a:r>
            <a:r>
              <a:rPr lang="en-US" altLang="zh-CN" sz="2800" b="1" dirty="0">
                <a:solidFill>
                  <a:srgbClr val="FF0000"/>
                </a:solidFill>
                <a:latin typeface="Times New Roman" panose="02020603050405020304" pitchFamily="18" charset="0"/>
                <a:cs typeface="Times New Roman" panose="02020603050405020304" pitchFamily="18" charset="0"/>
                <a:sym typeface="+mn-ea"/>
              </a:rPr>
              <a:t>n example-Nosebleed</a:t>
            </a:r>
            <a:endParaRPr lang="en-US" altLang="zh-CN" sz="2800" b="1" dirty="0">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内容占位符 8" descr="3"/>
          <p:cNvPicPr>
            <a:picLocks noGrp="1" noChangeAspect="1"/>
          </p:cNvPicPr>
          <p:nvPr>
            <p:ph idx="1"/>
            <p:custDataLst>
              <p:tags r:id="rId1"/>
            </p:custDataLst>
          </p:nvPr>
        </p:nvPicPr>
        <p:blipFill>
          <a:blip r:embed="rId2"/>
          <a:stretch>
            <a:fillRect/>
          </a:stretch>
        </p:blipFill>
        <p:spPr>
          <a:xfrm>
            <a:off x="685942" y="1371654"/>
            <a:ext cx="11048710" cy="5221642"/>
          </a:xfrm>
          <a:prstGeom prst="rect">
            <a:avLst/>
          </a:prstGeom>
        </p:spPr>
      </p:pic>
      <p:sp>
        <p:nvSpPr>
          <p:cNvPr id="3" name="文本框 2"/>
          <p:cNvSpPr txBox="1"/>
          <p:nvPr/>
        </p:nvSpPr>
        <p:spPr>
          <a:xfrm>
            <a:off x="1526548" y="-51574"/>
            <a:ext cx="1981148" cy="707886"/>
          </a:xfrm>
          <a:prstGeom prst="rect">
            <a:avLst/>
          </a:prstGeom>
          <a:noFill/>
        </p:spPr>
        <p:txBody>
          <a:bodyPr wrap="square">
            <a:spAutoFit/>
          </a:bodyPr>
          <a:lstStyle/>
          <a:p>
            <a:r>
              <a:rPr kumimoji="0" lang="en-US" altLang="zh-CN" sz="4000" b="1" i="0" u="none" strike="noStrike" kern="1200" cap="none" spc="0" normalizeH="0" baseline="0" noProof="0" dirty="0">
                <a:ln>
                  <a:noFill/>
                </a:ln>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Project</a:t>
            </a:r>
            <a:endParaRPr lang="zh-CN" altLang="en-US" sz="4000" dirty="0"/>
          </a:p>
        </p:txBody>
      </p:sp>
      <p:sp>
        <p:nvSpPr>
          <p:cNvPr id="4" name="文本框 3"/>
          <p:cNvSpPr txBox="1"/>
          <p:nvPr>
            <p:custDataLst>
              <p:tags r:id="rId3"/>
            </p:custDataLst>
          </p:nvPr>
        </p:nvSpPr>
        <p:spPr>
          <a:xfrm>
            <a:off x="914536" y="752373"/>
            <a:ext cx="6248236" cy="523220"/>
          </a:xfrm>
          <a:prstGeom prst="rect">
            <a:avLst/>
          </a:prstGeom>
          <a:noFill/>
        </p:spPr>
        <p:txBody>
          <a:bodyPr wrap="square" rtlCol="0">
            <a:spAutoFit/>
          </a:bodyPr>
          <a:lstStyle/>
          <a:p>
            <a:pPr algn="l"/>
            <a:r>
              <a:rPr lang="en-US" altLang="zh-CN" sz="2800" b="1" dirty="0">
                <a:latin typeface="Times New Roman" panose="02020603050405020304" pitchFamily="18" charset="0"/>
                <a:cs typeface="Times New Roman" panose="02020603050405020304" pitchFamily="18" charset="0"/>
                <a:sym typeface="+mn-ea"/>
              </a:rPr>
              <a:t>Make </a:t>
            </a:r>
            <a:r>
              <a:rPr lang="en-US" sz="2800" b="1" dirty="0">
                <a:latin typeface="Times New Roman" panose="02020603050405020304" pitchFamily="18" charset="0"/>
                <a:cs typeface="Times New Roman" panose="02020603050405020304" pitchFamily="18" charset="0"/>
                <a:sym typeface="+mn-ea"/>
              </a:rPr>
              <a:t>a</a:t>
            </a:r>
            <a:r>
              <a:rPr lang="en-US" altLang="zh-CN" sz="2800" b="1" dirty="0">
                <a:latin typeface="Times New Roman" panose="02020603050405020304" pitchFamily="18" charset="0"/>
                <a:cs typeface="Times New Roman" panose="02020603050405020304" pitchFamily="18" charset="0"/>
                <a:sym typeface="+mn-ea"/>
              </a:rPr>
              <a:t>n instruction leaflet-Snake Bite</a:t>
            </a:r>
            <a:endParaRPr lang="en-US" altLang="zh-CN" sz="2800" b="1" dirty="0">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171763" y="1066862"/>
            <a:ext cx="7848474" cy="2185214"/>
          </a:xfrm>
          <a:prstGeom prst="rect">
            <a:avLst/>
          </a:prstGeom>
        </p:spPr>
        <p:txBody>
          <a:bodyPr wrap="square">
            <a:spAutoFit/>
          </a:bodyPr>
          <a:lstStyle/>
          <a:p>
            <a:pPr lvl="0" algn="ctr" defTabSz="911225"/>
            <a:r>
              <a:rPr lang="zh-CN" altLang="en-US" sz="4400" b="1" noProof="1">
                <a:solidFill>
                  <a:srgbClr val="002060"/>
                </a:solidFill>
                <a:latin typeface="华文中宋" panose="02010600040101010101" charset="-122"/>
                <a:ea typeface="华文中宋" panose="02010600040101010101" charset="-122"/>
                <a:cs typeface="华文中宋" panose="02010600040101010101" charset="-122"/>
              </a:rPr>
              <a:t>选择性必修</a:t>
            </a:r>
            <a:r>
              <a:rPr lang="en-US" altLang="zh-CN" sz="4400" b="1" noProof="1">
                <a:solidFill>
                  <a:srgbClr val="002060"/>
                </a:solidFill>
                <a:latin typeface="Times New Roman" panose="02020603050405020304" pitchFamily="18" charset="0"/>
                <a:ea typeface="华文中宋" panose="02010600040101010101" charset="-122"/>
                <a:cs typeface="华文中宋" panose="02010600040101010101" charset="-122"/>
              </a:rPr>
              <a:t>2 </a:t>
            </a:r>
            <a:endParaRPr lang="en-US" altLang="zh-CN" sz="4400" b="1" noProof="1">
              <a:solidFill>
                <a:srgbClr val="002060"/>
              </a:solidFill>
              <a:latin typeface="Times New Roman" panose="02020603050405020304" pitchFamily="18" charset="0"/>
              <a:ea typeface="华文中宋" panose="02010600040101010101" charset="-122"/>
              <a:cs typeface="华文中宋" panose="02010600040101010101" charset="-122"/>
            </a:endParaRPr>
          </a:p>
          <a:p>
            <a:pPr lvl="0" algn="ctr" defTabSz="911225"/>
            <a:r>
              <a:rPr lang="en-US" altLang="zh-CN" sz="4800" b="1" dirty="0">
                <a:solidFill>
                  <a:srgbClr val="000000"/>
                </a:solidFill>
                <a:latin typeface="Times New Roman" panose="02020603050405020304" pitchFamily="18" charset="0"/>
                <a:ea typeface="微软雅黑" panose="020B0503020204020204" charset="-122"/>
              </a:rPr>
              <a:t>Unit</a:t>
            </a:r>
            <a:r>
              <a:rPr lang="en-US" altLang="zh-CN" sz="4400" b="1" dirty="0">
                <a:solidFill>
                  <a:srgbClr val="000000"/>
                </a:solidFill>
                <a:latin typeface="Times New Roman" panose="02020603050405020304" pitchFamily="18" charset="0"/>
                <a:ea typeface="微软雅黑" panose="020B0503020204020204" charset="-122"/>
              </a:rPr>
              <a:t> 5 </a:t>
            </a:r>
            <a:r>
              <a:rPr lang="en-US" altLang="zh-CN" sz="4400" b="1" dirty="0">
                <a:solidFill>
                  <a:srgbClr val="000000"/>
                </a:solidFill>
                <a:latin typeface="Times New Roman" panose="02020603050405020304" pitchFamily="18" charset="0"/>
                <a:ea typeface="微软雅黑" panose="020B0503020204020204" charset="-122"/>
                <a:sym typeface="+mn-ea"/>
              </a:rPr>
              <a:t>First Aid</a:t>
            </a:r>
            <a:r>
              <a:rPr lang="en-US" altLang="zh-CN" sz="4400" b="1" dirty="0">
                <a:solidFill>
                  <a:srgbClr val="000000"/>
                </a:solidFill>
                <a:latin typeface="Times New Roman" panose="02020603050405020304" pitchFamily="18" charset="0"/>
                <a:ea typeface="微软雅黑" panose="020B0503020204020204" charset="-122"/>
              </a:rPr>
              <a:t> </a:t>
            </a:r>
            <a:endParaRPr lang="en-US" altLang="zh-CN" sz="4400" b="1" dirty="0">
              <a:solidFill>
                <a:srgbClr val="000000"/>
              </a:solidFill>
              <a:latin typeface="Times New Roman" panose="02020603050405020304" pitchFamily="18" charset="0"/>
              <a:ea typeface="微软雅黑" panose="020B0503020204020204" charset="-122"/>
            </a:endParaRPr>
          </a:p>
          <a:p>
            <a:pPr lvl="0" algn="ctr" defTabSz="911225"/>
            <a:r>
              <a:rPr lang="en-US" altLang="zh-CN" sz="4400" b="1" dirty="0">
                <a:solidFill>
                  <a:srgbClr val="FF0000"/>
                </a:solidFill>
                <a:latin typeface="Times New Roman" panose="02020603050405020304" pitchFamily="18" charset="0"/>
                <a:ea typeface="微软雅黑" panose="020B0503020204020204" charset="-122"/>
                <a:sym typeface="微软雅黑" panose="020B0503020204020204" charset="-122"/>
              </a:rPr>
              <a:t>Assessing your progress</a:t>
            </a:r>
            <a:endParaRPr lang="en-US" altLang="zh-CN" sz="4400" b="1" dirty="0">
              <a:solidFill>
                <a:srgbClr val="FF0000"/>
              </a:solidFill>
              <a:latin typeface="Times New Roman" panose="02020603050405020304" pitchFamily="18" charset="0"/>
              <a:ea typeface="微软雅黑" panose="020B0503020204020204" charset="-122"/>
              <a:sym typeface="微软雅黑" panose="020B0503020204020204" charset="-122"/>
            </a:endParaRPr>
          </a:p>
        </p:txBody>
      </p:sp>
      <p:sp>
        <p:nvSpPr>
          <p:cNvPr id="3" name="文本框 2"/>
          <p:cNvSpPr txBox="1"/>
          <p:nvPr/>
        </p:nvSpPr>
        <p:spPr>
          <a:xfrm>
            <a:off x="4724436" y="3886188"/>
            <a:ext cx="3721396" cy="460375"/>
          </a:xfrm>
          <a:prstGeom prst="rect">
            <a:avLst/>
          </a:prstGeom>
          <a:noFill/>
        </p:spPr>
        <p:txBody>
          <a:bodyPr wrap="square" rtlCol="0">
            <a:spAutoFit/>
          </a:bodyPr>
          <a:lstStyle/>
          <a:p>
            <a:pPr algn="ctr" fontAlgn="auto">
              <a:spcBef>
                <a:spcPts val="0"/>
              </a:spcBef>
              <a:spcAft>
                <a:spcPts val="0"/>
              </a:spcAft>
            </a:pPr>
            <a:r>
              <a:rPr lang="zh-CN" altLang="en-US" sz="2400" b="1" dirty="0">
                <a:solidFill>
                  <a:srgbClr val="0000FF"/>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ea"/>
              </a:rPr>
              <a:t>杭州二中许丽君</a:t>
            </a:r>
            <a:endParaRPr lang="zh-CN" altLang="en-US" sz="2400" b="1" dirty="0">
              <a:solidFill>
                <a:srgbClr val="0000FF"/>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custDataLst>
              <p:tags r:id="rId1"/>
            </p:custDataLst>
          </p:nvPr>
        </p:nvSpPr>
        <p:spPr>
          <a:xfrm>
            <a:off x="1980051" y="2860635"/>
            <a:ext cx="8434581" cy="3177461"/>
          </a:xfrm>
          <a:prstGeom prst="rect">
            <a:avLst/>
          </a:prstGeom>
          <a:noFill/>
          <a:ln w="9525">
            <a:noFill/>
          </a:ln>
        </p:spPr>
        <p:txBody>
          <a:bodyPr anchor="t"/>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endParaRPr lang="zh-CN" altLang="en-US"/>
          </a:p>
        </p:txBody>
      </p:sp>
      <p:pic>
        <p:nvPicPr>
          <p:cNvPr id="3" name="图片 2" descr="allergic5"/>
          <p:cNvPicPr>
            <a:picLocks noChangeAspect="1"/>
          </p:cNvPicPr>
          <p:nvPr>
            <p:custDataLst>
              <p:tags r:id="rId2"/>
            </p:custDataLst>
          </p:nvPr>
        </p:nvPicPr>
        <p:blipFill>
          <a:blip r:embed="rId3"/>
          <a:stretch>
            <a:fillRect/>
          </a:stretch>
        </p:blipFill>
        <p:spPr>
          <a:xfrm>
            <a:off x="1190285" y="1439037"/>
            <a:ext cx="9224347" cy="5418963"/>
          </a:xfrm>
          <a:prstGeom prst="rect">
            <a:avLst/>
          </a:prstGeom>
        </p:spPr>
      </p:pic>
      <p:sp>
        <p:nvSpPr>
          <p:cNvPr id="4" name="文本框 3"/>
          <p:cNvSpPr txBox="1"/>
          <p:nvPr/>
        </p:nvSpPr>
        <p:spPr>
          <a:xfrm>
            <a:off x="1526548" y="-51574"/>
            <a:ext cx="1981148" cy="707886"/>
          </a:xfrm>
          <a:prstGeom prst="rect">
            <a:avLst/>
          </a:prstGeom>
          <a:noFill/>
        </p:spPr>
        <p:txBody>
          <a:bodyPr wrap="square">
            <a:spAutoFit/>
          </a:bodyPr>
          <a:lstStyle/>
          <a:p>
            <a:r>
              <a:rPr kumimoji="0" lang="en-US" altLang="zh-CN" sz="4000" b="1" i="0" u="none" strike="noStrike" kern="1200" cap="none" spc="0" normalizeH="0" baseline="0" noProof="0" dirty="0">
                <a:ln>
                  <a:noFill/>
                </a:ln>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Project</a:t>
            </a:r>
            <a:endParaRPr lang="zh-CN" altLang="en-US" sz="4000" dirty="0"/>
          </a:p>
        </p:txBody>
      </p:sp>
      <p:sp>
        <p:nvSpPr>
          <p:cNvPr id="5" name="文本框 4"/>
          <p:cNvSpPr txBox="1"/>
          <p:nvPr>
            <p:custDataLst>
              <p:tags r:id="rId4"/>
            </p:custDataLst>
          </p:nvPr>
        </p:nvSpPr>
        <p:spPr>
          <a:xfrm>
            <a:off x="914536" y="799180"/>
            <a:ext cx="7772196" cy="523220"/>
          </a:xfrm>
          <a:prstGeom prst="rect">
            <a:avLst/>
          </a:prstGeom>
          <a:noFill/>
        </p:spPr>
        <p:txBody>
          <a:bodyPr wrap="square" rtlCol="0">
            <a:spAutoFit/>
          </a:bodyPr>
          <a:lstStyle/>
          <a:p>
            <a:pPr algn="l"/>
            <a:r>
              <a:rPr lang="en-US" altLang="zh-CN" sz="2800" b="1" dirty="0">
                <a:latin typeface="Times New Roman" panose="02020603050405020304" pitchFamily="18" charset="0"/>
                <a:cs typeface="Times New Roman" panose="02020603050405020304" pitchFamily="18" charset="0"/>
                <a:sym typeface="+mn-ea"/>
              </a:rPr>
              <a:t>Make </a:t>
            </a:r>
            <a:r>
              <a:rPr lang="en-US" sz="2800" b="1" dirty="0">
                <a:latin typeface="Times New Roman" panose="02020603050405020304" pitchFamily="18" charset="0"/>
                <a:cs typeface="Times New Roman" panose="02020603050405020304" pitchFamily="18" charset="0"/>
                <a:sym typeface="+mn-ea"/>
              </a:rPr>
              <a:t>a</a:t>
            </a:r>
            <a:r>
              <a:rPr lang="en-US" altLang="zh-CN" sz="2800" b="1" dirty="0">
                <a:latin typeface="Times New Roman" panose="02020603050405020304" pitchFamily="18" charset="0"/>
                <a:cs typeface="Times New Roman" panose="02020603050405020304" pitchFamily="18" charset="0"/>
                <a:sym typeface="+mn-ea"/>
              </a:rPr>
              <a:t>n instruction leaflet-Common Allergies</a:t>
            </a:r>
            <a:endParaRPr lang="en-US" altLang="zh-CN" sz="2800" b="1" dirty="0">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19328" y="1676446"/>
            <a:ext cx="9600948" cy="2958502"/>
          </a:xfrm>
          <a:prstGeom prst="rect">
            <a:avLst/>
          </a:prstGeom>
          <a:noFill/>
        </p:spPr>
        <p:txBody>
          <a:bodyPr wrap="square" rtlCol="0">
            <a:spAutoFit/>
          </a:bodyPr>
          <a:lstStyle/>
          <a:p>
            <a:pPr marL="342900" indent="-342900">
              <a:lnSpc>
                <a:spcPct val="150000"/>
              </a:lnSpc>
              <a:buAutoNum type="arabicPeriod"/>
            </a:pPr>
            <a:r>
              <a:rPr lang="en-US" altLang="zh-CN" sz="3200" dirty="0">
                <a:latin typeface="Times New Roman" panose="02020603050405020304" pitchFamily="18" charset="0"/>
                <a:cs typeface="Times New Roman" panose="02020603050405020304" pitchFamily="18" charset="0"/>
              </a:rPr>
              <a:t>Choose one of the medical emergencies in the photos above to make an instruction leaflet.</a:t>
            </a:r>
            <a:endParaRPr lang="en-US" altLang="zh-CN" sz="3200" dirty="0">
              <a:latin typeface="Times New Roman" panose="02020603050405020304" pitchFamily="18" charset="0"/>
              <a:cs typeface="Times New Roman" panose="02020603050405020304" pitchFamily="18" charset="0"/>
            </a:endParaRPr>
          </a:p>
          <a:p>
            <a:pPr marL="342900" indent="-342900">
              <a:lnSpc>
                <a:spcPct val="150000"/>
              </a:lnSpc>
              <a:buAutoNum type="arabicPeriod"/>
            </a:pPr>
            <a:r>
              <a:rPr lang="en-US" altLang="zh-CN" sz="3200" dirty="0">
                <a:latin typeface="Times New Roman" panose="02020603050405020304" pitchFamily="18" charset="0"/>
                <a:cs typeface="Times New Roman" panose="02020603050405020304" pitchFamily="18" charset="0"/>
              </a:rPr>
              <a:t>Combine all the leaflet to make a first-aid manual for our class.</a:t>
            </a:r>
            <a:endParaRPr lang="zh-CN" altLang="en-US" sz="3200" dirty="0">
              <a:latin typeface="Times New Roman" panose="02020603050405020304" pitchFamily="18" charset="0"/>
              <a:cs typeface="Times New Roman" panose="02020603050405020304" pitchFamily="18" charset="0"/>
            </a:endParaRPr>
          </a:p>
        </p:txBody>
      </p:sp>
      <p:sp>
        <p:nvSpPr>
          <p:cNvPr id="3" name="圆角矩形 2"/>
          <p:cNvSpPr>
            <a:spLocks noChangeArrowheads="1"/>
          </p:cNvSpPr>
          <p:nvPr>
            <p:custDataLst>
              <p:tags r:id="rId1"/>
            </p:custDataLst>
          </p:nvPr>
        </p:nvSpPr>
        <p:spPr bwMode="auto">
          <a:xfrm>
            <a:off x="1447922" y="76288"/>
            <a:ext cx="3671888" cy="596900"/>
          </a:xfrm>
          <a:prstGeom prst="roundRect">
            <a:avLst>
              <a:gd name="adj" fmla="val 16667"/>
            </a:avLst>
          </a:prstGeom>
          <a:noFill/>
          <a:ln w="76200" algn="ctr">
            <a:solidFill>
              <a:srgbClr val="FFC000"/>
            </a:solidFill>
            <a:miter lim="800000"/>
          </a:ln>
          <a:extLst>
            <a:ext uri="{909E8E84-426E-40DD-AFC4-6F175D3DCCD1}">
              <a14:hiddenFill xmlns:a14="http://schemas.microsoft.com/office/drawing/2010/main">
                <a:solidFill>
                  <a:srgbClr val="FFFFFF"/>
                </a:solidFill>
              </a14:hiddenFill>
            </a:ext>
          </a:extLst>
        </p:spPr>
        <p:txBody>
          <a:bodyPr lIns="108850" tIns="54425" rIns="108850" bIns="54425" anchor="ctr"/>
          <a:lstStyle>
            <a:lvl1pPr>
              <a:defRPr>
                <a:solidFill>
                  <a:srgbClr val="000000"/>
                </a:solidFill>
                <a:latin typeface="等线" panose="02010600030101010101" pitchFamily="2" charset="-122"/>
                <a:ea typeface="等线" panose="02010600030101010101" pitchFamily="2" charset="-122"/>
              </a:defRPr>
            </a:lvl1pPr>
            <a:lvl2pPr marL="742950" indent="-285750">
              <a:defRPr>
                <a:solidFill>
                  <a:srgbClr val="000000"/>
                </a:solidFill>
                <a:latin typeface="等线" panose="02010600030101010101" pitchFamily="2" charset="-122"/>
                <a:ea typeface="等线" panose="02010600030101010101" pitchFamily="2" charset="-122"/>
              </a:defRPr>
            </a:lvl2pPr>
            <a:lvl3pPr marL="1143000" indent="-228600">
              <a:defRPr>
                <a:solidFill>
                  <a:srgbClr val="000000"/>
                </a:solidFill>
                <a:latin typeface="等线" panose="02010600030101010101" pitchFamily="2" charset="-122"/>
                <a:ea typeface="等线" panose="02010600030101010101" pitchFamily="2" charset="-122"/>
              </a:defRPr>
            </a:lvl3pPr>
            <a:lvl4pPr marL="1600200" indent="-228600">
              <a:defRPr>
                <a:solidFill>
                  <a:srgbClr val="000000"/>
                </a:solidFill>
                <a:latin typeface="等线" panose="02010600030101010101" pitchFamily="2" charset="-122"/>
                <a:ea typeface="等线" panose="02010600030101010101" pitchFamily="2" charset="-122"/>
              </a:defRPr>
            </a:lvl4pPr>
            <a:lvl5pPr marL="2057400" indent="-228600">
              <a:defRPr>
                <a:solidFill>
                  <a:srgbClr val="000000"/>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defRPr>
            </a:lvl9pPr>
          </a:lstStyle>
          <a:p>
            <a:pPr eaLnBrk="1" hangingPunct="1">
              <a:buSzPct val="100000"/>
            </a:pPr>
            <a:r>
              <a:rPr kumimoji="1" lang="en-US" altLang="zh-CN" sz="4000" b="1" dirty="0">
                <a:solidFill>
                  <a:srgbClr val="0000FF"/>
                </a:solidFill>
                <a:latin typeface="Times New Roman" panose="02020603050405020304" pitchFamily="18" charset="0"/>
                <a:ea typeface="宋体" panose="02010600030101010101" pitchFamily="2" charset="-122"/>
              </a:rPr>
              <a:t>Assignment</a:t>
            </a:r>
            <a:endParaRPr kumimoji="1" lang="zh-CN" altLang="en-US" sz="4000" b="1" dirty="0">
              <a:solidFill>
                <a:srgbClr val="0000FF"/>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38053"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4" name="内容占位符 3"/>
          <p:cNvSpPr>
            <a:spLocks noGrp="1"/>
          </p:cNvSpPr>
          <p:nvPr>
            <p:ph idx="1"/>
          </p:nvPr>
        </p:nvSpPr>
        <p:spPr>
          <a:xfrm>
            <a:off x="1143130" y="1676446"/>
            <a:ext cx="9981938" cy="3276514"/>
          </a:xfrm>
        </p:spPr>
        <p:txBody>
          <a:bodyPr>
            <a:normAutofit fontScale="77500" lnSpcReduction="20000"/>
          </a:bodyPr>
          <a:lstStyle/>
          <a:p>
            <a:pPr marL="514350" indent="-514350" eaLnBrk="0" hangingPunct="0">
              <a:lnSpc>
                <a:spcPct val="170000"/>
              </a:lnSpc>
              <a:spcBef>
                <a:spcPct val="0"/>
              </a:spcBef>
              <a:buSzPct val="80000"/>
              <a:buAutoNum type="arabicPeriod"/>
            </a:pPr>
            <a:r>
              <a:rPr lang="en-US" altLang="zh-CN" sz="3200" b="1" noProof="1">
                <a:latin typeface="Times New Roman" panose="02020603050405020304" pitchFamily="18" charset="0"/>
                <a:sym typeface="+mn-ea"/>
              </a:rPr>
              <a:t>To check your study of grammar and vocabulary in this unit by doing some exercises.</a:t>
            </a:r>
            <a:endParaRPr lang="en-US" altLang="zh-CN" sz="3200" b="1" noProof="1">
              <a:latin typeface="Times New Roman" panose="02020603050405020304" pitchFamily="18" charset="0"/>
              <a:sym typeface="+mn-ea"/>
            </a:endParaRPr>
          </a:p>
          <a:p>
            <a:pPr marL="514350" indent="-514350" eaLnBrk="0" hangingPunct="0">
              <a:lnSpc>
                <a:spcPct val="170000"/>
              </a:lnSpc>
              <a:spcBef>
                <a:spcPct val="0"/>
              </a:spcBef>
              <a:buSzPct val="80000"/>
              <a:buAutoNum type="arabicPeriod"/>
            </a:pPr>
            <a:r>
              <a:rPr lang="en-US" altLang="zh-CN" sz="3200" b="1" noProof="1">
                <a:latin typeface="Times New Roman" panose="02020603050405020304" pitchFamily="18" charset="0"/>
                <a:sym typeface="+mn-ea"/>
              </a:rPr>
              <a:t>Learn and teach others about first aid</a:t>
            </a:r>
            <a:endParaRPr lang="en-US" altLang="zh-CN" sz="3200" b="1" noProof="1">
              <a:latin typeface="Times New Roman" panose="02020603050405020304" pitchFamily="18" charset="0"/>
              <a:sym typeface="+mn-ea"/>
            </a:endParaRPr>
          </a:p>
          <a:p>
            <a:pPr marL="514350" indent="-514350" eaLnBrk="0" hangingPunct="0">
              <a:lnSpc>
                <a:spcPct val="170000"/>
              </a:lnSpc>
              <a:spcBef>
                <a:spcPct val="0"/>
              </a:spcBef>
              <a:buSzPct val="80000"/>
              <a:buAutoNum type="arabicPeriod"/>
            </a:pPr>
            <a:r>
              <a:rPr lang="en-US" altLang="zh-CN" sz="3200" b="1" noProof="1">
                <a:latin typeface="Times New Roman" panose="02020603050405020304" pitchFamily="18" charset="0"/>
                <a:sym typeface="+mn-ea"/>
              </a:rPr>
              <a:t>Research how to perform first aid for the medical emergency.</a:t>
            </a:r>
            <a:endParaRPr lang="en-US" altLang="zh-CN" sz="3200" b="1" noProof="1">
              <a:latin typeface="Times New Roman" panose="02020603050405020304" pitchFamily="18" charset="0"/>
              <a:sym typeface="+mn-ea"/>
            </a:endParaRPr>
          </a:p>
          <a:p>
            <a:pPr marL="514350" indent="-514350" eaLnBrk="0" hangingPunct="0">
              <a:lnSpc>
                <a:spcPct val="170000"/>
              </a:lnSpc>
              <a:spcBef>
                <a:spcPct val="0"/>
              </a:spcBef>
              <a:buSzPct val="80000"/>
              <a:buAutoNum type="arabicPeriod"/>
            </a:pPr>
            <a:r>
              <a:rPr lang="en-US" altLang="zh-CN" sz="3200" b="1" noProof="1">
                <a:latin typeface="Times New Roman" panose="02020603050405020304" pitchFamily="18" charset="0"/>
                <a:sym typeface="+mn-ea"/>
              </a:rPr>
              <a:t>Make an instruction leaflet for giving first aid for the emergency.</a:t>
            </a:r>
            <a:endParaRPr lang="en-US" altLang="zh-CN" sz="3200" b="1" noProof="1">
              <a:latin typeface="Times New Roman" panose="02020603050405020304" pitchFamily="18" charset="0"/>
              <a:sym typeface="+mn-ea"/>
            </a:endParaRPr>
          </a:p>
          <a:p>
            <a:pPr marL="514350" indent="-514350" eaLnBrk="0" hangingPunct="0">
              <a:lnSpc>
                <a:spcPct val="170000"/>
              </a:lnSpc>
              <a:spcBef>
                <a:spcPct val="0"/>
              </a:spcBef>
              <a:buSzPct val="80000"/>
              <a:buAutoNum type="arabicPeriod"/>
            </a:pPr>
            <a:endParaRPr lang="en-US" altLang="zh-CN" sz="3200" b="1" noProof="1">
              <a:latin typeface="Times New Roman" panose="02020603050405020304" pitchFamily="18" charset="0"/>
              <a:sym typeface="+mn-ea"/>
            </a:endParaRPr>
          </a:p>
          <a:p>
            <a:pPr marL="514350" indent="-514350" eaLnBrk="0" hangingPunct="0">
              <a:lnSpc>
                <a:spcPct val="170000"/>
              </a:lnSpc>
              <a:spcBef>
                <a:spcPct val="0"/>
              </a:spcBef>
              <a:buSzPct val="80000"/>
              <a:buAutoNum type="arabicPeriod"/>
            </a:pPr>
            <a:endParaRPr lang="en-US" altLang="zh-CN" sz="3200" b="1" noProof="1">
              <a:latin typeface="Times New Roman" panose="02020603050405020304" pitchFamily="18" charset="0"/>
              <a:sym typeface="+mn-ea"/>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130" y="-304702"/>
            <a:ext cx="4419484" cy="12053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838338" y="1513891"/>
            <a:ext cx="9760143" cy="417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354330" indent="-354330">
              <a:lnSpc>
                <a:spcPct val="120000"/>
              </a:lnSpc>
            </a:pPr>
            <a:r>
              <a:rPr lang="en-US" altLang="zh-CN" sz="3200" b="1" dirty="0">
                <a:solidFill>
                  <a:srgbClr val="000000"/>
                </a:solidFill>
                <a:latin typeface="Times New Roman" panose="02020603050405020304" pitchFamily="18" charset="0"/>
              </a:rPr>
              <a:t>1. The </a:t>
            </a:r>
            <a:r>
              <a:rPr lang="en-US" altLang="zh-CN" sz="3200" b="1" dirty="0">
                <a:solidFill>
                  <a:srgbClr val="7030A0"/>
                </a:solidFill>
                <a:latin typeface="Times New Roman" panose="02020603050405020304" pitchFamily="18" charset="0"/>
              </a:rPr>
              <a:t>cloth/fabric</a:t>
            </a:r>
            <a:r>
              <a:rPr lang="en-US" altLang="zh-CN" sz="3200" b="1" dirty="0">
                <a:solidFill>
                  <a:srgbClr val="000000"/>
                </a:solidFill>
                <a:latin typeface="Times New Roman" panose="02020603050405020304" pitchFamily="18" charset="0"/>
              </a:rPr>
              <a:t> of this bag is soft and light. What is it made of?</a:t>
            </a:r>
            <a:endParaRPr lang="en-US" altLang="zh-CN" sz="3200" b="1" dirty="0">
              <a:solidFill>
                <a:srgbClr val="000000"/>
              </a:solidFill>
              <a:latin typeface="Times New Roman" panose="02020603050405020304" pitchFamily="18" charset="0"/>
            </a:endParaRPr>
          </a:p>
          <a:p>
            <a:pPr marL="354330" indent="-354330">
              <a:lnSpc>
                <a:spcPct val="120000"/>
              </a:lnSpc>
            </a:pPr>
            <a:r>
              <a:rPr lang="en-US" altLang="zh-CN" sz="3200" b="1" dirty="0">
                <a:solidFill>
                  <a:srgbClr val="000000"/>
                </a:solidFill>
                <a:latin typeface="Times New Roman" panose="02020603050405020304" pitchFamily="18" charset="0"/>
              </a:rPr>
              <a:t>2. The Red Cross is looking for volunteers who are concerned about the </a:t>
            </a:r>
            <a:r>
              <a:rPr lang="en-US" altLang="zh-CN" sz="3200" b="1" dirty="0">
                <a:solidFill>
                  <a:srgbClr val="7030A0"/>
                </a:solidFill>
                <a:latin typeface="Times New Roman" panose="02020603050405020304" pitchFamily="18" charset="0"/>
              </a:rPr>
              <a:t>welfare/happiness</a:t>
            </a:r>
            <a:r>
              <a:rPr lang="en-US" altLang="zh-CN" sz="3200" b="1" dirty="0">
                <a:solidFill>
                  <a:srgbClr val="000000"/>
                </a:solidFill>
                <a:latin typeface="Times New Roman" panose="02020603050405020304" pitchFamily="18" charset="0"/>
              </a:rPr>
              <a:t> of their fellow men.</a:t>
            </a:r>
            <a:endParaRPr lang="en-US" altLang="zh-CN" sz="3200" b="1" dirty="0">
              <a:solidFill>
                <a:srgbClr val="000000"/>
              </a:solidFill>
              <a:latin typeface="Times New Roman" panose="02020603050405020304" pitchFamily="18" charset="0"/>
            </a:endParaRPr>
          </a:p>
          <a:p>
            <a:pPr marL="354330" indent="-354330">
              <a:lnSpc>
                <a:spcPct val="120000"/>
              </a:lnSpc>
            </a:pPr>
            <a:r>
              <a:rPr lang="en-US" altLang="zh-CN" sz="3200" b="1" dirty="0">
                <a:solidFill>
                  <a:srgbClr val="000000"/>
                </a:solidFill>
                <a:latin typeface="Times New Roman" panose="02020603050405020304" pitchFamily="18" charset="0"/>
              </a:rPr>
              <a:t>3. When Lisa noticed the fire, she rushed to </a:t>
            </a:r>
            <a:r>
              <a:rPr lang="en-US" altLang="zh-CN" sz="3200" b="1" dirty="0">
                <a:solidFill>
                  <a:srgbClr val="7030A0"/>
                </a:solidFill>
                <a:latin typeface="Times New Roman" panose="02020603050405020304" pitchFamily="18" charset="0"/>
              </a:rPr>
              <a:t>grab/grasp</a:t>
            </a:r>
            <a:r>
              <a:rPr lang="en-US" altLang="zh-CN" sz="3200" b="1" dirty="0">
                <a:solidFill>
                  <a:srgbClr val="000000"/>
                </a:solidFill>
                <a:latin typeface="Times New Roman" panose="02020603050405020304" pitchFamily="18" charset="0"/>
              </a:rPr>
              <a:t> the fire extinguisher outside the door of the flat.</a:t>
            </a:r>
            <a:endParaRPr lang="en-US" altLang="zh-CN" sz="3200" b="1" dirty="0">
              <a:solidFill>
                <a:srgbClr val="000000"/>
              </a:solidFill>
              <a:latin typeface="Times New Roman" panose="02020603050405020304" pitchFamily="18" charset="0"/>
            </a:endParaRPr>
          </a:p>
        </p:txBody>
      </p:sp>
      <p:grpSp>
        <p:nvGrpSpPr>
          <p:cNvPr id="5" name="组合 4"/>
          <p:cNvGrpSpPr/>
          <p:nvPr/>
        </p:nvGrpSpPr>
        <p:grpSpPr>
          <a:xfrm>
            <a:off x="609744" y="666564"/>
            <a:ext cx="8910847" cy="847327"/>
            <a:chOff x="1524120" y="345392"/>
            <a:chExt cx="8910847" cy="847327"/>
          </a:xfrm>
        </p:grpSpPr>
        <p:sp>
          <p:nvSpPr>
            <p:cNvPr id="2" name="Oval 7"/>
            <p:cNvSpPr>
              <a:spLocks noChangeArrowheads="1"/>
            </p:cNvSpPr>
            <p:nvPr/>
          </p:nvSpPr>
          <p:spPr bwMode="auto">
            <a:xfrm>
              <a:off x="2202368" y="452909"/>
              <a:ext cx="1302900" cy="560874"/>
            </a:xfrm>
            <a:prstGeom prst="ellipse">
              <a:avLst/>
            </a:prstGeom>
            <a:noFill/>
            <a:ln w="28575">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4" name="组合 3"/>
            <p:cNvGrpSpPr/>
            <p:nvPr/>
          </p:nvGrpSpPr>
          <p:grpSpPr>
            <a:xfrm>
              <a:off x="1524120" y="345392"/>
              <a:ext cx="8910847" cy="847327"/>
              <a:chOff x="1524001" y="381081"/>
              <a:chExt cx="8910847" cy="847327"/>
            </a:xfrm>
          </p:grpSpPr>
          <p:sp>
            <p:nvSpPr>
              <p:cNvPr id="23555" name="Rectangle 3"/>
              <p:cNvSpPr>
                <a:spLocks noChangeArrowheads="1"/>
              </p:cNvSpPr>
              <p:nvPr/>
            </p:nvSpPr>
            <p:spPr bwMode="auto">
              <a:xfrm>
                <a:off x="2209902" y="452909"/>
                <a:ext cx="8224946" cy="634020"/>
              </a:xfrm>
              <a:prstGeom prst="rect">
                <a:avLst/>
              </a:prstGeom>
              <a:noFill/>
            </p:spPr>
            <p:txBody>
              <a:bodyPr wrap="square" rtlCol="0">
                <a:spAutoFit/>
              </a:bodyPr>
              <a:lstStyle/>
              <a:p>
                <a:pPr>
                  <a:lnSpc>
                    <a:spcPct val="110000"/>
                  </a:lnSpc>
                </a:pPr>
                <a:r>
                  <a:rPr lang="en-US" altLang="zh-CN" sz="3200" b="1" dirty="0">
                    <a:solidFill>
                      <a:srgbClr val="0000FF"/>
                    </a:solidFill>
                    <a:ea typeface="+mn-ea"/>
                    <a:cs typeface="Arial" panose="020B0604020202020204" pitchFamily="34" charset="0"/>
                  </a:rPr>
                  <a:t>Circle the correct word in each sentence.   </a:t>
                </a:r>
                <a:endParaRPr lang="en-US" altLang="zh-CN" sz="3200" b="1" dirty="0">
                  <a:solidFill>
                    <a:srgbClr val="0000FF"/>
                  </a:solidFill>
                  <a:ea typeface="+mn-ea"/>
                  <a:cs typeface="Arial" panose="020B0604020202020204" pitchFamily="34" charset="0"/>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381081"/>
                <a:ext cx="847327" cy="847327"/>
              </a:xfrm>
              <a:prstGeom prst="rect">
                <a:avLst/>
              </a:prstGeom>
            </p:spPr>
          </p:pic>
        </p:grpSp>
      </p:grpSp>
      <p:sp>
        <p:nvSpPr>
          <p:cNvPr id="7" name="Oval 7"/>
          <p:cNvSpPr>
            <a:spLocks noChangeArrowheads="1"/>
          </p:cNvSpPr>
          <p:nvPr/>
        </p:nvSpPr>
        <p:spPr bwMode="auto">
          <a:xfrm>
            <a:off x="3048080" y="1599656"/>
            <a:ext cx="1219168" cy="560874"/>
          </a:xfrm>
          <a:prstGeom prst="ellipse">
            <a:avLst/>
          </a:prstGeom>
          <a:noFill/>
          <a:ln w="28575">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 name="Oval 7"/>
          <p:cNvSpPr>
            <a:spLocks noChangeArrowheads="1"/>
          </p:cNvSpPr>
          <p:nvPr/>
        </p:nvSpPr>
        <p:spPr bwMode="auto">
          <a:xfrm>
            <a:off x="4876832" y="3429000"/>
            <a:ext cx="1371564" cy="560874"/>
          </a:xfrm>
          <a:prstGeom prst="ellipse">
            <a:avLst/>
          </a:prstGeom>
          <a:noFill/>
          <a:ln w="28575">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9" name="Oval 7"/>
          <p:cNvSpPr>
            <a:spLocks noChangeArrowheads="1"/>
          </p:cNvSpPr>
          <p:nvPr/>
        </p:nvSpPr>
        <p:spPr bwMode="auto">
          <a:xfrm>
            <a:off x="8381940" y="4571970"/>
            <a:ext cx="974071" cy="560874"/>
          </a:xfrm>
          <a:prstGeom prst="ellipse">
            <a:avLst/>
          </a:prstGeom>
          <a:noFill/>
          <a:ln w="28575">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1" name="文本框 10"/>
          <p:cNvSpPr txBox="1"/>
          <p:nvPr/>
        </p:nvSpPr>
        <p:spPr>
          <a:xfrm>
            <a:off x="1212529" y="152486"/>
            <a:ext cx="3428910" cy="523220"/>
          </a:xfrm>
          <a:prstGeom prst="rect">
            <a:avLst/>
          </a:prstGeom>
          <a:noFill/>
        </p:spPr>
        <p:txBody>
          <a:bodyPr wrap="square" rtlCol="0">
            <a:spAutoFit/>
          </a:bodyPr>
          <a:lstStyle/>
          <a:p>
            <a:r>
              <a:rPr lang="en-US" altLang="zh-CN" sz="2800" b="1" dirty="0">
                <a:solidFill>
                  <a:srgbClr val="0000FF"/>
                </a:solidFill>
              </a:rPr>
              <a:t>Testing  Yourself</a:t>
            </a:r>
            <a:endParaRPr lang="zh-CN" altLang="en-US" sz="28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554"/>
                                        </p:tgtEl>
                                        <p:attrNameLst>
                                          <p:attrName>style.visibility</p:attrName>
                                        </p:attrNameLst>
                                      </p:cBhvr>
                                      <p:to>
                                        <p:strVal val="visible"/>
                                      </p:to>
                                    </p:set>
                                    <p:animEffect transition="in" filter="fade">
                                      <p:cBhvr>
                                        <p:cTn id="14" dur="1000"/>
                                        <p:tgtEl>
                                          <p:spTgt spid="23554"/>
                                        </p:tgtEl>
                                      </p:cBhvr>
                                    </p:animEffect>
                                    <p:anim calcmode="lin" valueType="num">
                                      <p:cBhvr>
                                        <p:cTn id="15" dur="1000" fill="hold"/>
                                        <p:tgtEl>
                                          <p:spTgt spid="23554"/>
                                        </p:tgtEl>
                                        <p:attrNameLst>
                                          <p:attrName>ppt_x</p:attrName>
                                        </p:attrNameLst>
                                      </p:cBhvr>
                                      <p:tavLst>
                                        <p:tav tm="0">
                                          <p:val>
                                            <p:strVal val="#ppt_x"/>
                                          </p:val>
                                        </p:tav>
                                        <p:tav tm="100000">
                                          <p:val>
                                            <p:strVal val="#ppt_x"/>
                                          </p:val>
                                        </p:tav>
                                      </p:tavLst>
                                    </p:anim>
                                    <p:anim calcmode="lin" valueType="num">
                                      <p:cBhvr>
                                        <p:cTn id="16" dur="1000" fill="hold"/>
                                        <p:tgtEl>
                                          <p:spTgt spid="2355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762140" y="1675358"/>
            <a:ext cx="9674987" cy="417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354330" indent="-354330">
              <a:lnSpc>
                <a:spcPct val="120000"/>
              </a:lnSpc>
            </a:pPr>
            <a:r>
              <a:rPr lang="en-US" altLang="zh-CN" sz="3200" b="1" dirty="0">
                <a:solidFill>
                  <a:srgbClr val="000000"/>
                </a:solidFill>
                <a:latin typeface="Times New Roman" panose="02020603050405020304" pitchFamily="18" charset="0"/>
              </a:rPr>
              <a:t>4. These trousers are too </a:t>
            </a:r>
            <a:r>
              <a:rPr lang="en-US" altLang="zh-CN" sz="3200" b="1" dirty="0">
                <a:solidFill>
                  <a:srgbClr val="7030A0"/>
                </a:solidFill>
                <a:latin typeface="Times New Roman" panose="02020603050405020304" pitchFamily="18" charset="0"/>
              </a:rPr>
              <a:t>loose/lose</a:t>
            </a:r>
            <a:r>
              <a:rPr lang="en-US" altLang="zh-CN" sz="3200" b="1" dirty="0">
                <a:solidFill>
                  <a:srgbClr val="000000"/>
                </a:solidFill>
                <a:latin typeface="Times New Roman" panose="02020603050405020304" pitchFamily="18" charset="0"/>
              </a:rPr>
              <a:t> --- I'm having trouble keeping them up.</a:t>
            </a:r>
            <a:endParaRPr lang="en-US" altLang="zh-CN" sz="3200" b="1" dirty="0">
              <a:solidFill>
                <a:srgbClr val="000000"/>
              </a:solidFill>
              <a:latin typeface="Times New Roman" panose="02020603050405020304" pitchFamily="18" charset="0"/>
            </a:endParaRPr>
          </a:p>
          <a:p>
            <a:pPr marL="354330" indent="-354330">
              <a:lnSpc>
                <a:spcPct val="120000"/>
              </a:lnSpc>
            </a:pPr>
            <a:r>
              <a:rPr lang="en-US" altLang="zh-CN" sz="3200" b="1" dirty="0">
                <a:solidFill>
                  <a:srgbClr val="000000"/>
                </a:solidFill>
                <a:latin typeface="Times New Roman" panose="02020603050405020304" pitchFamily="18" charset="0"/>
              </a:rPr>
              <a:t>5. After the theft, the police were called to investigate the </a:t>
            </a:r>
            <a:r>
              <a:rPr lang="en-US" altLang="zh-CN" sz="3200" b="1" dirty="0">
                <a:solidFill>
                  <a:srgbClr val="7030A0"/>
                </a:solidFill>
                <a:latin typeface="Times New Roman" panose="02020603050405020304" pitchFamily="18" charset="0"/>
              </a:rPr>
              <a:t>accident/incident</a:t>
            </a:r>
            <a:r>
              <a:rPr lang="en-US" altLang="zh-CN" sz="3200" b="1" dirty="0">
                <a:solidFill>
                  <a:srgbClr val="000000"/>
                </a:solidFill>
                <a:latin typeface="Times New Roman" panose="02020603050405020304" pitchFamily="18" charset="0"/>
              </a:rPr>
              <a:t>.</a:t>
            </a:r>
            <a:endParaRPr lang="en-US" altLang="zh-CN" sz="3200" b="1" dirty="0">
              <a:solidFill>
                <a:srgbClr val="000000"/>
              </a:solidFill>
              <a:latin typeface="Times New Roman" panose="02020603050405020304" pitchFamily="18" charset="0"/>
            </a:endParaRPr>
          </a:p>
          <a:p>
            <a:pPr marL="354330" indent="-354330">
              <a:lnSpc>
                <a:spcPct val="120000"/>
              </a:lnSpc>
            </a:pPr>
            <a:r>
              <a:rPr lang="en-US" altLang="zh-CN" sz="3200" b="1" dirty="0">
                <a:solidFill>
                  <a:srgbClr val="000000"/>
                </a:solidFill>
                <a:latin typeface="Times New Roman" panose="02020603050405020304" pitchFamily="18" charset="0"/>
              </a:rPr>
              <a:t>6. I heard </a:t>
            </a:r>
            <a:r>
              <a:rPr lang="en-US" altLang="zh-CN" sz="3200" b="1" dirty="0">
                <a:solidFill>
                  <a:srgbClr val="7030A0"/>
                </a:solidFill>
                <a:latin typeface="Times New Roman" panose="02020603050405020304" pitchFamily="18" charset="0"/>
              </a:rPr>
              <a:t>desperate/serious</a:t>
            </a:r>
            <a:r>
              <a:rPr lang="en-US" altLang="zh-CN" sz="3200" b="1" dirty="0">
                <a:solidFill>
                  <a:srgbClr val="000000"/>
                </a:solidFill>
                <a:latin typeface="Times New Roman" panose="02020603050405020304" pitchFamily="18" charset="0"/>
              </a:rPr>
              <a:t> cries for help when I walked past that old building. I reacted quickly by rushing into the building.</a:t>
            </a:r>
            <a:endParaRPr lang="en-US" altLang="zh-CN" sz="3200" b="1" dirty="0">
              <a:solidFill>
                <a:srgbClr val="000000"/>
              </a:solidFill>
              <a:latin typeface="Times New Roman" panose="02020603050405020304" pitchFamily="18" charset="0"/>
            </a:endParaRPr>
          </a:p>
        </p:txBody>
      </p:sp>
      <p:sp>
        <p:nvSpPr>
          <p:cNvPr id="3" name="Oval 7"/>
          <p:cNvSpPr>
            <a:spLocks noChangeArrowheads="1"/>
          </p:cNvSpPr>
          <p:nvPr/>
        </p:nvSpPr>
        <p:spPr bwMode="auto">
          <a:xfrm>
            <a:off x="5067327" y="1718598"/>
            <a:ext cx="990574" cy="560874"/>
          </a:xfrm>
          <a:prstGeom prst="ellipse">
            <a:avLst/>
          </a:prstGeom>
          <a:noFill/>
          <a:ln w="28575">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 name="Oval 7"/>
          <p:cNvSpPr>
            <a:spLocks noChangeArrowheads="1"/>
          </p:cNvSpPr>
          <p:nvPr/>
        </p:nvSpPr>
        <p:spPr bwMode="auto">
          <a:xfrm>
            <a:off x="3352872" y="3553908"/>
            <a:ext cx="1523960" cy="560874"/>
          </a:xfrm>
          <a:prstGeom prst="ellipse">
            <a:avLst/>
          </a:prstGeom>
          <a:noFill/>
          <a:ln w="28575">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 name="Oval 7"/>
          <p:cNvSpPr>
            <a:spLocks noChangeArrowheads="1"/>
          </p:cNvSpPr>
          <p:nvPr/>
        </p:nvSpPr>
        <p:spPr bwMode="auto">
          <a:xfrm>
            <a:off x="2593051" y="4114782"/>
            <a:ext cx="1752554" cy="560874"/>
          </a:xfrm>
          <a:prstGeom prst="ellipse">
            <a:avLst/>
          </a:prstGeom>
          <a:noFill/>
          <a:ln w="28575">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6" name="组合 5"/>
          <p:cNvGrpSpPr/>
          <p:nvPr/>
        </p:nvGrpSpPr>
        <p:grpSpPr>
          <a:xfrm>
            <a:off x="611903" y="734060"/>
            <a:ext cx="8910847" cy="847327"/>
            <a:chOff x="1524120" y="345392"/>
            <a:chExt cx="8910847" cy="847327"/>
          </a:xfrm>
        </p:grpSpPr>
        <p:sp>
          <p:nvSpPr>
            <p:cNvPr id="7" name="Oval 7"/>
            <p:cNvSpPr>
              <a:spLocks noChangeArrowheads="1"/>
            </p:cNvSpPr>
            <p:nvPr/>
          </p:nvSpPr>
          <p:spPr bwMode="auto">
            <a:xfrm>
              <a:off x="2202368" y="452909"/>
              <a:ext cx="1302900" cy="560874"/>
            </a:xfrm>
            <a:prstGeom prst="ellipse">
              <a:avLst/>
            </a:prstGeom>
            <a:noFill/>
            <a:ln w="28575">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8" name="组合 7"/>
            <p:cNvGrpSpPr/>
            <p:nvPr/>
          </p:nvGrpSpPr>
          <p:grpSpPr>
            <a:xfrm>
              <a:off x="1524120" y="345392"/>
              <a:ext cx="8910847" cy="847327"/>
              <a:chOff x="1524001" y="381081"/>
              <a:chExt cx="8910847" cy="847327"/>
            </a:xfrm>
          </p:grpSpPr>
          <p:sp>
            <p:nvSpPr>
              <p:cNvPr id="9" name="Rectangle 3"/>
              <p:cNvSpPr>
                <a:spLocks noChangeArrowheads="1"/>
              </p:cNvSpPr>
              <p:nvPr/>
            </p:nvSpPr>
            <p:spPr bwMode="auto">
              <a:xfrm>
                <a:off x="2209902" y="452909"/>
                <a:ext cx="8224946" cy="634020"/>
              </a:xfrm>
              <a:prstGeom prst="rect">
                <a:avLst/>
              </a:prstGeom>
              <a:noFill/>
            </p:spPr>
            <p:txBody>
              <a:bodyPr wrap="square" rtlCol="0">
                <a:spAutoFit/>
              </a:bodyPr>
              <a:lstStyle/>
              <a:p>
                <a:pPr>
                  <a:lnSpc>
                    <a:spcPct val="110000"/>
                  </a:lnSpc>
                </a:pPr>
                <a:r>
                  <a:rPr lang="en-US" altLang="zh-CN" sz="3200" b="1" dirty="0">
                    <a:solidFill>
                      <a:srgbClr val="0000FF"/>
                    </a:solidFill>
                    <a:ea typeface="+mn-ea"/>
                    <a:cs typeface="Arial" panose="020B0604020202020204" pitchFamily="34" charset="0"/>
                  </a:rPr>
                  <a:t>Circle the correct word in each sentence.   </a:t>
                </a:r>
                <a:endParaRPr lang="en-US" altLang="zh-CN" sz="3200" b="1" dirty="0">
                  <a:solidFill>
                    <a:srgbClr val="0000FF"/>
                  </a:solidFill>
                  <a:ea typeface="+mn-ea"/>
                  <a:cs typeface="Arial" panose="020B0604020202020204" pitchFamily="34" charset="0"/>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381081"/>
                <a:ext cx="847327" cy="847327"/>
              </a:xfrm>
              <a:prstGeom prst="rect">
                <a:avLst/>
              </a:prstGeom>
            </p:spPr>
          </p:pic>
        </p:grpSp>
      </p:grpSp>
      <p:sp>
        <p:nvSpPr>
          <p:cNvPr id="11" name="文本框 10"/>
          <p:cNvSpPr txBox="1"/>
          <p:nvPr/>
        </p:nvSpPr>
        <p:spPr>
          <a:xfrm>
            <a:off x="1219328" y="122626"/>
            <a:ext cx="3428910" cy="523220"/>
          </a:xfrm>
          <a:prstGeom prst="rect">
            <a:avLst/>
          </a:prstGeom>
          <a:noFill/>
        </p:spPr>
        <p:txBody>
          <a:bodyPr wrap="square" rtlCol="0">
            <a:spAutoFit/>
          </a:bodyPr>
          <a:lstStyle/>
          <a:p>
            <a:r>
              <a:rPr lang="en-US" altLang="zh-CN" sz="2800" b="1" dirty="0">
                <a:solidFill>
                  <a:srgbClr val="0000FF"/>
                </a:solidFill>
              </a:rPr>
              <a:t>Testing  Yourself</a:t>
            </a:r>
            <a:endParaRPr lang="zh-CN" altLang="en-US" sz="28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914536" y="1502109"/>
            <a:ext cx="9608363" cy="369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354330" indent="-354330">
              <a:lnSpc>
                <a:spcPct val="150000"/>
              </a:lnSpc>
            </a:pPr>
            <a:r>
              <a:rPr lang="en-US" altLang="zh-CN" sz="3200" b="1" dirty="0">
                <a:solidFill>
                  <a:srgbClr val="000000"/>
                </a:solidFill>
                <a:latin typeface="Times New Roman" panose="02020603050405020304" pitchFamily="18" charset="0"/>
              </a:rPr>
              <a:t>7. John's alarm didn't go off, so he slept in and was awoken by the </a:t>
            </a:r>
            <a:r>
              <a:rPr lang="en-US" altLang="zh-CN" sz="3200" b="1" dirty="0">
                <a:solidFill>
                  <a:srgbClr val="7030A0"/>
                </a:solidFill>
                <a:latin typeface="Times New Roman" panose="02020603050405020304" pitchFamily="18" charset="0"/>
              </a:rPr>
              <a:t>radiations/rays</a:t>
            </a:r>
            <a:r>
              <a:rPr lang="en-US" altLang="zh-CN" sz="3200" b="1" dirty="0">
                <a:solidFill>
                  <a:srgbClr val="000000"/>
                </a:solidFill>
                <a:latin typeface="Times New Roman" panose="02020603050405020304" pitchFamily="18" charset="0"/>
              </a:rPr>
              <a:t> of sunlight coming in through his window.</a:t>
            </a:r>
            <a:endParaRPr lang="en-US" altLang="zh-CN" sz="3200" b="1" dirty="0">
              <a:solidFill>
                <a:srgbClr val="000000"/>
              </a:solidFill>
              <a:latin typeface="Times New Roman" panose="02020603050405020304" pitchFamily="18" charset="0"/>
            </a:endParaRPr>
          </a:p>
          <a:p>
            <a:pPr marL="354330" indent="-354330">
              <a:lnSpc>
                <a:spcPct val="150000"/>
              </a:lnSpc>
            </a:pPr>
            <a:r>
              <a:rPr lang="en-US" altLang="zh-CN" sz="3200" b="1" dirty="0">
                <a:solidFill>
                  <a:srgbClr val="000000"/>
                </a:solidFill>
                <a:latin typeface="Times New Roman" panose="02020603050405020304" pitchFamily="18" charset="0"/>
              </a:rPr>
              <a:t>8. We should always do what we can to take care of the </a:t>
            </a:r>
            <a:r>
              <a:rPr lang="en-US" altLang="zh-CN" sz="3200" b="1" dirty="0">
                <a:solidFill>
                  <a:srgbClr val="7030A0"/>
                </a:solidFill>
                <a:latin typeface="Times New Roman" panose="02020603050405020304" pitchFamily="18" charset="0"/>
              </a:rPr>
              <a:t>elderly/old</a:t>
            </a:r>
            <a:r>
              <a:rPr lang="en-US" altLang="zh-CN" sz="3200" b="1" dirty="0">
                <a:solidFill>
                  <a:srgbClr val="000000"/>
                </a:solidFill>
                <a:latin typeface="Times New Roman" panose="02020603050405020304" pitchFamily="18" charset="0"/>
              </a:rPr>
              <a:t> and any others who might be in need.</a:t>
            </a:r>
            <a:endParaRPr lang="en-US" altLang="zh-CN" sz="3200" b="1" dirty="0">
              <a:solidFill>
                <a:srgbClr val="000000"/>
              </a:solidFill>
              <a:latin typeface="Times New Roman" panose="02020603050405020304" pitchFamily="18" charset="0"/>
            </a:endParaRPr>
          </a:p>
        </p:txBody>
      </p:sp>
      <p:sp>
        <p:nvSpPr>
          <p:cNvPr id="3" name="Oval 7"/>
          <p:cNvSpPr>
            <a:spLocks noChangeArrowheads="1"/>
          </p:cNvSpPr>
          <p:nvPr/>
        </p:nvSpPr>
        <p:spPr bwMode="auto">
          <a:xfrm>
            <a:off x="5791208" y="2438426"/>
            <a:ext cx="838178" cy="560874"/>
          </a:xfrm>
          <a:prstGeom prst="ellipse">
            <a:avLst/>
          </a:prstGeom>
          <a:noFill/>
          <a:ln w="28575">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 name="Oval 7"/>
          <p:cNvSpPr>
            <a:spLocks noChangeArrowheads="1"/>
          </p:cNvSpPr>
          <p:nvPr/>
        </p:nvSpPr>
        <p:spPr bwMode="auto">
          <a:xfrm>
            <a:off x="1951480" y="4638401"/>
            <a:ext cx="1295366" cy="560874"/>
          </a:xfrm>
          <a:prstGeom prst="ellipse">
            <a:avLst/>
          </a:prstGeom>
          <a:noFill/>
          <a:ln w="28575">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5" name="组合 4"/>
          <p:cNvGrpSpPr/>
          <p:nvPr/>
        </p:nvGrpSpPr>
        <p:grpSpPr>
          <a:xfrm>
            <a:off x="621782" y="717707"/>
            <a:ext cx="8903194" cy="847327"/>
            <a:chOff x="1524120" y="345392"/>
            <a:chExt cx="8903194" cy="847327"/>
          </a:xfrm>
        </p:grpSpPr>
        <p:sp>
          <p:nvSpPr>
            <p:cNvPr id="6" name="Oval 7"/>
            <p:cNvSpPr>
              <a:spLocks noChangeArrowheads="1"/>
            </p:cNvSpPr>
            <p:nvPr/>
          </p:nvSpPr>
          <p:spPr bwMode="auto">
            <a:xfrm>
              <a:off x="2202368" y="452909"/>
              <a:ext cx="1302900" cy="560874"/>
            </a:xfrm>
            <a:prstGeom prst="ellipse">
              <a:avLst/>
            </a:prstGeom>
            <a:noFill/>
            <a:ln w="28575">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7" name="组合 6"/>
            <p:cNvGrpSpPr/>
            <p:nvPr/>
          </p:nvGrpSpPr>
          <p:grpSpPr>
            <a:xfrm>
              <a:off x="1524120" y="345392"/>
              <a:ext cx="8903194" cy="847327"/>
              <a:chOff x="1524001" y="381081"/>
              <a:chExt cx="8903194" cy="847327"/>
            </a:xfrm>
          </p:grpSpPr>
          <p:sp>
            <p:nvSpPr>
              <p:cNvPr id="8" name="Rectangle 3"/>
              <p:cNvSpPr>
                <a:spLocks noChangeArrowheads="1"/>
              </p:cNvSpPr>
              <p:nvPr/>
            </p:nvSpPr>
            <p:spPr bwMode="auto">
              <a:xfrm>
                <a:off x="2202249" y="488598"/>
                <a:ext cx="8224946" cy="634020"/>
              </a:xfrm>
              <a:prstGeom prst="rect">
                <a:avLst/>
              </a:prstGeom>
              <a:noFill/>
            </p:spPr>
            <p:txBody>
              <a:bodyPr wrap="square" rtlCol="0">
                <a:spAutoFit/>
              </a:bodyPr>
              <a:lstStyle/>
              <a:p>
                <a:pPr>
                  <a:lnSpc>
                    <a:spcPct val="110000"/>
                  </a:lnSpc>
                </a:pPr>
                <a:r>
                  <a:rPr lang="en-US" altLang="zh-CN" sz="3200" b="1" dirty="0">
                    <a:solidFill>
                      <a:srgbClr val="0000FF"/>
                    </a:solidFill>
                    <a:ea typeface="+mn-ea"/>
                    <a:cs typeface="Arial" panose="020B0604020202020204" pitchFamily="34" charset="0"/>
                  </a:rPr>
                  <a:t>Circle the correct word in each sentence.   </a:t>
                </a:r>
                <a:endParaRPr lang="en-US" altLang="zh-CN" sz="3200" b="1" dirty="0">
                  <a:solidFill>
                    <a:srgbClr val="0000FF"/>
                  </a:solidFill>
                  <a:ea typeface="+mn-ea"/>
                  <a:cs typeface="Arial" panose="020B0604020202020204" pitchFamily="34" charset="0"/>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381081"/>
                <a:ext cx="847327" cy="847327"/>
              </a:xfrm>
              <a:prstGeom prst="rect">
                <a:avLst/>
              </a:prstGeom>
            </p:spPr>
          </p:pic>
        </p:grpSp>
      </p:grpSp>
      <p:sp>
        <p:nvSpPr>
          <p:cNvPr id="11" name="文本框 10"/>
          <p:cNvSpPr txBox="1"/>
          <p:nvPr/>
        </p:nvSpPr>
        <p:spPr>
          <a:xfrm>
            <a:off x="1219328" y="122626"/>
            <a:ext cx="3428910" cy="523220"/>
          </a:xfrm>
          <a:prstGeom prst="rect">
            <a:avLst/>
          </a:prstGeom>
          <a:noFill/>
        </p:spPr>
        <p:txBody>
          <a:bodyPr wrap="square" rtlCol="0">
            <a:spAutoFit/>
          </a:bodyPr>
          <a:lstStyle/>
          <a:p>
            <a:r>
              <a:rPr lang="en-US" altLang="zh-CN" sz="2800" b="1" dirty="0">
                <a:solidFill>
                  <a:srgbClr val="0000FF"/>
                </a:solidFill>
              </a:rPr>
              <a:t>Testing  Yourself</a:t>
            </a:r>
            <a:endParaRPr lang="zh-CN" altLang="en-US" sz="28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ph type="title"/>
          </p:nvPr>
        </p:nvSpPr>
        <p:spPr>
          <a:xfrm>
            <a:off x="1340476" y="780627"/>
            <a:ext cx="9067562" cy="1477520"/>
          </a:xfrm>
          <a:noFill/>
        </p:spPr>
        <p:txBody>
          <a:bodyPr wrap="square" rtlCol="0">
            <a:spAutoFit/>
          </a:bodyPr>
          <a:lstStyle/>
          <a:p>
            <a:pPr fontAlgn="base">
              <a:lnSpc>
                <a:spcPct val="110000"/>
              </a:lnSpc>
              <a:spcAft>
                <a:spcPct val="0"/>
              </a:spcAft>
            </a:pPr>
            <a:r>
              <a:rPr lang="en-US" altLang="zh-CN" sz="2800" b="1" dirty="0">
                <a:solidFill>
                  <a:srgbClr val="0000FF"/>
                </a:solidFill>
                <a:latin typeface="Arial" panose="020B0604020202020204" pitchFamily="34" charset="0"/>
                <a:ea typeface="+mn-ea"/>
                <a:cs typeface="Arial" panose="020B0604020202020204" pitchFamily="34" charset="0"/>
              </a:rPr>
              <a:t>Complete the passage with the correct forms of the verbs in the box. Why did the accident occur? How should we try to avoid accidents in life?</a:t>
            </a:r>
            <a:endParaRPr lang="en-US" altLang="zh-CN" sz="2800" b="1" dirty="0">
              <a:solidFill>
                <a:srgbClr val="0000FF"/>
              </a:solidFill>
              <a:latin typeface="Arial" panose="020B0604020202020204" pitchFamily="34" charset="0"/>
              <a:ea typeface="+mn-ea"/>
              <a:cs typeface="Arial" panose="020B0604020202020204" pitchFamily="34" charset="0"/>
            </a:endParaRPr>
          </a:p>
        </p:txBody>
      </p:sp>
      <p:sp>
        <p:nvSpPr>
          <p:cNvPr id="5" name="Text Box 2"/>
          <p:cNvSpPr txBox="1">
            <a:spLocks noChangeArrowheads="1"/>
          </p:cNvSpPr>
          <p:nvPr/>
        </p:nvSpPr>
        <p:spPr bwMode="auto">
          <a:xfrm>
            <a:off x="1340476" y="3855357"/>
            <a:ext cx="10013186"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spcBef>
                <a:spcPct val="5000"/>
              </a:spcBef>
            </a:pPr>
            <a:r>
              <a:rPr lang="en-US" altLang="zh-CN" sz="3200" b="1" dirty="0">
                <a:latin typeface="Times New Roman" panose="02020603050405020304" pitchFamily="18" charset="0"/>
              </a:rPr>
              <a:t>__________ for long hours every day in an office for several years, Nancy Jones felt that she was getting out of shape and decided that she needed to get some exercise. </a:t>
            </a:r>
            <a:endParaRPr lang="en-US" altLang="zh-CN" sz="3200" b="1" dirty="0">
              <a:solidFill>
                <a:srgbClr val="006600"/>
              </a:solidFill>
              <a:latin typeface="Times New Roman" panose="02020603050405020304" pitchFamily="18" charset="0"/>
            </a:endParaRPr>
          </a:p>
        </p:txBody>
      </p:sp>
      <p:sp>
        <p:nvSpPr>
          <p:cNvPr id="6" name="Rectangle 3"/>
          <p:cNvSpPr>
            <a:spLocks noChangeArrowheads="1"/>
          </p:cNvSpPr>
          <p:nvPr/>
        </p:nvSpPr>
        <p:spPr bwMode="auto">
          <a:xfrm>
            <a:off x="2590892" y="2586574"/>
            <a:ext cx="6400632" cy="1077218"/>
          </a:xfrm>
          <a:prstGeom prst="rect">
            <a:avLst/>
          </a:prstGeom>
          <a:solidFill>
            <a:srgbClr val="FFFF00"/>
          </a:solidFill>
          <a:ln>
            <a:solidFill>
              <a:schemeClr val="accent1">
                <a:lumMod val="75000"/>
              </a:schemeClr>
            </a:solidFill>
          </a:ln>
        </p:spPr>
        <p:txBody>
          <a:bodyPr wrap="square">
            <a:spAutoFit/>
          </a:bodyPr>
          <a:lstStyle/>
          <a:p>
            <a:r>
              <a:rPr lang="en-US" altLang="zh-CN" sz="3200" b="1" dirty="0">
                <a:latin typeface="Times New Roman" panose="02020603050405020304" pitchFamily="18" charset="0"/>
              </a:rPr>
              <a:t>get       return   ride      sit        slow  throw  try         turn     walk    want   </a:t>
            </a:r>
            <a:endParaRPr lang="en-US" altLang="zh-CN" sz="3200" b="1" dirty="0">
              <a:latin typeface="Times New Roman" panose="02020603050405020304" pitchFamily="18" charset="0"/>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1150" y="685872"/>
            <a:ext cx="833515" cy="833515"/>
          </a:xfrm>
          <a:prstGeom prst="rect">
            <a:avLst/>
          </a:prstGeom>
        </p:spPr>
      </p:pic>
      <p:sp>
        <p:nvSpPr>
          <p:cNvPr id="8" name="文本框 7"/>
          <p:cNvSpPr txBox="1"/>
          <p:nvPr/>
        </p:nvSpPr>
        <p:spPr>
          <a:xfrm>
            <a:off x="1340476" y="3855357"/>
            <a:ext cx="2929960" cy="584775"/>
          </a:xfrm>
          <a:prstGeom prst="rect">
            <a:avLst/>
          </a:prstGeom>
          <a:no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Having sat</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1219328" y="122626"/>
            <a:ext cx="3428910" cy="523220"/>
          </a:xfrm>
          <a:prstGeom prst="rect">
            <a:avLst/>
          </a:prstGeom>
          <a:noFill/>
        </p:spPr>
        <p:txBody>
          <a:bodyPr wrap="square" rtlCol="0">
            <a:spAutoFit/>
          </a:bodyPr>
          <a:lstStyle/>
          <a:p>
            <a:r>
              <a:rPr lang="en-US" altLang="zh-CN" sz="2800" b="1" dirty="0">
                <a:solidFill>
                  <a:srgbClr val="0000FF"/>
                </a:solidFill>
              </a:rPr>
              <a:t>Testing  Yourself</a:t>
            </a:r>
            <a:endParaRPr lang="zh-CN" altLang="en-US" sz="28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762140" y="2057436"/>
            <a:ext cx="10667720" cy="417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spcBef>
                <a:spcPct val="5000"/>
              </a:spcBef>
            </a:pPr>
            <a:r>
              <a:rPr lang="en-US" altLang="zh-CN" sz="3200" b="1" dirty="0">
                <a:latin typeface="Times New Roman" panose="02020603050405020304" pitchFamily="18" charset="0"/>
              </a:rPr>
              <a:t>So, instead of going to and from work every day by bus, she started riding a bike because _______ was an enjoyable activity for her. One night she had to work till late and it was </a:t>
            </a:r>
            <a:r>
              <a:rPr lang="en-US" altLang="zh-CN" sz="3200" b="1" dirty="0">
                <a:solidFill>
                  <a:srgbClr val="7030A0"/>
                </a:solidFill>
                <a:latin typeface="Times New Roman" panose="02020603050405020304" pitchFamily="18" charset="0"/>
              </a:rPr>
              <a:t>foggy</a:t>
            </a:r>
            <a:r>
              <a:rPr lang="en-US" altLang="zh-CN" sz="3200" b="1" dirty="0">
                <a:latin typeface="Times New Roman" panose="02020603050405020304" pitchFamily="18" charset="0"/>
              </a:rPr>
              <a:t> outside when she left the office. Her bike did not have a light, so _________ home by bike would be dangerous. ______ _______ (not) to risk having her bike stolen, </a:t>
            </a:r>
            <a:endParaRPr lang="en-US" altLang="zh-CN" sz="3200" b="1" dirty="0">
              <a:latin typeface="Times New Roman" panose="02020603050405020304" pitchFamily="18" charset="0"/>
            </a:endParaRPr>
          </a:p>
        </p:txBody>
      </p:sp>
      <p:sp>
        <p:nvSpPr>
          <p:cNvPr id="5" name="Rectangle 3"/>
          <p:cNvSpPr>
            <a:spLocks noChangeArrowheads="1"/>
          </p:cNvSpPr>
          <p:nvPr/>
        </p:nvSpPr>
        <p:spPr bwMode="auto">
          <a:xfrm>
            <a:off x="2598521" y="943938"/>
            <a:ext cx="6400632" cy="1077218"/>
          </a:xfrm>
          <a:prstGeom prst="rect">
            <a:avLst/>
          </a:prstGeom>
          <a:solidFill>
            <a:srgbClr val="FFFF00"/>
          </a:solidFill>
          <a:ln>
            <a:solidFill>
              <a:schemeClr val="accent1">
                <a:lumMod val="75000"/>
              </a:schemeClr>
            </a:solidFill>
          </a:ln>
        </p:spPr>
        <p:txBody>
          <a:bodyPr wrap="square">
            <a:spAutoFit/>
          </a:bodyPr>
          <a:lstStyle/>
          <a:p>
            <a:r>
              <a:rPr lang="en-US" altLang="zh-CN" sz="3200" b="1">
                <a:latin typeface="Times New Roman" panose="02020603050405020304" pitchFamily="18" charset="0"/>
              </a:rPr>
              <a:t>get       return   ride      sit        slow  throw  try         turn     walk    want   </a:t>
            </a:r>
            <a:endParaRPr lang="en-US" altLang="zh-CN" sz="3200" b="1">
              <a:latin typeface="Times New Roman" panose="02020603050405020304" pitchFamily="18" charset="0"/>
            </a:endParaRPr>
          </a:p>
        </p:txBody>
      </p:sp>
      <p:sp>
        <p:nvSpPr>
          <p:cNvPr id="6" name="文本框 5"/>
          <p:cNvSpPr txBox="1"/>
          <p:nvPr/>
        </p:nvSpPr>
        <p:spPr>
          <a:xfrm>
            <a:off x="6096000" y="2667020"/>
            <a:ext cx="1447762" cy="584775"/>
          </a:xfrm>
          <a:prstGeom prst="rect">
            <a:avLst/>
          </a:prstGeom>
          <a:no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riding</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3581466" y="4410345"/>
            <a:ext cx="1950634" cy="584775"/>
          </a:xfrm>
          <a:prstGeom prst="rect">
            <a:avLst/>
          </a:prstGeom>
          <a:no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returning</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2933783" y="5110040"/>
            <a:ext cx="1203911" cy="584775"/>
          </a:xfrm>
          <a:prstGeom prst="rect">
            <a:avLst/>
          </a:prstGeom>
          <a:no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Not</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矩形 8"/>
          <p:cNvSpPr/>
          <p:nvPr/>
        </p:nvSpPr>
        <p:spPr>
          <a:xfrm>
            <a:off x="4038654" y="5027476"/>
            <a:ext cx="1596912" cy="584775"/>
          </a:xfrm>
          <a:prstGeom prst="rect">
            <a:avLst/>
          </a:prstGeom>
          <a:no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wanting</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1219328" y="122626"/>
            <a:ext cx="3428910" cy="523220"/>
          </a:xfrm>
          <a:prstGeom prst="rect">
            <a:avLst/>
          </a:prstGeom>
          <a:noFill/>
        </p:spPr>
        <p:txBody>
          <a:bodyPr wrap="square" rtlCol="0">
            <a:spAutoFit/>
          </a:bodyPr>
          <a:lstStyle/>
          <a:p>
            <a:r>
              <a:rPr lang="en-US" altLang="zh-CN" sz="2800" b="1" dirty="0"/>
              <a:t>Testing  Yourself</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066932" y="2073528"/>
            <a:ext cx="10058136" cy="39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20000"/>
              </a:lnSpc>
              <a:spcBef>
                <a:spcPct val="5000"/>
              </a:spcBef>
              <a:defRPr sz="3200" b="1">
                <a:latin typeface="Times New Roman" panose="02020603050405020304" pitchFamily="18" charset="0"/>
              </a:defRPr>
            </a:lvl1pPr>
          </a:lstStyle>
          <a:p>
            <a:pPr>
              <a:lnSpc>
                <a:spcPct val="114000"/>
              </a:lnSpc>
            </a:pPr>
            <a:r>
              <a:rPr lang="en-US" altLang="zh-CN" dirty="0">
                <a:sym typeface="宋体" panose="02010600030101010101" pitchFamily="2" charset="-122"/>
              </a:rPr>
              <a:t>however, she decided to ride it home anyway. The first few </a:t>
            </a:r>
            <a:r>
              <a:rPr lang="en-US" altLang="zh-CN" dirty="0" err="1">
                <a:sym typeface="宋体" panose="02010600030101010101" pitchFamily="2" charset="-122"/>
              </a:rPr>
              <a:t>kilometres</a:t>
            </a:r>
            <a:r>
              <a:rPr lang="en-US" altLang="zh-CN" dirty="0">
                <a:sym typeface="宋体" panose="02010600030101010101" pitchFamily="2" charset="-122"/>
              </a:rPr>
              <a:t> had plenty of street lights, but _______ onto a side road in the </a:t>
            </a:r>
            <a:r>
              <a:rPr lang="en-US" altLang="zh-CN" dirty="0">
                <a:solidFill>
                  <a:srgbClr val="7030A0"/>
                </a:solidFill>
                <a:sym typeface="宋体" panose="02010600030101010101" pitchFamily="2" charset="-122"/>
              </a:rPr>
              <a:t>suburbs</a:t>
            </a:r>
            <a:r>
              <a:rPr lang="en-US" altLang="zh-CN" dirty="0">
                <a:sym typeface="宋体" panose="02010600030101010101" pitchFamily="2" charset="-122"/>
              </a:rPr>
              <a:t> she found herself in the dark. _________ down, she tried to see in front of her, but it was impossible. Then without warning, her bike hit a rock, _________ her to the ground. _______ to get up, she discovered that her ankle was</a:t>
            </a:r>
            <a:endParaRPr lang="en-US" altLang="zh-CN" dirty="0">
              <a:sym typeface="宋体" panose="02010600030101010101" pitchFamily="2" charset="-122"/>
            </a:endParaRPr>
          </a:p>
        </p:txBody>
      </p:sp>
      <p:sp>
        <p:nvSpPr>
          <p:cNvPr id="3" name="Rectangle 3"/>
          <p:cNvSpPr>
            <a:spLocks noChangeArrowheads="1"/>
          </p:cNvSpPr>
          <p:nvPr/>
        </p:nvSpPr>
        <p:spPr bwMode="auto">
          <a:xfrm>
            <a:off x="2647423" y="924471"/>
            <a:ext cx="6400632" cy="1077218"/>
          </a:xfrm>
          <a:prstGeom prst="rect">
            <a:avLst/>
          </a:prstGeom>
          <a:solidFill>
            <a:srgbClr val="FFFF00"/>
          </a:solidFill>
          <a:ln>
            <a:solidFill>
              <a:schemeClr val="accent1">
                <a:lumMod val="75000"/>
              </a:schemeClr>
            </a:solidFill>
          </a:ln>
        </p:spPr>
        <p:txBody>
          <a:bodyPr wrap="square">
            <a:spAutoFit/>
          </a:bodyPr>
          <a:lstStyle/>
          <a:p>
            <a:r>
              <a:rPr lang="en-US" altLang="zh-CN" sz="3200" b="1" dirty="0">
                <a:latin typeface="Times New Roman" panose="02020603050405020304" pitchFamily="18" charset="0"/>
              </a:rPr>
              <a:t>get       return   ride      sit        slow  throw  try         turn     walk    want   </a:t>
            </a:r>
            <a:endParaRPr lang="en-US" altLang="zh-CN" sz="3200" b="1" dirty="0">
              <a:latin typeface="Times New Roman" panose="02020603050405020304" pitchFamily="18" charset="0"/>
            </a:endParaRPr>
          </a:p>
        </p:txBody>
      </p:sp>
      <p:sp>
        <p:nvSpPr>
          <p:cNvPr id="2" name="矩形 1"/>
          <p:cNvSpPr/>
          <p:nvPr/>
        </p:nvSpPr>
        <p:spPr>
          <a:xfrm>
            <a:off x="8960252" y="2590822"/>
            <a:ext cx="1505540" cy="584775"/>
          </a:xfrm>
          <a:prstGeom prst="rect">
            <a:avLst/>
          </a:prstGeom>
          <a:no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turning</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sp>
        <p:nvSpPr>
          <p:cNvPr id="7" name="矩形 6"/>
          <p:cNvSpPr/>
          <p:nvPr/>
        </p:nvSpPr>
        <p:spPr>
          <a:xfrm>
            <a:off x="2362298" y="3770050"/>
            <a:ext cx="1752554" cy="584775"/>
          </a:xfrm>
          <a:prstGeom prst="rect">
            <a:avLst/>
          </a:prstGeom>
          <a:no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Slowing</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sp>
        <p:nvSpPr>
          <p:cNvPr id="8" name="矩形 7"/>
          <p:cNvSpPr/>
          <p:nvPr/>
        </p:nvSpPr>
        <p:spPr>
          <a:xfrm>
            <a:off x="3048080" y="4876762"/>
            <a:ext cx="1904950" cy="584775"/>
          </a:xfrm>
          <a:prstGeom prst="rect">
            <a:avLst/>
          </a:prstGeom>
          <a:no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throwing</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sp>
        <p:nvSpPr>
          <p:cNvPr id="9" name="矩形 8"/>
          <p:cNvSpPr/>
          <p:nvPr/>
        </p:nvSpPr>
        <p:spPr>
          <a:xfrm>
            <a:off x="8176966" y="4876761"/>
            <a:ext cx="1505540" cy="584775"/>
          </a:xfrm>
          <a:prstGeom prst="rect">
            <a:avLst/>
          </a:prstGeom>
          <a:no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Trying</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1219328" y="122626"/>
            <a:ext cx="3428910" cy="523220"/>
          </a:xfrm>
          <a:prstGeom prst="rect">
            <a:avLst/>
          </a:prstGeom>
          <a:noFill/>
        </p:spPr>
        <p:txBody>
          <a:bodyPr wrap="square" rtlCol="0">
            <a:spAutoFit/>
          </a:bodyPr>
          <a:lstStyle/>
          <a:p>
            <a:r>
              <a:rPr lang="en-US" altLang="zh-CN" sz="2800" b="1" dirty="0">
                <a:solidFill>
                  <a:srgbClr val="0000FF"/>
                </a:solidFill>
              </a:rPr>
              <a:t>Testing  Yourself</a:t>
            </a:r>
            <a:endParaRPr lang="zh-CN" altLang="en-US" sz="28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barn(inVertical)">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3" grpId="0" animBg="1"/>
      <p:bldP spid="2" grpId="0"/>
      <p:bldP spid="7" grpId="0"/>
      <p:bldP spid="8" grpId="0"/>
      <p:bldP spid="9" grpId="0"/>
    </p:bldLst>
  </p:timing>
</p:sld>
</file>

<file path=ppt/tags/tag1.xml><?xml version="1.0" encoding="utf-8"?>
<p:tagLst xmlns:p="http://schemas.openxmlformats.org/presentationml/2006/main">
  <p:tag name="AS_UNIQUEID" val="2759"/>
</p:tagLst>
</file>

<file path=ppt/tags/tag10.xml><?xml version="1.0" encoding="utf-8"?>
<p:tagLst xmlns:p="http://schemas.openxmlformats.org/presentationml/2006/main">
  <p:tag name="AS_UNIQUEID" val="2775"/>
</p:tagLst>
</file>

<file path=ppt/tags/tag11.xml><?xml version="1.0" encoding="utf-8"?>
<p:tagLst xmlns:p="http://schemas.openxmlformats.org/presentationml/2006/main">
  <p:tag name="AS_UNIQUEID" val="2776"/>
</p:tagLst>
</file>

<file path=ppt/tags/tag12.xml><?xml version="1.0" encoding="utf-8"?>
<p:tagLst xmlns:p="http://schemas.openxmlformats.org/presentationml/2006/main">
  <p:tag name="AS_UNIQUEID" val="2767"/>
</p:tagLst>
</file>

<file path=ppt/tags/tag13.xml><?xml version="1.0" encoding="utf-8"?>
<p:tagLst xmlns:p="http://schemas.openxmlformats.org/presentationml/2006/main">
  <p:tag name="AS_UNIQUEID" val="2749"/>
  <p:tag name="KSO_WM_UNIT_PLACING_PICTURE_USER_VIEWPORT" val="{&quot;height&quot;:7128,&quot;width&quot;:7673}"/>
</p:tagLst>
</file>

<file path=ppt/tags/tag14.xml><?xml version="1.0" encoding="utf-8"?>
<p:tagLst xmlns:p="http://schemas.openxmlformats.org/presentationml/2006/main">
  <p:tag name="AS_UNIQUEID" val="2767"/>
</p:tagLst>
</file>

<file path=ppt/tags/tag15.xml><?xml version="1.0" encoding="utf-8"?>
<p:tagLst xmlns:p="http://schemas.openxmlformats.org/presentationml/2006/main">
  <p:tag name="AS_UNIQUEID" val="2756"/>
</p:tagLst>
</file>

<file path=ppt/tags/tag16.xml><?xml version="1.0" encoding="utf-8"?>
<p:tagLst xmlns:p="http://schemas.openxmlformats.org/presentationml/2006/main">
  <p:tag name="AS_UNIQUEID" val="2757"/>
</p:tagLst>
</file>

<file path=ppt/tags/tag17.xml><?xml version="1.0" encoding="utf-8"?>
<p:tagLst xmlns:p="http://schemas.openxmlformats.org/presentationml/2006/main">
  <p:tag name="AS_UNIQUEID" val="2767"/>
</p:tagLst>
</file>

<file path=ppt/tags/tag18.xml><?xml version="1.0" encoding="utf-8"?>
<p:tagLst xmlns:p="http://schemas.openxmlformats.org/presentationml/2006/main">
  <p:tag name="AS_UNIQUEID" val="1714"/>
</p:tagLst>
</file>

<file path=ppt/tags/tag2.xml><?xml version="1.0" encoding="utf-8"?>
<p:tagLst xmlns:p="http://schemas.openxmlformats.org/presentationml/2006/main">
  <p:tag name="AS_UNIQUEID" val="2760"/>
</p:tagLst>
</file>

<file path=ppt/tags/tag3.xml><?xml version="1.0" encoding="utf-8"?>
<p:tagLst xmlns:p="http://schemas.openxmlformats.org/presentationml/2006/main">
  <p:tag name="AS_UNIQUEID" val="2761"/>
</p:tagLst>
</file>

<file path=ppt/tags/tag4.xml><?xml version="1.0" encoding="utf-8"?>
<p:tagLst xmlns:p="http://schemas.openxmlformats.org/presentationml/2006/main">
  <p:tag name="AS_UNIQUEID" val="2763"/>
</p:tagLst>
</file>

<file path=ppt/tags/tag5.xml><?xml version="1.0" encoding="utf-8"?>
<p:tagLst xmlns:p="http://schemas.openxmlformats.org/presentationml/2006/main">
  <p:tag name="AS_UNIQUEID" val="2765"/>
</p:tagLst>
</file>

<file path=ppt/tags/tag6.xml><?xml version="1.0" encoding="utf-8"?>
<p:tagLst xmlns:p="http://schemas.openxmlformats.org/presentationml/2006/main">
  <p:tag name="AS_UNIQUEID" val="2766"/>
</p:tagLst>
</file>

<file path=ppt/tags/tag7.xml><?xml version="1.0" encoding="utf-8"?>
<p:tagLst xmlns:p="http://schemas.openxmlformats.org/presentationml/2006/main">
  <p:tag name="AS_UNIQUEID" val="2767"/>
</p:tagLst>
</file>

<file path=ppt/tags/tag8.xml><?xml version="1.0" encoding="utf-8"?>
<p:tagLst xmlns:p="http://schemas.openxmlformats.org/presentationml/2006/main">
  <p:tag name="AS_UNIQUEID" val="2771"/>
</p:tagLst>
</file>

<file path=ppt/tags/tag9.xml><?xml version="1.0" encoding="utf-8"?>
<p:tagLst xmlns:p="http://schemas.openxmlformats.org/presentationml/2006/main">
  <p:tag name="AS_UNIQUEID" val="2767"/>
</p:tagLst>
</file>

<file path=ppt/theme/theme1.xml><?xml version="1.0" encoding="utf-8"?>
<a:theme xmlns:a="http://schemas.openxmlformats.org/drawingml/2006/main" name="1_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5703</Words>
  <Application>WPS 演示</Application>
  <PresentationFormat>宽屏</PresentationFormat>
  <Paragraphs>178</Paragraphs>
  <Slides>22</Slides>
  <Notes>2</Notes>
  <HiddenSlides>0</HiddenSlides>
  <MMClips>0</MMClips>
  <ScaleCrop>false</ScaleCrop>
  <HeadingPairs>
    <vt:vector size="8" baseType="variant">
      <vt:variant>
        <vt:lpstr>已用的字体</vt:lpstr>
      </vt:variant>
      <vt:variant>
        <vt:i4>15</vt:i4>
      </vt:variant>
      <vt:variant>
        <vt:lpstr>主题</vt:lpstr>
      </vt:variant>
      <vt:variant>
        <vt:i4>2</vt:i4>
      </vt:variant>
      <vt:variant>
        <vt:lpstr>嵌入 OLE 服务器</vt:lpstr>
      </vt:variant>
      <vt:variant>
        <vt:i4>2</vt:i4>
      </vt:variant>
      <vt:variant>
        <vt:lpstr>幻灯片标题</vt:lpstr>
      </vt:variant>
      <vt:variant>
        <vt:i4>22</vt:i4>
      </vt:variant>
    </vt:vector>
  </HeadingPairs>
  <TitlesOfParts>
    <vt:vector size="41" baseType="lpstr">
      <vt:lpstr>Arial</vt:lpstr>
      <vt:lpstr>宋体</vt:lpstr>
      <vt:lpstr>Wingdings</vt:lpstr>
      <vt:lpstr>华文中宋</vt:lpstr>
      <vt:lpstr>Times New Roman</vt:lpstr>
      <vt:lpstr>微软雅黑</vt:lpstr>
      <vt:lpstr>华文行楷</vt:lpstr>
      <vt:lpstr>Arial Unicode MS</vt:lpstr>
      <vt:lpstr>Calibri</vt:lpstr>
      <vt:lpstr>等线</vt:lpstr>
      <vt:lpstr>HelveticaNeue</vt:lpstr>
      <vt:lpstr>Corbel</vt:lpstr>
      <vt:lpstr>华文新魏</vt:lpstr>
      <vt:lpstr>等线 Light</vt:lpstr>
      <vt:lpstr>Calibri Light</vt:lpstr>
      <vt:lpstr>1_默认设计模板</vt:lpstr>
      <vt:lpstr>Office 主题</vt:lpstr>
      <vt:lpstr>PowerPoint.Slide.8</vt:lpstr>
      <vt:lpstr>PowerPoint.Slide.8</vt:lpstr>
      <vt:lpstr>PowerPoint 演示文稿</vt:lpstr>
      <vt:lpstr>PowerPoint 演示文稿</vt:lpstr>
      <vt:lpstr>PowerPoint 演示文稿</vt:lpstr>
      <vt:lpstr>PowerPoint 演示文稿</vt:lpstr>
      <vt:lpstr>PowerPoint 演示文稿</vt:lpstr>
      <vt:lpstr>PowerPoint 演示文稿</vt:lpstr>
      <vt:lpstr>Complete the passage with the correct forms of the verbs in the box. Why did the accident occur? How should we try to avoid accidents in life?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24147</cp:lastModifiedBy>
  <cp:revision>15</cp:revision>
  <cp:lastPrinted>2021-08-04T16:38:00Z</cp:lastPrinted>
  <dcterms:created xsi:type="dcterms:W3CDTF">2021-08-04T16:38:00Z</dcterms:created>
  <dcterms:modified xsi:type="dcterms:W3CDTF">2022-01-20T07:11:27Z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0682644420F443C19F8744D6A0AFE431</vt:lpwstr>
  </property>
  <property fmtid="{D5CDD505-2E9C-101B-9397-08002B2CF9AE}" pid="7" name="KSOProductBuildVer">
    <vt:lpwstr>2052-11.8.2.8411</vt:lpwstr>
  </property>
</Properties>
</file>