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1.svg" ContentType="image/svg+xml"/>
  <Override PartName="/ppt/media/image13.svg" ContentType="image/svg+xml"/>
  <Override PartName="/ppt/media/image15.svg" ContentType="image/svg+xml"/>
  <Override PartName="/ppt/media/image17.svg" ContentType="image/svg+xml"/>
  <Override PartName="/ppt/media/image22.svg" ContentType="image/svg+xml"/>
  <Override PartName="/ppt/media/image5.svg" ContentType="image/svg+xml"/>
  <Override PartName="/ppt/media/image7.svg" ContentType="image/svg+xml"/>
  <Override PartName="/ppt/media/image9.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303" r:id="rId4"/>
    <p:sldId id="284" r:id="rId5"/>
    <p:sldId id="272" r:id="rId6"/>
    <p:sldId id="274" r:id="rId7"/>
    <p:sldId id="275" r:id="rId8"/>
    <p:sldId id="263" r:id="rId9"/>
    <p:sldId id="270" r:id="rId10"/>
    <p:sldId id="273" r:id="rId11"/>
    <p:sldId id="271" r:id="rId12"/>
    <p:sldId id="278" r:id="rId13"/>
    <p:sldId id="279" r:id="rId14"/>
    <p:sldId id="276" r:id="rId15"/>
    <p:sldId id="281" r:id="rId16"/>
    <p:sldId id="282" r:id="rId17"/>
    <p:sldId id="269" r:id="rId18"/>
    <p:sldId id="256" r:id="rId19"/>
    <p:sldId id="283" r:id="rId20"/>
    <p:sldId id="286" r:id="rId21"/>
    <p:sldId id="287" r:id="rId22"/>
    <p:sldId id="289" r:id="rId23"/>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E1"/>
    <a:srgbClr val="ABD086"/>
    <a:srgbClr val="E24234"/>
    <a:srgbClr val="9F1711"/>
    <a:srgbClr val="E9E6E4"/>
    <a:srgbClr val="00FF00"/>
    <a:srgbClr val="76C3EF"/>
    <a:srgbClr val="A5CA80"/>
    <a:srgbClr val="FFFFFF"/>
    <a:srgbClr val="00DA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1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gs" Target="tags/tag8.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tags" Target="../tags/tag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1.jpeg"/><Relationship Id="rId12" Type="http://schemas.openxmlformats.org/officeDocument/2006/relationships/tags" Target="../tags/tag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85895-A2B1-49C7-9DFE-772B7AC27F9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89C66-A25B-4110-85D5-B70A894EB4E0}" type="slidenum">
              <a:rPr lang="zh-CN" altLang="en-US" smtClean="0"/>
            </a:fld>
            <a:endParaRPr lang="zh-CN" altLang="en-US"/>
          </a:p>
        </p:txBody>
      </p:sp>
      <p:pic>
        <p:nvPicPr>
          <p:cNvPr id="5125" name="图片 6" descr="logo横版 png"/>
          <p:cNvPicPr>
            <a:picLocks noChangeAspect="1"/>
          </p:cNvPicPr>
          <p:nvPr userDrawn="1">
            <p:custDataLst>
              <p:tags r:id="rId12"/>
            </p:custDataLst>
          </p:nvPr>
        </p:nvPicPr>
        <p:blipFill>
          <a:blip r:embed="rId13"/>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pic>
        <p:nvPicPr>
          <p:cNvPr id="5125" name="图片 6" descr="logo横版 png"/>
          <p:cNvPicPr>
            <a:picLocks noChangeAspect="1"/>
          </p:cNvPicPr>
          <p:nvPr userDrawn="1">
            <p:custDataLst>
              <p:tags r:id="rId12"/>
            </p:custDataLst>
          </p:nvPr>
        </p:nvPicPr>
        <p:blipFill>
          <a:blip r:embed="rId13"/>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image" Target="../media/image1.jpeg"/><Relationship Id="rId7" Type="http://schemas.openxmlformats.org/officeDocument/2006/relationships/tags" Target="../tags/tag7.xml"/><Relationship Id="rId6" Type="http://schemas.openxmlformats.org/officeDocument/2006/relationships/image" Target="../media/image3.png"/><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image" Target="../media/image2.jpeg"/><Relationship Id="rId2" Type="http://schemas.openxmlformats.org/officeDocument/2006/relationships/tags" Target="../tags/tag4.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png"/><Relationship Id="rId2" Type="http://schemas.microsoft.com/office/2007/relationships/media" Target="../media/media4.mp4"/><Relationship Id="rId1" Type="http://schemas.openxmlformats.org/officeDocument/2006/relationships/video" Target="../media/media4.mp4"/></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27.png"/><Relationship Id="rId3" Type="http://schemas.openxmlformats.org/officeDocument/2006/relationships/image" Target="../media/image26.jpeg"/><Relationship Id="rId2" Type="http://schemas.openxmlformats.org/officeDocument/2006/relationships/image" Target="../media/image24.jpeg"/><Relationship Id="rId1" Type="http://schemas.openxmlformats.org/officeDocument/2006/relationships/image" Target="../media/image3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svg"/><Relationship Id="rId7" Type="http://schemas.openxmlformats.org/officeDocument/2006/relationships/image" Target="../media/image10.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3" Type="http://schemas.openxmlformats.org/officeDocument/2006/relationships/image" Target="../media/image6.png"/><Relationship Id="rId2" Type="http://schemas.openxmlformats.org/officeDocument/2006/relationships/image" Target="../media/image5.svg"/><Relationship Id="rId15" Type="http://schemas.openxmlformats.org/officeDocument/2006/relationships/slideLayout" Target="../slideLayouts/slideLayout18.xml"/><Relationship Id="rId14" Type="http://schemas.openxmlformats.org/officeDocument/2006/relationships/image" Target="../media/image17.svg"/><Relationship Id="rId13" Type="http://schemas.openxmlformats.org/officeDocument/2006/relationships/image" Target="../media/image16.png"/><Relationship Id="rId12" Type="http://schemas.openxmlformats.org/officeDocument/2006/relationships/image" Target="../media/image15.svg"/><Relationship Id="rId11" Type="http://schemas.openxmlformats.org/officeDocument/2006/relationships/image" Target="../media/image14.png"/><Relationship Id="rId10" Type="http://schemas.openxmlformats.org/officeDocument/2006/relationships/image" Target="../media/image13.sv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3.png"/><Relationship Id="rId2" Type="http://schemas.microsoft.com/office/2007/relationships/media" Target="../media/media2.mp4"/><Relationship Id="rId1" Type="http://schemas.openxmlformats.org/officeDocument/2006/relationships/video" Target="../media/media2.mp4"/></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5.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custDataLst>
              <p:tags r:id="rId1"/>
            </p:custDataLst>
          </p:nvPr>
        </p:nvSpPr>
        <p:spPr>
          <a:xfrm>
            <a:off x="762000" y="1246188"/>
            <a:ext cx="6538913" cy="5015865"/>
          </a:xfrm>
          <a:prstGeom prst="rect">
            <a:avLst/>
          </a:prstGeom>
          <a:noFill/>
          <a:ln w="9525">
            <a:noFill/>
          </a:ln>
        </p:spPr>
        <p:txBody>
          <a:bodyPr wrap="square" anchor="t" anchorCtr="0">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custDataLst>
              <p:tags r:id="rId2"/>
            </p:custDataLst>
          </p:nvPr>
        </p:nvPicPr>
        <p:blipFill>
          <a:blip r:embed="rId3"/>
          <a:stretch>
            <a:fillRect/>
          </a:stretch>
        </p:blipFill>
        <p:spPr>
          <a:xfrm>
            <a:off x="7270750" y="2273300"/>
            <a:ext cx="3359150" cy="3359150"/>
          </a:xfrm>
          <a:prstGeom prst="rect">
            <a:avLst/>
          </a:prstGeom>
          <a:noFill/>
          <a:ln w="9525">
            <a:noFill/>
          </a:ln>
        </p:spPr>
      </p:pic>
      <p:sp>
        <p:nvSpPr>
          <p:cNvPr id="5123" name="矩形 3"/>
          <p:cNvSpPr/>
          <p:nvPr>
            <p:custDataLst>
              <p:tags r:id="rId4"/>
            </p:custDataLst>
          </p:nvPr>
        </p:nvSpPr>
        <p:spPr>
          <a:xfrm>
            <a:off x="7312025" y="1616075"/>
            <a:ext cx="3603625" cy="706755"/>
          </a:xfrm>
          <a:prstGeom prst="rect">
            <a:avLst/>
          </a:prstGeom>
          <a:noFill/>
          <a:ln w="9525">
            <a:noFill/>
          </a:ln>
        </p:spPr>
        <p:txBody>
          <a:bodyPr wrap="square" anchor="t" anchorCtr="0">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4" name="图片 11" descr="水印"/>
          <p:cNvPicPr>
            <a:picLocks noChangeAspect="1"/>
          </p:cNvPicPr>
          <p:nvPr>
            <p:custDataLst>
              <p:tags r:id="rId5"/>
            </p:custDataLst>
          </p:nvPr>
        </p:nvPicPr>
        <p:blipFill>
          <a:blip r:embed="rId6"/>
          <a:stretch>
            <a:fillRect/>
          </a:stretch>
        </p:blipFill>
        <p:spPr>
          <a:xfrm>
            <a:off x="7186613" y="63500"/>
            <a:ext cx="4902200" cy="1587500"/>
          </a:xfrm>
          <a:prstGeom prst="rect">
            <a:avLst/>
          </a:prstGeom>
          <a:noFill/>
          <a:ln w="9525">
            <a:noFill/>
          </a:ln>
        </p:spPr>
      </p:pic>
      <p:pic>
        <p:nvPicPr>
          <p:cNvPr id="5125" name="图片 6" descr="logo横版 png"/>
          <p:cNvPicPr>
            <a:picLocks noChangeAspect="1"/>
          </p:cNvPicPr>
          <p:nvPr>
            <p:custDataLst>
              <p:tags r:id="rId7"/>
            </p:custDataLst>
          </p:nvPr>
        </p:nvPicPr>
        <p:blipFill>
          <a:blip r:embed="rId8"/>
          <a:stretch>
            <a:fillRect/>
          </a:stretch>
        </p:blipFill>
        <p:spPr>
          <a:xfrm>
            <a:off x="11477625" y="82550"/>
            <a:ext cx="608013" cy="642938"/>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00765" y="472652"/>
            <a:ext cx="7151915" cy="5632311"/>
          </a:xfrm>
          <a:prstGeom prst="rect">
            <a:avLst/>
          </a:prstGeom>
          <a:noFill/>
        </p:spPr>
        <p:txBody>
          <a:bodyPr wrap="square">
            <a:spAutoFit/>
          </a:bodyPr>
          <a:lstStyle/>
          <a:p>
            <a:pPr marL="0" marR="0" lvl="0" indent="0" algn="just" defTabSz="914400" rtl="0" eaLnBrk="1" fontAlgn="auto" latinLnBrk="0" hangingPunct="1">
              <a:lnSpc>
                <a:spcPts val="24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Mulan is a </a:t>
            </a:r>
            <a:r>
              <a:rPr kumimoji="0" lang="en-US" altLang="zh-CN" sz="2300" b="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legendary Chinese  who is known for her bravery, selflessness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and filial piety. Her story has been told for centuries. </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ts val="24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In the story, When Mulan's father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was called up to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fight in the army, Mulan decided to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disguise herself as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 man and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take her father's place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in the army.  </a:t>
            </a:r>
            <a:r>
              <a:rPr kumimoji="0" lang="en-US" altLang="zh-CN" sz="2300" b="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Fighting on the border was a difficult task for many men, and it was even more difficult for Mulan, who had to hide her identity and fight alongside her comrades.</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300" b="0" i="0" u="none" strike="noStrike" kern="1200" cap="none" spc="0" normalizeH="0" baseline="0" noProof="0" dirty="0">
                <a:ln>
                  <a:noFill/>
                </a:ln>
                <a:solidFill>
                  <a:srgbClr val="008FE1"/>
                </a:solidFill>
                <a:effectLst/>
                <a:uLnTx/>
                <a:uFillTx/>
                <a:latin typeface="Times New Roman" panose="02020603050405020304" pitchFamily="18" charset="0"/>
                <a:ea typeface="等线" panose="02010600030101010101" pitchFamily="2" charset="-122"/>
                <a:cs typeface="Times New Roman" panose="02020603050405020304" pitchFamily="18" charset="0"/>
              </a:rPr>
              <a:t>After many years of fighting</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Mulan </a:t>
            </a:r>
            <a:r>
              <a:rPr kumimoji="0" lang="en-US" altLang="zh-CN" sz="2300" b="0" i="0" u="none" strike="noStrike" kern="1200" cap="none" spc="0" normalizeH="0" baseline="0" noProof="0" dirty="0">
                <a:ln>
                  <a:noFill/>
                </a:ln>
                <a:solidFill>
                  <a:srgbClr val="008FE1"/>
                </a:solidFill>
                <a:effectLst/>
                <a:uLnTx/>
                <a:uFillTx/>
                <a:latin typeface="Times New Roman" panose="02020603050405020304" pitchFamily="18" charset="0"/>
                <a:ea typeface="等线" panose="02010600030101010101" pitchFamily="2" charset="-122"/>
                <a:cs typeface="Times New Roman" panose="02020603050405020304" pitchFamily="18" charset="0"/>
              </a:rPr>
              <a:t>finally</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returned home victorious. </a:t>
            </a:r>
            <a:r>
              <a:rPr kumimoji="0" lang="en-US" altLang="zh-CN" sz="2300" b="0" i="0" u="none" strike="noStrike" kern="1200" cap="none" spc="0" normalizeH="0" baseline="0" noProof="0" dirty="0">
                <a:ln>
                  <a:noFill/>
                </a:ln>
                <a:solidFill>
                  <a:srgbClr val="008FE1"/>
                </a:solidFill>
                <a:effectLst/>
                <a:uLnTx/>
                <a:uFillTx/>
                <a:latin typeface="Times New Roman" panose="02020603050405020304" pitchFamily="18" charset="0"/>
                <a:ea typeface="等线" panose="02010600030101010101" pitchFamily="2" charset="-122"/>
                <a:cs typeface="Times New Roman" panose="02020603050405020304" pitchFamily="18" charset="0"/>
              </a:rPr>
              <a:t>Moreover,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Mu </a:t>
            </a:r>
            <a:r>
              <a:rPr lang="en-US" altLang="zh-CN" sz="23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L</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an declined the high position in the government and returned home to care for her aging parents.</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ts val="24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The story of Mulan teaches us courage, loyalty, and perseverance. It shows that women can be just as brave and strong as men.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Mulan is a reminder of the strength and courage of women. It is also a reminder of the importance of family and duty.</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r" defTabSz="914400" rtl="0" eaLnBrk="1" fontAlgn="auto" latinLnBrk="0" hangingPunct="1">
              <a:lnSpc>
                <a:spcPts val="24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(154words)</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769804" y="4516297"/>
            <a:ext cx="3554185" cy="2341703"/>
          </a:xfrm>
          <a:prstGeom prst="rect">
            <a:avLst/>
          </a:prstGeom>
        </p:spPr>
      </p:pic>
      <p:sp>
        <p:nvSpPr>
          <p:cNvPr id="5" name="文本框 4"/>
          <p:cNvSpPr txBox="1"/>
          <p:nvPr/>
        </p:nvSpPr>
        <p:spPr>
          <a:xfrm>
            <a:off x="8334376" y="535046"/>
            <a:ext cx="3156859" cy="3785652"/>
          </a:xfrm>
          <a:prstGeom prst="rect">
            <a:avLst/>
          </a:prstGeom>
          <a:noFill/>
          <a:ln w="19050">
            <a:solidFill>
              <a:schemeClr val="bg2">
                <a:lumMod val="2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2023</a:t>
            </a:r>
            <a:r>
              <a:rPr kumimoji="0" lang="zh-CN" altLang="en-US" sz="20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年全国甲</a:t>
            </a:r>
            <a:endParaRPr kumimoji="0" lang="en-US" altLang="zh-CN" sz="20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你校举办以英语讲述中国故事为主题的征文活动，请以一位历史人物为题，写一篇短文投稿，内容包括</a:t>
            </a: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1.</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人物事迹</a:t>
            </a: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2.</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意义</a:t>
            </a: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3.</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启示。</a:t>
            </a:r>
            <a:endPar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89856" y="583164"/>
            <a:ext cx="7445830" cy="5016758"/>
          </a:xfrm>
          <a:prstGeom prst="rect">
            <a:avLst/>
          </a:prstGeom>
          <a:noFill/>
        </p:spPr>
        <p:txBody>
          <a:bodyPr wrap="square">
            <a:spAutoFit/>
          </a:bodyPr>
          <a:lstStyle/>
          <a:p>
            <a:pPr marL="0" marR="0" lvl="0" indent="0" algn="just" defTabSz="914400" rtl="0" eaLnBrk="1" fontAlgn="auto" latinLnBrk="0" hangingPunct="1">
              <a:lnSpc>
                <a:spcPts val="24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Mulan is a legendary Chinese  who is known for her bravery, selflessness and filial piety. Her story has been told for centuries. </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ts val="24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In the story, When Mulan's father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was called up to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fight in the army, Mulan decided to </a:t>
            </a:r>
            <a:r>
              <a:rPr kumimoji="0" lang="en-US" altLang="zh-CN" sz="23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disguise</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herself </a:t>
            </a:r>
            <a:r>
              <a:rPr kumimoji="0" lang="en-US" altLang="zh-CN" sz="23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as</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 man and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take her father's place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in the army. </a:t>
            </a:r>
            <a:r>
              <a:rPr kumimoji="0" lang="en-US" altLang="zh-CN" sz="2300" b="0" i="0" u="none" strike="noStrike" kern="1200" cap="none" spc="0" normalizeH="0" baseline="0" noProof="0" dirty="0">
                <a:ln>
                  <a:noFill/>
                </a:ln>
                <a:solidFill>
                  <a:srgbClr val="008FE1"/>
                </a:solidFill>
                <a:effectLst/>
                <a:uLnTx/>
                <a:uFillTx/>
                <a:latin typeface="Times New Roman" panose="02020603050405020304" pitchFamily="18" charset="0"/>
                <a:ea typeface="等线" panose="02010600030101010101" pitchFamily="2" charset="-122"/>
                <a:cs typeface="Times New Roman" panose="02020603050405020304" pitchFamily="18" charset="0"/>
              </a:rPr>
              <a:t>After many years of fighting</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Mulan </a:t>
            </a:r>
            <a:r>
              <a:rPr kumimoji="0" lang="en-US" altLang="zh-CN" sz="2300" b="0" i="0" u="none" strike="noStrike" kern="1200" cap="none" spc="0" normalizeH="0" baseline="0" noProof="0" dirty="0">
                <a:ln>
                  <a:noFill/>
                </a:ln>
                <a:solidFill>
                  <a:srgbClr val="008FE1"/>
                </a:solidFill>
                <a:effectLst/>
                <a:uLnTx/>
                <a:uFillTx/>
                <a:latin typeface="Times New Roman" panose="02020603050405020304" pitchFamily="18" charset="0"/>
                <a:ea typeface="等线" panose="02010600030101010101" pitchFamily="2" charset="-122"/>
                <a:cs typeface="Times New Roman" panose="02020603050405020304" pitchFamily="18" charset="0"/>
              </a:rPr>
              <a:t>finally</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returned home victorious, </a:t>
            </a:r>
            <a:r>
              <a:rPr kumimoji="0" lang="en-US" altLang="zh-CN" sz="2300" b="0" i="0" u="none" strike="noStrike" kern="1200" cap="none" spc="0" normalizeH="0" baseline="0" noProof="0" dirty="0">
                <a:ln>
                  <a:noFill/>
                </a:ln>
                <a:solidFill>
                  <a:prstClr val="black"/>
                </a:solidFill>
                <a:effectLst/>
                <a:highlight>
                  <a:srgbClr val="00FF00"/>
                </a:highlight>
                <a:uLnTx/>
                <a:uFillTx/>
                <a:latin typeface="Times New Roman" panose="02020603050405020304" pitchFamily="18" charset="0"/>
                <a:ea typeface="等线" panose="02010600030101010101" pitchFamily="2" charset="-122"/>
                <a:cs typeface="Times New Roman" panose="02020603050405020304" pitchFamily="18" charset="0"/>
              </a:rPr>
              <a:t>never revealing her true identity</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300" b="0" i="0" u="none" strike="noStrike" kern="1200" cap="none" spc="0" normalizeH="0" baseline="0" noProof="0" dirty="0">
                <a:ln>
                  <a:noFill/>
                </a:ln>
                <a:solidFill>
                  <a:srgbClr val="008FE1"/>
                </a:solidFill>
                <a:effectLst/>
                <a:uLnTx/>
                <a:uFillTx/>
                <a:latin typeface="Times New Roman" panose="02020603050405020304" pitchFamily="18" charset="0"/>
                <a:ea typeface="等线" panose="02010600030101010101" pitchFamily="2" charset="-122"/>
                <a:cs typeface="Times New Roman" panose="02020603050405020304" pitchFamily="18" charset="0"/>
              </a:rPr>
              <a:t>Moreover,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Mu Lan declined the high position in the government and returned home to care for her aging parents.</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ts val="24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The story of Mulan teaches us courage, loyalty, and perseverance. It shows that women can be just as brave and strong as men.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Mulan is a reminder of the strength and courage of women. It is also a reminder of the importance of family and duty.</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r" defTabSz="914400" rtl="0" eaLnBrk="1" fontAlgn="auto" latinLnBrk="0" hangingPunct="1">
              <a:lnSpc>
                <a:spcPts val="24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(130words)</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44569" y="4516297"/>
            <a:ext cx="3554185" cy="2341703"/>
          </a:xfrm>
          <a:prstGeom prst="rect">
            <a:avLst/>
          </a:prstGeom>
        </p:spPr>
      </p:pic>
      <p:sp>
        <p:nvSpPr>
          <p:cNvPr id="5" name="文本框 4"/>
          <p:cNvSpPr txBox="1"/>
          <p:nvPr/>
        </p:nvSpPr>
        <p:spPr>
          <a:xfrm>
            <a:off x="8443231" y="448877"/>
            <a:ext cx="3156859" cy="3477875"/>
          </a:xfrm>
          <a:prstGeom prst="rect">
            <a:avLst/>
          </a:prstGeom>
          <a:noFill/>
          <a:ln w="19050">
            <a:solidFill>
              <a:schemeClr val="bg2">
                <a:lumMod val="2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2023</a:t>
            </a:r>
            <a:r>
              <a:rPr kumimoji="0" lang="zh-CN" altLang="en-US" sz="20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年全国甲</a:t>
            </a:r>
            <a:endParaRPr kumimoji="0" lang="en-US" altLang="zh-CN" sz="20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你校举办以英语讲述中国故事为主题的征文活动，请以一位历史人物为题，写一篇短文投稿，内容包括</a:t>
            </a: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1.</a:t>
            </a:r>
            <a:r>
              <a:rPr kumimoji="0" lang="zh-CN" altLang="en-US" sz="2000" b="0" i="0" u="none" strike="noStrike" kern="1200" cap="none" spc="0" normalizeH="0" baseline="0" noProof="0" dirty="0">
                <a:ln>
                  <a:noFill/>
                </a:ln>
                <a:solidFill>
                  <a:prstClr val="black"/>
                </a:solidFill>
                <a:effectLst/>
                <a:highlight>
                  <a:srgbClr val="ABD086"/>
                </a:highlight>
                <a:uLnTx/>
                <a:uFillTx/>
                <a:latin typeface="等线" panose="02010600030101010101" pitchFamily="2" charset="-122"/>
                <a:ea typeface="等线" panose="02010600030101010101" pitchFamily="2" charset="-122"/>
                <a:cs typeface="+mn-cs"/>
              </a:rPr>
              <a:t>人物事迹</a:t>
            </a: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2.</a:t>
            </a:r>
            <a:r>
              <a:rPr kumimoji="0" lang="zh-CN" altLang="en-US" sz="2000" b="0" i="0" u="none" strike="noStrike" kern="1200" cap="none" spc="0" normalizeH="0" baseline="0" noProof="0" dirty="0">
                <a:ln>
                  <a:noFill/>
                </a:ln>
                <a:solidFill>
                  <a:srgbClr val="FFC000"/>
                </a:solidFill>
                <a:effectLst/>
                <a:uLnTx/>
                <a:uFillTx/>
                <a:latin typeface="等线" panose="02010600030101010101" pitchFamily="2" charset="-122"/>
                <a:ea typeface="等线" panose="02010600030101010101" pitchFamily="2" charset="-122"/>
                <a:cs typeface="+mn-cs"/>
              </a:rPr>
              <a:t>意义</a:t>
            </a: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3.</a:t>
            </a:r>
            <a:r>
              <a:rPr kumimoji="0" lang="zh-CN" altLang="en-US" sz="2000" b="0" i="0" u="none" strike="noStrike" kern="1200" cap="none" spc="0" normalizeH="0" baseline="0" noProof="0" dirty="0">
                <a:ln>
                  <a:noFill/>
                </a:ln>
                <a:solidFill>
                  <a:srgbClr val="FFC000"/>
                </a:solidFill>
                <a:effectLst/>
                <a:uLnTx/>
                <a:uFillTx/>
                <a:latin typeface="等线" panose="02010600030101010101" pitchFamily="2" charset="-122"/>
                <a:ea typeface="等线" panose="02010600030101010101" pitchFamily="2" charset="-122"/>
                <a:cs typeface="+mn-cs"/>
              </a:rPr>
              <a:t>启示</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 name="文本框 1"/>
          <p:cNvSpPr txBox="1"/>
          <p:nvPr/>
        </p:nvSpPr>
        <p:spPr>
          <a:xfrm>
            <a:off x="631621" y="5599922"/>
            <a:ext cx="7162300" cy="769441"/>
          </a:xfrm>
          <a:custGeom>
            <a:avLst/>
            <a:gdLst>
              <a:gd name="connsiteX0" fmla="*/ 0 w 7162300"/>
              <a:gd name="connsiteY0" fmla="*/ 0 h 769441"/>
              <a:gd name="connsiteX1" fmla="*/ 794364 w 7162300"/>
              <a:gd name="connsiteY1" fmla="*/ 0 h 769441"/>
              <a:gd name="connsiteX2" fmla="*/ 1445482 w 7162300"/>
              <a:gd name="connsiteY2" fmla="*/ 0 h 769441"/>
              <a:gd name="connsiteX3" fmla="*/ 2168224 w 7162300"/>
              <a:gd name="connsiteY3" fmla="*/ 0 h 769441"/>
              <a:gd name="connsiteX4" fmla="*/ 2604473 w 7162300"/>
              <a:gd name="connsiteY4" fmla="*/ 0 h 769441"/>
              <a:gd name="connsiteX5" fmla="*/ 3183968 w 7162300"/>
              <a:gd name="connsiteY5" fmla="*/ 0 h 769441"/>
              <a:gd name="connsiteX6" fmla="*/ 3691840 w 7162300"/>
              <a:gd name="connsiteY6" fmla="*/ 0 h 769441"/>
              <a:gd name="connsiteX7" fmla="*/ 4414581 w 7162300"/>
              <a:gd name="connsiteY7" fmla="*/ 0 h 769441"/>
              <a:gd name="connsiteX8" fmla="*/ 5208945 w 7162300"/>
              <a:gd name="connsiteY8" fmla="*/ 0 h 769441"/>
              <a:gd name="connsiteX9" fmla="*/ 5788441 w 7162300"/>
              <a:gd name="connsiteY9" fmla="*/ 0 h 769441"/>
              <a:gd name="connsiteX10" fmla="*/ 6511182 w 7162300"/>
              <a:gd name="connsiteY10" fmla="*/ 0 h 769441"/>
              <a:gd name="connsiteX11" fmla="*/ 7162300 w 7162300"/>
              <a:gd name="connsiteY11" fmla="*/ 0 h 769441"/>
              <a:gd name="connsiteX12" fmla="*/ 7162300 w 7162300"/>
              <a:gd name="connsiteY12" fmla="*/ 392415 h 769441"/>
              <a:gd name="connsiteX13" fmla="*/ 7162300 w 7162300"/>
              <a:gd name="connsiteY13" fmla="*/ 769441 h 769441"/>
              <a:gd name="connsiteX14" fmla="*/ 6367936 w 7162300"/>
              <a:gd name="connsiteY14" fmla="*/ 769441 h 769441"/>
              <a:gd name="connsiteX15" fmla="*/ 5573572 w 7162300"/>
              <a:gd name="connsiteY15" fmla="*/ 769441 h 769441"/>
              <a:gd name="connsiteX16" fmla="*/ 4994076 w 7162300"/>
              <a:gd name="connsiteY16" fmla="*/ 769441 h 769441"/>
              <a:gd name="connsiteX17" fmla="*/ 4342958 w 7162300"/>
              <a:gd name="connsiteY17" fmla="*/ 769441 h 769441"/>
              <a:gd name="connsiteX18" fmla="*/ 3906709 w 7162300"/>
              <a:gd name="connsiteY18" fmla="*/ 769441 h 769441"/>
              <a:gd name="connsiteX19" fmla="*/ 3327214 w 7162300"/>
              <a:gd name="connsiteY19" fmla="*/ 769441 h 769441"/>
              <a:gd name="connsiteX20" fmla="*/ 2604473 w 7162300"/>
              <a:gd name="connsiteY20" fmla="*/ 769441 h 769441"/>
              <a:gd name="connsiteX21" fmla="*/ 1953355 w 7162300"/>
              <a:gd name="connsiteY21" fmla="*/ 769441 h 769441"/>
              <a:gd name="connsiteX22" fmla="*/ 1445482 w 7162300"/>
              <a:gd name="connsiteY22" fmla="*/ 769441 h 769441"/>
              <a:gd name="connsiteX23" fmla="*/ 937610 w 7162300"/>
              <a:gd name="connsiteY23" fmla="*/ 769441 h 769441"/>
              <a:gd name="connsiteX24" fmla="*/ 0 w 7162300"/>
              <a:gd name="connsiteY24" fmla="*/ 769441 h 769441"/>
              <a:gd name="connsiteX25" fmla="*/ 0 w 7162300"/>
              <a:gd name="connsiteY25" fmla="*/ 400109 h 769441"/>
              <a:gd name="connsiteX26" fmla="*/ 0 w 7162300"/>
              <a:gd name="connsiteY26"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62300" h="769441" extrusionOk="0">
                <a:moveTo>
                  <a:pt x="0" y="0"/>
                </a:moveTo>
                <a:cubicBezTo>
                  <a:pt x="353418" y="12048"/>
                  <a:pt x="628496" y="-36203"/>
                  <a:pt x="794364" y="0"/>
                </a:cubicBezTo>
                <a:cubicBezTo>
                  <a:pt x="960232" y="36203"/>
                  <a:pt x="1149505" y="-19888"/>
                  <a:pt x="1445482" y="0"/>
                </a:cubicBezTo>
                <a:cubicBezTo>
                  <a:pt x="1741459" y="19888"/>
                  <a:pt x="2022451" y="-28198"/>
                  <a:pt x="2168224" y="0"/>
                </a:cubicBezTo>
                <a:cubicBezTo>
                  <a:pt x="2313997" y="28198"/>
                  <a:pt x="2470813" y="19425"/>
                  <a:pt x="2604473" y="0"/>
                </a:cubicBezTo>
                <a:cubicBezTo>
                  <a:pt x="2738133" y="-19425"/>
                  <a:pt x="2963528" y="4855"/>
                  <a:pt x="3183968" y="0"/>
                </a:cubicBezTo>
                <a:cubicBezTo>
                  <a:pt x="3404409" y="-4855"/>
                  <a:pt x="3517878" y="9026"/>
                  <a:pt x="3691840" y="0"/>
                </a:cubicBezTo>
                <a:cubicBezTo>
                  <a:pt x="3865802" y="-9026"/>
                  <a:pt x="4177456" y="27003"/>
                  <a:pt x="4414581" y="0"/>
                </a:cubicBezTo>
                <a:cubicBezTo>
                  <a:pt x="4651706" y="-27003"/>
                  <a:pt x="4969842" y="25856"/>
                  <a:pt x="5208945" y="0"/>
                </a:cubicBezTo>
                <a:cubicBezTo>
                  <a:pt x="5448048" y="-25856"/>
                  <a:pt x="5667248" y="26236"/>
                  <a:pt x="5788441" y="0"/>
                </a:cubicBezTo>
                <a:cubicBezTo>
                  <a:pt x="5909634" y="-26236"/>
                  <a:pt x="6161703" y="-17245"/>
                  <a:pt x="6511182" y="0"/>
                </a:cubicBezTo>
                <a:cubicBezTo>
                  <a:pt x="6860661" y="17245"/>
                  <a:pt x="6946566" y="17484"/>
                  <a:pt x="7162300" y="0"/>
                </a:cubicBezTo>
                <a:cubicBezTo>
                  <a:pt x="7161533" y="122148"/>
                  <a:pt x="7160137" y="306375"/>
                  <a:pt x="7162300" y="392415"/>
                </a:cubicBezTo>
                <a:cubicBezTo>
                  <a:pt x="7164463" y="478455"/>
                  <a:pt x="7178332" y="586560"/>
                  <a:pt x="7162300" y="769441"/>
                </a:cubicBezTo>
                <a:cubicBezTo>
                  <a:pt x="6982162" y="806699"/>
                  <a:pt x="6638840" y="791172"/>
                  <a:pt x="6367936" y="769441"/>
                </a:cubicBezTo>
                <a:cubicBezTo>
                  <a:pt x="6097032" y="747710"/>
                  <a:pt x="5790515" y="748299"/>
                  <a:pt x="5573572" y="769441"/>
                </a:cubicBezTo>
                <a:cubicBezTo>
                  <a:pt x="5356629" y="790583"/>
                  <a:pt x="5129456" y="757866"/>
                  <a:pt x="4994076" y="769441"/>
                </a:cubicBezTo>
                <a:cubicBezTo>
                  <a:pt x="4858696" y="781016"/>
                  <a:pt x="4509183" y="785526"/>
                  <a:pt x="4342958" y="769441"/>
                </a:cubicBezTo>
                <a:cubicBezTo>
                  <a:pt x="4176733" y="753356"/>
                  <a:pt x="4101905" y="773105"/>
                  <a:pt x="3906709" y="769441"/>
                </a:cubicBezTo>
                <a:cubicBezTo>
                  <a:pt x="3711513" y="765777"/>
                  <a:pt x="3474360" y="747767"/>
                  <a:pt x="3327214" y="769441"/>
                </a:cubicBezTo>
                <a:cubicBezTo>
                  <a:pt x="3180068" y="791115"/>
                  <a:pt x="2948817" y="772495"/>
                  <a:pt x="2604473" y="769441"/>
                </a:cubicBezTo>
                <a:cubicBezTo>
                  <a:pt x="2260129" y="766387"/>
                  <a:pt x="2146170" y="746614"/>
                  <a:pt x="1953355" y="769441"/>
                </a:cubicBezTo>
                <a:cubicBezTo>
                  <a:pt x="1760540" y="792268"/>
                  <a:pt x="1678445" y="758475"/>
                  <a:pt x="1445482" y="769441"/>
                </a:cubicBezTo>
                <a:cubicBezTo>
                  <a:pt x="1212519" y="780407"/>
                  <a:pt x="1180373" y="768903"/>
                  <a:pt x="937610" y="769441"/>
                </a:cubicBezTo>
                <a:cubicBezTo>
                  <a:pt x="694847" y="769979"/>
                  <a:pt x="263091" y="754381"/>
                  <a:pt x="0" y="769441"/>
                </a:cubicBezTo>
                <a:cubicBezTo>
                  <a:pt x="8851" y="675300"/>
                  <a:pt x="-3023" y="569629"/>
                  <a:pt x="0" y="400109"/>
                </a:cubicBezTo>
                <a:cubicBezTo>
                  <a:pt x="3023" y="230589"/>
                  <a:pt x="5256" y="164743"/>
                  <a:pt x="0" y="0"/>
                </a:cubicBezTo>
                <a:close/>
              </a:path>
            </a:pathLst>
          </a:cu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9F1711"/>
                </a:solidFill>
                <a:effectLst/>
                <a:uLnTx/>
                <a:uFillTx/>
                <a:latin typeface="Arial Black" panose="020B0A04020102020204" pitchFamily="34" charset="0"/>
                <a:ea typeface="等线" panose="02010600030101010101" pitchFamily="2" charset="-122"/>
                <a:cs typeface="+mn-cs"/>
              </a:rPr>
              <a:t>I</a:t>
            </a:r>
            <a:r>
              <a:rPr kumimoji="0" lang="en-US" altLang="zh-CN"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ntr</a:t>
            </a:r>
            <a:r>
              <a:rPr kumimoji="0" lang="en-US" altLang="zh-CN" sz="4400" b="0" i="0" u="none" strike="noStrike" kern="1200" cap="none" spc="0" normalizeH="0" baseline="0" noProof="0" dirty="0">
                <a:ln>
                  <a:noFill/>
                </a:ln>
                <a:solidFill>
                  <a:srgbClr val="ABD086"/>
                </a:solidFill>
                <a:effectLst/>
                <a:uLnTx/>
                <a:uFillTx/>
                <a:latin typeface="Arial Black" panose="020B0A04020102020204" pitchFamily="34" charset="0"/>
                <a:ea typeface="等线" panose="02010600030101010101" pitchFamily="2" charset="-122"/>
                <a:cs typeface="+mn-cs"/>
              </a:rPr>
              <a:t>o</a:t>
            </a:r>
            <a:r>
              <a:rPr kumimoji="0" lang="en-US" altLang="zh-CN"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duce/r</a:t>
            </a:r>
            <a:r>
              <a:rPr kumimoji="0" lang="en-US" altLang="zh-CN" sz="4400" b="0" i="0" u="none" strike="noStrike" kern="1200" cap="none" spc="0" normalizeH="0" baseline="0" noProof="0" dirty="0">
                <a:ln>
                  <a:noFill/>
                </a:ln>
                <a:solidFill>
                  <a:srgbClr val="76C3EF"/>
                </a:solidFill>
                <a:effectLst/>
                <a:uLnTx/>
                <a:uFillTx/>
                <a:latin typeface="Arial Black" panose="020B0A04020102020204" pitchFamily="34" charset="0"/>
                <a:ea typeface="等线" panose="02010600030101010101" pitchFamily="2" charset="-122"/>
                <a:cs typeface="+mn-cs"/>
              </a:rPr>
              <a:t>e</a:t>
            </a:r>
            <a:r>
              <a:rPr kumimoji="0" lang="en-US" altLang="zh-CN"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com</a:t>
            </a:r>
            <a:r>
              <a:rPr kumimoji="0" lang="en-US" altLang="zh-CN" sz="4400" b="0" i="0" u="none" strike="noStrike" kern="1200" cap="none" spc="0" normalizeH="0" baseline="0" noProof="0" dirty="0">
                <a:ln>
                  <a:noFill/>
                </a:ln>
                <a:solidFill>
                  <a:srgbClr val="00FF00"/>
                </a:solidFill>
                <a:effectLst/>
                <a:uLnTx/>
                <a:uFillTx/>
                <a:latin typeface="Arial Black" panose="020B0A04020102020204" pitchFamily="34" charset="0"/>
                <a:ea typeface="等线" panose="02010600030101010101" pitchFamily="2" charset="-122"/>
                <a:cs typeface="+mn-cs"/>
              </a:rPr>
              <a:t>m</a:t>
            </a:r>
            <a:r>
              <a:rPr kumimoji="0" lang="en-US" altLang="zh-CN"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end</a:t>
            </a:r>
            <a:endParaRPr kumimoji="0" lang="zh-CN" altLang="en-US"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sp>
        <p:nvSpPr>
          <p:cNvPr id="6" name="文本框 5"/>
          <p:cNvSpPr txBox="1"/>
          <p:nvPr/>
        </p:nvSpPr>
        <p:spPr>
          <a:xfrm>
            <a:off x="489856" y="904135"/>
            <a:ext cx="7162299" cy="707886"/>
          </a:xfrm>
          <a:prstGeom prst="rect">
            <a:avLst/>
          </a:prstGeom>
          <a:noFill/>
        </p:spPr>
        <p:txBody>
          <a:bodyPr wrap="square">
            <a:spAutoFit/>
          </a:bodyPr>
          <a:lstStyle/>
          <a:p>
            <a:pPr marL="0" marR="0" lvl="0" indent="0" algn="just" defTabSz="914400" rtl="0" eaLnBrk="1" fontAlgn="auto" latinLnBrk="0" hangingPunct="1">
              <a:lnSpc>
                <a:spcPts val="24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Her story </a:t>
            </a:r>
            <a:r>
              <a:rPr kumimoji="0" lang="en-US" altLang="zh-CN" sz="2300" b="0" i="0" u="none" strike="noStrike" kern="1200" cap="none" spc="0" normalizeH="0" baseline="0" noProof="0" dirty="0">
                <a:ln>
                  <a:noFill/>
                </a:ln>
                <a:solidFill>
                  <a:prstClr val="black"/>
                </a:solidFill>
                <a:effectLst/>
                <a:highlight>
                  <a:srgbClr val="00FF00"/>
                </a:highlight>
                <a:uLnTx/>
                <a:uFillTx/>
                <a:latin typeface="Times New Roman" panose="02020603050405020304" pitchFamily="18" charset="0"/>
                <a:ea typeface="等线" panose="02010600030101010101" pitchFamily="2" charset="-122"/>
                <a:cs typeface="Times New Roman" panose="02020603050405020304" pitchFamily="18" charset="0"/>
              </a:rPr>
              <a:t>has a profound impact on Chinese people</a:t>
            </a:r>
            <a:endParaRPr kumimoji="0" lang="en-US" altLang="zh-CN" sz="2300" b="0" i="0" u="none" strike="noStrike" kern="1200" cap="none" spc="0" normalizeH="0" baseline="0" noProof="0" dirty="0">
              <a:ln>
                <a:noFill/>
              </a:ln>
              <a:solidFill>
                <a:prstClr val="black"/>
              </a:solidFill>
              <a:effectLst/>
              <a:highlight>
                <a:srgbClr val="00FF00"/>
              </a:highligh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3"/>
          <p:cNvSpPr txBox="1"/>
          <p:nvPr/>
        </p:nvSpPr>
        <p:spPr>
          <a:xfrm>
            <a:off x="104773" y="59944"/>
            <a:ext cx="2816412" cy="523220"/>
          </a:xfrm>
          <a:custGeom>
            <a:avLst/>
            <a:gdLst>
              <a:gd name="connsiteX0" fmla="*/ 0 w 2816412"/>
              <a:gd name="connsiteY0" fmla="*/ 0 h 523220"/>
              <a:gd name="connsiteX1" fmla="*/ 506954 w 2816412"/>
              <a:gd name="connsiteY1" fmla="*/ 0 h 523220"/>
              <a:gd name="connsiteX2" fmla="*/ 1070237 w 2816412"/>
              <a:gd name="connsiteY2" fmla="*/ 0 h 523220"/>
              <a:gd name="connsiteX3" fmla="*/ 1605355 w 2816412"/>
              <a:gd name="connsiteY3" fmla="*/ 0 h 523220"/>
              <a:gd name="connsiteX4" fmla="*/ 2084145 w 2816412"/>
              <a:gd name="connsiteY4" fmla="*/ 0 h 523220"/>
              <a:gd name="connsiteX5" fmla="*/ 2816412 w 2816412"/>
              <a:gd name="connsiteY5" fmla="*/ 0 h 523220"/>
              <a:gd name="connsiteX6" fmla="*/ 2816412 w 2816412"/>
              <a:gd name="connsiteY6" fmla="*/ 523220 h 523220"/>
              <a:gd name="connsiteX7" fmla="*/ 2253130 w 2816412"/>
              <a:gd name="connsiteY7" fmla="*/ 523220 h 523220"/>
              <a:gd name="connsiteX8" fmla="*/ 1718011 w 2816412"/>
              <a:gd name="connsiteY8" fmla="*/ 523220 h 523220"/>
              <a:gd name="connsiteX9" fmla="*/ 1098401 w 2816412"/>
              <a:gd name="connsiteY9" fmla="*/ 523220 h 523220"/>
              <a:gd name="connsiteX10" fmla="*/ 506954 w 2816412"/>
              <a:gd name="connsiteY10" fmla="*/ 523220 h 523220"/>
              <a:gd name="connsiteX11" fmla="*/ 0 w 2816412"/>
              <a:gd name="connsiteY11" fmla="*/ 523220 h 523220"/>
              <a:gd name="connsiteX12" fmla="*/ 0 w 2816412"/>
              <a:gd name="connsiteY1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6412" h="523220" extrusionOk="0">
                <a:moveTo>
                  <a:pt x="0" y="0"/>
                </a:moveTo>
                <a:cubicBezTo>
                  <a:pt x="144042" y="-6206"/>
                  <a:pt x="326159" y="-7555"/>
                  <a:pt x="506954" y="0"/>
                </a:cubicBezTo>
                <a:cubicBezTo>
                  <a:pt x="687749" y="7555"/>
                  <a:pt x="800457" y="24734"/>
                  <a:pt x="1070237" y="0"/>
                </a:cubicBezTo>
                <a:cubicBezTo>
                  <a:pt x="1340017" y="-24734"/>
                  <a:pt x="1361555" y="-21081"/>
                  <a:pt x="1605355" y="0"/>
                </a:cubicBezTo>
                <a:cubicBezTo>
                  <a:pt x="1849155" y="21081"/>
                  <a:pt x="1944153" y="-175"/>
                  <a:pt x="2084145" y="0"/>
                </a:cubicBezTo>
                <a:cubicBezTo>
                  <a:pt x="2224137" y="175"/>
                  <a:pt x="2637141" y="19848"/>
                  <a:pt x="2816412" y="0"/>
                </a:cubicBezTo>
                <a:cubicBezTo>
                  <a:pt x="2841129" y="165021"/>
                  <a:pt x="2839951" y="364064"/>
                  <a:pt x="2816412" y="523220"/>
                </a:cubicBezTo>
                <a:cubicBezTo>
                  <a:pt x="2697699" y="499798"/>
                  <a:pt x="2457090" y="546057"/>
                  <a:pt x="2253130" y="523220"/>
                </a:cubicBezTo>
                <a:cubicBezTo>
                  <a:pt x="2049170" y="500383"/>
                  <a:pt x="1826611" y="497917"/>
                  <a:pt x="1718011" y="523220"/>
                </a:cubicBezTo>
                <a:cubicBezTo>
                  <a:pt x="1609411" y="548523"/>
                  <a:pt x="1242895" y="507819"/>
                  <a:pt x="1098401" y="523220"/>
                </a:cubicBezTo>
                <a:cubicBezTo>
                  <a:pt x="953907" y="538622"/>
                  <a:pt x="786658" y="552092"/>
                  <a:pt x="506954" y="523220"/>
                </a:cubicBezTo>
                <a:cubicBezTo>
                  <a:pt x="227250" y="494348"/>
                  <a:pt x="104531" y="518023"/>
                  <a:pt x="0" y="523220"/>
                </a:cubicBezTo>
                <a:cubicBezTo>
                  <a:pt x="19527" y="367363"/>
                  <a:pt x="15443" y="225332"/>
                  <a:pt x="0" y="0"/>
                </a:cubicBezTo>
                <a:close/>
              </a:path>
            </a:pathLst>
          </a:custGeom>
          <a:noFill/>
          <a:ln w="19050">
            <a:solidFill>
              <a:schemeClr val="tx1"/>
            </a:solidFill>
          </a:ln>
        </p:spPr>
        <p:txBody>
          <a:bodyPr wrap="none" rtlCol="0">
            <a:spAutoFit/>
          </a:bodyPr>
          <a:lstStyle/>
          <a:p>
            <a:pPr algn="ctr"/>
            <a:r>
              <a:rPr lang="en-US" altLang="zh-CN" sz="2800" b="1" dirty="0">
                <a:latin typeface="Arial Black" panose="020B0A04020102020204" pitchFamily="34" charset="0"/>
                <a:cs typeface="Times New Roman" panose="02020603050405020304" pitchFamily="18" charset="0"/>
              </a:rPr>
              <a:t>Final version </a:t>
            </a:r>
            <a:endParaRPr lang="zh-CN" altLang="en-US" sz="2800" b="1" dirty="0">
              <a:latin typeface="Arial Black" panose="020B0A04020102020204" pitchFamily="34" charset="0"/>
              <a:cs typeface="Times New Roman" panose="02020603050405020304" pitchFamily="18" charset="0"/>
            </a:endParaRPr>
          </a:p>
        </p:txBody>
      </p:sp>
      <p:sp>
        <p:nvSpPr>
          <p:cNvPr id="8" name="卷形: 垂直 7"/>
          <p:cNvSpPr/>
          <p:nvPr/>
        </p:nvSpPr>
        <p:spPr>
          <a:xfrm>
            <a:off x="8244570" y="4038600"/>
            <a:ext cx="3554184" cy="2634343"/>
          </a:xfrm>
          <a:prstGeom prst="verticalScroll">
            <a:avLst/>
          </a:prstGeom>
          <a:solidFill>
            <a:schemeClr val="bg1">
              <a:lumMod val="95000"/>
              <a:alpha val="80000"/>
            </a:schemeClr>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i="1" dirty="0">
                <a:solidFill>
                  <a:schemeClr val="tx1"/>
                </a:solidFill>
                <a:latin typeface="Times New Roman" panose="02020603050405020304" pitchFamily="18" charset="0"/>
                <a:cs typeface="Times New Roman" panose="02020603050405020304" pitchFamily="18" charset="0"/>
              </a:rPr>
              <a:t>Make appropriate adj</a:t>
            </a:r>
            <a:r>
              <a:rPr lang="en-US" altLang="zh-CN" sz="2800" b="1" i="1" dirty="0">
                <a:solidFill>
                  <a:schemeClr val="accent2">
                    <a:lumMod val="75000"/>
                  </a:schemeClr>
                </a:solidFill>
                <a:latin typeface="Times New Roman" panose="02020603050405020304" pitchFamily="18" charset="0"/>
                <a:cs typeface="Times New Roman" panose="02020603050405020304" pitchFamily="18" charset="0"/>
              </a:rPr>
              <a:t>u</a:t>
            </a:r>
            <a:r>
              <a:rPr lang="en-US" altLang="zh-CN" sz="2800" b="1" i="1" dirty="0">
                <a:solidFill>
                  <a:schemeClr val="tx1"/>
                </a:solidFill>
                <a:latin typeface="Times New Roman" panose="02020603050405020304" pitchFamily="18" charset="0"/>
                <a:cs typeface="Times New Roman" panose="02020603050405020304" pitchFamily="18" charset="0"/>
              </a:rPr>
              <a:t>stm</a:t>
            </a:r>
            <a:r>
              <a:rPr lang="en-US" altLang="zh-CN" sz="2800" b="1" i="1" dirty="0">
                <a:solidFill>
                  <a:schemeClr val="accent6">
                    <a:lumMod val="75000"/>
                  </a:schemeClr>
                </a:solidFill>
                <a:latin typeface="Times New Roman" panose="02020603050405020304" pitchFamily="18" charset="0"/>
                <a:cs typeface="Times New Roman" panose="02020603050405020304" pitchFamily="18" charset="0"/>
              </a:rPr>
              <a:t>e</a:t>
            </a:r>
            <a:r>
              <a:rPr lang="en-US" altLang="zh-CN" sz="2800" b="1" i="1" dirty="0">
                <a:solidFill>
                  <a:schemeClr val="tx1"/>
                </a:solidFill>
                <a:latin typeface="Times New Roman" panose="02020603050405020304" pitchFamily="18" charset="0"/>
                <a:cs typeface="Times New Roman" panose="02020603050405020304" pitchFamily="18" charset="0"/>
              </a:rPr>
              <a:t>nt</a:t>
            </a:r>
            <a:endParaRPr lang="en-US" altLang="zh-CN" sz="2800" b="1" i="1" dirty="0">
              <a:solidFill>
                <a:schemeClr val="tx1"/>
              </a:solidFill>
              <a:latin typeface="Times New Roman" panose="02020603050405020304" pitchFamily="18" charset="0"/>
              <a:cs typeface="Times New Roman" panose="02020603050405020304" pitchFamily="18" charset="0"/>
            </a:endParaRPr>
          </a:p>
          <a:p>
            <a:pPr algn="ctr"/>
            <a:r>
              <a:rPr lang="en-US" altLang="zh-CN" sz="2800" b="1" i="1" dirty="0">
                <a:solidFill>
                  <a:schemeClr val="tx1"/>
                </a:solidFill>
                <a:latin typeface="Times New Roman" panose="02020603050405020304" pitchFamily="18" charset="0"/>
                <a:cs typeface="Times New Roman" panose="02020603050405020304" pitchFamily="18" charset="0"/>
              </a:rPr>
              <a:t>depending on different genre. </a:t>
            </a:r>
            <a:endParaRPr lang="zh-CN" altLang="en-US" sz="2800" b="1" i="1" dirty="0">
              <a:solidFill>
                <a:schemeClr val="tx1"/>
              </a:solidFill>
              <a:latin typeface="Times New Roman" panose="02020603050405020304" pitchFamily="18" charset="0"/>
              <a:cs typeface="Times New Roman" panose="02020603050405020304" pitchFamily="18" charset="0"/>
            </a:endParaRPr>
          </a:p>
        </p:txBody>
      </p:sp>
      <p:sp>
        <p:nvSpPr>
          <p:cNvPr id="9" name="矩形 8"/>
          <p:cNvSpPr/>
          <p:nvPr/>
        </p:nvSpPr>
        <p:spPr>
          <a:xfrm>
            <a:off x="611765" y="712962"/>
            <a:ext cx="7202011" cy="786844"/>
          </a:xfrm>
          <a:prstGeom prst="rect">
            <a:avLst/>
          </a:prstGeom>
          <a:solidFill>
            <a:srgbClr val="FFC000">
              <a:alpha val="90000"/>
            </a:srgbClr>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bg1"/>
                </a:solidFill>
                <a:latin typeface="Times New Roman" panose="02020603050405020304" pitchFamily="18" charset="0"/>
                <a:cs typeface="Times New Roman" panose="02020603050405020304" pitchFamily="18" charset="0"/>
              </a:rPr>
              <a:t>Introduce the person briefly</a:t>
            </a:r>
            <a:endParaRPr lang="zh-CN" altLang="en-US" sz="4000" b="1" dirty="0">
              <a:solidFill>
                <a:schemeClr val="bg1"/>
              </a:solidFill>
              <a:latin typeface="Times New Roman" panose="02020603050405020304" pitchFamily="18" charset="0"/>
              <a:cs typeface="Times New Roman" panose="02020603050405020304" pitchFamily="18" charset="0"/>
            </a:endParaRPr>
          </a:p>
        </p:txBody>
      </p:sp>
      <p:sp>
        <p:nvSpPr>
          <p:cNvPr id="11" name="矩形 10"/>
          <p:cNvSpPr/>
          <p:nvPr/>
        </p:nvSpPr>
        <p:spPr>
          <a:xfrm>
            <a:off x="591910" y="1629603"/>
            <a:ext cx="7221866" cy="1984453"/>
          </a:xfrm>
          <a:prstGeom prst="rect">
            <a:avLst/>
          </a:prstGeom>
          <a:solidFill>
            <a:srgbClr val="ABD086">
              <a:alpha val="90000"/>
            </a:srgbClr>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tx1"/>
                </a:solidFill>
                <a:latin typeface="Times New Roman" panose="02020603050405020304" pitchFamily="18" charset="0"/>
                <a:cs typeface="Times New Roman" panose="02020603050405020304" pitchFamily="18" charset="0"/>
              </a:rPr>
              <a:t>Describe the main deeds &amp;achievements</a:t>
            </a:r>
            <a:endParaRPr lang="zh-CN" altLang="en-US" sz="4000" b="1" dirty="0">
              <a:solidFill>
                <a:schemeClr val="tx1"/>
              </a:solidFill>
              <a:latin typeface="Times New Roman" panose="02020603050405020304" pitchFamily="18" charset="0"/>
              <a:cs typeface="Times New Roman" panose="02020603050405020304" pitchFamily="18" charset="0"/>
            </a:endParaRPr>
          </a:p>
        </p:txBody>
      </p:sp>
      <p:sp>
        <p:nvSpPr>
          <p:cNvPr id="12" name="矩形 11"/>
          <p:cNvSpPr/>
          <p:nvPr/>
        </p:nvSpPr>
        <p:spPr>
          <a:xfrm>
            <a:off x="611765" y="3743853"/>
            <a:ext cx="7202011" cy="1484544"/>
          </a:xfrm>
          <a:prstGeom prst="rect">
            <a:avLst/>
          </a:prstGeom>
          <a:solidFill>
            <a:srgbClr val="FFC000">
              <a:alpha val="90000"/>
            </a:srgbClr>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bg1"/>
                </a:solidFill>
                <a:latin typeface="Times New Roman" panose="02020603050405020304" pitchFamily="18" charset="0"/>
                <a:cs typeface="Times New Roman" panose="02020603050405020304" pitchFamily="18" charset="0"/>
              </a:rPr>
              <a:t>Conclude with the inspirations or the impacts</a:t>
            </a:r>
            <a:endParaRPr lang="zh-CN" altLang="en-US" sz="40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animBg="1"/>
      <p:bldP spid="9"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02106" y="2971851"/>
            <a:ext cx="6698794" cy="5500461"/>
          </a:xfrm>
        </p:spPr>
        <p:txBody>
          <a:bodyPr>
            <a:normAutofit/>
          </a:bodyPr>
          <a:lstStyle/>
          <a:p>
            <a:pPr marL="0" indent="0" algn="just">
              <a:buNone/>
            </a:pPr>
            <a:r>
              <a:rPr lang="en-US" altLang="zh-CN" sz="2200" u="sng" dirty="0">
                <a:latin typeface="Times New Roman" panose="02020603050405020304" pitchFamily="18" charset="0"/>
                <a:cs typeface="Times New Roman" panose="02020603050405020304" pitchFamily="18" charset="0"/>
              </a:rPr>
              <a:t>We are happy to announce that </a:t>
            </a:r>
            <a:r>
              <a:rPr lang="en-US" altLang="zh-CN" sz="2200" dirty="0">
                <a:latin typeface="Times New Roman" panose="02020603050405020304" pitchFamily="18" charset="0"/>
                <a:cs typeface="Times New Roman" panose="02020603050405020304" pitchFamily="18" charset="0"/>
              </a:rPr>
              <a:t>the English movie Mulan </a:t>
            </a:r>
            <a:r>
              <a:rPr lang="en-US" altLang="zh-CN" sz="2200" b="1" dirty="0">
                <a:latin typeface="Times New Roman" panose="02020603050405020304" pitchFamily="18" charset="0"/>
                <a:cs typeface="Times New Roman" panose="02020603050405020304" pitchFamily="18" charset="0"/>
              </a:rPr>
              <a:t>will be shown </a:t>
            </a:r>
            <a:r>
              <a:rPr lang="en-US" altLang="zh-CN" sz="2200" dirty="0">
                <a:latin typeface="Times New Roman" panose="02020603050405020304" pitchFamily="18" charset="0"/>
                <a:cs typeface="Times New Roman" panose="02020603050405020304" pitchFamily="18" charset="0"/>
              </a:rPr>
              <a:t>in our school auditorium on Friday, September 20th. The show </a:t>
            </a:r>
            <a:r>
              <a:rPr lang="en-US" altLang="zh-CN" sz="2200" b="1" dirty="0">
                <a:latin typeface="Times New Roman" panose="02020603050405020304" pitchFamily="18" charset="0"/>
                <a:cs typeface="Times New Roman" panose="02020603050405020304" pitchFamily="18" charset="0"/>
              </a:rPr>
              <a:t>will start</a:t>
            </a:r>
            <a:r>
              <a:rPr lang="en-US" altLang="zh-CN" sz="2200" dirty="0">
                <a:latin typeface="Times New Roman" panose="02020603050405020304" pitchFamily="18" charset="0"/>
                <a:cs typeface="Times New Roman" panose="02020603050405020304" pitchFamily="18" charset="0"/>
              </a:rPr>
              <a:t> at 7 pm and end at 9 pm.</a:t>
            </a:r>
            <a:endParaRPr lang="en-US" altLang="zh-CN" sz="2200" dirty="0">
              <a:latin typeface="Times New Roman" panose="02020603050405020304" pitchFamily="18" charset="0"/>
              <a:cs typeface="Times New Roman" panose="02020603050405020304" pitchFamily="18" charset="0"/>
            </a:endParaRPr>
          </a:p>
          <a:p>
            <a:pPr marL="0" indent="0" algn="just">
              <a:buNone/>
            </a:pPr>
            <a:r>
              <a:rPr lang="en-US" altLang="zh-CN" sz="2200" dirty="0">
                <a:latin typeface="Times New Roman" panose="02020603050405020304" pitchFamily="18" charset="0"/>
                <a:cs typeface="Times New Roman" panose="02020603050405020304" pitchFamily="18" charset="0"/>
              </a:rPr>
              <a:t>In the story, Mulan decided to disguise herself as a man and take her father's place in the army. After many years of fighting, Mulan finally returned home victorious, never revealing her true identity. Don't miss this opportunity to experience the legend of Mulan firsthand.</a:t>
            </a:r>
            <a:endParaRPr lang="en-US" altLang="zh-CN" sz="2200" dirty="0">
              <a:latin typeface="Times New Roman" panose="02020603050405020304" pitchFamily="18" charset="0"/>
              <a:cs typeface="Times New Roman" panose="02020603050405020304" pitchFamily="18" charset="0"/>
            </a:endParaRPr>
          </a:p>
          <a:p>
            <a:pPr marL="0" indent="0" algn="just">
              <a:buNone/>
            </a:pPr>
            <a:r>
              <a:rPr lang="en-US" altLang="zh-CN" sz="2200" dirty="0">
                <a:latin typeface="Times New Roman" panose="02020603050405020304" pitchFamily="18" charset="0"/>
                <a:cs typeface="Times New Roman" panose="02020603050405020304" pitchFamily="18" charset="0"/>
              </a:rPr>
              <a:t>Admission is free, and all students are welcome to attend. Please arrive early to get a good seat, as space is limited. We look forward to seeing you there!</a:t>
            </a:r>
            <a:endParaRPr lang="zh-CN" altLang="en-US" sz="2200" dirty="0"/>
          </a:p>
        </p:txBody>
      </p:sp>
      <p:sp>
        <p:nvSpPr>
          <p:cNvPr id="5" name="文本框 4"/>
          <p:cNvSpPr txBox="1"/>
          <p:nvPr/>
        </p:nvSpPr>
        <p:spPr>
          <a:xfrm>
            <a:off x="583749" y="725082"/>
            <a:ext cx="6535508" cy="2246769"/>
          </a:xfrm>
          <a:prstGeom prst="rect">
            <a:avLst/>
          </a:prstGeom>
          <a:noFill/>
          <a:ln w="19050">
            <a:solidFill>
              <a:schemeClr val="bg2">
                <a:lumMod val="25000"/>
              </a:schemeClr>
            </a:solidFill>
          </a:ln>
        </p:spPr>
        <p:txBody>
          <a:bodyPr wrap="square">
            <a:spAutoFit/>
          </a:bodyPr>
          <a:lstStyle/>
          <a:p>
            <a:pPr algn="just"/>
            <a:r>
              <a:rPr lang="zh-CN" altLang="en-US" sz="2000" dirty="0"/>
              <a:t>假如你是李华，受学生会委托为校宣传栏“英语天地”写一则</a:t>
            </a:r>
            <a:r>
              <a:rPr lang="zh-CN" altLang="en-US" sz="2000" dirty="0">
                <a:highlight>
                  <a:srgbClr val="FFFF00"/>
                </a:highlight>
              </a:rPr>
              <a:t>通知</a:t>
            </a:r>
            <a:r>
              <a:rPr lang="zh-CN" altLang="en-US" sz="2000" dirty="0"/>
              <a:t>，请大家观看一部英语电影 </a:t>
            </a:r>
            <a:r>
              <a:rPr lang="en-US" altLang="zh-CN" sz="2000" dirty="0"/>
              <a:t>Mu Lan,</a:t>
            </a:r>
            <a:r>
              <a:rPr lang="zh-CN" altLang="en-US" sz="2000" dirty="0"/>
              <a:t>内容包括</a:t>
            </a:r>
            <a:r>
              <a:rPr lang="en-US" altLang="zh-CN" sz="2000" dirty="0"/>
              <a:t>:</a:t>
            </a:r>
            <a:endParaRPr lang="en-US" altLang="zh-CN" sz="2000" dirty="0"/>
          </a:p>
          <a:p>
            <a:pPr algn="just"/>
            <a:endParaRPr lang="en-US" altLang="zh-CN" sz="2000" dirty="0"/>
          </a:p>
          <a:p>
            <a:pPr algn="just"/>
            <a:r>
              <a:rPr lang="en-US" altLang="zh-CN" sz="2000" dirty="0"/>
              <a:t>1.</a:t>
            </a:r>
            <a:r>
              <a:rPr lang="zh-CN" altLang="en-US" sz="2000" dirty="0"/>
              <a:t>电影内容</a:t>
            </a:r>
            <a:endParaRPr lang="en-US" altLang="zh-CN" sz="2000" dirty="0"/>
          </a:p>
          <a:p>
            <a:pPr algn="just"/>
            <a:r>
              <a:rPr lang="en-US" altLang="zh-CN" sz="2000" dirty="0"/>
              <a:t>2.___________</a:t>
            </a:r>
            <a:endParaRPr lang="en-US" altLang="zh-CN" sz="2000" dirty="0"/>
          </a:p>
          <a:p>
            <a:pPr algn="just"/>
            <a:r>
              <a:rPr lang="en-US" altLang="zh-CN" sz="2000" dirty="0"/>
              <a:t>3.</a:t>
            </a:r>
            <a:r>
              <a:rPr lang="zh-CN" altLang="en-US" sz="2000" dirty="0"/>
              <a:t> </a:t>
            </a:r>
            <a:r>
              <a:rPr lang="en-US" altLang="zh-CN" sz="2000" dirty="0"/>
              <a:t>___________</a:t>
            </a:r>
            <a:endParaRPr lang="en-US" altLang="zh-CN" sz="2000" dirty="0"/>
          </a:p>
          <a:p>
            <a:pPr algn="just"/>
            <a:endParaRPr lang="zh-CN" altLang="en-US" sz="2000" dirty="0"/>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64512" y="-41616"/>
            <a:ext cx="4627488" cy="69412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2514850" y="2294014"/>
            <a:ext cx="7162300" cy="769441"/>
          </a:xfrm>
          <a:custGeom>
            <a:avLst/>
            <a:gdLst>
              <a:gd name="connsiteX0" fmla="*/ 0 w 7162300"/>
              <a:gd name="connsiteY0" fmla="*/ 0 h 769441"/>
              <a:gd name="connsiteX1" fmla="*/ 794364 w 7162300"/>
              <a:gd name="connsiteY1" fmla="*/ 0 h 769441"/>
              <a:gd name="connsiteX2" fmla="*/ 1445482 w 7162300"/>
              <a:gd name="connsiteY2" fmla="*/ 0 h 769441"/>
              <a:gd name="connsiteX3" fmla="*/ 2168224 w 7162300"/>
              <a:gd name="connsiteY3" fmla="*/ 0 h 769441"/>
              <a:gd name="connsiteX4" fmla="*/ 2604473 w 7162300"/>
              <a:gd name="connsiteY4" fmla="*/ 0 h 769441"/>
              <a:gd name="connsiteX5" fmla="*/ 3183968 w 7162300"/>
              <a:gd name="connsiteY5" fmla="*/ 0 h 769441"/>
              <a:gd name="connsiteX6" fmla="*/ 3691840 w 7162300"/>
              <a:gd name="connsiteY6" fmla="*/ 0 h 769441"/>
              <a:gd name="connsiteX7" fmla="*/ 4414581 w 7162300"/>
              <a:gd name="connsiteY7" fmla="*/ 0 h 769441"/>
              <a:gd name="connsiteX8" fmla="*/ 5208945 w 7162300"/>
              <a:gd name="connsiteY8" fmla="*/ 0 h 769441"/>
              <a:gd name="connsiteX9" fmla="*/ 5788441 w 7162300"/>
              <a:gd name="connsiteY9" fmla="*/ 0 h 769441"/>
              <a:gd name="connsiteX10" fmla="*/ 6511182 w 7162300"/>
              <a:gd name="connsiteY10" fmla="*/ 0 h 769441"/>
              <a:gd name="connsiteX11" fmla="*/ 7162300 w 7162300"/>
              <a:gd name="connsiteY11" fmla="*/ 0 h 769441"/>
              <a:gd name="connsiteX12" fmla="*/ 7162300 w 7162300"/>
              <a:gd name="connsiteY12" fmla="*/ 392415 h 769441"/>
              <a:gd name="connsiteX13" fmla="*/ 7162300 w 7162300"/>
              <a:gd name="connsiteY13" fmla="*/ 769441 h 769441"/>
              <a:gd name="connsiteX14" fmla="*/ 6367936 w 7162300"/>
              <a:gd name="connsiteY14" fmla="*/ 769441 h 769441"/>
              <a:gd name="connsiteX15" fmla="*/ 5573572 w 7162300"/>
              <a:gd name="connsiteY15" fmla="*/ 769441 h 769441"/>
              <a:gd name="connsiteX16" fmla="*/ 4994076 w 7162300"/>
              <a:gd name="connsiteY16" fmla="*/ 769441 h 769441"/>
              <a:gd name="connsiteX17" fmla="*/ 4342958 w 7162300"/>
              <a:gd name="connsiteY17" fmla="*/ 769441 h 769441"/>
              <a:gd name="connsiteX18" fmla="*/ 3906709 w 7162300"/>
              <a:gd name="connsiteY18" fmla="*/ 769441 h 769441"/>
              <a:gd name="connsiteX19" fmla="*/ 3327214 w 7162300"/>
              <a:gd name="connsiteY19" fmla="*/ 769441 h 769441"/>
              <a:gd name="connsiteX20" fmla="*/ 2604473 w 7162300"/>
              <a:gd name="connsiteY20" fmla="*/ 769441 h 769441"/>
              <a:gd name="connsiteX21" fmla="*/ 1953355 w 7162300"/>
              <a:gd name="connsiteY21" fmla="*/ 769441 h 769441"/>
              <a:gd name="connsiteX22" fmla="*/ 1445482 w 7162300"/>
              <a:gd name="connsiteY22" fmla="*/ 769441 h 769441"/>
              <a:gd name="connsiteX23" fmla="*/ 937610 w 7162300"/>
              <a:gd name="connsiteY23" fmla="*/ 769441 h 769441"/>
              <a:gd name="connsiteX24" fmla="*/ 0 w 7162300"/>
              <a:gd name="connsiteY24" fmla="*/ 769441 h 769441"/>
              <a:gd name="connsiteX25" fmla="*/ 0 w 7162300"/>
              <a:gd name="connsiteY25" fmla="*/ 400109 h 769441"/>
              <a:gd name="connsiteX26" fmla="*/ 0 w 7162300"/>
              <a:gd name="connsiteY26"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62300" h="769441" extrusionOk="0">
                <a:moveTo>
                  <a:pt x="0" y="0"/>
                </a:moveTo>
                <a:cubicBezTo>
                  <a:pt x="353418" y="12048"/>
                  <a:pt x="628496" y="-36203"/>
                  <a:pt x="794364" y="0"/>
                </a:cubicBezTo>
                <a:cubicBezTo>
                  <a:pt x="960232" y="36203"/>
                  <a:pt x="1149505" y="-19888"/>
                  <a:pt x="1445482" y="0"/>
                </a:cubicBezTo>
                <a:cubicBezTo>
                  <a:pt x="1741459" y="19888"/>
                  <a:pt x="2022451" y="-28198"/>
                  <a:pt x="2168224" y="0"/>
                </a:cubicBezTo>
                <a:cubicBezTo>
                  <a:pt x="2313997" y="28198"/>
                  <a:pt x="2470813" y="19425"/>
                  <a:pt x="2604473" y="0"/>
                </a:cubicBezTo>
                <a:cubicBezTo>
                  <a:pt x="2738133" y="-19425"/>
                  <a:pt x="2963528" y="4855"/>
                  <a:pt x="3183968" y="0"/>
                </a:cubicBezTo>
                <a:cubicBezTo>
                  <a:pt x="3404409" y="-4855"/>
                  <a:pt x="3517878" y="9026"/>
                  <a:pt x="3691840" y="0"/>
                </a:cubicBezTo>
                <a:cubicBezTo>
                  <a:pt x="3865802" y="-9026"/>
                  <a:pt x="4177456" y="27003"/>
                  <a:pt x="4414581" y="0"/>
                </a:cubicBezTo>
                <a:cubicBezTo>
                  <a:pt x="4651706" y="-27003"/>
                  <a:pt x="4969842" y="25856"/>
                  <a:pt x="5208945" y="0"/>
                </a:cubicBezTo>
                <a:cubicBezTo>
                  <a:pt x="5448048" y="-25856"/>
                  <a:pt x="5667248" y="26236"/>
                  <a:pt x="5788441" y="0"/>
                </a:cubicBezTo>
                <a:cubicBezTo>
                  <a:pt x="5909634" y="-26236"/>
                  <a:pt x="6161703" y="-17245"/>
                  <a:pt x="6511182" y="0"/>
                </a:cubicBezTo>
                <a:cubicBezTo>
                  <a:pt x="6860661" y="17245"/>
                  <a:pt x="6946566" y="17484"/>
                  <a:pt x="7162300" y="0"/>
                </a:cubicBezTo>
                <a:cubicBezTo>
                  <a:pt x="7161533" y="122148"/>
                  <a:pt x="7160137" y="306375"/>
                  <a:pt x="7162300" y="392415"/>
                </a:cubicBezTo>
                <a:cubicBezTo>
                  <a:pt x="7164463" y="478455"/>
                  <a:pt x="7178332" y="586560"/>
                  <a:pt x="7162300" y="769441"/>
                </a:cubicBezTo>
                <a:cubicBezTo>
                  <a:pt x="6982162" y="806699"/>
                  <a:pt x="6638840" y="791172"/>
                  <a:pt x="6367936" y="769441"/>
                </a:cubicBezTo>
                <a:cubicBezTo>
                  <a:pt x="6097032" y="747710"/>
                  <a:pt x="5790515" y="748299"/>
                  <a:pt x="5573572" y="769441"/>
                </a:cubicBezTo>
                <a:cubicBezTo>
                  <a:pt x="5356629" y="790583"/>
                  <a:pt x="5129456" y="757866"/>
                  <a:pt x="4994076" y="769441"/>
                </a:cubicBezTo>
                <a:cubicBezTo>
                  <a:pt x="4858696" y="781016"/>
                  <a:pt x="4509183" y="785526"/>
                  <a:pt x="4342958" y="769441"/>
                </a:cubicBezTo>
                <a:cubicBezTo>
                  <a:pt x="4176733" y="753356"/>
                  <a:pt x="4101905" y="773105"/>
                  <a:pt x="3906709" y="769441"/>
                </a:cubicBezTo>
                <a:cubicBezTo>
                  <a:pt x="3711513" y="765777"/>
                  <a:pt x="3474360" y="747767"/>
                  <a:pt x="3327214" y="769441"/>
                </a:cubicBezTo>
                <a:cubicBezTo>
                  <a:pt x="3180068" y="791115"/>
                  <a:pt x="2948817" y="772495"/>
                  <a:pt x="2604473" y="769441"/>
                </a:cubicBezTo>
                <a:cubicBezTo>
                  <a:pt x="2260129" y="766387"/>
                  <a:pt x="2146170" y="746614"/>
                  <a:pt x="1953355" y="769441"/>
                </a:cubicBezTo>
                <a:cubicBezTo>
                  <a:pt x="1760540" y="792268"/>
                  <a:pt x="1678445" y="758475"/>
                  <a:pt x="1445482" y="769441"/>
                </a:cubicBezTo>
                <a:cubicBezTo>
                  <a:pt x="1212519" y="780407"/>
                  <a:pt x="1180373" y="768903"/>
                  <a:pt x="937610" y="769441"/>
                </a:cubicBezTo>
                <a:cubicBezTo>
                  <a:pt x="694847" y="769979"/>
                  <a:pt x="263091" y="754381"/>
                  <a:pt x="0" y="769441"/>
                </a:cubicBezTo>
                <a:cubicBezTo>
                  <a:pt x="8851" y="675300"/>
                  <a:pt x="-3023" y="569629"/>
                  <a:pt x="0" y="400109"/>
                </a:cubicBezTo>
                <a:cubicBezTo>
                  <a:pt x="3023" y="230589"/>
                  <a:pt x="5256" y="164743"/>
                  <a:pt x="0" y="0"/>
                </a:cubicBezTo>
                <a:close/>
              </a:path>
            </a:pathLst>
          </a:cu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9F1711"/>
                </a:solidFill>
                <a:effectLst/>
                <a:uLnTx/>
                <a:uFillTx/>
                <a:latin typeface="Arial Black" panose="020B0A04020102020204" pitchFamily="34" charset="0"/>
                <a:ea typeface="等线" panose="02010600030101010101" pitchFamily="2" charset="-122"/>
                <a:cs typeface="+mn-cs"/>
              </a:rPr>
              <a:t>Notice</a:t>
            </a:r>
            <a:endParaRPr kumimoji="0" lang="zh-CN" altLang="en-US"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sp>
        <p:nvSpPr>
          <p:cNvPr id="10" name="文本框 9"/>
          <p:cNvSpPr txBox="1"/>
          <p:nvPr/>
        </p:nvSpPr>
        <p:spPr>
          <a:xfrm>
            <a:off x="790577" y="1903087"/>
            <a:ext cx="2148565" cy="400110"/>
          </a:xfrm>
          <a:prstGeom prst="rect">
            <a:avLst/>
          </a:prstGeom>
          <a:noFill/>
          <a:ln w="19050">
            <a:noFill/>
          </a:ln>
        </p:spPr>
        <p:txBody>
          <a:bodyPr wrap="square">
            <a:spAutoFit/>
          </a:bodyPr>
          <a:lstStyle/>
          <a:p>
            <a:pPr algn="just"/>
            <a:r>
              <a:rPr lang="zh-CN" altLang="en-US" sz="2000" dirty="0">
                <a:highlight>
                  <a:srgbClr val="00FF00"/>
                </a:highlight>
              </a:rPr>
              <a:t>放映时间、地点</a:t>
            </a:r>
            <a:endParaRPr lang="zh-CN" altLang="en-US" sz="2000" dirty="0">
              <a:highlight>
                <a:srgbClr val="00FF00"/>
              </a:highlight>
            </a:endParaRPr>
          </a:p>
        </p:txBody>
      </p:sp>
      <p:sp>
        <p:nvSpPr>
          <p:cNvPr id="11" name="文本框 10"/>
          <p:cNvSpPr txBox="1"/>
          <p:nvPr/>
        </p:nvSpPr>
        <p:spPr>
          <a:xfrm>
            <a:off x="790577" y="2207089"/>
            <a:ext cx="2148565" cy="400110"/>
          </a:xfrm>
          <a:prstGeom prst="rect">
            <a:avLst/>
          </a:prstGeom>
          <a:noFill/>
          <a:ln w="19050">
            <a:noFill/>
          </a:ln>
        </p:spPr>
        <p:txBody>
          <a:bodyPr wrap="square">
            <a:spAutoFit/>
          </a:bodyPr>
          <a:lstStyle/>
          <a:p>
            <a:pPr algn="just"/>
            <a:r>
              <a:rPr lang="zh-CN" altLang="en-US" sz="2000" dirty="0">
                <a:highlight>
                  <a:srgbClr val="00FF00"/>
                </a:highlight>
              </a:rPr>
              <a:t>注意事项</a:t>
            </a:r>
            <a:endParaRPr lang="zh-CN" altLang="en-US" sz="2000" dirty="0">
              <a:highlight>
                <a:srgbClr val="00FF00"/>
              </a:highlight>
            </a:endParaRPr>
          </a:p>
        </p:txBody>
      </p:sp>
      <p:sp>
        <p:nvSpPr>
          <p:cNvPr id="2" name="文本框 1"/>
          <p:cNvSpPr txBox="1"/>
          <p:nvPr/>
        </p:nvSpPr>
        <p:spPr>
          <a:xfrm>
            <a:off x="4950279" y="1425643"/>
            <a:ext cx="2465084" cy="369332"/>
          </a:xfrm>
          <a:prstGeom prst="rect">
            <a:avLst/>
          </a:prstGeom>
          <a:noFill/>
        </p:spPr>
        <p:txBody>
          <a:bodyPr wrap="square">
            <a:spAutoFit/>
          </a:bodyPr>
          <a:lstStyle/>
          <a:p>
            <a:r>
              <a:rPr lang="en-US" altLang="zh-CN" b="1" i="0" dirty="0">
                <a:effectLst/>
                <a:latin typeface="宋体" panose="02010600030101010101" pitchFamily="2" charset="-122"/>
                <a:ea typeface="宋体" panose="02010600030101010101" pitchFamily="2" charset="-122"/>
              </a:rPr>
              <a:t>2018 </a:t>
            </a:r>
            <a:r>
              <a:rPr lang="zh-CN" altLang="en-US" b="1" i="0" dirty="0">
                <a:effectLst/>
                <a:latin typeface="宋体" panose="02010600030101010101" pitchFamily="2" charset="-122"/>
                <a:ea typeface="宋体" panose="02010600030101010101" pitchFamily="2" charset="-122"/>
              </a:rPr>
              <a:t>全国卷</a:t>
            </a:r>
            <a:r>
              <a:rPr lang="en-US" altLang="zh-CN" b="1" i="0" dirty="0">
                <a:effectLst/>
                <a:latin typeface="宋体" panose="02010600030101010101" pitchFamily="2" charset="-122"/>
                <a:ea typeface="宋体" panose="02010600030101010101" pitchFamily="2" charset="-122"/>
              </a:rPr>
              <a:t>Ⅱ</a:t>
            </a:r>
            <a:r>
              <a:rPr lang="zh-CN" altLang="en-US" b="1" i="0" dirty="0">
                <a:effectLst/>
                <a:latin typeface="宋体" panose="02010600030101010101" pitchFamily="2" charset="-122"/>
                <a:ea typeface="宋体" panose="02010600030101010101" pitchFamily="2" charset="-122"/>
              </a:rPr>
              <a:t>改编</a:t>
            </a:r>
            <a:endParaRPr lang="zh-CN" altLang="en-US" dirty="0"/>
          </a:p>
        </p:txBody>
      </p:sp>
      <p:sp>
        <p:nvSpPr>
          <p:cNvPr id="4" name="箭头: V 形 3"/>
          <p:cNvSpPr/>
          <p:nvPr/>
        </p:nvSpPr>
        <p:spPr>
          <a:xfrm>
            <a:off x="96612" y="190854"/>
            <a:ext cx="446315" cy="555171"/>
          </a:xfrm>
          <a:prstGeom prst="chevron">
            <a:avLst/>
          </a:prstGeom>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solidFill>
                <a:schemeClr val="tx1"/>
              </a:solidFill>
            </a:endParaRPr>
          </a:p>
        </p:txBody>
      </p:sp>
      <p:sp>
        <p:nvSpPr>
          <p:cNvPr id="6" name="文本框 5"/>
          <p:cNvSpPr txBox="1"/>
          <p:nvPr/>
        </p:nvSpPr>
        <p:spPr>
          <a:xfrm>
            <a:off x="583749" y="190854"/>
            <a:ext cx="1843518" cy="523220"/>
          </a:xfrm>
          <a:custGeom>
            <a:avLst/>
            <a:gdLst>
              <a:gd name="connsiteX0" fmla="*/ 0 w 1843518"/>
              <a:gd name="connsiteY0" fmla="*/ 0 h 523220"/>
              <a:gd name="connsiteX1" fmla="*/ 1843518 w 1843518"/>
              <a:gd name="connsiteY1" fmla="*/ 0 h 523220"/>
              <a:gd name="connsiteX2" fmla="*/ 1843518 w 1843518"/>
              <a:gd name="connsiteY2" fmla="*/ 523220 h 523220"/>
              <a:gd name="connsiteX3" fmla="*/ 0 w 1843518"/>
              <a:gd name="connsiteY3" fmla="*/ 523220 h 523220"/>
              <a:gd name="connsiteX4" fmla="*/ 0 w 1843518"/>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518" h="523220" extrusionOk="0">
                <a:moveTo>
                  <a:pt x="0" y="0"/>
                </a:moveTo>
                <a:cubicBezTo>
                  <a:pt x="243452" y="26491"/>
                  <a:pt x="1186312" y="-97282"/>
                  <a:pt x="1843518" y="0"/>
                </a:cubicBezTo>
                <a:cubicBezTo>
                  <a:pt x="1816118" y="82181"/>
                  <a:pt x="1855328" y="302332"/>
                  <a:pt x="1843518" y="523220"/>
                </a:cubicBezTo>
                <a:cubicBezTo>
                  <a:pt x="1187302" y="378308"/>
                  <a:pt x="512305" y="459669"/>
                  <a:pt x="0" y="523220"/>
                </a:cubicBezTo>
                <a:cubicBezTo>
                  <a:pt x="-35885" y="431733"/>
                  <a:pt x="-6622" y="128277"/>
                  <a:pt x="0" y="0"/>
                </a:cubicBezTo>
                <a:close/>
              </a:path>
            </a:pathLst>
          </a:custGeom>
          <a:noFill/>
          <a:ln w="19050">
            <a:solidFill>
              <a:schemeClr val="tx1"/>
            </a:solidFill>
          </a:ln>
        </p:spPr>
        <p:txBody>
          <a:bodyPr wrap="none" rtlCol="0">
            <a:spAutoFit/>
          </a:bodyPr>
          <a:lstStyle/>
          <a:p>
            <a:r>
              <a:rPr lang="en-US" altLang="zh-CN" sz="2800" b="1" dirty="0">
                <a:latin typeface="Arial Black" panose="020B0A04020102020204" pitchFamily="34" charset="0"/>
                <a:cs typeface="Times New Roman" panose="02020603050405020304" pitchFamily="18" charset="0"/>
              </a:rPr>
              <a:t>Practice</a:t>
            </a:r>
            <a:endParaRPr lang="zh-CN" altLang="en-US" sz="2800" b="1" dirty="0">
              <a:latin typeface="Arial Black" panose="020B0A04020102020204" pitchFamily="34" charset="0"/>
              <a:cs typeface="Times New Roman" panose="02020603050405020304" pitchFamily="18" charset="0"/>
            </a:endParaRPr>
          </a:p>
        </p:txBody>
      </p:sp>
      <p:sp>
        <p:nvSpPr>
          <p:cNvPr id="7" name="文本框 6"/>
          <p:cNvSpPr txBox="1"/>
          <p:nvPr/>
        </p:nvSpPr>
        <p:spPr>
          <a:xfrm>
            <a:off x="5193319" y="3270835"/>
            <a:ext cx="2148565" cy="400110"/>
          </a:xfrm>
          <a:prstGeom prst="rect">
            <a:avLst/>
          </a:prstGeom>
          <a:noFill/>
          <a:ln w="19050">
            <a:noFill/>
          </a:ln>
        </p:spPr>
        <p:txBody>
          <a:bodyPr wrap="square">
            <a:spAutoFit/>
          </a:bodyPr>
          <a:lstStyle/>
          <a:p>
            <a:pPr algn="just"/>
            <a:r>
              <a:rPr lang="zh-CN" altLang="en-US" sz="2000" dirty="0">
                <a:highlight>
                  <a:srgbClr val="00FF00"/>
                </a:highlight>
              </a:rPr>
              <a:t>放映时间、地点</a:t>
            </a:r>
            <a:endParaRPr lang="zh-CN" altLang="en-US" sz="2000" dirty="0">
              <a:highlight>
                <a:srgbClr val="00FF00"/>
              </a:highlight>
            </a:endParaRPr>
          </a:p>
        </p:txBody>
      </p:sp>
      <p:sp>
        <p:nvSpPr>
          <p:cNvPr id="8" name="文本框 7"/>
          <p:cNvSpPr txBox="1"/>
          <p:nvPr/>
        </p:nvSpPr>
        <p:spPr>
          <a:xfrm>
            <a:off x="5939256" y="4755847"/>
            <a:ext cx="2148565" cy="400110"/>
          </a:xfrm>
          <a:prstGeom prst="rect">
            <a:avLst/>
          </a:prstGeom>
          <a:noFill/>
          <a:ln w="19050">
            <a:noFill/>
          </a:ln>
        </p:spPr>
        <p:txBody>
          <a:bodyPr wrap="square">
            <a:spAutoFit/>
          </a:bodyPr>
          <a:lstStyle/>
          <a:p>
            <a:pPr algn="just"/>
            <a:r>
              <a:rPr lang="zh-CN" altLang="en-US" sz="2000" dirty="0">
                <a:highlight>
                  <a:srgbClr val="00FF00"/>
                </a:highlight>
              </a:rPr>
              <a:t>电影内容</a:t>
            </a:r>
            <a:endParaRPr lang="zh-CN" altLang="en-US" sz="2000" dirty="0">
              <a:highlight>
                <a:srgbClr val="00FF00"/>
              </a:highlight>
            </a:endParaRPr>
          </a:p>
        </p:txBody>
      </p:sp>
      <p:sp>
        <p:nvSpPr>
          <p:cNvPr id="12" name="文本框 11"/>
          <p:cNvSpPr txBox="1"/>
          <p:nvPr/>
        </p:nvSpPr>
        <p:spPr>
          <a:xfrm>
            <a:off x="5939255" y="6139069"/>
            <a:ext cx="2148565" cy="400110"/>
          </a:xfrm>
          <a:prstGeom prst="rect">
            <a:avLst/>
          </a:prstGeom>
          <a:noFill/>
          <a:ln w="19050">
            <a:noFill/>
          </a:ln>
        </p:spPr>
        <p:txBody>
          <a:bodyPr wrap="square">
            <a:spAutoFit/>
          </a:bodyPr>
          <a:lstStyle/>
          <a:p>
            <a:pPr algn="just"/>
            <a:r>
              <a:rPr lang="zh-CN" altLang="en-US" sz="2000" dirty="0">
                <a:highlight>
                  <a:srgbClr val="00FF00"/>
                </a:highlight>
              </a:rPr>
              <a:t>注意事项</a:t>
            </a:r>
            <a:endParaRPr lang="zh-CN" altLang="en-US" sz="2000" dirty="0">
              <a:highlight>
                <a:srgbClr val="00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arn(inVertic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arn(inVertic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P spid="11" grpId="0"/>
      <p:bldP spid="7" grpId="0"/>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37457" y="1988910"/>
            <a:ext cx="6863443" cy="5500461"/>
          </a:xfrm>
        </p:spPr>
        <p:txBody>
          <a:bodyPr>
            <a:normAutofit/>
          </a:bodyPr>
          <a:lstStyle/>
          <a:p>
            <a:pPr marL="0" indent="0" algn="just">
              <a:buNone/>
            </a:pPr>
            <a:r>
              <a:rPr lang="en-US" altLang="zh-CN" sz="2200" dirty="0">
                <a:latin typeface="Times New Roman" panose="02020603050405020304" pitchFamily="18" charset="0"/>
                <a:cs typeface="Times New Roman" panose="02020603050405020304" pitchFamily="18" charset="0"/>
              </a:rPr>
              <a:t>Today, </a:t>
            </a:r>
            <a:r>
              <a:rPr lang="en-US" altLang="zh-CN" sz="2200" u="sng" dirty="0">
                <a:latin typeface="Times New Roman" panose="02020603050405020304" pitchFamily="18" charset="0"/>
                <a:cs typeface="Times New Roman" panose="02020603050405020304" pitchFamily="18" charset="0"/>
              </a:rPr>
              <a:t>I’m honored to share </a:t>
            </a:r>
            <a:r>
              <a:rPr lang="en-US" altLang="zh-CN" sz="2200" dirty="0">
                <a:latin typeface="Times New Roman" panose="02020603050405020304" pitchFamily="18" charset="0"/>
                <a:cs typeface="Times New Roman" panose="02020603050405020304" pitchFamily="18" charset="0"/>
              </a:rPr>
              <a:t>with you the classic tale of Mu Lan.</a:t>
            </a:r>
            <a:endParaRPr lang="en-US" altLang="zh-CN" sz="2200" dirty="0">
              <a:latin typeface="Times New Roman" panose="02020603050405020304" pitchFamily="18" charset="0"/>
              <a:cs typeface="Times New Roman" panose="02020603050405020304" pitchFamily="18" charset="0"/>
            </a:endParaRPr>
          </a:p>
          <a:p>
            <a:pPr marL="0" indent="0" algn="just">
              <a:buNone/>
            </a:pPr>
            <a:r>
              <a:rPr lang="en-US" altLang="zh-CN" sz="2200" dirty="0">
                <a:latin typeface="Times New Roman" panose="02020603050405020304" pitchFamily="18" charset="0"/>
                <a:cs typeface="Times New Roman" panose="02020603050405020304" pitchFamily="18" charset="0"/>
              </a:rPr>
              <a:t>   Mulan is a legendary Chinese  who is known for her bravery and selflessness. In the story, When Mulan's father was called up to fight in the army, Mulan decided to disguise herself as a man and take her father's place in the army. After many years of fighting, Mulan finally returned home victorious, never revealing her true identity.  Moreover, Mu Lan declined the high position in the government and returned home to care for her aging parents. </a:t>
            </a:r>
            <a:endParaRPr lang="en-US" altLang="zh-CN" sz="2200" dirty="0">
              <a:latin typeface="Times New Roman" panose="02020603050405020304" pitchFamily="18" charset="0"/>
              <a:cs typeface="Times New Roman" panose="02020603050405020304" pitchFamily="18" charset="0"/>
            </a:endParaRPr>
          </a:p>
          <a:p>
            <a:pPr marL="0" indent="0" algn="just">
              <a:buNone/>
            </a:pPr>
            <a:r>
              <a:rPr lang="en-US" altLang="zh-CN" sz="2200" b="1" dirty="0">
                <a:latin typeface="Times New Roman" panose="02020603050405020304" pitchFamily="18" charset="0"/>
                <a:cs typeface="Times New Roman" panose="02020603050405020304" pitchFamily="18" charset="0"/>
              </a:rPr>
              <a:t>  I’m drawn to this story because </a:t>
            </a:r>
            <a:r>
              <a:rPr lang="en-US" altLang="zh-CN" sz="2200" dirty="0">
                <a:latin typeface="Times New Roman" panose="02020603050405020304" pitchFamily="18" charset="0"/>
                <a:cs typeface="Times New Roman" panose="02020603050405020304" pitchFamily="18" charset="0"/>
              </a:rPr>
              <a:t>Mu Lan represents the spirit of courage, loyalty and perseverance. Her story serves as a reminder of the strength and courage of women. </a:t>
            </a:r>
            <a:r>
              <a:rPr lang="en-US" altLang="zh-CN" sz="2200" u="sng" dirty="0">
                <a:latin typeface="Times New Roman" panose="02020603050405020304" pitchFamily="18" charset="0"/>
                <a:cs typeface="Times New Roman" panose="02020603050405020304" pitchFamily="18" charset="0"/>
              </a:rPr>
              <a:t>Thank you for you attention.</a:t>
            </a:r>
            <a:endParaRPr lang="zh-CN" altLang="en-US" sz="2200" u="sng" dirty="0"/>
          </a:p>
        </p:txBody>
      </p:sp>
      <p:sp>
        <p:nvSpPr>
          <p:cNvPr id="5" name="文本框 4"/>
          <p:cNvSpPr txBox="1"/>
          <p:nvPr/>
        </p:nvSpPr>
        <p:spPr>
          <a:xfrm>
            <a:off x="337457" y="287094"/>
            <a:ext cx="6781800" cy="1631216"/>
          </a:xfrm>
          <a:prstGeom prst="rect">
            <a:avLst/>
          </a:prstGeom>
          <a:noFill/>
          <a:ln w="19050">
            <a:solidFill>
              <a:schemeClr val="bg2">
                <a:lumMod val="25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假定你是李华，打算参加你校即将举办的主题为</a:t>
            </a: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用英语讲中国故事</a:t>
            </a: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的演讲比赛。请你写一篇</a:t>
            </a:r>
            <a:r>
              <a:rPr kumimoji="0" lang="zh-CN" altLang="en-US" sz="20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演讲稿</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。内容包括：</a:t>
            </a:r>
            <a:endPar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lang="en-US" altLang="zh-CN" sz="2000" dirty="0">
              <a:solidFill>
                <a:prstClr val="black"/>
              </a:solidFill>
              <a:latin typeface="等线" panose="02010600030101010101" pitchFamily="2" charset="-122"/>
              <a:ea typeface="等线" panose="02010600030101010101" pitchFamily="2" charset="-122"/>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1</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．介绍你要讲的中国故事；</a:t>
            </a:r>
            <a:endPar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2</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_________________________</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 name="文本框 1"/>
          <p:cNvSpPr txBox="1"/>
          <p:nvPr/>
        </p:nvSpPr>
        <p:spPr>
          <a:xfrm>
            <a:off x="1000808" y="1477902"/>
            <a:ext cx="2148565" cy="400110"/>
          </a:xfrm>
          <a:prstGeom prst="rect">
            <a:avLst/>
          </a:prstGeom>
          <a:noFill/>
          <a:ln w="190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highlight>
                  <a:srgbClr val="00FF00"/>
                </a:highlight>
                <a:uLnTx/>
                <a:uFillTx/>
                <a:latin typeface="等线" panose="02010600030101010101" pitchFamily="2" charset="-122"/>
                <a:ea typeface="等线" panose="02010600030101010101" pitchFamily="2" charset="-122"/>
                <a:cs typeface="+mn-cs"/>
              </a:rPr>
              <a:t>你喜欢它的原因</a:t>
            </a:r>
            <a:endParaRPr kumimoji="0" lang="zh-CN" altLang="en-US" sz="2000" b="0" i="0" u="none" strike="noStrike" kern="1200" cap="none" spc="0" normalizeH="0" baseline="0" noProof="0" dirty="0">
              <a:ln>
                <a:noFill/>
              </a:ln>
              <a:solidFill>
                <a:prstClr val="black"/>
              </a:solidFill>
              <a:effectLst/>
              <a:highlight>
                <a:srgbClr val="00FF00"/>
              </a:highlight>
              <a:uLnTx/>
              <a:uFillTx/>
              <a:latin typeface="等线" panose="02010600030101010101" pitchFamily="2" charset="-122"/>
              <a:ea typeface="等线" panose="02010600030101010101" pitchFamily="2" charset="-122"/>
              <a:cs typeface="+mn-cs"/>
            </a:endParaRP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36316" y="-15082"/>
            <a:ext cx="50927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5227864" y="1548978"/>
            <a:ext cx="2119993" cy="369332"/>
          </a:xfrm>
          <a:prstGeom prst="rect">
            <a:avLst/>
          </a:prstGeom>
          <a:noFill/>
        </p:spPr>
        <p:txBody>
          <a:bodyPr wrap="square">
            <a:spAutoFit/>
          </a:bodyPr>
          <a:lstStyle/>
          <a:p>
            <a:r>
              <a:rPr lang="en-US" altLang="zh-CN" b="1" i="0" dirty="0">
                <a:effectLst/>
                <a:latin typeface="宋体" panose="02010600030101010101" pitchFamily="2" charset="-122"/>
                <a:ea typeface="宋体" panose="02010600030101010101" pitchFamily="2" charset="-122"/>
              </a:rPr>
              <a:t>2021 </a:t>
            </a:r>
            <a:r>
              <a:rPr lang="zh-CN" altLang="en-US" b="1" i="0" dirty="0">
                <a:effectLst/>
                <a:latin typeface="宋体" panose="02010600030101010101" pitchFamily="2" charset="-122"/>
                <a:ea typeface="宋体" panose="02010600030101010101" pitchFamily="2" charset="-122"/>
              </a:rPr>
              <a:t>江苏模拟卷</a:t>
            </a:r>
            <a:endParaRPr lang="zh-CN" altLang="en-US" dirty="0"/>
          </a:p>
        </p:txBody>
      </p:sp>
      <p:sp>
        <p:nvSpPr>
          <p:cNvPr id="8" name="文本框 7"/>
          <p:cNvSpPr txBox="1"/>
          <p:nvPr/>
        </p:nvSpPr>
        <p:spPr>
          <a:xfrm>
            <a:off x="4811735" y="908516"/>
            <a:ext cx="7162300" cy="769441"/>
          </a:xfrm>
          <a:custGeom>
            <a:avLst/>
            <a:gdLst>
              <a:gd name="connsiteX0" fmla="*/ 0 w 7162300"/>
              <a:gd name="connsiteY0" fmla="*/ 0 h 769441"/>
              <a:gd name="connsiteX1" fmla="*/ 794364 w 7162300"/>
              <a:gd name="connsiteY1" fmla="*/ 0 h 769441"/>
              <a:gd name="connsiteX2" fmla="*/ 1445482 w 7162300"/>
              <a:gd name="connsiteY2" fmla="*/ 0 h 769441"/>
              <a:gd name="connsiteX3" fmla="*/ 2168224 w 7162300"/>
              <a:gd name="connsiteY3" fmla="*/ 0 h 769441"/>
              <a:gd name="connsiteX4" fmla="*/ 2604473 w 7162300"/>
              <a:gd name="connsiteY4" fmla="*/ 0 h 769441"/>
              <a:gd name="connsiteX5" fmla="*/ 3183968 w 7162300"/>
              <a:gd name="connsiteY5" fmla="*/ 0 h 769441"/>
              <a:gd name="connsiteX6" fmla="*/ 3691840 w 7162300"/>
              <a:gd name="connsiteY6" fmla="*/ 0 h 769441"/>
              <a:gd name="connsiteX7" fmla="*/ 4414581 w 7162300"/>
              <a:gd name="connsiteY7" fmla="*/ 0 h 769441"/>
              <a:gd name="connsiteX8" fmla="*/ 5208945 w 7162300"/>
              <a:gd name="connsiteY8" fmla="*/ 0 h 769441"/>
              <a:gd name="connsiteX9" fmla="*/ 5788441 w 7162300"/>
              <a:gd name="connsiteY9" fmla="*/ 0 h 769441"/>
              <a:gd name="connsiteX10" fmla="*/ 6511182 w 7162300"/>
              <a:gd name="connsiteY10" fmla="*/ 0 h 769441"/>
              <a:gd name="connsiteX11" fmla="*/ 7162300 w 7162300"/>
              <a:gd name="connsiteY11" fmla="*/ 0 h 769441"/>
              <a:gd name="connsiteX12" fmla="*/ 7162300 w 7162300"/>
              <a:gd name="connsiteY12" fmla="*/ 392415 h 769441"/>
              <a:gd name="connsiteX13" fmla="*/ 7162300 w 7162300"/>
              <a:gd name="connsiteY13" fmla="*/ 769441 h 769441"/>
              <a:gd name="connsiteX14" fmla="*/ 6367936 w 7162300"/>
              <a:gd name="connsiteY14" fmla="*/ 769441 h 769441"/>
              <a:gd name="connsiteX15" fmla="*/ 5573572 w 7162300"/>
              <a:gd name="connsiteY15" fmla="*/ 769441 h 769441"/>
              <a:gd name="connsiteX16" fmla="*/ 4994076 w 7162300"/>
              <a:gd name="connsiteY16" fmla="*/ 769441 h 769441"/>
              <a:gd name="connsiteX17" fmla="*/ 4342958 w 7162300"/>
              <a:gd name="connsiteY17" fmla="*/ 769441 h 769441"/>
              <a:gd name="connsiteX18" fmla="*/ 3906709 w 7162300"/>
              <a:gd name="connsiteY18" fmla="*/ 769441 h 769441"/>
              <a:gd name="connsiteX19" fmla="*/ 3327214 w 7162300"/>
              <a:gd name="connsiteY19" fmla="*/ 769441 h 769441"/>
              <a:gd name="connsiteX20" fmla="*/ 2604473 w 7162300"/>
              <a:gd name="connsiteY20" fmla="*/ 769441 h 769441"/>
              <a:gd name="connsiteX21" fmla="*/ 1953355 w 7162300"/>
              <a:gd name="connsiteY21" fmla="*/ 769441 h 769441"/>
              <a:gd name="connsiteX22" fmla="*/ 1445482 w 7162300"/>
              <a:gd name="connsiteY22" fmla="*/ 769441 h 769441"/>
              <a:gd name="connsiteX23" fmla="*/ 937610 w 7162300"/>
              <a:gd name="connsiteY23" fmla="*/ 769441 h 769441"/>
              <a:gd name="connsiteX24" fmla="*/ 0 w 7162300"/>
              <a:gd name="connsiteY24" fmla="*/ 769441 h 769441"/>
              <a:gd name="connsiteX25" fmla="*/ 0 w 7162300"/>
              <a:gd name="connsiteY25" fmla="*/ 400109 h 769441"/>
              <a:gd name="connsiteX26" fmla="*/ 0 w 7162300"/>
              <a:gd name="connsiteY26"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62300" h="769441" extrusionOk="0">
                <a:moveTo>
                  <a:pt x="0" y="0"/>
                </a:moveTo>
                <a:cubicBezTo>
                  <a:pt x="353418" y="12048"/>
                  <a:pt x="628496" y="-36203"/>
                  <a:pt x="794364" y="0"/>
                </a:cubicBezTo>
                <a:cubicBezTo>
                  <a:pt x="960232" y="36203"/>
                  <a:pt x="1149505" y="-19888"/>
                  <a:pt x="1445482" y="0"/>
                </a:cubicBezTo>
                <a:cubicBezTo>
                  <a:pt x="1741459" y="19888"/>
                  <a:pt x="2022451" y="-28198"/>
                  <a:pt x="2168224" y="0"/>
                </a:cubicBezTo>
                <a:cubicBezTo>
                  <a:pt x="2313997" y="28198"/>
                  <a:pt x="2470813" y="19425"/>
                  <a:pt x="2604473" y="0"/>
                </a:cubicBezTo>
                <a:cubicBezTo>
                  <a:pt x="2738133" y="-19425"/>
                  <a:pt x="2963528" y="4855"/>
                  <a:pt x="3183968" y="0"/>
                </a:cubicBezTo>
                <a:cubicBezTo>
                  <a:pt x="3404409" y="-4855"/>
                  <a:pt x="3517878" y="9026"/>
                  <a:pt x="3691840" y="0"/>
                </a:cubicBezTo>
                <a:cubicBezTo>
                  <a:pt x="3865802" y="-9026"/>
                  <a:pt x="4177456" y="27003"/>
                  <a:pt x="4414581" y="0"/>
                </a:cubicBezTo>
                <a:cubicBezTo>
                  <a:pt x="4651706" y="-27003"/>
                  <a:pt x="4969842" y="25856"/>
                  <a:pt x="5208945" y="0"/>
                </a:cubicBezTo>
                <a:cubicBezTo>
                  <a:pt x="5448048" y="-25856"/>
                  <a:pt x="5667248" y="26236"/>
                  <a:pt x="5788441" y="0"/>
                </a:cubicBezTo>
                <a:cubicBezTo>
                  <a:pt x="5909634" y="-26236"/>
                  <a:pt x="6161703" y="-17245"/>
                  <a:pt x="6511182" y="0"/>
                </a:cubicBezTo>
                <a:cubicBezTo>
                  <a:pt x="6860661" y="17245"/>
                  <a:pt x="6946566" y="17484"/>
                  <a:pt x="7162300" y="0"/>
                </a:cubicBezTo>
                <a:cubicBezTo>
                  <a:pt x="7161533" y="122148"/>
                  <a:pt x="7160137" y="306375"/>
                  <a:pt x="7162300" y="392415"/>
                </a:cubicBezTo>
                <a:cubicBezTo>
                  <a:pt x="7164463" y="478455"/>
                  <a:pt x="7178332" y="586560"/>
                  <a:pt x="7162300" y="769441"/>
                </a:cubicBezTo>
                <a:cubicBezTo>
                  <a:pt x="6982162" y="806699"/>
                  <a:pt x="6638840" y="791172"/>
                  <a:pt x="6367936" y="769441"/>
                </a:cubicBezTo>
                <a:cubicBezTo>
                  <a:pt x="6097032" y="747710"/>
                  <a:pt x="5790515" y="748299"/>
                  <a:pt x="5573572" y="769441"/>
                </a:cubicBezTo>
                <a:cubicBezTo>
                  <a:pt x="5356629" y="790583"/>
                  <a:pt x="5129456" y="757866"/>
                  <a:pt x="4994076" y="769441"/>
                </a:cubicBezTo>
                <a:cubicBezTo>
                  <a:pt x="4858696" y="781016"/>
                  <a:pt x="4509183" y="785526"/>
                  <a:pt x="4342958" y="769441"/>
                </a:cubicBezTo>
                <a:cubicBezTo>
                  <a:pt x="4176733" y="753356"/>
                  <a:pt x="4101905" y="773105"/>
                  <a:pt x="3906709" y="769441"/>
                </a:cubicBezTo>
                <a:cubicBezTo>
                  <a:pt x="3711513" y="765777"/>
                  <a:pt x="3474360" y="747767"/>
                  <a:pt x="3327214" y="769441"/>
                </a:cubicBezTo>
                <a:cubicBezTo>
                  <a:pt x="3180068" y="791115"/>
                  <a:pt x="2948817" y="772495"/>
                  <a:pt x="2604473" y="769441"/>
                </a:cubicBezTo>
                <a:cubicBezTo>
                  <a:pt x="2260129" y="766387"/>
                  <a:pt x="2146170" y="746614"/>
                  <a:pt x="1953355" y="769441"/>
                </a:cubicBezTo>
                <a:cubicBezTo>
                  <a:pt x="1760540" y="792268"/>
                  <a:pt x="1678445" y="758475"/>
                  <a:pt x="1445482" y="769441"/>
                </a:cubicBezTo>
                <a:cubicBezTo>
                  <a:pt x="1212519" y="780407"/>
                  <a:pt x="1180373" y="768903"/>
                  <a:pt x="937610" y="769441"/>
                </a:cubicBezTo>
                <a:cubicBezTo>
                  <a:pt x="694847" y="769979"/>
                  <a:pt x="263091" y="754381"/>
                  <a:pt x="0" y="769441"/>
                </a:cubicBezTo>
                <a:cubicBezTo>
                  <a:pt x="8851" y="675300"/>
                  <a:pt x="-3023" y="569629"/>
                  <a:pt x="0" y="400109"/>
                </a:cubicBezTo>
                <a:cubicBezTo>
                  <a:pt x="3023" y="230589"/>
                  <a:pt x="5256" y="164743"/>
                  <a:pt x="0" y="0"/>
                </a:cubicBezTo>
                <a:close/>
              </a:path>
            </a:pathLst>
          </a:cu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9F1711"/>
                </a:solidFill>
                <a:effectLst/>
                <a:uLnTx/>
                <a:uFillTx/>
                <a:latin typeface="Arial Black" panose="020B0A04020102020204" pitchFamily="34" charset="0"/>
                <a:ea typeface="等线" panose="02010600030101010101" pitchFamily="2" charset="-122"/>
                <a:cs typeface="+mn-cs"/>
              </a:rPr>
              <a:t>speech</a:t>
            </a:r>
            <a:endParaRPr kumimoji="0" lang="zh-CN" altLang="en-US"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sp>
        <p:nvSpPr>
          <p:cNvPr id="4" name="文本框 3"/>
          <p:cNvSpPr txBox="1"/>
          <p:nvPr/>
        </p:nvSpPr>
        <p:spPr>
          <a:xfrm>
            <a:off x="4397829" y="3660272"/>
            <a:ext cx="2803071" cy="400110"/>
          </a:xfrm>
          <a:prstGeom prst="rect">
            <a:avLst/>
          </a:prstGeom>
          <a:noFill/>
          <a:ln w="190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highlight>
                  <a:srgbClr val="00FF00"/>
                </a:highlight>
                <a:uLnTx/>
                <a:uFillTx/>
                <a:latin typeface="等线" panose="02010600030101010101" pitchFamily="2" charset="-122"/>
                <a:ea typeface="等线" panose="02010600030101010101" pitchFamily="2" charset="-122"/>
                <a:cs typeface="+mn-cs"/>
              </a:rPr>
              <a:t>介绍你要讲的中国故事</a:t>
            </a:r>
            <a:endParaRPr kumimoji="0" lang="zh-CN" altLang="en-US" sz="2000" b="0" i="0" u="none" strike="noStrike" kern="1200" cap="none" spc="0" normalizeH="0" baseline="0" noProof="0" dirty="0">
              <a:ln>
                <a:noFill/>
              </a:ln>
              <a:solidFill>
                <a:prstClr val="black"/>
              </a:solidFill>
              <a:effectLst/>
              <a:highlight>
                <a:srgbClr val="00FF00"/>
              </a:highlight>
              <a:uLnTx/>
              <a:uFillTx/>
              <a:latin typeface="等线" panose="02010600030101010101" pitchFamily="2" charset="-122"/>
              <a:ea typeface="等线" panose="02010600030101010101" pitchFamily="2" charset="-122"/>
              <a:cs typeface="+mn-cs"/>
            </a:endParaRPr>
          </a:p>
        </p:txBody>
      </p:sp>
      <p:sp>
        <p:nvSpPr>
          <p:cNvPr id="6" name="文本框 5"/>
          <p:cNvSpPr txBox="1"/>
          <p:nvPr/>
        </p:nvSpPr>
        <p:spPr>
          <a:xfrm>
            <a:off x="5099279" y="5843073"/>
            <a:ext cx="2148565" cy="400110"/>
          </a:xfrm>
          <a:prstGeom prst="rect">
            <a:avLst/>
          </a:prstGeom>
          <a:noFill/>
          <a:ln w="190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highlight>
                  <a:srgbClr val="00FF00"/>
                </a:highlight>
                <a:uLnTx/>
                <a:uFillTx/>
                <a:latin typeface="等线" panose="02010600030101010101" pitchFamily="2" charset="-122"/>
                <a:ea typeface="等线" panose="02010600030101010101" pitchFamily="2" charset="-122"/>
                <a:cs typeface="+mn-cs"/>
              </a:rPr>
              <a:t>你喜欢它的原因</a:t>
            </a:r>
            <a:endParaRPr kumimoji="0" lang="zh-CN" altLang="en-US" sz="2000" b="0" i="0" u="none" strike="noStrike" kern="1200" cap="none" spc="0" normalizeH="0" baseline="0" noProof="0" dirty="0">
              <a:ln>
                <a:noFill/>
              </a:ln>
              <a:solidFill>
                <a:prstClr val="black"/>
              </a:solidFill>
              <a:effectLst/>
              <a:highlight>
                <a:srgbClr val="00FF00"/>
              </a:highlight>
              <a:uLnTx/>
              <a:uFillTx/>
              <a:latin typeface="等线" panose="02010600030101010101" pitchFamily="2" charset="-122"/>
              <a:ea typeface="等线"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8" grpId="0"/>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6572" y="279400"/>
            <a:ext cx="3755572" cy="2554545"/>
          </a:xfrm>
          <a:prstGeom prst="rect">
            <a:avLst/>
          </a:prstGeom>
          <a:noFill/>
          <a:ln w="19050">
            <a:solidFill>
              <a:schemeClr val="bg2">
                <a:lumMod val="25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2000" dirty="0">
                <a:solidFill>
                  <a:prstClr val="black"/>
                </a:solidFill>
                <a:latin typeface="等线" panose="02010600030101010101" pitchFamily="2" charset="-122"/>
                <a:ea typeface="等线" panose="02010600030101010101" pitchFamily="2" charset="-122"/>
              </a:rPr>
              <a:t>①假如你是李华，上周你校举办了“用英语讲好中国故事”的主题演讲活动，请你给英语报写一则</a:t>
            </a:r>
            <a:r>
              <a:rPr lang="zh-CN" altLang="en-US" sz="2000" b="1" dirty="0">
                <a:solidFill>
                  <a:prstClr val="black"/>
                </a:solidFill>
                <a:highlight>
                  <a:srgbClr val="FFFF00"/>
                </a:highlight>
                <a:latin typeface="等线" panose="02010600030101010101" pitchFamily="2" charset="-122"/>
                <a:ea typeface="等线" panose="02010600030101010101" pitchFamily="2" charset="-122"/>
              </a:rPr>
              <a:t>报道</a:t>
            </a:r>
            <a:r>
              <a:rPr lang="zh-CN" altLang="en-US" sz="2000" dirty="0">
                <a:solidFill>
                  <a:prstClr val="black"/>
                </a:solidFill>
                <a:latin typeface="等线" panose="02010600030101010101" pitchFamily="2" charset="-122"/>
                <a:ea typeface="等线" panose="02010600030101010101" pitchFamily="2" charset="-122"/>
              </a:rPr>
              <a:t>，要点如下</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1. </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活动时间、地点；</a:t>
            </a:r>
            <a:endPar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2. __________</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3. __________</a:t>
            </a:r>
            <a:endPar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 name="文本框 1"/>
          <p:cNvSpPr txBox="1"/>
          <p:nvPr/>
        </p:nvSpPr>
        <p:spPr>
          <a:xfrm>
            <a:off x="613426" y="2092783"/>
            <a:ext cx="2476465" cy="400110"/>
          </a:xfrm>
          <a:prstGeom prst="rect">
            <a:avLst/>
          </a:prstGeom>
          <a:noFill/>
          <a:ln w="190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highlight>
                  <a:srgbClr val="00FF00"/>
                </a:highlight>
                <a:uLnTx/>
                <a:uFillTx/>
                <a:latin typeface="等线" panose="02010600030101010101" pitchFamily="2" charset="-122"/>
                <a:ea typeface="等线" panose="02010600030101010101" pitchFamily="2" charset="-122"/>
                <a:cs typeface="+mn-cs"/>
              </a:rPr>
              <a:t>活动过程</a:t>
            </a:r>
            <a:endParaRPr kumimoji="0" lang="zh-CN" altLang="en-US" sz="2000" b="0" i="0" u="none" strike="noStrike" kern="1200" cap="none" spc="0" normalizeH="0" baseline="0" noProof="0" dirty="0">
              <a:ln>
                <a:noFill/>
              </a:ln>
              <a:solidFill>
                <a:prstClr val="black"/>
              </a:solidFill>
              <a:effectLst/>
              <a:highlight>
                <a:srgbClr val="00FF00"/>
              </a:highlight>
              <a:uLnTx/>
              <a:uFillTx/>
              <a:latin typeface="等线" panose="02010600030101010101" pitchFamily="2" charset="-122"/>
              <a:ea typeface="等线" panose="02010600030101010101" pitchFamily="2" charset="-122"/>
              <a:cs typeface="+mn-cs"/>
            </a:endParaRPr>
          </a:p>
        </p:txBody>
      </p:sp>
      <p:sp>
        <p:nvSpPr>
          <p:cNvPr id="4" name="文本框 3"/>
          <p:cNvSpPr txBox="1"/>
          <p:nvPr/>
        </p:nvSpPr>
        <p:spPr>
          <a:xfrm>
            <a:off x="613425" y="2416966"/>
            <a:ext cx="2476465" cy="400110"/>
          </a:xfrm>
          <a:prstGeom prst="rect">
            <a:avLst/>
          </a:prstGeom>
          <a:noFill/>
          <a:ln w="190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highlight>
                  <a:srgbClr val="00FF00"/>
                </a:highlight>
                <a:uLnTx/>
                <a:uFillTx/>
                <a:latin typeface="等线" panose="02010600030101010101" pitchFamily="2" charset="-122"/>
                <a:ea typeface="等线" panose="02010600030101010101" pitchFamily="2" charset="-122"/>
                <a:cs typeface="+mn-cs"/>
              </a:rPr>
              <a:t>活动意义</a:t>
            </a:r>
            <a:endParaRPr kumimoji="0" lang="zh-CN" altLang="en-US" sz="2000" b="0" i="0" u="none" strike="noStrike" kern="1200" cap="none" spc="0" normalizeH="0" baseline="0" noProof="0" dirty="0">
              <a:ln>
                <a:noFill/>
              </a:ln>
              <a:solidFill>
                <a:prstClr val="black"/>
              </a:solidFill>
              <a:effectLst/>
              <a:highlight>
                <a:srgbClr val="00FF00"/>
              </a:highlight>
              <a:uLnTx/>
              <a:uFillTx/>
              <a:latin typeface="等线" panose="02010600030101010101" pitchFamily="2" charset="-122"/>
              <a:ea typeface="等线" panose="02010600030101010101" pitchFamily="2" charset="-122"/>
              <a:cs typeface="+mn-cs"/>
            </a:endParaRPr>
          </a:p>
        </p:txBody>
      </p:sp>
      <p:pic>
        <p:nvPicPr>
          <p:cNvPr id="8" name="图片 7"/>
          <p:cNvPicPr>
            <a:picLocks noChangeAspect="1"/>
          </p:cNvPicPr>
          <p:nvPr/>
        </p:nvPicPr>
        <p:blipFill>
          <a:blip r:embed="rId1"/>
          <a:stretch>
            <a:fillRect/>
          </a:stretch>
        </p:blipFill>
        <p:spPr>
          <a:xfrm>
            <a:off x="8322124" y="-14412"/>
            <a:ext cx="6019417" cy="6858000"/>
          </a:xfrm>
          <a:prstGeom prst="rect">
            <a:avLst/>
          </a:prstGeom>
          <a:ln>
            <a:noFill/>
          </a:ln>
          <a:effectLst>
            <a:outerShdw blurRad="292100" dist="139700" dir="2700000" algn="tl" rotWithShape="0">
              <a:srgbClr val="333333">
                <a:alpha val="65000"/>
              </a:srgbClr>
            </a:outerShdw>
          </a:effectLst>
        </p:spPr>
      </p:pic>
      <p:sp>
        <p:nvSpPr>
          <p:cNvPr id="9" name="文本框 8"/>
          <p:cNvSpPr txBox="1"/>
          <p:nvPr/>
        </p:nvSpPr>
        <p:spPr>
          <a:xfrm>
            <a:off x="4324347" y="279032"/>
            <a:ext cx="3755573" cy="2554545"/>
          </a:xfrm>
          <a:prstGeom prst="rect">
            <a:avLst/>
          </a:prstGeom>
          <a:noFill/>
          <a:ln w="19050">
            <a:solidFill>
              <a:schemeClr val="bg2">
                <a:lumMod val="25000"/>
              </a:schemeClr>
            </a:solidFill>
          </a:ln>
        </p:spPr>
        <p:txBody>
          <a:bodyPr wrap="square">
            <a:spAutoFit/>
          </a:bodyPr>
          <a:lstStyle/>
          <a:p>
            <a:pPr lvl="0" algn="just"/>
            <a:r>
              <a:rPr lang="zh-CN" altLang="en-US" sz="2000" dirty="0">
                <a:solidFill>
                  <a:prstClr val="black"/>
                </a:solidFill>
                <a:latin typeface="等线" panose="02010600030101010101" pitchFamily="2" charset="-122"/>
                <a:ea typeface="等线" panose="02010600030101010101" pitchFamily="2" charset="-122"/>
              </a:rPr>
              <a:t>②假如你是李</a:t>
            </a:r>
            <a:r>
              <a:rPr lang="zh-CN" altLang="en-US" sz="2000" dirty="0">
                <a:solidFill>
                  <a:prstClr val="black"/>
                </a:solidFill>
              </a:rPr>
              <a:t>华，你的英国朋友</a:t>
            </a:r>
            <a:r>
              <a:rPr lang="en-US" altLang="zh-CN" sz="2000" dirty="0">
                <a:solidFill>
                  <a:prstClr val="black"/>
                </a:solidFill>
              </a:rPr>
              <a:t>George</a:t>
            </a:r>
            <a:r>
              <a:rPr lang="zh-CN" altLang="en-US" sz="2000" dirty="0">
                <a:solidFill>
                  <a:prstClr val="black"/>
                </a:solidFill>
              </a:rPr>
              <a:t>对中国经典故事很痴迷。</a:t>
            </a:r>
            <a:r>
              <a:rPr lang="zh-CN" altLang="en-US" sz="2000" dirty="0">
                <a:solidFill>
                  <a:prstClr val="black"/>
                </a:solidFill>
                <a:latin typeface="等线" panose="02010600030101010101" pitchFamily="2" charset="-122"/>
                <a:ea typeface="等线" panose="02010600030101010101" pitchFamily="2" charset="-122"/>
              </a:rPr>
              <a:t>你校将举办用英语讲好中国故事演讲比赛，请你给</a:t>
            </a:r>
            <a:r>
              <a:rPr lang="en-US" altLang="zh-CN" sz="2000" dirty="0">
                <a:solidFill>
                  <a:prstClr val="black"/>
                </a:solidFill>
                <a:latin typeface="等线" panose="02010600030101010101" pitchFamily="2" charset="-122"/>
                <a:ea typeface="等线" panose="02010600030101010101" pitchFamily="2" charset="-122"/>
              </a:rPr>
              <a:t>George</a:t>
            </a:r>
            <a:r>
              <a:rPr lang="zh-CN" altLang="en-US" sz="2000" dirty="0">
                <a:solidFill>
                  <a:prstClr val="black"/>
                </a:solidFill>
                <a:latin typeface="等线" panose="02010600030101010101" pitchFamily="2" charset="-122"/>
                <a:ea typeface="等线" panose="02010600030101010101" pitchFamily="2" charset="-122"/>
              </a:rPr>
              <a:t>写封邮件</a:t>
            </a:r>
            <a:r>
              <a:rPr lang="zh-CN" altLang="en-US" sz="2000" b="1" dirty="0">
                <a:solidFill>
                  <a:prstClr val="black"/>
                </a:solidFill>
                <a:highlight>
                  <a:srgbClr val="FFFF00"/>
                </a:highlight>
                <a:latin typeface="等线" panose="02010600030101010101" pitchFamily="2" charset="-122"/>
                <a:ea typeface="等线" panose="02010600030101010101" pitchFamily="2" charset="-122"/>
              </a:rPr>
              <a:t>邀请</a:t>
            </a:r>
            <a:r>
              <a:rPr lang="zh-CN" altLang="en-US" sz="2000" dirty="0">
                <a:solidFill>
                  <a:prstClr val="black"/>
                </a:solidFill>
                <a:latin typeface="等线" panose="02010600030101010101" pitchFamily="2" charset="-122"/>
                <a:ea typeface="等线" panose="02010600030101010101" pitchFamily="2" charset="-122"/>
              </a:rPr>
              <a:t>他参加。内容包括</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1. </a:t>
            </a:r>
            <a:r>
              <a:rPr lang="zh-CN" altLang="en-US" sz="2000" dirty="0">
                <a:solidFill>
                  <a:prstClr val="black"/>
                </a:solidFill>
                <a:latin typeface="等线" panose="02010600030101010101" pitchFamily="2" charset="-122"/>
                <a:ea typeface="等线" panose="02010600030101010101" pitchFamily="2" charset="-122"/>
              </a:rPr>
              <a:t>比赛时间</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2. __________</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3. __________</a:t>
            </a:r>
            <a:endPar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文本框 9"/>
          <p:cNvSpPr txBox="1"/>
          <p:nvPr/>
        </p:nvSpPr>
        <p:spPr>
          <a:xfrm>
            <a:off x="4566554" y="2115291"/>
            <a:ext cx="2476465" cy="400110"/>
          </a:xfrm>
          <a:prstGeom prst="rect">
            <a:avLst/>
          </a:prstGeom>
          <a:noFill/>
          <a:ln w="190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highlight>
                  <a:srgbClr val="00FF00"/>
                </a:highlight>
                <a:uLnTx/>
                <a:uFillTx/>
                <a:latin typeface="等线" panose="02010600030101010101" pitchFamily="2" charset="-122"/>
                <a:ea typeface="等线" panose="02010600030101010101" pitchFamily="2" charset="-122"/>
                <a:cs typeface="+mn-cs"/>
              </a:rPr>
              <a:t>演讲话题</a:t>
            </a:r>
            <a:endParaRPr kumimoji="0" lang="zh-CN" altLang="en-US" sz="2000" b="0" i="0" u="none" strike="noStrike" kern="1200" cap="none" spc="0" normalizeH="0" baseline="0" noProof="0" dirty="0">
              <a:ln>
                <a:noFill/>
              </a:ln>
              <a:solidFill>
                <a:prstClr val="black"/>
              </a:solidFill>
              <a:effectLst/>
              <a:highlight>
                <a:srgbClr val="00FF00"/>
              </a:highlight>
              <a:uLnTx/>
              <a:uFillTx/>
              <a:latin typeface="等线" panose="02010600030101010101" pitchFamily="2" charset="-122"/>
              <a:ea typeface="等线" panose="02010600030101010101" pitchFamily="2" charset="-122"/>
              <a:cs typeface="+mn-cs"/>
            </a:endParaRPr>
          </a:p>
        </p:txBody>
      </p:sp>
      <p:sp>
        <p:nvSpPr>
          <p:cNvPr id="11" name="文本框 10"/>
          <p:cNvSpPr txBox="1"/>
          <p:nvPr/>
        </p:nvSpPr>
        <p:spPr>
          <a:xfrm>
            <a:off x="4566554" y="2441487"/>
            <a:ext cx="2476465" cy="400110"/>
          </a:xfrm>
          <a:prstGeom prst="rect">
            <a:avLst/>
          </a:prstGeom>
          <a:noFill/>
          <a:ln w="190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highlight>
                  <a:srgbClr val="00FF00"/>
                </a:highlight>
                <a:uLnTx/>
                <a:uFillTx/>
                <a:latin typeface="等线" panose="02010600030101010101" pitchFamily="2" charset="-122"/>
                <a:ea typeface="等线" panose="02010600030101010101" pitchFamily="2" charset="-122"/>
                <a:cs typeface="+mn-cs"/>
              </a:rPr>
              <a:t>报名方式</a:t>
            </a:r>
            <a:endParaRPr kumimoji="0" lang="zh-CN" altLang="en-US" sz="2000" b="0" i="0" u="none" strike="noStrike" kern="1200" cap="none" spc="0" normalizeH="0" baseline="0" noProof="0" dirty="0">
              <a:ln>
                <a:noFill/>
              </a:ln>
              <a:solidFill>
                <a:prstClr val="black"/>
              </a:solidFill>
              <a:effectLst/>
              <a:highlight>
                <a:srgbClr val="00FF00"/>
              </a:highlight>
              <a:uLnTx/>
              <a:uFillTx/>
              <a:latin typeface="等线" panose="02010600030101010101" pitchFamily="2" charset="-122"/>
              <a:ea typeface="等线" panose="02010600030101010101" pitchFamily="2" charset="-122"/>
              <a:cs typeface="+mn-cs"/>
            </a:endParaRPr>
          </a:p>
        </p:txBody>
      </p:sp>
      <p:sp>
        <p:nvSpPr>
          <p:cNvPr id="12" name="文本框 11"/>
          <p:cNvSpPr txBox="1"/>
          <p:nvPr/>
        </p:nvSpPr>
        <p:spPr>
          <a:xfrm>
            <a:off x="326572" y="3694238"/>
            <a:ext cx="3755572" cy="2554545"/>
          </a:xfrm>
          <a:prstGeom prst="rect">
            <a:avLst/>
          </a:prstGeom>
          <a:noFill/>
          <a:ln w="19050">
            <a:solidFill>
              <a:schemeClr val="bg2">
                <a:lumMod val="25000"/>
              </a:schemeClr>
            </a:solidFill>
          </a:ln>
        </p:spPr>
        <p:txBody>
          <a:bodyPr wrap="square">
            <a:spAutoFit/>
          </a:bodyPr>
          <a:lstStyle/>
          <a:p>
            <a:pPr lvl="0" algn="just"/>
            <a:r>
              <a:rPr lang="zh-CN" altLang="en-US" sz="2000" dirty="0">
                <a:solidFill>
                  <a:prstClr val="black"/>
                </a:solidFill>
                <a:latin typeface="等线" panose="02010600030101010101" pitchFamily="2" charset="-122"/>
                <a:ea typeface="等线" panose="02010600030101010101" pitchFamily="2" charset="-122"/>
              </a:rPr>
              <a:t>③假定你是李华，你和同学根据英文电影改编了一个短剧，给外教</a:t>
            </a:r>
            <a:r>
              <a:rPr lang="en-US" altLang="zh-CN" sz="2000" dirty="0">
                <a:solidFill>
                  <a:prstClr val="black"/>
                </a:solidFill>
                <a:latin typeface="等线" panose="02010600030101010101" pitchFamily="2" charset="-122"/>
                <a:ea typeface="等线" panose="02010600030101010101" pitchFamily="2" charset="-122"/>
              </a:rPr>
              <a:t>Miss Evan </a:t>
            </a:r>
            <a:r>
              <a:rPr lang="zh-CN" altLang="en-US" sz="2000" dirty="0">
                <a:solidFill>
                  <a:prstClr val="black"/>
                </a:solidFill>
                <a:latin typeface="等线" panose="02010600030101010101" pitchFamily="2" charset="-122"/>
                <a:ea typeface="等线" panose="02010600030101010101" pitchFamily="2" charset="-122"/>
              </a:rPr>
              <a:t>写封邮件，请她</a:t>
            </a:r>
            <a:r>
              <a:rPr lang="zh-CN" altLang="en-US" sz="2000" b="1" dirty="0">
                <a:solidFill>
                  <a:prstClr val="black"/>
                </a:solidFill>
                <a:highlight>
                  <a:srgbClr val="FFFF00"/>
                </a:highlight>
                <a:latin typeface="等线" panose="02010600030101010101" pitchFamily="2" charset="-122"/>
                <a:ea typeface="等线" panose="02010600030101010101" pitchFamily="2" charset="-122"/>
              </a:rPr>
              <a:t>帮忙指导</a:t>
            </a:r>
            <a:r>
              <a:rPr lang="zh-CN" altLang="en-US" sz="2000" dirty="0">
                <a:solidFill>
                  <a:prstClr val="black"/>
                </a:solidFill>
                <a:latin typeface="等线" panose="02010600030101010101" pitchFamily="2" charset="-122"/>
                <a:ea typeface="等线" panose="02010600030101010101" pitchFamily="2" charset="-122"/>
              </a:rPr>
              <a:t>，内容包括</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lvl="0" algn="just"/>
            <a:endPar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1. </a:t>
            </a:r>
            <a:r>
              <a:rPr lang="zh-CN" altLang="en-US" sz="2000" dirty="0">
                <a:solidFill>
                  <a:prstClr val="black"/>
                </a:solidFill>
                <a:latin typeface="等线" panose="02010600030101010101" pitchFamily="2" charset="-122"/>
                <a:ea typeface="等线" panose="02010600030101010101" pitchFamily="2" charset="-122"/>
              </a:rPr>
              <a:t>剧情简介</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2. __________</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3. __________</a:t>
            </a:r>
            <a:endPar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文本框 12"/>
          <p:cNvSpPr txBox="1"/>
          <p:nvPr/>
        </p:nvSpPr>
        <p:spPr>
          <a:xfrm>
            <a:off x="624310" y="5464371"/>
            <a:ext cx="2476465" cy="400110"/>
          </a:xfrm>
          <a:prstGeom prst="rect">
            <a:avLst/>
          </a:prstGeom>
          <a:noFill/>
          <a:ln w="190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highlight>
                  <a:srgbClr val="00FF00"/>
                </a:highlight>
                <a:uLnTx/>
                <a:uFillTx/>
                <a:latin typeface="等线" panose="02010600030101010101" pitchFamily="2" charset="-122"/>
                <a:ea typeface="等线" panose="02010600030101010101" pitchFamily="2" charset="-122"/>
                <a:cs typeface="+mn-cs"/>
              </a:rPr>
              <a:t>指导内容</a:t>
            </a:r>
            <a:endParaRPr kumimoji="0" lang="zh-CN" altLang="en-US" sz="2000" b="0" i="0" u="none" strike="noStrike" kern="1200" cap="none" spc="0" normalizeH="0" baseline="0" noProof="0" dirty="0">
              <a:ln>
                <a:noFill/>
              </a:ln>
              <a:solidFill>
                <a:prstClr val="black"/>
              </a:solidFill>
              <a:effectLst/>
              <a:highlight>
                <a:srgbClr val="00FF00"/>
              </a:highlight>
              <a:uLnTx/>
              <a:uFillTx/>
              <a:latin typeface="等线" panose="02010600030101010101" pitchFamily="2" charset="-122"/>
              <a:ea typeface="等线" panose="02010600030101010101" pitchFamily="2" charset="-122"/>
              <a:cs typeface="+mn-cs"/>
            </a:endParaRPr>
          </a:p>
        </p:txBody>
      </p:sp>
      <p:sp>
        <p:nvSpPr>
          <p:cNvPr id="14" name="文本框 13"/>
          <p:cNvSpPr txBox="1"/>
          <p:nvPr/>
        </p:nvSpPr>
        <p:spPr>
          <a:xfrm>
            <a:off x="613425" y="5783100"/>
            <a:ext cx="2476465" cy="400110"/>
          </a:xfrm>
          <a:prstGeom prst="rect">
            <a:avLst/>
          </a:prstGeom>
          <a:noFill/>
          <a:ln w="190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highlight>
                  <a:srgbClr val="00FF00"/>
                </a:highlight>
                <a:uLnTx/>
                <a:uFillTx/>
                <a:latin typeface="等线" panose="02010600030101010101" pitchFamily="2" charset="-122"/>
                <a:ea typeface="等线" panose="02010600030101010101" pitchFamily="2" charset="-122"/>
                <a:cs typeface="+mn-cs"/>
              </a:rPr>
              <a:t>商定时间地点</a:t>
            </a:r>
            <a:endParaRPr kumimoji="0" lang="zh-CN" altLang="en-US" sz="2000" b="0" i="0" u="none" strike="noStrike" kern="1200" cap="none" spc="0" normalizeH="0" baseline="0" noProof="0" dirty="0">
              <a:ln>
                <a:noFill/>
              </a:ln>
              <a:solidFill>
                <a:prstClr val="black"/>
              </a:solidFill>
              <a:effectLst/>
              <a:highlight>
                <a:srgbClr val="00FF00"/>
              </a:highlight>
              <a:uLnTx/>
              <a:uFillTx/>
              <a:latin typeface="等线" panose="02010600030101010101" pitchFamily="2" charset="-122"/>
              <a:ea typeface="等线" panose="02010600030101010101" pitchFamily="2" charset="-122"/>
              <a:cs typeface="+mn-cs"/>
            </a:endParaRPr>
          </a:p>
        </p:txBody>
      </p:sp>
      <p:sp>
        <p:nvSpPr>
          <p:cNvPr id="15" name="文本框 14"/>
          <p:cNvSpPr txBox="1"/>
          <p:nvPr/>
        </p:nvSpPr>
        <p:spPr>
          <a:xfrm>
            <a:off x="4271271" y="3694237"/>
            <a:ext cx="3838581" cy="2554545"/>
          </a:xfrm>
          <a:prstGeom prst="rect">
            <a:avLst/>
          </a:prstGeom>
          <a:noFill/>
          <a:ln w="19050">
            <a:solidFill>
              <a:schemeClr val="bg2">
                <a:lumMod val="25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④近期你校将举办一场 “用英文讲好中国故事” 的英文演讲比赛，请你代表学生会在学校公众号上用英语写一则</a:t>
            </a:r>
            <a:r>
              <a:rPr kumimoji="0" lang="zh-CN" altLang="en-US" sz="2000" b="1" i="0" u="none" strike="noStrike" kern="1200" cap="none" spc="0" normalizeH="0" baseline="0" noProof="0" dirty="0">
                <a:ln>
                  <a:noFill/>
                </a:ln>
                <a:solidFill>
                  <a:prstClr val="black"/>
                </a:solidFill>
                <a:effectLst/>
                <a:highlight>
                  <a:srgbClr val="FFFF00"/>
                </a:highlight>
                <a:uLnTx/>
                <a:uFillTx/>
                <a:latin typeface="等线" panose="02010600030101010101" pitchFamily="2" charset="-122"/>
                <a:ea typeface="等线" panose="02010600030101010101" pitchFamily="2" charset="-122"/>
                <a:cs typeface="+mn-cs"/>
              </a:rPr>
              <a:t>通知</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，内容包括：</a:t>
            </a:r>
            <a:endPar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1. </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比赛目的；</a:t>
            </a:r>
            <a:endPar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2. __________</a:t>
            </a:r>
            <a:r>
              <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3. __________</a:t>
            </a:r>
            <a:endParaRPr kumimoji="0" lang="zh-CN" altLang="en-US" sz="2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文本框 15"/>
          <p:cNvSpPr txBox="1"/>
          <p:nvPr/>
        </p:nvSpPr>
        <p:spPr>
          <a:xfrm>
            <a:off x="4566554" y="5522912"/>
            <a:ext cx="2148565" cy="400110"/>
          </a:xfrm>
          <a:prstGeom prst="rect">
            <a:avLst/>
          </a:prstGeom>
          <a:noFill/>
          <a:ln w="19050">
            <a:noFill/>
          </a:ln>
        </p:spPr>
        <p:txBody>
          <a:bodyPr wrap="square">
            <a:spAutoFit/>
          </a:bodyPr>
          <a:lstStyle/>
          <a:p>
            <a:pPr algn="just"/>
            <a:r>
              <a:rPr lang="zh-CN" altLang="en-US" sz="2000" dirty="0">
                <a:highlight>
                  <a:srgbClr val="00FF00"/>
                </a:highlight>
              </a:rPr>
              <a:t>比赛信息</a:t>
            </a:r>
            <a:endParaRPr lang="zh-CN" altLang="en-US" sz="2000" dirty="0">
              <a:highlight>
                <a:srgbClr val="00FF00"/>
              </a:highlight>
            </a:endParaRPr>
          </a:p>
        </p:txBody>
      </p:sp>
      <p:sp>
        <p:nvSpPr>
          <p:cNvPr id="17" name="文本框 16"/>
          <p:cNvSpPr txBox="1"/>
          <p:nvPr/>
        </p:nvSpPr>
        <p:spPr>
          <a:xfrm>
            <a:off x="4566554" y="5841641"/>
            <a:ext cx="2148565" cy="400110"/>
          </a:xfrm>
          <a:prstGeom prst="rect">
            <a:avLst/>
          </a:prstGeom>
          <a:noFill/>
          <a:ln w="19050">
            <a:noFill/>
          </a:ln>
        </p:spPr>
        <p:txBody>
          <a:bodyPr wrap="square">
            <a:spAutoFit/>
          </a:bodyPr>
          <a:lstStyle/>
          <a:p>
            <a:pPr algn="just"/>
            <a:r>
              <a:rPr lang="zh-CN" altLang="en-US" sz="2000" dirty="0">
                <a:highlight>
                  <a:srgbClr val="00FF00"/>
                </a:highlight>
              </a:rPr>
              <a:t>欢迎报名</a:t>
            </a:r>
            <a:endParaRPr lang="zh-CN" altLang="en-US" sz="2000" dirty="0">
              <a:highlight>
                <a:srgbClr val="00FF00"/>
              </a:highlight>
            </a:endParaRPr>
          </a:p>
        </p:txBody>
      </p:sp>
      <p:sp>
        <p:nvSpPr>
          <p:cNvPr id="3" name="箭头: V 形 2"/>
          <p:cNvSpPr/>
          <p:nvPr/>
        </p:nvSpPr>
        <p:spPr>
          <a:xfrm>
            <a:off x="-119743" y="2995677"/>
            <a:ext cx="446315" cy="555171"/>
          </a:xfrm>
          <a:prstGeom prst="chevron">
            <a:avLst/>
          </a:prstGeom>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solidFill>
                <a:schemeClr val="tx1"/>
              </a:solidFill>
            </a:endParaRPr>
          </a:p>
        </p:txBody>
      </p:sp>
      <p:sp>
        <p:nvSpPr>
          <p:cNvPr id="6" name="文本框 5"/>
          <p:cNvSpPr txBox="1"/>
          <p:nvPr/>
        </p:nvSpPr>
        <p:spPr>
          <a:xfrm>
            <a:off x="1303952" y="3020511"/>
            <a:ext cx="5934638" cy="523220"/>
          </a:xfrm>
          <a:custGeom>
            <a:avLst/>
            <a:gdLst>
              <a:gd name="connsiteX0" fmla="*/ 0 w 5934638"/>
              <a:gd name="connsiteY0" fmla="*/ 0 h 523220"/>
              <a:gd name="connsiteX1" fmla="*/ 5934638 w 5934638"/>
              <a:gd name="connsiteY1" fmla="*/ 0 h 523220"/>
              <a:gd name="connsiteX2" fmla="*/ 5934638 w 5934638"/>
              <a:gd name="connsiteY2" fmla="*/ 523220 h 523220"/>
              <a:gd name="connsiteX3" fmla="*/ 0 w 5934638"/>
              <a:gd name="connsiteY3" fmla="*/ 523220 h 523220"/>
              <a:gd name="connsiteX4" fmla="*/ 0 w 5934638"/>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638" h="523220" extrusionOk="0">
                <a:moveTo>
                  <a:pt x="0" y="0"/>
                </a:moveTo>
                <a:cubicBezTo>
                  <a:pt x="2617448" y="-132292"/>
                  <a:pt x="3545926" y="139965"/>
                  <a:pt x="5934638" y="0"/>
                </a:cubicBezTo>
                <a:cubicBezTo>
                  <a:pt x="5907238" y="82181"/>
                  <a:pt x="5946448" y="302332"/>
                  <a:pt x="5934638" y="523220"/>
                </a:cubicBezTo>
                <a:cubicBezTo>
                  <a:pt x="3838556" y="562251"/>
                  <a:pt x="2094829" y="411386"/>
                  <a:pt x="0" y="523220"/>
                </a:cubicBezTo>
                <a:cubicBezTo>
                  <a:pt x="-35885" y="431733"/>
                  <a:pt x="-6622" y="128277"/>
                  <a:pt x="0" y="0"/>
                </a:cubicBezTo>
                <a:close/>
              </a:path>
            </a:pathLst>
          </a:custGeom>
          <a:noFill/>
          <a:ln w="19050">
            <a:solidFill>
              <a:schemeClr val="tx1"/>
            </a:solidFill>
          </a:ln>
        </p:spPr>
        <p:txBody>
          <a:bodyPr wrap="none" rtlCol="0">
            <a:spAutoFit/>
          </a:bodyPr>
          <a:lstStyle/>
          <a:p>
            <a:r>
              <a:rPr lang="en-US" altLang="zh-CN" sz="2800" dirty="0">
                <a:latin typeface="Times New Roman" panose="02020603050405020304" pitchFamily="18" charset="0"/>
                <a:cs typeface="Times New Roman" panose="02020603050405020304" pitchFamily="18" charset="0"/>
              </a:rPr>
              <a:t>Compare and choose one for homework</a:t>
            </a:r>
            <a:endParaRPr lang="zh-CN" altLang="en-US" sz="2800" dirty="0">
              <a:latin typeface="Times New Roman" panose="02020603050405020304" pitchFamily="18" charset="0"/>
              <a:cs typeface="Times New Roman" panose="02020603050405020304" pitchFamily="18" charset="0"/>
            </a:endParaRPr>
          </a:p>
        </p:txBody>
      </p:sp>
      <p:sp>
        <p:nvSpPr>
          <p:cNvPr id="7" name="箭头: V 形 6"/>
          <p:cNvSpPr/>
          <p:nvPr/>
        </p:nvSpPr>
        <p:spPr>
          <a:xfrm>
            <a:off x="315686" y="2995677"/>
            <a:ext cx="446315" cy="555171"/>
          </a:xfrm>
          <a:prstGeom prst="chevron">
            <a:avLst/>
          </a:prstGeom>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solidFill>
                <a:schemeClr val="tx1"/>
              </a:solidFill>
            </a:endParaRPr>
          </a:p>
        </p:txBody>
      </p:sp>
      <p:sp>
        <p:nvSpPr>
          <p:cNvPr id="18" name="箭头: V 形 17"/>
          <p:cNvSpPr/>
          <p:nvPr/>
        </p:nvSpPr>
        <p:spPr>
          <a:xfrm>
            <a:off x="736535" y="2995677"/>
            <a:ext cx="446315" cy="555171"/>
          </a:xfrm>
          <a:prstGeom prst="chevron">
            <a:avLst/>
          </a:prstGeom>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solidFill>
                <a:schemeClr val="tx1"/>
              </a:solidFill>
            </a:endParaRPr>
          </a:p>
        </p:txBody>
      </p:sp>
      <p:sp>
        <p:nvSpPr>
          <p:cNvPr id="19" name="箭头: V 形 18"/>
          <p:cNvSpPr/>
          <p:nvPr/>
        </p:nvSpPr>
        <p:spPr>
          <a:xfrm>
            <a:off x="7253574" y="2995677"/>
            <a:ext cx="446315" cy="555171"/>
          </a:xfrm>
          <a:prstGeom prst="chevron">
            <a:avLst/>
          </a:prstGeom>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solidFill>
                <a:schemeClr val="tx1"/>
              </a:solidFill>
            </a:endParaRPr>
          </a:p>
        </p:txBody>
      </p:sp>
      <p:sp>
        <p:nvSpPr>
          <p:cNvPr id="20" name="箭头: V 形 19"/>
          <p:cNvSpPr/>
          <p:nvPr/>
        </p:nvSpPr>
        <p:spPr>
          <a:xfrm>
            <a:off x="7689003" y="2995677"/>
            <a:ext cx="446315" cy="555171"/>
          </a:xfrm>
          <a:prstGeom prst="chevron">
            <a:avLst/>
          </a:prstGeom>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solidFill>
                <a:schemeClr val="tx1"/>
              </a:solidFill>
            </a:endParaRPr>
          </a:p>
        </p:txBody>
      </p:sp>
      <p:sp>
        <p:nvSpPr>
          <p:cNvPr id="21" name="箭头: V 形 20"/>
          <p:cNvSpPr/>
          <p:nvPr/>
        </p:nvSpPr>
        <p:spPr>
          <a:xfrm>
            <a:off x="8109852" y="2995677"/>
            <a:ext cx="446315" cy="555171"/>
          </a:xfrm>
          <a:prstGeom prst="chevron">
            <a:avLst/>
          </a:prstGeom>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solidFill>
                <a:schemeClr val="tx1"/>
              </a:solidFill>
            </a:endParaRPr>
          </a:p>
        </p:txBody>
      </p:sp>
      <p:graphicFrame>
        <p:nvGraphicFramePr>
          <p:cNvPr id="22" name="表格 21"/>
          <p:cNvGraphicFramePr>
            <a:graphicFrameLocks noGrp="1"/>
          </p:cNvGraphicFramePr>
          <p:nvPr/>
        </p:nvGraphicFramePr>
        <p:xfrm>
          <a:off x="8469856" y="1632857"/>
          <a:ext cx="3607840" cy="4119156"/>
        </p:xfrm>
        <a:graphic>
          <a:graphicData uri="http://schemas.openxmlformats.org/drawingml/2006/table">
            <a:tbl>
              <a:tblPr firstRow="1" bandRow="1">
                <a:effectLst>
                  <a:innerShdw blurRad="63500" dist="50800" dir="13500000">
                    <a:prstClr val="black">
                      <a:alpha val="50000"/>
                    </a:prstClr>
                  </a:innerShdw>
                </a:effectLst>
                <a:tableStyleId>{5940675A-B579-460E-94D1-54222C63F5DA}</a:tableStyleId>
              </a:tblPr>
              <a:tblGrid>
                <a:gridCol w="721568"/>
                <a:gridCol w="721568"/>
                <a:gridCol w="721568"/>
                <a:gridCol w="721568"/>
                <a:gridCol w="721568"/>
              </a:tblGrid>
              <a:tr h="435429">
                <a:tc>
                  <a:txBody>
                    <a:bodyPr/>
                    <a:lstStyle/>
                    <a:p>
                      <a:endParaRPr lang="zh-CN" altLang="en-US" sz="2000" dirty="0"/>
                    </a:p>
                  </a:txBody>
                  <a:tcPr>
                    <a:solidFill>
                      <a:schemeClr val="accent4">
                        <a:lumMod val="20000"/>
                        <a:lumOff val="80000"/>
                        <a:alpha val="86000"/>
                      </a:schemeClr>
                    </a:solidFill>
                  </a:tcPr>
                </a:tc>
                <a:tc>
                  <a:txBody>
                    <a:bodyPr/>
                    <a:lstStyle/>
                    <a:p>
                      <a:pPr algn="ctr"/>
                      <a:r>
                        <a:rPr lang="zh-CN" altLang="en-US" sz="2000" dirty="0"/>
                        <a:t>①</a:t>
                      </a:r>
                      <a:endParaRPr lang="zh-CN" altLang="en-US" sz="2000" dirty="0"/>
                    </a:p>
                  </a:txBody>
                  <a:tcPr>
                    <a:solidFill>
                      <a:schemeClr val="accent4">
                        <a:lumMod val="20000"/>
                        <a:lumOff val="80000"/>
                        <a:alpha val="86000"/>
                      </a:schemeClr>
                    </a:solidFill>
                  </a:tcPr>
                </a:tc>
                <a:tc>
                  <a:txBody>
                    <a:bodyPr/>
                    <a:lstStyle/>
                    <a:p>
                      <a:pPr algn="ctr"/>
                      <a:r>
                        <a:rPr lang="zh-CN" altLang="en-US" sz="2000" dirty="0"/>
                        <a:t>②</a:t>
                      </a:r>
                      <a:endParaRPr lang="zh-CN" altLang="en-US" sz="2000" dirty="0"/>
                    </a:p>
                  </a:txBody>
                  <a:tcPr>
                    <a:solidFill>
                      <a:schemeClr val="accent4">
                        <a:lumMod val="20000"/>
                        <a:lumOff val="80000"/>
                        <a:alpha val="86000"/>
                      </a:schemeClr>
                    </a:solidFill>
                  </a:tcPr>
                </a:tc>
                <a:tc>
                  <a:txBody>
                    <a:bodyPr/>
                    <a:lstStyle/>
                    <a:p>
                      <a:pPr algn="ctr"/>
                      <a:r>
                        <a:rPr lang="zh-CN" altLang="en-US" sz="2000" dirty="0"/>
                        <a:t>③</a:t>
                      </a:r>
                      <a:endParaRPr lang="zh-CN" altLang="en-US" sz="2000" dirty="0"/>
                    </a:p>
                  </a:txBody>
                  <a:tcPr>
                    <a:solidFill>
                      <a:schemeClr val="accent4">
                        <a:lumMod val="20000"/>
                        <a:lumOff val="80000"/>
                        <a:alpha val="86000"/>
                      </a:schemeClr>
                    </a:solidFill>
                  </a:tcPr>
                </a:tc>
                <a:tc>
                  <a:txBody>
                    <a:bodyPr/>
                    <a:lstStyle/>
                    <a:p>
                      <a:pPr algn="ctr"/>
                      <a:r>
                        <a:rPr lang="zh-CN" altLang="en-US" sz="2000" dirty="0"/>
                        <a:t>④</a:t>
                      </a:r>
                      <a:endParaRPr lang="zh-CN" altLang="en-US" sz="2000" dirty="0"/>
                    </a:p>
                  </a:txBody>
                  <a:tcPr>
                    <a:solidFill>
                      <a:schemeClr val="accent4">
                        <a:lumMod val="20000"/>
                        <a:lumOff val="80000"/>
                        <a:alpha val="86000"/>
                      </a:schemeClr>
                    </a:solidFill>
                  </a:tcPr>
                </a:tc>
              </a:tr>
              <a:tr h="892629">
                <a:tc>
                  <a:txBody>
                    <a:bodyPr/>
                    <a:lstStyle/>
                    <a:p>
                      <a:pPr algn="ctr"/>
                      <a:r>
                        <a:rPr lang="zh-CN" altLang="en-US" sz="2000" dirty="0"/>
                        <a:t>体裁人称</a:t>
                      </a:r>
                      <a:endParaRPr lang="zh-CN" altLang="en-US" sz="2000" dirty="0"/>
                    </a:p>
                  </a:txBody>
                  <a:tcPr>
                    <a:solidFill>
                      <a:schemeClr val="accent4">
                        <a:lumMod val="20000"/>
                        <a:lumOff val="80000"/>
                        <a:alpha val="86000"/>
                      </a:schemeClr>
                    </a:solidFill>
                  </a:tcPr>
                </a:tc>
                <a:tc>
                  <a:txBody>
                    <a:bodyPr/>
                    <a:lstStyle/>
                    <a:p>
                      <a:endParaRPr lang="zh-CN" altLang="en-US" sz="2000" dirty="0"/>
                    </a:p>
                  </a:txBody>
                  <a:tcPr>
                    <a:solidFill>
                      <a:schemeClr val="accent4">
                        <a:lumMod val="20000"/>
                        <a:lumOff val="80000"/>
                        <a:alpha val="86000"/>
                      </a:schemeClr>
                    </a:solidFill>
                  </a:tcPr>
                </a:tc>
                <a:tc>
                  <a:txBody>
                    <a:bodyPr/>
                    <a:lstStyle/>
                    <a:p>
                      <a:endParaRPr lang="zh-CN" altLang="en-US" sz="2000" dirty="0"/>
                    </a:p>
                  </a:txBody>
                  <a:tcPr>
                    <a:solidFill>
                      <a:schemeClr val="accent4">
                        <a:lumMod val="20000"/>
                        <a:lumOff val="80000"/>
                        <a:alpha val="86000"/>
                      </a:schemeClr>
                    </a:solidFill>
                  </a:tcPr>
                </a:tc>
                <a:tc>
                  <a:txBody>
                    <a:bodyPr/>
                    <a:lstStyle/>
                    <a:p>
                      <a:endParaRPr lang="zh-CN" altLang="en-US" sz="2000" dirty="0"/>
                    </a:p>
                  </a:txBody>
                  <a:tcPr>
                    <a:solidFill>
                      <a:schemeClr val="accent4">
                        <a:lumMod val="20000"/>
                        <a:lumOff val="80000"/>
                        <a:alpha val="86000"/>
                      </a:schemeClr>
                    </a:solidFill>
                  </a:tcPr>
                </a:tc>
                <a:tc>
                  <a:txBody>
                    <a:bodyPr/>
                    <a:lstStyle/>
                    <a:p>
                      <a:endParaRPr lang="zh-CN" altLang="en-US" sz="2000"/>
                    </a:p>
                  </a:txBody>
                  <a:tcPr>
                    <a:solidFill>
                      <a:schemeClr val="accent4">
                        <a:lumMod val="20000"/>
                        <a:lumOff val="80000"/>
                        <a:alpha val="86000"/>
                      </a:schemeClr>
                    </a:solidFill>
                  </a:tcPr>
                </a:tc>
              </a:tr>
              <a:tr h="892629">
                <a:tc>
                  <a:txBody>
                    <a:bodyPr/>
                    <a:lstStyle/>
                    <a:p>
                      <a:pPr algn="ctr"/>
                      <a:r>
                        <a:rPr lang="zh-CN" altLang="en-US" sz="2000" dirty="0"/>
                        <a:t>时态语气</a:t>
                      </a:r>
                      <a:endParaRPr lang="zh-CN" altLang="en-US" sz="2000" dirty="0"/>
                    </a:p>
                  </a:txBody>
                  <a:tcPr>
                    <a:solidFill>
                      <a:schemeClr val="accent4">
                        <a:lumMod val="20000"/>
                        <a:lumOff val="80000"/>
                        <a:alpha val="86000"/>
                      </a:schemeClr>
                    </a:solidFill>
                  </a:tcPr>
                </a:tc>
                <a:tc>
                  <a:txBody>
                    <a:bodyPr/>
                    <a:lstStyle/>
                    <a:p>
                      <a:endParaRPr lang="zh-CN" altLang="en-US" sz="2000"/>
                    </a:p>
                  </a:txBody>
                  <a:tcPr>
                    <a:solidFill>
                      <a:schemeClr val="accent4">
                        <a:lumMod val="20000"/>
                        <a:lumOff val="80000"/>
                        <a:alpha val="86000"/>
                      </a:schemeClr>
                    </a:solidFill>
                  </a:tcPr>
                </a:tc>
                <a:tc>
                  <a:txBody>
                    <a:bodyPr/>
                    <a:lstStyle/>
                    <a:p>
                      <a:endParaRPr lang="zh-CN" altLang="en-US" sz="2000"/>
                    </a:p>
                  </a:txBody>
                  <a:tcPr>
                    <a:solidFill>
                      <a:schemeClr val="accent4">
                        <a:lumMod val="20000"/>
                        <a:lumOff val="80000"/>
                        <a:alpha val="86000"/>
                      </a:schemeClr>
                    </a:solidFill>
                  </a:tcPr>
                </a:tc>
                <a:tc>
                  <a:txBody>
                    <a:bodyPr/>
                    <a:lstStyle/>
                    <a:p>
                      <a:endParaRPr lang="zh-CN" altLang="en-US" sz="2000" dirty="0"/>
                    </a:p>
                  </a:txBody>
                  <a:tcPr>
                    <a:solidFill>
                      <a:schemeClr val="accent4">
                        <a:lumMod val="20000"/>
                        <a:lumOff val="80000"/>
                        <a:alpha val="86000"/>
                      </a:schemeClr>
                    </a:solidFill>
                  </a:tcPr>
                </a:tc>
                <a:tc>
                  <a:txBody>
                    <a:bodyPr/>
                    <a:lstStyle/>
                    <a:p>
                      <a:endParaRPr lang="zh-CN" altLang="en-US" sz="2000"/>
                    </a:p>
                  </a:txBody>
                  <a:tcPr>
                    <a:solidFill>
                      <a:schemeClr val="accent4">
                        <a:lumMod val="20000"/>
                        <a:lumOff val="80000"/>
                        <a:alpha val="86000"/>
                      </a:schemeClr>
                    </a:solidFill>
                  </a:tcPr>
                </a:tc>
              </a:tr>
              <a:tr h="892629">
                <a:tc>
                  <a:txBody>
                    <a:bodyPr/>
                    <a:lstStyle/>
                    <a:p>
                      <a:pPr algn="ctr"/>
                      <a:r>
                        <a:rPr lang="zh-CN" altLang="en-US" sz="2000" dirty="0"/>
                        <a:t>篇章结构</a:t>
                      </a:r>
                      <a:endParaRPr lang="zh-CN" altLang="en-US" sz="2000" dirty="0"/>
                    </a:p>
                  </a:txBody>
                  <a:tcPr>
                    <a:solidFill>
                      <a:schemeClr val="accent4">
                        <a:lumMod val="20000"/>
                        <a:lumOff val="80000"/>
                        <a:alpha val="86000"/>
                      </a:schemeClr>
                    </a:solidFill>
                  </a:tcPr>
                </a:tc>
                <a:tc>
                  <a:txBody>
                    <a:bodyPr/>
                    <a:lstStyle/>
                    <a:p>
                      <a:endParaRPr lang="zh-CN" altLang="en-US" sz="2000"/>
                    </a:p>
                  </a:txBody>
                  <a:tcPr>
                    <a:solidFill>
                      <a:schemeClr val="accent4">
                        <a:lumMod val="20000"/>
                        <a:lumOff val="80000"/>
                        <a:alpha val="86000"/>
                      </a:schemeClr>
                    </a:solidFill>
                  </a:tcPr>
                </a:tc>
                <a:tc>
                  <a:txBody>
                    <a:bodyPr/>
                    <a:lstStyle/>
                    <a:p>
                      <a:endParaRPr lang="zh-CN" altLang="en-US" sz="2000"/>
                    </a:p>
                  </a:txBody>
                  <a:tcPr>
                    <a:solidFill>
                      <a:schemeClr val="accent4">
                        <a:lumMod val="20000"/>
                        <a:lumOff val="80000"/>
                        <a:alpha val="86000"/>
                      </a:schemeClr>
                    </a:solidFill>
                  </a:tcPr>
                </a:tc>
                <a:tc>
                  <a:txBody>
                    <a:bodyPr/>
                    <a:lstStyle/>
                    <a:p>
                      <a:endParaRPr lang="zh-CN" altLang="en-US" sz="2000" dirty="0"/>
                    </a:p>
                  </a:txBody>
                  <a:tcPr>
                    <a:solidFill>
                      <a:schemeClr val="accent4">
                        <a:lumMod val="20000"/>
                        <a:lumOff val="80000"/>
                        <a:alpha val="86000"/>
                      </a:schemeClr>
                    </a:solidFill>
                  </a:tcPr>
                </a:tc>
                <a:tc>
                  <a:txBody>
                    <a:bodyPr/>
                    <a:lstStyle/>
                    <a:p>
                      <a:endParaRPr lang="zh-CN" altLang="en-US" sz="2000" dirty="0"/>
                    </a:p>
                  </a:txBody>
                  <a:tcPr>
                    <a:solidFill>
                      <a:schemeClr val="accent4">
                        <a:lumMod val="20000"/>
                        <a:lumOff val="80000"/>
                        <a:alpha val="86000"/>
                      </a:schemeClr>
                    </a:solidFill>
                  </a:tcPr>
                </a:tc>
              </a:tr>
              <a:tr h="89262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dirty="0"/>
                        <a:t>内容要点</a:t>
                      </a:r>
                      <a:endParaRPr lang="zh-CN" altLang="en-US" sz="2000" dirty="0"/>
                    </a:p>
                    <a:p>
                      <a:pPr algn="ctr"/>
                      <a:endParaRPr lang="zh-CN" altLang="en-US" sz="2000" dirty="0"/>
                    </a:p>
                  </a:txBody>
                  <a:tcPr>
                    <a:solidFill>
                      <a:schemeClr val="accent4">
                        <a:lumMod val="20000"/>
                        <a:lumOff val="80000"/>
                        <a:alpha val="86000"/>
                      </a:schemeClr>
                    </a:solidFill>
                  </a:tcPr>
                </a:tc>
                <a:tc>
                  <a:txBody>
                    <a:bodyPr/>
                    <a:lstStyle/>
                    <a:p>
                      <a:endParaRPr lang="zh-CN" altLang="en-US" sz="2000"/>
                    </a:p>
                  </a:txBody>
                  <a:tcPr>
                    <a:solidFill>
                      <a:schemeClr val="accent4">
                        <a:lumMod val="20000"/>
                        <a:lumOff val="80000"/>
                        <a:alpha val="86000"/>
                      </a:schemeClr>
                    </a:solidFill>
                  </a:tcPr>
                </a:tc>
                <a:tc>
                  <a:txBody>
                    <a:bodyPr/>
                    <a:lstStyle/>
                    <a:p>
                      <a:endParaRPr lang="zh-CN" altLang="en-US" sz="2000"/>
                    </a:p>
                  </a:txBody>
                  <a:tcPr>
                    <a:solidFill>
                      <a:schemeClr val="accent4">
                        <a:lumMod val="20000"/>
                        <a:lumOff val="80000"/>
                        <a:alpha val="86000"/>
                      </a:schemeClr>
                    </a:solidFill>
                  </a:tcPr>
                </a:tc>
                <a:tc>
                  <a:txBody>
                    <a:bodyPr/>
                    <a:lstStyle/>
                    <a:p>
                      <a:endParaRPr lang="zh-CN" altLang="en-US" sz="2000" dirty="0"/>
                    </a:p>
                  </a:txBody>
                  <a:tcPr>
                    <a:solidFill>
                      <a:schemeClr val="accent4">
                        <a:lumMod val="20000"/>
                        <a:lumOff val="80000"/>
                        <a:alpha val="86000"/>
                      </a:schemeClr>
                    </a:solidFill>
                  </a:tcPr>
                </a:tc>
                <a:tc>
                  <a:txBody>
                    <a:bodyPr/>
                    <a:lstStyle/>
                    <a:p>
                      <a:endParaRPr lang="zh-CN" altLang="en-US" sz="2000" dirty="0"/>
                    </a:p>
                  </a:txBody>
                  <a:tcPr>
                    <a:solidFill>
                      <a:schemeClr val="accent4">
                        <a:lumMod val="20000"/>
                        <a:lumOff val="80000"/>
                        <a:alpha val="86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down)">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arn(inVertical)">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animBg="1"/>
      <p:bldP spid="10" grpId="0"/>
      <p:bldP spid="11" grpId="0"/>
      <p:bldP spid="12" grpId="0" animBg="1"/>
      <p:bldP spid="13" grpId="0"/>
      <p:bldP spid="14" grpId="0"/>
      <p:bldP spid="16" grpId="0"/>
      <p:bldP spid="17"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9" name="1.studio_video_1692023077895.mp4(Av404795614,P1)">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64874" y="116567"/>
            <a:ext cx="11744097" cy="6577559"/>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3715" y="-1007688"/>
            <a:ext cx="3178429" cy="31784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043797"/>
            <a:ext cx="2847739" cy="3958357"/>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ctrTitle"/>
          </p:nvPr>
        </p:nvSpPr>
        <p:spPr>
          <a:xfrm>
            <a:off x="1349929" y="1363392"/>
            <a:ext cx="9144000" cy="2387600"/>
          </a:xfrm>
        </p:spPr>
        <p:txBody>
          <a:bodyPr>
            <a:normAutofit fontScale="90000"/>
          </a:bodyPr>
          <a:lstStyle/>
          <a:p>
            <a:r>
              <a:rPr lang="en-US" altLang="zh-CN" dirty="0"/>
              <a:t>The flower that blooms in adversity is the most rare and beautiful of all.</a:t>
            </a:r>
            <a:endParaRPr lang="zh-CN" altLang="en-US" dirty="0"/>
          </a:p>
        </p:txBody>
      </p:sp>
      <p:sp>
        <p:nvSpPr>
          <p:cNvPr id="3" name="副标题 2"/>
          <p:cNvSpPr>
            <a:spLocks noGrp="1"/>
          </p:cNvSpPr>
          <p:nvPr>
            <p:ph type="subTitle" idx="1"/>
          </p:nvPr>
        </p:nvSpPr>
        <p:spPr>
          <a:xfrm>
            <a:off x="1654627" y="3687145"/>
            <a:ext cx="9144000" cy="1655762"/>
          </a:xfrm>
        </p:spPr>
        <p:txBody>
          <a:bodyPr/>
          <a:lstStyle/>
          <a:p>
            <a:r>
              <a:rPr lang="zh-CN" altLang="en-US" dirty="0">
                <a:latin typeface="宋体" panose="02010600030101010101" pitchFamily="2" charset="-122"/>
                <a:ea typeface="宋体" panose="02010600030101010101" pitchFamily="2" charset="-122"/>
              </a:rPr>
              <a:t>逆境中绽放的花朵，才是最珍贵、最美丽的。</a:t>
            </a:r>
            <a:endParaRPr lang="zh-CN" altLang="en-US" dirty="0">
              <a:latin typeface="宋体" panose="02010600030101010101" pitchFamily="2" charset="-122"/>
              <a:ea typeface="宋体" panose="02010600030101010101" pitchFamily="2" charset="-122"/>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04" y="5039916"/>
            <a:ext cx="1855780" cy="1818084"/>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5784" y="4574510"/>
            <a:ext cx="3443843" cy="2269003"/>
          </a:xfrm>
          <a:prstGeom prst="rect">
            <a:avLst/>
          </a:prstGeom>
        </p:spPr>
      </p:pic>
      <p:pic>
        <p:nvPicPr>
          <p:cNvPr id="7" name="内容占位符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5955" y="3043797"/>
            <a:ext cx="4771460" cy="381716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400422" y="831379"/>
            <a:ext cx="8512629" cy="5500461"/>
          </a:xfrm>
          <a:custGeom>
            <a:avLst/>
            <a:gdLst>
              <a:gd name="connsiteX0" fmla="*/ 0 w 8512629"/>
              <a:gd name="connsiteY0" fmla="*/ 0 h 5500461"/>
              <a:gd name="connsiteX1" fmla="*/ 654818 w 8512629"/>
              <a:gd name="connsiteY1" fmla="*/ 0 h 5500461"/>
              <a:gd name="connsiteX2" fmla="*/ 1139383 w 8512629"/>
              <a:gd name="connsiteY2" fmla="*/ 0 h 5500461"/>
              <a:gd name="connsiteX3" fmla="*/ 1709074 w 8512629"/>
              <a:gd name="connsiteY3" fmla="*/ 0 h 5500461"/>
              <a:gd name="connsiteX4" fmla="*/ 2278765 w 8512629"/>
              <a:gd name="connsiteY4" fmla="*/ 0 h 5500461"/>
              <a:gd name="connsiteX5" fmla="*/ 2848457 w 8512629"/>
              <a:gd name="connsiteY5" fmla="*/ 0 h 5500461"/>
              <a:gd name="connsiteX6" fmla="*/ 3247895 w 8512629"/>
              <a:gd name="connsiteY6" fmla="*/ 0 h 5500461"/>
              <a:gd name="connsiteX7" fmla="*/ 3647334 w 8512629"/>
              <a:gd name="connsiteY7" fmla="*/ 0 h 5500461"/>
              <a:gd name="connsiteX8" fmla="*/ 4387278 w 8512629"/>
              <a:gd name="connsiteY8" fmla="*/ 0 h 5500461"/>
              <a:gd name="connsiteX9" fmla="*/ 5042096 w 8512629"/>
              <a:gd name="connsiteY9" fmla="*/ 0 h 5500461"/>
              <a:gd name="connsiteX10" fmla="*/ 5611787 w 8512629"/>
              <a:gd name="connsiteY10" fmla="*/ 0 h 5500461"/>
              <a:gd name="connsiteX11" fmla="*/ 6266605 w 8512629"/>
              <a:gd name="connsiteY11" fmla="*/ 0 h 5500461"/>
              <a:gd name="connsiteX12" fmla="*/ 6836296 w 8512629"/>
              <a:gd name="connsiteY12" fmla="*/ 0 h 5500461"/>
              <a:gd name="connsiteX13" fmla="*/ 7661366 w 8512629"/>
              <a:gd name="connsiteY13" fmla="*/ 0 h 5500461"/>
              <a:gd name="connsiteX14" fmla="*/ 8512629 w 8512629"/>
              <a:gd name="connsiteY14" fmla="*/ 0 h 5500461"/>
              <a:gd name="connsiteX15" fmla="*/ 8512629 w 8512629"/>
              <a:gd name="connsiteY15" fmla="*/ 797567 h 5500461"/>
              <a:gd name="connsiteX16" fmla="*/ 8512629 w 8512629"/>
              <a:gd name="connsiteY16" fmla="*/ 1595134 h 5500461"/>
              <a:gd name="connsiteX17" fmla="*/ 8512629 w 8512629"/>
              <a:gd name="connsiteY17" fmla="*/ 2337696 h 5500461"/>
              <a:gd name="connsiteX18" fmla="*/ 8512629 w 8512629"/>
              <a:gd name="connsiteY18" fmla="*/ 2970249 h 5500461"/>
              <a:gd name="connsiteX19" fmla="*/ 8512629 w 8512629"/>
              <a:gd name="connsiteY19" fmla="*/ 3602802 h 5500461"/>
              <a:gd name="connsiteX20" fmla="*/ 8512629 w 8512629"/>
              <a:gd name="connsiteY20" fmla="*/ 4345364 h 5500461"/>
              <a:gd name="connsiteX21" fmla="*/ 8512629 w 8512629"/>
              <a:gd name="connsiteY21" fmla="*/ 4867908 h 5500461"/>
              <a:gd name="connsiteX22" fmla="*/ 8512629 w 8512629"/>
              <a:gd name="connsiteY22" fmla="*/ 5500461 h 5500461"/>
              <a:gd name="connsiteX23" fmla="*/ 7772685 w 8512629"/>
              <a:gd name="connsiteY23" fmla="*/ 5500461 h 5500461"/>
              <a:gd name="connsiteX24" fmla="*/ 7117867 w 8512629"/>
              <a:gd name="connsiteY24" fmla="*/ 5500461 h 5500461"/>
              <a:gd name="connsiteX25" fmla="*/ 6463050 w 8512629"/>
              <a:gd name="connsiteY25" fmla="*/ 5500461 h 5500461"/>
              <a:gd name="connsiteX26" fmla="*/ 5637980 w 8512629"/>
              <a:gd name="connsiteY26" fmla="*/ 5500461 h 5500461"/>
              <a:gd name="connsiteX27" fmla="*/ 4983162 w 8512629"/>
              <a:gd name="connsiteY27" fmla="*/ 5500461 h 5500461"/>
              <a:gd name="connsiteX28" fmla="*/ 4583723 w 8512629"/>
              <a:gd name="connsiteY28" fmla="*/ 5500461 h 5500461"/>
              <a:gd name="connsiteX29" fmla="*/ 4014032 w 8512629"/>
              <a:gd name="connsiteY29" fmla="*/ 5500461 h 5500461"/>
              <a:gd name="connsiteX30" fmla="*/ 3614593 w 8512629"/>
              <a:gd name="connsiteY30" fmla="*/ 5500461 h 5500461"/>
              <a:gd name="connsiteX31" fmla="*/ 3130028 w 8512629"/>
              <a:gd name="connsiteY31" fmla="*/ 5500461 h 5500461"/>
              <a:gd name="connsiteX32" fmla="*/ 2730589 w 8512629"/>
              <a:gd name="connsiteY32" fmla="*/ 5500461 h 5500461"/>
              <a:gd name="connsiteX33" fmla="*/ 1905519 w 8512629"/>
              <a:gd name="connsiteY33" fmla="*/ 5500461 h 5500461"/>
              <a:gd name="connsiteX34" fmla="*/ 1506081 w 8512629"/>
              <a:gd name="connsiteY34" fmla="*/ 5500461 h 5500461"/>
              <a:gd name="connsiteX35" fmla="*/ 851263 w 8512629"/>
              <a:gd name="connsiteY35" fmla="*/ 5500461 h 5500461"/>
              <a:gd name="connsiteX36" fmla="*/ 0 w 8512629"/>
              <a:gd name="connsiteY36" fmla="*/ 5500461 h 5500461"/>
              <a:gd name="connsiteX37" fmla="*/ 0 w 8512629"/>
              <a:gd name="connsiteY37" fmla="*/ 4867908 h 5500461"/>
              <a:gd name="connsiteX38" fmla="*/ 0 w 8512629"/>
              <a:gd name="connsiteY38" fmla="*/ 4125346 h 5500461"/>
              <a:gd name="connsiteX39" fmla="*/ 0 w 8512629"/>
              <a:gd name="connsiteY39" fmla="*/ 3602802 h 5500461"/>
              <a:gd name="connsiteX40" fmla="*/ 0 w 8512629"/>
              <a:gd name="connsiteY40" fmla="*/ 2915244 h 5500461"/>
              <a:gd name="connsiteX41" fmla="*/ 0 w 8512629"/>
              <a:gd name="connsiteY41" fmla="*/ 2337696 h 5500461"/>
              <a:gd name="connsiteX42" fmla="*/ 0 w 8512629"/>
              <a:gd name="connsiteY42" fmla="*/ 1650138 h 5500461"/>
              <a:gd name="connsiteX43" fmla="*/ 0 w 8512629"/>
              <a:gd name="connsiteY43" fmla="*/ 852571 h 5500461"/>
              <a:gd name="connsiteX44" fmla="*/ 0 w 8512629"/>
              <a:gd name="connsiteY44" fmla="*/ 0 h 550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12629" h="5500461" fill="none" extrusionOk="0">
                <a:moveTo>
                  <a:pt x="0" y="0"/>
                </a:moveTo>
                <a:cubicBezTo>
                  <a:pt x="283910" y="27539"/>
                  <a:pt x="483707" y="-9849"/>
                  <a:pt x="654818" y="0"/>
                </a:cubicBezTo>
                <a:cubicBezTo>
                  <a:pt x="825929" y="9849"/>
                  <a:pt x="997205" y="2426"/>
                  <a:pt x="1139383" y="0"/>
                </a:cubicBezTo>
                <a:cubicBezTo>
                  <a:pt x="1281562" y="-2426"/>
                  <a:pt x="1478506" y="22462"/>
                  <a:pt x="1709074" y="0"/>
                </a:cubicBezTo>
                <a:cubicBezTo>
                  <a:pt x="1939642" y="-22462"/>
                  <a:pt x="2134754" y="-13476"/>
                  <a:pt x="2278765" y="0"/>
                </a:cubicBezTo>
                <a:cubicBezTo>
                  <a:pt x="2422776" y="13476"/>
                  <a:pt x="2568451" y="18707"/>
                  <a:pt x="2848457" y="0"/>
                </a:cubicBezTo>
                <a:cubicBezTo>
                  <a:pt x="3128463" y="-18707"/>
                  <a:pt x="3149529" y="-13277"/>
                  <a:pt x="3247895" y="0"/>
                </a:cubicBezTo>
                <a:cubicBezTo>
                  <a:pt x="3346261" y="13277"/>
                  <a:pt x="3565699" y="208"/>
                  <a:pt x="3647334" y="0"/>
                </a:cubicBezTo>
                <a:cubicBezTo>
                  <a:pt x="3728969" y="-208"/>
                  <a:pt x="4205334" y="-14540"/>
                  <a:pt x="4387278" y="0"/>
                </a:cubicBezTo>
                <a:cubicBezTo>
                  <a:pt x="4569222" y="14540"/>
                  <a:pt x="4746807" y="-23186"/>
                  <a:pt x="5042096" y="0"/>
                </a:cubicBezTo>
                <a:cubicBezTo>
                  <a:pt x="5337385" y="23186"/>
                  <a:pt x="5338607" y="2663"/>
                  <a:pt x="5611787" y="0"/>
                </a:cubicBezTo>
                <a:cubicBezTo>
                  <a:pt x="5884967" y="-2663"/>
                  <a:pt x="6040487" y="13156"/>
                  <a:pt x="6266605" y="0"/>
                </a:cubicBezTo>
                <a:cubicBezTo>
                  <a:pt x="6492723" y="-13156"/>
                  <a:pt x="6553044" y="1121"/>
                  <a:pt x="6836296" y="0"/>
                </a:cubicBezTo>
                <a:cubicBezTo>
                  <a:pt x="7119548" y="-1121"/>
                  <a:pt x="7455696" y="-7550"/>
                  <a:pt x="7661366" y="0"/>
                </a:cubicBezTo>
                <a:cubicBezTo>
                  <a:pt x="7867036" y="7550"/>
                  <a:pt x="8320841" y="25726"/>
                  <a:pt x="8512629" y="0"/>
                </a:cubicBezTo>
                <a:cubicBezTo>
                  <a:pt x="8476177" y="199551"/>
                  <a:pt x="8531268" y="449534"/>
                  <a:pt x="8512629" y="797567"/>
                </a:cubicBezTo>
                <a:cubicBezTo>
                  <a:pt x="8493990" y="1145600"/>
                  <a:pt x="8476365" y="1399978"/>
                  <a:pt x="8512629" y="1595134"/>
                </a:cubicBezTo>
                <a:cubicBezTo>
                  <a:pt x="8548893" y="1790290"/>
                  <a:pt x="8508012" y="2184012"/>
                  <a:pt x="8512629" y="2337696"/>
                </a:cubicBezTo>
                <a:cubicBezTo>
                  <a:pt x="8517246" y="2491380"/>
                  <a:pt x="8530494" y="2812410"/>
                  <a:pt x="8512629" y="2970249"/>
                </a:cubicBezTo>
                <a:cubicBezTo>
                  <a:pt x="8494764" y="3128088"/>
                  <a:pt x="8487496" y="3401205"/>
                  <a:pt x="8512629" y="3602802"/>
                </a:cubicBezTo>
                <a:cubicBezTo>
                  <a:pt x="8537762" y="3804399"/>
                  <a:pt x="8484799" y="4033908"/>
                  <a:pt x="8512629" y="4345364"/>
                </a:cubicBezTo>
                <a:cubicBezTo>
                  <a:pt x="8540459" y="4656820"/>
                  <a:pt x="8501377" y="4702050"/>
                  <a:pt x="8512629" y="4867908"/>
                </a:cubicBezTo>
                <a:cubicBezTo>
                  <a:pt x="8523881" y="5033766"/>
                  <a:pt x="8506358" y="5258249"/>
                  <a:pt x="8512629" y="5500461"/>
                </a:cubicBezTo>
                <a:cubicBezTo>
                  <a:pt x="8244450" y="5506966"/>
                  <a:pt x="8072158" y="5522904"/>
                  <a:pt x="7772685" y="5500461"/>
                </a:cubicBezTo>
                <a:cubicBezTo>
                  <a:pt x="7473212" y="5478018"/>
                  <a:pt x="7343309" y="5470978"/>
                  <a:pt x="7117867" y="5500461"/>
                </a:cubicBezTo>
                <a:cubicBezTo>
                  <a:pt x="6892425" y="5529944"/>
                  <a:pt x="6601294" y="5500681"/>
                  <a:pt x="6463050" y="5500461"/>
                </a:cubicBezTo>
                <a:cubicBezTo>
                  <a:pt x="6324806" y="5500241"/>
                  <a:pt x="5935664" y="5481711"/>
                  <a:pt x="5637980" y="5500461"/>
                </a:cubicBezTo>
                <a:cubicBezTo>
                  <a:pt x="5340296" y="5519212"/>
                  <a:pt x="5292421" y="5474383"/>
                  <a:pt x="4983162" y="5500461"/>
                </a:cubicBezTo>
                <a:cubicBezTo>
                  <a:pt x="4673903" y="5526539"/>
                  <a:pt x="4714705" y="5482086"/>
                  <a:pt x="4583723" y="5500461"/>
                </a:cubicBezTo>
                <a:cubicBezTo>
                  <a:pt x="4452741" y="5518836"/>
                  <a:pt x="4236314" y="5502398"/>
                  <a:pt x="4014032" y="5500461"/>
                </a:cubicBezTo>
                <a:cubicBezTo>
                  <a:pt x="3791750" y="5498524"/>
                  <a:pt x="3732208" y="5492493"/>
                  <a:pt x="3614593" y="5500461"/>
                </a:cubicBezTo>
                <a:cubicBezTo>
                  <a:pt x="3496978" y="5508429"/>
                  <a:pt x="3246638" y="5496447"/>
                  <a:pt x="3130028" y="5500461"/>
                </a:cubicBezTo>
                <a:cubicBezTo>
                  <a:pt x="3013419" y="5504475"/>
                  <a:pt x="2885400" y="5509614"/>
                  <a:pt x="2730589" y="5500461"/>
                </a:cubicBezTo>
                <a:cubicBezTo>
                  <a:pt x="2575778" y="5491308"/>
                  <a:pt x="2308582" y="5509587"/>
                  <a:pt x="1905519" y="5500461"/>
                </a:cubicBezTo>
                <a:cubicBezTo>
                  <a:pt x="1502456" y="5491336"/>
                  <a:pt x="1690414" y="5499957"/>
                  <a:pt x="1506081" y="5500461"/>
                </a:cubicBezTo>
                <a:cubicBezTo>
                  <a:pt x="1321748" y="5500965"/>
                  <a:pt x="1132049" y="5472873"/>
                  <a:pt x="851263" y="5500461"/>
                </a:cubicBezTo>
                <a:cubicBezTo>
                  <a:pt x="570477" y="5528049"/>
                  <a:pt x="344654" y="5489700"/>
                  <a:pt x="0" y="5500461"/>
                </a:cubicBezTo>
                <a:cubicBezTo>
                  <a:pt x="-6742" y="5365884"/>
                  <a:pt x="-30253" y="5037368"/>
                  <a:pt x="0" y="4867908"/>
                </a:cubicBezTo>
                <a:cubicBezTo>
                  <a:pt x="30253" y="4698448"/>
                  <a:pt x="-25734" y="4299926"/>
                  <a:pt x="0" y="4125346"/>
                </a:cubicBezTo>
                <a:cubicBezTo>
                  <a:pt x="25734" y="3950766"/>
                  <a:pt x="-6118" y="3761698"/>
                  <a:pt x="0" y="3602802"/>
                </a:cubicBezTo>
                <a:cubicBezTo>
                  <a:pt x="6118" y="3443906"/>
                  <a:pt x="7326" y="3188575"/>
                  <a:pt x="0" y="2915244"/>
                </a:cubicBezTo>
                <a:cubicBezTo>
                  <a:pt x="-7326" y="2641913"/>
                  <a:pt x="-4911" y="2594228"/>
                  <a:pt x="0" y="2337696"/>
                </a:cubicBezTo>
                <a:cubicBezTo>
                  <a:pt x="4911" y="2081164"/>
                  <a:pt x="24063" y="1846885"/>
                  <a:pt x="0" y="1650138"/>
                </a:cubicBezTo>
                <a:cubicBezTo>
                  <a:pt x="-24063" y="1453391"/>
                  <a:pt x="-37983" y="1210504"/>
                  <a:pt x="0" y="852571"/>
                </a:cubicBezTo>
                <a:cubicBezTo>
                  <a:pt x="37983" y="494638"/>
                  <a:pt x="-34898" y="361641"/>
                  <a:pt x="0" y="0"/>
                </a:cubicBezTo>
                <a:close/>
              </a:path>
              <a:path w="8512629" h="5500461" stroke="0" extrusionOk="0">
                <a:moveTo>
                  <a:pt x="0" y="0"/>
                </a:moveTo>
                <a:cubicBezTo>
                  <a:pt x="309644" y="-8115"/>
                  <a:pt x="445295" y="-30901"/>
                  <a:pt x="825070" y="0"/>
                </a:cubicBezTo>
                <a:cubicBezTo>
                  <a:pt x="1204845" y="30901"/>
                  <a:pt x="1139293" y="19373"/>
                  <a:pt x="1309635" y="0"/>
                </a:cubicBezTo>
                <a:cubicBezTo>
                  <a:pt x="1479978" y="-19373"/>
                  <a:pt x="1623898" y="-11270"/>
                  <a:pt x="1709074" y="0"/>
                </a:cubicBezTo>
                <a:cubicBezTo>
                  <a:pt x="1794250" y="11270"/>
                  <a:pt x="2245177" y="-26397"/>
                  <a:pt x="2449018" y="0"/>
                </a:cubicBezTo>
                <a:cubicBezTo>
                  <a:pt x="2652859" y="26397"/>
                  <a:pt x="2972624" y="3404"/>
                  <a:pt x="3103835" y="0"/>
                </a:cubicBezTo>
                <a:cubicBezTo>
                  <a:pt x="3235046" y="-3404"/>
                  <a:pt x="3572892" y="4393"/>
                  <a:pt x="3928906" y="0"/>
                </a:cubicBezTo>
                <a:cubicBezTo>
                  <a:pt x="4284920" y="-4393"/>
                  <a:pt x="4279374" y="-20039"/>
                  <a:pt x="4498597" y="0"/>
                </a:cubicBezTo>
                <a:cubicBezTo>
                  <a:pt x="4717820" y="20039"/>
                  <a:pt x="4881351" y="-23435"/>
                  <a:pt x="5068288" y="0"/>
                </a:cubicBezTo>
                <a:cubicBezTo>
                  <a:pt x="5255225" y="23435"/>
                  <a:pt x="5367543" y="-5675"/>
                  <a:pt x="5467727" y="0"/>
                </a:cubicBezTo>
                <a:cubicBezTo>
                  <a:pt x="5567911" y="5675"/>
                  <a:pt x="5757414" y="-19241"/>
                  <a:pt x="5867166" y="0"/>
                </a:cubicBezTo>
                <a:cubicBezTo>
                  <a:pt x="5976918" y="19241"/>
                  <a:pt x="6158577" y="1607"/>
                  <a:pt x="6351731" y="0"/>
                </a:cubicBezTo>
                <a:cubicBezTo>
                  <a:pt x="6544886" y="-1607"/>
                  <a:pt x="6680235" y="-26235"/>
                  <a:pt x="7006548" y="0"/>
                </a:cubicBezTo>
                <a:cubicBezTo>
                  <a:pt x="7332861" y="26235"/>
                  <a:pt x="7639073" y="-34838"/>
                  <a:pt x="7831619" y="0"/>
                </a:cubicBezTo>
                <a:cubicBezTo>
                  <a:pt x="8024165" y="34838"/>
                  <a:pt x="8318597" y="-13599"/>
                  <a:pt x="8512629" y="0"/>
                </a:cubicBezTo>
                <a:cubicBezTo>
                  <a:pt x="8524633" y="238972"/>
                  <a:pt x="8510173" y="405167"/>
                  <a:pt x="8512629" y="522544"/>
                </a:cubicBezTo>
                <a:cubicBezTo>
                  <a:pt x="8515085" y="639921"/>
                  <a:pt x="8505634" y="1104669"/>
                  <a:pt x="8512629" y="1265106"/>
                </a:cubicBezTo>
                <a:cubicBezTo>
                  <a:pt x="8519624" y="1425543"/>
                  <a:pt x="8481411" y="1645527"/>
                  <a:pt x="8512629" y="2007668"/>
                </a:cubicBezTo>
                <a:cubicBezTo>
                  <a:pt x="8543847" y="2369809"/>
                  <a:pt x="8504066" y="2549689"/>
                  <a:pt x="8512629" y="2695226"/>
                </a:cubicBezTo>
                <a:cubicBezTo>
                  <a:pt x="8521192" y="2840763"/>
                  <a:pt x="8487442" y="3048966"/>
                  <a:pt x="8512629" y="3217770"/>
                </a:cubicBezTo>
                <a:cubicBezTo>
                  <a:pt x="8537816" y="3386574"/>
                  <a:pt x="8491246" y="3600342"/>
                  <a:pt x="8512629" y="3905327"/>
                </a:cubicBezTo>
                <a:cubicBezTo>
                  <a:pt x="8534012" y="4210312"/>
                  <a:pt x="8482776" y="4328947"/>
                  <a:pt x="8512629" y="4537880"/>
                </a:cubicBezTo>
                <a:cubicBezTo>
                  <a:pt x="8542482" y="4746813"/>
                  <a:pt x="8471583" y="5149709"/>
                  <a:pt x="8512629" y="5500461"/>
                </a:cubicBezTo>
                <a:cubicBezTo>
                  <a:pt x="8322264" y="5513755"/>
                  <a:pt x="8245423" y="5488694"/>
                  <a:pt x="8113190" y="5500461"/>
                </a:cubicBezTo>
                <a:cubicBezTo>
                  <a:pt x="7980957" y="5512228"/>
                  <a:pt x="7789615" y="5524437"/>
                  <a:pt x="7628625" y="5500461"/>
                </a:cubicBezTo>
                <a:cubicBezTo>
                  <a:pt x="7467635" y="5476485"/>
                  <a:pt x="7285827" y="5506149"/>
                  <a:pt x="7058934" y="5500461"/>
                </a:cubicBezTo>
                <a:cubicBezTo>
                  <a:pt x="6832041" y="5494773"/>
                  <a:pt x="6674716" y="5504899"/>
                  <a:pt x="6574369" y="5500461"/>
                </a:cubicBezTo>
                <a:cubicBezTo>
                  <a:pt x="6474023" y="5496023"/>
                  <a:pt x="6213284" y="5507020"/>
                  <a:pt x="6004678" y="5500461"/>
                </a:cubicBezTo>
                <a:cubicBezTo>
                  <a:pt x="5796072" y="5493902"/>
                  <a:pt x="5403162" y="5524609"/>
                  <a:pt x="5179607" y="5500461"/>
                </a:cubicBezTo>
                <a:cubicBezTo>
                  <a:pt x="4956052" y="5476313"/>
                  <a:pt x="4929846" y="5484230"/>
                  <a:pt x="4780169" y="5500461"/>
                </a:cubicBezTo>
                <a:cubicBezTo>
                  <a:pt x="4630492" y="5516692"/>
                  <a:pt x="4489816" y="5492068"/>
                  <a:pt x="4295604" y="5500461"/>
                </a:cubicBezTo>
                <a:cubicBezTo>
                  <a:pt x="4101393" y="5508854"/>
                  <a:pt x="3825970" y="5498895"/>
                  <a:pt x="3640786" y="5500461"/>
                </a:cubicBezTo>
                <a:cubicBezTo>
                  <a:pt x="3455602" y="5502027"/>
                  <a:pt x="3166722" y="5517755"/>
                  <a:pt x="2985968" y="5500461"/>
                </a:cubicBezTo>
                <a:cubicBezTo>
                  <a:pt x="2805214" y="5483167"/>
                  <a:pt x="2583454" y="5471119"/>
                  <a:pt x="2246024" y="5500461"/>
                </a:cubicBezTo>
                <a:cubicBezTo>
                  <a:pt x="1908594" y="5529803"/>
                  <a:pt x="2017822" y="5490531"/>
                  <a:pt x="1846586" y="5500461"/>
                </a:cubicBezTo>
                <a:cubicBezTo>
                  <a:pt x="1675350" y="5510391"/>
                  <a:pt x="1371144" y="5462108"/>
                  <a:pt x="1021515" y="5500461"/>
                </a:cubicBezTo>
                <a:cubicBezTo>
                  <a:pt x="671886" y="5538814"/>
                  <a:pt x="762978" y="5495787"/>
                  <a:pt x="622077" y="5500461"/>
                </a:cubicBezTo>
                <a:cubicBezTo>
                  <a:pt x="481176" y="5505135"/>
                  <a:pt x="299402" y="5503740"/>
                  <a:pt x="0" y="5500461"/>
                </a:cubicBezTo>
                <a:cubicBezTo>
                  <a:pt x="22628" y="5144017"/>
                  <a:pt x="-13469" y="5019959"/>
                  <a:pt x="0" y="4757899"/>
                </a:cubicBezTo>
                <a:cubicBezTo>
                  <a:pt x="13469" y="4495839"/>
                  <a:pt x="-20640" y="4279598"/>
                  <a:pt x="0" y="4070341"/>
                </a:cubicBezTo>
                <a:cubicBezTo>
                  <a:pt x="20640" y="3861084"/>
                  <a:pt x="3846" y="3591099"/>
                  <a:pt x="0" y="3327779"/>
                </a:cubicBezTo>
                <a:cubicBezTo>
                  <a:pt x="-3846" y="3064459"/>
                  <a:pt x="-28303" y="2836527"/>
                  <a:pt x="0" y="2640221"/>
                </a:cubicBezTo>
                <a:cubicBezTo>
                  <a:pt x="28303" y="2443915"/>
                  <a:pt x="-22127" y="2253839"/>
                  <a:pt x="0" y="2007668"/>
                </a:cubicBezTo>
                <a:cubicBezTo>
                  <a:pt x="22127" y="1761497"/>
                  <a:pt x="-23542" y="1602607"/>
                  <a:pt x="0" y="1320111"/>
                </a:cubicBezTo>
                <a:cubicBezTo>
                  <a:pt x="23542" y="1037615"/>
                  <a:pt x="-22671" y="1043220"/>
                  <a:pt x="0" y="797567"/>
                </a:cubicBezTo>
                <a:cubicBezTo>
                  <a:pt x="22671" y="551914"/>
                  <a:pt x="30999" y="218816"/>
                  <a:pt x="0" y="0"/>
                </a:cubicBezTo>
                <a:close/>
              </a:path>
            </a:pathLst>
          </a:custGeom>
          <a:ln w="19050">
            <a:solidFill>
              <a:schemeClr val="tx1"/>
            </a:solidFill>
          </a:ln>
        </p:spPr>
        <p:txBody>
          <a:bodyPr>
            <a:normAutofit/>
          </a:bodyPr>
          <a:lstStyle/>
          <a:p>
            <a:pPr marL="0" indent="0" algn="just">
              <a:buNone/>
            </a:pPr>
            <a:r>
              <a:rPr lang="en-US" altLang="zh-CN" sz="2200" dirty="0">
                <a:latin typeface="Times New Roman" panose="02020603050405020304" pitchFamily="18" charset="0"/>
                <a:cs typeface="Times New Roman" panose="02020603050405020304" pitchFamily="18" charset="0"/>
              </a:rPr>
              <a:t>A speech contest was held with the theme of Telling Chinese Stories in English  at our school last week.</a:t>
            </a:r>
            <a:endParaRPr lang="en-US" altLang="zh-CN" sz="2200" dirty="0">
              <a:latin typeface="Times New Roman" panose="02020603050405020304" pitchFamily="18" charset="0"/>
              <a:cs typeface="Times New Roman" panose="02020603050405020304" pitchFamily="18" charset="0"/>
            </a:endParaRPr>
          </a:p>
          <a:p>
            <a:pPr marL="0" indent="0" algn="just">
              <a:buNone/>
            </a:pPr>
            <a:r>
              <a:rPr lang="en-US" altLang="zh-CN" sz="2200" dirty="0">
                <a:latin typeface="Times New Roman" panose="02020603050405020304" pitchFamily="18" charset="0"/>
                <a:cs typeface="Times New Roman" panose="02020603050405020304" pitchFamily="18" charset="0"/>
              </a:rPr>
              <a:t>The event attracted many students and teachers, who gathered in the school auditorium to listen to the speeches given by the participants. During the contest, the contestants shared interesting stories about China's past and present. They also discussed various topics such as Chinese traditional culture, modern technology, and environmental protection. Some of them even used multimedia presentations to make their speeches more vivid and engaging.</a:t>
            </a:r>
            <a:endParaRPr lang="en-US" altLang="zh-CN" sz="2200" dirty="0">
              <a:latin typeface="Times New Roman" panose="02020603050405020304" pitchFamily="18" charset="0"/>
              <a:cs typeface="Times New Roman" panose="02020603050405020304" pitchFamily="18" charset="0"/>
            </a:endParaRPr>
          </a:p>
          <a:p>
            <a:pPr marL="0" indent="0" algn="just">
              <a:buNone/>
            </a:pPr>
            <a:r>
              <a:rPr lang="en-US" altLang="zh-CN" sz="2200" dirty="0">
                <a:latin typeface="Times New Roman" panose="02020603050405020304" pitchFamily="18" charset="0"/>
                <a:cs typeface="Times New Roman" panose="02020603050405020304" pitchFamily="18" charset="0"/>
              </a:rPr>
              <a:t>All the participants showed great enthusiasm and creativity in presenting their ideas. Their fluent English, accurate pronunciation, and good body language impressed everyone in the audience. Better yet, this contest encouraged students to explore Chinese culture from a new perspective and enhanced their English communication skills. All in all, it was an inspiring and meaningful event that helped promote cultural exchange in our school.</a:t>
            </a:r>
            <a:endParaRPr lang="zh-CN" altLang="en-US" sz="2200" dirty="0"/>
          </a:p>
        </p:txBody>
      </p:sp>
      <p:sp>
        <p:nvSpPr>
          <p:cNvPr id="6" name="卷形: 垂直 5"/>
          <p:cNvSpPr/>
          <p:nvPr/>
        </p:nvSpPr>
        <p:spPr>
          <a:xfrm>
            <a:off x="-457200" y="965418"/>
            <a:ext cx="3857622" cy="4927164"/>
          </a:xfrm>
          <a:prstGeom prst="verticalScroll">
            <a:avLst/>
          </a:prstGeom>
          <a:solidFill>
            <a:schemeClr val="accent4">
              <a:lumMod val="20000"/>
              <a:lumOff val="80000"/>
              <a:alpha val="80000"/>
            </a:schemeClr>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zh-CN" altLang="en-US" sz="2000" b="1" dirty="0">
                <a:solidFill>
                  <a:schemeClr val="tx1"/>
                </a:solidFill>
                <a:latin typeface="Times New Roman" panose="02020603050405020304" pitchFamily="18" charset="0"/>
                <a:cs typeface="Times New Roman" panose="02020603050405020304" pitchFamily="18" charset="0"/>
              </a:rPr>
              <a:t>①假如你是李华，上周你校举办了“用英语讲好中国故事”的主题演讲活动，请你给英语报写一则报道，要点如下：</a:t>
            </a:r>
            <a:endParaRPr lang="zh-CN" altLang="en-US" sz="2000" b="1" dirty="0">
              <a:solidFill>
                <a:schemeClr val="tx1"/>
              </a:solidFill>
              <a:latin typeface="Times New Roman" panose="02020603050405020304" pitchFamily="18" charset="0"/>
              <a:cs typeface="Times New Roman" panose="02020603050405020304" pitchFamily="18" charset="0"/>
            </a:endParaRPr>
          </a:p>
          <a:p>
            <a:pPr algn="just"/>
            <a:endParaRPr lang="zh-CN" altLang="en-US" sz="2000" b="1" dirty="0">
              <a:solidFill>
                <a:schemeClr val="tx1"/>
              </a:solidFill>
              <a:latin typeface="Times New Roman" panose="02020603050405020304" pitchFamily="18" charset="0"/>
              <a:cs typeface="Times New Roman" panose="02020603050405020304" pitchFamily="18" charset="0"/>
            </a:endParaRPr>
          </a:p>
          <a:p>
            <a:pPr algn="just"/>
            <a:r>
              <a:rPr lang="en-US" altLang="zh-CN" sz="2000" b="1" dirty="0">
                <a:solidFill>
                  <a:schemeClr val="tx1"/>
                </a:solidFill>
                <a:latin typeface="Times New Roman" panose="02020603050405020304" pitchFamily="18" charset="0"/>
                <a:cs typeface="Times New Roman" panose="02020603050405020304" pitchFamily="18" charset="0"/>
              </a:rPr>
              <a:t>1.</a:t>
            </a:r>
            <a:r>
              <a:rPr lang="zh-CN" altLang="en-US" sz="2000" b="1" dirty="0">
                <a:solidFill>
                  <a:schemeClr val="tx1"/>
                </a:solidFill>
                <a:latin typeface="Times New Roman" panose="02020603050405020304" pitchFamily="18" charset="0"/>
                <a:cs typeface="Times New Roman" panose="02020603050405020304" pitchFamily="18" charset="0"/>
              </a:rPr>
              <a:t>活动时间、地点</a:t>
            </a:r>
            <a:endParaRPr lang="zh-CN" altLang="en-US" sz="2000" b="1" dirty="0">
              <a:solidFill>
                <a:schemeClr val="tx1"/>
              </a:solidFill>
              <a:latin typeface="Times New Roman" panose="02020603050405020304" pitchFamily="18" charset="0"/>
              <a:cs typeface="Times New Roman" panose="02020603050405020304" pitchFamily="18" charset="0"/>
            </a:endParaRPr>
          </a:p>
          <a:p>
            <a:pPr algn="just"/>
            <a:endParaRPr lang="zh-CN" altLang="en-US" sz="2000" b="1" dirty="0">
              <a:solidFill>
                <a:schemeClr val="tx1"/>
              </a:solidFill>
              <a:latin typeface="Times New Roman" panose="02020603050405020304" pitchFamily="18" charset="0"/>
              <a:cs typeface="Times New Roman" panose="02020603050405020304" pitchFamily="18" charset="0"/>
            </a:endParaRPr>
          </a:p>
          <a:p>
            <a:pPr algn="just"/>
            <a:r>
              <a:rPr lang="en-US" altLang="zh-CN" sz="2000" b="1" dirty="0">
                <a:solidFill>
                  <a:schemeClr val="tx1"/>
                </a:solidFill>
                <a:latin typeface="Times New Roman" panose="02020603050405020304" pitchFamily="18" charset="0"/>
                <a:cs typeface="Times New Roman" panose="02020603050405020304" pitchFamily="18" charset="0"/>
              </a:rPr>
              <a:t>2.</a:t>
            </a:r>
            <a:r>
              <a:rPr lang="zh-CN" altLang="en-US" sz="2000" b="1" dirty="0">
                <a:solidFill>
                  <a:schemeClr val="tx1"/>
                </a:solidFill>
                <a:latin typeface="Times New Roman" panose="02020603050405020304" pitchFamily="18" charset="0"/>
                <a:cs typeface="Times New Roman" panose="02020603050405020304" pitchFamily="18" charset="0"/>
              </a:rPr>
              <a:t>活动过程</a:t>
            </a:r>
            <a:endParaRPr lang="zh-CN" altLang="en-US" sz="2000" b="1" dirty="0">
              <a:solidFill>
                <a:schemeClr val="tx1"/>
              </a:solidFill>
              <a:latin typeface="Times New Roman" panose="02020603050405020304" pitchFamily="18" charset="0"/>
              <a:cs typeface="Times New Roman" panose="02020603050405020304" pitchFamily="18" charset="0"/>
            </a:endParaRPr>
          </a:p>
          <a:p>
            <a:pPr algn="just"/>
            <a:endParaRPr lang="zh-CN" altLang="en-US" sz="2000" b="1" dirty="0">
              <a:solidFill>
                <a:schemeClr val="tx1"/>
              </a:solidFill>
              <a:latin typeface="Times New Roman" panose="02020603050405020304" pitchFamily="18" charset="0"/>
              <a:cs typeface="Times New Roman" panose="02020603050405020304" pitchFamily="18" charset="0"/>
            </a:endParaRPr>
          </a:p>
          <a:p>
            <a:pPr algn="just"/>
            <a:r>
              <a:rPr lang="en-US" altLang="zh-CN" sz="2000" b="1" dirty="0">
                <a:solidFill>
                  <a:schemeClr val="tx1"/>
                </a:solidFill>
                <a:latin typeface="Times New Roman" panose="02020603050405020304" pitchFamily="18" charset="0"/>
                <a:cs typeface="Times New Roman" panose="02020603050405020304" pitchFamily="18" charset="0"/>
              </a:rPr>
              <a:t>3.</a:t>
            </a:r>
            <a:r>
              <a:rPr lang="zh-CN" altLang="en-US" sz="2000" b="1" dirty="0">
                <a:solidFill>
                  <a:schemeClr val="tx1"/>
                </a:solidFill>
                <a:latin typeface="Times New Roman" panose="02020603050405020304" pitchFamily="18" charset="0"/>
                <a:cs typeface="Times New Roman" panose="02020603050405020304" pitchFamily="18" charset="0"/>
              </a:rPr>
              <a:t>活动意义</a:t>
            </a:r>
            <a:endParaRPr lang="zh-CN" altLang="en-US" sz="20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400422" y="831379"/>
            <a:ext cx="8512629" cy="5500461"/>
          </a:xfrm>
          <a:custGeom>
            <a:avLst/>
            <a:gdLst>
              <a:gd name="connsiteX0" fmla="*/ 0 w 8512629"/>
              <a:gd name="connsiteY0" fmla="*/ 0 h 5500461"/>
              <a:gd name="connsiteX1" fmla="*/ 654818 w 8512629"/>
              <a:gd name="connsiteY1" fmla="*/ 0 h 5500461"/>
              <a:gd name="connsiteX2" fmla="*/ 1139383 w 8512629"/>
              <a:gd name="connsiteY2" fmla="*/ 0 h 5500461"/>
              <a:gd name="connsiteX3" fmla="*/ 1709074 w 8512629"/>
              <a:gd name="connsiteY3" fmla="*/ 0 h 5500461"/>
              <a:gd name="connsiteX4" fmla="*/ 2278765 w 8512629"/>
              <a:gd name="connsiteY4" fmla="*/ 0 h 5500461"/>
              <a:gd name="connsiteX5" fmla="*/ 2848457 w 8512629"/>
              <a:gd name="connsiteY5" fmla="*/ 0 h 5500461"/>
              <a:gd name="connsiteX6" fmla="*/ 3247895 w 8512629"/>
              <a:gd name="connsiteY6" fmla="*/ 0 h 5500461"/>
              <a:gd name="connsiteX7" fmla="*/ 3647334 w 8512629"/>
              <a:gd name="connsiteY7" fmla="*/ 0 h 5500461"/>
              <a:gd name="connsiteX8" fmla="*/ 4387278 w 8512629"/>
              <a:gd name="connsiteY8" fmla="*/ 0 h 5500461"/>
              <a:gd name="connsiteX9" fmla="*/ 5042096 w 8512629"/>
              <a:gd name="connsiteY9" fmla="*/ 0 h 5500461"/>
              <a:gd name="connsiteX10" fmla="*/ 5611787 w 8512629"/>
              <a:gd name="connsiteY10" fmla="*/ 0 h 5500461"/>
              <a:gd name="connsiteX11" fmla="*/ 6266605 w 8512629"/>
              <a:gd name="connsiteY11" fmla="*/ 0 h 5500461"/>
              <a:gd name="connsiteX12" fmla="*/ 6836296 w 8512629"/>
              <a:gd name="connsiteY12" fmla="*/ 0 h 5500461"/>
              <a:gd name="connsiteX13" fmla="*/ 7661366 w 8512629"/>
              <a:gd name="connsiteY13" fmla="*/ 0 h 5500461"/>
              <a:gd name="connsiteX14" fmla="*/ 8512629 w 8512629"/>
              <a:gd name="connsiteY14" fmla="*/ 0 h 5500461"/>
              <a:gd name="connsiteX15" fmla="*/ 8512629 w 8512629"/>
              <a:gd name="connsiteY15" fmla="*/ 797567 h 5500461"/>
              <a:gd name="connsiteX16" fmla="*/ 8512629 w 8512629"/>
              <a:gd name="connsiteY16" fmla="*/ 1595134 h 5500461"/>
              <a:gd name="connsiteX17" fmla="*/ 8512629 w 8512629"/>
              <a:gd name="connsiteY17" fmla="*/ 2337696 h 5500461"/>
              <a:gd name="connsiteX18" fmla="*/ 8512629 w 8512629"/>
              <a:gd name="connsiteY18" fmla="*/ 2970249 h 5500461"/>
              <a:gd name="connsiteX19" fmla="*/ 8512629 w 8512629"/>
              <a:gd name="connsiteY19" fmla="*/ 3602802 h 5500461"/>
              <a:gd name="connsiteX20" fmla="*/ 8512629 w 8512629"/>
              <a:gd name="connsiteY20" fmla="*/ 4345364 h 5500461"/>
              <a:gd name="connsiteX21" fmla="*/ 8512629 w 8512629"/>
              <a:gd name="connsiteY21" fmla="*/ 4867908 h 5500461"/>
              <a:gd name="connsiteX22" fmla="*/ 8512629 w 8512629"/>
              <a:gd name="connsiteY22" fmla="*/ 5500461 h 5500461"/>
              <a:gd name="connsiteX23" fmla="*/ 7772685 w 8512629"/>
              <a:gd name="connsiteY23" fmla="*/ 5500461 h 5500461"/>
              <a:gd name="connsiteX24" fmla="*/ 7117867 w 8512629"/>
              <a:gd name="connsiteY24" fmla="*/ 5500461 h 5500461"/>
              <a:gd name="connsiteX25" fmla="*/ 6463050 w 8512629"/>
              <a:gd name="connsiteY25" fmla="*/ 5500461 h 5500461"/>
              <a:gd name="connsiteX26" fmla="*/ 5637980 w 8512629"/>
              <a:gd name="connsiteY26" fmla="*/ 5500461 h 5500461"/>
              <a:gd name="connsiteX27" fmla="*/ 4983162 w 8512629"/>
              <a:gd name="connsiteY27" fmla="*/ 5500461 h 5500461"/>
              <a:gd name="connsiteX28" fmla="*/ 4583723 w 8512629"/>
              <a:gd name="connsiteY28" fmla="*/ 5500461 h 5500461"/>
              <a:gd name="connsiteX29" fmla="*/ 4014032 w 8512629"/>
              <a:gd name="connsiteY29" fmla="*/ 5500461 h 5500461"/>
              <a:gd name="connsiteX30" fmla="*/ 3614593 w 8512629"/>
              <a:gd name="connsiteY30" fmla="*/ 5500461 h 5500461"/>
              <a:gd name="connsiteX31" fmla="*/ 3130028 w 8512629"/>
              <a:gd name="connsiteY31" fmla="*/ 5500461 h 5500461"/>
              <a:gd name="connsiteX32" fmla="*/ 2730589 w 8512629"/>
              <a:gd name="connsiteY32" fmla="*/ 5500461 h 5500461"/>
              <a:gd name="connsiteX33" fmla="*/ 1905519 w 8512629"/>
              <a:gd name="connsiteY33" fmla="*/ 5500461 h 5500461"/>
              <a:gd name="connsiteX34" fmla="*/ 1506081 w 8512629"/>
              <a:gd name="connsiteY34" fmla="*/ 5500461 h 5500461"/>
              <a:gd name="connsiteX35" fmla="*/ 851263 w 8512629"/>
              <a:gd name="connsiteY35" fmla="*/ 5500461 h 5500461"/>
              <a:gd name="connsiteX36" fmla="*/ 0 w 8512629"/>
              <a:gd name="connsiteY36" fmla="*/ 5500461 h 5500461"/>
              <a:gd name="connsiteX37" fmla="*/ 0 w 8512629"/>
              <a:gd name="connsiteY37" fmla="*/ 4867908 h 5500461"/>
              <a:gd name="connsiteX38" fmla="*/ 0 w 8512629"/>
              <a:gd name="connsiteY38" fmla="*/ 4125346 h 5500461"/>
              <a:gd name="connsiteX39" fmla="*/ 0 w 8512629"/>
              <a:gd name="connsiteY39" fmla="*/ 3602802 h 5500461"/>
              <a:gd name="connsiteX40" fmla="*/ 0 w 8512629"/>
              <a:gd name="connsiteY40" fmla="*/ 2915244 h 5500461"/>
              <a:gd name="connsiteX41" fmla="*/ 0 w 8512629"/>
              <a:gd name="connsiteY41" fmla="*/ 2337696 h 5500461"/>
              <a:gd name="connsiteX42" fmla="*/ 0 w 8512629"/>
              <a:gd name="connsiteY42" fmla="*/ 1650138 h 5500461"/>
              <a:gd name="connsiteX43" fmla="*/ 0 w 8512629"/>
              <a:gd name="connsiteY43" fmla="*/ 852571 h 5500461"/>
              <a:gd name="connsiteX44" fmla="*/ 0 w 8512629"/>
              <a:gd name="connsiteY44" fmla="*/ 0 h 550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12629" h="5500461" fill="none" extrusionOk="0">
                <a:moveTo>
                  <a:pt x="0" y="0"/>
                </a:moveTo>
                <a:cubicBezTo>
                  <a:pt x="283910" y="27539"/>
                  <a:pt x="483707" y="-9849"/>
                  <a:pt x="654818" y="0"/>
                </a:cubicBezTo>
                <a:cubicBezTo>
                  <a:pt x="825929" y="9849"/>
                  <a:pt x="997205" y="2426"/>
                  <a:pt x="1139383" y="0"/>
                </a:cubicBezTo>
                <a:cubicBezTo>
                  <a:pt x="1281562" y="-2426"/>
                  <a:pt x="1478506" y="22462"/>
                  <a:pt x="1709074" y="0"/>
                </a:cubicBezTo>
                <a:cubicBezTo>
                  <a:pt x="1939642" y="-22462"/>
                  <a:pt x="2134754" y="-13476"/>
                  <a:pt x="2278765" y="0"/>
                </a:cubicBezTo>
                <a:cubicBezTo>
                  <a:pt x="2422776" y="13476"/>
                  <a:pt x="2568451" y="18707"/>
                  <a:pt x="2848457" y="0"/>
                </a:cubicBezTo>
                <a:cubicBezTo>
                  <a:pt x="3128463" y="-18707"/>
                  <a:pt x="3149529" y="-13277"/>
                  <a:pt x="3247895" y="0"/>
                </a:cubicBezTo>
                <a:cubicBezTo>
                  <a:pt x="3346261" y="13277"/>
                  <a:pt x="3565699" y="208"/>
                  <a:pt x="3647334" y="0"/>
                </a:cubicBezTo>
                <a:cubicBezTo>
                  <a:pt x="3728969" y="-208"/>
                  <a:pt x="4205334" y="-14540"/>
                  <a:pt x="4387278" y="0"/>
                </a:cubicBezTo>
                <a:cubicBezTo>
                  <a:pt x="4569222" y="14540"/>
                  <a:pt x="4746807" y="-23186"/>
                  <a:pt x="5042096" y="0"/>
                </a:cubicBezTo>
                <a:cubicBezTo>
                  <a:pt x="5337385" y="23186"/>
                  <a:pt x="5338607" y="2663"/>
                  <a:pt x="5611787" y="0"/>
                </a:cubicBezTo>
                <a:cubicBezTo>
                  <a:pt x="5884967" y="-2663"/>
                  <a:pt x="6040487" y="13156"/>
                  <a:pt x="6266605" y="0"/>
                </a:cubicBezTo>
                <a:cubicBezTo>
                  <a:pt x="6492723" y="-13156"/>
                  <a:pt x="6553044" y="1121"/>
                  <a:pt x="6836296" y="0"/>
                </a:cubicBezTo>
                <a:cubicBezTo>
                  <a:pt x="7119548" y="-1121"/>
                  <a:pt x="7455696" y="-7550"/>
                  <a:pt x="7661366" y="0"/>
                </a:cubicBezTo>
                <a:cubicBezTo>
                  <a:pt x="7867036" y="7550"/>
                  <a:pt x="8320841" y="25726"/>
                  <a:pt x="8512629" y="0"/>
                </a:cubicBezTo>
                <a:cubicBezTo>
                  <a:pt x="8476177" y="199551"/>
                  <a:pt x="8531268" y="449534"/>
                  <a:pt x="8512629" y="797567"/>
                </a:cubicBezTo>
                <a:cubicBezTo>
                  <a:pt x="8493990" y="1145600"/>
                  <a:pt x="8476365" y="1399978"/>
                  <a:pt x="8512629" y="1595134"/>
                </a:cubicBezTo>
                <a:cubicBezTo>
                  <a:pt x="8548893" y="1790290"/>
                  <a:pt x="8508012" y="2184012"/>
                  <a:pt x="8512629" y="2337696"/>
                </a:cubicBezTo>
                <a:cubicBezTo>
                  <a:pt x="8517246" y="2491380"/>
                  <a:pt x="8530494" y="2812410"/>
                  <a:pt x="8512629" y="2970249"/>
                </a:cubicBezTo>
                <a:cubicBezTo>
                  <a:pt x="8494764" y="3128088"/>
                  <a:pt x="8487496" y="3401205"/>
                  <a:pt x="8512629" y="3602802"/>
                </a:cubicBezTo>
                <a:cubicBezTo>
                  <a:pt x="8537762" y="3804399"/>
                  <a:pt x="8484799" y="4033908"/>
                  <a:pt x="8512629" y="4345364"/>
                </a:cubicBezTo>
                <a:cubicBezTo>
                  <a:pt x="8540459" y="4656820"/>
                  <a:pt x="8501377" y="4702050"/>
                  <a:pt x="8512629" y="4867908"/>
                </a:cubicBezTo>
                <a:cubicBezTo>
                  <a:pt x="8523881" y="5033766"/>
                  <a:pt x="8506358" y="5258249"/>
                  <a:pt x="8512629" y="5500461"/>
                </a:cubicBezTo>
                <a:cubicBezTo>
                  <a:pt x="8244450" y="5506966"/>
                  <a:pt x="8072158" y="5522904"/>
                  <a:pt x="7772685" y="5500461"/>
                </a:cubicBezTo>
                <a:cubicBezTo>
                  <a:pt x="7473212" y="5478018"/>
                  <a:pt x="7343309" y="5470978"/>
                  <a:pt x="7117867" y="5500461"/>
                </a:cubicBezTo>
                <a:cubicBezTo>
                  <a:pt x="6892425" y="5529944"/>
                  <a:pt x="6601294" y="5500681"/>
                  <a:pt x="6463050" y="5500461"/>
                </a:cubicBezTo>
                <a:cubicBezTo>
                  <a:pt x="6324806" y="5500241"/>
                  <a:pt x="5935664" y="5481711"/>
                  <a:pt x="5637980" y="5500461"/>
                </a:cubicBezTo>
                <a:cubicBezTo>
                  <a:pt x="5340296" y="5519212"/>
                  <a:pt x="5292421" y="5474383"/>
                  <a:pt x="4983162" y="5500461"/>
                </a:cubicBezTo>
                <a:cubicBezTo>
                  <a:pt x="4673903" y="5526539"/>
                  <a:pt x="4714705" y="5482086"/>
                  <a:pt x="4583723" y="5500461"/>
                </a:cubicBezTo>
                <a:cubicBezTo>
                  <a:pt x="4452741" y="5518836"/>
                  <a:pt x="4236314" y="5502398"/>
                  <a:pt x="4014032" y="5500461"/>
                </a:cubicBezTo>
                <a:cubicBezTo>
                  <a:pt x="3791750" y="5498524"/>
                  <a:pt x="3732208" y="5492493"/>
                  <a:pt x="3614593" y="5500461"/>
                </a:cubicBezTo>
                <a:cubicBezTo>
                  <a:pt x="3496978" y="5508429"/>
                  <a:pt x="3246638" y="5496447"/>
                  <a:pt x="3130028" y="5500461"/>
                </a:cubicBezTo>
                <a:cubicBezTo>
                  <a:pt x="3013419" y="5504475"/>
                  <a:pt x="2885400" y="5509614"/>
                  <a:pt x="2730589" y="5500461"/>
                </a:cubicBezTo>
                <a:cubicBezTo>
                  <a:pt x="2575778" y="5491308"/>
                  <a:pt x="2308582" y="5509587"/>
                  <a:pt x="1905519" y="5500461"/>
                </a:cubicBezTo>
                <a:cubicBezTo>
                  <a:pt x="1502456" y="5491336"/>
                  <a:pt x="1690414" y="5499957"/>
                  <a:pt x="1506081" y="5500461"/>
                </a:cubicBezTo>
                <a:cubicBezTo>
                  <a:pt x="1321748" y="5500965"/>
                  <a:pt x="1132049" y="5472873"/>
                  <a:pt x="851263" y="5500461"/>
                </a:cubicBezTo>
                <a:cubicBezTo>
                  <a:pt x="570477" y="5528049"/>
                  <a:pt x="344654" y="5489700"/>
                  <a:pt x="0" y="5500461"/>
                </a:cubicBezTo>
                <a:cubicBezTo>
                  <a:pt x="-6742" y="5365884"/>
                  <a:pt x="-30253" y="5037368"/>
                  <a:pt x="0" y="4867908"/>
                </a:cubicBezTo>
                <a:cubicBezTo>
                  <a:pt x="30253" y="4698448"/>
                  <a:pt x="-25734" y="4299926"/>
                  <a:pt x="0" y="4125346"/>
                </a:cubicBezTo>
                <a:cubicBezTo>
                  <a:pt x="25734" y="3950766"/>
                  <a:pt x="-6118" y="3761698"/>
                  <a:pt x="0" y="3602802"/>
                </a:cubicBezTo>
                <a:cubicBezTo>
                  <a:pt x="6118" y="3443906"/>
                  <a:pt x="7326" y="3188575"/>
                  <a:pt x="0" y="2915244"/>
                </a:cubicBezTo>
                <a:cubicBezTo>
                  <a:pt x="-7326" y="2641913"/>
                  <a:pt x="-4911" y="2594228"/>
                  <a:pt x="0" y="2337696"/>
                </a:cubicBezTo>
                <a:cubicBezTo>
                  <a:pt x="4911" y="2081164"/>
                  <a:pt x="24063" y="1846885"/>
                  <a:pt x="0" y="1650138"/>
                </a:cubicBezTo>
                <a:cubicBezTo>
                  <a:pt x="-24063" y="1453391"/>
                  <a:pt x="-37983" y="1210504"/>
                  <a:pt x="0" y="852571"/>
                </a:cubicBezTo>
                <a:cubicBezTo>
                  <a:pt x="37983" y="494638"/>
                  <a:pt x="-34898" y="361641"/>
                  <a:pt x="0" y="0"/>
                </a:cubicBezTo>
                <a:close/>
              </a:path>
              <a:path w="8512629" h="5500461" stroke="0" extrusionOk="0">
                <a:moveTo>
                  <a:pt x="0" y="0"/>
                </a:moveTo>
                <a:cubicBezTo>
                  <a:pt x="309644" y="-8115"/>
                  <a:pt x="445295" y="-30901"/>
                  <a:pt x="825070" y="0"/>
                </a:cubicBezTo>
                <a:cubicBezTo>
                  <a:pt x="1204845" y="30901"/>
                  <a:pt x="1139293" y="19373"/>
                  <a:pt x="1309635" y="0"/>
                </a:cubicBezTo>
                <a:cubicBezTo>
                  <a:pt x="1479978" y="-19373"/>
                  <a:pt x="1623898" y="-11270"/>
                  <a:pt x="1709074" y="0"/>
                </a:cubicBezTo>
                <a:cubicBezTo>
                  <a:pt x="1794250" y="11270"/>
                  <a:pt x="2245177" y="-26397"/>
                  <a:pt x="2449018" y="0"/>
                </a:cubicBezTo>
                <a:cubicBezTo>
                  <a:pt x="2652859" y="26397"/>
                  <a:pt x="2972624" y="3404"/>
                  <a:pt x="3103835" y="0"/>
                </a:cubicBezTo>
                <a:cubicBezTo>
                  <a:pt x="3235046" y="-3404"/>
                  <a:pt x="3572892" y="4393"/>
                  <a:pt x="3928906" y="0"/>
                </a:cubicBezTo>
                <a:cubicBezTo>
                  <a:pt x="4284920" y="-4393"/>
                  <a:pt x="4279374" y="-20039"/>
                  <a:pt x="4498597" y="0"/>
                </a:cubicBezTo>
                <a:cubicBezTo>
                  <a:pt x="4717820" y="20039"/>
                  <a:pt x="4881351" y="-23435"/>
                  <a:pt x="5068288" y="0"/>
                </a:cubicBezTo>
                <a:cubicBezTo>
                  <a:pt x="5255225" y="23435"/>
                  <a:pt x="5367543" y="-5675"/>
                  <a:pt x="5467727" y="0"/>
                </a:cubicBezTo>
                <a:cubicBezTo>
                  <a:pt x="5567911" y="5675"/>
                  <a:pt x="5757414" y="-19241"/>
                  <a:pt x="5867166" y="0"/>
                </a:cubicBezTo>
                <a:cubicBezTo>
                  <a:pt x="5976918" y="19241"/>
                  <a:pt x="6158577" y="1607"/>
                  <a:pt x="6351731" y="0"/>
                </a:cubicBezTo>
                <a:cubicBezTo>
                  <a:pt x="6544886" y="-1607"/>
                  <a:pt x="6680235" y="-26235"/>
                  <a:pt x="7006548" y="0"/>
                </a:cubicBezTo>
                <a:cubicBezTo>
                  <a:pt x="7332861" y="26235"/>
                  <a:pt x="7639073" y="-34838"/>
                  <a:pt x="7831619" y="0"/>
                </a:cubicBezTo>
                <a:cubicBezTo>
                  <a:pt x="8024165" y="34838"/>
                  <a:pt x="8318597" y="-13599"/>
                  <a:pt x="8512629" y="0"/>
                </a:cubicBezTo>
                <a:cubicBezTo>
                  <a:pt x="8524633" y="238972"/>
                  <a:pt x="8510173" y="405167"/>
                  <a:pt x="8512629" y="522544"/>
                </a:cubicBezTo>
                <a:cubicBezTo>
                  <a:pt x="8515085" y="639921"/>
                  <a:pt x="8505634" y="1104669"/>
                  <a:pt x="8512629" y="1265106"/>
                </a:cubicBezTo>
                <a:cubicBezTo>
                  <a:pt x="8519624" y="1425543"/>
                  <a:pt x="8481411" y="1645527"/>
                  <a:pt x="8512629" y="2007668"/>
                </a:cubicBezTo>
                <a:cubicBezTo>
                  <a:pt x="8543847" y="2369809"/>
                  <a:pt x="8504066" y="2549689"/>
                  <a:pt x="8512629" y="2695226"/>
                </a:cubicBezTo>
                <a:cubicBezTo>
                  <a:pt x="8521192" y="2840763"/>
                  <a:pt x="8487442" y="3048966"/>
                  <a:pt x="8512629" y="3217770"/>
                </a:cubicBezTo>
                <a:cubicBezTo>
                  <a:pt x="8537816" y="3386574"/>
                  <a:pt x="8491246" y="3600342"/>
                  <a:pt x="8512629" y="3905327"/>
                </a:cubicBezTo>
                <a:cubicBezTo>
                  <a:pt x="8534012" y="4210312"/>
                  <a:pt x="8482776" y="4328947"/>
                  <a:pt x="8512629" y="4537880"/>
                </a:cubicBezTo>
                <a:cubicBezTo>
                  <a:pt x="8542482" y="4746813"/>
                  <a:pt x="8471583" y="5149709"/>
                  <a:pt x="8512629" y="5500461"/>
                </a:cubicBezTo>
                <a:cubicBezTo>
                  <a:pt x="8322264" y="5513755"/>
                  <a:pt x="8245423" y="5488694"/>
                  <a:pt x="8113190" y="5500461"/>
                </a:cubicBezTo>
                <a:cubicBezTo>
                  <a:pt x="7980957" y="5512228"/>
                  <a:pt x="7789615" y="5524437"/>
                  <a:pt x="7628625" y="5500461"/>
                </a:cubicBezTo>
                <a:cubicBezTo>
                  <a:pt x="7467635" y="5476485"/>
                  <a:pt x="7285827" y="5506149"/>
                  <a:pt x="7058934" y="5500461"/>
                </a:cubicBezTo>
                <a:cubicBezTo>
                  <a:pt x="6832041" y="5494773"/>
                  <a:pt x="6674716" y="5504899"/>
                  <a:pt x="6574369" y="5500461"/>
                </a:cubicBezTo>
                <a:cubicBezTo>
                  <a:pt x="6474023" y="5496023"/>
                  <a:pt x="6213284" y="5507020"/>
                  <a:pt x="6004678" y="5500461"/>
                </a:cubicBezTo>
                <a:cubicBezTo>
                  <a:pt x="5796072" y="5493902"/>
                  <a:pt x="5403162" y="5524609"/>
                  <a:pt x="5179607" y="5500461"/>
                </a:cubicBezTo>
                <a:cubicBezTo>
                  <a:pt x="4956052" y="5476313"/>
                  <a:pt x="4929846" y="5484230"/>
                  <a:pt x="4780169" y="5500461"/>
                </a:cubicBezTo>
                <a:cubicBezTo>
                  <a:pt x="4630492" y="5516692"/>
                  <a:pt x="4489816" y="5492068"/>
                  <a:pt x="4295604" y="5500461"/>
                </a:cubicBezTo>
                <a:cubicBezTo>
                  <a:pt x="4101393" y="5508854"/>
                  <a:pt x="3825970" y="5498895"/>
                  <a:pt x="3640786" y="5500461"/>
                </a:cubicBezTo>
                <a:cubicBezTo>
                  <a:pt x="3455602" y="5502027"/>
                  <a:pt x="3166722" y="5517755"/>
                  <a:pt x="2985968" y="5500461"/>
                </a:cubicBezTo>
                <a:cubicBezTo>
                  <a:pt x="2805214" y="5483167"/>
                  <a:pt x="2583454" y="5471119"/>
                  <a:pt x="2246024" y="5500461"/>
                </a:cubicBezTo>
                <a:cubicBezTo>
                  <a:pt x="1908594" y="5529803"/>
                  <a:pt x="2017822" y="5490531"/>
                  <a:pt x="1846586" y="5500461"/>
                </a:cubicBezTo>
                <a:cubicBezTo>
                  <a:pt x="1675350" y="5510391"/>
                  <a:pt x="1371144" y="5462108"/>
                  <a:pt x="1021515" y="5500461"/>
                </a:cubicBezTo>
                <a:cubicBezTo>
                  <a:pt x="671886" y="5538814"/>
                  <a:pt x="762978" y="5495787"/>
                  <a:pt x="622077" y="5500461"/>
                </a:cubicBezTo>
                <a:cubicBezTo>
                  <a:pt x="481176" y="5505135"/>
                  <a:pt x="299402" y="5503740"/>
                  <a:pt x="0" y="5500461"/>
                </a:cubicBezTo>
                <a:cubicBezTo>
                  <a:pt x="22628" y="5144017"/>
                  <a:pt x="-13469" y="5019959"/>
                  <a:pt x="0" y="4757899"/>
                </a:cubicBezTo>
                <a:cubicBezTo>
                  <a:pt x="13469" y="4495839"/>
                  <a:pt x="-20640" y="4279598"/>
                  <a:pt x="0" y="4070341"/>
                </a:cubicBezTo>
                <a:cubicBezTo>
                  <a:pt x="20640" y="3861084"/>
                  <a:pt x="3846" y="3591099"/>
                  <a:pt x="0" y="3327779"/>
                </a:cubicBezTo>
                <a:cubicBezTo>
                  <a:pt x="-3846" y="3064459"/>
                  <a:pt x="-28303" y="2836527"/>
                  <a:pt x="0" y="2640221"/>
                </a:cubicBezTo>
                <a:cubicBezTo>
                  <a:pt x="28303" y="2443915"/>
                  <a:pt x="-22127" y="2253839"/>
                  <a:pt x="0" y="2007668"/>
                </a:cubicBezTo>
                <a:cubicBezTo>
                  <a:pt x="22127" y="1761497"/>
                  <a:pt x="-23542" y="1602607"/>
                  <a:pt x="0" y="1320111"/>
                </a:cubicBezTo>
                <a:cubicBezTo>
                  <a:pt x="23542" y="1037615"/>
                  <a:pt x="-22671" y="1043220"/>
                  <a:pt x="0" y="797567"/>
                </a:cubicBezTo>
                <a:cubicBezTo>
                  <a:pt x="22671" y="551914"/>
                  <a:pt x="30999" y="218816"/>
                  <a:pt x="0" y="0"/>
                </a:cubicBezTo>
                <a:close/>
              </a:path>
            </a:pathLst>
          </a:custGeom>
          <a:ln w="19050">
            <a:solidFill>
              <a:schemeClr val="tx1"/>
            </a:solidFill>
          </a:ln>
        </p:spPr>
        <p:txBody>
          <a:bodyPr>
            <a:noAutofit/>
          </a:bodyPr>
          <a:lstStyle/>
          <a:p>
            <a:pPr marL="0" indent="0" algn="just">
              <a:lnSpc>
                <a:spcPts val="2000"/>
              </a:lnSpc>
              <a:buNone/>
            </a:pPr>
            <a:r>
              <a:rPr lang="en-US" altLang="zh-CN" sz="2000" dirty="0">
                <a:latin typeface="Times New Roman" panose="02020603050405020304" pitchFamily="18" charset="0"/>
                <a:cs typeface="Times New Roman" panose="02020603050405020304" pitchFamily="18" charset="0"/>
              </a:rPr>
              <a:t>Dear George,</a:t>
            </a:r>
            <a:endParaRPr lang="en-US" altLang="zh-CN" sz="2000" dirty="0">
              <a:latin typeface="Times New Roman" panose="02020603050405020304" pitchFamily="18" charset="0"/>
              <a:cs typeface="Times New Roman" panose="02020603050405020304" pitchFamily="18" charset="0"/>
            </a:endParaRPr>
          </a:p>
          <a:p>
            <a:pPr marL="0" indent="0" algn="just">
              <a:lnSpc>
                <a:spcPts val="2000"/>
              </a:lnSpc>
              <a:buNone/>
            </a:pPr>
            <a:r>
              <a:rPr lang="en-US" altLang="zh-CN" sz="2000" dirty="0">
                <a:latin typeface="Times New Roman" panose="02020603050405020304" pitchFamily="18" charset="0"/>
                <a:cs typeface="Times New Roman" panose="02020603050405020304" pitchFamily="18" charset="0"/>
              </a:rPr>
              <a:t>How's everything going? Knowing you have always been fascinated by classic Chinese stories, so I'm writing to invite you to a speech contest we are organizing at our school.</a:t>
            </a:r>
            <a:endParaRPr lang="en-US" altLang="zh-CN" sz="2000" dirty="0">
              <a:latin typeface="Times New Roman" panose="02020603050405020304" pitchFamily="18" charset="0"/>
              <a:cs typeface="Times New Roman" panose="02020603050405020304" pitchFamily="18" charset="0"/>
            </a:endParaRPr>
          </a:p>
          <a:p>
            <a:pPr marL="0" indent="0" algn="just">
              <a:lnSpc>
                <a:spcPts val="2000"/>
              </a:lnSpc>
              <a:buNone/>
            </a:pPr>
            <a:r>
              <a:rPr lang="en-US" altLang="zh-CN" sz="2000" dirty="0">
                <a:latin typeface="Times New Roman" panose="02020603050405020304" pitchFamily="18" charset="0"/>
                <a:cs typeface="Times New Roman" panose="02020603050405020304" pitchFamily="18" charset="0"/>
              </a:rPr>
              <a:t>This contest themed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Telling Chinese Stories in English </a:t>
            </a:r>
            <a:r>
              <a:rPr lang="en-US" altLang="zh-CN" sz="2000" dirty="0">
                <a:latin typeface="Times New Roman" panose="02020603050405020304" pitchFamily="18" charset="0"/>
                <a:cs typeface="Times New Roman" panose="02020603050405020304" pitchFamily="18" charset="0"/>
              </a:rPr>
              <a:t>is a perfect opportunity for you to share your passion with others. It will be held on Saturday, September 25th, from 9 a.m. to 12 p.m. in the school auditorium. Participants will have five minutes each to deliver their speeches, and they can choose any Chinese story as the topic. Plus, there will be a panel of judges who will evaluate the speeches based on content, organization, delivery, and language use. The top three contestants will receive special prizes.</a:t>
            </a:r>
            <a:endParaRPr lang="en-US" altLang="zh-CN" sz="2000" dirty="0">
              <a:latin typeface="Times New Roman" panose="02020603050405020304" pitchFamily="18" charset="0"/>
              <a:cs typeface="Times New Roman" panose="02020603050405020304" pitchFamily="18" charset="0"/>
            </a:endParaRPr>
          </a:p>
          <a:p>
            <a:pPr marL="0" indent="0" algn="just">
              <a:lnSpc>
                <a:spcPts val="2000"/>
              </a:lnSpc>
              <a:buNone/>
            </a:pPr>
            <a:r>
              <a:rPr lang="en-US" altLang="zh-CN" sz="2000" dirty="0">
                <a:latin typeface="Times New Roman" panose="02020603050405020304" pitchFamily="18" charset="0"/>
                <a:cs typeface="Times New Roman" panose="02020603050405020304" pitchFamily="18" charset="0"/>
              </a:rPr>
              <a:t>We would love to have you participate in the contest. Your knowledge and enthusiasm for Chinese culture would make a great contribution to the event. If you're interested, please let me know so that I can send you the registration form. Feel free to ask if you have any questions.</a:t>
            </a:r>
            <a:endParaRPr lang="en-US" altLang="zh-CN" sz="2000" dirty="0">
              <a:latin typeface="Times New Roman" panose="02020603050405020304" pitchFamily="18" charset="0"/>
              <a:cs typeface="Times New Roman" panose="02020603050405020304" pitchFamily="18" charset="0"/>
            </a:endParaRPr>
          </a:p>
          <a:p>
            <a:pPr marL="0" indent="0" algn="just">
              <a:lnSpc>
                <a:spcPts val="2000"/>
              </a:lnSpc>
              <a:buNone/>
            </a:pPr>
            <a:r>
              <a:rPr lang="en-US" altLang="zh-CN" sz="2000" dirty="0">
                <a:latin typeface="Times New Roman" panose="02020603050405020304" pitchFamily="18" charset="0"/>
                <a:cs typeface="Times New Roman" panose="02020603050405020304" pitchFamily="18" charset="0"/>
              </a:rPr>
              <a:t>I look forward to hearing from you soon.</a:t>
            </a:r>
            <a:endParaRPr lang="en-US" altLang="zh-CN" sz="2000" dirty="0">
              <a:latin typeface="Times New Roman" panose="02020603050405020304" pitchFamily="18" charset="0"/>
              <a:cs typeface="Times New Roman" panose="02020603050405020304" pitchFamily="18" charset="0"/>
            </a:endParaRPr>
          </a:p>
          <a:p>
            <a:pPr marL="0" indent="0" algn="just">
              <a:lnSpc>
                <a:spcPts val="2000"/>
              </a:lnSpc>
              <a:buNone/>
            </a:pPr>
            <a:r>
              <a:rPr lang="en-US" altLang="zh-CN" sz="2000" dirty="0">
                <a:latin typeface="Times New Roman" panose="02020603050405020304" pitchFamily="18" charset="0"/>
                <a:cs typeface="Times New Roman" panose="02020603050405020304" pitchFamily="18" charset="0"/>
              </a:rPr>
              <a:t>Best regards,</a:t>
            </a:r>
            <a:endParaRPr lang="en-US" altLang="zh-CN" sz="2000" dirty="0">
              <a:latin typeface="Times New Roman" panose="02020603050405020304" pitchFamily="18" charset="0"/>
              <a:cs typeface="Times New Roman" panose="02020603050405020304" pitchFamily="18" charset="0"/>
            </a:endParaRPr>
          </a:p>
          <a:p>
            <a:pPr marL="0" indent="0" algn="just">
              <a:lnSpc>
                <a:spcPts val="2000"/>
              </a:lnSpc>
              <a:buNone/>
            </a:pPr>
            <a:r>
              <a:rPr lang="en-US" altLang="zh-CN" sz="2000" dirty="0">
                <a:latin typeface="Times New Roman" panose="02020603050405020304" pitchFamily="18" charset="0"/>
                <a:cs typeface="Times New Roman" panose="02020603050405020304" pitchFamily="18" charset="0"/>
              </a:rPr>
              <a:t>Li Hua</a:t>
            </a:r>
            <a:endParaRPr lang="en-US" altLang="zh-CN" sz="2000" dirty="0">
              <a:latin typeface="Times New Roman" panose="02020603050405020304" pitchFamily="18" charset="0"/>
              <a:cs typeface="Times New Roman" panose="02020603050405020304" pitchFamily="18" charset="0"/>
            </a:endParaRPr>
          </a:p>
        </p:txBody>
      </p:sp>
      <p:sp>
        <p:nvSpPr>
          <p:cNvPr id="6" name="卷形: 垂直 5"/>
          <p:cNvSpPr/>
          <p:nvPr/>
        </p:nvSpPr>
        <p:spPr>
          <a:xfrm>
            <a:off x="-457200" y="965418"/>
            <a:ext cx="3857622" cy="4927164"/>
          </a:xfrm>
          <a:prstGeom prst="verticalScroll">
            <a:avLst/>
          </a:prstGeom>
          <a:solidFill>
            <a:schemeClr val="accent4">
              <a:lumMod val="20000"/>
              <a:lumOff val="80000"/>
              <a:alpha val="80000"/>
            </a:schemeClr>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②假如你是李华，你的英国朋友</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George</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对中国经典故事很痴迷。你校将举办用英语讲好中国故事演讲比赛，请你给</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George</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写封邮件邀请他参加。内容包括：</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比赛时间；</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2.</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比赛信息；</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3.</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欢迎报名</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400422" y="831379"/>
            <a:ext cx="8512629" cy="5500461"/>
          </a:xfrm>
          <a:custGeom>
            <a:avLst/>
            <a:gdLst>
              <a:gd name="connsiteX0" fmla="*/ 0 w 8512629"/>
              <a:gd name="connsiteY0" fmla="*/ 0 h 5500461"/>
              <a:gd name="connsiteX1" fmla="*/ 654818 w 8512629"/>
              <a:gd name="connsiteY1" fmla="*/ 0 h 5500461"/>
              <a:gd name="connsiteX2" fmla="*/ 1139383 w 8512629"/>
              <a:gd name="connsiteY2" fmla="*/ 0 h 5500461"/>
              <a:gd name="connsiteX3" fmla="*/ 1709074 w 8512629"/>
              <a:gd name="connsiteY3" fmla="*/ 0 h 5500461"/>
              <a:gd name="connsiteX4" fmla="*/ 2278765 w 8512629"/>
              <a:gd name="connsiteY4" fmla="*/ 0 h 5500461"/>
              <a:gd name="connsiteX5" fmla="*/ 2848457 w 8512629"/>
              <a:gd name="connsiteY5" fmla="*/ 0 h 5500461"/>
              <a:gd name="connsiteX6" fmla="*/ 3247895 w 8512629"/>
              <a:gd name="connsiteY6" fmla="*/ 0 h 5500461"/>
              <a:gd name="connsiteX7" fmla="*/ 3647334 w 8512629"/>
              <a:gd name="connsiteY7" fmla="*/ 0 h 5500461"/>
              <a:gd name="connsiteX8" fmla="*/ 4387278 w 8512629"/>
              <a:gd name="connsiteY8" fmla="*/ 0 h 5500461"/>
              <a:gd name="connsiteX9" fmla="*/ 5042096 w 8512629"/>
              <a:gd name="connsiteY9" fmla="*/ 0 h 5500461"/>
              <a:gd name="connsiteX10" fmla="*/ 5611787 w 8512629"/>
              <a:gd name="connsiteY10" fmla="*/ 0 h 5500461"/>
              <a:gd name="connsiteX11" fmla="*/ 6266605 w 8512629"/>
              <a:gd name="connsiteY11" fmla="*/ 0 h 5500461"/>
              <a:gd name="connsiteX12" fmla="*/ 6836296 w 8512629"/>
              <a:gd name="connsiteY12" fmla="*/ 0 h 5500461"/>
              <a:gd name="connsiteX13" fmla="*/ 7661366 w 8512629"/>
              <a:gd name="connsiteY13" fmla="*/ 0 h 5500461"/>
              <a:gd name="connsiteX14" fmla="*/ 8512629 w 8512629"/>
              <a:gd name="connsiteY14" fmla="*/ 0 h 5500461"/>
              <a:gd name="connsiteX15" fmla="*/ 8512629 w 8512629"/>
              <a:gd name="connsiteY15" fmla="*/ 797567 h 5500461"/>
              <a:gd name="connsiteX16" fmla="*/ 8512629 w 8512629"/>
              <a:gd name="connsiteY16" fmla="*/ 1595134 h 5500461"/>
              <a:gd name="connsiteX17" fmla="*/ 8512629 w 8512629"/>
              <a:gd name="connsiteY17" fmla="*/ 2337696 h 5500461"/>
              <a:gd name="connsiteX18" fmla="*/ 8512629 w 8512629"/>
              <a:gd name="connsiteY18" fmla="*/ 2970249 h 5500461"/>
              <a:gd name="connsiteX19" fmla="*/ 8512629 w 8512629"/>
              <a:gd name="connsiteY19" fmla="*/ 3602802 h 5500461"/>
              <a:gd name="connsiteX20" fmla="*/ 8512629 w 8512629"/>
              <a:gd name="connsiteY20" fmla="*/ 4345364 h 5500461"/>
              <a:gd name="connsiteX21" fmla="*/ 8512629 w 8512629"/>
              <a:gd name="connsiteY21" fmla="*/ 4867908 h 5500461"/>
              <a:gd name="connsiteX22" fmla="*/ 8512629 w 8512629"/>
              <a:gd name="connsiteY22" fmla="*/ 5500461 h 5500461"/>
              <a:gd name="connsiteX23" fmla="*/ 7772685 w 8512629"/>
              <a:gd name="connsiteY23" fmla="*/ 5500461 h 5500461"/>
              <a:gd name="connsiteX24" fmla="*/ 7117867 w 8512629"/>
              <a:gd name="connsiteY24" fmla="*/ 5500461 h 5500461"/>
              <a:gd name="connsiteX25" fmla="*/ 6463050 w 8512629"/>
              <a:gd name="connsiteY25" fmla="*/ 5500461 h 5500461"/>
              <a:gd name="connsiteX26" fmla="*/ 5637980 w 8512629"/>
              <a:gd name="connsiteY26" fmla="*/ 5500461 h 5500461"/>
              <a:gd name="connsiteX27" fmla="*/ 4983162 w 8512629"/>
              <a:gd name="connsiteY27" fmla="*/ 5500461 h 5500461"/>
              <a:gd name="connsiteX28" fmla="*/ 4583723 w 8512629"/>
              <a:gd name="connsiteY28" fmla="*/ 5500461 h 5500461"/>
              <a:gd name="connsiteX29" fmla="*/ 4014032 w 8512629"/>
              <a:gd name="connsiteY29" fmla="*/ 5500461 h 5500461"/>
              <a:gd name="connsiteX30" fmla="*/ 3614593 w 8512629"/>
              <a:gd name="connsiteY30" fmla="*/ 5500461 h 5500461"/>
              <a:gd name="connsiteX31" fmla="*/ 3130028 w 8512629"/>
              <a:gd name="connsiteY31" fmla="*/ 5500461 h 5500461"/>
              <a:gd name="connsiteX32" fmla="*/ 2730589 w 8512629"/>
              <a:gd name="connsiteY32" fmla="*/ 5500461 h 5500461"/>
              <a:gd name="connsiteX33" fmla="*/ 1905519 w 8512629"/>
              <a:gd name="connsiteY33" fmla="*/ 5500461 h 5500461"/>
              <a:gd name="connsiteX34" fmla="*/ 1506081 w 8512629"/>
              <a:gd name="connsiteY34" fmla="*/ 5500461 h 5500461"/>
              <a:gd name="connsiteX35" fmla="*/ 851263 w 8512629"/>
              <a:gd name="connsiteY35" fmla="*/ 5500461 h 5500461"/>
              <a:gd name="connsiteX36" fmla="*/ 0 w 8512629"/>
              <a:gd name="connsiteY36" fmla="*/ 5500461 h 5500461"/>
              <a:gd name="connsiteX37" fmla="*/ 0 w 8512629"/>
              <a:gd name="connsiteY37" fmla="*/ 4867908 h 5500461"/>
              <a:gd name="connsiteX38" fmla="*/ 0 w 8512629"/>
              <a:gd name="connsiteY38" fmla="*/ 4125346 h 5500461"/>
              <a:gd name="connsiteX39" fmla="*/ 0 w 8512629"/>
              <a:gd name="connsiteY39" fmla="*/ 3602802 h 5500461"/>
              <a:gd name="connsiteX40" fmla="*/ 0 w 8512629"/>
              <a:gd name="connsiteY40" fmla="*/ 2915244 h 5500461"/>
              <a:gd name="connsiteX41" fmla="*/ 0 w 8512629"/>
              <a:gd name="connsiteY41" fmla="*/ 2337696 h 5500461"/>
              <a:gd name="connsiteX42" fmla="*/ 0 w 8512629"/>
              <a:gd name="connsiteY42" fmla="*/ 1650138 h 5500461"/>
              <a:gd name="connsiteX43" fmla="*/ 0 w 8512629"/>
              <a:gd name="connsiteY43" fmla="*/ 852571 h 5500461"/>
              <a:gd name="connsiteX44" fmla="*/ 0 w 8512629"/>
              <a:gd name="connsiteY44" fmla="*/ 0 h 550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12629" h="5500461" fill="none" extrusionOk="0">
                <a:moveTo>
                  <a:pt x="0" y="0"/>
                </a:moveTo>
                <a:cubicBezTo>
                  <a:pt x="283910" y="27539"/>
                  <a:pt x="483707" y="-9849"/>
                  <a:pt x="654818" y="0"/>
                </a:cubicBezTo>
                <a:cubicBezTo>
                  <a:pt x="825929" y="9849"/>
                  <a:pt x="997205" y="2426"/>
                  <a:pt x="1139383" y="0"/>
                </a:cubicBezTo>
                <a:cubicBezTo>
                  <a:pt x="1281562" y="-2426"/>
                  <a:pt x="1478506" y="22462"/>
                  <a:pt x="1709074" y="0"/>
                </a:cubicBezTo>
                <a:cubicBezTo>
                  <a:pt x="1939642" y="-22462"/>
                  <a:pt x="2134754" y="-13476"/>
                  <a:pt x="2278765" y="0"/>
                </a:cubicBezTo>
                <a:cubicBezTo>
                  <a:pt x="2422776" y="13476"/>
                  <a:pt x="2568451" y="18707"/>
                  <a:pt x="2848457" y="0"/>
                </a:cubicBezTo>
                <a:cubicBezTo>
                  <a:pt x="3128463" y="-18707"/>
                  <a:pt x="3149529" y="-13277"/>
                  <a:pt x="3247895" y="0"/>
                </a:cubicBezTo>
                <a:cubicBezTo>
                  <a:pt x="3346261" y="13277"/>
                  <a:pt x="3565699" y="208"/>
                  <a:pt x="3647334" y="0"/>
                </a:cubicBezTo>
                <a:cubicBezTo>
                  <a:pt x="3728969" y="-208"/>
                  <a:pt x="4205334" y="-14540"/>
                  <a:pt x="4387278" y="0"/>
                </a:cubicBezTo>
                <a:cubicBezTo>
                  <a:pt x="4569222" y="14540"/>
                  <a:pt x="4746807" y="-23186"/>
                  <a:pt x="5042096" y="0"/>
                </a:cubicBezTo>
                <a:cubicBezTo>
                  <a:pt x="5337385" y="23186"/>
                  <a:pt x="5338607" y="2663"/>
                  <a:pt x="5611787" y="0"/>
                </a:cubicBezTo>
                <a:cubicBezTo>
                  <a:pt x="5884967" y="-2663"/>
                  <a:pt x="6040487" y="13156"/>
                  <a:pt x="6266605" y="0"/>
                </a:cubicBezTo>
                <a:cubicBezTo>
                  <a:pt x="6492723" y="-13156"/>
                  <a:pt x="6553044" y="1121"/>
                  <a:pt x="6836296" y="0"/>
                </a:cubicBezTo>
                <a:cubicBezTo>
                  <a:pt x="7119548" y="-1121"/>
                  <a:pt x="7455696" y="-7550"/>
                  <a:pt x="7661366" y="0"/>
                </a:cubicBezTo>
                <a:cubicBezTo>
                  <a:pt x="7867036" y="7550"/>
                  <a:pt x="8320841" y="25726"/>
                  <a:pt x="8512629" y="0"/>
                </a:cubicBezTo>
                <a:cubicBezTo>
                  <a:pt x="8476177" y="199551"/>
                  <a:pt x="8531268" y="449534"/>
                  <a:pt x="8512629" y="797567"/>
                </a:cubicBezTo>
                <a:cubicBezTo>
                  <a:pt x="8493990" y="1145600"/>
                  <a:pt x="8476365" y="1399978"/>
                  <a:pt x="8512629" y="1595134"/>
                </a:cubicBezTo>
                <a:cubicBezTo>
                  <a:pt x="8548893" y="1790290"/>
                  <a:pt x="8508012" y="2184012"/>
                  <a:pt x="8512629" y="2337696"/>
                </a:cubicBezTo>
                <a:cubicBezTo>
                  <a:pt x="8517246" y="2491380"/>
                  <a:pt x="8530494" y="2812410"/>
                  <a:pt x="8512629" y="2970249"/>
                </a:cubicBezTo>
                <a:cubicBezTo>
                  <a:pt x="8494764" y="3128088"/>
                  <a:pt x="8487496" y="3401205"/>
                  <a:pt x="8512629" y="3602802"/>
                </a:cubicBezTo>
                <a:cubicBezTo>
                  <a:pt x="8537762" y="3804399"/>
                  <a:pt x="8484799" y="4033908"/>
                  <a:pt x="8512629" y="4345364"/>
                </a:cubicBezTo>
                <a:cubicBezTo>
                  <a:pt x="8540459" y="4656820"/>
                  <a:pt x="8501377" y="4702050"/>
                  <a:pt x="8512629" y="4867908"/>
                </a:cubicBezTo>
                <a:cubicBezTo>
                  <a:pt x="8523881" y="5033766"/>
                  <a:pt x="8506358" y="5258249"/>
                  <a:pt x="8512629" y="5500461"/>
                </a:cubicBezTo>
                <a:cubicBezTo>
                  <a:pt x="8244450" y="5506966"/>
                  <a:pt x="8072158" y="5522904"/>
                  <a:pt x="7772685" y="5500461"/>
                </a:cubicBezTo>
                <a:cubicBezTo>
                  <a:pt x="7473212" y="5478018"/>
                  <a:pt x="7343309" y="5470978"/>
                  <a:pt x="7117867" y="5500461"/>
                </a:cubicBezTo>
                <a:cubicBezTo>
                  <a:pt x="6892425" y="5529944"/>
                  <a:pt x="6601294" y="5500681"/>
                  <a:pt x="6463050" y="5500461"/>
                </a:cubicBezTo>
                <a:cubicBezTo>
                  <a:pt x="6324806" y="5500241"/>
                  <a:pt x="5935664" y="5481711"/>
                  <a:pt x="5637980" y="5500461"/>
                </a:cubicBezTo>
                <a:cubicBezTo>
                  <a:pt x="5340296" y="5519212"/>
                  <a:pt x="5292421" y="5474383"/>
                  <a:pt x="4983162" y="5500461"/>
                </a:cubicBezTo>
                <a:cubicBezTo>
                  <a:pt x="4673903" y="5526539"/>
                  <a:pt x="4714705" y="5482086"/>
                  <a:pt x="4583723" y="5500461"/>
                </a:cubicBezTo>
                <a:cubicBezTo>
                  <a:pt x="4452741" y="5518836"/>
                  <a:pt x="4236314" y="5502398"/>
                  <a:pt x="4014032" y="5500461"/>
                </a:cubicBezTo>
                <a:cubicBezTo>
                  <a:pt x="3791750" y="5498524"/>
                  <a:pt x="3732208" y="5492493"/>
                  <a:pt x="3614593" y="5500461"/>
                </a:cubicBezTo>
                <a:cubicBezTo>
                  <a:pt x="3496978" y="5508429"/>
                  <a:pt x="3246638" y="5496447"/>
                  <a:pt x="3130028" y="5500461"/>
                </a:cubicBezTo>
                <a:cubicBezTo>
                  <a:pt x="3013419" y="5504475"/>
                  <a:pt x="2885400" y="5509614"/>
                  <a:pt x="2730589" y="5500461"/>
                </a:cubicBezTo>
                <a:cubicBezTo>
                  <a:pt x="2575778" y="5491308"/>
                  <a:pt x="2308582" y="5509587"/>
                  <a:pt x="1905519" y="5500461"/>
                </a:cubicBezTo>
                <a:cubicBezTo>
                  <a:pt x="1502456" y="5491336"/>
                  <a:pt x="1690414" y="5499957"/>
                  <a:pt x="1506081" y="5500461"/>
                </a:cubicBezTo>
                <a:cubicBezTo>
                  <a:pt x="1321748" y="5500965"/>
                  <a:pt x="1132049" y="5472873"/>
                  <a:pt x="851263" y="5500461"/>
                </a:cubicBezTo>
                <a:cubicBezTo>
                  <a:pt x="570477" y="5528049"/>
                  <a:pt x="344654" y="5489700"/>
                  <a:pt x="0" y="5500461"/>
                </a:cubicBezTo>
                <a:cubicBezTo>
                  <a:pt x="-6742" y="5365884"/>
                  <a:pt x="-30253" y="5037368"/>
                  <a:pt x="0" y="4867908"/>
                </a:cubicBezTo>
                <a:cubicBezTo>
                  <a:pt x="30253" y="4698448"/>
                  <a:pt x="-25734" y="4299926"/>
                  <a:pt x="0" y="4125346"/>
                </a:cubicBezTo>
                <a:cubicBezTo>
                  <a:pt x="25734" y="3950766"/>
                  <a:pt x="-6118" y="3761698"/>
                  <a:pt x="0" y="3602802"/>
                </a:cubicBezTo>
                <a:cubicBezTo>
                  <a:pt x="6118" y="3443906"/>
                  <a:pt x="7326" y="3188575"/>
                  <a:pt x="0" y="2915244"/>
                </a:cubicBezTo>
                <a:cubicBezTo>
                  <a:pt x="-7326" y="2641913"/>
                  <a:pt x="-4911" y="2594228"/>
                  <a:pt x="0" y="2337696"/>
                </a:cubicBezTo>
                <a:cubicBezTo>
                  <a:pt x="4911" y="2081164"/>
                  <a:pt x="24063" y="1846885"/>
                  <a:pt x="0" y="1650138"/>
                </a:cubicBezTo>
                <a:cubicBezTo>
                  <a:pt x="-24063" y="1453391"/>
                  <a:pt x="-37983" y="1210504"/>
                  <a:pt x="0" y="852571"/>
                </a:cubicBezTo>
                <a:cubicBezTo>
                  <a:pt x="37983" y="494638"/>
                  <a:pt x="-34898" y="361641"/>
                  <a:pt x="0" y="0"/>
                </a:cubicBezTo>
                <a:close/>
              </a:path>
              <a:path w="8512629" h="5500461" stroke="0" extrusionOk="0">
                <a:moveTo>
                  <a:pt x="0" y="0"/>
                </a:moveTo>
                <a:cubicBezTo>
                  <a:pt x="309644" y="-8115"/>
                  <a:pt x="445295" y="-30901"/>
                  <a:pt x="825070" y="0"/>
                </a:cubicBezTo>
                <a:cubicBezTo>
                  <a:pt x="1204845" y="30901"/>
                  <a:pt x="1139293" y="19373"/>
                  <a:pt x="1309635" y="0"/>
                </a:cubicBezTo>
                <a:cubicBezTo>
                  <a:pt x="1479978" y="-19373"/>
                  <a:pt x="1623898" y="-11270"/>
                  <a:pt x="1709074" y="0"/>
                </a:cubicBezTo>
                <a:cubicBezTo>
                  <a:pt x="1794250" y="11270"/>
                  <a:pt x="2245177" y="-26397"/>
                  <a:pt x="2449018" y="0"/>
                </a:cubicBezTo>
                <a:cubicBezTo>
                  <a:pt x="2652859" y="26397"/>
                  <a:pt x="2972624" y="3404"/>
                  <a:pt x="3103835" y="0"/>
                </a:cubicBezTo>
                <a:cubicBezTo>
                  <a:pt x="3235046" y="-3404"/>
                  <a:pt x="3572892" y="4393"/>
                  <a:pt x="3928906" y="0"/>
                </a:cubicBezTo>
                <a:cubicBezTo>
                  <a:pt x="4284920" y="-4393"/>
                  <a:pt x="4279374" y="-20039"/>
                  <a:pt x="4498597" y="0"/>
                </a:cubicBezTo>
                <a:cubicBezTo>
                  <a:pt x="4717820" y="20039"/>
                  <a:pt x="4881351" y="-23435"/>
                  <a:pt x="5068288" y="0"/>
                </a:cubicBezTo>
                <a:cubicBezTo>
                  <a:pt x="5255225" y="23435"/>
                  <a:pt x="5367543" y="-5675"/>
                  <a:pt x="5467727" y="0"/>
                </a:cubicBezTo>
                <a:cubicBezTo>
                  <a:pt x="5567911" y="5675"/>
                  <a:pt x="5757414" y="-19241"/>
                  <a:pt x="5867166" y="0"/>
                </a:cubicBezTo>
                <a:cubicBezTo>
                  <a:pt x="5976918" y="19241"/>
                  <a:pt x="6158577" y="1607"/>
                  <a:pt x="6351731" y="0"/>
                </a:cubicBezTo>
                <a:cubicBezTo>
                  <a:pt x="6544886" y="-1607"/>
                  <a:pt x="6680235" y="-26235"/>
                  <a:pt x="7006548" y="0"/>
                </a:cubicBezTo>
                <a:cubicBezTo>
                  <a:pt x="7332861" y="26235"/>
                  <a:pt x="7639073" y="-34838"/>
                  <a:pt x="7831619" y="0"/>
                </a:cubicBezTo>
                <a:cubicBezTo>
                  <a:pt x="8024165" y="34838"/>
                  <a:pt x="8318597" y="-13599"/>
                  <a:pt x="8512629" y="0"/>
                </a:cubicBezTo>
                <a:cubicBezTo>
                  <a:pt x="8524633" y="238972"/>
                  <a:pt x="8510173" y="405167"/>
                  <a:pt x="8512629" y="522544"/>
                </a:cubicBezTo>
                <a:cubicBezTo>
                  <a:pt x="8515085" y="639921"/>
                  <a:pt x="8505634" y="1104669"/>
                  <a:pt x="8512629" y="1265106"/>
                </a:cubicBezTo>
                <a:cubicBezTo>
                  <a:pt x="8519624" y="1425543"/>
                  <a:pt x="8481411" y="1645527"/>
                  <a:pt x="8512629" y="2007668"/>
                </a:cubicBezTo>
                <a:cubicBezTo>
                  <a:pt x="8543847" y="2369809"/>
                  <a:pt x="8504066" y="2549689"/>
                  <a:pt x="8512629" y="2695226"/>
                </a:cubicBezTo>
                <a:cubicBezTo>
                  <a:pt x="8521192" y="2840763"/>
                  <a:pt x="8487442" y="3048966"/>
                  <a:pt x="8512629" y="3217770"/>
                </a:cubicBezTo>
                <a:cubicBezTo>
                  <a:pt x="8537816" y="3386574"/>
                  <a:pt x="8491246" y="3600342"/>
                  <a:pt x="8512629" y="3905327"/>
                </a:cubicBezTo>
                <a:cubicBezTo>
                  <a:pt x="8534012" y="4210312"/>
                  <a:pt x="8482776" y="4328947"/>
                  <a:pt x="8512629" y="4537880"/>
                </a:cubicBezTo>
                <a:cubicBezTo>
                  <a:pt x="8542482" y="4746813"/>
                  <a:pt x="8471583" y="5149709"/>
                  <a:pt x="8512629" y="5500461"/>
                </a:cubicBezTo>
                <a:cubicBezTo>
                  <a:pt x="8322264" y="5513755"/>
                  <a:pt x="8245423" y="5488694"/>
                  <a:pt x="8113190" y="5500461"/>
                </a:cubicBezTo>
                <a:cubicBezTo>
                  <a:pt x="7980957" y="5512228"/>
                  <a:pt x="7789615" y="5524437"/>
                  <a:pt x="7628625" y="5500461"/>
                </a:cubicBezTo>
                <a:cubicBezTo>
                  <a:pt x="7467635" y="5476485"/>
                  <a:pt x="7285827" y="5506149"/>
                  <a:pt x="7058934" y="5500461"/>
                </a:cubicBezTo>
                <a:cubicBezTo>
                  <a:pt x="6832041" y="5494773"/>
                  <a:pt x="6674716" y="5504899"/>
                  <a:pt x="6574369" y="5500461"/>
                </a:cubicBezTo>
                <a:cubicBezTo>
                  <a:pt x="6474023" y="5496023"/>
                  <a:pt x="6213284" y="5507020"/>
                  <a:pt x="6004678" y="5500461"/>
                </a:cubicBezTo>
                <a:cubicBezTo>
                  <a:pt x="5796072" y="5493902"/>
                  <a:pt x="5403162" y="5524609"/>
                  <a:pt x="5179607" y="5500461"/>
                </a:cubicBezTo>
                <a:cubicBezTo>
                  <a:pt x="4956052" y="5476313"/>
                  <a:pt x="4929846" y="5484230"/>
                  <a:pt x="4780169" y="5500461"/>
                </a:cubicBezTo>
                <a:cubicBezTo>
                  <a:pt x="4630492" y="5516692"/>
                  <a:pt x="4489816" y="5492068"/>
                  <a:pt x="4295604" y="5500461"/>
                </a:cubicBezTo>
                <a:cubicBezTo>
                  <a:pt x="4101393" y="5508854"/>
                  <a:pt x="3825970" y="5498895"/>
                  <a:pt x="3640786" y="5500461"/>
                </a:cubicBezTo>
                <a:cubicBezTo>
                  <a:pt x="3455602" y="5502027"/>
                  <a:pt x="3166722" y="5517755"/>
                  <a:pt x="2985968" y="5500461"/>
                </a:cubicBezTo>
                <a:cubicBezTo>
                  <a:pt x="2805214" y="5483167"/>
                  <a:pt x="2583454" y="5471119"/>
                  <a:pt x="2246024" y="5500461"/>
                </a:cubicBezTo>
                <a:cubicBezTo>
                  <a:pt x="1908594" y="5529803"/>
                  <a:pt x="2017822" y="5490531"/>
                  <a:pt x="1846586" y="5500461"/>
                </a:cubicBezTo>
                <a:cubicBezTo>
                  <a:pt x="1675350" y="5510391"/>
                  <a:pt x="1371144" y="5462108"/>
                  <a:pt x="1021515" y="5500461"/>
                </a:cubicBezTo>
                <a:cubicBezTo>
                  <a:pt x="671886" y="5538814"/>
                  <a:pt x="762978" y="5495787"/>
                  <a:pt x="622077" y="5500461"/>
                </a:cubicBezTo>
                <a:cubicBezTo>
                  <a:pt x="481176" y="5505135"/>
                  <a:pt x="299402" y="5503740"/>
                  <a:pt x="0" y="5500461"/>
                </a:cubicBezTo>
                <a:cubicBezTo>
                  <a:pt x="22628" y="5144017"/>
                  <a:pt x="-13469" y="5019959"/>
                  <a:pt x="0" y="4757899"/>
                </a:cubicBezTo>
                <a:cubicBezTo>
                  <a:pt x="13469" y="4495839"/>
                  <a:pt x="-20640" y="4279598"/>
                  <a:pt x="0" y="4070341"/>
                </a:cubicBezTo>
                <a:cubicBezTo>
                  <a:pt x="20640" y="3861084"/>
                  <a:pt x="3846" y="3591099"/>
                  <a:pt x="0" y="3327779"/>
                </a:cubicBezTo>
                <a:cubicBezTo>
                  <a:pt x="-3846" y="3064459"/>
                  <a:pt x="-28303" y="2836527"/>
                  <a:pt x="0" y="2640221"/>
                </a:cubicBezTo>
                <a:cubicBezTo>
                  <a:pt x="28303" y="2443915"/>
                  <a:pt x="-22127" y="2253839"/>
                  <a:pt x="0" y="2007668"/>
                </a:cubicBezTo>
                <a:cubicBezTo>
                  <a:pt x="22127" y="1761497"/>
                  <a:pt x="-23542" y="1602607"/>
                  <a:pt x="0" y="1320111"/>
                </a:cubicBezTo>
                <a:cubicBezTo>
                  <a:pt x="23542" y="1037615"/>
                  <a:pt x="-22671" y="1043220"/>
                  <a:pt x="0" y="797567"/>
                </a:cubicBezTo>
                <a:cubicBezTo>
                  <a:pt x="22671" y="551914"/>
                  <a:pt x="30999" y="218816"/>
                  <a:pt x="0" y="0"/>
                </a:cubicBezTo>
                <a:close/>
              </a:path>
            </a:pathLst>
          </a:custGeom>
          <a:ln w="19050">
            <a:solidFill>
              <a:schemeClr val="tx1"/>
            </a:solidFill>
          </a:ln>
        </p:spPr>
        <p:txBody>
          <a:bodyPr>
            <a:noAutofit/>
          </a:bodyPr>
          <a:lstStyle/>
          <a:p>
            <a:pPr marL="0" indent="0" algn="just">
              <a:lnSpc>
                <a:spcPts val="2200"/>
              </a:lnSpc>
              <a:buNone/>
            </a:pPr>
            <a:r>
              <a:rPr lang="en-US" altLang="zh-CN" sz="2000" dirty="0">
                <a:latin typeface="Times New Roman" panose="02020603050405020304" pitchFamily="18" charset="0"/>
                <a:cs typeface="Times New Roman" panose="02020603050405020304" pitchFamily="18" charset="0"/>
              </a:rPr>
              <a:t>Dear Miss Evans,</a:t>
            </a:r>
            <a:endParaRPr lang="en-US" altLang="zh-CN" sz="2000" dirty="0">
              <a:latin typeface="Times New Roman" panose="02020603050405020304" pitchFamily="18" charset="0"/>
              <a:cs typeface="Times New Roman" panose="02020603050405020304" pitchFamily="18" charset="0"/>
            </a:endParaRPr>
          </a:p>
          <a:p>
            <a:pPr marL="0" indent="0" algn="just">
              <a:lnSpc>
                <a:spcPts val="2200"/>
              </a:lnSpc>
              <a:buNone/>
            </a:pPr>
            <a:r>
              <a:rPr lang="en-US" altLang="zh-CN" sz="2000" dirty="0">
                <a:latin typeface="Times New Roman" panose="02020603050405020304" pitchFamily="18" charset="0"/>
                <a:cs typeface="Times New Roman" panose="02020603050405020304" pitchFamily="18" charset="0"/>
              </a:rPr>
              <a:t>How's it going? I'm writing to ask if you could give guidance on our new play. The drama is an adaptation of the movie Mu </a:t>
            </a:r>
            <a:r>
              <a:rPr lang="en-US" altLang="zh-CN" sz="2000" dirty="0" err="1">
                <a:latin typeface="Times New Roman" panose="02020603050405020304" pitchFamily="18" charset="0"/>
                <a:cs typeface="Times New Roman" panose="02020603050405020304" pitchFamily="18" charset="0"/>
              </a:rPr>
              <a:t>lan</a:t>
            </a:r>
            <a:r>
              <a:rPr lang="en-US" altLang="zh-CN" sz="2000" dirty="0">
                <a:latin typeface="Times New Roman" panose="02020603050405020304" pitchFamily="18" charset="0"/>
                <a:cs typeface="Times New Roman" panose="02020603050405020304" pitchFamily="18" charset="0"/>
              </a:rPr>
              <a:t>. It tells the story of a legendary Chinese, Mu </a:t>
            </a:r>
            <a:r>
              <a:rPr lang="en-US" altLang="zh-CN" sz="2000" dirty="0" err="1">
                <a:latin typeface="Times New Roman" panose="02020603050405020304" pitchFamily="18" charset="0"/>
                <a:cs typeface="Times New Roman" panose="02020603050405020304" pitchFamily="18" charset="0"/>
              </a:rPr>
              <a:t>lan</a:t>
            </a:r>
            <a:r>
              <a:rPr lang="en-US" altLang="zh-CN" sz="2000" dirty="0">
                <a:latin typeface="Times New Roman" panose="02020603050405020304" pitchFamily="18" charset="0"/>
                <a:cs typeface="Times New Roman" panose="02020603050405020304" pitchFamily="18" charset="0"/>
              </a:rPr>
              <a:t> who disguised herself as a man and took her father's place in the army. </a:t>
            </a:r>
            <a:endParaRPr lang="en-US" altLang="zh-CN" sz="2000" dirty="0">
              <a:latin typeface="Times New Roman" panose="02020603050405020304" pitchFamily="18" charset="0"/>
              <a:cs typeface="Times New Roman" panose="02020603050405020304" pitchFamily="18" charset="0"/>
            </a:endParaRPr>
          </a:p>
          <a:p>
            <a:pPr marL="0" indent="0" algn="just">
              <a:lnSpc>
                <a:spcPts val="2200"/>
              </a:lnSpc>
              <a:buNone/>
            </a:pPr>
            <a:r>
              <a:rPr lang="en-US" altLang="zh-CN" sz="2000" dirty="0">
                <a:latin typeface="Times New Roman" panose="02020603050405020304" pitchFamily="18" charset="0"/>
                <a:cs typeface="Times New Roman" panose="02020603050405020304" pitchFamily="18" charset="0"/>
              </a:rPr>
              <a:t>Despite a considerable amount of time devoted to preparing the play, we still encounter obstacles owing to a lack of experience. Knowing that you are an accomplished actress well as a knowledgeable tutor, we sincerely invite you to give us instructions on facial expressions, help to correct the mistakes and polish the lines in the play.</a:t>
            </a:r>
            <a:endParaRPr lang="en-US" altLang="zh-CN" sz="2000" dirty="0">
              <a:latin typeface="Times New Roman" panose="02020603050405020304" pitchFamily="18" charset="0"/>
              <a:cs typeface="Times New Roman" panose="02020603050405020304" pitchFamily="18" charset="0"/>
            </a:endParaRPr>
          </a:p>
          <a:p>
            <a:pPr marL="0" indent="0" algn="just">
              <a:lnSpc>
                <a:spcPts val="2200"/>
              </a:lnSpc>
              <a:buNone/>
            </a:pPr>
            <a:r>
              <a:rPr lang="en-US" altLang="zh-CN" sz="2000" dirty="0">
                <a:latin typeface="Times New Roman" panose="02020603050405020304" pitchFamily="18" charset="0"/>
                <a:cs typeface="Times New Roman" panose="02020603050405020304" pitchFamily="18" charset="0"/>
              </a:rPr>
              <a:t>I know you have a busy schedule, but I will appreciate it if you can spare some time to give guidance to us at 5:30 p.m. next Monday in the music hall. Is it ok for you? </a:t>
            </a:r>
            <a:endParaRPr lang="en-US" altLang="zh-CN" sz="2000" dirty="0">
              <a:latin typeface="Times New Roman" panose="02020603050405020304" pitchFamily="18" charset="0"/>
              <a:cs typeface="Times New Roman" panose="02020603050405020304" pitchFamily="18" charset="0"/>
            </a:endParaRPr>
          </a:p>
          <a:p>
            <a:pPr marL="0" indent="0" algn="just">
              <a:lnSpc>
                <a:spcPts val="2200"/>
              </a:lnSpc>
              <a:buNone/>
            </a:pPr>
            <a:r>
              <a:rPr lang="en-US" altLang="zh-CN" sz="2000" dirty="0">
                <a:latin typeface="Times New Roman" panose="02020603050405020304" pitchFamily="18" charset="0"/>
                <a:cs typeface="Times New Roman" panose="02020603050405020304" pitchFamily="18" charset="0"/>
              </a:rPr>
              <a:t>Looking forward to your reply.</a:t>
            </a:r>
            <a:endParaRPr lang="en-US" altLang="zh-CN" sz="2000" dirty="0">
              <a:latin typeface="Times New Roman" panose="02020603050405020304" pitchFamily="18" charset="0"/>
              <a:cs typeface="Times New Roman" panose="02020603050405020304" pitchFamily="18" charset="0"/>
            </a:endParaRPr>
          </a:p>
          <a:p>
            <a:pPr marL="0" indent="0" algn="r">
              <a:lnSpc>
                <a:spcPts val="2200"/>
              </a:lnSpc>
              <a:buNone/>
            </a:pPr>
            <a:r>
              <a:rPr lang="en-US" altLang="zh-CN" sz="2000" dirty="0">
                <a:latin typeface="Times New Roman" panose="02020603050405020304" pitchFamily="18" charset="0"/>
                <a:cs typeface="Times New Roman" panose="02020603050405020304" pitchFamily="18" charset="0"/>
              </a:rPr>
              <a:t>Yours,</a:t>
            </a:r>
            <a:endParaRPr lang="en-US" altLang="zh-CN" sz="2000" dirty="0">
              <a:latin typeface="Times New Roman" panose="02020603050405020304" pitchFamily="18" charset="0"/>
              <a:cs typeface="Times New Roman" panose="02020603050405020304" pitchFamily="18" charset="0"/>
            </a:endParaRPr>
          </a:p>
          <a:p>
            <a:pPr marL="0" indent="0" algn="r">
              <a:lnSpc>
                <a:spcPts val="2200"/>
              </a:lnSpc>
              <a:buNone/>
            </a:pPr>
            <a:r>
              <a:rPr lang="en-US" altLang="zh-CN" sz="2000" dirty="0">
                <a:latin typeface="Times New Roman" panose="02020603050405020304" pitchFamily="18" charset="0"/>
                <a:cs typeface="Times New Roman" panose="02020603050405020304" pitchFamily="18" charset="0"/>
              </a:rPr>
              <a:t>Li Hua</a:t>
            </a:r>
            <a:endParaRPr lang="en-US" altLang="zh-CN" sz="2000" dirty="0">
              <a:latin typeface="Times New Roman" panose="02020603050405020304" pitchFamily="18" charset="0"/>
              <a:cs typeface="Times New Roman" panose="02020603050405020304" pitchFamily="18" charset="0"/>
            </a:endParaRPr>
          </a:p>
          <a:p>
            <a:pPr marL="0" indent="0" algn="just">
              <a:lnSpc>
                <a:spcPts val="2000"/>
              </a:lnSpc>
              <a:buNone/>
            </a:pPr>
            <a:endParaRPr lang="en-US" altLang="zh-CN" sz="2000" dirty="0">
              <a:latin typeface="Times New Roman" panose="02020603050405020304" pitchFamily="18" charset="0"/>
              <a:cs typeface="Times New Roman" panose="02020603050405020304" pitchFamily="18" charset="0"/>
            </a:endParaRPr>
          </a:p>
          <a:p>
            <a:pPr marL="0" indent="0" algn="just">
              <a:lnSpc>
                <a:spcPts val="2000"/>
              </a:lnSpc>
              <a:buNone/>
            </a:pPr>
            <a:r>
              <a:rPr lang="en-US" altLang="zh-CN" sz="2000" dirty="0">
                <a:latin typeface="Times New Roman" panose="02020603050405020304" pitchFamily="18" charset="0"/>
                <a:cs typeface="Times New Roman" panose="02020603050405020304" pitchFamily="18" charset="0"/>
              </a:rPr>
              <a:t> </a:t>
            </a:r>
            <a:endParaRPr lang="en-US" altLang="zh-CN" sz="2000" dirty="0">
              <a:latin typeface="Times New Roman" panose="02020603050405020304" pitchFamily="18" charset="0"/>
              <a:cs typeface="Times New Roman" panose="02020603050405020304" pitchFamily="18" charset="0"/>
            </a:endParaRPr>
          </a:p>
        </p:txBody>
      </p:sp>
      <p:sp>
        <p:nvSpPr>
          <p:cNvPr id="6" name="卷形: 垂直 5"/>
          <p:cNvSpPr/>
          <p:nvPr/>
        </p:nvSpPr>
        <p:spPr>
          <a:xfrm>
            <a:off x="-457200" y="965418"/>
            <a:ext cx="3857622" cy="4927164"/>
          </a:xfrm>
          <a:prstGeom prst="verticalScroll">
            <a:avLst/>
          </a:prstGeom>
          <a:solidFill>
            <a:schemeClr val="accent4">
              <a:lumMod val="20000"/>
              <a:lumOff val="80000"/>
              <a:alpha val="80000"/>
            </a:schemeClr>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③假定你是李华，你和同学根据英文电影改编了一个短剧，给外教</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Miss Evan </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写封邮件，请她帮忙指导，内容包括：</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剧情简介；</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defRPr/>
            </a:pP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defRPr/>
            </a:pPr>
            <a:r>
              <a:rPr lang="zh-CN" altLang="en-US" sz="20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指导内容；</a:t>
            </a:r>
            <a:endParaRPr lang="en-US" altLang="zh-CN" sz="20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defRPr/>
            </a:pPr>
            <a:endParaRPr lang="en-US" altLang="zh-CN" sz="20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商定时间、地点</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74363" y="3322943"/>
            <a:ext cx="3439807" cy="5048405"/>
          </a:xfrm>
          <a:custGeom>
            <a:avLst/>
            <a:gdLst/>
            <a:ahLst/>
            <a:cxnLst/>
            <a:rect l="l" t="t" r="r" b="b"/>
            <a:pathLst>
              <a:path w="5159710" h="7572608">
                <a:moveTo>
                  <a:pt x="0" y="0"/>
                </a:moveTo>
                <a:lnTo>
                  <a:pt x="5159711" y="0"/>
                </a:lnTo>
                <a:lnTo>
                  <a:pt x="5159711" y="7572608"/>
                </a:lnTo>
                <a:lnTo>
                  <a:pt x="0" y="757260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763090" y="3322943"/>
            <a:ext cx="3326260" cy="5533463"/>
          </a:xfrm>
          <a:custGeom>
            <a:avLst/>
            <a:gdLst/>
            <a:ahLst/>
            <a:cxnLst/>
            <a:rect l="l" t="t" r="r" b="b"/>
            <a:pathLst>
              <a:path w="4989390" h="8300194">
                <a:moveTo>
                  <a:pt x="0" y="0"/>
                </a:moveTo>
                <a:lnTo>
                  <a:pt x="4989390" y="0"/>
                </a:lnTo>
                <a:lnTo>
                  <a:pt x="4989390" y="8300194"/>
                </a:lnTo>
                <a:lnTo>
                  <a:pt x="0" y="83001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777485" y="2963067"/>
            <a:ext cx="2764841" cy="4432905"/>
          </a:xfrm>
          <a:custGeom>
            <a:avLst/>
            <a:gdLst/>
            <a:ahLst/>
            <a:cxnLst/>
            <a:rect l="l" t="t" r="r" b="b"/>
            <a:pathLst>
              <a:path w="4147262" h="6649357">
                <a:moveTo>
                  <a:pt x="0" y="0"/>
                </a:moveTo>
                <a:lnTo>
                  <a:pt x="4147262" y="0"/>
                </a:lnTo>
                <a:lnTo>
                  <a:pt x="4147262" y="6649357"/>
                </a:lnTo>
                <a:lnTo>
                  <a:pt x="0" y="66493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7792009" y="3429000"/>
            <a:ext cx="2299423" cy="5750690"/>
          </a:xfrm>
          <a:custGeom>
            <a:avLst/>
            <a:gdLst/>
            <a:ahLst/>
            <a:cxnLst/>
            <a:rect l="l" t="t" r="r" b="b"/>
            <a:pathLst>
              <a:path w="3449134" h="8626035">
                <a:moveTo>
                  <a:pt x="0" y="0"/>
                </a:moveTo>
                <a:lnTo>
                  <a:pt x="3449135" y="0"/>
                </a:lnTo>
                <a:lnTo>
                  <a:pt x="3449135" y="8626035"/>
                </a:lnTo>
                <a:lnTo>
                  <a:pt x="0" y="8626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9512425" y="1586287"/>
            <a:ext cx="2679575" cy="6858000"/>
          </a:xfrm>
          <a:custGeom>
            <a:avLst/>
            <a:gdLst/>
            <a:ahLst/>
            <a:cxnLst/>
            <a:rect l="l" t="t" r="r" b="b"/>
            <a:pathLst>
              <a:path w="4019363" h="10287000">
                <a:moveTo>
                  <a:pt x="0" y="0"/>
                </a:moveTo>
                <a:lnTo>
                  <a:pt x="4019363" y="0"/>
                </a:lnTo>
                <a:lnTo>
                  <a:pt x="4019363" y="10287000"/>
                </a:lnTo>
                <a:lnTo>
                  <a:pt x="0" y="10287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7" name="Group 7"/>
          <p:cNvGrpSpPr/>
          <p:nvPr/>
        </p:nvGrpSpPr>
        <p:grpSpPr>
          <a:xfrm>
            <a:off x="0" y="0"/>
            <a:ext cx="3061002" cy="485121"/>
            <a:chOff x="0" y="0"/>
            <a:chExt cx="1553175" cy="246154"/>
          </a:xfrm>
          <a:solidFill>
            <a:srgbClr val="008FE1"/>
          </a:solidFill>
        </p:grpSpPr>
        <p:sp>
          <p:nvSpPr>
            <p:cNvPr id="8" name="Freeform 8"/>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grpFill/>
          </p:spPr>
        </p:sp>
      </p:grpSp>
      <p:grpSp>
        <p:nvGrpSpPr>
          <p:cNvPr id="9" name="Group 9"/>
          <p:cNvGrpSpPr/>
          <p:nvPr/>
        </p:nvGrpSpPr>
        <p:grpSpPr>
          <a:xfrm>
            <a:off x="3061002" y="0"/>
            <a:ext cx="3061002" cy="485121"/>
            <a:chOff x="0" y="0"/>
            <a:chExt cx="1553175" cy="246154"/>
          </a:xfrm>
          <a:solidFill>
            <a:srgbClr val="008FE1"/>
          </a:solidFill>
        </p:grpSpPr>
        <p:sp>
          <p:nvSpPr>
            <p:cNvPr id="10" name="Freeform 10"/>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grpFill/>
          </p:spPr>
        </p:sp>
      </p:grpSp>
      <p:grpSp>
        <p:nvGrpSpPr>
          <p:cNvPr id="11" name="Group 11"/>
          <p:cNvGrpSpPr/>
          <p:nvPr/>
        </p:nvGrpSpPr>
        <p:grpSpPr>
          <a:xfrm>
            <a:off x="6069996" y="0"/>
            <a:ext cx="3061002" cy="485121"/>
            <a:chOff x="0" y="0"/>
            <a:chExt cx="1553175" cy="246154"/>
          </a:xfrm>
          <a:solidFill>
            <a:srgbClr val="008FE1"/>
          </a:solidFill>
        </p:grpSpPr>
        <p:sp>
          <p:nvSpPr>
            <p:cNvPr id="12" name="Freeform 12"/>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grpFill/>
          </p:spPr>
        </p:sp>
      </p:grpSp>
      <p:grpSp>
        <p:nvGrpSpPr>
          <p:cNvPr id="13" name="Group 13"/>
          <p:cNvGrpSpPr/>
          <p:nvPr/>
        </p:nvGrpSpPr>
        <p:grpSpPr>
          <a:xfrm>
            <a:off x="9130998" y="0"/>
            <a:ext cx="3061002" cy="485121"/>
            <a:chOff x="0" y="0"/>
            <a:chExt cx="1553175" cy="246154"/>
          </a:xfrm>
          <a:solidFill>
            <a:srgbClr val="008FE1"/>
          </a:solidFill>
        </p:grpSpPr>
        <p:sp>
          <p:nvSpPr>
            <p:cNvPr id="14" name="Freeform 14"/>
            <p:cNvSpPr/>
            <p:nvPr/>
          </p:nvSpPr>
          <p:spPr>
            <a:xfrm>
              <a:off x="0" y="0"/>
              <a:ext cx="1553175" cy="246154"/>
            </a:xfrm>
            <a:custGeom>
              <a:avLst/>
              <a:gdLst/>
              <a:ahLst/>
              <a:cxnLst/>
              <a:rect l="l" t="t" r="r" b="b"/>
              <a:pathLst>
                <a:path w="1553175" h="246154">
                  <a:moveTo>
                    <a:pt x="0" y="0"/>
                  </a:moveTo>
                  <a:lnTo>
                    <a:pt x="1553175" y="0"/>
                  </a:lnTo>
                  <a:lnTo>
                    <a:pt x="1553175" y="246154"/>
                  </a:lnTo>
                  <a:lnTo>
                    <a:pt x="0" y="246154"/>
                  </a:lnTo>
                  <a:close/>
                </a:path>
              </a:pathLst>
            </a:custGeom>
            <a:grpFill/>
          </p:spPr>
        </p:sp>
      </p:grpSp>
      <p:grpSp>
        <p:nvGrpSpPr>
          <p:cNvPr id="15" name="Group 15"/>
          <p:cNvGrpSpPr/>
          <p:nvPr/>
        </p:nvGrpSpPr>
        <p:grpSpPr>
          <a:xfrm>
            <a:off x="5975411" y="147976"/>
            <a:ext cx="189170" cy="189170"/>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id="17" name="Group 17"/>
          <p:cNvGrpSpPr/>
          <p:nvPr/>
        </p:nvGrpSpPr>
        <p:grpSpPr>
          <a:xfrm>
            <a:off x="9265681" y="2467428"/>
            <a:ext cx="326331" cy="326331"/>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alpha val="0"/>
              </a:srgbClr>
            </a:solidFill>
          </p:spPr>
        </p:sp>
      </p:grpSp>
      <p:grpSp>
        <p:nvGrpSpPr>
          <p:cNvPr id="19" name="Group 19"/>
          <p:cNvGrpSpPr/>
          <p:nvPr/>
        </p:nvGrpSpPr>
        <p:grpSpPr>
          <a:xfrm>
            <a:off x="6294268" y="147976"/>
            <a:ext cx="189170" cy="189170"/>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id="21" name="Group 21"/>
          <p:cNvGrpSpPr/>
          <p:nvPr/>
        </p:nvGrpSpPr>
        <p:grpSpPr>
          <a:xfrm>
            <a:off x="5642626" y="147976"/>
            <a:ext cx="189170" cy="189170"/>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id="23" name="Freeform 23"/>
          <p:cNvSpPr/>
          <p:nvPr/>
        </p:nvSpPr>
        <p:spPr>
          <a:xfrm>
            <a:off x="6949622" y="2590558"/>
            <a:ext cx="1140408" cy="203200"/>
          </a:xfrm>
          <a:custGeom>
            <a:avLst/>
            <a:gdLst/>
            <a:ahLst/>
            <a:cxnLst/>
            <a:rect l="l" t="t" r="r" b="b"/>
            <a:pathLst>
              <a:path w="1710612" h="304800">
                <a:moveTo>
                  <a:pt x="0" y="0"/>
                </a:moveTo>
                <a:lnTo>
                  <a:pt x="1710612" y="0"/>
                </a:lnTo>
                <a:lnTo>
                  <a:pt x="1710612" y="304800"/>
                </a:lnTo>
                <a:lnTo>
                  <a:pt x="0" y="30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4" name="Group 24"/>
          <p:cNvGrpSpPr/>
          <p:nvPr/>
        </p:nvGrpSpPr>
        <p:grpSpPr>
          <a:xfrm>
            <a:off x="10852212" y="15822"/>
            <a:ext cx="1339788" cy="453478"/>
            <a:chOff x="0" y="0"/>
            <a:chExt cx="2679575" cy="906956"/>
          </a:xfrm>
        </p:grpSpPr>
        <p:sp>
          <p:nvSpPr>
            <p:cNvPr id="25" name="Freeform 25"/>
            <p:cNvSpPr/>
            <p:nvPr/>
          </p:nvSpPr>
          <p:spPr>
            <a:xfrm>
              <a:off x="1772620"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a:off x="1157764"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7" name="Freeform 27"/>
            <p:cNvSpPr/>
            <p:nvPr/>
          </p:nvSpPr>
          <p:spPr>
            <a:xfrm>
              <a:off x="614856" y="0"/>
              <a:ext cx="906956" cy="906956"/>
            </a:xfrm>
            <a:custGeom>
              <a:avLst/>
              <a:gdLst/>
              <a:ahLst/>
              <a:cxnLst/>
              <a:rect l="l" t="t" r="r" b="b"/>
              <a:pathLst>
                <a:path w="906956" h="906956">
                  <a:moveTo>
                    <a:pt x="0" y="0"/>
                  </a:moveTo>
                  <a:lnTo>
                    <a:pt x="906955" y="0"/>
                  </a:lnTo>
                  <a:lnTo>
                    <a:pt x="906955" y="906956"/>
                  </a:lnTo>
                  <a:lnTo>
                    <a:pt x="0" y="90695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8" name="Freeform 28"/>
            <p:cNvSpPr/>
            <p:nvPr/>
          </p:nvSpPr>
          <p:spPr>
            <a:xfrm>
              <a:off x="0" y="0"/>
              <a:ext cx="906956" cy="906956"/>
            </a:xfrm>
            <a:custGeom>
              <a:avLst/>
              <a:gdLst/>
              <a:ahLst/>
              <a:cxnLst/>
              <a:rect l="l" t="t" r="r" b="b"/>
              <a:pathLst>
                <a:path w="906956" h="906956">
                  <a:moveTo>
                    <a:pt x="0" y="0"/>
                  </a:moveTo>
                  <a:lnTo>
                    <a:pt x="906956" y="0"/>
                  </a:lnTo>
                  <a:lnTo>
                    <a:pt x="906956" y="906956"/>
                  </a:lnTo>
                  <a:lnTo>
                    <a:pt x="0" y="90695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sp>
        <p:nvSpPr>
          <p:cNvPr id="29" name="TextBox 29"/>
          <p:cNvSpPr txBox="1"/>
          <p:nvPr/>
        </p:nvSpPr>
        <p:spPr>
          <a:xfrm>
            <a:off x="900040" y="1324753"/>
            <a:ext cx="8528807" cy="1128707"/>
          </a:xfrm>
          <a:prstGeom prst="rect">
            <a:avLst/>
          </a:prstGeom>
        </p:spPr>
        <p:txBody>
          <a:bodyPr lIns="0" tIns="0" rIns="0" bIns="0" rtlCol="0" anchor="t">
            <a:spAutoFit/>
          </a:bodyPr>
          <a:lstStyle/>
          <a:p>
            <a:pPr defTabSz="609600">
              <a:lnSpc>
                <a:spcPts val="9260"/>
              </a:lnSpc>
            </a:pPr>
            <a:r>
              <a:rPr lang="zh-CN" altLang="en-US" sz="7465" spc="559" dirty="0">
                <a:solidFill>
                  <a:srgbClr val="000000"/>
                </a:solidFill>
                <a:latin typeface="Calibri" panose="020F0502020204030204"/>
                <a:ea typeface="字由点字美玲体 Bold"/>
              </a:rPr>
              <a:t>同文异构 融会贯通</a:t>
            </a:r>
            <a:endParaRPr lang="en-US" sz="7465" spc="559" dirty="0">
              <a:solidFill>
                <a:srgbClr val="000000"/>
              </a:solidFill>
              <a:latin typeface="Calibri" panose="020F0502020204030204"/>
              <a:ea typeface="字由点字美玲体 Bold"/>
            </a:endParaRPr>
          </a:p>
        </p:txBody>
      </p:sp>
      <p:sp>
        <p:nvSpPr>
          <p:cNvPr id="30" name="TextBox 30"/>
          <p:cNvSpPr txBox="1"/>
          <p:nvPr/>
        </p:nvSpPr>
        <p:spPr>
          <a:xfrm>
            <a:off x="1004686" y="991496"/>
            <a:ext cx="5727726" cy="283860"/>
          </a:xfrm>
          <a:prstGeom prst="rect">
            <a:avLst/>
          </a:prstGeom>
        </p:spPr>
        <p:txBody>
          <a:bodyPr wrap="square" lIns="0" tIns="0" rIns="0" bIns="0" rtlCol="0" anchor="t">
            <a:spAutoFit/>
          </a:bodyPr>
          <a:lstStyle/>
          <a:p>
            <a:pPr algn="ctr" defTabSz="609600">
              <a:lnSpc>
                <a:spcPts val="2480"/>
              </a:lnSpc>
              <a:spcBef>
                <a:spcPct val="0"/>
              </a:spcBef>
            </a:pPr>
            <a:r>
              <a:rPr lang="zh-CN" altLang="en-US" sz="2000" spc="150" dirty="0">
                <a:solidFill>
                  <a:srgbClr val="000000"/>
                </a:solidFill>
                <a:latin typeface="字由点字美玲体"/>
                <a:ea typeface="宋体" panose="02010600030101010101" pitchFamily="2" charset="-122"/>
              </a:rPr>
              <a:t>以讲述人物故事为引 梳理复习类似话题应用文</a:t>
            </a:r>
            <a:endParaRPr lang="en-US" sz="2000" spc="150" dirty="0">
              <a:solidFill>
                <a:srgbClr val="000000"/>
              </a:solidFill>
              <a:latin typeface="字由点字美玲体"/>
            </a:endParaRPr>
          </a:p>
        </p:txBody>
      </p:sp>
      <p:sp>
        <p:nvSpPr>
          <p:cNvPr id="31" name="TextBox 31"/>
          <p:cNvSpPr txBox="1"/>
          <p:nvPr/>
        </p:nvSpPr>
        <p:spPr>
          <a:xfrm>
            <a:off x="1004686" y="2457527"/>
            <a:ext cx="4728897" cy="217111"/>
          </a:xfrm>
          <a:prstGeom prst="rect">
            <a:avLst/>
          </a:prstGeom>
        </p:spPr>
        <p:txBody>
          <a:bodyPr lIns="0" tIns="0" rIns="0" bIns="0" rtlCol="0" anchor="t">
            <a:spAutoFit/>
          </a:bodyPr>
          <a:lstStyle/>
          <a:p>
            <a:pPr defTabSz="609600">
              <a:lnSpc>
                <a:spcPts val="1600"/>
              </a:lnSpc>
              <a:spcBef>
                <a:spcPct val="0"/>
              </a:spcBef>
            </a:pPr>
            <a:r>
              <a:rPr lang="en-US" sz="1865" dirty="0">
                <a:solidFill>
                  <a:srgbClr val="000000"/>
                </a:solidFill>
                <a:latin typeface="Calibri" panose="020F0502020204030204"/>
                <a:ea typeface="思源黑体 Medium"/>
              </a:rPr>
              <a:t>F</a:t>
            </a:r>
            <a:r>
              <a:rPr lang="en-US" altLang="zh-CN" sz="1865" dirty="0">
                <a:solidFill>
                  <a:srgbClr val="000000"/>
                </a:solidFill>
                <a:latin typeface="Calibri" panose="020F0502020204030204"/>
                <a:ea typeface="思源黑体 Medium"/>
              </a:rPr>
              <a:t>ay</a:t>
            </a:r>
            <a:endParaRPr lang="en-US" sz="1865" dirty="0">
              <a:solidFill>
                <a:srgbClr val="000000"/>
              </a:solidFill>
              <a:latin typeface="Calibri" panose="020F0502020204030204"/>
              <a:ea typeface="思源黑体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400422" y="831379"/>
            <a:ext cx="8512629" cy="5500461"/>
          </a:xfrm>
          <a:custGeom>
            <a:avLst/>
            <a:gdLst>
              <a:gd name="connsiteX0" fmla="*/ 0 w 8512629"/>
              <a:gd name="connsiteY0" fmla="*/ 0 h 5500461"/>
              <a:gd name="connsiteX1" fmla="*/ 654818 w 8512629"/>
              <a:gd name="connsiteY1" fmla="*/ 0 h 5500461"/>
              <a:gd name="connsiteX2" fmla="*/ 1139383 w 8512629"/>
              <a:gd name="connsiteY2" fmla="*/ 0 h 5500461"/>
              <a:gd name="connsiteX3" fmla="*/ 1709074 w 8512629"/>
              <a:gd name="connsiteY3" fmla="*/ 0 h 5500461"/>
              <a:gd name="connsiteX4" fmla="*/ 2278765 w 8512629"/>
              <a:gd name="connsiteY4" fmla="*/ 0 h 5500461"/>
              <a:gd name="connsiteX5" fmla="*/ 2848457 w 8512629"/>
              <a:gd name="connsiteY5" fmla="*/ 0 h 5500461"/>
              <a:gd name="connsiteX6" fmla="*/ 3247895 w 8512629"/>
              <a:gd name="connsiteY6" fmla="*/ 0 h 5500461"/>
              <a:gd name="connsiteX7" fmla="*/ 3647334 w 8512629"/>
              <a:gd name="connsiteY7" fmla="*/ 0 h 5500461"/>
              <a:gd name="connsiteX8" fmla="*/ 4387278 w 8512629"/>
              <a:gd name="connsiteY8" fmla="*/ 0 h 5500461"/>
              <a:gd name="connsiteX9" fmla="*/ 5042096 w 8512629"/>
              <a:gd name="connsiteY9" fmla="*/ 0 h 5500461"/>
              <a:gd name="connsiteX10" fmla="*/ 5611787 w 8512629"/>
              <a:gd name="connsiteY10" fmla="*/ 0 h 5500461"/>
              <a:gd name="connsiteX11" fmla="*/ 6266605 w 8512629"/>
              <a:gd name="connsiteY11" fmla="*/ 0 h 5500461"/>
              <a:gd name="connsiteX12" fmla="*/ 6836296 w 8512629"/>
              <a:gd name="connsiteY12" fmla="*/ 0 h 5500461"/>
              <a:gd name="connsiteX13" fmla="*/ 7661366 w 8512629"/>
              <a:gd name="connsiteY13" fmla="*/ 0 h 5500461"/>
              <a:gd name="connsiteX14" fmla="*/ 8512629 w 8512629"/>
              <a:gd name="connsiteY14" fmla="*/ 0 h 5500461"/>
              <a:gd name="connsiteX15" fmla="*/ 8512629 w 8512629"/>
              <a:gd name="connsiteY15" fmla="*/ 797567 h 5500461"/>
              <a:gd name="connsiteX16" fmla="*/ 8512629 w 8512629"/>
              <a:gd name="connsiteY16" fmla="*/ 1595134 h 5500461"/>
              <a:gd name="connsiteX17" fmla="*/ 8512629 w 8512629"/>
              <a:gd name="connsiteY17" fmla="*/ 2337696 h 5500461"/>
              <a:gd name="connsiteX18" fmla="*/ 8512629 w 8512629"/>
              <a:gd name="connsiteY18" fmla="*/ 2970249 h 5500461"/>
              <a:gd name="connsiteX19" fmla="*/ 8512629 w 8512629"/>
              <a:gd name="connsiteY19" fmla="*/ 3602802 h 5500461"/>
              <a:gd name="connsiteX20" fmla="*/ 8512629 w 8512629"/>
              <a:gd name="connsiteY20" fmla="*/ 4345364 h 5500461"/>
              <a:gd name="connsiteX21" fmla="*/ 8512629 w 8512629"/>
              <a:gd name="connsiteY21" fmla="*/ 4867908 h 5500461"/>
              <a:gd name="connsiteX22" fmla="*/ 8512629 w 8512629"/>
              <a:gd name="connsiteY22" fmla="*/ 5500461 h 5500461"/>
              <a:gd name="connsiteX23" fmla="*/ 7772685 w 8512629"/>
              <a:gd name="connsiteY23" fmla="*/ 5500461 h 5500461"/>
              <a:gd name="connsiteX24" fmla="*/ 7117867 w 8512629"/>
              <a:gd name="connsiteY24" fmla="*/ 5500461 h 5500461"/>
              <a:gd name="connsiteX25" fmla="*/ 6463050 w 8512629"/>
              <a:gd name="connsiteY25" fmla="*/ 5500461 h 5500461"/>
              <a:gd name="connsiteX26" fmla="*/ 5637980 w 8512629"/>
              <a:gd name="connsiteY26" fmla="*/ 5500461 h 5500461"/>
              <a:gd name="connsiteX27" fmla="*/ 4983162 w 8512629"/>
              <a:gd name="connsiteY27" fmla="*/ 5500461 h 5500461"/>
              <a:gd name="connsiteX28" fmla="*/ 4583723 w 8512629"/>
              <a:gd name="connsiteY28" fmla="*/ 5500461 h 5500461"/>
              <a:gd name="connsiteX29" fmla="*/ 4014032 w 8512629"/>
              <a:gd name="connsiteY29" fmla="*/ 5500461 h 5500461"/>
              <a:gd name="connsiteX30" fmla="*/ 3614593 w 8512629"/>
              <a:gd name="connsiteY30" fmla="*/ 5500461 h 5500461"/>
              <a:gd name="connsiteX31" fmla="*/ 3130028 w 8512629"/>
              <a:gd name="connsiteY31" fmla="*/ 5500461 h 5500461"/>
              <a:gd name="connsiteX32" fmla="*/ 2730589 w 8512629"/>
              <a:gd name="connsiteY32" fmla="*/ 5500461 h 5500461"/>
              <a:gd name="connsiteX33" fmla="*/ 1905519 w 8512629"/>
              <a:gd name="connsiteY33" fmla="*/ 5500461 h 5500461"/>
              <a:gd name="connsiteX34" fmla="*/ 1506081 w 8512629"/>
              <a:gd name="connsiteY34" fmla="*/ 5500461 h 5500461"/>
              <a:gd name="connsiteX35" fmla="*/ 851263 w 8512629"/>
              <a:gd name="connsiteY35" fmla="*/ 5500461 h 5500461"/>
              <a:gd name="connsiteX36" fmla="*/ 0 w 8512629"/>
              <a:gd name="connsiteY36" fmla="*/ 5500461 h 5500461"/>
              <a:gd name="connsiteX37" fmla="*/ 0 w 8512629"/>
              <a:gd name="connsiteY37" fmla="*/ 4867908 h 5500461"/>
              <a:gd name="connsiteX38" fmla="*/ 0 w 8512629"/>
              <a:gd name="connsiteY38" fmla="*/ 4125346 h 5500461"/>
              <a:gd name="connsiteX39" fmla="*/ 0 w 8512629"/>
              <a:gd name="connsiteY39" fmla="*/ 3602802 h 5500461"/>
              <a:gd name="connsiteX40" fmla="*/ 0 w 8512629"/>
              <a:gd name="connsiteY40" fmla="*/ 2915244 h 5500461"/>
              <a:gd name="connsiteX41" fmla="*/ 0 w 8512629"/>
              <a:gd name="connsiteY41" fmla="*/ 2337696 h 5500461"/>
              <a:gd name="connsiteX42" fmla="*/ 0 w 8512629"/>
              <a:gd name="connsiteY42" fmla="*/ 1650138 h 5500461"/>
              <a:gd name="connsiteX43" fmla="*/ 0 w 8512629"/>
              <a:gd name="connsiteY43" fmla="*/ 852571 h 5500461"/>
              <a:gd name="connsiteX44" fmla="*/ 0 w 8512629"/>
              <a:gd name="connsiteY44" fmla="*/ 0 h 550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12629" h="5500461" fill="none" extrusionOk="0">
                <a:moveTo>
                  <a:pt x="0" y="0"/>
                </a:moveTo>
                <a:cubicBezTo>
                  <a:pt x="283910" y="27539"/>
                  <a:pt x="483707" y="-9849"/>
                  <a:pt x="654818" y="0"/>
                </a:cubicBezTo>
                <a:cubicBezTo>
                  <a:pt x="825929" y="9849"/>
                  <a:pt x="997205" y="2426"/>
                  <a:pt x="1139383" y="0"/>
                </a:cubicBezTo>
                <a:cubicBezTo>
                  <a:pt x="1281562" y="-2426"/>
                  <a:pt x="1478506" y="22462"/>
                  <a:pt x="1709074" y="0"/>
                </a:cubicBezTo>
                <a:cubicBezTo>
                  <a:pt x="1939642" y="-22462"/>
                  <a:pt x="2134754" y="-13476"/>
                  <a:pt x="2278765" y="0"/>
                </a:cubicBezTo>
                <a:cubicBezTo>
                  <a:pt x="2422776" y="13476"/>
                  <a:pt x="2568451" y="18707"/>
                  <a:pt x="2848457" y="0"/>
                </a:cubicBezTo>
                <a:cubicBezTo>
                  <a:pt x="3128463" y="-18707"/>
                  <a:pt x="3149529" y="-13277"/>
                  <a:pt x="3247895" y="0"/>
                </a:cubicBezTo>
                <a:cubicBezTo>
                  <a:pt x="3346261" y="13277"/>
                  <a:pt x="3565699" y="208"/>
                  <a:pt x="3647334" y="0"/>
                </a:cubicBezTo>
                <a:cubicBezTo>
                  <a:pt x="3728969" y="-208"/>
                  <a:pt x="4205334" y="-14540"/>
                  <a:pt x="4387278" y="0"/>
                </a:cubicBezTo>
                <a:cubicBezTo>
                  <a:pt x="4569222" y="14540"/>
                  <a:pt x="4746807" y="-23186"/>
                  <a:pt x="5042096" y="0"/>
                </a:cubicBezTo>
                <a:cubicBezTo>
                  <a:pt x="5337385" y="23186"/>
                  <a:pt x="5338607" y="2663"/>
                  <a:pt x="5611787" y="0"/>
                </a:cubicBezTo>
                <a:cubicBezTo>
                  <a:pt x="5884967" y="-2663"/>
                  <a:pt x="6040487" y="13156"/>
                  <a:pt x="6266605" y="0"/>
                </a:cubicBezTo>
                <a:cubicBezTo>
                  <a:pt x="6492723" y="-13156"/>
                  <a:pt x="6553044" y="1121"/>
                  <a:pt x="6836296" y="0"/>
                </a:cubicBezTo>
                <a:cubicBezTo>
                  <a:pt x="7119548" y="-1121"/>
                  <a:pt x="7455696" y="-7550"/>
                  <a:pt x="7661366" y="0"/>
                </a:cubicBezTo>
                <a:cubicBezTo>
                  <a:pt x="7867036" y="7550"/>
                  <a:pt x="8320841" y="25726"/>
                  <a:pt x="8512629" y="0"/>
                </a:cubicBezTo>
                <a:cubicBezTo>
                  <a:pt x="8476177" y="199551"/>
                  <a:pt x="8531268" y="449534"/>
                  <a:pt x="8512629" y="797567"/>
                </a:cubicBezTo>
                <a:cubicBezTo>
                  <a:pt x="8493990" y="1145600"/>
                  <a:pt x="8476365" y="1399978"/>
                  <a:pt x="8512629" y="1595134"/>
                </a:cubicBezTo>
                <a:cubicBezTo>
                  <a:pt x="8548893" y="1790290"/>
                  <a:pt x="8508012" y="2184012"/>
                  <a:pt x="8512629" y="2337696"/>
                </a:cubicBezTo>
                <a:cubicBezTo>
                  <a:pt x="8517246" y="2491380"/>
                  <a:pt x="8530494" y="2812410"/>
                  <a:pt x="8512629" y="2970249"/>
                </a:cubicBezTo>
                <a:cubicBezTo>
                  <a:pt x="8494764" y="3128088"/>
                  <a:pt x="8487496" y="3401205"/>
                  <a:pt x="8512629" y="3602802"/>
                </a:cubicBezTo>
                <a:cubicBezTo>
                  <a:pt x="8537762" y="3804399"/>
                  <a:pt x="8484799" y="4033908"/>
                  <a:pt x="8512629" y="4345364"/>
                </a:cubicBezTo>
                <a:cubicBezTo>
                  <a:pt x="8540459" y="4656820"/>
                  <a:pt x="8501377" y="4702050"/>
                  <a:pt x="8512629" y="4867908"/>
                </a:cubicBezTo>
                <a:cubicBezTo>
                  <a:pt x="8523881" y="5033766"/>
                  <a:pt x="8506358" y="5258249"/>
                  <a:pt x="8512629" y="5500461"/>
                </a:cubicBezTo>
                <a:cubicBezTo>
                  <a:pt x="8244450" y="5506966"/>
                  <a:pt x="8072158" y="5522904"/>
                  <a:pt x="7772685" y="5500461"/>
                </a:cubicBezTo>
                <a:cubicBezTo>
                  <a:pt x="7473212" y="5478018"/>
                  <a:pt x="7343309" y="5470978"/>
                  <a:pt x="7117867" y="5500461"/>
                </a:cubicBezTo>
                <a:cubicBezTo>
                  <a:pt x="6892425" y="5529944"/>
                  <a:pt x="6601294" y="5500681"/>
                  <a:pt x="6463050" y="5500461"/>
                </a:cubicBezTo>
                <a:cubicBezTo>
                  <a:pt x="6324806" y="5500241"/>
                  <a:pt x="5935664" y="5481711"/>
                  <a:pt x="5637980" y="5500461"/>
                </a:cubicBezTo>
                <a:cubicBezTo>
                  <a:pt x="5340296" y="5519212"/>
                  <a:pt x="5292421" y="5474383"/>
                  <a:pt x="4983162" y="5500461"/>
                </a:cubicBezTo>
                <a:cubicBezTo>
                  <a:pt x="4673903" y="5526539"/>
                  <a:pt x="4714705" y="5482086"/>
                  <a:pt x="4583723" y="5500461"/>
                </a:cubicBezTo>
                <a:cubicBezTo>
                  <a:pt x="4452741" y="5518836"/>
                  <a:pt x="4236314" y="5502398"/>
                  <a:pt x="4014032" y="5500461"/>
                </a:cubicBezTo>
                <a:cubicBezTo>
                  <a:pt x="3791750" y="5498524"/>
                  <a:pt x="3732208" y="5492493"/>
                  <a:pt x="3614593" y="5500461"/>
                </a:cubicBezTo>
                <a:cubicBezTo>
                  <a:pt x="3496978" y="5508429"/>
                  <a:pt x="3246638" y="5496447"/>
                  <a:pt x="3130028" y="5500461"/>
                </a:cubicBezTo>
                <a:cubicBezTo>
                  <a:pt x="3013419" y="5504475"/>
                  <a:pt x="2885400" y="5509614"/>
                  <a:pt x="2730589" y="5500461"/>
                </a:cubicBezTo>
                <a:cubicBezTo>
                  <a:pt x="2575778" y="5491308"/>
                  <a:pt x="2308582" y="5509587"/>
                  <a:pt x="1905519" y="5500461"/>
                </a:cubicBezTo>
                <a:cubicBezTo>
                  <a:pt x="1502456" y="5491336"/>
                  <a:pt x="1690414" y="5499957"/>
                  <a:pt x="1506081" y="5500461"/>
                </a:cubicBezTo>
                <a:cubicBezTo>
                  <a:pt x="1321748" y="5500965"/>
                  <a:pt x="1132049" y="5472873"/>
                  <a:pt x="851263" y="5500461"/>
                </a:cubicBezTo>
                <a:cubicBezTo>
                  <a:pt x="570477" y="5528049"/>
                  <a:pt x="344654" y="5489700"/>
                  <a:pt x="0" y="5500461"/>
                </a:cubicBezTo>
                <a:cubicBezTo>
                  <a:pt x="-6742" y="5365884"/>
                  <a:pt x="-30253" y="5037368"/>
                  <a:pt x="0" y="4867908"/>
                </a:cubicBezTo>
                <a:cubicBezTo>
                  <a:pt x="30253" y="4698448"/>
                  <a:pt x="-25734" y="4299926"/>
                  <a:pt x="0" y="4125346"/>
                </a:cubicBezTo>
                <a:cubicBezTo>
                  <a:pt x="25734" y="3950766"/>
                  <a:pt x="-6118" y="3761698"/>
                  <a:pt x="0" y="3602802"/>
                </a:cubicBezTo>
                <a:cubicBezTo>
                  <a:pt x="6118" y="3443906"/>
                  <a:pt x="7326" y="3188575"/>
                  <a:pt x="0" y="2915244"/>
                </a:cubicBezTo>
                <a:cubicBezTo>
                  <a:pt x="-7326" y="2641913"/>
                  <a:pt x="-4911" y="2594228"/>
                  <a:pt x="0" y="2337696"/>
                </a:cubicBezTo>
                <a:cubicBezTo>
                  <a:pt x="4911" y="2081164"/>
                  <a:pt x="24063" y="1846885"/>
                  <a:pt x="0" y="1650138"/>
                </a:cubicBezTo>
                <a:cubicBezTo>
                  <a:pt x="-24063" y="1453391"/>
                  <a:pt x="-37983" y="1210504"/>
                  <a:pt x="0" y="852571"/>
                </a:cubicBezTo>
                <a:cubicBezTo>
                  <a:pt x="37983" y="494638"/>
                  <a:pt x="-34898" y="361641"/>
                  <a:pt x="0" y="0"/>
                </a:cubicBezTo>
                <a:close/>
              </a:path>
              <a:path w="8512629" h="5500461" stroke="0" extrusionOk="0">
                <a:moveTo>
                  <a:pt x="0" y="0"/>
                </a:moveTo>
                <a:cubicBezTo>
                  <a:pt x="309644" y="-8115"/>
                  <a:pt x="445295" y="-30901"/>
                  <a:pt x="825070" y="0"/>
                </a:cubicBezTo>
                <a:cubicBezTo>
                  <a:pt x="1204845" y="30901"/>
                  <a:pt x="1139293" y="19373"/>
                  <a:pt x="1309635" y="0"/>
                </a:cubicBezTo>
                <a:cubicBezTo>
                  <a:pt x="1479978" y="-19373"/>
                  <a:pt x="1623898" y="-11270"/>
                  <a:pt x="1709074" y="0"/>
                </a:cubicBezTo>
                <a:cubicBezTo>
                  <a:pt x="1794250" y="11270"/>
                  <a:pt x="2245177" y="-26397"/>
                  <a:pt x="2449018" y="0"/>
                </a:cubicBezTo>
                <a:cubicBezTo>
                  <a:pt x="2652859" y="26397"/>
                  <a:pt x="2972624" y="3404"/>
                  <a:pt x="3103835" y="0"/>
                </a:cubicBezTo>
                <a:cubicBezTo>
                  <a:pt x="3235046" y="-3404"/>
                  <a:pt x="3572892" y="4393"/>
                  <a:pt x="3928906" y="0"/>
                </a:cubicBezTo>
                <a:cubicBezTo>
                  <a:pt x="4284920" y="-4393"/>
                  <a:pt x="4279374" y="-20039"/>
                  <a:pt x="4498597" y="0"/>
                </a:cubicBezTo>
                <a:cubicBezTo>
                  <a:pt x="4717820" y="20039"/>
                  <a:pt x="4881351" y="-23435"/>
                  <a:pt x="5068288" y="0"/>
                </a:cubicBezTo>
                <a:cubicBezTo>
                  <a:pt x="5255225" y="23435"/>
                  <a:pt x="5367543" y="-5675"/>
                  <a:pt x="5467727" y="0"/>
                </a:cubicBezTo>
                <a:cubicBezTo>
                  <a:pt x="5567911" y="5675"/>
                  <a:pt x="5757414" y="-19241"/>
                  <a:pt x="5867166" y="0"/>
                </a:cubicBezTo>
                <a:cubicBezTo>
                  <a:pt x="5976918" y="19241"/>
                  <a:pt x="6158577" y="1607"/>
                  <a:pt x="6351731" y="0"/>
                </a:cubicBezTo>
                <a:cubicBezTo>
                  <a:pt x="6544886" y="-1607"/>
                  <a:pt x="6680235" y="-26235"/>
                  <a:pt x="7006548" y="0"/>
                </a:cubicBezTo>
                <a:cubicBezTo>
                  <a:pt x="7332861" y="26235"/>
                  <a:pt x="7639073" y="-34838"/>
                  <a:pt x="7831619" y="0"/>
                </a:cubicBezTo>
                <a:cubicBezTo>
                  <a:pt x="8024165" y="34838"/>
                  <a:pt x="8318597" y="-13599"/>
                  <a:pt x="8512629" y="0"/>
                </a:cubicBezTo>
                <a:cubicBezTo>
                  <a:pt x="8524633" y="238972"/>
                  <a:pt x="8510173" y="405167"/>
                  <a:pt x="8512629" y="522544"/>
                </a:cubicBezTo>
                <a:cubicBezTo>
                  <a:pt x="8515085" y="639921"/>
                  <a:pt x="8505634" y="1104669"/>
                  <a:pt x="8512629" y="1265106"/>
                </a:cubicBezTo>
                <a:cubicBezTo>
                  <a:pt x="8519624" y="1425543"/>
                  <a:pt x="8481411" y="1645527"/>
                  <a:pt x="8512629" y="2007668"/>
                </a:cubicBezTo>
                <a:cubicBezTo>
                  <a:pt x="8543847" y="2369809"/>
                  <a:pt x="8504066" y="2549689"/>
                  <a:pt x="8512629" y="2695226"/>
                </a:cubicBezTo>
                <a:cubicBezTo>
                  <a:pt x="8521192" y="2840763"/>
                  <a:pt x="8487442" y="3048966"/>
                  <a:pt x="8512629" y="3217770"/>
                </a:cubicBezTo>
                <a:cubicBezTo>
                  <a:pt x="8537816" y="3386574"/>
                  <a:pt x="8491246" y="3600342"/>
                  <a:pt x="8512629" y="3905327"/>
                </a:cubicBezTo>
                <a:cubicBezTo>
                  <a:pt x="8534012" y="4210312"/>
                  <a:pt x="8482776" y="4328947"/>
                  <a:pt x="8512629" y="4537880"/>
                </a:cubicBezTo>
                <a:cubicBezTo>
                  <a:pt x="8542482" y="4746813"/>
                  <a:pt x="8471583" y="5149709"/>
                  <a:pt x="8512629" y="5500461"/>
                </a:cubicBezTo>
                <a:cubicBezTo>
                  <a:pt x="8322264" y="5513755"/>
                  <a:pt x="8245423" y="5488694"/>
                  <a:pt x="8113190" y="5500461"/>
                </a:cubicBezTo>
                <a:cubicBezTo>
                  <a:pt x="7980957" y="5512228"/>
                  <a:pt x="7789615" y="5524437"/>
                  <a:pt x="7628625" y="5500461"/>
                </a:cubicBezTo>
                <a:cubicBezTo>
                  <a:pt x="7467635" y="5476485"/>
                  <a:pt x="7285827" y="5506149"/>
                  <a:pt x="7058934" y="5500461"/>
                </a:cubicBezTo>
                <a:cubicBezTo>
                  <a:pt x="6832041" y="5494773"/>
                  <a:pt x="6674716" y="5504899"/>
                  <a:pt x="6574369" y="5500461"/>
                </a:cubicBezTo>
                <a:cubicBezTo>
                  <a:pt x="6474023" y="5496023"/>
                  <a:pt x="6213284" y="5507020"/>
                  <a:pt x="6004678" y="5500461"/>
                </a:cubicBezTo>
                <a:cubicBezTo>
                  <a:pt x="5796072" y="5493902"/>
                  <a:pt x="5403162" y="5524609"/>
                  <a:pt x="5179607" y="5500461"/>
                </a:cubicBezTo>
                <a:cubicBezTo>
                  <a:pt x="4956052" y="5476313"/>
                  <a:pt x="4929846" y="5484230"/>
                  <a:pt x="4780169" y="5500461"/>
                </a:cubicBezTo>
                <a:cubicBezTo>
                  <a:pt x="4630492" y="5516692"/>
                  <a:pt x="4489816" y="5492068"/>
                  <a:pt x="4295604" y="5500461"/>
                </a:cubicBezTo>
                <a:cubicBezTo>
                  <a:pt x="4101393" y="5508854"/>
                  <a:pt x="3825970" y="5498895"/>
                  <a:pt x="3640786" y="5500461"/>
                </a:cubicBezTo>
                <a:cubicBezTo>
                  <a:pt x="3455602" y="5502027"/>
                  <a:pt x="3166722" y="5517755"/>
                  <a:pt x="2985968" y="5500461"/>
                </a:cubicBezTo>
                <a:cubicBezTo>
                  <a:pt x="2805214" y="5483167"/>
                  <a:pt x="2583454" y="5471119"/>
                  <a:pt x="2246024" y="5500461"/>
                </a:cubicBezTo>
                <a:cubicBezTo>
                  <a:pt x="1908594" y="5529803"/>
                  <a:pt x="2017822" y="5490531"/>
                  <a:pt x="1846586" y="5500461"/>
                </a:cubicBezTo>
                <a:cubicBezTo>
                  <a:pt x="1675350" y="5510391"/>
                  <a:pt x="1371144" y="5462108"/>
                  <a:pt x="1021515" y="5500461"/>
                </a:cubicBezTo>
                <a:cubicBezTo>
                  <a:pt x="671886" y="5538814"/>
                  <a:pt x="762978" y="5495787"/>
                  <a:pt x="622077" y="5500461"/>
                </a:cubicBezTo>
                <a:cubicBezTo>
                  <a:pt x="481176" y="5505135"/>
                  <a:pt x="299402" y="5503740"/>
                  <a:pt x="0" y="5500461"/>
                </a:cubicBezTo>
                <a:cubicBezTo>
                  <a:pt x="22628" y="5144017"/>
                  <a:pt x="-13469" y="5019959"/>
                  <a:pt x="0" y="4757899"/>
                </a:cubicBezTo>
                <a:cubicBezTo>
                  <a:pt x="13469" y="4495839"/>
                  <a:pt x="-20640" y="4279598"/>
                  <a:pt x="0" y="4070341"/>
                </a:cubicBezTo>
                <a:cubicBezTo>
                  <a:pt x="20640" y="3861084"/>
                  <a:pt x="3846" y="3591099"/>
                  <a:pt x="0" y="3327779"/>
                </a:cubicBezTo>
                <a:cubicBezTo>
                  <a:pt x="-3846" y="3064459"/>
                  <a:pt x="-28303" y="2836527"/>
                  <a:pt x="0" y="2640221"/>
                </a:cubicBezTo>
                <a:cubicBezTo>
                  <a:pt x="28303" y="2443915"/>
                  <a:pt x="-22127" y="2253839"/>
                  <a:pt x="0" y="2007668"/>
                </a:cubicBezTo>
                <a:cubicBezTo>
                  <a:pt x="22127" y="1761497"/>
                  <a:pt x="-23542" y="1602607"/>
                  <a:pt x="0" y="1320111"/>
                </a:cubicBezTo>
                <a:cubicBezTo>
                  <a:pt x="23542" y="1037615"/>
                  <a:pt x="-22671" y="1043220"/>
                  <a:pt x="0" y="797567"/>
                </a:cubicBezTo>
                <a:cubicBezTo>
                  <a:pt x="22671" y="551914"/>
                  <a:pt x="30999" y="218816"/>
                  <a:pt x="0" y="0"/>
                </a:cubicBezTo>
                <a:close/>
              </a:path>
            </a:pathLst>
          </a:custGeom>
          <a:ln w="19050">
            <a:solidFill>
              <a:schemeClr val="tx1"/>
            </a:solidFill>
          </a:ln>
        </p:spPr>
        <p:txBody>
          <a:bodyPr>
            <a:noAutofit/>
          </a:bodyPr>
          <a:lstStyle/>
          <a:p>
            <a:pPr marL="0" indent="0" algn="ctr">
              <a:lnSpc>
                <a:spcPts val="2200"/>
              </a:lnSpc>
              <a:buNone/>
            </a:pPr>
            <a:r>
              <a:rPr lang="en-US" altLang="zh-CN" sz="2000" dirty="0">
                <a:latin typeface="Times New Roman" panose="02020603050405020304" pitchFamily="18" charset="0"/>
                <a:cs typeface="Times New Roman" panose="02020603050405020304" pitchFamily="18" charset="0"/>
              </a:rPr>
              <a:t>Notice</a:t>
            </a:r>
            <a:endParaRPr lang="en-US" altLang="zh-CN" sz="2000" dirty="0">
              <a:latin typeface="Times New Roman" panose="02020603050405020304" pitchFamily="18" charset="0"/>
              <a:cs typeface="Times New Roman" panose="02020603050405020304" pitchFamily="18" charset="0"/>
            </a:endParaRPr>
          </a:p>
          <a:p>
            <a:pPr marL="0" indent="0" algn="just">
              <a:lnSpc>
                <a:spcPts val="2200"/>
              </a:lnSpc>
              <a:buNone/>
            </a:pPr>
            <a:r>
              <a:rPr lang="en-US" altLang="zh-CN" sz="2000" dirty="0">
                <a:latin typeface="Times New Roman" panose="02020603050405020304" pitchFamily="18" charset="0"/>
                <a:cs typeface="Times New Roman" panose="02020603050405020304" pitchFamily="18" charset="0"/>
              </a:rPr>
              <a:t>We are pleased to announce that our school will be hosting an English speech competition with the theme of Telling Chinese Stories in English. The purpose of this competition is to provide a platform for students to showcase their English speaking skills and deepen their understanding of Chinese culture.</a:t>
            </a:r>
            <a:endParaRPr lang="en-US" altLang="zh-CN" sz="2000" dirty="0">
              <a:latin typeface="Times New Roman" panose="02020603050405020304" pitchFamily="18" charset="0"/>
              <a:cs typeface="Times New Roman" panose="02020603050405020304" pitchFamily="18" charset="0"/>
            </a:endParaRPr>
          </a:p>
          <a:p>
            <a:pPr marL="0" indent="0" algn="just">
              <a:lnSpc>
                <a:spcPts val="2200"/>
              </a:lnSpc>
              <a:buNone/>
            </a:pPr>
            <a:r>
              <a:rPr lang="en-US" altLang="zh-CN" sz="2000" dirty="0">
                <a:latin typeface="Times New Roman" panose="02020603050405020304" pitchFamily="18" charset="0"/>
                <a:cs typeface="Times New Roman" panose="02020603050405020304" pitchFamily="18" charset="0"/>
              </a:rPr>
              <a:t>Each participant will have five minutes to deliver their speech in English. The topic can be any Chinese story, such as myths, legends, or historical events, and should be presented in an engaging and creative manner. Visual aids, such as PowerPoint presentations, are encouraged.</a:t>
            </a:r>
            <a:endParaRPr lang="en-US" altLang="zh-CN" sz="2000" dirty="0">
              <a:latin typeface="Times New Roman" panose="02020603050405020304" pitchFamily="18" charset="0"/>
              <a:cs typeface="Times New Roman" panose="02020603050405020304" pitchFamily="18" charset="0"/>
            </a:endParaRPr>
          </a:p>
          <a:p>
            <a:pPr marL="0" indent="0" algn="just">
              <a:lnSpc>
                <a:spcPts val="2200"/>
              </a:lnSpc>
              <a:buNone/>
            </a:pPr>
            <a:r>
              <a:rPr lang="en-US" altLang="zh-CN" sz="2000" dirty="0">
                <a:latin typeface="Times New Roman" panose="02020603050405020304" pitchFamily="18" charset="0"/>
                <a:cs typeface="Times New Roman" panose="02020603050405020304" pitchFamily="18" charset="0"/>
              </a:rPr>
              <a:t>Prizes will be awarded to the top three contestants, and all participants will receive certificates of participation.</a:t>
            </a:r>
            <a:endParaRPr lang="en-US" altLang="zh-CN" sz="2000" dirty="0">
              <a:latin typeface="Times New Roman" panose="02020603050405020304" pitchFamily="18" charset="0"/>
              <a:cs typeface="Times New Roman" panose="02020603050405020304" pitchFamily="18" charset="0"/>
            </a:endParaRPr>
          </a:p>
          <a:p>
            <a:pPr marL="0" indent="0" algn="just">
              <a:lnSpc>
                <a:spcPts val="2200"/>
              </a:lnSpc>
              <a:buNone/>
            </a:pPr>
            <a:r>
              <a:rPr lang="en-US" altLang="zh-CN" sz="2000" dirty="0">
                <a:latin typeface="Times New Roman" panose="02020603050405020304" pitchFamily="18" charset="0"/>
                <a:cs typeface="Times New Roman" panose="02020603050405020304" pitchFamily="18" charset="0"/>
              </a:rPr>
              <a:t>If you would like to participate, please register by Tuesday, October 25th, 2024, by emailing your name, grade, and speech topic to englishspeechcomp@school.edu.cn.</a:t>
            </a:r>
            <a:endParaRPr lang="en-US" altLang="zh-CN" sz="2000" dirty="0">
              <a:latin typeface="Times New Roman" panose="02020603050405020304" pitchFamily="18" charset="0"/>
              <a:cs typeface="Times New Roman" panose="02020603050405020304" pitchFamily="18" charset="0"/>
            </a:endParaRPr>
          </a:p>
          <a:p>
            <a:pPr marL="0" indent="0" algn="just">
              <a:lnSpc>
                <a:spcPts val="2200"/>
              </a:lnSpc>
              <a:buNone/>
            </a:pPr>
            <a:r>
              <a:rPr lang="en-US" altLang="zh-CN" sz="2000" dirty="0">
                <a:latin typeface="Times New Roman" panose="02020603050405020304" pitchFamily="18" charset="0"/>
                <a:cs typeface="Times New Roman" panose="02020603050405020304" pitchFamily="18" charset="0"/>
              </a:rPr>
              <a:t>We look forward to your active participation and a successful event!</a:t>
            </a:r>
            <a:endParaRPr lang="en-US" altLang="zh-CN" sz="2000" dirty="0">
              <a:latin typeface="Times New Roman" panose="02020603050405020304" pitchFamily="18" charset="0"/>
              <a:cs typeface="Times New Roman" panose="02020603050405020304" pitchFamily="18" charset="0"/>
            </a:endParaRPr>
          </a:p>
          <a:p>
            <a:pPr marL="0" indent="0" algn="r">
              <a:lnSpc>
                <a:spcPts val="2200"/>
              </a:lnSpc>
              <a:buNone/>
            </a:pPr>
            <a:r>
              <a:rPr lang="en-US" altLang="zh-CN" sz="2000" dirty="0">
                <a:latin typeface="Times New Roman" panose="02020603050405020304" pitchFamily="18" charset="0"/>
                <a:cs typeface="Times New Roman" panose="02020603050405020304" pitchFamily="18" charset="0"/>
              </a:rPr>
              <a:t>The Student Union</a:t>
            </a:r>
            <a:endParaRPr lang="en-US" altLang="zh-CN" sz="2000" dirty="0">
              <a:latin typeface="Times New Roman" panose="02020603050405020304" pitchFamily="18" charset="0"/>
              <a:cs typeface="Times New Roman" panose="02020603050405020304" pitchFamily="18" charset="0"/>
            </a:endParaRPr>
          </a:p>
          <a:p>
            <a:pPr marL="0" indent="0" algn="just">
              <a:lnSpc>
                <a:spcPts val="2000"/>
              </a:lnSpc>
              <a:buNone/>
            </a:pPr>
            <a:r>
              <a:rPr lang="en-US" altLang="zh-CN" sz="2000" dirty="0">
                <a:latin typeface="Times New Roman" panose="02020603050405020304" pitchFamily="18" charset="0"/>
                <a:cs typeface="Times New Roman" panose="02020603050405020304" pitchFamily="18" charset="0"/>
              </a:rPr>
              <a:t> </a:t>
            </a:r>
            <a:endParaRPr lang="en-US" altLang="zh-CN" sz="2000" dirty="0">
              <a:latin typeface="Times New Roman" panose="02020603050405020304" pitchFamily="18" charset="0"/>
              <a:cs typeface="Times New Roman" panose="02020603050405020304" pitchFamily="18" charset="0"/>
            </a:endParaRPr>
          </a:p>
        </p:txBody>
      </p:sp>
      <p:sp>
        <p:nvSpPr>
          <p:cNvPr id="6" name="卷形: 垂直 5"/>
          <p:cNvSpPr/>
          <p:nvPr/>
        </p:nvSpPr>
        <p:spPr>
          <a:xfrm>
            <a:off x="-457200" y="965418"/>
            <a:ext cx="3857622" cy="4927164"/>
          </a:xfrm>
          <a:prstGeom prst="verticalScroll">
            <a:avLst/>
          </a:prstGeom>
          <a:solidFill>
            <a:schemeClr val="accent4">
              <a:lumMod val="20000"/>
              <a:lumOff val="80000"/>
              <a:alpha val="80000"/>
            </a:schemeClr>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④近期你校将举办一场 “用英文讲好中国故事” 的英文演讲比赛，请你代表学生会在学校公众号上用英语写一则通知，内容包括：</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比赛目的；</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defRPr/>
            </a:pP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defRPr/>
            </a:pPr>
            <a:r>
              <a:rPr lang="zh-CN" altLang="en-US" sz="20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比赛信息；</a:t>
            </a:r>
            <a:endParaRPr lang="en-US" altLang="zh-CN" sz="20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defRPr/>
            </a:pPr>
            <a:endParaRPr lang="en-US" altLang="zh-CN" sz="20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欢迎报名。</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defRPr/>
            </a:pP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defRPr/>
            </a:pP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1.(Av17648343,P1)">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216581" y="116568"/>
            <a:ext cx="11779476" cy="6628526"/>
          </a:xfrm>
        </p:spPr>
      </p:pic>
      <p:sp>
        <p:nvSpPr>
          <p:cNvPr id="6" name="文本框 5"/>
          <p:cNvSpPr txBox="1"/>
          <p:nvPr/>
        </p:nvSpPr>
        <p:spPr>
          <a:xfrm>
            <a:off x="515937" y="354239"/>
            <a:ext cx="11643405" cy="1015663"/>
          </a:xfrm>
          <a:prstGeom prst="rect">
            <a:avLst/>
          </a:prstGeom>
          <a:noFill/>
        </p:spPr>
        <p:txBody>
          <a:bodyPr wrap="square">
            <a:spAutoFit/>
          </a:bodyPr>
          <a:lstStyle/>
          <a:p>
            <a:r>
              <a:rPr lang="en-US" altLang="zh-CN" sz="6000" b="0" i="0" dirty="0">
                <a:solidFill>
                  <a:schemeClr val="bg1"/>
                </a:solidFill>
                <a:effectLst/>
                <a:latin typeface="Arial Black" panose="020B0A04020102020204" pitchFamily="34" charset="0"/>
              </a:rPr>
              <a:t>I'll Make A Man Out Of You</a:t>
            </a:r>
            <a:endParaRPr lang="en-US" altLang="zh-CN" sz="6000" b="0" i="0" dirty="0">
              <a:solidFill>
                <a:schemeClr val="bg1"/>
              </a:solidFill>
              <a:effectLst/>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8FE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3004" y="-105972"/>
            <a:ext cx="10178143" cy="5894281"/>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2663190" y="4537710"/>
            <a:ext cx="6720840" cy="1305029"/>
          </a:xfrm>
          <a:prstGeom prst="rect">
            <a:avLst/>
          </a:prstGeom>
          <a:solidFill>
            <a:srgbClr val="008F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928" y="3755570"/>
            <a:ext cx="10178143" cy="3469757"/>
          </a:xfrm>
          <a:prstGeom prst="rect">
            <a:avLst/>
          </a:prstGeom>
        </p:spPr>
      </p:pic>
      <p:sp>
        <p:nvSpPr>
          <p:cNvPr id="4" name="文本框 3"/>
          <p:cNvSpPr txBox="1"/>
          <p:nvPr/>
        </p:nvSpPr>
        <p:spPr>
          <a:xfrm>
            <a:off x="5243648" y="4261846"/>
            <a:ext cx="809813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effectLst/>
                <a:uLnTx/>
                <a:uFillTx/>
                <a:latin typeface="Arial Black" panose="020B0A04020102020204" pitchFamily="34" charset="0"/>
                <a:ea typeface="等线" panose="02010600030101010101" pitchFamily="2" charset="-122"/>
                <a:cs typeface="+mn-cs"/>
              </a:rPr>
              <a:t>Voc</a:t>
            </a:r>
            <a:r>
              <a:rPr kumimoji="0" lang="en-US" altLang="zh-CN" sz="4400" b="0" i="0" u="none" strike="noStrike" kern="1200" cap="none" spc="0" normalizeH="0" baseline="0" noProof="0" dirty="0">
                <a:ln>
                  <a:noFill/>
                </a:ln>
                <a:solidFill>
                  <a:srgbClr val="DE4033"/>
                </a:solidFill>
                <a:effectLst/>
                <a:uLnTx/>
                <a:uFillTx/>
                <a:latin typeface="Arial Black" panose="020B0A04020102020204" pitchFamily="34" charset="0"/>
                <a:ea typeface="等线" panose="02010600030101010101" pitchFamily="2" charset="-122"/>
                <a:cs typeface="+mn-cs"/>
              </a:rPr>
              <a:t>a</a:t>
            </a:r>
            <a:r>
              <a:rPr kumimoji="0" lang="en-US" altLang="zh-CN" sz="4400" b="0" i="0" u="none" strike="noStrike" kern="1200" cap="none" spc="0" normalizeH="0" baseline="0" noProof="0" dirty="0">
                <a:ln>
                  <a:noFill/>
                </a:ln>
                <a:effectLst/>
                <a:uLnTx/>
                <a:uFillTx/>
                <a:latin typeface="Arial Black" panose="020B0A04020102020204" pitchFamily="34" charset="0"/>
                <a:ea typeface="等线" panose="02010600030101010101" pitchFamily="2" charset="-122"/>
                <a:cs typeface="+mn-cs"/>
              </a:rPr>
              <a:t>bu</a:t>
            </a:r>
            <a:r>
              <a:rPr kumimoji="0" lang="en-US" altLang="zh-CN" sz="4400" b="0" i="0" u="none" strike="noStrike" kern="1200" cap="none" spc="0" normalizeH="0" baseline="0" noProof="0" dirty="0">
                <a:ln>
                  <a:noFill/>
                </a:ln>
                <a:solidFill>
                  <a:srgbClr val="00DA59"/>
                </a:solidFill>
                <a:effectLst/>
                <a:uLnTx/>
                <a:uFillTx/>
                <a:latin typeface="Arial Black" panose="020B0A04020102020204" pitchFamily="34" charset="0"/>
                <a:ea typeface="等线" panose="02010600030101010101" pitchFamily="2" charset="-122"/>
                <a:cs typeface="+mn-cs"/>
              </a:rPr>
              <a:t>l</a:t>
            </a:r>
            <a:r>
              <a:rPr kumimoji="0" lang="en-US" altLang="zh-CN" sz="4400" b="0" i="0" u="none" strike="noStrike" kern="1200" cap="none" spc="0" normalizeH="0" baseline="0" noProof="0" dirty="0">
                <a:ln>
                  <a:noFill/>
                </a:ln>
                <a:effectLst/>
                <a:uLnTx/>
                <a:uFillTx/>
                <a:latin typeface="Arial Black" panose="020B0A04020102020204" pitchFamily="34" charset="0"/>
                <a:ea typeface="等线" panose="02010600030101010101" pitchFamily="2" charset="-122"/>
                <a:cs typeface="+mn-cs"/>
              </a:rPr>
              <a:t>ary tra</a:t>
            </a:r>
            <a:r>
              <a:rPr kumimoji="0" lang="en-US" altLang="zh-CN" sz="4400" b="0" i="0" u="none" strike="noStrike" kern="1200" cap="none" spc="0" normalizeH="0" baseline="0" noProof="0" dirty="0">
                <a:ln>
                  <a:noFill/>
                </a:ln>
                <a:solidFill>
                  <a:srgbClr val="DE4033"/>
                </a:solidFill>
                <a:effectLst/>
                <a:uLnTx/>
                <a:uFillTx/>
                <a:latin typeface="Arial Black" panose="020B0A04020102020204" pitchFamily="34" charset="0"/>
                <a:ea typeface="等线" panose="02010600030101010101" pitchFamily="2" charset="-122"/>
                <a:cs typeface="+mn-cs"/>
              </a:rPr>
              <a:t>i</a:t>
            </a:r>
            <a:r>
              <a:rPr kumimoji="0" lang="en-US" altLang="zh-CN" sz="4400" b="0" i="0" u="none" strike="noStrike" kern="1200" cap="none" spc="0" normalizeH="0" baseline="0" noProof="0" dirty="0">
                <a:ln>
                  <a:noFill/>
                </a:ln>
                <a:effectLst/>
                <a:uLnTx/>
                <a:uFillTx/>
                <a:latin typeface="Arial Black" panose="020B0A04020102020204" pitchFamily="34" charset="0"/>
                <a:ea typeface="等线" panose="02010600030101010101" pitchFamily="2" charset="-122"/>
                <a:cs typeface="+mn-cs"/>
              </a:rPr>
              <a:t>n</a:t>
            </a:r>
            <a:endParaRPr kumimoji="0" lang="zh-CN" altLang="en-US" sz="4400" b="0" i="0" u="none" strike="noStrike" kern="1200" cap="none" spc="0" normalizeH="0" baseline="0" noProof="0" dirty="0">
              <a:ln>
                <a:noFill/>
              </a:ln>
              <a:effectLst/>
              <a:uLnTx/>
              <a:uFillTx/>
              <a:latin typeface="Arial Black" panose="020B0A04020102020204" pitchFamily="34" charset="0"/>
              <a:ea typeface="等线" panose="02010600030101010101" pitchFamily="2" charset="-122"/>
              <a:cs typeface="+mn-cs"/>
            </a:endParaRPr>
          </a:p>
        </p:txBody>
      </p:sp>
      <p:sp>
        <p:nvSpPr>
          <p:cNvPr id="2" name="箭头: V 形 1"/>
          <p:cNvSpPr/>
          <p:nvPr/>
        </p:nvSpPr>
        <p:spPr>
          <a:xfrm>
            <a:off x="0" y="571853"/>
            <a:ext cx="446315" cy="555171"/>
          </a:xfrm>
          <a:prstGeom prst="chevron">
            <a:avLst/>
          </a:prstGeom>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solidFill>
                <a:schemeClr val="tx1"/>
              </a:solidFill>
            </a:endParaRPr>
          </a:p>
        </p:txBody>
      </p:sp>
      <p:sp>
        <p:nvSpPr>
          <p:cNvPr id="3" name="文本框 2"/>
          <p:cNvSpPr txBox="1"/>
          <p:nvPr/>
        </p:nvSpPr>
        <p:spPr>
          <a:xfrm>
            <a:off x="544286" y="603804"/>
            <a:ext cx="2507931" cy="523220"/>
          </a:xfrm>
          <a:custGeom>
            <a:avLst/>
            <a:gdLst>
              <a:gd name="connsiteX0" fmla="*/ 0 w 2507931"/>
              <a:gd name="connsiteY0" fmla="*/ 0 h 523220"/>
              <a:gd name="connsiteX1" fmla="*/ 2507931 w 2507931"/>
              <a:gd name="connsiteY1" fmla="*/ 0 h 523220"/>
              <a:gd name="connsiteX2" fmla="*/ 2507931 w 2507931"/>
              <a:gd name="connsiteY2" fmla="*/ 523220 h 523220"/>
              <a:gd name="connsiteX3" fmla="*/ 0 w 2507931"/>
              <a:gd name="connsiteY3" fmla="*/ 523220 h 523220"/>
              <a:gd name="connsiteX4" fmla="*/ 0 w 2507931"/>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931" h="523220" extrusionOk="0">
                <a:moveTo>
                  <a:pt x="0" y="0"/>
                </a:moveTo>
                <a:cubicBezTo>
                  <a:pt x="1138916" y="-132292"/>
                  <a:pt x="1993491" y="139965"/>
                  <a:pt x="2507931" y="0"/>
                </a:cubicBezTo>
                <a:cubicBezTo>
                  <a:pt x="2480531" y="82181"/>
                  <a:pt x="2519741" y="302332"/>
                  <a:pt x="2507931" y="523220"/>
                </a:cubicBezTo>
                <a:cubicBezTo>
                  <a:pt x="2152335" y="562251"/>
                  <a:pt x="548209" y="411386"/>
                  <a:pt x="0" y="523220"/>
                </a:cubicBezTo>
                <a:cubicBezTo>
                  <a:pt x="-35885" y="431733"/>
                  <a:pt x="-6622" y="128277"/>
                  <a:pt x="0" y="0"/>
                </a:cubicBezTo>
                <a:close/>
              </a:path>
            </a:pathLst>
          </a:custGeom>
          <a:noFill/>
          <a:ln w="19050">
            <a:solidFill>
              <a:schemeClr val="tx1"/>
            </a:solidFill>
          </a:ln>
        </p:spPr>
        <p:txBody>
          <a:bodyPr wrap="none" rtlCol="0">
            <a:spAutoFit/>
          </a:bodyPr>
          <a:lstStyle/>
          <a:p>
            <a:r>
              <a:rPr lang="en-US" altLang="zh-CN" sz="2800" b="1" dirty="0">
                <a:latin typeface="Arial Black" panose="020B0A04020102020204" pitchFamily="34" charset="0"/>
                <a:cs typeface="Times New Roman" panose="02020603050405020304" pitchFamily="18" charset="0"/>
              </a:rPr>
              <a:t>Warming-up</a:t>
            </a:r>
            <a:endParaRPr lang="zh-CN" altLang="en-US" sz="2800" b="1" dirty="0">
              <a:latin typeface="Arial Black" panose="020B0A04020102020204" pitchFamily="34"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8FE1"/>
        </a:solidFill>
        <a:effectLst/>
      </p:bgPr>
    </p:bg>
    <p:spTree>
      <p:nvGrpSpPr>
        <p:cNvPr id="1" name=""/>
        <p:cNvGrpSpPr/>
        <p:nvPr/>
      </p:nvGrpSpPr>
      <p:grpSpPr>
        <a:xfrm>
          <a:off x="0" y="0"/>
          <a:ext cx="0" cy="0"/>
          <a:chOff x="0" y="0"/>
          <a:chExt cx="0" cy="0"/>
        </a:xfrm>
      </p:grpSpPr>
      <p:sp>
        <p:nvSpPr>
          <p:cNvPr id="7" name="矩形 6"/>
          <p:cNvSpPr/>
          <p:nvPr/>
        </p:nvSpPr>
        <p:spPr>
          <a:xfrm>
            <a:off x="2663190" y="4537710"/>
            <a:ext cx="6720840" cy="1305029"/>
          </a:xfrm>
          <a:prstGeom prst="rect">
            <a:avLst/>
          </a:prstGeom>
          <a:solidFill>
            <a:srgbClr val="008F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00159" y="3829612"/>
            <a:ext cx="8445217" cy="3202444"/>
          </a:xfrm>
          <a:prstGeom prst="rect">
            <a:avLst/>
          </a:prstGeom>
        </p:spPr>
      </p:pic>
      <p:sp>
        <p:nvSpPr>
          <p:cNvPr id="4" name="文本框 3"/>
          <p:cNvSpPr txBox="1"/>
          <p:nvPr/>
        </p:nvSpPr>
        <p:spPr>
          <a:xfrm>
            <a:off x="7408585" y="3461064"/>
            <a:ext cx="8098138"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Voc</a:t>
            </a:r>
            <a:r>
              <a:rPr kumimoji="0" lang="en-US" altLang="zh-CN" sz="4400" b="0" i="0" u="none" strike="noStrike" kern="1200" cap="none" spc="0" normalizeH="0" baseline="0" noProof="0" dirty="0">
                <a:ln>
                  <a:noFill/>
                </a:ln>
                <a:solidFill>
                  <a:srgbClr val="DE4033"/>
                </a:solidFill>
                <a:effectLst/>
                <a:uLnTx/>
                <a:uFillTx/>
                <a:latin typeface="Arial Black" panose="020B0A04020102020204" pitchFamily="34" charset="0"/>
                <a:ea typeface="等线" panose="02010600030101010101" pitchFamily="2" charset="-122"/>
                <a:cs typeface="+mn-cs"/>
              </a:rPr>
              <a:t>a</a:t>
            </a:r>
            <a:r>
              <a:rPr kumimoji="0" lang="en-US" altLang="zh-CN"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bu</a:t>
            </a:r>
            <a:r>
              <a:rPr kumimoji="0" lang="en-US" altLang="zh-CN" sz="4400" b="0" i="0" u="none" strike="noStrike" kern="1200" cap="none" spc="0" normalizeH="0" baseline="0" noProof="0" dirty="0">
                <a:ln>
                  <a:noFill/>
                </a:ln>
                <a:solidFill>
                  <a:srgbClr val="00DA59"/>
                </a:solidFill>
                <a:effectLst/>
                <a:uLnTx/>
                <a:uFillTx/>
                <a:latin typeface="Arial Black" panose="020B0A04020102020204" pitchFamily="34" charset="0"/>
                <a:ea typeface="等线" panose="02010600030101010101" pitchFamily="2" charset="-122"/>
                <a:cs typeface="+mn-cs"/>
              </a:rPr>
              <a:t>l</a:t>
            </a:r>
            <a:r>
              <a:rPr kumimoji="0" lang="en-US" altLang="zh-CN"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ary </a:t>
            </a:r>
            <a:endParaRPr kumimoji="0" lang="en-US" altLang="zh-CN"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4400" dirty="0">
                <a:solidFill>
                  <a:prstClr val="black"/>
                </a:solidFill>
                <a:latin typeface="Arial Black" panose="020B0A04020102020204" pitchFamily="34" charset="0"/>
                <a:ea typeface="等线" panose="02010600030101010101" pitchFamily="2" charset="-122"/>
              </a:rPr>
              <a:t>                </a:t>
            </a:r>
            <a:r>
              <a:rPr kumimoji="0" lang="en-US" altLang="zh-CN"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tra</a:t>
            </a:r>
            <a:r>
              <a:rPr kumimoji="0" lang="en-US" altLang="zh-CN" sz="4400" b="0" i="0" u="none" strike="noStrike" kern="1200" cap="none" spc="0" normalizeH="0" baseline="0" noProof="0" dirty="0">
                <a:ln>
                  <a:noFill/>
                </a:ln>
                <a:solidFill>
                  <a:srgbClr val="DE4033"/>
                </a:solidFill>
                <a:effectLst/>
                <a:uLnTx/>
                <a:uFillTx/>
                <a:latin typeface="Arial Black" panose="020B0A04020102020204" pitchFamily="34" charset="0"/>
                <a:ea typeface="等线" panose="02010600030101010101" pitchFamily="2" charset="-122"/>
                <a:cs typeface="+mn-cs"/>
              </a:rPr>
              <a:t>i</a:t>
            </a:r>
            <a:r>
              <a:rPr kumimoji="0" lang="en-US" altLang="zh-CN"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n</a:t>
            </a:r>
            <a:endParaRPr kumimoji="0" lang="zh-CN" altLang="en-US"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sp>
        <p:nvSpPr>
          <p:cNvPr id="2" name="文本框 1"/>
          <p:cNvSpPr txBox="1"/>
          <p:nvPr/>
        </p:nvSpPr>
        <p:spPr>
          <a:xfrm>
            <a:off x="589566" y="468085"/>
            <a:ext cx="3980577" cy="7294305"/>
          </a:xfrm>
          <a:prstGeom prst="rect">
            <a:avLst/>
          </a:prstGeom>
          <a:noFill/>
        </p:spPr>
        <p:txBody>
          <a:bodyPr wrap="none" rtlCol="0">
            <a:spAutoFit/>
          </a:bodyPr>
          <a:lstStyle/>
          <a:p>
            <a:r>
              <a:rPr lang="en-US" altLang="zh-CN" sz="3600" dirty="0">
                <a:latin typeface="Arial Black" panose="020B0A04020102020204" pitchFamily="34" charset="0"/>
              </a:rPr>
              <a:t>A</a:t>
            </a:r>
            <a:r>
              <a:rPr lang="en-US" altLang="zh-CN" sz="3600" dirty="0">
                <a:latin typeface="Times New Roman" panose="02020603050405020304" pitchFamily="18" charset="0"/>
                <a:cs typeface="Times New Roman" panose="02020603050405020304" pitchFamily="18" charset="0"/>
              </a:rPr>
              <a:t>mbitious</a:t>
            </a:r>
            <a:endParaRPr lang="en-US" altLang="zh-CN" sz="3600" dirty="0">
              <a:latin typeface="Times New Roman" panose="02020603050405020304" pitchFamily="18" charset="0"/>
              <a:cs typeface="Times New Roman" panose="02020603050405020304" pitchFamily="18" charset="0"/>
            </a:endParaRPr>
          </a:p>
          <a:p>
            <a:r>
              <a:rPr lang="en-US" altLang="zh-CN" sz="3600" dirty="0">
                <a:latin typeface="Arial Black" panose="020B0A04020102020204" pitchFamily="34" charset="0"/>
              </a:rPr>
              <a:t>B</a:t>
            </a:r>
            <a:r>
              <a:rPr lang="en-US" altLang="zh-CN" sz="3600" dirty="0">
                <a:latin typeface="Times New Roman" panose="02020603050405020304" pitchFamily="18" charset="0"/>
                <a:cs typeface="Times New Roman" panose="02020603050405020304" pitchFamily="18" charset="0"/>
              </a:rPr>
              <a:t>old/brave</a:t>
            </a:r>
            <a:endParaRPr lang="en-US" altLang="zh-CN" sz="3600" dirty="0">
              <a:latin typeface="Times New Roman" panose="02020603050405020304" pitchFamily="18" charset="0"/>
              <a:cs typeface="Times New Roman" panose="02020603050405020304" pitchFamily="18" charset="0"/>
            </a:endParaRPr>
          </a:p>
          <a:p>
            <a:r>
              <a:rPr lang="en-US" altLang="zh-CN" sz="3600" dirty="0">
                <a:latin typeface="Arial Black" panose="020B0A04020102020204" pitchFamily="34" charset="0"/>
              </a:rPr>
              <a:t>C</a:t>
            </a:r>
            <a:r>
              <a:rPr lang="en-US" altLang="zh-CN" sz="3600" dirty="0">
                <a:latin typeface="Times New Roman" panose="02020603050405020304" pitchFamily="18" charset="0"/>
                <a:cs typeface="Times New Roman" panose="02020603050405020304" pitchFamily="18" charset="0"/>
              </a:rPr>
              <a:t>autious</a:t>
            </a:r>
            <a:endParaRPr lang="en-US" altLang="zh-CN" sz="3600" dirty="0">
              <a:latin typeface="Times New Roman" panose="02020603050405020304" pitchFamily="18" charset="0"/>
              <a:cs typeface="Times New Roman" panose="02020603050405020304" pitchFamily="18" charset="0"/>
            </a:endParaRPr>
          </a:p>
          <a:p>
            <a:r>
              <a:rPr lang="en-US" altLang="zh-CN" sz="3600" dirty="0">
                <a:latin typeface="Arial Black" panose="020B0A04020102020204" pitchFamily="34" charset="0"/>
              </a:rPr>
              <a:t>D</a:t>
            </a:r>
            <a:r>
              <a:rPr lang="en-US" altLang="zh-CN" sz="3600" dirty="0">
                <a:latin typeface="Times New Roman" panose="02020603050405020304" pitchFamily="18" charset="0"/>
                <a:cs typeface="Times New Roman" panose="02020603050405020304" pitchFamily="18" charset="0"/>
              </a:rPr>
              <a:t>etermined</a:t>
            </a:r>
            <a:r>
              <a:rPr lang="en-US" altLang="zh-CN" sz="3600" dirty="0">
                <a:latin typeface="Arial Black" panose="020B0A04020102020204" pitchFamily="34" charset="0"/>
              </a:rPr>
              <a:t>/</a:t>
            </a:r>
            <a:r>
              <a:rPr lang="en-US" altLang="zh-CN" sz="3600" dirty="0">
                <a:latin typeface="Times New Roman" panose="02020603050405020304" pitchFamily="18" charset="0"/>
                <a:cs typeface="Times New Roman" panose="02020603050405020304" pitchFamily="18" charset="0"/>
              </a:rPr>
              <a:t>devoted</a:t>
            </a:r>
            <a:endParaRPr lang="en-US" altLang="zh-CN" sz="3600" dirty="0">
              <a:latin typeface="Times New Roman" panose="02020603050405020304" pitchFamily="18" charset="0"/>
              <a:cs typeface="Times New Roman" panose="02020603050405020304" pitchFamily="18" charset="0"/>
            </a:endParaRPr>
          </a:p>
          <a:p>
            <a:r>
              <a:rPr lang="en-US" altLang="zh-CN" sz="3600" dirty="0">
                <a:latin typeface="Arial Black" panose="020B0A04020102020204" pitchFamily="34" charset="0"/>
              </a:rPr>
              <a:t>E</a:t>
            </a:r>
            <a:r>
              <a:rPr lang="en-US" altLang="zh-CN" sz="3600" dirty="0">
                <a:latin typeface="Times New Roman" panose="02020603050405020304" pitchFamily="18" charset="0"/>
                <a:cs typeface="Times New Roman" panose="02020603050405020304" pitchFamily="18" charset="0"/>
              </a:rPr>
              <a:t>arnest/enthusiastic</a:t>
            </a:r>
            <a:endParaRPr lang="en-US" altLang="zh-CN" sz="3600" dirty="0">
              <a:latin typeface="Times New Roman" panose="02020603050405020304" pitchFamily="18" charset="0"/>
              <a:cs typeface="Times New Roman" panose="02020603050405020304" pitchFamily="18" charset="0"/>
            </a:endParaRPr>
          </a:p>
          <a:p>
            <a:r>
              <a:rPr lang="en-US" altLang="zh-CN" sz="3600" dirty="0">
                <a:latin typeface="Arial Black" panose="020B0A04020102020204" pitchFamily="34" charset="0"/>
                <a:cs typeface="Times New Roman" panose="02020603050405020304" pitchFamily="18" charset="0"/>
              </a:rPr>
              <a:t>F</a:t>
            </a:r>
            <a:r>
              <a:rPr lang="en-US" altLang="zh-CN" sz="3600" dirty="0">
                <a:latin typeface="Times New Roman" panose="02020603050405020304" pitchFamily="18" charset="0"/>
                <a:cs typeface="Times New Roman" panose="02020603050405020304" pitchFamily="18" charset="0"/>
              </a:rPr>
              <a:t>aithful</a:t>
            </a:r>
            <a:endParaRPr lang="en-US" altLang="zh-CN" sz="3600" dirty="0">
              <a:latin typeface="Times New Roman" panose="02020603050405020304" pitchFamily="18" charset="0"/>
              <a:cs typeface="Times New Roman" panose="02020603050405020304" pitchFamily="18" charset="0"/>
            </a:endParaRPr>
          </a:p>
          <a:p>
            <a:r>
              <a:rPr lang="en-US" altLang="zh-CN" sz="3600" dirty="0">
                <a:latin typeface="Arial Black" panose="020B0A04020102020204" pitchFamily="34" charset="0"/>
                <a:cs typeface="Times New Roman" panose="02020603050405020304" pitchFamily="18" charset="0"/>
              </a:rPr>
              <a:t>G</a:t>
            </a:r>
            <a:r>
              <a:rPr lang="en-US" altLang="zh-CN" sz="3600" dirty="0">
                <a:latin typeface="Times New Roman" panose="02020603050405020304" pitchFamily="18" charset="0"/>
                <a:cs typeface="Times New Roman" panose="02020603050405020304" pitchFamily="18" charset="0"/>
              </a:rPr>
              <a:t>enerous</a:t>
            </a:r>
            <a:endParaRPr lang="en-US" altLang="zh-CN" sz="3600" dirty="0">
              <a:latin typeface="Times New Roman" panose="02020603050405020304" pitchFamily="18" charset="0"/>
              <a:cs typeface="Times New Roman" panose="02020603050405020304" pitchFamily="18" charset="0"/>
            </a:endParaRPr>
          </a:p>
          <a:p>
            <a:r>
              <a:rPr lang="en-US" altLang="zh-CN" sz="3600" dirty="0">
                <a:latin typeface="Arial Black" panose="020B0A04020102020204" pitchFamily="34" charset="0"/>
              </a:rPr>
              <a:t>H</a:t>
            </a:r>
            <a:r>
              <a:rPr lang="en-US" altLang="zh-CN" sz="3600" dirty="0">
                <a:latin typeface="Times New Roman" panose="02020603050405020304" pitchFamily="18" charset="0"/>
                <a:cs typeface="Times New Roman" panose="02020603050405020304" pitchFamily="18" charset="0"/>
              </a:rPr>
              <a:t>ospital</a:t>
            </a:r>
            <a:endParaRPr lang="en-US" altLang="zh-CN" sz="3600" dirty="0">
              <a:latin typeface="Times New Roman" panose="02020603050405020304" pitchFamily="18" charset="0"/>
              <a:cs typeface="Times New Roman" panose="02020603050405020304" pitchFamily="18" charset="0"/>
            </a:endParaRPr>
          </a:p>
          <a:p>
            <a:r>
              <a:rPr lang="en-US" altLang="zh-CN" sz="3600" dirty="0">
                <a:latin typeface="Arial Black" panose="020B0A04020102020204" pitchFamily="34" charset="0"/>
              </a:rPr>
              <a:t>I</a:t>
            </a:r>
            <a:r>
              <a:rPr lang="en-US" altLang="zh-CN" sz="3600" dirty="0">
                <a:latin typeface="Times New Roman" panose="02020603050405020304" pitchFamily="18" charset="0"/>
                <a:cs typeface="Times New Roman" panose="02020603050405020304" pitchFamily="18" charset="0"/>
              </a:rPr>
              <a:t>nnovative</a:t>
            </a:r>
            <a:endParaRPr lang="en-US" altLang="zh-CN" sz="3600" dirty="0">
              <a:latin typeface="Times New Roman" panose="02020603050405020304" pitchFamily="18" charset="0"/>
              <a:cs typeface="Times New Roman" panose="02020603050405020304" pitchFamily="18" charset="0"/>
            </a:endParaRPr>
          </a:p>
          <a:p>
            <a:r>
              <a:rPr lang="en-US" altLang="zh-CN" sz="3600" dirty="0">
                <a:latin typeface="Arial Black" panose="020B0A04020102020204" pitchFamily="34" charset="0"/>
              </a:rPr>
              <a:t>J</a:t>
            </a:r>
            <a:r>
              <a:rPr lang="en-US" altLang="zh-CN" sz="3600" dirty="0">
                <a:latin typeface="Times New Roman" panose="02020603050405020304" pitchFamily="18" charset="0"/>
                <a:cs typeface="Times New Roman" panose="02020603050405020304" pitchFamily="18" charset="0"/>
              </a:rPr>
              <a:t>udicious</a:t>
            </a:r>
            <a:endParaRPr lang="en-US" altLang="zh-CN" sz="3600" dirty="0">
              <a:latin typeface="Times New Roman" panose="02020603050405020304" pitchFamily="18" charset="0"/>
              <a:cs typeface="Times New Roman" panose="02020603050405020304" pitchFamily="18" charset="0"/>
            </a:endParaRPr>
          </a:p>
          <a:p>
            <a:endParaRPr lang="en-US" altLang="zh-CN" sz="3600" dirty="0"/>
          </a:p>
          <a:p>
            <a:endParaRPr lang="en-US" altLang="zh-CN" sz="3600" dirty="0"/>
          </a:p>
          <a:p>
            <a:endParaRPr lang="zh-CN" altLang="en-US" sz="3600" dirty="0"/>
          </a:p>
        </p:txBody>
      </p:sp>
      <p:sp>
        <p:nvSpPr>
          <p:cNvPr id="5" name="文本框 4"/>
          <p:cNvSpPr txBox="1"/>
          <p:nvPr/>
        </p:nvSpPr>
        <p:spPr>
          <a:xfrm>
            <a:off x="5032674" y="550575"/>
            <a:ext cx="3888825"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rPr>
              <a:t>K</a:t>
            </a:r>
            <a:r>
              <a:rPr lang="en-US" altLang="zh-CN" sz="3200"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nowledgeable</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rPr>
              <a:t>L</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oyal</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rPr>
              <a:t>M</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odest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rPr>
              <a:t>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aive</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rPr>
              <a:t>O</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ptimistic</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rPr>
              <a:t>P</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unctual/passionate</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rPr>
              <a:t>Q</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ualified</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文本框 7"/>
          <p:cNvSpPr txBox="1"/>
          <p:nvPr/>
        </p:nvSpPr>
        <p:spPr>
          <a:xfrm>
            <a:off x="8921499" y="550575"/>
            <a:ext cx="295710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rPr>
              <a:t>R</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eliable</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rPr>
              <a:t>S</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ensible</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rPr>
              <a:t>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houghtful</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形 8" descr="复选标记 纯色填充"/>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43254" y="2939736"/>
            <a:ext cx="914400" cy="914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E19D"/>
        </a:solidFill>
        <a:effectLst/>
      </p:bgPr>
    </p:bg>
    <p:spTree>
      <p:nvGrpSpPr>
        <p:cNvPr id="1" name=""/>
        <p:cNvGrpSpPr/>
        <p:nvPr/>
      </p:nvGrpSpPr>
      <p:grpSpPr>
        <a:xfrm>
          <a:off x="0" y="0"/>
          <a:ext cx="0" cy="0"/>
          <a:chOff x="0" y="0"/>
          <a:chExt cx="0" cy="0"/>
        </a:xfrm>
      </p:grpSpPr>
      <p:sp>
        <p:nvSpPr>
          <p:cNvPr id="6" name="文本框 5"/>
          <p:cNvSpPr txBox="1"/>
          <p:nvPr/>
        </p:nvSpPr>
        <p:spPr>
          <a:xfrm>
            <a:off x="9013372" y="2173143"/>
            <a:ext cx="345077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Mulan</a:t>
            </a:r>
            <a:endParaRPr kumimoji="0" lang="zh-CN" altLang="en-US"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pic>
        <p:nvPicPr>
          <p:cNvPr id="2" name="花木兰">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36072" y="-3149971"/>
            <a:ext cx="7984671" cy="10646228"/>
          </a:xfrm>
          <a:prstGeom prst="rect">
            <a:avLst/>
          </a:prstGeom>
        </p:spPr>
      </p:pic>
      <p:sp>
        <p:nvSpPr>
          <p:cNvPr id="3" name="文本框 2"/>
          <p:cNvSpPr txBox="1"/>
          <p:nvPr/>
        </p:nvSpPr>
        <p:spPr>
          <a:xfrm>
            <a:off x="7805055" y="3038254"/>
            <a:ext cx="4507593" cy="1754326"/>
          </a:xfrm>
          <a:prstGeom prst="rect">
            <a:avLst/>
          </a:prstGeom>
          <a:noFill/>
        </p:spPr>
        <p:txBody>
          <a:bodyPr wrap="square">
            <a:spAutoFit/>
          </a:bodyPr>
          <a:lstStyle/>
          <a:p>
            <a:pPr algn="ctr"/>
            <a:r>
              <a:rPr lang="en-US" altLang="zh-CN" sz="3600" dirty="0">
                <a:latin typeface="Times New Roman" panose="02020603050405020304" pitchFamily="18" charset="0"/>
                <a:cs typeface="Times New Roman" panose="02020603050405020304" pitchFamily="18" charset="0"/>
              </a:rPr>
              <a:t>a </a:t>
            </a:r>
            <a:r>
              <a:rPr lang="en-US" altLang="zh-CN" sz="3600" dirty="0">
                <a:solidFill>
                  <a:srgbClr val="FF0000"/>
                </a:solidFill>
                <a:latin typeface="Times New Roman" panose="02020603050405020304" pitchFamily="18" charset="0"/>
                <a:cs typeface="Times New Roman" panose="02020603050405020304" pitchFamily="18" charset="0"/>
              </a:rPr>
              <a:t>legendary </a:t>
            </a:r>
            <a:r>
              <a:rPr lang="en-US" altLang="zh-CN" sz="3600" dirty="0">
                <a:latin typeface="Times New Roman" panose="02020603050405020304" pitchFamily="18" charset="0"/>
                <a:cs typeface="Times New Roman" panose="02020603050405020304" pitchFamily="18" charset="0"/>
              </a:rPr>
              <a:t>heroine  who is known for her bravery and strength</a:t>
            </a:r>
            <a:endParaRPr lang="zh-CN" altLang="en-US" sz="3600" dirty="0">
              <a:latin typeface="Times New Roman" panose="02020603050405020304" pitchFamily="18" charset="0"/>
              <a:cs typeface="Times New Roman" panose="02020603050405020304" pitchFamily="18" charset="0"/>
            </a:endParaRPr>
          </a:p>
        </p:txBody>
      </p:sp>
      <p:sp>
        <p:nvSpPr>
          <p:cNvPr id="4" name="箭头: V 形 3"/>
          <p:cNvSpPr/>
          <p:nvPr/>
        </p:nvSpPr>
        <p:spPr>
          <a:xfrm rot="10800000">
            <a:off x="11745685" y="761999"/>
            <a:ext cx="446315" cy="555171"/>
          </a:xfrm>
          <a:prstGeom prst="chevron">
            <a:avLst/>
          </a:prstGeom>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solidFill>
                <a:schemeClr val="tx1"/>
              </a:solidFill>
            </a:endParaRPr>
          </a:p>
        </p:txBody>
      </p:sp>
      <p:sp>
        <p:nvSpPr>
          <p:cNvPr id="5" name="文本框 4"/>
          <p:cNvSpPr txBox="1"/>
          <p:nvPr/>
        </p:nvSpPr>
        <p:spPr>
          <a:xfrm>
            <a:off x="9442490" y="793950"/>
            <a:ext cx="2303195" cy="523220"/>
          </a:xfrm>
          <a:custGeom>
            <a:avLst/>
            <a:gdLst>
              <a:gd name="connsiteX0" fmla="*/ 0 w 2303195"/>
              <a:gd name="connsiteY0" fmla="*/ 0 h 523220"/>
              <a:gd name="connsiteX1" fmla="*/ 2303195 w 2303195"/>
              <a:gd name="connsiteY1" fmla="*/ 0 h 523220"/>
              <a:gd name="connsiteX2" fmla="*/ 2303195 w 2303195"/>
              <a:gd name="connsiteY2" fmla="*/ 523220 h 523220"/>
              <a:gd name="connsiteX3" fmla="*/ 0 w 2303195"/>
              <a:gd name="connsiteY3" fmla="*/ 523220 h 523220"/>
              <a:gd name="connsiteX4" fmla="*/ 0 w 2303195"/>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95" h="523220" extrusionOk="0">
                <a:moveTo>
                  <a:pt x="0" y="0"/>
                </a:moveTo>
                <a:cubicBezTo>
                  <a:pt x="1061345" y="-132292"/>
                  <a:pt x="1203139" y="139965"/>
                  <a:pt x="2303195" y="0"/>
                </a:cubicBezTo>
                <a:cubicBezTo>
                  <a:pt x="2275795" y="82181"/>
                  <a:pt x="2315005" y="302332"/>
                  <a:pt x="2303195" y="523220"/>
                </a:cubicBezTo>
                <a:cubicBezTo>
                  <a:pt x="1181562" y="562251"/>
                  <a:pt x="853861" y="411386"/>
                  <a:pt x="0" y="523220"/>
                </a:cubicBezTo>
                <a:cubicBezTo>
                  <a:pt x="-35885" y="431733"/>
                  <a:pt x="-6622" y="128277"/>
                  <a:pt x="0" y="0"/>
                </a:cubicBezTo>
                <a:close/>
              </a:path>
            </a:pathLst>
          </a:custGeom>
          <a:noFill/>
          <a:ln w="19050">
            <a:solidFill>
              <a:schemeClr val="tx1"/>
            </a:solidFill>
          </a:ln>
        </p:spPr>
        <p:txBody>
          <a:bodyPr wrap="none" rtlCol="0">
            <a:spAutoFit/>
          </a:bodyPr>
          <a:lstStyle/>
          <a:p>
            <a:r>
              <a:rPr lang="en-US" altLang="zh-CN" sz="2800" b="1" dirty="0">
                <a:latin typeface="Arial Black" panose="020B0A04020102020204" pitchFamily="34" charset="0"/>
                <a:cs typeface="Times New Roman" panose="02020603050405020304" pitchFamily="18" charset="0"/>
              </a:rPr>
              <a:t>Video time</a:t>
            </a:r>
            <a:endParaRPr lang="zh-CN" altLang="en-US" sz="2800" b="1" dirty="0">
              <a:latin typeface="Arial Black" panose="020B0A040201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650186" y="3279484"/>
            <a:ext cx="2574472" cy="3578516"/>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424542" y="40749"/>
            <a:ext cx="9318171" cy="68172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Mulan is a 1</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___________(legend)</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Chinese  who is known for her bravery, 2</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___________(selfless)</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filial piety. Her story 3</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_______________(tell)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for centuries. </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In the story, Mulan is a young woman who lives in China 4</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the Northern Wei Dynasty. The government of the Northern Wei Dynasty required every household to send one man to fight in the war. Mulan's father was old and sick, and her younger brother was too young to fight. So Mulan decided to disguise herself 5</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 man and take her father's place in the army. </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Fighting on the border was a difficult task for many men, and it was even 6</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_____________</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difficult </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for Mulan, who had to hide her identity and fight alongside her comrades. After many years of fighting, Mulan finally returned home 7</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victory</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The emperor was so impressed by her bravery that he pardoned her for impersonating a man and offered her a position in the government. 8</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Mulan declined, 9</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say</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that she needed to return home to care for her 10</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age</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parents. </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The story of Mulan is a reminder of the strength and courage of women. It is also a reminder of the importance of family and duty.</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文本框 7"/>
          <p:cNvSpPr txBox="1"/>
          <p:nvPr/>
        </p:nvSpPr>
        <p:spPr>
          <a:xfrm>
            <a:off x="2198913" y="40749"/>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legendary</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文本框 8"/>
          <p:cNvSpPr txBox="1"/>
          <p:nvPr/>
        </p:nvSpPr>
        <p:spPr>
          <a:xfrm>
            <a:off x="642256" y="379877"/>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selflessness</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文本框 9"/>
          <p:cNvSpPr txBox="1"/>
          <p:nvPr/>
        </p:nvSpPr>
        <p:spPr>
          <a:xfrm>
            <a:off x="6999513" y="347218"/>
            <a:ext cx="21989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has been told</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文本框 10"/>
          <p:cNvSpPr txBox="1"/>
          <p:nvPr/>
        </p:nvSpPr>
        <p:spPr>
          <a:xfrm>
            <a:off x="8273139" y="1109475"/>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during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文本框 11"/>
          <p:cNvSpPr txBox="1"/>
          <p:nvPr/>
        </p:nvSpPr>
        <p:spPr>
          <a:xfrm>
            <a:off x="4180111" y="2459048"/>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as</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文本框 12"/>
          <p:cNvSpPr txBox="1"/>
          <p:nvPr/>
        </p:nvSpPr>
        <p:spPr>
          <a:xfrm>
            <a:off x="642255" y="3602609"/>
            <a:ext cx="21227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more difficult</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文本框 13"/>
          <p:cNvSpPr txBox="1"/>
          <p:nvPr/>
        </p:nvSpPr>
        <p:spPr>
          <a:xfrm>
            <a:off x="2558142" y="4243743"/>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victorious</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文本框 14"/>
          <p:cNvSpPr txBox="1"/>
          <p:nvPr/>
        </p:nvSpPr>
        <p:spPr>
          <a:xfrm>
            <a:off x="4095749" y="4915287"/>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However </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文本框 15"/>
          <p:cNvSpPr txBox="1"/>
          <p:nvPr/>
        </p:nvSpPr>
        <p:spPr>
          <a:xfrm>
            <a:off x="8153401" y="4915286"/>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saying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7" name="文本框 16"/>
          <p:cNvSpPr txBox="1"/>
          <p:nvPr/>
        </p:nvSpPr>
        <p:spPr>
          <a:xfrm>
            <a:off x="7766956" y="5286860"/>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aging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8" name="文本框 17"/>
          <p:cNvSpPr txBox="1"/>
          <p:nvPr/>
        </p:nvSpPr>
        <p:spPr>
          <a:xfrm>
            <a:off x="9555936" y="829456"/>
            <a:ext cx="2189749" cy="461665"/>
          </a:xfrm>
          <a:custGeom>
            <a:avLst/>
            <a:gdLst>
              <a:gd name="connsiteX0" fmla="*/ 0 w 2189749"/>
              <a:gd name="connsiteY0" fmla="*/ 0 h 461665"/>
              <a:gd name="connsiteX1" fmla="*/ 591232 w 2189749"/>
              <a:gd name="connsiteY1" fmla="*/ 0 h 461665"/>
              <a:gd name="connsiteX2" fmla="*/ 1138669 w 2189749"/>
              <a:gd name="connsiteY2" fmla="*/ 0 h 461665"/>
              <a:gd name="connsiteX3" fmla="*/ 1708004 w 2189749"/>
              <a:gd name="connsiteY3" fmla="*/ 0 h 461665"/>
              <a:gd name="connsiteX4" fmla="*/ 2189749 w 2189749"/>
              <a:gd name="connsiteY4" fmla="*/ 0 h 461665"/>
              <a:gd name="connsiteX5" fmla="*/ 2189749 w 2189749"/>
              <a:gd name="connsiteY5" fmla="*/ 461665 h 461665"/>
              <a:gd name="connsiteX6" fmla="*/ 1620414 w 2189749"/>
              <a:gd name="connsiteY6" fmla="*/ 461665 h 461665"/>
              <a:gd name="connsiteX7" fmla="*/ 1029182 w 2189749"/>
              <a:gd name="connsiteY7" fmla="*/ 461665 h 461665"/>
              <a:gd name="connsiteX8" fmla="*/ 503642 w 2189749"/>
              <a:gd name="connsiteY8" fmla="*/ 461665 h 461665"/>
              <a:gd name="connsiteX9" fmla="*/ 0 w 2189749"/>
              <a:gd name="connsiteY9" fmla="*/ 461665 h 461665"/>
              <a:gd name="connsiteX10" fmla="*/ 0 w 2189749"/>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9749" h="461665" extrusionOk="0">
                <a:moveTo>
                  <a:pt x="0" y="0"/>
                </a:moveTo>
                <a:cubicBezTo>
                  <a:pt x="263553" y="-11532"/>
                  <a:pt x="467623" y="-25341"/>
                  <a:pt x="591232" y="0"/>
                </a:cubicBezTo>
                <a:cubicBezTo>
                  <a:pt x="714841" y="25341"/>
                  <a:pt x="873631" y="26490"/>
                  <a:pt x="1138669" y="0"/>
                </a:cubicBezTo>
                <a:cubicBezTo>
                  <a:pt x="1403707" y="-26490"/>
                  <a:pt x="1451575" y="6110"/>
                  <a:pt x="1708004" y="0"/>
                </a:cubicBezTo>
                <a:cubicBezTo>
                  <a:pt x="1964433" y="-6110"/>
                  <a:pt x="1978324" y="2615"/>
                  <a:pt x="2189749" y="0"/>
                </a:cubicBezTo>
                <a:cubicBezTo>
                  <a:pt x="2194397" y="134647"/>
                  <a:pt x="2179662" y="288067"/>
                  <a:pt x="2189749" y="461665"/>
                </a:cubicBezTo>
                <a:cubicBezTo>
                  <a:pt x="2039883" y="482402"/>
                  <a:pt x="1760348" y="456373"/>
                  <a:pt x="1620414" y="461665"/>
                </a:cubicBezTo>
                <a:cubicBezTo>
                  <a:pt x="1480480" y="466957"/>
                  <a:pt x="1210108" y="446653"/>
                  <a:pt x="1029182" y="461665"/>
                </a:cubicBezTo>
                <a:cubicBezTo>
                  <a:pt x="848256" y="476677"/>
                  <a:pt x="676371" y="461832"/>
                  <a:pt x="503642" y="461665"/>
                </a:cubicBezTo>
                <a:cubicBezTo>
                  <a:pt x="330913" y="461498"/>
                  <a:pt x="239633" y="479625"/>
                  <a:pt x="0" y="461665"/>
                </a:cubicBezTo>
                <a:cubicBezTo>
                  <a:pt x="-5529" y="307213"/>
                  <a:pt x="9856" y="123352"/>
                  <a:pt x="0" y="0"/>
                </a:cubicBezTo>
                <a:close/>
              </a:path>
            </a:pathLst>
          </a:cu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Blank-filling</a:t>
            </a:r>
            <a:endParaRPr kumimoji="0" lang="zh-CN" altLang="en-US"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pic>
        <p:nvPicPr>
          <p:cNvPr id="3" name="木兰">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717938" y="1392384"/>
            <a:ext cx="584201" cy="584201"/>
          </a:xfrm>
          <a:prstGeom prst="rect">
            <a:avLst/>
          </a:prstGeom>
        </p:spPr>
      </p:pic>
      <p:sp>
        <p:nvSpPr>
          <p:cNvPr id="2" name="箭头: V 形 1"/>
          <p:cNvSpPr/>
          <p:nvPr/>
        </p:nvSpPr>
        <p:spPr>
          <a:xfrm rot="10800000">
            <a:off x="11745685" y="761999"/>
            <a:ext cx="446315" cy="555171"/>
          </a:xfrm>
          <a:prstGeom prst="chevron">
            <a:avLst/>
          </a:prstGeom>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769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3"/>
                </p:tgtEl>
              </p:cMediaNode>
            </p:audio>
          </p:childTnLst>
        </p:cTn>
      </p:par>
    </p:tnLst>
    <p:bldLst>
      <p:bldP spid="8" grpId="0"/>
      <p:bldP spid="9" grpId="0"/>
      <p:bldP spid="10" grpId="0"/>
      <p:bldP spid="11" grpId="0"/>
      <p:bldP spid="12" grpId="0"/>
      <p:bldP spid="13"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68254" y="3817758"/>
            <a:ext cx="2925775" cy="2866345"/>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838199" y="173897"/>
            <a:ext cx="10515600" cy="756104"/>
          </a:xfrm>
        </p:spPr>
        <p:txBody>
          <a:bodyPr/>
          <a:lstStyle/>
          <a:p>
            <a:pPr algn="ctr"/>
            <a:r>
              <a:rPr lang="en-US" altLang="zh-CN" dirty="0">
                <a:latin typeface="Times New Roman" panose="02020603050405020304" pitchFamily="18" charset="0"/>
                <a:cs typeface="Times New Roman" panose="02020603050405020304" pitchFamily="18" charset="0"/>
              </a:rPr>
              <a:t>Words and expressions</a:t>
            </a:r>
            <a:endParaRPr lang="zh-CN" altLang="en-US" dirty="0">
              <a:latin typeface="Times New Roman" panose="02020603050405020304" pitchFamily="18" charset="0"/>
              <a:cs typeface="Times New Roman" panose="02020603050405020304" pitchFamily="18" charset="0"/>
            </a:endParaRPr>
          </a:p>
        </p:txBody>
      </p:sp>
      <p:graphicFrame>
        <p:nvGraphicFramePr>
          <p:cNvPr id="4" name="表格 3"/>
          <p:cNvGraphicFramePr>
            <a:graphicFrameLocks noGrp="1"/>
          </p:cNvGraphicFramePr>
          <p:nvPr/>
        </p:nvGraphicFramePr>
        <p:xfrm>
          <a:off x="1207035" y="966971"/>
          <a:ext cx="9777929" cy="5339080"/>
        </p:xfrm>
        <a:graphic>
          <a:graphicData uri="http://schemas.openxmlformats.org/drawingml/2006/table">
            <a:tbl>
              <a:tblPr firstRow="1" bandRow="1">
                <a:tableStyleId>{5940675A-B579-460E-94D1-54222C63F5DA}</a:tableStyleId>
              </a:tblPr>
              <a:tblGrid>
                <a:gridCol w="2386614"/>
                <a:gridCol w="2371317"/>
                <a:gridCol w="5019998"/>
              </a:tblGrid>
              <a:tr h="370840">
                <a:tc>
                  <a:txBody>
                    <a:bodyPr/>
                    <a:lstStyle/>
                    <a:p>
                      <a:endParaRPr lang="zh-CN" altLang="en-US" dirty="0"/>
                    </a:p>
                  </a:txBody>
                  <a:tcPr>
                    <a:solidFill>
                      <a:srgbClr val="F4EBB4"/>
                    </a:solidFill>
                  </a:tcPr>
                </a:tc>
                <a:tc>
                  <a:txBody>
                    <a:bodyPr/>
                    <a:lstStyle/>
                    <a:p>
                      <a:endParaRPr lang="zh-CN" altLang="en-US" dirty="0">
                        <a:latin typeface="Times New Roman" panose="02020603050405020304" pitchFamily="18" charset="0"/>
                        <a:cs typeface="Times New Roman" panose="02020603050405020304" pitchFamily="18" charset="0"/>
                      </a:endParaRPr>
                    </a:p>
                  </a:txBody>
                  <a:tcPr>
                    <a:solidFill>
                      <a:srgbClr val="F4EBB4"/>
                    </a:solidFill>
                  </a:tcPr>
                </a:tc>
                <a:tc>
                  <a:txBody>
                    <a:bodyPr/>
                    <a:lstStyle/>
                    <a:p>
                      <a:endParaRPr lang="zh-CN" altLang="en-US" dirty="0"/>
                    </a:p>
                  </a:txBody>
                  <a:tcPr>
                    <a:solidFill>
                      <a:srgbClr val="F4EBB4"/>
                    </a:solidFill>
                  </a:tcPr>
                </a:tc>
              </a:tr>
              <a:tr h="370840">
                <a:tc>
                  <a:txBody>
                    <a:bodyPr/>
                    <a:lstStyle/>
                    <a:p>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legendary</a:t>
                      </a:r>
                      <a:endParaRPr lang="zh-CN" altLang="en-US" b="1"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ledʒəndri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adj.</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非常有名的，大名鼎鼎的</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filial piety</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fɪliəl</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paɪəti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孝道</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disguise</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dɪsˈɡaɪz</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假扮，伪装；掩饰</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comrade</a:t>
                      </a:r>
                      <a:endParaRPr lang="zh-CN" altLang="en-US" dirty="0"/>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kɒmreɪd</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伙伴，战友；同志</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victorious</a:t>
                      </a:r>
                      <a:endParaRPr lang="zh-CN" altLang="en-US" b="1"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vɪkˈtɔːriəs</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adj.</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胜利的，获胜的</a:t>
                      </a:r>
                      <a:endParaRPr lang="zh-CN" altLang="en-US" sz="2000" dirty="0"/>
                    </a:p>
                  </a:txBody>
                  <a:tcPr/>
                </a:tc>
              </a:tr>
              <a:tr h="122617">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impersonate</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ɪmˈpɜːrsəneɪt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vt.</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扮演；模仿；拟人，人格化</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decline</a:t>
                      </a:r>
                      <a:endParaRPr lang="zh-CN" altLang="en-US" b="1"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dɪˈklaɪn</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zh-CN" altLang="en-US" sz="2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下降，衰退；拒绝，谢绝</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aging</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eɪdʒɪŋ</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zh-CN" altLang="en-US" sz="2000" dirty="0"/>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adj.</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变老的，变旧的</a:t>
                      </a:r>
                      <a:endParaRPr lang="zh-CN" altLang="en-US" sz="2000" dirty="0"/>
                    </a:p>
                  </a:txBody>
                  <a:tcPr/>
                </a:tc>
              </a:tr>
              <a:tr h="370840">
                <a:tc gridSpan="3">
                  <a:txBody>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Take one’s place </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替代某人的位置</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impress</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ed by</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被</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所感动；印象深刻</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hide one’s identity </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隐藏身份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identify  </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认出，识别；查明</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care for</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照顾，照料；喜欢，享受</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hMerge="1">
                  <a:tcPr/>
                </a:tc>
                <a:tc hMerge="1">
                  <a:tcPr/>
                </a:tc>
              </a:tr>
            </a:tbl>
          </a:graphicData>
        </a:graphic>
      </p:graphicFrame>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67230" y="173897"/>
            <a:ext cx="756794" cy="7414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83027" y="115121"/>
            <a:ext cx="7445830" cy="6555641"/>
          </a:xfrm>
          <a:prstGeom prst="rect">
            <a:avLst/>
          </a:prstGeom>
          <a:noFill/>
        </p:spPr>
        <p:txBody>
          <a:bodyPr wrap="square">
            <a:spAutoFit/>
          </a:bodyPr>
          <a:lstStyle/>
          <a:p>
            <a:pPr marL="0" marR="0" lvl="0" indent="0" algn="just" defTabSz="914400" rtl="0" eaLnBrk="1" fontAlgn="auto" latinLnBrk="0" hangingPunct="1">
              <a:lnSpc>
                <a:spcPts val="2400"/>
              </a:lnSpc>
              <a:spcBef>
                <a:spcPts val="0"/>
              </a:spcBef>
              <a:spcAft>
                <a:spcPts val="0"/>
              </a:spcAft>
              <a:buClrTx/>
              <a:buSzTx/>
              <a:buFontTx/>
              <a:buNone/>
              <a:defRPr/>
            </a:pPr>
            <a:r>
              <a:rPr kumimoji="0" lang="en-US" altLang="zh-CN" sz="230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Mulan is a </a:t>
            </a:r>
            <a:r>
              <a:rPr kumimoji="0" lang="en-US" altLang="zh-CN" sz="23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legendary</a:t>
            </a:r>
            <a:r>
              <a:rPr kumimoji="0" lang="en-US" altLang="zh-CN" sz="230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 Chinese  who is known for her </a:t>
            </a:r>
            <a:r>
              <a:rPr kumimoji="0" lang="en-US" altLang="zh-CN" sz="23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bravery</a:t>
            </a:r>
            <a:r>
              <a:rPr kumimoji="0" lang="en-US" altLang="zh-CN" sz="230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3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selflessness</a:t>
            </a:r>
            <a:r>
              <a:rPr kumimoji="0" lang="en-US" altLang="zh-CN" sz="230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 and filial piety. Her story has been told for centuries. </a:t>
            </a:r>
            <a:endParaRPr kumimoji="0" lang="en-US" altLang="zh-CN" sz="230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ts val="2400"/>
              </a:lnSpc>
              <a:spcBef>
                <a:spcPts val="0"/>
              </a:spcBef>
              <a:spcAft>
                <a:spcPts val="0"/>
              </a:spcAft>
              <a:buClrTx/>
              <a:buSzTx/>
              <a:buFontTx/>
              <a:buNone/>
              <a:defRPr/>
            </a:pPr>
            <a:r>
              <a:rPr kumimoji="0" lang="en-US" altLang="zh-CN" sz="230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     In the story, Mulan is a young woman who lives in China during the Northern Wei Dynasty. The government of the Northern Wei Dynasty required every household to send one man to fight in the war. Mulan's father was old and sick, and her younger brother was too young to fight. So Mulan decided to disguise herself as a man and take her father's place in the army. </a:t>
            </a:r>
            <a:endParaRPr kumimoji="0" lang="en-US" altLang="zh-CN" sz="230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ts val="2400"/>
              </a:lnSpc>
              <a:spcBef>
                <a:spcPts val="0"/>
              </a:spcBef>
              <a:spcAft>
                <a:spcPts val="0"/>
              </a:spcAft>
              <a:buClrTx/>
              <a:buSzTx/>
              <a:buFontTx/>
              <a:buNone/>
              <a:defRPr/>
            </a:pPr>
            <a:r>
              <a:rPr kumimoji="0" lang="en-US" altLang="zh-CN" sz="230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     Fighting on the border was a difficult task for many men, and it was even more difficult for Mulan, who had to hide her identity and fight alongside her comrades. After many years of fighting, Mulan finally returned home victorious. The emperor was so impressed by her bravery that he pardoned her for impersonating a man and offered her a position in the government. However, Mulan declined, saying that she needed to return home to care for her aging parents. </a:t>
            </a:r>
            <a:endParaRPr kumimoji="0" lang="en-US" altLang="zh-CN" sz="230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ts val="2400"/>
              </a:lnSpc>
              <a:spcBef>
                <a:spcPts val="0"/>
              </a:spcBef>
              <a:spcAft>
                <a:spcPts val="0"/>
              </a:spcAft>
              <a:buClrTx/>
              <a:buSzTx/>
              <a:buFontTx/>
              <a:buNone/>
              <a:defRPr/>
            </a:pPr>
            <a:r>
              <a:rPr kumimoji="0" lang="en-US" altLang="zh-CN" sz="230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    The story of Mulan is a reminder of the strength and courage of women. It is also a reminder of the importance of family and duty.</a:t>
            </a:r>
            <a:endParaRPr kumimoji="0" lang="en-US" altLang="zh-CN" sz="230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769804" y="4516297"/>
            <a:ext cx="3554185" cy="2341703"/>
          </a:xfrm>
          <a:prstGeom prst="rect">
            <a:avLst/>
          </a:prstGeom>
        </p:spPr>
      </p:pic>
      <p:sp>
        <p:nvSpPr>
          <p:cNvPr id="5" name="文本框 4"/>
          <p:cNvSpPr txBox="1"/>
          <p:nvPr/>
        </p:nvSpPr>
        <p:spPr>
          <a:xfrm>
            <a:off x="8443233" y="859266"/>
            <a:ext cx="3156859" cy="3477875"/>
          </a:xfrm>
          <a:prstGeom prst="rect">
            <a:avLst/>
          </a:prstGeom>
          <a:noFill/>
          <a:ln w="19050">
            <a:solidFill>
              <a:schemeClr val="bg2">
                <a:lumMod val="25000"/>
              </a:schemeClr>
            </a:solidFill>
          </a:ln>
        </p:spPr>
        <p:txBody>
          <a:bodyPr wrap="square">
            <a:spAutoFit/>
          </a:bodyPr>
          <a:lstStyle/>
          <a:p>
            <a:r>
              <a:rPr lang="en-US" altLang="zh-CN" sz="2000" b="1" dirty="0"/>
              <a:t>2023</a:t>
            </a:r>
            <a:r>
              <a:rPr lang="zh-CN" altLang="en-US" sz="2000" b="1" dirty="0"/>
              <a:t>年全国甲</a:t>
            </a:r>
            <a:endParaRPr lang="en-US" altLang="zh-CN" sz="2000" b="1" dirty="0"/>
          </a:p>
          <a:p>
            <a:r>
              <a:rPr lang="zh-CN" altLang="en-US" sz="2000" dirty="0"/>
              <a:t>你校举办以英语讲述中国故事为主题的征文活动，请以一位历史人物为题，写一篇短文投稿，内容包括</a:t>
            </a:r>
            <a:r>
              <a:rPr lang="en-US" altLang="zh-CN" sz="2000" dirty="0"/>
              <a:t>:</a:t>
            </a:r>
            <a:endParaRPr lang="en-US" altLang="zh-CN" sz="2000" dirty="0"/>
          </a:p>
          <a:p>
            <a:r>
              <a:rPr lang="en-US" altLang="zh-CN" sz="2000" dirty="0"/>
              <a:t>1.</a:t>
            </a:r>
            <a:r>
              <a:rPr lang="zh-CN" altLang="en-US" sz="2000" dirty="0"/>
              <a:t>人物事迹</a:t>
            </a:r>
            <a:r>
              <a:rPr lang="en-US" altLang="zh-CN" sz="2000" dirty="0"/>
              <a:t>;</a:t>
            </a:r>
            <a:endParaRPr lang="en-US" altLang="zh-CN" sz="2000" dirty="0"/>
          </a:p>
          <a:p>
            <a:endParaRPr lang="en-US" altLang="zh-CN" sz="2000" dirty="0"/>
          </a:p>
          <a:p>
            <a:r>
              <a:rPr lang="en-US" altLang="zh-CN" sz="2000" dirty="0"/>
              <a:t>2.</a:t>
            </a:r>
            <a:r>
              <a:rPr lang="zh-CN" altLang="en-US" sz="2000" dirty="0"/>
              <a:t>意义</a:t>
            </a:r>
            <a:r>
              <a:rPr lang="en-US" altLang="zh-CN" sz="2000" dirty="0"/>
              <a:t>;</a:t>
            </a:r>
            <a:endParaRPr lang="en-US" altLang="zh-CN" sz="2000" dirty="0"/>
          </a:p>
          <a:p>
            <a:endParaRPr lang="en-US" altLang="zh-CN" sz="2000" dirty="0"/>
          </a:p>
          <a:p>
            <a:r>
              <a:rPr lang="en-US" altLang="zh-CN" sz="2000" dirty="0"/>
              <a:t>3.</a:t>
            </a:r>
            <a:r>
              <a:rPr lang="zh-CN" altLang="en-US" sz="2000" dirty="0"/>
              <a:t>启示。</a:t>
            </a:r>
            <a:endParaRPr lang="zh-CN" altLang="en-US" sz="2000" dirty="0"/>
          </a:p>
        </p:txBody>
      </p:sp>
      <p:sp>
        <p:nvSpPr>
          <p:cNvPr id="8" name="文本框 7"/>
          <p:cNvSpPr txBox="1"/>
          <p:nvPr/>
        </p:nvSpPr>
        <p:spPr>
          <a:xfrm>
            <a:off x="283027" y="1018636"/>
            <a:ext cx="7445830" cy="2554545"/>
          </a:xfrm>
          <a:prstGeom prst="rect">
            <a:avLst/>
          </a:prstGeom>
          <a:noFill/>
        </p:spPr>
        <p:txBody>
          <a:bodyPr wrap="square">
            <a:spAutoFit/>
          </a:bodyPr>
          <a:lstStyle/>
          <a:p>
            <a:pPr marL="0" marR="0" lvl="0" indent="0" algn="just" defTabSz="914400" rtl="0" eaLnBrk="1" fontAlgn="auto" latinLnBrk="0" hangingPunct="1">
              <a:lnSpc>
                <a:spcPts val="2400"/>
              </a:lnSpc>
              <a:spcBef>
                <a:spcPts val="0"/>
              </a:spcBef>
              <a:spcAft>
                <a:spcPts val="0"/>
              </a:spcAft>
              <a:buClrTx/>
              <a:buSzTx/>
              <a:buFontTx/>
              <a:buNone/>
              <a:defRPr/>
            </a:pPr>
            <a:r>
              <a:rPr kumimoji="0" lang="en-US" altLang="zh-CN" sz="230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     In the story, </a:t>
            </a:r>
            <a:r>
              <a:rPr kumimoji="0" lang="en-US" altLang="zh-CN" sz="2300" i="0" u="none" strike="noStrike" kern="1200" cap="none" spc="0" normalizeH="0" baseline="0" noProof="0" dirty="0">
                <a:ln>
                  <a:noFill/>
                </a:ln>
                <a:solidFill>
                  <a:schemeClr val="bg1">
                    <a:lumMod val="85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Mulan is a young woman who lives in China during the Northern Wei Dynasty. The government of the Northern Wei Dynasty required every household to send one man to fight in the war. Mulan's father was old and sick, and her younger brother was too young to fight. So </a:t>
            </a:r>
            <a:r>
              <a:rPr kumimoji="0" lang="en-US" altLang="zh-CN" sz="230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Mulan decided to disguise herself as a man and take her father's place in the army. </a:t>
            </a:r>
            <a:endParaRPr kumimoji="0" lang="en-US" altLang="zh-CN" sz="230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ts val="2400"/>
              </a:lnSpc>
              <a:spcBef>
                <a:spcPts val="0"/>
              </a:spcBef>
              <a:spcAft>
                <a:spcPts val="0"/>
              </a:spcAft>
              <a:buClrTx/>
              <a:buSzTx/>
              <a:buFontTx/>
              <a:buNone/>
              <a:defRPr/>
            </a:pPr>
            <a:r>
              <a:rPr kumimoji="0" lang="en-US" altLang="zh-CN" sz="230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     </a:t>
            </a:r>
            <a:endParaRPr kumimoji="0" lang="en-US" altLang="zh-CN" sz="230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0" name="文本框 9"/>
          <p:cNvSpPr txBox="1"/>
          <p:nvPr/>
        </p:nvSpPr>
        <p:spPr>
          <a:xfrm>
            <a:off x="334736" y="1357340"/>
            <a:ext cx="4912178" cy="954107"/>
          </a:xfrm>
          <a:prstGeom prst="rect">
            <a:avLst/>
          </a:prstGeom>
          <a:noFill/>
        </p:spPr>
        <p:txBody>
          <a:bodyPr wrap="square">
            <a:spAutoFit/>
          </a:bodyPr>
          <a:lstStyle/>
          <a:p>
            <a:r>
              <a:rPr kumimoji="0" lang="en-US" altLang="zh-CN" sz="2800" b="0" i="0" u="none" strike="noStrike" kern="1200" cap="none" spc="0" normalizeH="0" baseline="0" noProof="0" dirty="0">
                <a:ln>
                  <a:noFill/>
                </a:ln>
                <a:solidFill>
                  <a:srgbClr val="000000"/>
                </a:solidFill>
                <a:effectLst/>
                <a:highlight>
                  <a:srgbClr val="00FF00"/>
                </a:highlight>
                <a:uLnTx/>
                <a:uFillTx/>
                <a:latin typeface="Sora"/>
                <a:ea typeface="等线" panose="02010600030101010101" pitchFamily="2" charset="-122"/>
                <a:cs typeface="+mn-cs"/>
              </a:rPr>
              <a:t>When Mulan's father was called up to fight in the army</a:t>
            </a:r>
            <a:endParaRPr lang="zh-CN" altLang="en-US" dirty="0">
              <a:highlight>
                <a:srgbClr val="00FF00"/>
              </a:highlight>
            </a:endParaRPr>
          </a:p>
        </p:txBody>
      </p:sp>
      <p:sp>
        <p:nvSpPr>
          <p:cNvPr id="11" name="文本框 10"/>
          <p:cNvSpPr txBox="1"/>
          <p:nvPr/>
        </p:nvSpPr>
        <p:spPr>
          <a:xfrm>
            <a:off x="283026" y="3170324"/>
            <a:ext cx="7445830" cy="2554545"/>
          </a:xfrm>
          <a:prstGeom prst="rect">
            <a:avLst/>
          </a:prstGeom>
          <a:noFill/>
        </p:spPr>
        <p:txBody>
          <a:bodyPr wrap="square">
            <a:spAutoFit/>
          </a:bodyPr>
          <a:lstStyle/>
          <a:p>
            <a:pPr marL="0" marR="0" lvl="0" indent="0" algn="just" defTabSz="914400" rtl="0" eaLnBrk="1" fontAlgn="auto" latinLnBrk="0" hangingPunct="1">
              <a:lnSpc>
                <a:spcPts val="2400"/>
              </a:lnSpc>
              <a:spcBef>
                <a:spcPts val="0"/>
              </a:spcBef>
              <a:spcAft>
                <a:spcPts val="0"/>
              </a:spcAft>
              <a:buClrTx/>
              <a:buSzTx/>
              <a:buFontTx/>
              <a:buNone/>
              <a:defRPr/>
            </a:pPr>
            <a:r>
              <a:rPr kumimoji="0" lang="en-US" altLang="zh-CN" sz="2300" i="0" u="none" strike="noStrike" kern="1200" cap="none" spc="0" normalizeH="0" baseline="0" noProof="0" dirty="0">
                <a:ln>
                  <a:noFill/>
                </a:ln>
                <a:solidFill>
                  <a:schemeClr val="bg1">
                    <a:lumMod val="85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30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Fighting on the border was a difficult task for many men, and it was even more difficult for Mulan, who had to hide her identity and fight alongside her comrades. After many years of fighting, Mulan finally returned home victorious</a:t>
            </a:r>
            <a:r>
              <a:rPr kumimoji="0" lang="en-US" altLang="zh-CN" sz="2300" i="0" u="none" strike="noStrike" kern="1200" cap="none" spc="0" normalizeH="0" baseline="0" noProof="0" dirty="0">
                <a:ln>
                  <a:noFill/>
                </a:ln>
                <a:solidFill>
                  <a:schemeClr val="bg1">
                    <a:lumMod val="85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300" i="0" u="none" strike="noStrike" kern="1200" cap="none" spc="0" normalizeH="0" baseline="0" noProof="0" dirty="0">
                <a:ln>
                  <a:noFill/>
                </a:ln>
                <a:solidFill>
                  <a:schemeClr val="bg1">
                    <a:lumMod val="85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The emperor was so impressed by her bravery that he pardoned her for impersonating a man and offered her a position in the government. However, Mulan declined, saying that she needed to </a:t>
            </a:r>
            <a:r>
              <a:rPr kumimoji="0" lang="en-US" altLang="zh-CN" sz="230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return home to care for her aging parents</a:t>
            </a:r>
            <a:r>
              <a:rPr kumimoji="0" lang="en-US" altLang="zh-CN" sz="2300" i="0" u="none" strike="noStrike" kern="1200" cap="none" spc="0" normalizeH="0" baseline="0" noProof="0" dirty="0">
                <a:ln>
                  <a:noFill/>
                </a:ln>
                <a:solidFill>
                  <a:schemeClr val="bg1">
                    <a:lumMod val="85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endParaRPr kumimoji="0" lang="en-US" altLang="zh-CN" sz="2300" i="0" u="none" strike="noStrike" kern="1200" cap="none" spc="0" normalizeH="0" baseline="0" noProof="0" dirty="0">
              <a:ln>
                <a:noFill/>
              </a:ln>
              <a:solidFill>
                <a:schemeClr val="bg1">
                  <a:lumMod val="85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 name="文本框 11"/>
          <p:cNvSpPr txBox="1"/>
          <p:nvPr/>
        </p:nvSpPr>
        <p:spPr>
          <a:xfrm>
            <a:off x="283025" y="4644918"/>
            <a:ext cx="7826829" cy="954107"/>
          </a:xfrm>
          <a:prstGeom prst="rect">
            <a:avLst/>
          </a:prstGeom>
          <a:noFill/>
        </p:spPr>
        <p:txBody>
          <a:bodyPr wrap="square">
            <a:spAutoFit/>
          </a:bodyPr>
          <a:lstStyle/>
          <a:p>
            <a:r>
              <a:rPr lang="en-US" altLang="zh-CN" sz="2800" dirty="0">
                <a:solidFill>
                  <a:srgbClr val="000000"/>
                </a:solidFill>
                <a:highlight>
                  <a:srgbClr val="00FF00"/>
                </a:highlight>
                <a:latin typeface="Sora"/>
              </a:rPr>
              <a:t>Mu </a:t>
            </a:r>
            <a:r>
              <a:rPr lang="en-US" altLang="zh-CN" sz="2800" dirty="0" err="1">
                <a:solidFill>
                  <a:srgbClr val="000000"/>
                </a:solidFill>
                <a:highlight>
                  <a:srgbClr val="00FF00"/>
                </a:highlight>
                <a:latin typeface="Sora"/>
              </a:rPr>
              <a:t>lan</a:t>
            </a:r>
            <a:r>
              <a:rPr lang="en-US" altLang="zh-CN" sz="2800" dirty="0">
                <a:solidFill>
                  <a:srgbClr val="000000"/>
                </a:solidFill>
                <a:highlight>
                  <a:srgbClr val="00FF00"/>
                </a:highlight>
                <a:latin typeface="Sora"/>
              </a:rPr>
              <a:t> declined the high position in the government and return home to care for her aging parents.</a:t>
            </a:r>
            <a:endParaRPr lang="zh-CN" altLang="en-US" dirty="0">
              <a:highlight>
                <a:srgbClr val="00FF00"/>
              </a:highlight>
            </a:endParaRPr>
          </a:p>
        </p:txBody>
      </p:sp>
      <p:sp>
        <p:nvSpPr>
          <p:cNvPr id="2" name="箭头: V 形 1"/>
          <p:cNvSpPr/>
          <p:nvPr/>
        </p:nvSpPr>
        <p:spPr>
          <a:xfrm rot="10800000">
            <a:off x="11685815" y="68480"/>
            <a:ext cx="446315" cy="555171"/>
          </a:xfrm>
          <a:prstGeom prst="chevron">
            <a:avLst/>
          </a:prstGeom>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solidFill>
                <a:schemeClr val="tx1"/>
              </a:solidFill>
            </a:endParaRPr>
          </a:p>
        </p:txBody>
      </p:sp>
      <p:sp>
        <p:nvSpPr>
          <p:cNvPr id="4" name="文本框 3"/>
          <p:cNvSpPr txBox="1"/>
          <p:nvPr/>
        </p:nvSpPr>
        <p:spPr>
          <a:xfrm>
            <a:off x="9900588" y="192141"/>
            <a:ext cx="1699504" cy="523220"/>
          </a:xfrm>
          <a:custGeom>
            <a:avLst/>
            <a:gdLst>
              <a:gd name="connsiteX0" fmla="*/ 0 w 1699504"/>
              <a:gd name="connsiteY0" fmla="*/ 0 h 523220"/>
              <a:gd name="connsiteX1" fmla="*/ 1699504 w 1699504"/>
              <a:gd name="connsiteY1" fmla="*/ 0 h 523220"/>
              <a:gd name="connsiteX2" fmla="*/ 1699504 w 1699504"/>
              <a:gd name="connsiteY2" fmla="*/ 523220 h 523220"/>
              <a:gd name="connsiteX3" fmla="*/ 0 w 1699504"/>
              <a:gd name="connsiteY3" fmla="*/ 523220 h 523220"/>
              <a:gd name="connsiteX4" fmla="*/ 0 w 1699504"/>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504" h="523220" extrusionOk="0">
                <a:moveTo>
                  <a:pt x="0" y="0"/>
                </a:moveTo>
                <a:cubicBezTo>
                  <a:pt x="841639" y="-13142"/>
                  <a:pt x="1188501" y="72990"/>
                  <a:pt x="1699504" y="0"/>
                </a:cubicBezTo>
                <a:cubicBezTo>
                  <a:pt x="1672104" y="82181"/>
                  <a:pt x="1711314" y="302332"/>
                  <a:pt x="1699504" y="523220"/>
                </a:cubicBezTo>
                <a:cubicBezTo>
                  <a:pt x="1295582" y="447487"/>
                  <a:pt x="766111" y="479013"/>
                  <a:pt x="0" y="523220"/>
                </a:cubicBezTo>
                <a:cubicBezTo>
                  <a:pt x="-35885" y="431733"/>
                  <a:pt x="-6622" y="128277"/>
                  <a:pt x="0" y="0"/>
                </a:cubicBezTo>
                <a:close/>
              </a:path>
            </a:pathLst>
          </a:custGeom>
          <a:noFill/>
          <a:ln w="19050">
            <a:solidFill>
              <a:schemeClr val="tx1"/>
            </a:solidFill>
          </a:ln>
        </p:spPr>
        <p:txBody>
          <a:bodyPr wrap="none" rtlCol="0">
            <a:spAutoFit/>
          </a:bodyPr>
          <a:lstStyle/>
          <a:p>
            <a:pPr algn="ctr"/>
            <a:r>
              <a:rPr lang="en-US" altLang="zh-CN" sz="2800" b="1" dirty="0">
                <a:latin typeface="Arial Black" panose="020B0A04020102020204" pitchFamily="34" charset="0"/>
                <a:cs typeface="Times New Roman" panose="02020603050405020304" pitchFamily="18" charset="0"/>
              </a:rPr>
              <a:t>Writing </a:t>
            </a:r>
            <a:endParaRPr lang="zh-CN" altLang="en-US" sz="2800" b="1" dirty="0">
              <a:latin typeface="Arial Black" panose="020B0A04020102020204" pitchFamily="34" charset="0"/>
              <a:cs typeface="Times New Roman" panose="02020603050405020304" pitchFamily="18" charset="0"/>
            </a:endParaRPr>
          </a:p>
        </p:txBody>
      </p:sp>
      <p:sp>
        <p:nvSpPr>
          <p:cNvPr id="6" name="卷形: 垂直 5"/>
          <p:cNvSpPr/>
          <p:nvPr/>
        </p:nvSpPr>
        <p:spPr>
          <a:xfrm>
            <a:off x="4840737" y="777027"/>
            <a:ext cx="3269117" cy="3927717"/>
          </a:xfrm>
          <a:prstGeom prst="verticalScroll">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i="1" dirty="0">
                <a:solidFill>
                  <a:schemeClr val="tx1"/>
                </a:solidFill>
                <a:latin typeface="Times New Roman" panose="02020603050405020304" pitchFamily="18" charset="0"/>
                <a:cs typeface="Times New Roman" panose="02020603050405020304" pitchFamily="18" charset="0"/>
              </a:rPr>
              <a:t>Keep or choose the most </a:t>
            </a:r>
            <a:r>
              <a:rPr lang="en-US" altLang="zh-CN" sz="2800" b="1" i="1" dirty="0">
                <a:solidFill>
                  <a:srgbClr val="C00000"/>
                </a:solidFill>
                <a:latin typeface="Times New Roman" panose="02020603050405020304" pitchFamily="18" charset="0"/>
                <a:cs typeface="Times New Roman" panose="02020603050405020304" pitchFamily="18" charset="0"/>
              </a:rPr>
              <a:t>representative</a:t>
            </a:r>
            <a:r>
              <a:rPr lang="en-US" altLang="zh-CN" sz="2800" b="1" i="1" dirty="0">
                <a:solidFill>
                  <a:schemeClr val="tx1"/>
                </a:solidFill>
                <a:latin typeface="Times New Roman" panose="02020603050405020304" pitchFamily="18" charset="0"/>
                <a:cs typeface="Times New Roman" panose="02020603050405020304" pitchFamily="18" charset="0"/>
              </a:rPr>
              <a:t> events and shortly </a:t>
            </a:r>
            <a:r>
              <a:rPr lang="en-US" altLang="zh-CN" sz="2800" b="1" i="1" dirty="0">
                <a:solidFill>
                  <a:srgbClr val="C00000"/>
                </a:solidFill>
                <a:latin typeface="Times New Roman" panose="02020603050405020304" pitchFamily="18" charset="0"/>
                <a:cs typeface="Times New Roman" panose="02020603050405020304" pitchFamily="18" charset="0"/>
              </a:rPr>
              <a:t>clarify</a:t>
            </a:r>
            <a:r>
              <a:rPr lang="en-US" altLang="zh-CN" sz="2800" b="1" i="1" dirty="0">
                <a:solidFill>
                  <a:schemeClr val="tx1"/>
                </a:solidFill>
                <a:latin typeface="Times New Roman" panose="02020603050405020304" pitchFamily="18" charset="0"/>
                <a:cs typeface="Times New Roman" panose="02020603050405020304" pitchFamily="18" charset="0"/>
              </a:rPr>
              <a:t> the ending of the story.</a:t>
            </a:r>
            <a:endParaRPr lang="zh-CN" altLang="en-US" sz="2800" b="1" i="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p:bldP spid="11" grpId="0"/>
      <p:bldP spid="12" grpId="0"/>
      <p:bldP spid="6" grpId="0" animBg="1"/>
    </p:bld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commondata" val="eyJoZGlkIjoiYWM3Nzk0MmEyYWZlOTBhODAyODMzNWZkMjJhZmE5Yzk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13018</Words>
  <Application>WPS 演示</Application>
  <PresentationFormat>宽屏</PresentationFormat>
  <Paragraphs>387</Paragraphs>
  <Slides>20</Slides>
  <Notes>0</Notes>
  <HiddenSlides>0</HiddenSlides>
  <MMClips>4</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20</vt:i4>
      </vt:variant>
    </vt:vector>
  </HeadingPairs>
  <TitlesOfParts>
    <vt:vector size="40" baseType="lpstr">
      <vt:lpstr>Arial</vt:lpstr>
      <vt:lpstr>宋体</vt:lpstr>
      <vt:lpstr>Wingdings</vt:lpstr>
      <vt:lpstr>Calibri</vt:lpstr>
      <vt:lpstr>字由点字美玲体 Bold</vt:lpstr>
      <vt:lpstr>Segoe Print</vt:lpstr>
      <vt:lpstr>字由点字美玲体</vt:lpstr>
      <vt:lpstr>思源黑体 Medium</vt:lpstr>
      <vt:lpstr>Arial Black</vt:lpstr>
      <vt:lpstr>等线</vt:lpstr>
      <vt:lpstr>Times New Roman</vt:lpstr>
      <vt:lpstr>Sora</vt:lpstr>
      <vt:lpstr>微软雅黑</vt:lpstr>
      <vt:lpstr>Arial Unicode MS</vt:lpstr>
      <vt:lpstr>等线 Light</vt:lpstr>
      <vt:lpstr>HelveticaNeue</vt:lpstr>
      <vt:lpstr>华文新魏</vt:lpstr>
      <vt:lpstr>黑体</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Words and expressions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The flower that blooms in adversity is the most rare and beautiful of all.</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fang fay</dc:creator>
  <cp:lastModifiedBy>Administrator</cp:lastModifiedBy>
  <cp:revision>27</cp:revision>
  <dcterms:created xsi:type="dcterms:W3CDTF">2023-12-06T00:06:00Z</dcterms:created>
  <dcterms:modified xsi:type="dcterms:W3CDTF">2024-01-26T06:48:46Z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64C8D202EF974C11AD7DA9B0774EA764_12</vt:lpwstr>
  </property>
  <property fmtid="{D5CDD505-2E9C-101B-9397-08002B2CF9AE}" pid="3" name="KSOProductBuildVer">
    <vt:lpwstr>2052-12.1.0.16120</vt:lpwstr>
  </property>
</Properties>
</file>