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337" r:id="rId4"/>
    <p:sldId id="257" r:id="rId5"/>
    <p:sldId id="258" r:id="rId6"/>
    <p:sldId id="260" r:id="rId7"/>
    <p:sldId id="259" r:id="rId8"/>
    <p:sldId id="264" r:id="rId9"/>
    <p:sldId id="265" r:id="rId10"/>
    <p:sldId id="266" r:id="rId11"/>
    <p:sldId id="262" r:id="rId12"/>
    <p:sldId id="263" r:id="rId13"/>
    <p:sldId id="292" r:id="rId14"/>
    <p:sldId id="322" r:id="rId15"/>
    <p:sldId id="303" r:id="rId16"/>
    <p:sldId id="305" r:id="rId17"/>
    <p:sldId id="306" r:id="rId18"/>
    <p:sldId id="307" r:id="rId19"/>
    <p:sldId id="308" r:id="rId20"/>
    <p:sldId id="304" r:id="rId21"/>
    <p:sldId id="321" r:id="rId22"/>
    <p:sldId id="270" r:id="rId23"/>
    <p:sldId id="271" r:id="rId24"/>
    <p:sldId id="272" r:id="rId25"/>
    <p:sldId id="273" r:id="rId26"/>
    <p:sldId id="274" r:id="rId27"/>
    <p:sldId id="269" r:id="rId28"/>
    <p:sldId id="267"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1F0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6999" y="-2666998"/>
            <a:ext cx="6858001" cy="12192000"/>
          </a:xfrm>
          <a:prstGeom prst="rect">
            <a:avLst/>
          </a:prstGeom>
        </p:spPr>
      </p:pic>
      <p:sp>
        <p:nvSpPr>
          <p:cNvPr id="4" name="矩形 3"/>
          <p:cNvSpPr/>
          <p:nvPr userDrawn="1"/>
        </p:nvSpPr>
        <p:spPr>
          <a:xfrm>
            <a:off x="391884" y="304801"/>
            <a:ext cx="11422743" cy="6125029"/>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userDrawn="1"/>
        </p:nvPicPr>
        <p:blipFill rotWithShape="1">
          <a:blip r:embed="rId3">
            <a:extLst>
              <a:ext uri="{28A0092B-C50C-407E-A947-70E740481C1C}">
                <a14:useLocalDpi xmlns:a14="http://schemas.microsoft.com/office/drawing/2010/main" val="0"/>
              </a:ext>
            </a:extLst>
          </a:blip>
          <a:srcRect l="77319" t="77854"/>
          <a:stretch>
            <a:fillRect/>
          </a:stretch>
        </p:blipFill>
        <p:spPr>
          <a:xfrm>
            <a:off x="10507102" y="4383313"/>
            <a:ext cx="1699407" cy="2489203"/>
          </a:xfrm>
          <a:prstGeom prst="rect">
            <a:avLst/>
          </a:prstGeom>
        </p:spPr>
      </p:pic>
      <p:pic>
        <p:nvPicPr>
          <p:cNvPr id="15" name="图片 14"/>
          <p:cNvPicPr>
            <a:picLocks noChangeAspect="1"/>
          </p:cNvPicPr>
          <p:nvPr userDrawn="1"/>
        </p:nvPicPr>
        <p:blipFill rotWithShape="1">
          <a:blip r:embed="rId4">
            <a:extLst>
              <a:ext uri="{28A0092B-C50C-407E-A947-70E740481C1C}">
                <a14:useLocalDpi xmlns:a14="http://schemas.microsoft.com/office/drawing/2010/main" val="0"/>
              </a:ext>
            </a:extLst>
          </a:blip>
          <a:srcRect t="79575" r="69065"/>
          <a:stretch>
            <a:fillRect/>
          </a:stretch>
        </p:blipFill>
        <p:spPr>
          <a:xfrm>
            <a:off x="-17772" y="0"/>
            <a:ext cx="1858840" cy="184117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6999" y="-2666998"/>
            <a:ext cx="6858001" cy="12192000"/>
          </a:xfrm>
          <a:prstGeom prst="rect">
            <a:avLst/>
          </a:prstGeom>
        </p:spPr>
      </p:pic>
      <p:sp>
        <p:nvSpPr>
          <p:cNvPr id="8" name="矩形 7"/>
          <p:cNvSpPr/>
          <p:nvPr userDrawn="1"/>
        </p:nvSpPr>
        <p:spPr>
          <a:xfrm>
            <a:off x="391884" y="304801"/>
            <a:ext cx="11422743" cy="6125029"/>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userDrawn="1"/>
        </p:nvPicPr>
        <p:blipFill rotWithShape="1">
          <a:blip r:embed="rId3">
            <a:extLst>
              <a:ext uri="{28A0092B-C50C-407E-A947-70E740481C1C}">
                <a14:useLocalDpi xmlns:a14="http://schemas.microsoft.com/office/drawing/2010/main" val="0"/>
              </a:ext>
            </a:extLst>
          </a:blip>
          <a:srcRect l="77319" t="77854"/>
          <a:stretch>
            <a:fillRect/>
          </a:stretch>
        </p:blipFill>
        <p:spPr>
          <a:xfrm>
            <a:off x="11074400" y="5214262"/>
            <a:ext cx="1132109" cy="1658254"/>
          </a:xfrm>
          <a:prstGeom prst="rect">
            <a:avLst/>
          </a:prstGeom>
        </p:spPr>
      </p:pic>
      <p:pic>
        <p:nvPicPr>
          <p:cNvPr id="18" name="图片 17"/>
          <p:cNvPicPr>
            <a:picLocks noChangeAspect="1"/>
          </p:cNvPicPr>
          <p:nvPr userDrawn="1"/>
        </p:nvPicPr>
        <p:blipFill rotWithShape="1">
          <a:blip r:embed="rId4">
            <a:extLst>
              <a:ext uri="{28A0092B-C50C-407E-A947-70E740481C1C}">
                <a14:useLocalDpi xmlns:a14="http://schemas.microsoft.com/office/drawing/2010/main" val="0"/>
              </a:ext>
            </a:extLst>
          </a:blip>
          <a:srcRect t="79575" r="69065"/>
          <a:stretch>
            <a:fillRect/>
          </a:stretch>
        </p:blipFill>
        <p:spPr>
          <a:xfrm>
            <a:off x="14511" y="1"/>
            <a:ext cx="1551114" cy="15363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FE49AA-AECD-4B71-A717-7A7F167149B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789B939-F864-4E65-A2DB-435E5FB2CE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0FE49AA-AECD-4B71-A717-7A7F167149B4}"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789B939-F864-4E65-A2DB-435E5FB2CE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A0FE49AA-AECD-4B71-A717-7A7F167149B4}"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1789B939-F864-4E65-A2DB-435E5FB2CE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A0FE49AA-AECD-4B71-A717-7A7F167149B4}"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1789B939-F864-4E65-A2DB-435E5FB2CE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0FE49AA-AECD-4B71-A717-7A7F167149B4}"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1789B939-F864-4E65-A2DB-435E5FB2CE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0FE49AA-AECD-4B71-A717-7A7F167149B4}"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789B939-F864-4E65-A2DB-435E5FB2CE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0FE49AA-AECD-4B71-A717-7A7F167149B4}"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789B939-F864-4E65-A2DB-435E5FB2CE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FE49AA-AECD-4B71-A717-7A7F167149B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789B939-F864-4E65-A2DB-435E5FB2CE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FE49AA-AECD-4B71-A717-7A7F167149B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789B939-F864-4E65-A2DB-435E5FB2CE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png"/><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png"/><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png"/><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3.png"/><Relationship Id="rId7" Type="http://schemas.openxmlformats.org/officeDocument/2006/relationships/image" Target="../media/image4.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0"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png"/><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png"/><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png"/><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3.png"/><Relationship Id="rId7" Type="http://schemas.openxmlformats.org/officeDocument/2006/relationships/image" Target="../media/image4.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0"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0500" y="750570"/>
            <a:ext cx="12257405" cy="6107430"/>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sp>
        <p:nvSpPr>
          <p:cNvPr id="42" name="文本框 41"/>
          <p:cNvSpPr txBox="1"/>
          <p:nvPr/>
        </p:nvSpPr>
        <p:spPr>
          <a:xfrm>
            <a:off x="190326" y="157677"/>
            <a:ext cx="6888480" cy="829945"/>
          </a:xfrm>
          <a:prstGeom prst="rect">
            <a:avLst/>
          </a:prstGeom>
          <a:noFill/>
        </p:spPr>
        <p:txBody>
          <a:bodyPr wrap="none" rtlCol="0">
            <a:spAutoFit/>
          </a:bodyPr>
          <a:lstStyle/>
          <a:p>
            <a:pPr algn="l"/>
            <a:r>
              <a:rPr lang="zh-CN" altLang="en-US" sz="4800">
                <a:gradFill>
                  <a:gsLst>
                    <a:gs pos="0">
                      <a:srgbClr val="012D86"/>
                    </a:gs>
                    <a:gs pos="100000">
                      <a:srgbClr val="0E2557"/>
                    </a:gs>
                  </a:gsLst>
                  <a:lin scaled="0"/>
                </a:gradFill>
                <a:latin typeface="宋体" panose="02010600030101010101" pitchFamily="2" charset="-122"/>
                <a:ea typeface="宋体" panose="02010600030101010101" pitchFamily="2" charset="-122"/>
                <a:cs typeface="宋体" panose="02010600030101010101" pitchFamily="2" charset="-122"/>
                <a:sym typeface="+mn-ea"/>
              </a:rPr>
              <a:t>下水作文（七彩阳光）</a:t>
            </a:r>
            <a:r>
              <a:rPr lang="zh-CN" altLang="en-US" sz="480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161415"/>
            <a:ext cx="11516995" cy="532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fontAlgn="auto">
              <a:lnSpc>
                <a:spcPct val="100000"/>
              </a:lnSpc>
              <a:spcBef>
                <a:spcPts val="0"/>
              </a:spcBef>
              <a:buNone/>
            </a:pPr>
            <a:r>
              <a:rPr lang="zh-CN" altLang="en-US" b="1">
                <a:latin typeface="Times New Roman" panose="02020603050405020304" charset="0"/>
                <a:ea typeface="宋体" panose="02010600030101010101" pitchFamily="2" charset="-122"/>
                <a:cs typeface="Times New Roman" panose="02020603050405020304" charset="0"/>
                <a:sym typeface="+mn-ea"/>
              </a:rPr>
              <a:t>Notice</a:t>
            </a:r>
            <a:endParaRPr lang="zh-CN" altLang="en-US" b="1">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With the approach of the closing ceremony of the summer camp, we are looking forward to various English shows from you. 21</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Scheduled to be held at the Students</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 Center next Friday night, the ceremony features various forms of English performances, ranging from singing English songs</a:t>
            </a:r>
            <a:r>
              <a:rPr lang="en-US" altLang="zh-CN" sz="2800">
                <a:latin typeface="Times New Roman" panose="02020603050405020304" charset="0"/>
                <a:ea typeface="宋体" panose="02010600030101010101" pitchFamily="2" charset="-122"/>
                <a:cs typeface="Times New Roman" panose="02020603050405020304" charset="0"/>
                <a:sym typeface="+mn-ea"/>
              </a:rPr>
              <a:t> to</a:t>
            </a:r>
            <a:r>
              <a:rPr lang="zh-CN" altLang="en-US" sz="2800">
                <a:latin typeface="Times New Roman" panose="02020603050405020304" charset="0"/>
                <a:ea typeface="宋体" panose="02010600030101010101" pitchFamily="2" charset="-122"/>
                <a:cs typeface="Times New Roman" panose="02020603050405020304" charset="0"/>
                <a:sym typeface="+mn-ea"/>
              </a:rPr>
              <a:t> English talk shows, or whatever. To fully show your talent in English performing and bring fun to the night, please sign up on the school website or send your application form to Room 501 no later than this Friday. And the final decision on the chosen programs will be made next Tuesday. 74</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Students’ Union </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November 5th, 2021 </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黄淑颜-402021080202-背面"/>
          <p:cNvPicPr>
            <a:picLocks noChangeAspect="1"/>
          </p:cNvPicPr>
          <p:nvPr/>
        </p:nvPicPr>
        <p:blipFill>
          <a:blip r:embed="rId1"/>
          <a:srcRect l="3750" t="12380" r="3360" b="60021"/>
          <a:stretch>
            <a:fillRect/>
          </a:stretch>
        </p:blipFill>
        <p:spPr>
          <a:xfrm>
            <a:off x="744855" y="775335"/>
            <a:ext cx="9832340" cy="4049395"/>
          </a:xfrm>
          <a:prstGeom prst="rect">
            <a:avLst/>
          </a:prstGeom>
        </p:spPr>
      </p:pic>
      <p:sp>
        <p:nvSpPr>
          <p:cNvPr id="42" name="文本框 41"/>
          <p:cNvSpPr txBox="1"/>
          <p:nvPr/>
        </p:nvSpPr>
        <p:spPr>
          <a:xfrm>
            <a:off x="91901" y="197"/>
            <a:ext cx="4450080" cy="829945"/>
          </a:xfrm>
          <a:prstGeom prst="rect">
            <a:avLst/>
          </a:prstGeom>
          <a:noFill/>
        </p:spPr>
        <p:txBody>
          <a:bodyPr wrap="none" rtlCol="0">
            <a:spAutoFit/>
          </a:bodyPr>
          <a:p>
            <a:pPr algn="l"/>
            <a:r>
              <a:rPr lang="zh-CN" altLang="en-US" sz="4800">
                <a:gradFill>
                  <a:gsLst>
                    <a:gs pos="0">
                      <a:srgbClr val="012D86"/>
                    </a:gs>
                    <a:gs pos="100000">
                      <a:srgbClr val="0E2557"/>
                    </a:gs>
                  </a:gsLst>
                  <a:lin scaled="0"/>
                </a:gradFill>
                <a:latin typeface="宋体" panose="02010600030101010101" pitchFamily="2" charset="-122"/>
                <a:ea typeface="宋体" panose="02010600030101010101" pitchFamily="2" charset="-122"/>
                <a:cs typeface="宋体" panose="02010600030101010101" pitchFamily="2" charset="-122"/>
                <a:sym typeface="+mn-ea"/>
              </a:rPr>
              <a:t>考场作文点评：</a:t>
            </a:r>
            <a:endParaRPr lang="zh-CN" altLang="en-US" sz="4800">
              <a:gradFill>
                <a:gsLst>
                  <a:gs pos="0">
                    <a:srgbClr val="012D86"/>
                  </a:gs>
                  <a:gs pos="100000">
                    <a:srgbClr val="0E2557"/>
                  </a:gs>
                </a:gsLst>
                <a:lin scaled="0"/>
              </a:gra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圆角矩形 2"/>
          <p:cNvSpPr/>
          <p:nvPr/>
        </p:nvSpPr>
        <p:spPr>
          <a:xfrm>
            <a:off x="6758940" y="987425"/>
            <a:ext cx="1551940" cy="40957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817880" y="2595245"/>
            <a:ext cx="2425065" cy="40957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6758940" y="3004820"/>
            <a:ext cx="2426335" cy="40957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395605" y="4919980"/>
            <a:ext cx="11570970" cy="19380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400">
                <a:solidFill>
                  <a:srgbClr val="1F0F81"/>
                </a:solidFill>
                <a:latin typeface="宋体" panose="02010600030101010101" pitchFamily="2" charset="-122"/>
                <a:ea typeface="宋体" panose="02010600030101010101" pitchFamily="2" charset="-122"/>
                <a:cs typeface="宋体" panose="02010600030101010101" pitchFamily="2" charset="-122"/>
              </a:rPr>
              <a:t>     </a:t>
            </a:r>
            <a:r>
              <a:rPr lang="zh-CN" altLang="en-US" sz="2400">
                <a:solidFill>
                  <a:srgbClr val="1F0F81"/>
                </a:solidFill>
                <a:latin typeface="宋体" panose="02010600030101010101" pitchFamily="2" charset="-122"/>
                <a:ea typeface="宋体" panose="02010600030101010101" pitchFamily="2" charset="-122"/>
                <a:cs typeface="宋体" panose="02010600030101010101" pitchFamily="2" charset="-122"/>
              </a:rPr>
              <a:t>该作文结构清晰，逻辑合理，涵盖了试题里的所有要点；高级词汇</a:t>
            </a:r>
            <a:r>
              <a:rPr lang="en-US" altLang="zh-CN" sz="2400">
                <a:solidFill>
                  <a:srgbClr val="1F0F81"/>
                </a:solidFill>
                <a:latin typeface="宋体" panose="02010600030101010101" pitchFamily="2" charset="-122"/>
                <a:ea typeface="宋体" panose="02010600030101010101" pitchFamily="2" charset="-122"/>
                <a:cs typeface="宋体" panose="02010600030101010101" pitchFamily="2" charset="-122"/>
              </a:rPr>
              <a:t>d</a:t>
            </a:r>
            <a:r>
              <a:rPr lang="en-US" altLang="zh-CN" sz="2400">
                <a:solidFill>
                  <a:srgbClr val="1F0F81"/>
                </a:solidFill>
                <a:latin typeface="Times New Roman" panose="02020603050405020304" charset="0"/>
                <a:ea typeface="宋体" panose="02010600030101010101" pitchFamily="2" charset="-122"/>
                <a:cs typeface="Times New Roman" panose="02020603050405020304" charset="0"/>
              </a:rPr>
              <a:t>raw near, abundant, endow, have a vivid glimpse of</a:t>
            </a:r>
            <a:r>
              <a:rPr lang="zh-CN" altLang="en-US" sz="2400">
                <a:solidFill>
                  <a:srgbClr val="1F0F81"/>
                </a:solidFill>
                <a:latin typeface="宋体" panose="02010600030101010101" pitchFamily="2" charset="-122"/>
                <a:ea typeface="宋体" panose="02010600030101010101" pitchFamily="2" charset="-122"/>
                <a:cs typeface="宋体" panose="02010600030101010101" pitchFamily="2" charset="-122"/>
              </a:rPr>
              <a:t>等等的有效运用为整篇文章增分不少；</a:t>
            </a:r>
            <a:r>
              <a:rPr lang="en-US" altLang="zh-CN" sz="2400">
                <a:solidFill>
                  <a:srgbClr val="1F0F81"/>
                </a:solidFill>
                <a:latin typeface="宋体" panose="02010600030101010101" pitchFamily="2" charset="-122"/>
                <a:ea typeface="宋体" panose="02010600030101010101" pitchFamily="2" charset="-122"/>
                <a:cs typeface="宋体" panose="02010600030101010101" pitchFamily="2" charset="-122"/>
              </a:rPr>
              <a:t>With+</a:t>
            </a:r>
            <a:r>
              <a:rPr lang="zh-CN" altLang="en-US" sz="2400">
                <a:solidFill>
                  <a:srgbClr val="1F0F81"/>
                </a:solidFill>
                <a:latin typeface="宋体" panose="02010600030101010101" pitchFamily="2" charset="-122"/>
                <a:ea typeface="宋体" panose="02010600030101010101" pitchFamily="2" charset="-122"/>
                <a:cs typeface="宋体" panose="02010600030101010101" pitchFamily="2" charset="-122"/>
              </a:rPr>
              <a:t>复合结构，分词等的运用，使文章的句式具有多样性。</a:t>
            </a:r>
            <a:endParaRPr lang="zh-CN" altLang="en-US" sz="2400">
              <a:solidFill>
                <a:srgbClr val="1F0F81"/>
              </a:solidFill>
              <a:latin typeface="宋体" panose="02010600030101010101" pitchFamily="2" charset="-122"/>
              <a:ea typeface="宋体" panose="02010600030101010101" pitchFamily="2" charset="-122"/>
              <a:cs typeface="宋体" panose="02010600030101010101" pitchFamily="2" charset="-122"/>
            </a:endParaRPr>
          </a:p>
          <a:p>
            <a:r>
              <a:rPr lang="en-US" altLang="zh-CN" sz="2400">
                <a:solidFill>
                  <a:srgbClr val="1F0F81"/>
                </a:solidFill>
                <a:latin typeface="宋体" panose="02010600030101010101" pitchFamily="2" charset="-122"/>
                <a:ea typeface="宋体" panose="02010600030101010101" pitchFamily="2" charset="-122"/>
                <a:cs typeface="宋体" panose="02010600030101010101" pitchFamily="2" charset="-122"/>
              </a:rPr>
              <a:t>     </a:t>
            </a:r>
            <a:r>
              <a:rPr lang="zh-CN" altLang="en-US" sz="2400">
                <a:solidFill>
                  <a:srgbClr val="1F0F81"/>
                </a:solidFill>
                <a:latin typeface="宋体" panose="02010600030101010101" pitchFamily="2" charset="-122"/>
                <a:ea typeface="宋体" panose="02010600030101010101" pitchFamily="2" charset="-122"/>
                <a:cs typeface="宋体" panose="02010600030101010101" pitchFamily="2" charset="-122"/>
              </a:rPr>
              <a:t>遗憾的是，像</a:t>
            </a:r>
            <a:r>
              <a:rPr lang="en-US" altLang="zh-CN" sz="2400">
                <a:solidFill>
                  <a:srgbClr val="1F0F81"/>
                </a:solidFill>
                <a:latin typeface="宋体" panose="02010600030101010101" pitchFamily="2" charset="-122"/>
                <a:ea typeface="宋体" panose="02010600030101010101" pitchFamily="2" charset="-122"/>
                <a:cs typeface="宋体" panose="02010600030101010101" pitchFamily="2" charset="-122"/>
              </a:rPr>
              <a:t>pop up</a:t>
            </a:r>
            <a:r>
              <a:rPr lang="zh-CN" altLang="en-US" sz="2400">
                <a:solidFill>
                  <a:srgbClr val="1F0F81"/>
                </a:solidFill>
                <a:latin typeface="宋体" panose="02010600030101010101" pitchFamily="2" charset="-122"/>
                <a:ea typeface="宋体" panose="02010600030101010101" pitchFamily="2" charset="-122"/>
                <a:cs typeface="宋体" panose="02010600030101010101" pitchFamily="2" charset="-122"/>
              </a:rPr>
              <a:t>等词多用于读后续写，用在应用文里不太合适；另外，通知的格式也有所欠缺。本文得分</a:t>
            </a:r>
            <a:r>
              <a:rPr lang="en-US" altLang="zh-CN" sz="2400">
                <a:solidFill>
                  <a:srgbClr val="1F0F81"/>
                </a:solidFill>
                <a:latin typeface="宋体" panose="02010600030101010101" pitchFamily="2" charset="-122"/>
                <a:ea typeface="宋体" panose="02010600030101010101" pitchFamily="2" charset="-122"/>
                <a:cs typeface="宋体" panose="02010600030101010101" pitchFamily="2" charset="-122"/>
              </a:rPr>
              <a:t>12.5</a:t>
            </a:r>
            <a:r>
              <a:rPr lang="zh-CN" altLang="en-US" sz="2400">
                <a:solidFill>
                  <a:srgbClr val="1F0F81"/>
                </a:solidFill>
                <a:latin typeface="宋体" panose="02010600030101010101" pitchFamily="2" charset="-122"/>
                <a:ea typeface="宋体" panose="02010600030101010101" pitchFamily="2" charset="-122"/>
                <a:cs typeface="宋体" panose="02010600030101010101" pitchFamily="2" charset="-122"/>
              </a:rPr>
              <a:t>。</a:t>
            </a:r>
            <a:endParaRPr lang="zh-CN" altLang="en-US" sz="2400">
              <a:solidFill>
                <a:srgbClr val="1F0F81"/>
              </a:solidFill>
              <a:latin typeface="宋体" panose="02010600030101010101" pitchFamily="2" charset="-122"/>
              <a:ea typeface="宋体" panose="02010600030101010101" pitchFamily="2" charset="-122"/>
              <a:cs typeface="宋体" panose="02010600030101010101" pitchFamily="2" charset="-122"/>
            </a:endParaRPr>
          </a:p>
        </p:txBody>
      </p:sp>
      <p:sp>
        <p:nvSpPr>
          <p:cNvPr id="7" name="圆角矩形 6"/>
          <p:cNvSpPr/>
          <p:nvPr/>
        </p:nvSpPr>
        <p:spPr>
          <a:xfrm>
            <a:off x="4332605" y="3004820"/>
            <a:ext cx="1043305" cy="40957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608965" y="669290"/>
            <a:ext cx="10075545" cy="4218940"/>
          </a:xfrm>
          <a:prstGeom prst="roundRect">
            <a:avLst/>
          </a:prstGeom>
          <a:noFill/>
          <a:ln w="3810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 name="文本框 41"/>
          <p:cNvSpPr txBox="1"/>
          <p:nvPr/>
        </p:nvSpPr>
        <p:spPr>
          <a:xfrm>
            <a:off x="-174" y="197"/>
            <a:ext cx="4450080" cy="829945"/>
          </a:xfrm>
          <a:prstGeom prst="rect">
            <a:avLst/>
          </a:prstGeom>
          <a:noFill/>
        </p:spPr>
        <p:txBody>
          <a:bodyPr wrap="none" rtlCol="0">
            <a:spAutoFit/>
          </a:bodyPr>
          <a:p>
            <a:pPr algn="l"/>
            <a:r>
              <a:rPr lang="zh-CN" altLang="en-US" sz="4800">
                <a:gradFill>
                  <a:gsLst>
                    <a:gs pos="0">
                      <a:srgbClr val="012D86"/>
                    </a:gs>
                    <a:gs pos="100000">
                      <a:srgbClr val="0E2557"/>
                    </a:gs>
                  </a:gsLst>
                  <a:lin scaled="0"/>
                </a:gradFill>
                <a:latin typeface="宋体" panose="02010600030101010101" pitchFamily="2" charset="-122"/>
                <a:ea typeface="宋体" panose="02010600030101010101" pitchFamily="2" charset="-122"/>
                <a:cs typeface="宋体" panose="02010600030101010101" pitchFamily="2" charset="-122"/>
                <a:sym typeface="+mn-ea"/>
              </a:rPr>
              <a:t>考场作文点评：</a:t>
            </a:r>
            <a:endParaRPr lang="zh-CN" altLang="en-US" sz="4800">
              <a:gradFill>
                <a:gsLst>
                  <a:gs pos="0">
                    <a:srgbClr val="012D86"/>
                  </a:gs>
                  <a:gs pos="100000">
                    <a:srgbClr val="0E2557"/>
                  </a:gs>
                </a:gsLst>
                <a:lin scaled="0"/>
              </a:gra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文本框 5"/>
          <p:cNvSpPr txBox="1"/>
          <p:nvPr/>
        </p:nvSpPr>
        <p:spPr>
          <a:xfrm>
            <a:off x="190500" y="5042535"/>
            <a:ext cx="11570970" cy="169164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400">
                <a:solidFill>
                  <a:srgbClr val="1F0F81"/>
                </a:solidFill>
                <a:latin typeface="宋体" panose="02010600030101010101" pitchFamily="2" charset="-122"/>
                <a:ea typeface="宋体" panose="02010600030101010101" pitchFamily="2" charset="-122"/>
                <a:cs typeface="宋体" panose="02010600030101010101" pitchFamily="2" charset="-122"/>
              </a:rPr>
              <a:t>  </a:t>
            </a:r>
            <a:r>
              <a:rPr lang="en-US" altLang="zh-CN" sz="2600">
                <a:solidFill>
                  <a:srgbClr val="1F0F81"/>
                </a:solidFill>
                <a:latin typeface="宋体" panose="02010600030101010101" pitchFamily="2" charset="-122"/>
                <a:ea typeface="宋体" panose="02010600030101010101" pitchFamily="2" charset="-122"/>
                <a:cs typeface="宋体" panose="02010600030101010101" pitchFamily="2" charset="-122"/>
              </a:rPr>
              <a:t> </a:t>
            </a:r>
            <a:r>
              <a:rPr lang="zh-CN" altLang="en-US" sz="2600">
                <a:solidFill>
                  <a:srgbClr val="1F0F81"/>
                </a:solidFill>
                <a:latin typeface="宋体" panose="02010600030101010101" pitchFamily="2" charset="-122"/>
                <a:ea typeface="宋体" panose="02010600030101010101" pitchFamily="2" charset="-122"/>
                <a:cs typeface="宋体" panose="02010600030101010101" pitchFamily="2" charset="-122"/>
              </a:rPr>
              <a:t>该作文结构清晰，基本涵盖了试题里的所有要点</a:t>
            </a:r>
            <a:r>
              <a:rPr lang="zh-CN" sz="2600">
                <a:solidFill>
                  <a:srgbClr val="1F0F81"/>
                </a:solidFill>
                <a:latin typeface="宋体" panose="02010600030101010101" pitchFamily="2" charset="-122"/>
                <a:ea typeface="宋体" panose="02010600030101010101" pitchFamily="2" charset="-122"/>
                <a:cs typeface="宋体" panose="02010600030101010101" pitchFamily="2" charset="-122"/>
              </a:rPr>
              <a:t>。不过这篇文章充分暴露的考生不扎实的语言基本功，错误涵盖了拼写、时态、词的准确运用和应用文的语言特点。思维方面也有待于提升：</a:t>
            </a:r>
            <a:r>
              <a:rPr lang="en-US" altLang="zh-CN" sz="2600">
                <a:solidFill>
                  <a:srgbClr val="1F0F81"/>
                </a:solidFill>
                <a:latin typeface="Times New Roman" panose="02020603050405020304" charset="0"/>
                <a:ea typeface="宋体" panose="02010600030101010101" pitchFamily="2" charset="-122"/>
                <a:cs typeface="Times New Roman" panose="02020603050405020304" charset="0"/>
              </a:rPr>
              <a:t>Requitements are simple. The forms of it depend on your preference</a:t>
            </a:r>
            <a:r>
              <a:rPr lang="zh-CN" altLang="en-US" sz="2600">
                <a:solidFill>
                  <a:srgbClr val="1F0F81"/>
                </a:solidFill>
                <a:latin typeface="宋体" panose="02010600030101010101" pitchFamily="2" charset="-122"/>
                <a:ea typeface="宋体" panose="02010600030101010101" pitchFamily="2" charset="-122"/>
                <a:cs typeface="宋体" panose="02010600030101010101" pitchFamily="2" charset="-122"/>
              </a:rPr>
              <a:t>等都是中式思维，很不严谨。得分</a:t>
            </a:r>
            <a:r>
              <a:rPr lang="en-US" altLang="zh-CN" sz="2600">
                <a:solidFill>
                  <a:srgbClr val="1F0F81"/>
                </a:solidFill>
                <a:latin typeface="宋体" panose="02010600030101010101" pitchFamily="2" charset="-122"/>
                <a:ea typeface="宋体" panose="02010600030101010101" pitchFamily="2" charset="-122"/>
                <a:cs typeface="宋体" panose="02010600030101010101" pitchFamily="2" charset="-122"/>
              </a:rPr>
              <a:t>12.5</a:t>
            </a:r>
            <a:r>
              <a:rPr lang="zh-CN" altLang="en-US" sz="2600">
                <a:solidFill>
                  <a:srgbClr val="1F0F81"/>
                </a:solidFill>
                <a:latin typeface="宋体" panose="02010600030101010101" pitchFamily="2" charset="-122"/>
                <a:ea typeface="宋体" panose="02010600030101010101" pitchFamily="2" charset="-122"/>
                <a:cs typeface="宋体" panose="02010600030101010101" pitchFamily="2" charset="-122"/>
              </a:rPr>
              <a:t>，偏高。</a:t>
            </a:r>
            <a:endParaRPr lang="zh-CN" altLang="en-US" sz="2600">
              <a:solidFill>
                <a:srgbClr val="1F0F81"/>
              </a:solidFill>
              <a:latin typeface="宋体" panose="02010600030101010101" pitchFamily="2" charset="-122"/>
              <a:ea typeface="宋体" panose="02010600030101010101" pitchFamily="2" charset="-122"/>
              <a:cs typeface="宋体" panose="02010600030101010101" pitchFamily="2" charset="-122"/>
            </a:endParaRPr>
          </a:p>
        </p:txBody>
      </p:sp>
      <p:pic>
        <p:nvPicPr>
          <p:cNvPr id="8" name="图片 7" descr="沈金-190406020236-背面"/>
          <p:cNvPicPr>
            <a:picLocks noChangeAspect="1"/>
          </p:cNvPicPr>
          <p:nvPr/>
        </p:nvPicPr>
        <p:blipFill>
          <a:blip r:embed="rId1"/>
          <a:srcRect l="5411" t="11661" r="5271" b="60177"/>
          <a:stretch>
            <a:fillRect/>
          </a:stretch>
        </p:blipFill>
        <p:spPr>
          <a:xfrm>
            <a:off x="1013460" y="646430"/>
            <a:ext cx="9318625" cy="4107180"/>
          </a:xfrm>
          <a:prstGeom prst="rect">
            <a:avLst/>
          </a:prstGeom>
        </p:spPr>
      </p:pic>
      <p:sp>
        <p:nvSpPr>
          <p:cNvPr id="10" name="圆角矩形 9"/>
          <p:cNvSpPr/>
          <p:nvPr/>
        </p:nvSpPr>
        <p:spPr>
          <a:xfrm>
            <a:off x="5404485" y="987425"/>
            <a:ext cx="2694305" cy="40957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a:off x="2158365" y="1397000"/>
            <a:ext cx="1072515" cy="40957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圆角矩形 11"/>
          <p:cNvSpPr/>
          <p:nvPr/>
        </p:nvSpPr>
        <p:spPr>
          <a:xfrm>
            <a:off x="5051425" y="1397000"/>
            <a:ext cx="1030605" cy="40957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圆角矩形 12"/>
          <p:cNvSpPr/>
          <p:nvPr/>
        </p:nvSpPr>
        <p:spPr>
          <a:xfrm>
            <a:off x="8890000" y="2159000"/>
            <a:ext cx="1228090" cy="40957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7704455" y="2906395"/>
            <a:ext cx="2413635" cy="40957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圆角矩形 14"/>
          <p:cNvSpPr/>
          <p:nvPr/>
        </p:nvSpPr>
        <p:spPr>
          <a:xfrm>
            <a:off x="2638425" y="3315970"/>
            <a:ext cx="889000" cy="40957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圆角矩形 15"/>
          <p:cNvSpPr/>
          <p:nvPr/>
        </p:nvSpPr>
        <p:spPr>
          <a:xfrm>
            <a:off x="6264910" y="3653790"/>
            <a:ext cx="367030" cy="40957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圆角矩形 1"/>
          <p:cNvSpPr/>
          <p:nvPr/>
        </p:nvSpPr>
        <p:spPr>
          <a:xfrm>
            <a:off x="608965" y="669290"/>
            <a:ext cx="10075545" cy="4218940"/>
          </a:xfrm>
          <a:prstGeom prst="roundRect">
            <a:avLst/>
          </a:prstGeom>
          <a:noFill/>
          <a:ln w="3810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0500" y="1161415"/>
            <a:ext cx="12257405" cy="495490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0326" y="226257"/>
            <a:ext cx="6888480" cy="829945"/>
          </a:xfrm>
          <a:prstGeom prst="rect">
            <a:avLst/>
          </a:prstGeom>
          <a:noFill/>
        </p:spPr>
        <p:txBody>
          <a:bodyPr wrap="none" rtlCol="0">
            <a:spAutoFit/>
          </a:bodyPr>
          <a:lstStyle/>
          <a:p>
            <a:r>
              <a:rPr lang="zh-CN" altLang="en-US" sz="4800" b="1" dirty="0">
                <a:solidFill>
                  <a:srgbClr val="9DBDB2"/>
                </a:solidFill>
                <a:latin typeface="微软雅黑" panose="020B0503020204020204" charset="-122"/>
                <a:ea typeface="微软雅黑" panose="020B0503020204020204" charset="-122"/>
              </a:rPr>
              <a:t>试题呈现（金华十校）：</a:t>
            </a:r>
            <a:endParaRPr lang="zh-CN" altLang="en-US" sz="4800" b="1" dirty="0">
              <a:solidFill>
                <a:srgbClr val="9DBDB2"/>
              </a:solidFill>
              <a:latin typeface="微软雅黑" panose="020B0503020204020204" charset="-122"/>
              <a:ea typeface="微软雅黑" panose="020B0503020204020204" charset="-122"/>
            </a:endParaRPr>
          </a:p>
        </p:txBody>
      </p:sp>
      <p:sp>
        <p:nvSpPr>
          <p:cNvPr id="44" name="矩形 259"/>
          <p:cNvSpPr>
            <a:spLocks noChangeArrowheads="1"/>
          </p:cNvSpPr>
          <p:nvPr/>
        </p:nvSpPr>
        <p:spPr bwMode="auto">
          <a:xfrm>
            <a:off x="565150" y="1443355"/>
            <a:ext cx="11516995"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ea typeface="宋体" panose="02010600030101010101" pitchFamily="2" charset="-122"/>
                <a:sym typeface="+mn-ea"/>
              </a:rPr>
              <a:t>假定你是学生会主席李华，你校将组织一场元旦晚会( New Year party)，请你用英语写则书面通知，告知你校的国际交换生参加，内容包括：</a:t>
            </a:r>
            <a:endParaRPr lang="zh-CN" altLang="en-US" sz="2800">
              <a:ea typeface="宋体" panose="02010600030101010101" pitchFamily="2" charset="-122"/>
              <a:sym typeface="+mn-ea"/>
            </a:endParaRPr>
          </a:p>
          <a:p>
            <a:pPr algn="l" fontAlgn="auto">
              <a:lnSpc>
                <a:spcPct val="100000"/>
              </a:lnSpc>
              <a:spcBef>
                <a:spcPts val="0"/>
              </a:spcBef>
              <a:buNone/>
            </a:pPr>
            <a:r>
              <a:rPr lang="en-US" altLang="zh-CN" sz="2800">
                <a:ea typeface="宋体" panose="02010600030101010101" pitchFamily="2" charset="-122"/>
                <a:sym typeface="+mn-ea"/>
              </a:rPr>
              <a:t> </a:t>
            </a:r>
            <a:r>
              <a:rPr lang="zh-CN" altLang="en-US" sz="2800">
                <a:ea typeface="宋体" panose="02010600030101010101" pitchFamily="2" charset="-122"/>
                <a:sym typeface="+mn-ea"/>
              </a:rPr>
              <a:t>1.时间、地点；</a:t>
            </a:r>
            <a:endParaRPr lang="zh-CN" altLang="en-US" sz="2800">
              <a:ea typeface="宋体" panose="02010600030101010101" pitchFamily="2" charset="-122"/>
              <a:sym typeface="+mn-ea"/>
            </a:endParaRPr>
          </a:p>
          <a:p>
            <a:pPr algn="l" fontAlgn="auto">
              <a:lnSpc>
                <a:spcPct val="100000"/>
              </a:lnSpc>
              <a:spcBef>
                <a:spcPts val="0"/>
              </a:spcBef>
              <a:buNone/>
            </a:pPr>
            <a:r>
              <a:rPr lang="en-US" altLang="zh-CN" sz="2800">
                <a:ea typeface="宋体" panose="02010600030101010101" pitchFamily="2" charset="-122"/>
                <a:sym typeface="+mn-ea"/>
              </a:rPr>
              <a:t> </a:t>
            </a:r>
            <a:r>
              <a:rPr lang="zh-CN" altLang="en-US" sz="2800">
                <a:ea typeface="宋体" panose="02010600030101010101" pitchFamily="2" charset="-122"/>
                <a:sym typeface="+mn-ea"/>
              </a:rPr>
              <a:t>2.晚会节目安排；</a:t>
            </a:r>
            <a:endParaRPr lang="zh-CN" altLang="en-US" sz="2800">
              <a:ea typeface="宋体" panose="02010600030101010101" pitchFamily="2" charset="-122"/>
              <a:sym typeface="+mn-ea"/>
            </a:endParaRPr>
          </a:p>
          <a:p>
            <a:pPr algn="l" fontAlgn="auto">
              <a:lnSpc>
                <a:spcPct val="100000"/>
              </a:lnSpc>
              <a:spcBef>
                <a:spcPts val="0"/>
              </a:spcBef>
              <a:buNone/>
            </a:pPr>
            <a:r>
              <a:rPr lang="en-US" altLang="zh-CN" sz="2800">
                <a:ea typeface="宋体" panose="02010600030101010101" pitchFamily="2" charset="-122"/>
                <a:sym typeface="+mn-ea"/>
              </a:rPr>
              <a:t> </a:t>
            </a:r>
            <a:r>
              <a:rPr lang="zh-CN" altLang="en-US" sz="2800">
                <a:ea typeface="宋体" panose="02010600030101010101" pitchFamily="2" charset="-122"/>
                <a:sym typeface="+mn-ea"/>
              </a:rPr>
              <a:t>3.欢迎参加。</a:t>
            </a:r>
            <a:endParaRPr lang="zh-CN" altLang="en-US" sz="2800">
              <a:ea typeface="宋体" panose="02010600030101010101" pitchFamily="2" charset="-122"/>
              <a:sym typeface="+mn-ea"/>
            </a:endParaRPr>
          </a:p>
          <a:p>
            <a:pPr algn="l" fontAlgn="auto">
              <a:lnSpc>
                <a:spcPct val="100000"/>
              </a:lnSpc>
              <a:spcBef>
                <a:spcPts val="0"/>
              </a:spcBef>
              <a:buNone/>
            </a:pPr>
            <a:r>
              <a:rPr lang="zh-CN" altLang="en-US" sz="2800">
                <a:ea typeface="宋体" panose="02010600030101010101" pitchFamily="2" charset="-122"/>
                <a:sym typeface="+mn-ea"/>
              </a:rPr>
              <a:t>注意：</a:t>
            </a:r>
            <a:endParaRPr lang="zh-CN" altLang="en-US" sz="2800">
              <a:ea typeface="宋体" panose="02010600030101010101" pitchFamily="2" charset="-122"/>
              <a:sym typeface="+mn-ea"/>
            </a:endParaRPr>
          </a:p>
          <a:p>
            <a:pPr algn="l" fontAlgn="auto">
              <a:lnSpc>
                <a:spcPct val="100000"/>
              </a:lnSpc>
              <a:spcBef>
                <a:spcPts val="0"/>
              </a:spcBef>
              <a:buNone/>
            </a:pPr>
            <a:r>
              <a:rPr lang="en-US" altLang="zh-CN" sz="2800">
                <a:ea typeface="宋体" panose="02010600030101010101" pitchFamily="2" charset="-122"/>
                <a:sym typeface="+mn-ea"/>
              </a:rPr>
              <a:t> </a:t>
            </a:r>
            <a:r>
              <a:rPr lang="zh-CN" altLang="en-US" sz="2800">
                <a:ea typeface="宋体" panose="02010600030101010101" pitchFamily="2" charset="-122"/>
                <a:sym typeface="+mn-ea"/>
              </a:rPr>
              <a:t>1. 词数 80 左右； </a:t>
            </a:r>
            <a:endParaRPr lang="zh-CN" altLang="en-US" sz="2800">
              <a:ea typeface="宋体" panose="02010600030101010101" pitchFamily="2" charset="-122"/>
              <a:sym typeface="+mn-ea"/>
            </a:endParaRPr>
          </a:p>
          <a:p>
            <a:pPr algn="l" fontAlgn="auto">
              <a:lnSpc>
                <a:spcPct val="100000"/>
              </a:lnSpc>
              <a:spcBef>
                <a:spcPts val="0"/>
              </a:spcBef>
              <a:buNone/>
            </a:pPr>
            <a:r>
              <a:rPr lang="en-US" altLang="zh-CN" sz="2800">
                <a:ea typeface="宋体" panose="02010600030101010101" pitchFamily="2" charset="-122"/>
                <a:sym typeface="+mn-ea"/>
              </a:rPr>
              <a:t> </a:t>
            </a:r>
            <a:r>
              <a:rPr lang="zh-CN" altLang="en-US" sz="2800">
                <a:ea typeface="宋体" panose="02010600030101010101" pitchFamily="2" charset="-122"/>
                <a:sym typeface="+mn-ea"/>
              </a:rPr>
              <a:t>2. 可适当增加细节，以使行文连贯。</a:t>
            </a:r>
            <a:endParaRPr lang="zh-CN" altLang="en-US" sz="2800">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56130" y="1595755"/>
            <a:ext cx="2195830" cy="3482340"/>
            <a:chOff x="1591445" y="2300385"/>
            <a:chExt cx="4446740" cy="3482386"/>
          </a:xfrm>
        </p:grpSpPr>
        <p:sp>
          <p:nvSpPr>
            <p:cNvPr id="3" name="MH_Other_1"/>
            <p:cNvSpPr/>
            <p:nvPr/>
          </p:nvSpPr>
          <p:spPr bwMode="auto">
            <a:xfrm>
              <a:off x="1591445" y="4054972"/>
              <a:ext cx="3964564" cy="189188"/>
            </a:xfrm>
            <a:custGeom>
              <a:avLst/>
              <a:gdLst>
                <a:gd name="T0" fmla="*/ 0 w 3759200"/>
                <a:gd name="T1" fmla="*/ 76116 h 179488"/>
                <a:gd name="T2" fmla="*/ 2070100 w 3759200"/>
                <a:gd name="T3" fmla="*/ 177602 h 179488"/>
                <a:gd name="T4" fmla="*/ 3759200 w 3759200"/>
                <a:gd name="T5" fmla="*/ 0 h 179488"/>
                <a:gd name="T6" fmla="*/ 0 60000 65536"/>
                <a:gd name="T7" fmla="*/ 0 60000 65536"/>
                <a:gd name="T8" fmla="*/ 0 60000 65536"/>
              </a:gdLst>
              <a:ahLst/>
              <a:cxnLst>
                <a:cxn ang="T6">
                  <a:pos x="T0" y="T1"/>
                </a:cxn>
                <a:cxn ang="T7">
                  <a:pos x="T2" y="T3"/>
                </a:cxn>
                <a:cxn ang="T8">
                  <a:pos x="T4" y="T5"/>
                </a:cxn>
              </a:cxnLst>
              <a:rect l="0" t="0" r="r" b="b"/>
              <a:pathLst>
                <a:path w="3759200" h="179488">
                  <a:moveTo>
                    <a:pt x="0" y="76200"/>
                  </a:moveTo>
                  <a:cubicBezTo>
                    <a:pt x="921808" y="129116"/>
                    <a:pt x="1443567" y="190500"/>
                    <a:pt x="2070100" y="177800"/>
                  </a:cubicBezTo>
                  <a:cubicBezTo>
                    <a:pt x="2696633" y="165100"/>
                    <a:pt x="3440641" y="86783"/>
                    <a:pt x="3759200" y="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4" name="MH_Other_2"/>
            <p:cNvSpPr/>
            <p:nvPr/>
          </p:nvSpPr>
          <p:spPr bwMode="auto">
            <a:xfrm>
              <a:off x="1591445" y="2300385"/>
              <a:ext cx="3442206" cy="1875131"/>
            </a:xfrm>
            <a:custGeom>
              <a:avLst/>
              <a:gdLst>
                <a:gd name="T0" fmla="*/ 0 w 3263900"/>
                <a:gd name="T1" fmla="*/ 1778000 h 1778000"/>
                <a:gd name="T2" fmla="*/ 2070100 w 3263900"/>
                <a:gd name="T3" fmla="*/ 1016000 h 1778000"/>
                <a:gd name="T4" fmla="*/ 3263900 w 3263900"/>
                <a:gd name="T5" fmla="*/ 0 h 1778000"/>
                <a:gd name="T6" fmla="*/ 0 60000 65536"/>
                <a:gd name="T7" fmla="*/ 0 60000 65536"/>
                <a:gd name="T8" fmla="*/ 0 60000 65536"/>
              </a:gdLst>
              <a:ahLst/>
              <a:cxnLst>
                <a:cxn ang="T6">
                  <a:pos x="T0" y="T1"/>
                </a:cxn>
                <a:cxn ang="T7">
                  <a:pos x="T2" y="T3"/>
                </a:cxn>
                <a:cxn ang="T8">
                  <a:pos x="T4" y="T5"/>
                </a:cxn>
              </a:cxnLst>
              <a:rect l="0" t="0" r="r" b="b"/>
              <a:pathLst>
                <a:path w="3263900" h="1778000">
                  <a:moveTo>
                    <a:pt x="0" y="1778000"/>
                  </a:moveTo>
                  <a:cubicBezTo>
                    <a:pt x="594783" y="1656291"/>
                    <a:pt x="1526117" y="1312333"/>
                    <a:pt x="2070100" y="1016000"/>
                  </a:cubicBezTo>
                  <a:cubicBezTo>
                    <a:pt x="2614083" y="719667"/>
                    <a:pt x="2897716" y="483658"/>
                    <a:pt x="3263900" y="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 name="MH_Other_3"/>
            <p:cNvSpPr/>
            <p:nvPr/>
          </p:nvSpPr>
          <p:spPr bwMode="auto">
            <a:xfrm>
              <a:off x="1591445" y="3184375"/>
              <a:ext cx="4433347" cy="991141"/>
            </a:xfrm>
            <a:custGeom>
              <a:avLst/>
              <a:gdLst>
                <a:gd name="T0" fmla="*/ 0 w 4203700"/>
                <a:gd name="T1" fmla="*/ 939800 h 939800"/>
                <a:gd name="T2" fmla="*/ 2387600 w 4203700"/>
                <a:gd name="T3" fmla="*/ 622300 h 939800"/>
                <a:gd name="T4" fmla="*/ 4203700 w 4203700"/>
                <a:gd name="T5" fmla="*/ 0 h 939800"/>
                <a:gd name="T6" fmla="*/ 0 60000 65536"/>
                <a:gd name="T7" fmla="*/ 0 60000 65536"/>
                <a:gd name="T8" fmla="*/ 0 60000 65536"/>
              </a:gdLst>
              <a:ahLst/>
              <a:cxnLst>
                <a:cxn ang="T6">
                  <a:pos x="T0" y="T1"/>
                </a:cxn>
                <a:cxn ang="T7">
                  <a:pos x="T2" y="T3"/>
                </a:cxn>
                <a:cxn ang="T8">
                  <a:pos x="T4" y="T5"/>
                </a:cxn>
              </a:cxnLst>
              <a:rect l="0" t="0" r="r" b="b"/>
              <a:pathLst>
                <a:path w="4203700" h="939800">
                  <a:moveTo>
                    <a:pt x="0" y="939800"/>
                  </a:moveTo>
                  <a:cubicBezTo>
                    <a:pt x="919691" y="827616"/>
                    <a:pt x="1686983" y="778933"/>
                    <a:pt x="2387600" y="622300"/>
                  </a:cubicBezTo>
                  <a:cubicBezTo>
                    <a:pt x="3088217" y="465667"/>
                    <a:pt x="3722158" y="201083"/>
                    <a:pt x="4203700" y="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6" name="MH_Other_4"/>
            <p:cNvSpPr/>
            <p:nvPr/>
          </p:nvSpPr>
          <p:spPr bwMode="auto">
            <a:xfrm>
              <a:off x="1658414" y="4162122"/>
              <a:ext cx="4379771" cy="723265"/>
            </a:xfrm>
            <a:custGeom>
              <a:avLst/>
              <a:gdLst>
                <a:gd name="T0" fmla="*/ 0 w 4152900"/>
                <a:gd name="T1" fmla="*/ 0 h 685800"/>
                <a:gd name="T2" fmla="*/ 2959100 w 4152900"/>
                <a:gd name="T3" fmla="*/ 368300 h 685800"/>
                <a:gd name="T4" fmla="*/ 4152900 w 4152900"/>
                <a:gd name="T5" fmla="*/ 685800 h 685800"/>
                <a:gd name="T6" fmla="*/ 0 60000 65536"/>
                <a:gd name="T7" fmla="*/ 0 60000 65536"/>
                <a:gd name="T8" fmla="*/ 0 60000 65536"/>
              </a:gdLst>
              <a:ahLst/>
              <a:cxnLst>
                <a:cxn ang="T6">
                  <a:pos x="T0" y="T1"/>
                </a:cxn>
                <a:cxn ang="T7">
                  <a:pos x="T2" y="T3"/>
                </a:cxn>
                <a:cxn ang="T8">
                  <a:pos x="T4" y="T5"/>
                </a:cxn>
              </a:cxnLst>
              <a:rect l="0" t="0" r="r" b="b"/>
              <a:pathLst>
                <a:path w="4152900" h="685800">
                  <a:moveTo>
                    <a:pt x="0" y="0"/>
                  </a:moveTo>
                  <a:cubicBezTo>
                    <a:pt x="1133475" y="127000"/>
                    <a:pt x="2266950" y="254000"/>
                    <a:pt x="2959100" y="368300"/>
                  </a:cubicBezTo>
                  <a:cubicBezTo>
                    <a:pt x="3651250" y="482600"/>
                    <a:pt x="3902075" y="584200"/>
                    <a:pt x="4152900" y="68580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7" name="MH_Other_5"/>
            <p:cNvSpPr/>
            <p:nvPr/>
          </p:nvSpPr>
          <p:spPr bwMode="auto">
            <a:xfrm>
              <a:off x="1604839" y="4162122"/>
              <a:ext cx="3428812" cy="1620649"/>
            </a:xfrm>
            <a:custGeom>
              <a:avLst/>
              <a:gdLst>
                <a:gd name="T0" fmla="*/ 0 w 3251200"/>
                <a:gd name="T1" fmla="*/ 0 h 1536700"/>
                <a:gd name="T2" fmla="*/ 2235200 w 3251200"/>
                <a:gd name="T3" fmla="*/ 787400 h 1536700"/>
                <a:gd name="T4" fmla="*/ 3251200 w 3251200"/>
                <a:gd name="T5" fmla="*/ 1536700 h 1536700"/>
                <a:gd name="T6" fmla="*/ 0 60000 65536"/>
                <a:gd name="T7" fmla="*/ 0 60000 65536"/>
                <a:gd name="T8" fmla="*/ 0 60000 65536"/>
              </a:gdLst>
              <a:ahLst/>
              <a:cxnLst>
                <a:cxn ang="T6">
                  <a:pos x="T0" y="T1"/>
                </a:cxn>
                <a:cxn ang="T7">
                  <a:pos x="T2" y="T3"/>
                </a:cxn>
                <a:cxn ang="T8">
                  <a:pos x="T4" y="T5"/>
                </a:cxn>
              </a:cxnLst>
              <a:rect l="0" t="0" r="r" b="b"/>
              <a:pathLst>
                <a:path w="3251200" h="1536700">
                  <a:moveTo>
                    <a:pt x="0" y="0"/>
                  </a:moveTo>
                  <a:cubicBezTo>
                    <a:pt x="1049866" y="208491"/>
                    <a:pt x="1693333" y="531283"/>
                    <a:pt x="2235200" y="787400"/>
                  </a:cubicBezTo>
                  <a:cubicBezTo>
                    <a:pt x="2777067" y="1043517"/>
                    <a:pt x="3141133" y="1359958"/>
                    <a:pt x="3251200" y="153670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8" name="MH_Other_6"/>
          <p:cNvSpPr>
            <a:spLocks noChangeArrowheads="1"/>
          </p:cNvSpPr>
          <p:nvPr/>
        </p:nvSpPr>
        <p:spPr bwMode="auto">
          <a:xfrm>
            <a:off x="3756047" y="1016999"/>
            <a:ext cx="704849" cy="704849"/>
          </a:xfrm>
          <a:prstGeom prst="ellipse">
            <a:avLst/>
          </a:prstGeom>
          <a:solidFill>
            <a:srgbClr val="84B6AE"/>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530" dirty="0">
                <a:solidFill>
                  <a:srgbClr val="FFFFFF"/>
                </a:solidFill>
                <a:latin typeface="Calibri" panose="020F0502020204030204" charset="0"/>
                <a:ea typeface="Gungsuh" panose="02030600000101010101" pitchFamily="18" charset="-127"/>
              </a:rPr>
              <a:t>01</a:t>
            </a:r>
            <a:endParaRPr lang="zh-CN" altLang="en-US" sz="2530" dirty="0">
              <a:solidFill>
                <a:srgbClr val="FFFFFF"/>
              </a:solidFill>
              <a:latin typeface="Calibri" panose="020F0502020204030204" charset="0"/>
              <a:ea typeface="Gungsuh" panose="02030600000101010101" pitchFamily="18" charset="-127"/>
            </a:endParaRPr>
          </a:p>
        </p:txBody>
      </p:sp>
      <p:sp>
        <p:nvSpPr>
          <p:cNvPr id="9" name="MH_Other_7"/>
          <p:cNvSpPr>
            <a:spLocks noChangeArrowheads="1"/>
          </p:cNvSpPr>
          <p:nvPr/>
        </p:nvSpPr>
        <p:spPr bwMode="auto">
          <a:xfrm>
            <a:off x="4245884" y="2046807"/>
            <a:ext cx="704848" cy="704848"/>
          </a:xfrm>
          <a:prstGeom prst="ellipse">
            <a:avLst/>
          </a:prstGeom>
          <a:solidFill>
            <a:schemeClr val="bg1"/>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530" dirty="0">
                <a:solidFill>
                  <a:srgbClr val="67A995"/>
                </a:solidFill>
                <a:latin typeface="Calibri" panose="020F0502020204030204" charset="0"/>
                <a:ea typeface="Gungsuh" panose="02030600000101010101" pitchFamily="18" charset="-127"/>
              </a:rPr>
              <a:t>02</a:t>
            </a:r>
            <a:endParaRPr lang="zh-CN" altLang="en-US" sz="2530" dirty="0">
              <a:solidFill>
                <a:srgbClr val="67A995"/>
              </a:solidFill>
              <a:latin typeface="Calibri" panose="020F0502020204030204" charset="0"/>
              <a:ea typeface="Gungsuh" panose="02030600000101010101" pitchFamily="18" charset="-127"/>
            </a:endParaRPr>
          </a:p>
        </p:txBody>
      </p:sp>
      <p:sp>
        <p:nvSpPr>
          <p:cNvPr id="10" name="MH_Other_8"/>
          <p:cNvSpPr>
            <a:spLocks noChangeArrowheads="1"/>
          </p:cNvSpPr>
          <p:nvPr/>
        </p:nvSpPr>
        <p:spPr bwMode="auto">
          <a:xfrm>
            <a:off x="4052630" y="3075637"/>
            <a:ext cx="704849" cy="706523"/>
          </a:xfrm>
          <a:prstGeom prst="ellipse">
            <a:avLst/>
          </a:prstGeom>
          <a:solidFill>
            <a:srgbClr val="84B6AE"/>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530" dirty="0">
                <a:solidFill>
                  <a:srgbClr val="FFFFFF"/>
                </a:solidFill>
                <a:latin typeface="Calibri" panose="020F0502020204030204" charset="0"/>
                <a:ea typeface="Gungsuh" panose="02030600000101010101" pitchFamily="18" charset="-127"/>
              </a:rPr>
              <a:t>03</a:t>
            </a:r>
            <a:endParaRPr lang="zh-CN" altLang="en-US" sz="2530" dirty="0">
              <a:solidFill>
                <a:srgbClr val="FFFFFF"/>
              </a:solidFill>
              <a:latin typeface="Calibri" panose="020F0502020204030204" charset="0"/>
              <a:ea typeface="Gungsuh" panose="02030600000101010101" pitchFamily="18" charset="-127"/>
            </a:endParaRPr>
          </a:p>
        </p:txBody>
      </p:sp>
      <p:sp>
        <p:nvSpPr>
          <p:cNvPr id="11" name="MH_Other_9"/>
          <p:cNvSpPr>
            <a:spLocks noChangeArrowheads="1"/>
          </p:cNvSpPr>
          <p:nvPr/>
        </p:nvSpPr>
        <p:spPr bwMode="auto">
          <a:xfrm>
            <a:off x="4209516" y="3999740"/>
            <a:ext cx="704848" cy="706523"/>
          </a:xfrm>
          <a:prstGeom prst="ellipse">
            <a:avLst/>
          </a:prstGeom>
          <a:solidFill>
            <a:schemeClr val="bg1"/>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530" dirty="0">
                <a:solidFill>
                  <a:srgbClr val="67A995"/>
                </a:solidFill>
                <a:latin typeface="Calibri" panose="020F0502020204030204" charset="0"/>
                <a:ea typeface="Gungsuh" panose="02030600000101010101" pitchFamily="18" charset="-127"/>
              </a:rPr>
              <a:t>04</a:t>
            </a:r>
            <a:endParaRPr lang="zh-CN" altLang="en-US" sz="2530" dirty="0">
              <a:solidFill>
                <a:srgbClr val="67A995"/>
              </a:solidFill>
              <a:latin typeface="Calibri" panose="020F0502020204030204" charset="0"/>
              <a:ea typeface="Gungsuh" panose="02030600000101010101" pitchFamily="18" charset="-127"/>
            </a:endParaRPr>
          </a:p>
        </p:txBody>
      </p:sp>
      <p:sp>
        <p:nvSpPr>
          <p:cNvPr id="12" name="MH_Other_10"/>
          <p:cNvSpPr>
            <a:spLocks noChangeArrowheads="1"/>
          </p:cNvSpPr>
          <p:nvPr/>
        </p:nvSpPr>
        <p:spPr bwMode="auto">
          <a:xfrm>
            <a:off x="3662237" y="4974024"/>
            <a:ext cx="704849" cy="704848"/>
          </a:xfrm>
          <a:prstGeom prst="ellipse">
            <a:avLst/>
          </a:prstGeom>
          <a:solidFill>
            <a:srgbClr val="84B6AE"/>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530">
                <a:solidFill>
                  <a:srgbClr val="FFFFFF"/>
                </a:solidFill>
                <a:latin typeface="Calibri" panose="020F0502020204030204" charset="0"/>
                <a:ea typeface="Gungsuh" panose="02030600000101010101" pitchFamily="18" charset="-127"/>
              </a:rPr>
              <a:t>05</a:t>
            </a:r>
            <a:endParaRPr lang="zh-CN" altLang="en-US" sz="2530">
              <a:solidFill>
                <a:srgbClr val="FFFFFF"/>
              </a:solidFill>
              <a:latin typeface="Calibri" panose="020F0502020204030204" charset="0"/>
              <a:ea typeface="Gungsuh" panose="02030600000101010101" pitchFamily="18" charset="-127"/>
            </a:endParaRPr>
          </a:p>
        </p:txBody>
      </p:sp>
      <p:sp>
        <p:nvSpPr>
          <p:cNvPr id="13" name="MH_Title_1"/>
          <p:cNvSpPr>
            <a:spLocks noChangeArrowheads="1"/>
          </p:cNvSpPr>
          <p:nvPr/>
        </p:nvSpPr>
        <p:spPr bwMode="auto">
          <a:xfrm>
            <a:off x="439766" y="2229593"/>
            <a:ext cx="1656318" cy="2393718"/>
          </a:xfrm>
          <a:custGeom>
            <a:avLst/>
            <a:gdLst>
              <a:gd name="T0" fmla="*/ 272796 w 1159484"/>
              <a:gd name="T1" fmla="*/ 1430 h 1674380"/>
              <a:gd name="T2" fmla="*/ 986253 w 1159484"/>
              <a:gd name="T3" fmla="*/ 329551 h 1674380"/>
              <a:gd name="T4" fmla="*/ 983624 w 1159484"/>
              <a:gd name="T5" fmla="*/ 1349563 h 1674380"/>
              <a:gd name="T6" fmla="*/ 0 w 1159484"/>
              <a:gd name="T7" fmla="*/ 1611015 h 1674380"/>
              <a:gd name="T8" fmla="*/ 3991 w 1159484"/>
              <a:gd name="T9" fmla="*/ 63005 h 1674380"/>
              <a:gd name="T10" fmla="*/ 272796 w 1159484"/>
              <a:gd name="T11" fmla="*/ 1430 h 1674380"/>
              <a:gd name="T12" fmla="*/ 0 60000 65536"/>
              <a:gd name="T13" fmla="*/ 0 60000 65536"/>
              <a:gd name="T14" fmla="*/ 0 60000 65536"/>
              <a:gd name="T15" fmla="*/ 0 60000 65536"/>
              <a:gd name="T16" fmla="*/ 0 60000 65536"/>
              <a:gd name="T17" fmla="*/ 0 60000 65536"/>
              <a:gd name="T18" fmla="*/ 0 w 1159484"/>
              <a:gd name="T19" fmla="*/ 0 h 1674380"/>
              <a:gd name="T20" fmla="*/ 1159484 w 1159484"/>
              <a:gd name="T21" fmla="*/ 1674380 h 1674380"/>
            </a:gdLst>
            <a:ahLst/>
            <a:cxnLst>
              <a:cxn ang="T12">
                <a:pos x="T0" y="T1"/>
              </a:cxn>
              <a:cxn ang="T13">
                <a:pos x="T2" y="T3"/>
              </a:cxn>
              <a:cxn ang="T14">
                <a:pos x="T4" y="T5"/>
              </a:cxn>
              <a:cxn ang="T15">
                <a:pos x="T6" y="T7"/>
              </a:cxn>
              <a:cxn ang="T16">
                <a:pos x="T8" y="T9"/>
              </a:cxn>
              <a:cxn ang="T17">
                <a:pos x="T10" y="T11"/>
              </a:cxn>
            </a:cxnLst>
            <a:rect l="T18" t="T19" r="T20" b="T21"/>
            <a:pathLst>
              <a:path w="1159484" h="1674380">
                <a:moveTo>
                  <a:pt x="273226" y="1430"/>
                </a:moveTo>
                <a:cubicBezTo>
                  <a:pt x="545324" y="-14516"/>
                  <a:pt x="815402" y="103404"/>
                  <a:pt x="987809" y="329296"/>
                </a:cubicBezTo>
                <a:cubicBezTo>
                  <a:pt x="1217686" y="630485"/>
                  <a:pt x="1216605" y="1048522"/>
                  <a:pt x="985175" y="1348519"/>
                </a:cubicBezTo>
                <a:cubicBezTo>
                  <a:pt x="753745" y="1648515"/>
                  <a:pt x="349672" y="1755668"/>
                  <a:pt x="0" y="1609769"/>
                </a:cubicBezTo>
                <a:lnTo>
                  <a:pt x="3997" y="62957"/>
                </a:lnTo>
                <a:cubicBezTo>
                  <a:pt x="91603" y="26935"/>
                  <a:pt x="182527" y="6745"/>
                  <a:pt x="273226" y="1430"/>
                </a:cubicBezTo>
                <a:close/>
              </a:path>
            </a:pathLst>
          </a:custGeom>
          <a:solidFill>
            <a:srgbClr val="84B6AE"/>
          </a:solidFill>
          <a:ln w="28575">
            <a:noFill/>
          </a:ln>
        </p:spPr>
        <p:txBody>
          <a:bodyPr lIns="0" tIns="0" rIns="113847"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3600" dirty="0">
                <a:solidFill>
                  <a:srgbClr val="FFFFFF"/>
                </a:solidFill>
                <a:ea typeface="微软雅黑" panose="020B0503020204020204" charset="-122"/>
                <a:cs typeface="Arial" panose="020B0604020202020204" pitchFamily="34" charset="0"/>
              </a:rPr>
              <a:t>审题</a:t>
            </a:r>
            <a:endParaRPr lang="en-US" altLang="zh-CN" sz="3600" dirty="0">
              <a:solidFill>
                <a:srgbClr val="FFFFFF"/>
              </a:solidFill>
              <a:ea typeface="微软雅黑" panose="020B0503020204020204" charset="-122"/>
              <a:cs typeface="Arial" panose="020B0604020202020204" pitchFamily="34" charset="0"/>
            </a:endParaRPr>
          </a:p>
        </p:txBody>
      </p:sp>
      <p:sp>
        <p:nvSpPr>
          <p:cNvPr id="15" name="TextBox 24"/>
          <p:cNvSpPr txBox="1"/>
          <p:nvPr/>
        </p:nvSpPr>
        <p:spPr>
          <a:xfrm>
            <a:off x="4757420" y="949325"/>
            <a:ext cx="634873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zh-CN" altLang="en-US" sz="2800" dirty="0">
                <a:solidFill>
                  <a:srgbClr val="447868"/>
                </a:solidFill>
                <a:ea typeface="微软雅黑" panose="020B0503020204020204" charset="-122"/>
              </a:rPr>
              <a:t>类型：A </a:t>
            </a:r>
            <a:r>
              <a:rPr lang="en-US" altLang="zh-CN" sz="2800" dirty="0">
                <a:solidFill>
                  <a:srgbClr val="447868"/>
                </a:solidFill>
                <a:ea typeface="微软雅黑" panose="020B0503020204020204" charset="-122"/>
              </a:rPr>
              <a:t>written notice</a:t>
            </a:r>
            <a:endParaRPr lang="en-US" altLang="zh-CN" sz="2800" dirty="0">
              <a:solidFill>
                <a:srgbClr val="447868"/>
              </a:solidFill>
              <a:ea typeface="微软雅黑" panose="020B0503020204020204" charset="-122"/>
            </a:endParaRPr>
          </a:p>
        </p:txBody>
      </p:sp>
      <p:sp>
        <p:nvSpPr>
          <p:cNvPr id="17" name="TextBox 24"/>
          <p:cNvSpPr txBox="1"/>
          <p:nvPr/>
        </p:nvSpPr>
        <p:spPr>
          <a:xfrm>
            <a:off x="4982273" y="2118503"/>
            <a:ext cx="6109335" cy="52197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l"/>
            <a:r>
              <a:rPr lang="zh-CN" altLang="en-US" sz="2800" dirty="0">
                <a:solidFill>
                  <a:srgbClr val="447868"/>
                </a:solidFill>
                <a:ea typeface="微软雅黑" panose="020B0503020204020204" charset="-122"/>
              </a:rPr>
              <a:t>对象： </a:t>
            </a:r>
            <a:r>
              <a:rPr lang="en-US" altLang="zh-CN" sz="2800" dirty="0">
                <a:solidFill>
                  <a:srgbClr val="447868"/>
                </a:solidFill>
                <a:ea typeface="微软雅黑" panose="020B0503020204020204" charset="-122"/>
              </a:rPr>
              <a:t>Exchange students in your school</a:t>
            </a:r>
            <a:endParaRPr lang="en-US" altLang="zh-CN" sz="2800" dirty="0">
              <a:solidFill>
                <a:srgbClr val="447868"/>
              </a:solidFill>
              <a:ea typeface="微软雅黑" panose="020B0503020204020204" charset="-122"/>
            </a:endParaRPr>
          </a:p>
        </p:txBody>
      </p:sp>
      <p:sp>
        <p:nvSpPr>
          <p:cNvPr id="19" name="TextBox 24"/>
          <p:cNvSpPr txBox="1"/>
          <p:nvPr/>
        </p:nvSpPr>
        <p:spPr>
          <a:xfrm>
            <a:off x="5311140" y="4119880"/>
            <a:ext cx="5795645"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zh-CN" altLang="en-US" sz="2800" dirty="0">
                <a:solidFill>
                  <a:srgbClr val="447868"/>
                </a:solidFill>
                <a:ea typeface="微软雅黑" panose="020B0503020204020204" charset="-122"/>
              </a:rPr>
              <a:t>时态：the present </a:t>
            </a:r>
            <a:r>
              <a:rPr lang="en-US" altLang="zh-CN" sz="2800" dirty="0">
                <a:solidFill>
                  <a:srgbClr val="447868"/>
                </a:solidFill>
                <a:ea typeface="微软雅黑" panose="020B0503020204020204" charset="-122"/>
              </a:rPr>
              <a:t>and future </a:t>
            </a:r>
            <a:r>
              <a:rPr lang="zh-CN" altLang="en-US" sz="2800" dirty="0">
                <a:solidFill>
                  <a:srgbClr val="447868"/>
                </a:solidFill>
                <a:ea typeface="微软雅黑" panose="020B0503020204020204" charset="-122"/>
              </a:rPr>
              <a:t>tense</a:t>
            </a:r>
            <a:endParaRPr lang="zh-CN" altLang="en-US" sz="2800" dirty="0">
              <a:solidFill>
                <a:srgbClr val="447868"/>
              </a:solidFill>
              <a:ea typeface="微软雅黑" panose="020B0503020204020204" charset="-122"/>
            </a:endParaRPr>
          </a:p>
        </p:txBody>
      </p:sp>
      <p:sp>
        <p:nvSpPr>
          <p:cNvPr id="21" name="TextBox 24"/>
          <p:cNvSpPr txBox="1"/>
          <p:nvPr/>
        </p:nvSpPr>
        <p:spPr>
          <a:xfrm>
            <a:off x="4460875" y="5234940"/>
            <a:ext cx="66306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zh-CN" altLang="en-US" sz="2800" dirty="0">
                <a:solidFill>
                  <a:srgbClr val="447868"/>
                </a:solidFill>
                <a:ea typeface="微软雅黑" panose="020B0503020204020204" charset="-122"/>
              </a:rPr>
              <a:t>要点：背景信息</a:t>
            </a:r>
            <a:r>
              <a:rPr lang="en-US" altLang="zh-CN" sz="2800" dirty="0">
                <a:solidFill>
                  <a:srgbClr val="447868"/>
                </a:solidFill>
                <a:ea typeface="微软雅黑" panose="020B0503020204020204" charset="-122"/>
              </a:rPr>
              <a:t> + </a:t>
            </a:r>
            <a:r>
              <a:rPr lang="zh-CN" altLang="en-US" sz="2800" dirty="0">
                <a:solidFill>
                  <a:srgbClr val="447868"/>
                </a:solidFill>
                <a:ea typeface="微软雅黑" panose="020B0503020204020204" charset="-122"/>
              </a:rPr>
              <a:t>节目安排</a:t>
            </a:r>
            <a:r>
              <a:rPr lang="en-US" altLang="zh-CN" sz="2800" dirty="0">
                <a:solidFill>
                  <a:srgbClr val="447868"/>
                </a:solidFill>
                <a:ea typeface="微软雅黑" panose="020B0503020204020204" charset="-122"/>
              </a:rPr>
              <a:t> + </a:t>
            </a:r>
            <a:r>
              <a:rPr lang="zh-CN" altLang="en-US" sz="2800" dirty="0">
                <a:solidFill>
                  <a:srgbClr val="447868"/>
                </a:solidFill>
                <a:ea typeface="微软雅黑" panose="020B0503020204020204" charset="-122"/>
              </a:rPr>
              <a:t>欢迎参加</a:t>
            </a:r>
            <a:endParaRPr lang="zh-CN" altLang="en-US" sz="2800" dirty="0">
              <a:solidFill>
                <a:srgbClr val="447868"/>
              </a:solidFill>
              <a:ea typeface="微软雅黑" panose="020B0503020204020204" charset="-122"/>
            </a:endParaRPr>
          </a:p>
        </p:txBody>
      </p:sp>
      <p:sp>
        <p:nvSpPr>
          <p:cNvPr id="23" name="TextBox 24"/>
          <p:cNvSpPr txBox="1"/>
          <p:nvPr/>
        </p:nvSpPr>
        <p:spPr>
          <a:xfrm>
            <a:off x="4950460" y="3202305"/>
            <a:ext cx="6141085"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zh-CN" altLang="en-US" sz="2800" dirty="0">
                <a:solidFill>
                  <a:srgbClr val="447868"/>
                </a:solidFill>
                <a:ea typeface="微软雅黑" panose="020B0503020204020204" charset="-122"/>
                <a:sym typeface="+mn-ea"/>
              </a:rPr>
              <a:t>人称： the second person</a:t>
            </a:r>
            <a:endParaRPr lang="zh-CN" altLang="en-US" sz="2800" dirty="0">
              <a:solidFill>
                <a:srgbClr val="447868"/>
              </a:solidFill>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strips(down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diamond(in)">
                                      <p:cBhvr>
                                        <p:cTn id="49" dur="20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strips(downLeft)">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P spid="13" grpId="0" bldLvl="0" animBg="1"/>
      <p:bldP spid="15" grpId="0" bldLvl="0" animBg="1"/>
      <p:bldP spid="17" grpId="0" bldLvl="0" animBg="1"/>
      <p:bldP spid="23" grpId="0" bldLvl="0" animBg="1"/>
      <p:bldP spid="19" grpId="0" bldLvl="0" animBg="1"/>
      <p:bldP spid="21"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Isosceles Triangle 91"/>
          <p:cNvSpPr/>
          <p:nvPr/>
        </p:nvSpPr>
        <p:spPr>
          <a:xfrm rot="19500000" flipH="1">
            <a:off x="1155378" y="743130"/>
            <a:ext cx="488244" cy="420901"/>
          </a:xfrm>
          <a:prstGeom prst="triangle">
            <a:avLst/>
          </a:prstGeom>
          <a:solidFill>
            <a:srgbClr val="60A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nut 92"/>
          <p:cNvSpPr/>
          <p:nvPr/>
        </p:nvSpPr>
        <p:spPr>
          <a:xfrm flipH="1">
            <a:off x="536252" y="232007"/>
            <a:ext cx="1444124" cy="1444124"/>
          </a:xfrm>
          <a:prstGeom prst="donut">
            <a:avLst>
              <a:gd name="adj" fmla="val 190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 name="Group 93"/>
          <p:cNvGrpSpPr/>
          <p:nvPr/>
        </p:nvGrpSpPr>
        <p:grpSpPr>
          <a:xfrm flipH="1">
            <a:off x="1316121" y="618353"/>
            <a:ext cx="3073400" cy="469482"/>
            <a:chOff x="1087029" y="1445938"/>
            <a:chExt cx="2392002" cy="365394"/>
          </a:xfrm>
          <a:solidFill>
            <a:srgbClr val="67A995"/>
          </a:solidFill>
        </p:grpSpPr>
        <p:sp>
          <p:nvSpPr>
            <p:cNvPr id="43" name="Round Same Side Corner Rectangle 94"/>
            <p:cNvSpPr/>
            <p:nvPr/>
          </p:nvSpPr>
          <p:spPr>
            <a:xfrm rot="16200000">
              <a:off x="2305045" y="951700"/>
              <a:ext cx="347664" cy="1371600"/>
            </a:xfrm>
            <a:prstGeom prst="round2SameRect">
              <a:avLst/>
            </a:prstGeom>
            <a:solidFill>
              <a:srgbClr val="84B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微软雅黑" panose="020B0503020204020204" charset="-122"/>
                <a:ea typeface="微软雅黑" panose="020B0503020204020204" charset="-122"/>
              </a:endParaRPr>
            </a:p>
          </p:txBody>
        </p:sp>
        <p:sp>
          <p:nvSpPr>
            <p:cNvPr id="44" name="Text Placeholder 3"/>
            <p:cNvSpPr txBox="1"/>
            <p:nvPr/>
          </p:nvSpPr>
          <p:spPr>
            <a:xfrm>
              <a:off x="1087029" y="1445938"/>
              <a:ext cx="2392002" cy="335078"/>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dirty="0">
                  <a:solidFill>
                    <a:schemeClr val="bg1"/>
                  </a:solidFill>
                  <a:latin typeface="微软雅黑" panose="020B0503020204020204" charset="-122"/>
                  <a:ea typeface="微软雅黑" panose="020B0503020204020204" charset="-122"/>
                </a:rPr>
                <a:t>point 1:</a:t>
              </a:r>
              <a:r>
                <a:rPr lang="zh-CN" altLang="en-US" dirty="0">
                  <a:solidFill>
                    <a:schemeClr val="bg1"/>
                  </a:solidFill>
                  <a:latin typeface="微软雅黑" panose="020B0503020204020204" charset="-122"/>
                  <a:ea typeface="微软雅黑" panose="020B0503020204020204" charset="-122"/>
                </a:rPr>
                <a:t>背景</a:t>
              </a:r>
              <a:r>
                <a:rPr lang="en-US" altLang="zh-CN" dirty="0">
                  <a:solidFill>
                    <a:schemeClr val="bg1"/>
                  </a:solidFill>
                  <a:latin typeface="微软雅黑" panose="020B0503020204020204" charset="-122"/>
                  <a:ea typeface="微软雅黑" panose="020B0503020204020204" charset="-122"/>
                </a:rPr>
                <a:t>+</a:t>
              </a:r>
              <a:r>
                <a:rPr lang="zh-CN" altLang="en-US" dirty="0">
                  <a:solidFill>
                    <a:schemeClr val="bg1"/>
                  </a:solidFill>
                  <a:latin typeface="微软雅黑" panose="020B0503020204020204" charset="-122"/>
                  <a:ea typeface="微软雅黑" panose="020B0503020204020204" charset="-122"/>
                </a:rPr>
                <a:t>事件</a:t>
              </a:r>
              <a:endParaRPr lang="zh-CN" altLang="en-US" dirty="0">
                <a:solidFill>
                  <a:schemeClr val="bg1"/>
                </a:solidFill>
                <a:latin typeface="微软雅黑" panose="020B0503020204020204" charset="-122"/>
                <a:ea typeface="微软雅黑" panose="020B0503020204020204" charset="-122"/>
              </a:endParaRPr>
            </a:p>
          </p:txBody>
        </p:sp>
      </p:grpSp>
      <p:graphicFrame>
        <p:nvGraphicFramePr>
          <p:cNvPr id="2" name="表格 1"/>
          <p:cNvGraphicFramePr/>
          <p:nvPr>
            <p:custDataLst>
              <p:tags r:id="rId1"/>
            </p:custDataLst>
          </p:nvPr>
        </p:nvGraphicFramePr>
        <p:xfrm>
          <a:off x="779780" y="1266190"/>
          <a:ext cx="10946130" cy="4627245"/>
        </p:xfrm>
        <a:graphic>
          <a:graphicData uri="http://schemas.openxmlformats.org/drawingml/2006/table">
            <a:tbl>
              <a:tblPr firstRow="1" bandRow="1">
                <a:tableStyleId>{5C22544A-7EE6-4342-B048-85BDC9FD1C3A}</a:tableStyleId>
              </a:tblPr>
              <a:tblGrid>
                <a:gridCol w="2128520"/>
                <a:gridCol w="8817610"/>
              </a:tblGrid>
              <a:tr h="1678940">
                <a:tc>
                  <a:txBody>
                    <a:bodyPr/>
                    <a:p>
                      <a:pPr algn="l">
                        <a:buNone/>
                      </a:pPr>
                      <a:r>
                        <a:rPr lang="zh-CN" altLang="en-US" sz="2800" b="1">
                          <a:solidFill>
                            <a:schemeClr val="tx1"/>
                          </a:solidFill>
                          <a:latin typeface="宋体" panose="02010600030101010101" pitchFamily="2" charset="-122"/>
                          <a:ea typeface="宋体" panose="02010600030101010101" pitchFamily="2" charset="-122"/>
                        </a:rPr>
                        <a:t>背景：</a:t>
                      </a:r>
                      <a:endParaRPr lang="zh-CN" altLang="en-US" sz="2800" b="1">
                        <a:solidFill>
                          <a:schemeClr val="tx1"/>
                        </a:solidFill>
                        <a:latin typeface="宋体" panose="02010600030101010101" pitchFamily="2" charset="-122"/>
                        <a:ea typeface="宋体" panose="02010600030101010101" pitchFamily="2" charset="-122"/>
                      </a:endParaRPr>
                    </a:p>
                    <a:p>
                      <a:pPr algn="l">
                        <a:buNone/>
                      </a:pPr>
                      <a:r>
                        <a:rPr lang="zh-CN" altLang="en-US" sz="2800">
                          <a:solidFill>
                            <a:srgbClr val="FF0000"/>
                          </a:solidFill>
                          <a:ea typeface="宋体" panose="02010600030101010101" pitchFamily="2" charset="-122"/>
                          <a:sym typeface="+mn-ea"/>
                        </a:rPr>
                        <a:t>迎接元旦的到来</a:t>
                      </a:r>
                      <a:r>
                        <a:rPr lang="en-US" altLang="zh-CN" sz="2800">
                          <a:solidFill>
                            <a:srgbClr val="FF0000"/>
                          </a:solidFill>
                          <a:ea typeface="宋体" panose="02010600030101010101" pitchFamily="2" charset="-122"/>
                          <a:sym typeface="+mn-ea"/>
                        </a:rPr>
                        <a:t>+</a:t>
                      </a:r>
                      <a:r>
                        <a:rPr lang="zh-CN" altLang="en-US" sz="2800">
                          <a:solidFill>
                            <a:srgbClr val="FF0000"/>
                          </a:solidFill>
                          <a:ea typeface="宋体" panose="02010600030101010101" pitchFamily="2" charset="-122"/>
                          <a:sym typeface="+mn-ea"/>
                        </a:rPr>
                        <a:t>举办元旦晚会</a:t>
                      </a:r>
                      <a:endParaRPr lang="zh-CN" altLang="en-US" sz="2800" b="1">
                        <a:solidFill>
                          <a:srgbClr val="FF0000"/>
                        </a:solidFill>
                        <a:ea typeface="宋体" panose="02010600030101010101" pitchFamily="2" charset="-122"/>
                        <a:sym typeface="+mn-ea"/>
                      </a:endParaRPr>
                    </a:p>
                  </a:txBody>
                  <a:tcPr>
                    <a:noFill/>
                  </a:tcPr>
                </a:tc>
                <a:tc>
                  <a:txBody>
                    <a:bodyPr/>
                    <a:p>
                      <a:pPr>
                        <a:buNone/>
                      </a:pPr>
                      <a:endParaRPr lang="zh-CN" altLang="en-US">
                        <a:noFill/>
                      </a:endParaRPr>
                    </a:p>
                  </a:txBody>
                  <a:tcPr>
                    <a:noFill/>
                  </a:tcPr>
                </a:tc>
              </a:tr>
              <a:tr h="2338070">
                <a:tc>
                  <a:txBody>
                    <a:bodyPr/>
                    <a:p>
                      <a:pPr algn="l">
                        <a:buNone/>
                      </a:pP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时间、地点：</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buNone/>
                      </a:pPr>
                      <a:r>
                        <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rPr>
                        <a:t>（可放在第一段</a:t>
                      </a:r>
                      <a:r>
                        <a:rPr lang="en-US" altLang="zh-CN" sz="32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rPr>
                        <a:t>事件；可放在第二段</a:t>
                      </a:r>
                      <a:r>
                        <a:rPr lang="en-US" altLang="zh-CN" sz="32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rPr>
                        <a:t>节目安排）</a:t>
                      </a:r>
                      <a:endPar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buNone/>
                      </a:pPr>
                      <a:endPar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txBody>
                  <a:tcPr>
                    <a:noFill/>
                  </a:tcPr>
                </a:tc>
                <a:tc>
                  <a:txBody>
                    <a:bodyPr/>
                    <a:p>
                      <a:pPr>
                        <a:buNone/>
                      </a:pPr>
                      <a:endParaRPr lang="zh-CN" altLang="en-US">
                        <a:noFill/>
                      </a:endParaRPr>
                    </a:p>
                  </a:txBody>
                  <a:tcPr>
                    <a:noFill/>
                  </a:tcPr>
                </a:tc>
              </a:tr>
            </a:tbl>
          </a:graphicData>
        </a:graphic>
      </p:graphicFrame>
      <p:sp>
        <p:nvSpPr>
          <p:cNvPr id="4" name="文本框 3"/>
          <p:cNvSpPr txBox="1"/>
          <p:nvPr/>
        </p:nvSpPr>
        <p:spPr>
          <a:xfrm>
            <a:off x="3059430" y="1413510"/>
            <a:ext cx="8778875" cy="39484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457200" indent="-457200" algn="l" fontAlgn="auto">
              <a:lnSpc>
                <a:spcPts val="3760"/>
              </a:lnSpc>
              <a:spcBef>
                <a:spcPts val="0"/>
              </a:spcBef>
              <a:buFont typeface="Wingdings" panose="05000000000000000000" charset="0"/>
              <a:buChar char="Ø"/>
            </a:pPr>
            <a:r>
              <a:rPr sz="3200">
                <a:solidFill>
                  <a:schemeClr val="tx1"/>
                </a:solidFill>
                <a:latin typeface="Times New Roman" panose="02020603050405020304" charset="0"/>
                <a:ea typeface="宋体" panose="02010600030101010101" pitchFamily="2" charset="-122"/>
                <a:cs typeface="Times New Roman" panose="02020603050405020304" charset="0"/>
                <a:sym typeface="+mn-ea"/>
              </a:rPr>
              <a:t>With the </a:t>
            </a:r>
            <a:r>
              <a:rPr lang="en-US" sz="3200">
                <a:solidFill>
                  <a:schemeClr val="tx1"/>
                </a:solidFill>
                <a:latin typeface="Times New Roman" panose="02020603050405020304" charset="0"/>
                <a:ea typeface="宋体" panose="02010600030101010101" pitchFamily="2" charset="-122"/>
                <a:cs typeface="Times New Roman" panose="02020603050405020304" charset="0"/>
                <a:sym typeface="+mn-ea"/>
              </a:rPr>
              <a:t>approach of the </a:t>
            </a:r>
            <a:r>
              <a:rPr sz="3200">
                <a:solidFill>
                  <a:schemeClr val="tx1"/>
                </a:solidFill>
                <a:latin typeface="Times New Roman" panose="02020603050405020304" charset="0"/>
                <a:ea typeface="宋体" panose="02010600030101010101" pitchFamily="2" charset="-122"/>
                <a:cs typeface="Times New Roman" panose="02020603050405020304" charset="0"/>
                <a:sym typeface="+mn-ea"/>
              </a:rPr>
              <a:t>New Year, a New Year party is scheduled to be held by our school  in the school music hall</a:t>
            </a:r>
            <a:r>
              <a:rPr lang="en-US" sz="3200">
                <a:solidFill>
                  <a:schemeClr val="tx1"/>
                </a:solidFill>
                <a:latin typeface="Times New Roman" panose="02020603050405020304" charset="0"/>
                <a:ea typeface="宋体" panose="02010600030101010101" pitchFamily="2" charset="-122"/>
                <a:cs typeface="Times New Roman" panose="02020603050405020304" charset="0"/>
                <a:sym typeface="+mn-ea"/>
              </a:rPr>
              <a:t> </a:t>
            </a:r>
            <a:r>
              <a:rPr sz="3200">
                <a:solidFill>
                  <a:schemeClr val="tx1"/>
                </a:solidFill>
                <a:latin typeface="Times New Roman" panose="02020603050405020304" charset="0"/>
                <a:ea typeface="宋体" panose="02010600030101010101" pitchFamily="2" charset="-122"/>
                <a:cs typeface="Times New Roman" panose="02020603050405020304" charset="0"/>
                <a:sym typeface="+mn-ea"/>
              </a:rPr>
              <a:t>on January 1st, 202</a:t>
            </a:r>
            <a:r>
              <a:rPr lang="en-US" sz="3200">
                <a:solidFill>
                  <a:schemeClr val="tx1"/>
                </a:solidFill>
                <a:latin typeface="Times New Roman" panose="02020603050405020304" charset="0"/>
                <a:ea typeface="宋体" panose="02010600030101010101" pitchFamily="2" charset="-122"/>
                <a:cs typeface="Times New Roman" panose="02020603050405020304" charset="0"/>
                <a:sym typeface="+mn-ea"/>
              </a:rPr>
              <a:t>2</a:t>
            </a:r>
            <a:r>
              <a:rPr sz="3200">
                <a:solidFill>
                  <a:schemeClr val="tx1"/>
                </a:solidFill>
                <a:latin typeface="Times New Roman" panose="02020603050405020304" charset="0"/>
                <a:ea typeface="宋体" panose="02010600030101010101" pitchFamily="2" charset="-122"/>
                <a:cs typeface="Times New Roman" panose="02020603050405020304" charset="0"/>
                <a:sym typeface="+mn-ea"/>
              </a:rPr>
              <a:t>. </a:t>
            </a:r>
            <a:endParaRPr sz="3200">
              <a:solidFill>
                <a:schemeClr val="tx1"/>
              </a:solidFill>
              <a:latin typeface="Times New Roman" panose="02020603050405020304" charset="0"/>
              <a:ea typeface="宋体" panose="02010600030101010101" pitchFamily="2" charset="-122"/>
              <a:cs typeface="Times New Roman" panose="02020603050405020304" charset="0"/>
              <a:sym typeface="+mn-ea"/>
            </a:endParaRPr>
          </a:p>
          <a:p>
            <a:pPr marL="457200" indent="-457200" algn="l" fontAlgn="auto">
              <a:lnSpc>
                <a:spcPts val="3760"/>
              </a:lnSpc>
              <a:spcBef>
                <a:spcPts val="0"/>
              </a:spcBef>
              <a:buFont typeface="Wingdings" panose="05000000000000000000" charset="0"/>
              <a:buChar char="Ø"/>
            </a:pPr>
            <a:r>
              <a:rPr lang="en-US" altLang="zh-CN" sz="3200">
                <a:solidFill>
                  <a:schemeClr val="tx1"/>
                </a:solidFill>
                <a:latin typeface="Times New Roman" panose="02020603050405020304" charset="0"/>
                <a:cs typeface="Times New Roman" panose="02020603050405020304" charset="0"/>
              </a:rPr>
              <a:t> To celebrate/embrace the approaching New Year, our school is to hold a New Year Party.</a:t>
            </a:r>
            <a:endParaRPr lang="en-US" altLang="zh-CN" sz="3200">
              <a:solidFill>
                <a:schemeClr val="tx1"/>
              </a:solidFill>
              <a:latin typeface="Times New Roman" panose="02020603050405020304" charset="0"/>
              <a:cs typeface="Times New Roman" panose="02020603050405020304" charset="0"/>
            </a:endParaRPr>
          </a:p>
          <a:p>
            <a:pPr marL="457200" indent="-457200" algn="l" fontAlgn="auto">
              <a:lnSpc>
                <a:spcPts val="3760"/>
              </a:lnSpc>
              <a:spcBef>
                <a:spcPts val="0"/>
              </a:spcBef>
              <a:buFont typeface="Wingdings" panose="05000000000000000000" charset="0"/>
              <a:buChar char="Ø"/>
            </a:pPr>
            <a:r>
              <a:rPr lang="en-US" altLang="zh-CN" sz="3200">
                <a:solidFill>
                  <a:schemeClr val="tx1"/>
                </a:solidFill>
                <a:latin typeface="Times New Roman" panose="02020603050405020304" charset="0"/>
                <a:cs typeface="Times New Roman" panose="02020603050405020304" charset="0"/>
              </a:rPr>
              <a:t> Scheduled in the Students’ Center on January 1, 2022,  the party offers a variety of performances featuring both Chinese and British cultures.</a:t>
            </a:r>
            <a:r>
              <a:rPr lang="en-US" altLang="zh-CN" sz="2800">
                <a:gradFill>
                  <a:gsLst>
                    <a:gs pos="0">
                      <a:srgbClr val="7B32B2"/>
                    </a:gs>
                    <a:gs pos="100000">
                      <a:srgbClr val="401A5D"/>
                    </a:gs>
                  </a:gsLst>
                  <a:lin scaled="0"/>
                </a:gradFill>
              </a:rPr>
              <a:t>  </a:t>
            </a:r>
            <a:endParaRPr lang="en-US" altLang="zh-CN" sz="2800">
              <a:gradFill>
                <a:gsLst>
                  <a:gs pos="0">
                    <a:srgbClr val="7B32B2"/>
                  </a:gs>
                  <a:gs pos="100000">
                    <a:srgbClr val="401A5D"/>
                  </a:gs>
                </a:gsLst>
                <a:lin scaled="0"/>
              </a:gradFill>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Isosceles Triangle 91"/>
          <p:cNvSpPr/>
          <p:nvPr/>
        </p:nvSpPr>
        <p:spPr>
          <a:xfrm rot="19500000" flipH="1">
            <a:off x="1155378" y="743130"/>
            <a:ext cx="488244" cy="420901"/>
          </a:xfrm>
          <a:prstGeom prst="triangle">
            <a:avLst/>
          </a:prstGeom>
          <a:solidFill>
            <a:srgbClr val="60A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nut 92"/>
          <p:cNvSpPr/>
          <p:nvPr/>
        </p:nvSpPr>
        <p:spPr>
          <a:xfrm flipH="1">
            <a:off x="536252" y="232007"/>
            <a:ext cx="1444124" cy="1444124"/>
          </a:xfrm>
          <a:prstGeom prst="donut">
            <a:avLst>
              <a:gd name="adj" fmla="val 190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 name="Group 93"/>
          <p:cNvGrpSpPr/>
          <p:nvPr/>
        </p:nvGrpSpPr>
        <p:grpSpPr>
          <a:xfrm flipH="1">
            <a:off x="1720024" y="618274"/>
            <a:ext cx="4624347" cy="469561"/>
            <a:chOff x="-434415" y="1445876"/>
            <a:chExt cx="3599092" cy="365456"/>
          </a:xfrm>
          <a:solidFill>
            <a:srgbClr val="67A995"/>
          </a:solidFill>
        </p:grpSpPr>
        <p:sp>
          <p:nvSpPr>
            <p:cNvPr id="43" name="Round Same Side Corner Rectangle 94"/>
            <p:cNvSpPr/>
            <p:nvPr/>
          </p:nvSpPr>
          <p:spPr>
            <a:xfrm rot="16200000">
              <a:off x="2305045" y="951700"/>
              <a:ext cx="347664" cy="1371600"/>
            </a:xfrm>
            <a:prstGeom prst="round2SameRect">
              <a:avLst/>
            </a:prstGeom>
            <a:solidFill>
              <a:srgbClr val="84B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微软雅黑" panose="020B0503020204020204" charset="-122"/>
                <a:ea typeface="微软雅黑" panose="020B0503020204020204" charset="-122"/>
              </a:endParaRPr>
            </a:p>
          </p:txBody>
        </p:sp>
        <p:sp>
          <p:nvSpPr>
            <p:cNvPr id="44" name="Text Placeholder 3"/>
            <p:cNvSpPr txBox="1"/>
            <p:nvPr/>
          </p:nvSpPr>
          <p:spPr>
            <a:xfrm>
              <a:off x="-434415" y="1445876"/>
              <a:ext cx="3598877" cy="335078"/>
            </a:xfrm>
            <a:prstGeom prst="rect">
              <a:avLst/>
            </a:prstGeom>
            <a:grpFill/>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fontAlgn="auto">
                <a:spcBef>
                  <a:spcPct val="20000"/>
                </a:spcBef>
                <a:spcAft>
                  <a:spcPts val="0"/>
                </a:spcAft>
                <a:defRPr/>
              </a:pPr>
              <a:r>
                <a:rPr lang="en-US" dirty="0">
                  <a:solidFill>
                    <a:schemeClr val="bg1"/>
                  </a:solidFill>
                  <a:latin typeface="微软雅黑" panose="020B0503020204020204" charset="-122"/>
                  <a:ea typeface="微软雅黑" panose="020B0503020204020204" charset="-122"/>
                </a:rPr>
                <a:t>point 2:</a:t>
              </a:r>
              <a:r>
                <a:rPr lang="zh-CN" altLang="en-US" dirty="0">
                  <a:solidFill>
                    <a:schemeClr val="bg1"/>
                  </a:solidFill>
                  <a:latin typeface="微软雅黑" panose="020B0503020204020204" charset="-122"/>
                  <a:ea typeface="微软雅黑" panose="020B0503020204020204" charset="-122"/>
                </a:rPr>
                <a:t>节目形式</a:t>
              </a:r>
              <a:endParaRPr lang="zh-CN" altLang="en-US" dirty="0">
                <a:solidFill>
                  <a:schemeClr val="bg1"/>
                </a:solidFill>
                <a:latin typeface="微软雅黑" panose="020B0503020204020204" charset="-122"/>
                <a:ea typeface="微软雅黑" panose="020B0503020204020204" charset="-122"/>
              </a:endParaRPr>
            </a:p>
          </p:txBody>
        </p:sp>
      </p:grpSp>
      <p:graphicFrame>
        <p:nvGraphicFramePr>
          <p:cNvPr id="2" name="表格 1"/>
          <p:cNvGraphicFramePr/>
          <p:nvPr>
            <p:custDataLst>
              <p:tags r:id="rId1"/>
            </p:custDataLst>
          </p:nvPr>
        </p:nvGraphicFramePr>
        <p:xfrm>
          <a:off x="779780" y="1266190"/>
          <a:ext cx="10946130" cy="4825365"/>
        </p:xfrm>
        <a:graphic>
          <a:graphicData uri="http://schemas.openxmlformats.org/drawingml/2006/table">
            <a:tbl>
              <a:tblPr firstRow="1" bandRow="1">
                <a:tableStyleId>{5C22544A-7EE6-4342-B048-85BDC9FD1C3A}</a:tableStyleId>
              </a:tblPr>
              <a:tblGrid>
                <a:gridCol w="2128520"/>
                <a:gridCol w="8817610"/>
              </a:tblGrid>
              <a:tr h="4825365">
                <a:tc>
                  <a:txBody>
                    <a:bodyPr/>
                    <a:p>
                      <a:pPr algn="l">
                        <a:buNone/>
                      </a:pPr>
                      <a:r>
                        <a:rPr lang="zh-CN" altLang="en-US" sz="2800" b="1">
                          <a:solidFill>
                            <a:schemeClr val="tx1"/>
                          </a:solidFill>
                          <a:latin typeface="宋体" panose="02010600030101010101" pitchFamily="2" charset="-122"/>
                          <a:ea typeface="宋体" panose="02010600030101010101" pitchFamily="2" charset="-122"/>
                        </a:rPr>
                        <a:t>节目形式：</a:t>
                      </a:r>
                      <a:endParaRPr lang="zh-CN" altLang="en-US" sz="2800" b="1">
                        <a:solidFill>
                          <a:schemeClr val="tx1"/>
                        </a:solidFill>
                        <a:latin typeface="宋体" panose="02010600030101010101" pitchFamily="2" charset="-122"/>
                        <a:ea typeface="宋体" panose="02010600030101010101" pitchFamily="2" charset="-122"/>
                      </a:endParaRPr>
                    </a:p>
                    <a:p>
                      <a:pPr algn="l">
                        <a:buNone/>
                      </a:pPr>
                      <a:r>
                        <a:rPr lang="en-US" altLang="zh-CN" sz="2800">
                          <a:solidFill>
                            <a:srgbClr val="FF0000"/>
                          </a:solidFill>
                          <a:ea typeface="宋体" panose="02010600030101010101" pitchFamily="2" charset="-122"/>
                          <a:sym typeface="+mn-ea"/>
                        </a:rPr>
                        <a:t>(</a:t>
                      </a:r>
                      <a:r>
                        <a:rPr lang="zh-CN" altLang="en-US" sz="2800">
                          <a:solidFill>
                            <a:srgbClr val="FF0000"/>
                          </a:solidFill>
                          <a:ea typeface="宋体" panose="02010600030101010101" pitchFamily="2" charset="-122"/>
                          <a:sym typeface="+mn-ea"/>
                        </a:rPr>
                        <a:t>关键词</a:t>
                      </a:r>
                      <a:r>
                        <a:rPr lang="en-US" altLang="zh-CN" sz="2800">
                          <a:solidFill>
                            <a:srgbClr val="FF0000"/>
                          </a:solidFill>
                          <a:ea typeface="宋体" panose="02010600030101010101" pitchFamily="2" charset="-122"/>
                          <a:sym typeface="+mn-ea"/>
                        </a:rPr>
                        <a:t>: </a:t>
                      </a:r>
                      <a:r>
                        <a:rPr lang="zh-CN" altLang="en-US" sz="2800">
                          <a:solidFill>
                            <a:srgbClr val="FF0000"/>
                          </a:solidFill>
                          <a:ea typeface="宋体" panose="02010600030101010101" pitchFamily="2" charset="-122"/>
                          <a:sym typeface="+mn-ea"/>
                        </a:rPr>
                        <a:t>中国文化、英语文化</a:t>
                      </a:r>
                      <a:r>
                        <a:rPr lang="en-US" altLang="zh-CN" sz="2800">
                          <a:solidFill>
                            <a:srgbClr val="FF0000"/>
                          </a:solidFill>
                          <a:ea typeface="宋体" panose="02010600030101010101" pitchFamily="2" charset="-122"/>
                          <a:sym typeface="+mn-ea"/>
                        </a:rPr>
                        <a:t>)</a:t>
                      </a:r>
                      <a:endParaRPr lang="en-US" altLang="zh-CN" sz="2800" b="1">
                        <a:solidFill>
                          <a:srgbClr val="FF0000"/>
                        </a:solidFill>
                        <a:latin typeface="宋体" panose="02010600030101010101" pitchFamily="2" charset="-122"/>
                        <a:ea typeface="宋体" panose="02010600030101010101" pitchFamily="2" charset="-122"/>
                        <a:sym typeface="+mn-ea"/>
                      </a:endParaRPr>
                    </a:p>
                  </a:txBody>
                  <a:tcPr>
                    <a:noFill/>
                  </a:tcPr>
                </a:tc>
                <a:tc>
                  <a:txBody>
                    <a:bodyPr/>
                    <a:p>
                      <a:pPr>
                        <a:buNone/>
                      </a:pPr>
                      <a:endParaRPr lang="zh-CN" altLang="en-US">
                        <a:noFill/>
                      </a:endParaRPr>
                    </a:p>
                  </a:txBody>
                  <a:tcPr>
                    <a:noFill/>
                  </a:tcPr>
                </a:tc>
              </a:tr>
            </a:tbl>
          </a:graphicData>
        </a:graphic>
      </p:graphicFrame>
      <p:sp>
        <p:nvSpPr>
          <p:cNvPr id="4" name="文本框 3"/>
          <p:cNvSpPr txBox="1"/>
          <p:nvPr/>
        </p:nvSpPr>
        <p:spPr>
          <a:xfrm>
            <a:off x="2947670" y="1266190"/>
            <a:ext cx="8778875" cy="48590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457200" indent="-457200" algn="l" fontAlgn="auto">
              <a:lnSpc>
                <a:spcPts val="3380"/>
              </a:lnSpc>
              <a:spcBef>
                <a:spcPts val="0"/>
              </a:spcBef>
              <a:buFont typeface="Wingdings" panose="05000000000000000000" charset="0"/>
              <a:buChar char="Ø"/>
            </a:pPr>
            <a:r>
              <a:rPr lang="en-US" altLang="zh-CN" sz="2800">
                <a:solidFill>
                  <a:schemeClr val="tx1"/>
                </a:solidFill>
                <a:latin typeface="Arial" panose="020B0604020202020204" pitchFamily="34" charset="0"/>
                <a:ea typeface="宋体" panose="02010600030101010101" pitchFamily="2" charset="-122"/>
                <a:cs typeface="Arial" panose="020B0604020202020204" pitchFamily="34" charset="0"/>
                <a:sym typeface="+mn-ea"/>
              </a:rPr>
              <a:t>V</a:t>
            </a:r>
            <a:r>
              <a:rPr lang="zh-CN" altLang="en-US" sz="2800">
                <a:solidFill>
                  <a:schemeClr val="tx1"/>
                </a:solidFill>
                <a:latin typeface="Arial" panose="020B0604020202020204" pitchFamily="34" charset="0"/>
                <a:ea typeface="宋体" panose="02010600030101010101" pitchFamily="2" charset="-122"/>
                <a:cs typeface="Arial" panose="020B0604020202020204" pitchFamily="34" charset="0"/>
                <a:sym typeface="+mn-ea"/>
              </a:rPr>
              <a:t>arious forms of </a:t>
            </a:r>
            <a:r>
              <a:rPr lang="en-US" altLang="zh-CN" sz="2800">
                <a:solidFill>
                  <a:schemeClr val="tx1"/>
                </a:solidFill>
                <a:latin typeface="Arial" panose="020B0604020202020204" pitchFamily="34" charset="0"/>
                <a:ea typeface="宋体" panose="02010600030101010101" pitchFamily="2" charset="-122"/>
                <a:cs typeface="Arial" panose="020B0604020202020204" pitchFamily="34" charset="0"/>
                <a:sym typeface="+mn-ea"/>
              </a:rPr>
              <a:t>Chinese</a:t>
            </a:r>
            <a:r>
              <a:rPr lang="zh-CN" altLang="en-US" sz="2800">
                <a:solidFill>
                  <a:schemeClr val="tx1"/>
                </a:solidFill>
                <a:latin typeface="Arial" panose="020B0604020202020204" pitchFamily="34" charset="0"/>
                <a:ea typeface="宋体" panose="02010600030101010101" pitchFamily="2" charset="-122"/>
                <a:cs typeface="Arial" panose="020B0604020202020204" pitchFamily="34" charset="0"/>
                <a:sym typeface="+mn-ea"/>
              </a:rPr>
              <a:t> performances are </a:t>
            </a:r>
            <a:r>
              <a:rPr lang="en-US" altLang="zh-CN" sz="2800">
                <a:solidFill>
                  <a:schemeClr val="tx1"/>
                </a:solidFill>
                <a:latin typeface="Arial" panose="020B0604020202020204" pitchFamily="34" charset="0"/>
                <a:ea typeface="宋体" panose="02010600030101010101" pitchFamily="2" charset="-122"/>
                <a:cs typeface="Arial" panose="020B0604020202020204" pitchFamily="34" charset="0"/>
                <a:sym typeface="+mn-ea"/>
              </a:rPr>
              <a:t>offered</a:t>
            </a:r>
            <a:r>
              <a:rPr lang="zh-CN" altLang="en-US" sz="2800">
                <a:solidFill>
                  <a:schemeClr val="tx1"/>
                </a:solidFill>
                <a:latin typeface="Arial" panose="020B0604020202020204" pitchFamily="34" charset="0"/>
                <a:ea typeface="宋体" panose="02010600030101010101" pitchFamily="2" charset="-122"/>
                <a:cs typeface="Arial" panose="020B0604020202020204" pitchFamily="34" charset="0"/>
                <a:sym typeface="+mn-ea"/>
              </a:rPr>
              <a:t>, ranging from </a:t>
            </a:r>
            <a:r>
              <a:rPr lang="en-US" altLang="zh-CN" sz="2800">
                <a:solidFill>
                  <a:schemeClr val="tx1"/>
                </a:solidFill>
                <a:latin typeface="Arial" panose="020B0604020202020204" pitchFamily="34" charset="0"/>
                <a:ea typeface="宋体" panose="02010600030101010101" pitchFamily="2" charset="-122"/>
                <a:cs typeface="Arial" panose="020B0604020202020204" pitchFamily="34" charset="0"/>
                <a:sym typeface="+mn-ea"/>
              </a:rPr>
              <a:t>... to..., which will get you a deeper insight into Chinese culture.</a:t>
            </a:r>
            <a:endParaRPr lang="en-US" altLang="zh-CN" sz="2800">
              <a:solidFill>
                <a:schemeClr val="tx1"/>
              </a:solidFill>
              <a:latin typeface="Arial" panose="020B0604020202020204" pitchFamily="34" charset="0"/>
              <a:ea typeface="宋体" panose="02010600030101010101" pitchFamily="2" charset="-122"/>
              <a:cs typeface="Arial" panose="020B0604020202020204" pitchFamily="34" charset="0"/>
              <a:sym typeface="+mn-ea"/>
            </a:endParaRPr>
          </a:p>
          <a:p>
            <a:pPr marL="457200" indent="-457200" algn="l" fontAlgn="auto">
              <a:lnSpc>
                <a:spcPts val="3380"/>
              </a:lnSpc>
              <a:spcBef>
                <a:spcPts val="0"/>
              </a:spcBef>
              <a:buFont typeface="Wingdings" panose="05000000000000000000" charset="0"/>
              <a:buChar char="Ø"/>
            </a:pPr>
            <a:r>
              <a:rPr lang="en-US" altLang="zh-CN" sz="2800">
                <a:solidFill>
                  <a:schemeClr val="tx1"/>
                </a:solidFill>
                <a:latin typeface="Arial" panose="020B0604020202020204" pitchFamily="34" charset="0"/>
                <a:ea typeface="宋体" panose="02010600030101010101" pitchFamily="2" charset="-122"/>
                <a:cs typeface="Arial" panose="020B0604020202020204" pitchFamily="34" charset="0"/>
                <a:sym typeface="+mn-ea"/>
              </a:rPr>
              <a:t>T</a:t>
            </a:r>
            <a:r>
              <a:rPr lang="zh-CN" altLang="en-US" sz="2800">
                <a:solidFill>
                  <a:schemeClr val="tx1"/>
                </a:solidFill>
                <a:latin typeface="Arial" panose="020B0604020202020204" pitchFamily="34" charset="0"/>
                <a:ea typeface="宋体" panose="02010600030101010101" pitchFamily="2" charset="-122"/>
                <a:cs typeface="Arial" panose="020B0604020202020204" pitchFamily="34" charset="0"/>
                <a:sym typeface="+mn-ea"/>
              </a:rPr>
              <a:t>he </a:t>
            </a:r>
            <a:r>
              <a:rPr lang="en-US" altLang="zh-CN" sz="2800">
                <a:solidFill>
                  <a:schemeClr val="tx1"/>
                </a:solidFill>
                <a:latin typeface="Arial" panose="020B0604020202020204" pitchFamily="34" charset="0"/>
                <a:ea typeface="宋体" panose="02010600030101010101" pitchFamily="2" charset="-122"/>
                <a:cs typeface="Arial" panose="020B0604020202020204" pitchFamily="34" charset="0"/>
                <a:sym typeface="+mn-ea"/>
              </a:rPr>
              <a:t>party</a:t>
            </a:r>
            <a:r>
              <a:rPr lang="zh-CN" altLang="en-US" sz="2800">
                <a:solidFill>
                  <a:schemeClr val="tx1"/>
                </a:solidFill>
                <a:latin typeface="Arial" panose="020B0604020202020204" pitchFamily="34" charset="0"/>
                <a:ea typeface="宋体" panose="02010600030101010101" pitchFamily="2" charset="-122"/>
                <a:cs typeface="Arial" panose="020B0604020202020204" pitchFamily="34" charset="0"/>
                <a:sym typeface="+mn-ea"/>
              </a:rPr>
              <a:t> features various forms of </a:t>
            </a:r>
            <a:r>
              <a:rPr lang="en-US" altLang="zh-CN" sz="2800">
                <a:solidFill>
                  <a:schemeClr val="tx1"/>
                </a:solidFill>
                <a:latin typeface="Arial" panose="020B0604020202020204" pitchFamily="34" charset="0"/>
                <a:ea typeface="宋体" panose="02010600030101010101" pitchFamily="2" charset="-122"/>
                <a:cs typeface="Arial" panose="020B0604020202020204" pitchFamily="34" charset="0"/>
                <a:sym typeface="+mn-ea"/>
              </a:rPr>
              <a:t> Chinese </a:t>
            </a:r>
            <a:r>
              <a:rPr lang="zh-CN" altLang="en-US" sz="2800">
                <a:solidFill>
                  <a:schemeClr val="tx1"/>
                </a:solidFill>
                <a:latin typeface="Arial" panose="020B0604020202020204" pitchFamily="34" charset="0"/>
                <a:ea typeface="宋体" panose="02010600030101010101" pitchFamily="2" charset="-122"/>
                <a:cs typeface="Arial" panose="020B0604020202020204" pitchFamily="34" charset="0"/>
                <a:sym typeface="+mn-ea"/>
              </a:rPr>
              <a:t>performances, ranging from </a:t>
            </a:r>
            <a:r>
              <a:rPr lang="en-US" altLang="zh-CN" sz="2800">
                <a:solidFill>
                  <a:schemeClr val="tx1"/>
                </a:solidFill>
                <a:latin typeface="Arial" panose="020B0604020202020204" pitchFamily="34" charset="0"/>
                <a:ea typeface="宋体" panose="02010600030101010101" pitchFamily="2" charset="-122"/>
                <a:cs typeface="Arial" panose="020B0604020202020204" pitchFamily="34" charset="0"/>
                <a:sym typeface="+mn-ea"/>
              </a:rPr>
              <a:t>...to...</a:t>
            </a:r>
            <a:r>
              <a:rPr lang="zh-CN" altLang="en-US" sz="2800">
                <a:solidFill>
                  <a:schemeClr val="tx1"/>
                </a:solidFill>
                <a:latin typeface="Arial" panose="020B0604020202020204" pitchFamily="34" charset="0"/>
                <a:ea typeface="宋体" panose="02010600030101010101" pitchFamily="2" charset="-122"/>
                <a:cs typeface="Arial" panose="020B0604020202020204" pitchFamily="34" charset="0"/>
                <a:sym typeface="+mn-ea"/>
              </a:rPr>
              <a:t>. </a:t>
            </a:r>
            <a:endParaRPr lang="zh-CN" altLang="en-US" sz="2800">
              <a:solidFill>
                <a:schemeClr val="tx1"/>
              </a:solidFill>
              <a:latin typeface="Arial" panose="020B0604020202020204" pitchFamily="34" charset="0"/>
              <a:ea typeface="宋体" panose="02010600030101010101" pitchFamily="2" charset="-122"/>
              <a:cs typeface="Arial" panose="020B0604020202020204" pitchFamily="34" charset="0"/>
              <a:sym typeface="+mn-ea"/>
            </a:endParaRPr>
          </a:p>
          <a:p>
            <a:pPr marL="457200" indent="-457200" algn="l" fontAlgn="auto">
              <a:lnSpc>
                <a:spcPts val="3380"/>
              </a:lnSpc>
              <a:spcBef>
                <a:spcPts val="0"/>
              </a:spcBef>
              <a:buFont typeface="Wingdings" panose="05000000000000000000" charset="0"/>
              <a:buChar char="Ø"/>
            </a:pPr>
            <a:r>
              <a:rPr lang="en-US" altLang="zh-CN" sz="2800">
                <a:solidFill>
                  <a:schemeClr val="tx1"/>
                </a:solidFill>
                <a:latin typeface="Arial" panose="020B0604020202020204" pitchFamily="34" charset="0"/>
                <a:cs typeface="Arial" panose="020B0604020202020204" pitchFamily="34" charset="0"/>
                <a:sym typeface="+mn-ea"/>
              </a:rPr>
              <a:t>Scheduled in the Students’ Center on January 1, 2022,  the party offers a variety of performances featuring both Chinese cultures.  </a:t>
            </a:r>
            <a:endParaRPr lang="en-US" altLang="zh-CN" sz="2800">
              <a:solidFill>
                <a:schemeClr val="tx1"/>
              </a:solidFill>
              <a:latin typeface="Arial" panose="020B0604020202020204" pitchFamily="34" charset="0"/>
              <a:cs typeface="Arial" panose="020B0604020202020204" pitchFamily="34" charset="0"/>
              <a:sym typeface="+mn-ea"/>
            </a:endParaRPr>
          </a:p>
          <a:p>
            <a:pPr marL="457200" indent="-457200" algn="l" fontAlgn="auto">
              <a:lnSpc>
                <a:spcPts val="3380"/>
              </a:lnSpc>
              <a:spcBef>
                <a:spcPts val="0"/>
              </a:spcBef>
              <a:buFont typeface="Wingdings" panose="05000000000000000000" charset="0"/>
              <a:buChar char="Ø"/>
            </a:pPr>
            <a:r>
              <a:rPr lang="en-US" altLang="zh-CN" sz="2800">
                <a:solidFill>
                  <a:schemeClr val="tx1"/>
                </a:solidFill>
                <a:latin typeface="Arial" panose="020B0604020202020204" pitchFamily="34" charset="0"/>
                <a:cs typeface="Arial" panose="020B0604020202020204" pitchFamily="34" charset="0"/>
                <a:sym typeface="+mn-ea"/>
              </a:rPr>
              <a:t>.... are arranged for exchange students to get immersed in rich Chinese culture. And ... can well bridge the two different cultures. </a:t>
            </a:r>
            <a:endParaRPr lang="en-US" altLang="zh-CN" sz="2800">
              <a:solidFill>
                <a:schemeClr val="tx1"/>
              </a:solidFill>
              <a:latin typeface="Arial" panose="020B0604020202020204" pitchFamily="34" charset="0"/>
              <a:cs typeface="Arial" panose="020B0604020202020204" pitchFamily="34" charset="0"/>
              <a:sym typeface="+mn-ea"/>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Isosceles Triangle 91"/>
          <p:cNvSpPr/>
          <p:nvPr/>
        </p:nvSpPr>
        <p:spPr>
          <a:xfrm rot="19500000" flipH="1">
            <a:off x="1155378" y="743130"/>
            <a:ext cx="488244" cy="420901"/>
          </a:xfrm>
          <a:prstGeom prst="triangle">
            <a:avLst/>
          </a:prstGeom>
          <a:solidFill>
            <a:srgbClr val="60A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nut 92"/>
          <p:cNvSpPr/>
          <p:nvPr/>
        </p:nvSpPr>
        <p:spPr>
          <a:xfrm flipH="1">
            <a:off x="536252" y="232007"/>
            <a:ext cx="1444124" cy="1444124"/>
          </a:xfrm>
          <a:prstGeom prst="donut">
            <a:avLst>
              <a:gd name="adj" fmla="val 190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 name="Group 93"/>
          <p:cNvGrpSpPr/>
          <p:nvPr/>
        </p:nvGrpSpPr>
        <p:grpSpPr>
          <a:xfrm flipH="1">
            <a:off x="1720215" y="618218"/>
            <a:ext cx="3368040" cy="469537"/>
            <a:chOff x="-434415" y="1445664"/>
            <a:chExt cx="3599092" cy="365668"/>
          </a:xfrm>
          <a:solidFill>
            <a:srgbClr val="67A995"/>
          </a:solidFill>
        </p:grpSpPr>
        <p:sp>
          <p:nvSpPr>
            <p:cNvPr id="43" name="Round Same Side Corner Rectangle 94"/>
            <p:cNvSpPr/>
            <p:nvPr/>
          </p:nvSpPr>
          <p:spPr>
            <a:xfrm rot="16200000">
              <a:off x="2305045" y="951700"/>
              <a:ext cx="347664" cy="1371600"/>
            </a:xfrm>
            <a:prstGeom prst="round2SameRect">
              <a:avLst/>
            </a:prstGeom>
            <a:solidFill>
              <a:srgbClr val="84B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微软雅黑" panose="020B0503020204020204" charset="-122"/>
                <a:ea typeface="微软雅黑" panose="020B0503020204020204" charset="-122"/>
              </a:endParaRPr>
            </a:p>
          </p:txBody>
        </p:sp>
        <p:sp>
          <p:nvSpPr>
            <p:cNvPr id="44" name="Text Placeholder 3"/>
            <p:cNvSpPr txBox="1"/>
            <p:nvPr/>
          </p:nvSpPr>
          <p:spPr>
            <a:xfrm>
              <a:off x="-434415" y="1445664"/>
              <a:ext cx="3598877" cy="335290"/>
            </a:xfrm>
            <a:prstGeom prst="rect">
              <a:avLst/>
            </a:prstGeom>
            <a:grpFill/>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fontAlgn="auto">
                <a:spcBef>
                  <a:spcPct val="20000"/>
                </a:spcBef>
                <a:spcAft>
                  <a:spcPts val="0"/>
                </a:spcAft>
                <a:defRPr/>
              </a:pPr>
              <a:r>
                <a:rPr lang="en-US" dirty="0">
                  <a:solidFill>
                    <a:schemeClr val="bg1"/>
                  </a:solidFill>
                  <a:latin typeface="微软雅黑" panose="020B0503020204020204" charset="-122"/>
                  <a:ea typeface="微软雅黑" panose="020B0503020204020204" charset="-122"/>
                </a:rPr>
                <a:t>point 3:</a:t>
              </a:r>
              <a:r>
                <a:rPr lang="zh-CN" altLang="en-US" dirty="0">
                  <a:solidFill>
                    <a:schemeClr val="bg1"/>
                  </a:solidFill>
                  <a:latin typeface="微软雅黑" panose="020B0503020204020204" charset="-122"/>
                  <a:ea typeface="微软雅黑" panose="020B0503020204020204" charset="-122"/>
                </a:rPr>
                <a:t>欢迎参加</a:t>
              </a:r>
              <a:endParaRPr lang="zh-CN" altLang="en-US" dirty="0">
                <a:solidFill>
                  <a:schemeClr val="bg1"/>
                </a:solidFill>
                <a:latin typeface="微软雅黑" panose="020B0503020204020204" charset="-122"/>
                <a:ea typeface="微软雅黑" panose="020B0503020204020204" charset="-122"/>
              </a:endParaRPr>
            </a:p>
          </p:txBody>
        </p:sp>
      </p:grpSp>
      <p:graphicFrame>
        <p:nvGraphicFramePr>
          <p:cNvPr id="2" name="表格 1"/>
          <p:cNvGraphicFramePr/>
          <p:nvPr>
            <p:custDataLst>
              <p:tags r:id="rId1"/>
            </p:custDataLst>
          </p:nvPr>
        </p:nvGraphicFramePr>
        <p:xfrm>
          <a:off x="779780" y="1266190"/>
          <a:ext cx="10946130" cy="5064760"/>
        </p:xfrm>
        <a:graphic>
          <a:graphicData uri="http://schemas.openxmlformats.org/drawingml/2006/table">
            <a:tbl>
              <a:tblPr firstRow="1" bandRow="1">
                <a:tableStyleId>{5C22544A-7EE6-4342-B048-85BDC9FD1C3A}</a:tableStyleId>
              </a:tblPr>
              <a:tblGrid>
                <a:gridCol w="2128520"/>
                <a:gridCol w="8817610"/>
              </a:tblGrid>
              <a:tr h="5064760">
                <a:tc>
                  <a:txBody>
                    <a:bodyPr/>
                    <a:p>
                      <a:pPr algn="l">
                        <a:buNone/>
                      </a:pP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欢迎参加：</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buNone/>
                      </a:pPr>
                      <a:r>
                        <a:rPr lang="en-US" altLang="zh-CN" sz="2800">
                          <a:solidFill>
                            <a:srgbClr val="FF0000"/>
                          </a:solidFill>
                          <a:ea typeface="宋体" panose="02010600030101010101" pitchFamily="2" charset="-122"/>
                          <a:sym typeface="+mn-ea"/>
                        </a:rPr>
                        <a:t>(</a:t>
                      </a:r>
                      <a:r>
                        <a:rPr lang="zh-CN" altLang="en-US" sz="2800">
                          <a:solidFill>
                            <a:srgbClr val="FF0000"/>
                          </a:solidFill>
                          <a:ea typeface="宋体" panose="02010600030101010101" pitchFamily="2" charset="-122"/>
                          <a:sym typeface="+mn-ea"/>
                        </a:rPr>
                        <a:t>欢迎</a:t>
                      </a:r>
                      <a:r>
                        <a:rPr lang="en-US" altLang="zh-CN" sz="2800">
                          <a:solidFill>
                            <a:srgbClr val="FF0000"/>
                          </a:solidFill>
                          <a:ea typeface="宋体" panose="02010600030101010101" pitchFamily="2" charset="-122"/>
                          <a:sym typeface="+mn-ea"/>
                        </a:rPr>
                        <a:t>+</a:t>
                      </a:r>
                      <a:r>
                        <a:rPr lang="zh-CN" altLang="en-US" sz="2800">
                          <a:solidFill>
                            <a:srgbClr val="FF0000"/>
                          </a:solidFill>
                          <a:ea typeface="宋体" panose="02010600030101010101" pitchFamily="2" charset="-122"/>
                          <a:sym typeface="+mn-ea"/>
                        </a:rPr>
                        <a:t>吸引力</a:t>
                      </a:r>
                      <a:r>
                        <a:rPr lang="en-US" altLang="zh-CN" sz="2800">
                          <a:solidFill>
                            <a:srgbClr val="FF0000"/>
                          </a:solidFill>
                          <a:ea typeface="宋体" panose="02010600030101010101" pitchFamily="2" charset="-122"/>
                          <a:sym typeface="+mn-ea"/>
                        </a:rPr>
                        <a:t>)</a:t>
                      </a:r>
                      <a:endParaRPr lang="en-US" altLang="zh-CN"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algn="l">
                        <a:buNone/>
                      </a:pPr>
                      <a:endParaRPr lang="en-US" altLang="zh-CN"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txBody>
                  <a:tcPr>
                    <a:noFill/>
                  </a:tcPr>
                </a:tc>
                <a:tc>
                  <a:txBody>
                    <a:bodyPr/>
                    <a:p>
                      <a:pPr>
                        <a:buNone/>
                      </a:pPr>
                      <a:endParaRPr lang="zh-CN" altLang="en-US">
                        <a:noFill/>
                      </a:endParaRPr>
                    </a:p>
                  </a:txBody>
                  <a:tcPr>
                    <a:noFill/>
                  </a:tcPr>
                </a:tc>
              </a:tr>
            </a:tbl>
          </a:graphicData>
        </a:graphic>
      </p:graphicFrame>
      <p:sp>
        <p:nvSpPr>
          <p:cNvPr id="5" name="文本框 4"/>
          <p:cNvSpPr txBox="1"/>
          <p:nvPr/>
        </p:nvSpPr>
        <p:spPr>
          <a:xfrm>
            <a:off x="2947670" y="1353185"/>
            <a:ext cx="8778240" cy="396938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pPr marL="457200" indent="-457200" algn="l" fontAlgn="auto">
              <a:lnSpc>
                <a:spcPct val="100000"/>
              </a:lnSpc>
              <a:spcBef>
                <a:spcPts val="0"/>
              </a:spcBef>
              <a:buFont typeface="Wingdings" panose="05000000000000000000" charset="0"/>
              <a:buChar char="Ø"/>
            </a:pPr>
            <a:r>
              <a:rPr sz="2800">
                <a:latin typeface="Arial" panose="020B0604020202020204" pitchFamily="34" charset="0"/>
                <a:ea typeface="宋体" panose="02010600030101010101" pitchFamily="2" charset="-122"/>
                <a:cs typeface="Arial" panose="020B0604020202020204" pitchFamily="34" charset="0"/>
                <a:sym typeface="+mn-ea"/>
              </a:rPr>
              <a:t>All exchange students are highly welcome to attend. You can’t afford to miss it!</a:t>
            </a:r>
            <a:endParaRPr sz="2800">
              <a:latin typeface="Arial" panose="020B0604020202020204" pitchFamily="34" charset="0"/>
              <a:ea typeface="宋体" panose="02010600030101010101" pitchFamily="2" charset="-122"/>
              <a:cs typeface="Arial" panose="020B0604020202020204" pitchFamily="34" charset="0"/>
              <a:sym typeface="+mn-ea"/>
            </a:endParaRPr>
          </a:p>
          <a:p>
            <a:pPr marL="457200" indent="-457200" algn="l" fontAlgn="auto">
              <a:lnSpc>
                <a:spcPct val="100000"/>
              </a:lnSpc>
              <a:spcBef>
                <a:spcPts val="0"/>
              </a:spcBef>
              <a:buFont typeface="Wingdings" panose="05000000000000000000" charset="0"/>
              <a:buChar char="Ø"/>
            </a:pPr>
            <a:r>
              <a:rPr lang="en-US" sz="2800">
                <a:latin typeface="Arial" panose="020B0604020202020204" pitchFamily="34" charset="0"/>
                <a:ea typeface="宋体" panose="02010600030101010101" pitchFamily="2" charset="-122"/>
                <a:cs typeface="Arial" panose="020B0604020202020204" pitchFamily="34" charset="0"/>
                <a:sym typeface="+mn-ea"/>
              </a:rPr>
              <a:t>The party is sure  to be a mix of fun and learning. All the exchange students are welcome.</a:t>
            </a:r>
            <a:endParaRPr lang="en-US" sz="2800">
              <a:latin typeface="Arial" panose="020B0604020202020204" pitchFamily="34" charset="0"/>
              <a:ea typeface="宋体" panose="02010600030101010101" pitchFamily="2" charset="-122"/>
              <a:cs typeface="Arial" panose="020B0604020202020204" pitchFamily="34" charset="0"/>
              <a:sym typeface="+mn-ea"/>
            </a:endParaRPr>
          </a:p>
          <a:p>
            <a:pPr marL="457200" indent="-457200" algn="l" fontAlgn="auto">
              <a:lnSpc>
                <a:spcPct val="100000"/>
              </a:lnSpc>
              <a:spcBef>
                <a:spcPts val="0"/>
              </a:spcBef>
              <a:buFont typeface="Wingdings" panose="05000000000000000000" charset="0"/>
              <a:buChar char="Ø"/>
            </a:pPr>
            <a:r>
              <a:rPr lang="en-US" sz="2800">
                <a:latin typeface="Arial" panose="020B0604020202020204" pitchFamily="34" charset="0"/>
                <a:ea typeface="宋体" panose="02010600030101010101" pitchFamily="2" charset="-122"/>
                <a:cs typeface="Arial" panose="020B0604020202020204" pitchFamily="34" charset="0"/>
                <a:sym typeface="+mn-ea"/>
              </a:rPr>
              <a:t>The party will well bridge the Chinese and British cultures. Never deprive yourself of the chance to have fun.</a:t>
            </a:r>
            <a:endParaRPr lang="en-US" sz="2800">
              <a:latin typeface="Arial" panose="020B0604020202020204" pitchFamily="34" charset="0"/>
              <a:ea typeface="宋体" panose="02010600030101010101" pitchFamily="2" charset="-122"/>
              <a:cs typeface="Arial" panose="020B0604020202020204" pitchFamily="34" charset="0"/>
              <a:sym typeface="+mn-ea"/>
            </a:endParaRPr>
          </a:p>
          <a:p>
            <a:pPr marL="457200" indent="-457200" algn="l" fontAlgn="auto">
              <a:lnSpc>
                <a:spcPct val="100000"/>
              </a:lnSpc>
              <a:spcBef>
                <a:spcPts val="0"/>
              </a:spcBef>
              <a:buFont typeface="Wingdings" panose="05000000000000000000" charset="0"/>
              <a:buChar char="Ø"/>
            </a:pPr>
            <a:r>
              <a:rPr lang="en-US" sz="2800">
                <a:latin typeface="Arial" panose="020B0604020202020204" pitchFamily="34" charset="0"/>
                <a:ea typeface="宋体" panose="02010600030101010101" pitchFamily="2" charset="-122"/>
                <a:cs typeface="Arial" panose="020B0604020202020204" pitchFamily="34" charset="0"/>
                <a:sym typeface="+mn-ea"/>
              </a:rPr>
              <a:t>All the exchange students are welcome. You are sure to have a memorable time.</a:t>
            </a:r>
            <a:endParaRPr lang="en-US" sz="2800">
              <a:latin typeface="Arial" panose="020B0604020202020204" pitchFamily="34" charset="0"/>
              <a:ea typeface="宋体" panose="02010600030101010101" pitchFamily="2" charset="-122"/>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535622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0326" y="157677"/>
            <a:ext cx="6888480" cy="829945"/>
          </a:xfrm>
          <a:prstGeom prst="rect">
            <a:avLst/>
          </a:prstGeom>
          <a:noFill/>
        </p:spPr>
        <p:txBody>
          <a:bodyPr wrap="non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参考范文（金华十校）：</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161415"/>
            <a:ext cx="11516995" cy="483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fontAlgn="auto">
              <a:lnSpc>
                <a:spcPct val="100000"/>
              </a:lnSpc>
              <a:spcBef>
                <a:spcPts val="0"/>
              </a:spcBef>
              <a:buNone/>
            </a:pPr>
            <a:r>
              <a:rPr lang="zh-CN" altLang="en-US" sz="2800" b="1">
                <a:solidFill>
                  <a:schemeClr val="tx1"/>
                </a:solidFill>
                <a:latin typeface="Times New Roman" panose="02020603050405020304" charset="0"/>
                <a:ea typeface="宋体" panose="02010600030101010101" pitchFamily="2" charset="-122"/>
                <a:cs typeface="Times New Roman" panose="02020603050405020304" charset="0"/>
                <a:sym typeface="+mn-ea"/>
              </a:rPr>
              <a:t>Notice</a:t>
            </a:r>
            <a:endParaRPr lang="zh-CN" altLang="en-US" sz="2800" b="1">
              <a:solidFill>
                <a:schemeClr val="tx1"/>
              </a:solidFill>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r>
              <a:rPr sz="2800">
                <a:latin typeface="Times New Roman" panose="02020603050405020304" charset="0"/>
                <a:ea typeface="宋体" panose="02010600030101010101" pitchFamily="2" charset="-122"/>
                <a:cs typeface="Times New Roman" panose="02020603050405020304" charset="0"/>
                <a:sym typeface="+mn-ea"/>
              </a:rPr>
              <a:t>With the New Year approaching, a New Year party is scheduled to be held by our school on January 1st, 2021 in the school music hall. </a:t>
            </a:r>
            <a:endParaRPr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en-US" sz="2800">
                <a:latin typeface="Times New Roman" panose="02020603050405020304" charset="0"/>
                <a:ea typeface="宋体" panose="02010600030101010101" pitchFamily="2" charset="-122"/>
                <a:cs typeface="Times New Roman" panose="02020603050405020304" charset="0"/>
                <a:sym typeface="+mn-ea"/>
              </a:rPr>
              <a:t>        </a:t>
            </a:r>
            <a:r>
              <a:rPr sz="2800">
                <a:latin typeface="Times New Roman" panose="02020603050405020304" charset="0"/>
                <a:ea typeface="宋体" panose="02010600030101010101" pitchFamily="2" charset="-122"/>
                <a:cs typeface="Times New Roman" panose="02020603050405020304" charset="0"/>
                <a:sym typeface="+mn-ea"/>
              </a:rPr>
              <a:t>A wide variety of performances featuring traditional Chinese culture will be put on stage, including folk music, traditional Chinese operas, cross talk, lion dance and Chinese martial arts. Besides, an English drama based on British playwright Shakespeare’s masterpiece Hamlet will be performed. </a:t>
            </a:r>
            <a:endParaRPr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en-US" sz="2800">
                <a:latin typeface="Times New Roman" panose="02020603050405020304" charset="0"/>
                <a:ea typeface="宋体" panose="02010600030101010101" pitchFamily="2" charset="-122"/>
                <a:cs typeface="Times New Roman" panose="02020603050405020304" charset="0"/>
                <a:sym typeface="+mn-ea"/>
              </a:rPr>
              <a:t>      </a:t>
            </a:r>
            <a:r>
              <a:rPr sz="2800">
                <a:latin typeface="Times New Roman" panose="02020603050405020304" charset="0"/>
                <a:ea typeface="宋体" panose="02010600030101010101" pitchFamily="2" charset="-122"/>
                <a:cs typeface="Times New Roman" panose="02020603050405020304" charset="0"/>
                <a:sym typeface="+mn-ea"/>
              </a:rPr>
              <a:t>All exchange students are highly welcome to attend. You can’t afford to miss it!</a:t>
            </a:r>
            <a:endParaRPr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en-US" sz="2800">
                <a:latin typeface="Times New Roman" panose="02020603050405020304" charset="0"/>
                <a:ea typeface="宋体" panose="02010600030101010101" pitchFamily="2" charset="-122"/>
                <a:cs typeface="Times New Roman" panose="02020603050405020304" charset="0"/>
                <a:sym typeface="+mn-ea"/>
              </a:rPr>
              <a:t>                                                                        </a:t>
            </a:r>
            <a:r>
              <a:rPr sz="2800">
                <a:latin typeface="Times New Roman" panose="02020603050405020304" charset="0"/>
                <a:ea typeface="宋体" panose="02010600030101010101" pitchFamily="2" charset="-122"/>
                <a:cs typeface="Times New Roman" panose="02020603050405020304" charset="0"/>
                <a:sym typeface="+mn-ea"/>
              </a:rPr>
              <a:t>The Student Union</a:t>
            </a:r>
            <a:r>
              <a:rPr lang="en-US" altLang="zh-CN" sz="2800">
                <a:latin typeface="Times New Roman" panose="02020603050405020304" charset="0"/>
                <a:ea typeface="宋体" panose="02010600030101010101" pitchFamily="2" charset="-122"/>
                <a:cs typeface="Times New Roman" panose="02020603050405020304" charset="0"/>
                <a:sym typeface="+mn-ea"/>
              </a:rPr>
              <a:t>                                                                                                                                                                              </a:t>
            </a:r>
            <a:endParaRPr lang="en-US" altLang="zh-CN"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November</a:t>
            </a:r>
            <a:r>
              <a:rPr lang="zh-CN" altLang="en-US" sz="2800">
                <a:latin typeface="Times New Roman" panose="02020603050405020304" charset="0"/>
                <a:ea typeface="宋体" panose="02010600030101010101" pitchFamily="2" charset="-122"/>
                <a:cs typeface="Times New Roman" panose="02020603050405020304" charset="0"/>
                <a:sym typeface="+mn-ea"/>
              </a:rPr>
              <a:t> 10th, 2021</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601027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0326" y="157677"/>
            <a:ext cx="6888480" cy="829945"/>
          </a:xfrm>
          <a:prstGeom prst="rect">
            <a:avLst/>
          </a:prstGeom>
          <a:noFill/>
        </p:spPr>
        <p:txBody>
          <a:bodyPr wrap="non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下水作文（金华十校）：</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161415"/>
            <a:ext cx="11516995" cy="526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fontAlgn="auto">
              <a:lnSpc>
                <a:spcPct val="100000"/>
              </a:lnSpc>
              <a:spcBef>
                <a:spcPts val="0"/>
              </a:spcBef>
              <a:buNone/>
            </a:pPr>
            <a:r>
              <a:rPr lang="zh-CN" altLang="en-US" sz="2800" b="1">
                <a:solidFill>
                  <a:schemeClr val="tx1"/>
                </a:solidFill>
                <a:latin typeface="Times New Roman" panose="02020603050405020304" charset="0"/>
                <a:ea typeface="宋体" panose="02010600030101010101" pitchFamily="2" charset="-122"/>
                <a:cs typeface="Times New Roman" panose="02020603050405020304" charset="0"/>
                <a:sym typeface="+mn-ea"/>
              </a:rPr>
              <a:t>Notice</a:t>
            </a:r>
            <a:endParaRPr lang="zh-CN" altLang="en-US" sz="2800" b="1">
              <a:solidFill>
                <a:schemeClr val="tx1"/>
              </a:solidFill>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r>
              <a:rPr sz="2800">
                <a:latin typeface="Times New Roman" panose="02020603050405020304" charset="0"/>
                <a:ea typeface="宋体" panose="02010600030101010101" pitchFamily="2" charset="-122"/>
                <a:cs typeface="Times New Roman" panose="02020603050405020304" charset="0"/>
                <a:sym typeface="+mn-ea"/>
              </a:rPr>
              <a:t>To celebrate the approaching New Year, our school is to hold a New Year Party in the Students’ Center. 19</a:t>
            </a:r>
            <a:endParaRPr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sz="2800">
                <a:latin typeface="Times New Roman" panose="02020603050405020304" charset="0"/>
                <a:ea typeface="宋体" panose="02010600030101010101" pitchFamily="2" charset="-122"/>
                <a:cs typeface="Times New Roman" panose="02020603050405020304" charset="0"/>
                <a:sym typeface="+mn-ea"/>
              </a:rPr>
              <a:t> </a:t>
            </a:r>
            <a:r>
              <a:rPr lang="en-US" sz="2800">
                <a:latin typeface="Times New Roman" panose="02020603050405020304" charset="0"/>
                <a:ea typeface="宋体" panose="02010600030101010101" pitchFamily="2" charset="-122"/>
                <a:cs typeface="Times New Roman" panose="02020603050405020304" charset="0"/>
                <a:sym typeface="+mn-ea"/>
              </a:rPr>
              <a:t>     </a:t>
            </a:r>
            <a:r>
              <a:rPr sz="2800">
                <a:latin typeface="Times New Roman" panose="02020603050405020304" charset="0"/>
                <a:ea typeface="宋体" panose="02010600030101010101" pitchFamily="2" charset="-122"/>
                <a:cs typeface="Times New Roman" panose="02020603050405020304" charset="0"/>
                <a:sym typeface="+mn-ea"/>
              </a:rPr>
              <a:t>Scheduled on December 31st, the party offers a variety of performances featuring both Chinese and British culture. Many Chinese characteristic performances, such as folk music, cross talks and martial arts, will get you a deeper insight into the rich Chinese culture. And the English programs from some exchange students will hopefully bridge the two cultures.56</a:t>
            </a:r>
            <a:endParaRPr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sz="2800">
                <a:latin typeface="Times New Roman" panose="02020603050405020304" charset="0"/>
                <a:ea typeface="宋体" panose="02010600030101010101" pitchFamily="2" charset="-122"/>
                <a:cs typeface="Times New Roman" panose="02020603050405020304" charset="0"/>
                <a:sym typeface="+mn-ea"/>
              </a:rPr>
              <a:t> </a:t>
            </a:r>
            <a:r>
              <a:rPr lang="en-US" sz="2800">
                <a:latin typeface="Times New Roman" panose="02020603050405020304" charset="0"/>
                <a:ea typeface="宋体" panose="02010600030101010101" pitchFamily="2" charset="-122"/>
                <a:cs typeface="Times New Roman" panose="02020603050405020304" charset="0"/>
                <a:sym typeface="+mn-ea"/>
              </a:rPr>
              <a:t>   </a:t>
            </a:r>
            <a:r>
              <a:rPr sz="2800">
                <a:latin typeface="Times New Roman" panose="02020603050405020304" charset="0"/>
                <a:ea typeface="宋体" panose="02010600030101010101" pitchFamily="2" charset="-122"/>
                <a:cs typeface="Times New Roman" panose="02020603050405020304" charset="0"/>
                <a:sym typeface="+mn-ea"/>
              </a:rPr>
              <a:t>All the exchange students are welcome. You are sure to have a memorable time full of fun and learning. 19</a:t>
            </a:r>
            <a:endParaRPr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en-US" sz="2800">
                <a:latin typeface="Times New Roman" panose="02020603050405020304" charset="0"/>
                <a:ea typeface="宋体" panose="02010600030101010101" pitchFamily="2" charset="-122"/>
                <a:cs typeface="Times New Roman" panose="02020603050405020304" charset="0"/>
                <a:sym typeface="+mn-ea"/>
              </a:rPr>
              <a:t>                                                                            </a:t>
            </a:r>
            <a:r>
              <a:rPr sz="2800">
                <a:latin typeface="Times New Roman" panose="02020603050405020304" charset="0"/>
                <a:ea typeface="宋体" panose="02010600030101010101" pitchFamily="2" charset="-122"/>
                <a:cs typeface="Times New Roman" panose="02020603050405020304" charset="0"/>
                <a:sym typeface="+mn-ea"/>
              </a:rPr>
              <a:t>The Student Union</a:t>
            </a:r>
            <a:endParaRPr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sz="2800">
                <a:latin typeface="Times New Roman" panose="02020603050405020304" charset="0"/>
                <a:ea typeface="宋体" panose="02010600030101010101" pitchFamily="2" charset="-122"/>
                <a:cs typeface="Times New Roman" panose="02020603050405020304" charset="0"/>
                <a:sym typeface="+mn-ea"/>
              </a:rPr>
              <a:t>   </a:t>
            </a:r>
            <a:r>
              <a:rPr lang="en-US" sz="2800">
                <a:latin typeface="Times New Roman" panose="02020603050405020304" charset="0"/>
                <a:ea typeface="宋体" panose="02010600030101010101" pitchFamily="2" charset="-122"/>
                <a:cs typeface="Times New Roman" panose="02020603050405020304" charset="0"/>
                <a:sym typeface="+mn-ea"/>
              </a:rPr>
              <a:t>                                                                                   </a:t>
            </a:r>
            <a:r>
              <a:rPr sz="2800">
                <a:latin typeface="Times New Roman" panose="02020603050405020304" charset="0"/>
                <a:ea typeface="宋体" panose="02010600030101010101" pitchFamily="2" charset="-122"/>
                <a:cs typeface="Times New Roman" panose="02020603050405020304" charset="0"/>
                <a:sym typeface="+mn-ea"/>
              </a:rPr>
              <a:t>November 10, 2021</a:t>
            </a:r>
            <a:r>
              <a:rPr lang="en-US" sz="2800">
                <a:latin typeface="Times New Roman" panose="02020603050405020304" charset="0"/>
                <a:ea typeface="宋体" panose="02010600030101010101" pitchFamily="2" charset="-122"/>
                <a:cs typeface="Times New Roman" panose="02020603050405020304" charset="0"/>
                <a:sym typeface="+mn-ea"/>
              </a:rPr>
              <a:t>      </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p:txBody>
      </p:sp>
      <p:pic>
        <p:nvPicPr>
          <p:cNvPr id="12" name="图片 11" descr="水印"/>
          <p:cNvPicPr>
            <a:picLocks noChangeAspect="1"/>
          </p:cNvPicPr>
          <p:nvPr userDrawn="1"/>
        </p:nvPicPr>
        <p:blipFill>
          <a:blip r:embed="rId7"/>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29" name="图片 28"/>
          <p:cNvPicPr>
            <a:picLocks noChangeAspect="1"/>
          </p:cNvPicPr>
          <p:nvPr/>
        </p:nvPicPr>
        <p:blipFill rotWithShape="1">
          <a:blip r:embed="rId2">
            <a:extLst>
              <a:ext uri="{28A0092B-C50C-407E-A947-70E740481C1C}">
                <a14:useLocalDpi xmlns:a14="http://schemas.microsoft.com/office/drawing/2010/main" val="0"/>
              </a:ext>
            </a:extLst>
          </a:blip>
          <a:srcRect l="56967" t="3637" r="12803" b="55728"/>
          <a:stretch>
            <a:fillRect/>
          </a:stretch>
        </p:blipFill>
        <p:spPr>
          <a:xfrm>
            <a:off x="8226492" y="116114"/>
            <a:ext cx="1381965" cy="2786744"/>
          </a:xfrm>
          <a:prstGeom prst="rect">
            <a:avLst/>
          </a:prstGeom>
        </p:spPr>
      </p:pic>
      <p:pic>
        <p:nvPicPr>
          <p:cNvPr id="31" name="图片 30"/>
          <p:cNvPicPr>
            <a:picLocks noChangeAspect="1"/>
          </p:cNvPicPr>
          <p:nvPr/>
        </p:nvPicPr>
        <p:blipFill rotWithShape="1">
          <a:blip r:embed="rId3">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4">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18981" t="17450" r="21387" b="54928"/>
          <a:stretch>
            <a:fillRect/>
          </a:stretch>
        </p:blipFill>
        <p:spPr>
          <a:xfrm>
            <a:off x="1260475" y="1777365"/>
            <a:ext cx="10093960" cy="3168015"/>
          </a:xfrm>
          <a:prstGeom prst="rect">
            <a:avLst/>
          </a:prstGeom>
        </p:spPr>
      </p:pic>
      <p:pic>
        <p:nvPicPr>
          <p:cNvPr id="21" name="图片 20"/>
          <p:cNvPicPr>
            <a:picLocks noChangeAspect="1"/>
          </p:cNvPicPr>
          <p:nvPr/>
        </p:nvPicPr>
        <p:blipFill rotWithShape="1">
          <a:blip r:embed="rId6">
            <a:extLst>
              <a:ext uri="{28A0092B-C50C-407E-A947-70E740481C1C}">
                <a14:useLocalDpi xmlns:a14="http://schemas.microsoft.com/office/drawing/2010/main" val="0"/>
              </a:ext>
            </a:extLst>
          </a:blip>
          <a:srcRect l="40058" t="7084" r="41330" b="79675"/>
          <a:stretch>
            <a:fillRect/>
          </a:stretch>
        </p:blipFill>
        <p:spPr>
          <a:xfrm>
            <a:off x="2933700" y="666750"/>
            <a:ext cx="1545766" cy="1649727"/>
          </a:xfrm>
          <a:prstGeom prst="rect">
            <a:avLst/>
          </a:prstGeom>
        </p:spPr>
      </p:pic>
      <p:pic>
        <p:nvPicPr>
          <p:cNvPr id="27" name="图片 26"/>
          <p:cNvPicPr>
            <a:picLocks noChangeAspect="1"/>
          </p:cNvPicPr>
          <p:nvPr/>
        </p:nvPicPr>
        <p:blipFill rotWithShape="1">
          <a:blip r:embed="rId7">
            <a:extLst>
              <a:ext uri="{28A0092B-C50C-407E-A947-70E740481C1C}">
                <a14:useLocalDpi xmlns:a14="http://schemas.microsoft.com/office/drawing/2010/main" val="0"/>
              </a:ext>
            </a:extLst>
          </a:blip>
          <a:srcRect t="78944" r="69734"/>
          <a:stretch>
            <a:fillRect/>
          </a:stretch>
        </p:blipFill>
        <p:spPr>
          <a:xfrm>
            <a:off x="6170" y="4662089"/>
            <a:ext cx="2337750" cy="2439830"/>
          </a:xfrm>
          <a:prstGeom prst="rect">
            <a:avLst/>
          </a:prstGeom>
        </p:spPr>
      </p:pic>
      <p:pic>
        <p:nvPicPr>
          <p:cNvPr id="37" name="图片 36"/>
          <p:cNvPicPr>
            <a:picLocks noChangeAspect="1"/>
          </p:cNvPicPr>
          <p:nvPr/>
        </p:nvPicPr>
        <p:blipFill rotWithShape="1">
          <a:blip r:embed="rId8">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464945" y="2638425"/>
            <a:ext cx="9506585" cy="1445260"/>
          </a:xfrm>
          <a:prstGeom prst="rect">
            <a:avLst/>
          </a:prstGeom>
          <a:noFill/>
        </p:spPr>
        <p:txBody>
          <a:bodyPr wrap="square" rtlCol="0">
            <a:spAutoFit/>
          </a:bodyPr>
          <a:lstStyle/>
          <a:p>
            <a:pPr algn="ctr"/>
            <a:r>
              <a:rPr lang="zh-CN" altLang="en-US" sz="4400" b="1">
                <a:latin typeface="宋体" panose="02010600030101010101" pitchFamily="2" charset="-122"/>
                <a:ea typeface="宋体" panose="02010600030101010101" pitchFamily="2" charset="-122"/>
                <a:cs typeface="宋体" panose="02010600030101010101" pitchFamily="2" charset="-122"/>
                <a:sym typeface="+mn-ea"/>
              </a:rPr>
              <a:t>20211105七彩阳光</a:t>
            </a:r>
            <a:r>
              <a:rPr lang="en-US" altLang="zh-CN" sz="4400" b="1">
                <a:latin typeface="宋体" panose="02010600030101010101" pitchFamily="2" charset="-122"/>
                <a:ea typeface="宋体" panose="02010600030101010101" pitchFamily="2" charset="-122"/>
                <a:cs typeface="宋体" panose="02010600030101010101" pitchFamily="2" charset="-122"/>
                <a:sym typeface="+mn-ea"/>
              </a:rPr>
              <a:t>+20211110</a:t>
            </a:r>
            <a:r>
              <a:rPr lang="zh-CN" altLang="en-US" sz="4400" b="1">
                <a:latin typeface="宋体" panose="02010600030101010101" pitchFamily="2" charset="-122"/>
                <a:ea typeface="宋体" panose="02010600030101010101" pitchFamily="2" charset="-122"/>
                <a:cs typeface="宋体" panose="02010600030101010101" pitchFamily="2" charset="-122"/>
                <a:sym typeface="+mn-ea"/>
              </a:rPr>
              <a:t>金华十校应用文写作-书面通知</a:t>
            </a:r>
            <a:endParaRPr lang="zh-CN" altLang="en-US" sz="4400" b="1">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44368" y="5224501"/>
            <a:ext cx="5210021"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50000"/>
              </a:lnSpc>
              <a:buNone/>
            </a:pPr>
            <a:r>
              <a:rPr lang="zh-CN" altLang="en-US" sz="3600" dirty="0">
                <a:solidFill>
                  <a:srgbClr val="447868"/>
                </a:solidFill>
                <a:latin typeface="方正姚体" panose="02010601030101010101" charset="-122"/>
                <a:ea typeface="方正姚体" panose="02010601030101010101" charset="-122"/>
                <a:cs typeface="方正姚体" panose="02010601030101010101" charset="-122"/>
              </a:rPr>
              <a:t>陈星可</a:t>
            </a:r>
            <a:r>
              <a:rPr lang="en-US" altLang="zh-CN" sz="3600" dirty="0">
                <a:solidFill>
                  <a:srgbClr val="447868"/>
                </a:solidFill>
                <a:latin typeface="方正姚体" panose="02010601030101010101" charset="-122"/>
                <a:ea typeface="方正姚体" panose="02010601030101010101" charset="-122"/>
                <a:cs typeface="方正姚体" panose="02010601030101010101" charset="-122"/>
              </a:rPr>
              <a:t>  </a:t>
            </a:r>
            <a:r>
              <a:rPr lang="zh-CN" altLang="en-US" sz="3600" dirty="0">
                <a:solidFill>
                  <a:srgbClr val="447868"/>
                </a:solidFill>
                <a:latin typeface="方正姚体" panose="02010601030101010101" charset="-122"/>
                <a:ea typeface="方正姚体" panose="02010601030101010101" charset="-122"/>
                <a:cs typeface="方正姚体" panose="02010601030101010101" charset="-122"/>
              </a:rPr>
              <a:t>浙江省天台中学</a:t>
            </a:r>
            <a:endParaRPr lang="zh-CN" altLang="en-US" sz="3600" dirty="0">
              <a:solidFill>
                <a:srgbClr val="447868"/>
              </a:solidFill>
              <a:latin typeface="方正姚体" panose="02010601030101010101" charset="-122"/>
              <a:ea typeface="方正姚体" panose="02010601030101010101" charset="-122"/>
              <a:cs typeface="方正姚体" panose="02010601030101010101" charset="-122"/>
            </a:endParaRPr>
          </a:p>
        </p:txBody>
      </p:sp>
      <p:pic>
        <p:nvPicPr>
          <p:cNvPr id="3" name="图片 2"/>
          <p:cNvPicPr>
            <a:picLocks noChangeAspect="1"/>
          </p:cNvPicPr>
          <p:nvPr/>
        </p:nvPicPr>
        <p:blipFill rotWithShape="1">
          <a:blip r:embed="rId9">
            <a:extLst>
              <a:ext uri="{28A0092B-C50C-407E-A947-70E740481C1C}">
                <a14:useLocalDpi xmlns:a14="http://schemas.microsoft.com/office/drawing/2010/main" val="0"/>
              </a:ext>
            </a:extLst>
          </a:blip>
          <a:srcRect l="23648" t="11217" r="59660" b="73744"/>
          <a:stretch>
            <a:fillRect/>
          </a:stretch>
        </p:blipFill>
        <p:spPr>
          <a:xfrm rot="18763162">
            <a:off x="7491075" y="1110700"/>
            <a:ext cx="763065" cy="10313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535622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4945" y="157480"/>
            <a:ext cx="11572240" cy="829945"/>
          </a:xfrm>
          <a:prstGeom prst="rect">
            <a:avLst/>
          </a:prstGeom>
          <a:noFill/>
        </p:spPr>
        <p:txBody>
          <a:bodyPr wrap="squar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类似应用文巩固练：</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242695"/>
            <a:ext cx="11516995"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en-US" altLang="zh-CN" sz="2800" kern="100" dirty="0">
                <a:effectLst/>
                <a:ea typeface="宋体" panose="02010600030101010101" pitchFamily="2" charset="-122"/>
                <a:sym typeface="+mn-ea"/>
              </a:rPr>
              <a:t>2021</a:t>
            </a:r>
            <a:r>
              <a:rPr lang="zh-CN" altLang="en-US" sz="2800" kern="100" dirty="0">
                <a:effectLst/>
                <a:ea typeface="宋体" panose="02010600030101010101" pitchFamily="2" charset="-122"/>
                <a:sym typeface="+mn-ea"/>
              </a:rPr>
              <a:t>年</a:t>
            </a:r>
            <a:r>
              <a:rPr lang="en-US" altLang="zh-CN" sz="2800" kern="100" dirty="0">
                <a:effectLst/>
                <a:ea typeface="宋体" panose="02010600030101010101" pitchFamily="2" charset="-122"/>
                <a:sym typeface="+mn-ea"/>
              </a:rPr>
              <a:t>5月</a:t>
            </a:r>
            <a:r>
              <a:rPr lang="en-US" altLang="zh-CN" sz="2800" b="1" kern="100" dirty="0">
                <a:effectLst/>
                <a:latin typeface="Times New Roman" panose="02020603050405020304" charset="0"/>
                <a:ea typeface="宋体" panose="02010600030101010101" pitchFamily="2" charset="-122"/>
                <a:sym typeface="+mn-ea"/>
              </a:rPr>
              <a:t>杭州二中仿真考</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ea typeface="宋体" panose="02010600030101010101" pitchFamily="2" charset="-122"/>
                <a:sym typeface="+mn-ea"/>
              </a:rPr>
              <a:t>假定你是李华，学校英语社社长。请你在校宣传栏上写一则通知，</a:t>
            </a:r>
            <a:endParaRPr lang="zh-CN" altLang="en-US" sz="2800">
              <a:ea typeface="宋体" panose="02010600030101010101" pitchFamily="2" charset="-122"/>
              <a:sym typeface="+mn-ea"/>
            </a:endParaRPr>
          </a:p>
          <a:p>
            <a:pPr algn="l" fontAlgn="auto">
              <a:lnSpc>
                <a:spcPct val="100000"/>
              </a:lnSpc>
              <a:spcBef>
                <a:spcPts val="0"/>
              </a:spcBef>
              <a:buNone/>
            </a:pPr>
            <a:r>
              <a:rPr lang="zh-CN" altLang="en-US" sz="2800">
                <a:ea typeface="宋体" panose="02010600030101010101" pitchFamily="2" charset="-122"/>
                <a:sym typeface="+mn-ea"/>
              </a:rPr>
              <a:t>请大家观看英语社宣传短片， 内容包括：</a:t>
            </a:r>
            <a:endParaRPr lang="zh-CN" altLang="en-US" sz="2800">
              <a:ea typeface="宋体" panose="02010600030101010101" pitchFamily="2" charset="-122"/>
              <a:sym typeface="+mn-ea"/>
            </a:endParaRPr>
          </a:p>
          <a:p>
            <a:pPr algn="l" fontAlgn="auto">
              <a:lnSpc>
                <a:spcPct val="100000"/>
              </a:lnSpc>
              <a:spcBef>
                <a:spcPts val="0"/>
              </a:spcBef>
              <a:buNone/>
            </a:pPr>
            <a:r>
              <a:rPr lang="en-US" altLang="zh-CN" sz="2800">
                <a:ea typeface="宋体" panose="02010600030101010101" pitchFamily="2" charset="-122"/>
                <a:sym typeface="+mn-ea"/>
              </a:rPr>
              <a:t> 1.</a:t>
            </a:r>
            <a:r>
              <a:rPr lang="zh-CN" altLang="en-US" sz="2800">
                <a:ea typeface="宋体" panose="02010600030101010101" pitchFamily="2" charset="-122"/>
                <a:sym typeface="+mn-ea"/>
              </a:rPr>
              <a:t>短片内容；</a:t>
            </a:r>
            <a:endParaRPr lang="zh-CN" altLang="en-US" sz="2800">
              <a:ea typeface="宋体" panose="02010600030101010101" pitchFamily="2" charset="-122"/>
              <a:sym typeface="+mn-ea"/>
            </a:endParaRPr>
          </a:p>
          <a:p>
            <a:pPr algn="l" fontAlgn="auto">
              <a:lnSpc>
                <a:spcPct val="100000"/>
              </a:lnSpc>
              <a:spcBef>
                <a:spcPts val="0"/>
              </a:spcBef>
              <a:buNone/>
            </a:pPr>
            <a:r>
              <a:rPr lang="en-US" altLang="zh-CN" sz="2800">
                <a:ea typeface="宋体" panose="02010600030101010101" pitchFamily="2" charset="-122"/>
                <a:sym typeface="+mn-ea"/>
              </a:rPr>
              <a:t> 2.</a:t>
            </a:r>
            <a:r>
              <a:rPr lang="zh-CN" altLang="en-US" sz="2800">
                <a:ea typeface="宋体" panose="02010600030101010101" pitchFamily="2" charset="-122"/>
                <a:sym typeface="+mn-ea"/>
              </a:rPr>
              <a:t>放映时间、地点；</a:t>
            </a:r>
            <a:endParaRPr lang="zh-CN" altLang="en-US" sz="2800">
              <a:ea typeface="宋体" panose="02010600030101010101" pitchFamily="2" charset="-122"/>
              <a:sym typeface="+mn-ea"/>
            </a:endParaRPr>
          </a:p>
          <a:p>
            <a:pPr algn="l" fontAlgn="auto">
              <a:lnSpc>
                <a:spcPct val="100000"/>
              </a:lnSpc>
              <a:spcBef>
                <a:spcPts val="0"/>
              </a:spcBef>
              <a:buNone/>
            </a:pPr>
            <a:r>
              <a:rPr lang="en-US" altLang="zh-CN" sz="2800">
                <a:ea typeface="宋体" panose="02010600030101010101" pitchFamily="2" charset="-122"/>
                <a:sym typeface="+mn-ea"/>
              </a:rPr>
              <a:t> 3.</a:t>
            </a:r>
            <a:r>
              <a:rPr lang="zh-CN" altLang="en-US" sz="2800">
                <a:ea typeface="宋体" panose="02010600030101010101" pitchFamily="2" charset="-122"/>
                <a:sym typeface="+mn-ea"/>
              </a:rPr>
              <a:t>欢迎大家加入英语社。</a:t>
            </a:r>
            <a:endParaRPr lang="zh-CN" altLang="en-US" sz="2800">
              <a:ea typeface="宋体" panose="02010600030101010101" pitchFamily="2" charset="-122"/>
              <a:sym typeface="+mn-ea"/>
            </a:endParaRPr>
          </a:p>
          <a:p>
            <a:pPr algn="l" fontAlgn="auto">
              <a:lnSpc>
                <a:spcPct val="100000"/>
              </a:lnSpc>
              <a:spcBef>
                <a:spcPts val="0"/>
              </a:spcBef>
              <a:buNone/>
            </a:pPr>
            <a:r>
              <a:rPr lang="zh-CN" altLang="en-US" sz="2800">
                <a:ea typeface="宋体" panose="02010600030101010101" pitchFamily="2" charset="-122"/>
                <a:sym typeface="+mn-ea"/>
              </a:rPr>
              <a:t>注意：</a:t>
            </a:r>
            <a:endParaRPr lang="zh-CN" altLang="en-US" sz="2800">
              <a:ea typeface="宋体" panose="02010600030101010101" pitchFamily="2" charset="-122"/>
              <a:sym typeface="+mn-ea"/>
            </a:endParaRPr>
          </a:p>
          <a:p>
            <a:pPr algn="l" fontAlgn="auto">
              <a:lnSpc>
                <a:spcPct val="100000"/>
              </a:lnSpc>
              <a:spcBef>
                <a:spcPts val="0"/>
              </a:spcBef>
              <a:buNone/>
            </a:pPr>
            <a:r>
              <a:rPr lang="en-US" altLang="zh-CN" sz="2800">
                <a:ea typeface="宋体" panose="02010600030101010101" pitchFamily="2" charset="-122"/>
                <a:sym typeface="+mn-ea"/>
              </a:rPr>
              <a:t> 1.</a:t>
            </a:r>
            <a:r>
              <a:rPr lang="zh-CN" altLang="en-US" sz="2800">
                <a:ea typeface="宋体" panose="02010600030101010101" pitchFamily="2" charset="-122"/>
                <a:sym typeface="+mn-ea"/>
              </a:rPr>
              <a:t>词数80左右；	</a:t>
            </a:r>
            <a:endParaRPr lang="zh-CN" altLang="en-US" sz="2800">
              <a:ea typeface="宋体" panose="02010600030101010101" pitchFamily="2" charset="-122"/>
              <a:sym typeface="+mn-ea"/>
            </a:endParaRPr>
          </a:p>
          <a:p>
            <a:pPr algn="l" fontAlgn="auto">
              <a:lnSpc>
                <a:spcPct val="100000"/>
              </a:lnSpc>
              <a:spcBef>
                <a:spcPts val="0"/>
              </a:spcBef>
              <a:buNone/>
            </a:pPr>
            <a:r>
              <a:rPr lang="en-US" altLang="zh-CN" sz="2800">
                <a:ea typeface="宋体" panose="02010600030101010101" pitchFamily="2" charset="-122"/>
                <a:sym typeface="+mn-ea"/>
              </a:rPr>
              <a:t> 2.</a:t>
            </a:r>
            <a:r>
              <a:rPr lang="zh-CN" altLang="en-US" sz="2800">
                <a:ea typeface="宋体" panose="02010600030101010101" pitchFamily="2" charset="-122"/>
                <a:sym typeface="+mn-ea"/>
              </a:rPr>
              <a:t>可适当增加细节，以使行文连贯。</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601027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0326" y="157677"/>
            <a:ext cx="3230880" cy="829945"/>
          </a:xfrm>
          <a:prstGeom prst="rect">
            <a:avLst/>
          </a:prstGeom>
          <a:noFill/>
        </p:spPr>
        <p:txBody>
          <a:bodyPr wrap="non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参考范文：</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161415"/>
            <a:ext cx="11516995" cy="426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ctr" defTabSz="914400" rtl="0" eaLnBrk="0" fontAlgn="base" hangingPunct="0">
              <a:lnSpc>
                <a:spcPts val="2960"/>
              </a:lnSpc>
              <a:spcBef>
                <a:spcPct val="0"/>
              </a:spcBef>
              <a:spcAft>
                <a:spcPct val="0"/>
              </a:spcAft>
              <a:buClrTx/>
              <a:buSzTx/>
              <a:buFontTx/>
              <a:buNone/>
              <a:defRPr/>
            </a:pPr>
            <a:r>
              <a:rPr lang="en-US" altLang="zh-CN" sz="2800" noProof="0" dirty="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mn-ea"/>
              </a:rPr>
              <a:t>NOTICE</a:t>
            </a:r>
            <a:endParaRPr kumimoji="0" lang="en-US" altLang="zh-CN" sz="2800" i="0" u="none" strike="noStrike" kern="1200" cap="none" spc="0" normalizeH="0" baseline="0" noProof="0" dirty="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endParaRPr>
          </a:p>
          <a:p>
            <a:pPr marL="0" marR="0" lvl="0" indent="0" algn="l" defTabSz="914400" rtl="0" eaLnBrk="0" fontAlgn="base" hangingPunct="0">
              <a:lnSpc>
                <a:spcPts val="2960"/>
              </a:lnSpc>
              <a:spcBef>
                <a:spcPct val="0"/>
              </a:spcBef>
              <a:spcAft>
                <a:spcPct val="0"/>
              </a:spcAft>
              <a:buClrTx/>
              <a:buSzTx/>
              <a:buFontTx/>
              <a:buNone/>
              <a:defRPr/>
            </a:pPr>
            <a:r>
              <a:rPr lang="en-US" altLang="zh-CN" sz="2800" noProof="0" dirty="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mn-ea"/>
              </a:rPr>
              <a:t>        </a:t>
            </a:r>
            <a:r>
              <a:rPr lang="en-US" altLang="zh-CN" sz="2800" noProof="0">
                <a:ln>
                  <a:noFill/>
                </a:ln>
                <a:solidFill>
                  <a:schemeClr val="tx1"/>
                </a:solidFill>
                <a:effectLst/>
                <a:uLnTx/>
                <a:uFillTx/>
                <a:latin typeface="Times New Roman" panose="02020603050405020304" charset="0"/>
                <a:cs typeface="Times New Roman" panose="02020603050405020304" charset="0"/>
                <a:sym typeface="+mn-ea"/>
              </a:rPr>
              <a:t>In order to arouse students’ interest in English and enrich their after-class life, an English Club video will be shown in the lecture hall at 4:00 p.m. on Friday.</a:t>
            </a:r>
            <a:endParaRPr lang="en-US" altLang="zh-CN" sz="2800" noProof="0">
              <a:ln>
                <a:noFill/>
              </a:ln>
              <a:solidFill>
                <a:schemeClr val="tx1"/>
              </a:solidFill>
              <a:effectLst/>
              <a:uLnTx/>
              <a:uFillTx/>
              <a:latin typeface="Times New Roman" panose="02020603050405020304" charset="0"/>
              <a:cs typeface="Times New Roman" panose="02020603050405020304" charset="0"/>
              <a:sym typeface="+mn-ea"/>
            </a:endParaRPr>
          </a:p>
          <a:p>
            <a:pPr marL="0" marR="0" lvl="0" indent="0" algn="l" defTabSz="914400" rtl="0" eaLnBrk="0" fontAlgn="base" hangingPunct="0">
              <a:lnSpc>
                <a:spcPts val="2960"/>
              </a:lnSpc>
              <a:spcBef>
                <a:spcPct val="0"/>
              </a:spcBef>
              <a:spcAft>
                <a:spcPct val="0"/>
              </a:spcAft>
              <a:buClrTx/>
              <a:buSzTx/>
              <a:buFontTx/>
              <a:buNone/>
              <a:defRPr/>
            </a:pPr>
            <a:r>
              <a:rPr lang="en-US" altLang="zh-CN" sz="2800" noProof="0">
                <a:ln>
                  <a:noFill/>
                </a:ln>
                <a:solidFill>
                  <a:schemeClr val="tx1"/>
                </a:solidFill>
                <a:effectLst/>
                <a:uLnTx/>
                <a:uFillTx/>
                <a:latin typeface="Times New Roman" panose="02020603050405020304" charset="0"/>
                <a:cs typeface="Times New Roman" panose="02020603050405020304" charset="0"/>
                <a:sym typeface="+mn-ea"/>
              </a:rPr>
              <a:t>     The video is about the English Club, which can inspire your creativity. Also it is a great opportunity to have a better understanding of the club. Anyone who is willing to join the club, please go to your English teacher and sign your name for it. All are welcome to be present at the club. </a:t>
            </a:r>
            <a:endParaRPr lang="en-US" altLang="zh-CN" sz="2800" noProof="0">
              <a:ln>
                <a:noFill/>
              </a:ln>
              <a:solidFill>
                <a:schemeClr val="tx1"/>
              </a:solidFill>
              <a:effectLst/>
              <a:uLnTx/>
              <a:uFillTx/>
              <a:latin typeface="Times New Roman" panose="02020603050405020304" charset="0"/>
              <a:cs typeface="Times New Roman" panose="02020603050405020304" charset="0"/>
              <a:sym typeface="+mn-ea"/>
            </a:endParaRPr>
          </a:p>
          <a:p>
            <a:pPr marL="0" marR="0" lvl="0" indent="0" algn="l" defTabSz="914400" rtl="0" eaLnBrk="0" fontAlgn="base" hangingPunct="0">
              <a:lnSpc>
                <a:spcPts val="2960"/>
              </a:lnSpc>
              <a:spcBef>
                <a:spcPct val="0"/>
              </a:spcBef>
              <a:spcAft>
                <a:spcPct val="0"/>
              </a:spcAft>
              <a:buClrTx/>
              <a:buSzTx/>
              <a:buFontTx/>
              <a:buNone/>
              <a:defRPr/>
            </a:pPr>
            <a:r>
              <a:rPr lang="en-US" altLang="zh-CN" sz="2800" noProof="0">
                <a:ln>
                  <a:noFill/>
                </a:ln>
                <a:solidFill>
                  <a:schemeClr val="tx1"/>
                </a:solidFill>
                <a:effectLst/>
                <a:uLnTx/>
                <a:uFillTx/>
                <a:latin typeface="Times New Roman" panose="02020603050405020304" charset="0"/>
                <a:cs typeface="Times New Roman" panose="02020603050405020304" charset="0"/>
                <a:sym typeface="+mn-ea"/>
              </a:rPr>
              <a:t>                                                                 School English Club</a:t>
            </a:r>
            <a:endParaRPr lang="en-US" altLang="zh-CN" sz="2800" noProof="0">
              <a:ln>
                <a:noFill/>
              </a:ln>
              <a:solidFill>
                <a:schemeClr val="tx1"/>
              </a:solidFill>
              <a:effectLst/>
              <a:uLnTx/>
              <a:uFillTx/>
              <a:latin typeface="Times New Roman" panose="02020603050405020304" charset="0"/>
              <a:cs typeface="Times New Roman" panose="02020603050405020304" charset="0"/>
              <a:sym typeface="+mn-ea"/>
            </a:endParaRPr>
          </a:p>
          <a:p>
            <a:pPr marL="0" marR="0" lvl="0" indent="0" algn="l" defTabSz="914400" rtl="0" eaLnBrk="0" fontAlgn="base" hangingPunct="0">
              <a:lnSpc>
                <a:spcPts val="2960"/>
              </a:lnSpc>
              <a:spcBef>
                <a:spcPct val="0"/>
              </a:spcBef>
              <a:spcAft>
                <a:spcPct val="0"/>
              </a:spcAft>
              <a:buClrTx/>
              <a:buSzTx/>
              <a:buFontTx/>
              <a:buNone/>
              <a:defRPr/>
            </a:pPr>
            <a:r>
              <a:rPr lang="en-US" altLang="zh-CN" sz="2800" noProof="0" dirty="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mn-ea"/>
              </a:rPr>
              <a:t>                                                                         </a:t>
            </a:r>
            <a:r>
              <a:rPr lang="en-US" altLang="zh-CN" sz="2800">
                <a:solidFill>
                  <a:schemeClr val="tx1"/>
                </a:solidFill>
                <a:latin typeface="Times New Roman" panose="02020603050405020304" charset="0"/>
                <a:cs typeface="Times New Roman" panose="02020603050405020304" charset="0"/>
                <a:sym typeface="+mn-ea"/>
              </a:rPr>
              <a:t>November</a:t>
            </a:r>
            <a:r>
              <a:rPr lang="zh-CN" altLang="en-US" sz="2800">
                <a:solidFill>
                  <a:schemeClr val="tx1"/>
                </a:solidFill>
                <a:latin typeface="Times New Roman" panose="02020603050405020304" charset="0"/>
                <a:cs typeface="Times New Roman" panose="02020603050405020304" charset="0"/>
                <a:sym typeface="+mn-ea"/>
              </a:rPr>
              <a:t> </a:t>
            </a:r>
            <a:r>
              <a:rPr lang="en-US" altLang="zh-CN" sz="2800">
                <a:solidFill>
                  <a:schemeClr val="tx1"/>
                </a:solidFill>
                <a:latin typeface="Times New Roman" panose="02020603050405020304" charset="0"/>
                <a:cs typeface="Times New Roman" panose="02020603050405020304" charset="0"/>
                <a:sym typeface="+mn-ea"/>
              </a:rPr>
              <a:t>7</a:t>
            </a:r>
            <a:r>
              <a:rPr lang="zh-CN" altLang="en-US" sz="2800">
                <a:solidFill>
                  <a:schemeClr val="tx1"/>
                </a:solidFill>
                <a:latin typeface="Times New Roman" panose="02020603050405020304" charset="0"/>
                <a:cs typeface="Times New Roman" panose="02020603050405020304" charset="0"/>
                <a:sym typeface="+mn-ea"/>
              </a:rPr>
              <a:t>th, 20</a:t>
            </a:r>
            <a:r>
              <a:rPr lang="en-US" altLang="zh-CN" sz="2800">
                <a:solidFill>
                  <a:schemeClr val="tx1"/>
                </a:solidFill>
                <a:latin typeface="Times New Roman" panose="02020603050405020304" charset="0"/>
                <a:cs typeface="Times New Roman" panose="02020603050405020304" charset="0"/>
                <a:sym typeface="+mn-ea"/>
              </a:rPr>
              <a:t>21</a:t>
            </a:r>
            <a:endParaRPr kumimoji="0" lang="en-US" altLang="zh-CN" sz="2800" i="0" u="none" strike="noStrike" kern="1200" cap="none" spc="0" normalizeH="0" baseline="0" noProof="0" dirty="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mn-ea"/>
            </a:endParaRPr>
          </a:p>
          <a:p>
            <a:pPr algn="l" fontAlgn="auto">
              <a:lnSpc>
                <a:spcPts val="2960"/>
              </a:lnSpc>
              <a:spcBef>
                <a:spcPts val="0"/>
              </a:spcBef>
              <a:buNone/>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                                                                                         </a:t>
            </a:r>
            <a:endParaRPr lang="en-US" altLang="zh-CN" sz="2800" dirty="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pic>
        <p:nvPicPr>
          <p:cNvPr id="12" name="图片 11" descr="水印"/>
          <p:cNvPicPr>
            <a:picLocks noChangeAspect="1"/>
          </p:cNvPicPr>
          <p:nvPr userDrawn="1"/>
        </p:nvPicPr>
        <p:blipFill>
          <a:blip r:embed="rId7"/>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535622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4945" y="157480"/>
            <a:ext cx="11572240" cy="829945"/>
          </a:xfrm>
          <a:prstGeom prst="rect">
            <a:avLst/>
          </a:prstGeom>
          <a:noFill/>
        </p:spPr>
        <p:txBody>
          <a:bodyPr wrap="squar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类似应用文巩固练：</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242695"/>
            <a:ext cx="11516995" cy="439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en-US" altLang="zh-CN" sz="2800" b="1" kern="100" dirty="0">
                <a:effectLst/>
                <a:latin typeface="Times New Roman" panose="02020603050405020304" charset="0"/>
                <a:ea typeface="宋体" panose="02010600030101010101" pitchFamily="2" charset="-122"/>
                <a:sym typeface="+mn-ea"/>
              </a:rPr>
              <a:t>202106杭州二中</a:t>
            </a:r>
            <a:r>
              <a:rPr lang="zh-CN" altLang="en-US" sz="2800" b="1" kern="100" dirty="0">
                <a:effectLst/>
                <a:latin typeface="Times New Roman" panose="02020603050405020304" charset="0"/>
                <a:ea typeface="宋体" panose="02010600030101010101" pitchFamily="2" charset="-122"/>
                <a:sym typeface="+mn-ea"/>
              </a:rPr>
              <a:t>考前热身卷</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ea typeface="宋体" panose="02010600030101010101" pitchFamily="2" charset="-122"/>
                <a:sym typeface="+mn-ea"/>
              </a:rPr>
              <a:t>假定你是学生会主席李华，学生会将面向交换生举行“China in my eyes”微电影作品展。请你根据提示写一则通知，内容包括:</a:t>
            </a:r>
            <a:endParaRPr lang="zh-CN" altLang="en-US" sz="2800">
              <a:ea typeface="宋体" panose="02010600030101010101" pitchFamily="2" charset="-122"/>
              <a:sym typeface="+mn-ea"/>
            </a:endParaRPr>
          </a:p>
          <a:p>
            <a:pPr algn="l" fontAlgn="auto">
              <a:lnSpc>
                <a:spcPct val="100000"/>
              </a:lnSpc>
              <a:spcBef>
                <a:spcPts val="0"/>
              </a:spcBef>
              <a:buNone/>
            </a:pPr>
            <a:r>
              <a:rPr lang="en-US" altLang="zh-CN" sz="2800">
                <a:ea typeface="宋体" panose="02010600030101010101" pitchFamily="2" charset="-122"/>
                <a:sym typeface="+mn-ea"/>
              </a:rPr>
              <a:t> </a:t>
            </a:r>
            <a:r>
              <a:rPr lang="zh-CN" altLang="en-US" sz="2800">
                <a:ea typeface="宋体" panose="02010600030101010101" pitchFamily="2" charset="-122"/>
                <a:sym typeface="+mn-ea"/>
              </a:rPr>
              <a:t>1.活动介绍;  </a:t>
            </a:r>
            <a:endParaRPr lang="zh-CN" altLang="en-US" sz="2800">
              <a:ea typeface="宋体" panose="02010600030101010101" pitchFamily="2" charset="-122"/>
              <a:sym typeface="+mn-ea"/>
            </a:endParaRPr>
          </a:p>
          <a:p>
            <a:pPr algn="l" fontAlgn="auto">
              <a:lnSpc>
                <a:spcPct val="100000"/>
              </a:lnSpc>
              <a:spcBef>
                <a:spcPts val="0"/>
              </a:spcBef>
              <a:buNone/>
            </a:pPr>
            <a:r>
              <a:rPr lang="zh-CN" altLang="en-US" sz="2800">
                <a:ea typeface="宋体" panose="02010600030101010101" pitchFamily="2" charset="-122"/>
                <a:sym typeface="+mn-ea"/>
              </a:rPr>
              <a:t> 2.截止时间; </a:t>
            </a:r>
            <a:endParaRPr lang="zh-CN" altLang="en-US" sz="2800">
              <a:ea typeface="宋体" panose="02010600030101010101" pitchFamily="2" charset="-122"/>
              <a:sym typeface="+mn-ea"/>
            </a:endParaRPr>
          </a:p>
          <a:p>
            <a:pPr algn="l" fontAlgn="auto">
              <a:lnSpc>
                <a:spcPct val="100000"/>
              </a:lnSpc>
              <a:spcBef>
                <a:spcPts val="0"/>
              </a:spcBef>
              <a:buNone/>
            </a:pPr>
            <a:r>
              <a:rPr lang="zh-CN" altLang="en-US" sz="2800">
                <a:ea typeface="宋体" panose="02010600030101010101" pitchFamily="2" charset="-122"/>
                <a:sym typeface="+mn-ea"/>
              </a:rPr>
              <a:t> 3.欢迎报名参加。</a:t>
            </a:r>
            <a:endParaRPr lang="zh-CN" altLang="en-US" sz="2800">
              <a:ea typeface="宋体" panose="02010600030101010101" pitchFamily="2" charset="-122"/>
              <a:sym typeface="+mn-ea"/>
            </a:endParaRPr>
          </a:p>
          <a:p>
            <a:pPr algn="l" fontAlgn="auto">
              <a:lnSpc>
                <a:spcPct val="100000"/>
              </a:lnSpc>
              <a:spcBef>
                <a:spcPts val="0"/>
              </a:spcBef>
              <a:buNone/>
            </a:pPr>
            <a:r>
              <a:rPr lang="zh-CN" altLang="en-US" sz="2800">
                <a:ea typeface="宋体" panose="02010600030101010101" pitchFamily="2" charset="-122"/>
                <a:sym typeface="+mn-ea"/>
              </a:rPr>
              <a:t>注意:</a:t>
            </a:r>
            <a:endParaRPr lang="zh-CN" altLang="en-US" sz="2800">
              <a:ea typeface="宋体" panose="02010600030101010101" pitchFamily="2" charset="-122"/>
              <a:sym typeface="+mn-ea"/>
            </a:endParaRPr>
          </a:p>
          <a:p>
            <a:pPr algn="l" fontAlgn="auto">
              <a:lnSpc>
                <a:spcPct val="100000"/>
              </a:lnSpc>
              <a:spcBef>
                <a:spcPts val="0"/>
              </a:spcBef>
              <a:buNone/>
            </a:pPr>
            <a:r>
              <a:rPr lang="en-US" altLang="zh-CN" sz="2800">
                <a:ea typeface="宋体" panose="02010600030101010101" pitchFamily="2" charset="-122"/>
                <a:sym typeface="+mn-ea"/>
              </a:rPr>
              <a:t> </a:t>
            </a:r>
            <a:r>
              <a:rPr lang="zh-CN" altLang="en-US" sz="2800">
                <a:ea typeface="宋体" panose="02010600030101010101" pitchFamily="2" charset="-122"/>
                <a:sym typeface="+mn-ea"/>
              </a:rPr>
              <a:t>1. 写作词数应为80左右;</a:t>
            </a:r>
            <a:endParaRPr lang="zh-CN" altLang="en-US" sz="2800">
              <a:ea typeface="宋体" panose="02010600030101010101" pitchFamily="2" charset="-122"/>
              <a:sym typeface="+mn-ea"/>
            </a:endParaRPr>
          </a:p>
          <a:p>
            <a:pPr algn="l" fontAlgn="auto">
              <a:lnSpc>
                <a:spcPct val="100000"/>
              </a:lnSpc>
              <a:spcBef>
                <a:spcPts val="0"/>
              </a:spcBef>
              <a:buNone/>
            </a:pPr>
            <a:r>
              <a:rPr lang="en-US" altLang="zh-CN" sz="2800">
                <a:ea typeface="宋体" panose="02010600030101010101" pitchFamily="2" charset="-122"/>
                <a:sym typeface="+mn-ea"/>
              </a:rPr>
              <a:t> </a:t>
            </a:r>
            <a:r>
              <a:rPr lang="zh-CN" altLang="en-US" sz="2800">
                <a:ea typeface="宋体" panose="02010600030101010101" pitchFamily="2" charset="-122"/>
                <a:sym typeface="+mn-ea"/>
              </a:rPr>
              <a:t>2. 请按如下格式在答题卡的相应位置作答</a:t>
            </a:r>
            <a:endParaRPr lang="zh-CN" altLang="en-US" sz="2800">
              <a:ea typeface="宋体" panose="02010600030101010101" pitchFamily="2" charset="-122"/>
              <a:sym typeface="+mn-ea"/>
            </a:endParaRPr>
          </a:p>
          <a:p>
            <a:pPr algn="l" fontAlgn="auto">
              <a:lnSpc>
                <a:spcPct val="100000"/>
              </a:lnSpc>
              <a:spcBef>
                <a:spcPts val="0"/>
              </a:spcBef>
              <a:buNone/>
            </a:pPr>
            <a:r>
              <a:rPr lang="zh-CN" altLang="en-US" sz="2800">
                <a:ea typeface="宋体" panose="02010600030101010101" pitchFamily="2" charset="-122"/>
                <a:sym typeface="+mn-ea"/>
              </a:rPr>
              <a:t>参考词汇: 微电影microfilm</a:t>
            </a:r>
            <a:endParaRPr lang="zh-CN" altLang="en-US" sz="2800">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601027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0326" y="157677"/>
            <a:ext cx="3230880" cy="829945"/>
          </a:xfrm>
          <a:prstGeom prst="rect">
            <a:avLst/>
          </a:prstGeom>
          <a:noFill/>
        </p:spPr>
        <p:txBody>
          <a:bodyPr wrap="non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参考范文：</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161415"/>
            <a:ext cx="11516995" cy="464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ctr" defTabSz="914400" rtl="0" eaLnBrk="0" fontAlgn="base" hangingPunct="0">
              <a:lnSpc>
                <a:spcPts val="2960"/>
              </a:lnSpc>
              <a:spcBef>
                <a:spcPct val="0"/>
              </a:spcBef>
              <a:spcAft>
                <a:spcPct val="0"/>
              </a:spcAft>
              <a:buClrTx/>
              <a:buSzTx/>
              <a:buFontTx/>
              <a:buNone/>
              <a:defRPr/>
            </a:pPr>
            <a:r>
              <a:rPr lang="en-US" altLang="zh-CN" sz="2800" noProof="0" dirty="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mn-ea"/>
              </a:rPr>
              <a:t>NOTICE</a:t>
            </a:r>
            <a:endParaRPr kumimoji="0" lang="en-US" altLang="zh-CN" sz="2800" i="0" u="none" strike="noStrike" kern="1200" cap="none" spc="0" normalizeH="0" baseline="0" noProof="0" dirty="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endParaRPr>
          </a:p>
          <a:p>
            <a:pPr marL="0" marR="0" lvl="0" indent="0" algn="l" defTabSz="914400" rtl="0" eaLnBrk="0" fontAlgn="base" hangingPunct="0">
              <a:lnSpc>
                <a:spcPts val="2960"/>
              </a:lnSpc>
              <a:spcBef>
                <a:spcPct val="0"/>
              </a:spcBef>
              <a:spcAft>
                <a:spcPct val="0"/>
              </a:spcAft>
              <a:buClrTx/>
              <a:buSzTx/>
              <a:buFontTx/>
              <a:buNone/>
              <a:defRPr/>
            </a:pPr>
            <a:r>
              <a:rPr lang="en-US" altLang="zh-CN" sz="2800" noProof="0" dirty="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mn-ea"/>
              </a:rPr>
              <a:t>        </a:t>
            </a:r>
            <a:r>
              <a:rPr lang="en-US" altLang="zh-CN" sz="2800" noProof="0">
                <a:ln>
                  <a:noFill/>
                </a:ln>
                <a:solidFill>
                  <a:schemeClr val="tx1"/>
                </a:solidFill>
                <a:effectLst/>
                <a:uLnTx/>
                <a:uFillTx/>
                <a:latin typeface="Times New Roman" panose="02020603050405020304" charset="0"/>
                <a:cs typeface="Times New Roman" panose="02020603050405020304" charset="0"/>
                <a:sym typeface="+mn-ea"/>
              </a:rPr>
              <a:t>To enrich school life, the Students' union is to hold a Microfilm </a:t>
            </a:r>
            <a:endParaRPr lang="en-US" altLang="zh-CN" sz="2800" noProof="0">
              <a:ln>
                <a:noFill/>
              </a:ln>
              <a:solidFill>
                <a:schemeClr val="tx1"/>
              </a:solidFill>
              <a:effectLst/>
              <a:uLnTx/>
              <a:uFillTx/>
              <a:latin typeface="Times New Roman" panose="02020603050405020304" charset="0"/>
              <a:cs typeface="Times New Roman" panose="02020603050405020304" charset="0"/>
              <a:sym typeface="+mn-ea"/>
            </a:endParaRPr>
          </a:p>
          <a:p>
            <a:pPr marL="0" marR="0" lvl="0" indent="0" algn="l" defTabSz="914400" rtl="0" eaLnBrk="0" fontAlgn="base" hangingPunct="0">
              <a:lnSpc>
                <a:spcPts val="2960"/>
              </a:lnSpc>
              <a:spcBef>
                <a:spcPct val="0"/>
              </a:spcBef>
              <a:spcAft>
                <a:spcPct val="0"/>
              </a:spcAft>
              <a:buClrTx/>
              <a:buSzTx/>
              <a:buFontTx/>
              <a:buNone/>
              <a:defRPr/>
            </a:pPr>
            <a:r>
              <a:rPr lang="en-US" altLang="zh-CN" sz="2800" noProof="0">
                <a:ln>
                  <a:noFill/>
                </a:ln>
                <a:solidFill>
                  <a:schemeClr val="tx1"/>
                </a:solidFill>
                <a:effectLst/>
                <a:uLnTx/>
                <a:uFillTx/>
                <a:latin typeface="Times New Roman" panose="02020603050405020304" charset="0"/>
                <a:cs typeface="Times New Roman" panose="02020603050405020304" charset="0"/>
                <a:sym typeface="+mn-ea"/>
              </a:rPr>
              <a:t>Exhibition Show for the exchange students in the school.</a:t>
            </a:r>
            <a:endParaRPr lang="en-US" altLang="zh-CN" sz="2800" noProof="0">
              <a:ln>
                <a:noFill/>
              </a:ln>
              <a:solidFill>
                <a:schemeClr val="tx1"/>
              </a:solidFill>
              <a:effectLst/>
              <a:uLnTx/>
              <a:uFillTx/>
              <a:latin typeface="Times New Roman" panose="02020603050405020304" charset="0"/>
              <a:cs typeface="Times New Roman" panose="02020603050405020304" charset="0"/>
              <a:sym typeface="+mn-ea"/>
            </a:endParaRPr>
          </a:p>
          <a:p>
            <a:pPr marL="0" marR="0" lvl="0" indent="0" algn="l" defTabSz="914400" rtl="0" eaLnBrk="0" fontAlgn="base" hangingPunct="0">
              <a:lnSpc>
                <a:spcPts val="2960"/>
              </a:lnSpc>
              <a:spcBef>
                <a:spcPct val="0"/>
              </a:spcBef>
              <a:spcAft>
                <a:spcPct val="0"/>
              </a:spcAft>
              <a:buClrTx/>
              <a:buSzTx/>
              <a:buFontTx/>
              <a:buNone/>
              <a:defRPr/>
            </a:pPr>
            <a:r>
              <a:rPr lang="en-US" altLang="zh-CN" sz="2800" noProof="0">
                <a:ln>
                  <a:noFill/>
                </a:ln>
                <a:solidFill>
                  <a:schemeClr val="tx1"/>
                </a:solidFill>
                <a:effectLst/>
                <a:uLnTx/>
                <a:uFillTx/>
                <a:latin typeface="Times New Roman" panose="02020603050405020304" charset="0"/>
                <a:cs typeface="Times New Roman" panose="02020603050405020304" charset="0"/>
                <a:sym typeface="+mn-ea"/>
              </a:rPr>
              <a:t>       Themed "China in my eyes", the activity is meant to show your discovery of a wonderful China. The microfilm you shoot is expected to be within 15 minutes and should be submitted before July 1. Any foreign student interested in and skilled at video-making is welcome to sign up for it to show your talent and share with us what China is like in your eyes. Don't hesitate to make a microfilm now!</a:t>
            </a:r>
            <a:endParaRPr lang="en-US" altLang="zh-CN" sz="2800" noProof="0">
              <a:ln>
                <a:noFill/>
              </a:ln>
              <a:solidFill>
                <a:schemeClr val="tx1"/>
              </a:solidFill>
              <a:effectLst/>
              <a:uLnTx/>
              <a:uFillTx/>
              <a:latin typeface="Times New Roman" panose="02020603050405020304" charset="0"/>
              <a:cs typeface="Times New Roman" panose="02020603050405020304" charset="0"/>
              <a:sym typeface="+mn-ea"/>
            </a:endParaRPr>
          </a:p>
          <a:p>
            <a:pPr marL="0" marR="0" lvl="0" indent="0" algn="l" defTabSz="914400" rtl="0" eaLnBrk="0" fontAlgn="base" hangingPunct="0">
              <a:lnSpc>
                <a:spcPts val="2960"/>
              </a:lnSpc>
              <a:spcBef>
                <a:spcPct val="0"/>
              </a:spcBef>
              <a:spcAft>
                <a:spcPct val="0"/>
              </a:spcAft>
              <a:buClrTx/>
              <a:buSzTx/>
              <a:buFontTx/>
              <a:buNone/>
              <a:defRPr/>
            </a:pPr>
            <a:r>
              <a:rPr lang="en-US" altLang="zh-CN" sz="2800" noProof="0">
                <a:ln>
                  <a:noFill/>
                </a:ln>
                <a:solidFill>
                  <a:schemeClr val="tx1"/>
                </a:solidFill>
                <a:effectLst/>
                <a:uLnTx/>
                <a:uFillTx/>
                <a:latin typeface="Times New Roman" panose="02020603050405020304" charset="0"/>
                <a:cs typeface="Times New Roman" panose="02020603050405020304" charset="0"/>
                <a:sym typeface="+mn-ea"/>
              </a:rPr>
              <a:t>                                                                  Students' union</a:t>
            </a:r>
            <a:endParaRPr lang="en-US" altLang="zh-CN" sz="2800" noProof="0">
              <a:ln>
                <a:noFill/>
              </a:ln>
              <a:solidFill>
                <a:schemeClr val="tx1"/>
              </a:solidFill>
              <a:effectLst/>
              <a:uLnTx/>
              <a:uFillTx/>
              <a:latin typeface="Times New Roman" panose="02020603050405020304" charset="0"/>
              <a:cs typeface="Times New Roman" panose="02020603050405020304" charset="0"/>
              <a:sym typeface="+mn-ea"/>
            </a:endParaRPr>
          </a:p>
          <a:p>
            <a:pPr marL="0" marR="0" lvl="0" indent="0" algn="l" defTabSz="914400" rtl="0" eaLnBrk="0" fontAlgn="base" hangingPunct="0">
              <a:lnSpc>
                <a:spcPts val="2960"/>
              </a:lnSpc>
              <a:spcBef>
                <a:spcPct val="0"/>
              </a:spcBef>
              <a:spcAft>
                <a:spcPct val="0"/>
              </a:spcAft>
              <a:buClrTx/>
              <a:buSzTx/>
              <a:buFontTx/>
              <a:buNone/>
              <a:defRPr/>
            </a:pPr>
            <a:r>
              <a:rPr lang="en-US" altLang="zh-CN" sz="2800" noProof="0">
                <a:ln>
                  <a:noFill/>
                </a:ln>
                <a:solidFill>
                  <a:schemeClr val="tx1"/>
                </a:solidFill>
                <a:effectLst/>
                <a:uLnTx/>
                <a:uFillTx/>
                <a:latin typeface="Times New Roman" panose="02020603050405020304" charset="0"/>
                <a:cs typeface="Times New Roman" panose="02020603050405020304" charset="0"/>
                <a:sym typeface="+mn-ea"/>
              </a:rPr>
              <a:t>                                                                          November 02,2021</a:t>
            </a:r>
            <a:endParaRPr lang="en-US" altLang="zh-CN" sz="2800" noProof="0">
              <a:ln>
                <a:noFill/>
              </a:ln>
              <a:solidFill>
                <a:schemeClr val="tx1"/>
              </a:solidFill>
              <a:effectLst/>
              <a:uLnTx/>
              <a:uFillTx/>
              <a:latin typeface="Times New Roman" panose="02020603050405020304" charset="0"/>
              <a:cs typeface="Times New Roman" panose="02020603050405020304" charset="0"/>
              <a:sym typeface="+mn-ea"/>
            </a:endParaRPr>
          </a:p>
          <a:p>
            <a:pPr algn="l" fontAlgn="auto">
              <a:lnSpc>
                <a:spcPts val="2960"/>
              </a:lnSpc>
              <a:spcBef>
                <a:spcPts val="0"/>
              </a:spcBef>
              <a:buNone/>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                                                                                         </a:t>
            </a:r>
            <a:endParaRPr lang="en-US" altLang="zh-CN" sz="2800" dirty="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pic>
        <p:nvPicPr>
          <p:cNvPr id="12" name="图片 11" descr="水印"/>
          <p:cNvPicPr>
            <a:picLocks noChangeAspect="1"/>
          </p:cNvPicPr>
          <p:nvPr userDrawn="1"/>
        </p:nvPicPr>
        <p:blipFill>
          <a:blip r:embed="rId7"/>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535622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4945" y="157480"/>
            <a:ext cx="11572240" cy="829945"/>
          </a:xfrm>
          <a:prstGeom prst="rect">
            <a:avLst/>
          </a:prstGeom>
          <a:noFill/>
        </p:spPr>
        <p:txBody>
          <a:bodyPr wrap="squar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高考真题演练：</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242695"/>
            <a:ext cx="11516995"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zh-CN" altLang="en-US" sz="2800" dirty="0">
                <a:latin typeface="Times New Roman" panose="02020603050405020304" charset="0"/>
                <a:cs typeface="Times New Roman" panose="02020603050405020304" charset="0"/>
                <a:sym typeface="+mn-ea"/>
              </a:rPr>
              <a:t>2018</a:t>
            </a:r>
            <a:r>
              <a:rPr lang="en-US" altLang="zh-CN" sz="2800" dirty="0">
                <a:latin typeface="Times New Roman" panose="02020603050405020304" charset="0"/>
                <a:cs typeface="Times New Roman" panose="02020603050405020304" charset="0"/>
                <a:sym typeface="+mn-ea"/>
              </a:rPr>
              <a:t>06</a:t>
            </a:r>
            <a:r>
              <a:rPr lang="zh-CN" altLang="en-US" sz="2800" dirty="0">
                <a:latin typeface="Times New Roman" panose="02020603050405020304" charset="0"/>
                <a:cs typeface="Times New Roman" panose="02020603050405020304" charset="0"/>
                <a:sym typeface="+mn-ea"/>
              </a:rPr>
              <a:t>全国卷Ⅱ（有改动）</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ea typeface="宋体" panose="02010600030101010101" pitchFamily="2" charset="-122"/>
                <a:sym typeface="+mn-ea"/>
              </a:rPr>
              <a:t>你受学生会委托为校宣传栏“英语天地”写一则通知，请大家观看一部英文短片Growing Together，内容包括：</a:t>
            </a:r>
            <a:endParaRPr lang="zh-CN" altLang="en-US" sz="2800">
              <a:ea typeface="宋体" panose="02010600030101010101" pitchFamily="2" charset="-122"/>
              <a:sym typeface="+mn-ea"/>
            </a:endParaRPr>
          </a:p>
          <a:p>
            <a:pPr algn="l" fontAlgn="auto">
              <a:lnSpc>
                <a:spcPct val="100000"/>
              </a:lnSpc>
              <a:spcBef>
                <a:spcPts val="0"/>
              </a:spcBef>
              <a:buNone/>
            </a:pPr>
            <a:r>
              <a:rPr lang="zh-CN" altLang="en-US" sz="2800">
                <a:ea typeface="宋体" panose="02010600030101010101" pitchFamily="2" charset="-122"/>
                <a:sym typeface="+mn-ea"/>
              </a:rPr>
              <a:t>    1.   短片内容：学校的发展；		</a:t>
            </a:r>
            <a:endParaRPr lang="zh-CN" altLang="en-US" sz="2800">
              <a:ea typeface="宋体" panose="02010600030101010101" pitchFamily="2" charset="-122"/>
              <a:sym typeface="+mn-ea"/>
            </a:endParaRPr>
          </a:p>
          <a:p>
            <a:pPr algn="l" fontAlgn="auto">
              <a:lnSpc>
                <a:spcPct val="100000"/>
              </a:lnSpc>
              <a:spcBef>
                <a:spcPts val="0"/>
              </a:spcBef>
              <a:buNone/>
            </a:pPr>
            <a:r>
              <a:rPr lang="zh-CN" altLang="en-US" sz="2800">
                <a:ea typeface="宋体" panose="02010600030101010101" pitchFamily="2" charset="-122"/>
                <a:sym typeface="+mn-ea"/>
              </a:rPr>
              <a:t>    2．放映时间、地点；		</a:t>
            </a:r>
            <a:endParaRPr lang="zh-CN" altLang="en-US" sz="2800">
              <a:ea typeface="宋体" panose="02010600030101010101" pitchFamily="2" charset="-122"/>
              <a:sym typeface="+mn-ea"/>
            </a:endParaRPr>
          </a:p>
          <a:p>
            <a:pPr algn="l" fontAlgn="auto">
              <a:lnSpc>
                <a:spcPct val="100000"/>
              </a:lnSpc>
              <a:spcBef>
                <a:spcPts val="0"/>
              </a:spcBef>
              <a:buNone/>
            </a:pPr>
            <a:r>
              <a:rPr lang="zh-CN" altLang="en-US" sz="2800">
                <a:ea typeface="宋体" panose="02010600030101010101" pitchFamily="2" charset="-122"/>
                <a:sym typeface="+mn-ea"/>
              </a:rPr>
              <a:t>    3．欢迎对短片提出意见。</a:t>
            </a:r>
            <a:endParaRPr lang="zh-CN" altLang="en-US" sz="2800">
              <a:ea typeface="宋体" panose="02010600030101010101" pitchFamily="2" charset="-122"/>
              <a:sym typeface="+mn-ea"/>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注意：</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1.词数</a:t>
            </a:r>
            <a:r>
              <a:rPr lang="en-US"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80</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左右；</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2.可适当增加细节，以使行文连贯。</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601027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0326" y="157677"/>
            <a:ext cx="3230880" cy="829945"/>
          </a:xfrm>
          <a:prstGeom prst="rect">
            <a:avLst/>
          </a:prstGeom>
          <a:noFill/>
        </p:spPr>
        <p:txBody>
          <a:bodyPr wrap="non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参考范文：</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161415"/>
            <a:ext cx="1151699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ctr" defTabSz="914400" rtl="0" eaLnBrk="0" fontAlgn="base" hangingPunct="0">
              <a:lnSpc>
                <a:spcPts val="2960"/>
              </a:lnSpc>
              <a:spcBef>
                <a:spcPct val="0"/>
              </a:spcBef>
              <a:spcAft>
                <a:spcPct val="0"/>
              </a:spcAft>
              <a:buClrTx/>
              <a:buSzTx/>
              <a:buFontTx/>
              <a:buNone/>
              <a:defRPr/>
            </a:pPr>
            <a:r>
              <a:rPr lang="en-US" altLang="zh-CN" sz="2800" noProof="0" dirty="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mn-ea"/>
              </a:rPr>
              <a:t>NOTICE</a:t>
            </a:r>
            <a:endParaRPr kumimoji="0" lang="en-US" altLang="zh-CN" sz="2800" i="0" u="none" strike="noStrike" kern="1200" cap="none" spc="0" normalizeH="0" baseline="0" noProof="0" dirty="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endParaRPr>
          </a:p>
          <a:p>
            <a:pPr marL="0" marR="0" lvl="0" indent="0" algn="l" defTabSz="914400" rtl="0" eaLnBrk="0" fontAlgn="base" hangingPunct="0">
              <a:lnSpc>
                <a:spcPts val="3460"/>
              </a:lnSpc>
              <a:spcBef>
                <a:spcPct val="0"/>
              </a:spcBef>
              <a:spcAft>
                <a:spcPct val="0"/>
              </a:spcAft>
              <a:buClrTx/>
              <a:buSzTx/>
              <a:buFontTx/>
              <a:buNone/>
              <a:defRPr/>
            </a:pPr>
            <a:r>
              <a:rPr lang="en-US" altLang="zh-CN" sz="2800" noProof="0" dirty="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cs typeface="Times New Roman" panose="02020603050405020304" charset="0"/>
                <a:sym typeface="+mn-ea"/>
              </a:rPr>
              <a:t>A microfilm is scheduled to be shown in the  multifunctional hall from 2</a:t>
            </a:r>
            <a:r>
              <a:rPr lang="en-US" altLang="zh-CN" sz="2800">
                <a:latin typeface="Times New Roman" panose="02020603050405020304" charset="0"/>
                <a:cs typeface="Times New Roman" panose="02020603050405020304" charset="0"/>
                <a:sym typeface="+mn-ea"/>
              </a:rPr>
              <a:t>;00 pm</a:t>
            </a:r>
            <a:r>
              <a:rPr lang="zh-CN" altLang="en-US" sz="2800">
                <a:latin typeface="Times New Roman" panose="02020603050405020304" charset="0"/>
                <a:cs typeface="Times New Roman" panose="02020603050405020304" charset="0"/>
                <a:sym typeface="+mn-ea"/>
              </a:rPr>
              <a:t> to 4</a:t>
            </a:r>
            <a:r>
              <a:rPr lang="en-US" altLang="zh-CN" sz="2800">
                <a:latin typeface="Times New Roman" panose="02020603050405020304" charset="0"/>
                <a:cs typeface="Times New Roman" panose="02020603050405020304" charset="0"/>
                <a:sym typeface="+mn-ea"/>
              </a:rPr>
              <a:t>:00 pm</a:t>
            </a:r>
            <a:r>
              <a:rPr lang="zh-CN" altLang="en-US" sz="2800">
                <a:latin typeface="Times New Roman" panose="02020603050405020304" charset="0"/>
                <a:cs typeface="Times New Roman" panose="02020603050405020304" charset="0"/>
                <a:sym typeface="+mn-ea"/>
              </a:rPr>
              <a:t> this Friday</a:t>
            </a:r>
            <a:r>
              <a:rPr lang="en-US" altLang="zh-CN" sz="2800">
                <a:latin typeface="Times New Roman" panose="02020603050405020304" charset="0"/>
                <a:cs typeface="Times New Roman" panose="02020603050405020304" charset="0"/>
                <a:sym typeface="+mn-ea"/>
              </a:rPr>
              <a:t>.</a:t>
            </a:r>
            <a:r>
              <a:rPr lang="zh-CN" altLang="en-US" sz="2800">
                <a:latin typeface="Times New Roman" panose="02020603050405020304" charset="0"/>
                <a:cs typeface="Times New Roman" panose="02020603050405020304" charset="0"/>
                <a:sym typeface="+mn-ea"/>
              </a:rPr>
              <a:t> The film, entitled Growing Together, is about the development of our school, presenting the great changes in the last  decade. In order to help better understand the film , the 20-minute-long video will be on a continuous loop. Both teachers and students are welcome to enjoy it. Valuable advice is highly expected, so that we can further improve the film .</a:t>
            </a:r>
            <a:endParaRPr lang="zh-CN" altLang="en-US" sz="2800">
              <a:latin typeface="Times New Roman" panose="02020603050405020304" charset="0"/>
              <a:cs typeface="Times New Roman" panose="02020603050405020304" charset="0"/>
            </a:endParaRPr>
          </a:p>
          <a:p>
            <a:pPr marL="0" marR="0" lvl="0" indent="0" algn="l" defTabSz="914400" rtl="0" eaLnBrk="0" fontAlgn="base" hangingPunct="0">
              <a:lnSpc>
                <a:spcPts val="3460"/>
              </a:lnSpc>
              <a:spcBef>
                <a:spcPct val="0"/>
              </a:spcBef>
              <a:spcAft>
                <a:spcPct val="0"/>
              </a:spcAft>
              <a:buClrTx/>
              <a:buSzTx/>
              <a:buFontTx/>
              <a:buNone/>
              <a:defRPr/>
            </a:pPr>
            <a:r>
              <a:rPr lang="en-US" altLang="zh-CN" sz="2800" noProof="0" dirty="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mn-ea"/>
              </a:rPr>
              <a:t>                                                                  The Students' Union</a:t>
            </a:r>
            <a:endParaRPr lang="en-US" altLang="zh-CN" sz="2800" noProof="0" dirty="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mn-ea"/>
            </a:endParaRPr>
          </a:p>
          <a:p>
            <a:pPr marL="0" marR="0" lvl="0" indent="0" algn="l" defTabSz="914400" rtl="0" eaLnBrk="0" fontAlgn="base" hangingPunct="0">
              <a:lnSpc>
                <a:spcPts val="3460"/>
              </a:lnSpc>
              <a:spcBef>
                <a:spcPct val="0"/>
              </a:spcBef>
              <a:spcAft>
                <a:spcPct val="0"/>
              </a:spcAft>
              <a:buClrTx/>
              <a:buSzTx/>
              <a:buFontTx/>
              <a:buNone/>
              <a:defRPr/>
            </a:pPr>
            <a:r>
              <a:rPr lang="en-US" altLang="zh-CN" sz="2800" noProof="0" dirty="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mn-ea"/>
              </a:rPr>
              <a:t>                                                                         </a:t>
            </a:r>
            <a:r>
              <a:rPr lang="en-US" altLang="zh-CN" sz="2800">
                <a:solidFill>
                  <a:schemeClr val="tx1"/>
                </a:solidFill>
                <a:latin typeface="Times New Roman" panose="02020603050405020304" charset="0"/>
                <a:cs typeface="Times New Roman" panose="02020603050405020304" charset="0"/>
                <a:sym typeface="+mn-ea"/>
              </a:rPr>
              <a:t>November</a:t>
            </a:r>
            <a:r>
              <a:rPr lang="zh-CN" altLang="en-US" sz="2800">
                <a:solidFill>
                  <a:schemeClr val="tx1"/>
                </a:solidFill>
                <a:latin typeface="Times New Roman" panose="02020603050405020304" charset="0"/>
                <a:cs typeface="Times New Roman" panose="02020603050405020304" charset="0"/>
                <a:sym typeface="+mn-ea"/>
              </a:rPr>
              <a:t> </a:t>
            </a:r>
            <a:r>
              <a:rPr lang="en-US" altLang="zh-CN" sz="2800">
                <a:solidFill>
                  <a:schemeClr val="tx1"/>
                </a:solidFill>
                <a:latin typeface="Times New Roman" panose="02020603050405020304" charset="0"/>
                <a:cs typeface="Times New Roman" panose="02020603050405020304" charset="0"/>
                <a:sym typeface="+mn-ea"/>
              </a:rPr>
              <a:t>7</a:t>
            </a:r>
            <a:r>
              <a:rPr lang="zh-CN" altLang="en-US" sz="2800">
                <a:solidFill>
                  <a:schemeClr val="tx1"/>
                </a:solidFill>
                <a:latin typeface="Times New Roman" panose="02020603050405020304" charset="0"/>
                <a:cs typeface="Times New Roman" panose="02020603050405020304" charset="0"/>
                <a:sym typeface="+mn-ea"/>
              </a:rPr>
              <a:t>th, 20</a:t>
            </a:r>
            <a:r>
              <a:rPr lang="en-US" altLang="zh-CN" sz="2800">
                <a:solidFill>
                  <a:schemeClr val="tx1"/>
                </a:solidFill>
                <a:latin typeface="Times New Roman" panose="02020603050405020304" charset="0"/>
                <a:cs typeface="Times New Roman" panose="02020603050405020304" charset="0"/>
                <a:sym typeface="+mn-ea"/>
              </a:rPr>
              <a:t>21</a:t>
            </a:r>
            <a:endParaRPr kumimoji="0" lang="en-US" altLang="zh-CN" sz="2800" i="0" u="none" strike="noStrike" kern="1200" cap="none" spc="0" normalizeH="0" baseline="0" noProof="0" dirty="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mn-ea"/>
            </a:endParaRPr>
          </a:p>
          <a:p>
            <a:pPr algn="l" fontAlgn="auto">
              <a:lnSpc>
                <a:spcPts val="3460"/>
              </a:lnSpc>
              <a:spcBef>
                <a:spcPts val="0"/>
              </a:spcBef>
              <a:buNone/>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                                                                                         </a:t>
            </a:r>
            <a:endParaRPr lang="en-US" altLang="zh-CN" sz="2800" dirty="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pic>
        <p:nvPicPr>
          <p:cNvPr id="12" name="图片 11" descr="水印"/>
          <p:cNvPicPr>
            <a:picLocks noChangeAspect="1"/>
          </p:cNvPicPr>
          <p:nvPr userDrawn="1"/>
        </p:nvPicPr>
        <p:blipFill>
          <a:blip r:embed="rId7"/>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29" name="图片 28"/>
          <p:cNvPicPr>
            <a:picLocks noChangeAspect="1"/>
          </p:cNvPicPr>
          <p:nvPr/>
        </p:nvPicPr>
        <p:blipFill rotWithShape="1">
          <a:blip r:embed="rId2">
            <a:extLst>
              <a:ext uri="{28A0092B-C50C-407E-A947-70E740481C1C}">
                <a14:useLocalDpi xmlns:a14="http://schemas.microsoft.com/office/drawing/2010/main" val="0"/>
              </a:ext>
            </a:extLst>
          </a:blip>
          <a:srcRect l="56967" t="3637" r="12803" b="55728"/>
          <a:stretch>
            <a:fillRect/>
          </a:stretch>
        </p:blipFill>
        <p:spPr>
          <a:xfrm>
            <a:off x="8226492" y="116114"/>
            <a:ext cx="1381965" cy="2786744"/>
          </a:xfrm>
          <a:prstGeom prst="rect">
            <a:avLst/>
          </a:prstGeom>
        </p:spPr>
      </p:pic>
      <p:pic>
        <p:nvPicPr>
          <p:cNvPr id="31" name="图片 30"/>
          <p:cNvPicPr>
            <a:picLocks noChangeAspect="1"/>
          </p:cNvPicPr>
          <p:nvPr/>
        </p:nvPicPr>
        <p:blipFill rotWithShape="1">
          <a:blip r:embed="rId3">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4">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18981" t="17450" r="21387" b="54928"/>
          <a:stretch>
            <a:fillRect/>
          </a:stretch>
        </p:blipFill>
        <p:spPr>
          <a:xfrm>
            <a:off x="2934335" y="1784985"/>
            <a:ext cx="7004685" cy="2286000"/>
          </a:xfrm>
          <a:prstGeom prst="rect">
            <a:avLst/>
          </a:prstGeom>
        </p:spPr>
      </p:pic>
      <p:pic>
        <p:nvPicPr>
          <p:cNvPr id="21" name="图片 20"/>
          <p:cNvPicPr>
            <a:picLocks noChangeAspect="1"/>
          </p:cNvPicPr>
          <p:nvPr/>
        </p:nvPicPr>
        <p:blipFill rotWithShape="1">
          <a:blip r:embed="rId6">
            <a:extLst>
              <a:ext uri="{28A0092B-C50C-407E-A947-70E740481C1C}">
                <a14:useLocalDpi xmlns:a14="http://schemas.microsoft.com/office/drawing/2010/main" val="0"/>
              </a:ext>
            </a:extLst>
          </a:blip>
          <a:srcRect l="40058" t="7084" r="41330" b="79675"/>
          <a:stretch>
            <a:fillRect/>
          </a:stretch>
        </p:blipFill>
        <p:spPr>
          <a:xfrm>
            <a:off x="2933700" y="666750"/>
            <a:ext cx="1545766" cy="1649727"/>
          </a:xfrm>
          <a:prstGeom prst="rect">
            <a:avLst/>
          </a:prstGeom>
        </p:spPr>
      </p:pic>
      <p:pic>
        <p:nvPicPr>
          <p:cNvPr id="27" name="图片 26"/>
          <p:cNvPicPr>
            <a:picLocks noChangeAspect="1"/>
          </p:cNvPicPr>
          <p:nvPr/>
        </p:nvPicPr>
        <p:blipFill rotWithShape="1">
          <a:blip r:embed="rId7">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8">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3335655" y="2406015"/>
            <a:ext cx="5694045" cy="1106805"/>
          </a:xfrm>
          <a:prstGeom prst="rect">
            <a:avLst/>
          </a:prstGeom>
          <a:noFill/>
        </p:spPr>
        <p:txBody>
          <a:bodyPr wrap="square" rtlCol="0">
            <a:spAutoFit/>
          </a:bodyPr>
          <a:lstStyle/>
          <a:p>
            <a:pPr algn="ctr"/>
            <a:r>
              <a:rPr lang="en-US" altLang="zh-CN" sz="6600" b="1" dirty="0">
                <a:solidFill>
                  <a:srgbClr val="60A095"/>
                </a:solidFill>
                <a:latin typeface="微软雅黑" panose="020B0503020204020204" charset="-122"/>
                <a:ea typeface="微软雅黑" panose="020B0503020204020204" charset="-122"/>
              </a:rPr>
              <a:t>THANK YOU </a:t>
            </a:r>
            <a:endParaRPr lang="zh-CN" altLang="en-US" sz="6600" b="1" dirty="0">
              <a:solidFill>
                <a:srgbClr val="60A095"/>
              </a:solidFill>
              <a:latin typeface="微软雅黑" panose="020B0503020204020204" charset="-122"/>
              <a:ea typeface="微软雅黑" panose="020B0503020204020204" charset="-122"/>
            </a:endParaRPr>
          </a:p>
        </p:txBody>
      </p:sp>
      <p:pic>
        <p:nvPicPr>
          <p:cNvPr id="3" name="图片 2"/>
          <p:cNvPicPr>
            <a:picLocks noChangeAspect="1"/>
          </p:cNvPicPr>
          <p:nvPr/>
        </p:nvPicPr>
        <p:blipFill rotWithShape="1">
          <a:blip r:embed="rId9">
            <a:extLst>
              <a:ext uri="{28A0092B-C50C-407E-A947-70E740481C1C}">
                <a14:useLocalDpi xmlns:a14="http://schemas.microsoft.com/office/drawing/2010/main" val="0"/>
              </a:ext>
            </a:extLst>
          </a:blip>
          <a:srcRect l="23648" t="11217" r="59660" b="73744"/>
          <a:stretch>
            <a:fillRect/>
          </a:stretch>
        </p:blipFill>
        <p:spPr>
          <a:xfrm rot="18763162">
            <a:off x="7491075" y="1110700"/>
            <a:ext cx="763065" cy="10313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0500" y="1161415"/>
            <a:ext cx="12257405" cy="495490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0326" y="226257"/>
            <a:ext cx="4096385" cy="645160"/>
          </a:xfrm>
          <a:prstGeom prst="rect">
            <a:avLst/>
          </a:prstGeom>
          <a:noFill/>
        </p:spPr>
        <p:txBody>
          <a:bodyPr wrap="none" rtlCol="0">
            <a:spAutoFit/>
          </a:bodyPr>
          <a:lstStyle/>
          <a:p>
            <a:r>
              <a:rPr lang="en-US" altLang="zh-CN" sz="3600" b="1" dirty="0">
                <a:solidFill>
                  <a:srgbClr val="9DBDB2"/>
                </a:solidFill>
                <a:latin typeface="微软雅黑" panose="020B0503020204020204" charset="-122"/>
                <a:ea typeface="微软雅黑" panose="020B0503020204020204" charset="-122"/>
              </a:rPr>
              <a:t>What is a notice?</a:t>
            </a:r>
            <a:endParaRPr lang="en-US" altLang="zh-CN" sz="3600" b="1" dirty="0">
              <a:solidFill>
                <a:srgbClr val="9DBDB2"/>
              </a:solidFill>
              <a:latin typeface="微软雅黑" panose="020B0503020204020204" charset="-122"/>
              <a:ea typeface="微软雅黑" panose="020B0503020204020204" charset="-122"/>
            </a:endParaRPr>
          </a:p>
        </p:txBody>
      </p:sp>
      <p:sp>
        <p:nvSpPr>
          <p:cNvPr id="44" name="矩形 259"/>
          <p:cNvSpPr>
            <a:spLocks noChangeArrowheads="1"/>
          </p:cNvSpPr>
          <p:nvPr/>
        </p:nvSpPr>
        <p:spPr bwMode="auto">
          <a:xfrm>
            <a:off x="565150" y="1443355"/>
            <a:ext cx="11516995" cy="353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ts val="3360"/>
              </a:lnSpc>
              <a:spcBef>
                <a:spcPts val="0"/>
              </a:spcBef>
              <a:buNone/>
            </a:pPr>
            <a:r>
              <a:rPr lang="en-US" sz="2800">
                <a:ea typeface="宋体" panose="02010600030101010101" pitchFamily="2" charset="-122"/>
                <a:sym typeface="+mn-ea"/>
              </a:rPr>
              <a:t>  </a:t>
            </a:r>
            <a:r>
              <a:rPr lang="en-US" sz="2800">
                <a:latin typeface="+mn-lt"/>
                <a:ea typeface="宋体" panose="02010600030101010101" pitchFamily="2" charset="-122"/>
                <a:cs typeface="+mn-lt"/>
                <a:sym typeface="+mn-ea"/>
              </a:rPr>
              <a:t>   </a:t>
            </a:r>
            <a:r>
              <a:rPr sz="2800">
                <a:latin typeface="Arial" panose="020B0604020202020204" pitchFamily="34" charset="0"/>
                <a:ea typeface="宋体" panose="02010600030101010101" pitchFamily="2" charset="-122"/>
                <a:cs typeface="Arial" panose="020B0604020202020204" pitchFamily="34" charset="0"/>
                <a:sym typeface="+mn-ea"/>
              </a:rPr>
              <a:t>A notice is a short piece of formal writing used </a:t>
            </a:r>
            <a:r>
              <a:rPr sz="2800" b="1">
                <a:solidFill>
                  <a:srgbClr val="FF0000"/>
                </a:solidFill>
                <a:latin typeface="Arial" panose="020B0604020202020204" pitchFamily="34" charset="0"/>
                <a:ea typeface="宋体" panose="02010600030101010101" pitchFamily="2" charset="-122"/>
                <a:cs typeface="Arial" panose="020B0604020202020204" pitchFamily="34" charset="0"/>
                <a:sym typeface="+mn-ea"/>
              </a:rPr>
              <a:t>to inform</a:t>
            </a:r>
            <a:r>
              <a:rPr sz="2800">
                <a:latin typeface="Arial" panose="020B0604020202020204" pitchFamily="34" charset="0"/>
                <a:ea typeface="宋体" panose="02010600030101010101" pitchFamily="2" charset="-122"/>
                <a:cs typeface="Arial" panose="020B0604020202020204" pitchFamily="34" charset="0"/>
                <a:sym typeface="+mn-ea"/>
              </a:rPr>
              <a:t> the concerned person(s) about something important. It is used widely in organizations to </a:t>
            </a:r>
            <a:r>
              <a:rPr sz="2800" u="sng">
                <a:latin typeface="Arial" panose="020B0604020202020204" pitchFamily="34" charset="0"/>
                <a:ea typeface="宋体" panose="02010600030101010101" pitchFamily="2" charset="-122"/>
                <a:cs typeface="Arial" panose="020B0604020202020204" pitchFamily="34" charset="0"/>
                <a:sym typeface="+mn-ea"/>
              </a:rPr>
              <a:t>announce upcoming events, warnings, an invitation to a meeting, etc.</a:t>
            </a:r>
            <a:endParaRPr sz="2800">
              <a:latin typeface="Arial" panose="020B0604020202020204" pitchFamily="34" charset="0"/>
              <a:ea typeface="宋体" panose="02010600030101010101" pitchFamily="2" charset="-122"/>
              <a:cs typeface="Arial" panose="020B0604020202020204" pitchFamily="34" charset="0"/>
              <a:sym typeface="+mn-ea"/>
            </a:endParaRPr>
          </a:p>
          <a:p>
            <a:pPr algn="l" fontAlgn="auto">
              <a:lnSpc>
                <a:spcPts val="3360"/>
              </a:lnSpc>
              <a:spcBef>
                <a:spcPts val="0"/>
              </a:spcBef>
              <a:buNone/>
            </a:pPr>
            <a:r>
              <a:rPr lang="en-US" sz="2800">
                <a:latin typeface="Arial" panose="020B0604020202020204" pitchFamily="34" charset="0"/>
                <a:ea typeface="宋体" panose="02010600030101010101" pitchFamily="2" charset="-122"/>
                <a:cs typeface="Arial" panose="020B0604020202020204" pitchFamily="34" charset="0"/>
                <a:sym typeface="+mn-ea"/>
              </a:rPr>
              <a:t>    </a:t>
            </a:r>
            <a:r>
              <a:rPr sz="2800">
                <a:latin typeface="Arial" panose="020B0604020202020204" pitchFamily="34" charset="0"/>
                <a:ea typeface="宋体" panose="02010600030101010101" pitchFamily="2" charset="-122"/>
                <a:cs typeface="Arial" panose="020B0604020202020204" pitchFamily="34" charset="0"/>
                <a:sym typeface="+mn-ea"/>
              </a:rPr>
              <a:t>Generally, notices inside</a:t>
            </a:r>
            <a:r>
              <a:rPr sz="2800">
                <a:gradFill>
                  <a:gsLst>
                    <a:gs pos="0">
                      <a:srgbClr val="012D86"/>
                    </a:gs>
                    <a:gs pos="100000">
                      <a:srgbClr val="0E2557"/>
                    </a:gs>
                  </a:gsLst>
                  <a:lin scaled="0"/>
                </a:gradFill>
                <a:latin typeface="Arial" panose="020B0604020202020204" pitchFamily="34" charset="0"/>
                <a:ea typeface="宋体" panose="02010600030101010101" pitchFamily="2" charset="-122"/>
                <a:cs typeface="Arial" panose="020B0604020202020204" pitchFamily="34" charset="0"/>
                <a:sym typeface="+mn-ea"/>
              </a:rPr>
              <a:t> schools and other organizations</a:t>
            </a:r>
            <a:r>
              <a:rPr sz="2800">
                <a:latin typeface="Arial" panose="020B0604020202020204" pitchFamily="34" charset="0"/>
                <a:ea typeface="宋体" panose="02010600030101010101" pitchFamily="2" charset="-122"/>
                <a:cs typeface="Arial" panose="020B0604020202020204" pitchFamily="34" charset="0"/>
                <a:sym typeface="+mn-ea"/>
              </a:rPr>
              <a:t> appear on the </a:t>
            </a:r>
            <a:r>
              <a:rPr sz="2800" u="wavyHeavy">
                <a:solidFill>
                  <a:schemeClr val="tx1"/>
                </a:solidFill>
                <a:uFillTx/>
                <a:latin typeface="Arial" panose="020B0604020202020204" pitchFamily="34" charset="0"/>
                <a:ea typeface="宋体" panose="02010600030101010101" pitchFamily="2" charset="-122"/>
                <a:cs typeface="Arial" panose="020B0604020202020204" pitchFamily="34" charset="0"/>
                <a:sym typeface="+mn-ea"/>
              </a:rPr>
              <a:t>notice boards</a:t>
            </a:r>
            <a:r>
              <a:rPr sz="2800">
                <a:latin typeface="Arial" panose="020B0604020202020204" pitchFamily="34" charset="0"/>
                <a:ea typeface="宋体" panose="02010600030101010101" pitchFamily="2" charset="-122"/>
                <a:cs typeface="Arial" panose="020B0604020202020204" pitchFamily="34" charset="0"/>
                <a:sym typeface="+mn-ea"/>
              </a:rPr>
              <a:t> and sometimes on the </a:t>
            </a:r>
            <a:r>
              <a:rPr sz="2800" u="wavyHeavy">
                <a:solidFill>
                  <a:schemeClr val="tx1"/>
                </a:solidFill>
                <a:uFillTx/>
                <a:latin typeface="Arial" panose="020B0604020202020204" pitchFamily="34" charset="0"/>
                <a:ea typeface="宋体" panose="02010600030101010101" pitchFamily="2" charset="-122"/>
                <a:cs typeface="Arial" panose="020B0604020202020204" pitchFamily="34" charset="0"/>
                <a:sym typeface="+mn-ea"/>
              </a:rPr>
              <a:t>website or email</a:t>
            </a:r>
            <a:r>
              <a:rPr sz="2800">
                <a:latin typeface="Arial" panose="020B0604020202020204" pitchFamily="34" charset="0"/>
                <a:ea typeface="宋体" panose="02010600030101010101" pitchFamily="2" charset="-122"/>
                <a:cs typeface="Arial" panose="020B0604020202020204" pitchFamily="34" charset="0"/>
                <a:sym typeface="+mn-ea"/>
              </a:rPr>
              <a:t>. Notices issued by the </a:t>
            </a:r>
            <a:r>
              <a:rPr sz="2800">
                <a:gradFill>
                  <a:gsLst>
                    <a:gs pos="0">
                      <a:srgbClr val="012D86"/>
                    </a:gs>
                    <a:gs pos="100000">
                      <a:srgbClr val="0E2557"/>
                    </a:gs>
                  </a:gsLst>
                  <a:lin scaled="0"/>
                </a:gradFill>
                <a:latin typeface="Arial" panose="020B0604020202020204" pitchFamily="34" charset="0"/>
                <a:ea typeface="宋体" panose="02010600030101010101" pitchFamily="2" charset="-122"/>
                <a:cs typeface="Arial" panose="020B0604020202020204" pitchFamily="34" charset="0"/>
                <a:sym typeface="+mn-ea"/>
              </a:rPr>
              <a:t>government</a:t>
            </a:r>
            <a:r>
              <a:rPr sz="2800">
                <a:latin typeface="Arial" panose="020B0604020202020204" pitchFamily="34" charset="0"/>
                <a:ea typeface="宋体" panose="02010600030101010101" pitchFamily="2" charset="-122"/>
                <a:cs typeface="Arial" panose="020B0604020202020204" pitchFamily="34" charset="0"/>
                <a:sym typeface="+mn-ea"/>
              </a:rPr>
              <a:t> in the public interest can also appear in the </a:t>
            </a:r>
            <a:r>
              <a:rPr sz="2800" u="wavyHeavy">
                <a:solidFill>
                  <a:schemeClr val="tx1"/>
                </a:solidFill>
                <a:uFillTx/>
                <a:latin typeface="Arial" panose="020B0604020202020204" pitchFamily="34" charset="0"/>
                <a:ea typeface="宋体" panose="02010600030101010101" pitchFamily="2" charset="-122"/>
                <a:cs typeface="Arial" panose="020B0604020202020204" pitchFamily="34" charset="0"/>
                <a:sym typeface="+mn-ea"/>
              </a:rPr>
              <a:t>newspapers</a:t>
            </a:r>
            <a:r>
              <a:rPr sz="2800">
                <a:latin typeface="Arial" panose="020B0604020202020204" pitchFamily="34" charset="0"/>
                <a:ea typeface="宋体" panose="02010600030101010101" pitchFamily="2" charset="-122"/>
                <a:cs typeface="Arial" panose="020B0604020202020204" pitchFamily="34" charset="0"/>
                <a:sym typeface="+mn-ea"/>
              </a:rPr>
              <a:t>.</a:t>
            </a:r>
            <a:endParaRPr sz="2800">
              <a:latin typeface="Arial" panose="020B0604020202020204" pitchFamily="34" charset="0"/>
              <a:ea typeface="宋体" panose="02010600030101010101" pitchFamily="2" charset="-122"/>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27" name="图片 26"/>
          <p:cNvPicPr>
            <a:picLocks noChangeAspect="1"/>
          </p:cNvPicPr>
          <p:nvPr/>
        </p:nvPicPr>
        <p:blipFill rotWithShape="1">
          <a:blip r:embed="rId2">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3">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68406" y="121482"/>
            <a:ext cx="4308475" cy="583565"/>
          </a:xfrm>
          <a:prstGeom prst="rect">
            <a:avLst/>
          </a:prstGeom>
          <a:noFill/>
        </p:spPr>
        <p:txBody>
          <a:bodyPr wrap="none" rtlCol="0">
            <a:spAutoFit/>
          </a:bodyPr>
          <a:lstStyle/>
          <a:p>
            <a:r>
              <a:rPr lang="zh-CN" altLang="en-US" sz="3200" b="1" dirty="0">
                <a:solidFill>
                  <a:srgbClr val="9DBDB2"/>
                </a:solidFill>
                <a:latin typeface="微软雅黑" panose="020B0503020204020204" charset="-122"/>
                <a:ea typeface="微软雅黑" panose="020B0503020204020204" charset="-122"/>
              </a:rPr>
              <a:t>书面通知</a:t>
            </a:r>
            <a:r>
              <a:rPr lang="en-US" altLang="zh-CN" sz="3200" b="1" dirty="0">
                <a:solidFill>
                  <a:srgbClr val="9DBDB2"/>
                </a:solidFill>
                <a:latin typeface="微软雅黑" panose="020B0503020204020204" charset="-122"/>
                <a:ea typeface="微软雅黑" panose="020B0503020204020204" charset="-122"/>
              </a:rPr>
              <a:t> or </a:t>
            </a:r>
            <a:r>
              <a:rPr lang="zh-CN" altLang="en-US" sz="3200" b="1" dirty="0">
                <a:solidFill>
                  <a:srgbClr val="9DBDB2"/>
                </a:solidFill>
                <a:latin typeface="微软雅黑" panose="020B0503020204020204" charset="-122"/>
                <a:ea typeface="微软雅黑" panose="020B0503020204020204" charset="-122"/>
              </a:rPr>
              <a:t>口头通知</a:t>
            </a:r>
            <a:r>
              <a:rPr lang="en-US" altLang="zh-CN" sz="3200" b="1" dirty="0">
                <a:solidFill>
                  <a:srgbClr val="9DBDB2"/>
                </a:solidFill>
                <a:latin typeface="微软雅黑" panose="020B0503020204020204" charset="-122"/>
                <a:ea typeface="微软雅黑" panose="020B0503020204020204" charset="-122"/>
              </a:rPr>
              <a:t>?</a:t>
            </a:r>
            <a:endParaRPr lang="en-US" altLang="zh-CN" sz="3200" b="1" dirty="0">
              <a:solidFill>
                <a:srgbClr val="9DBDB2"/>
              </a:solidFill>
              <a:latin typeface="微软雅黑" panose="020B0503020204020204" charset="-122"/>
              <a:ea typeface="微软雅黑" panose="020B0503020204020204" charset="-122"/>
            </a:endParaRPr>
          </a:p>
        </p:txBody>
      </p:sp>
      <p:graphicFrame>
        <p:nvGraphicFramePr>
          <p:cNvPr id="2" name="表格 1"/>
          <p:cNvGraphicFramePr/>
          <p:nvPr>
            <p:custDataLst>
              <p:tags r:id="rId4"/>
            </p:custDataLst>
          </p:nvPr>
        </p:nvGraphicFramePr>
        <p:xfrm>
          <a:off x="268605" y="811530"/>
          <a:ext cx="11557635" cy="6340475"/>
        </p:xfrm>
        <a:graphic>
          <a:graphicData uri="http://schemas.openxmlformats.org/drawingml/2006/table">
            <a:tbl>
              <a:tblPr firstRow="1" bandRow="1">
                <a:tableStyleId>{5C22544A-7EE6-4342-B048-85BDC9FD1C3A}</a:tableStyleId>
              </a:tblPr>
              <a:tblGrid>
                <a:gridCol w="1779270"/>
                <a:gridCol w="2983865"/>
                <a:gridCol w="6794500"/>
              </a:tblGrid>
              <a:tr h="622300">
                <a:tc>
                  <a:txBody>
                    <a:bodyPr/>
                    <a:p>
                      <a:pPr>
                        <a:buNone/>
                      </a:pPr>
                      <a:endParaRPr lang="zh-CN" altLang="en-US"/>
                    </a:p>
                  </a:txBody>
                  <a:tcPr>
                    <a:noFill/>
                  </a:tcPr>
                </a:tc>
                <a:tc>
                  <a:txBody>
                    <a:bodyPr/>
                    <a:p>
                      <a:pPr algn="ctr">
                        <a:buNone/>
                      </a:pPr>
                      <a:r>
                        <a:rPr lang="zh-CN" altLang="en-US" sz="2800" b="0" dirty="0">
                          <a:solidFill>
                            <a:schemeClr val="tx1"/>
                          </a:solidFill>
                          <a:latin typeface="微软雅黑" panose="020B0503020204020204" charset="-122"/>
                          <a:ea typeface="微软雅黑" panose="020B0503020204020204" charset="-122"/>
                          <a:sym typeface="+mn-ea"/>
                        </a:rPr>
                        <a:t>书面通知</a:t>
                      </a:r>
                      <a:endParaRPr lang="zh-CN" altLang="en-US" sz="2800" b="0" dirty="0">
                        <a:solidFill>
                          <a:schemeClr val="tx1"/>
                        </a:solidFill>
                        <a:latin typeface="微软雅黑" panose="020B0503020204020204" charset="-122"/>
                        <a:ea typeface="微软雅黑" panose="020B0503020204020204" charset="-122"/>
                        <a:sym typeface="+mn-ea"/>
                      </a:endParaRPr>
                    </a:p>
                  </a:txBody>
                  <a:tcPr>
                    <a:noFill/>
                  </a:tcPr>
                </a:tc>
                <a:tc>
                  <a:txBody>
                    <a:bodyPr/>
                    <a:p>
                      <a:pPr algn="ctr">
                        <a:buNone/>
                      </a:pPr>
                      <a:r>
                        <a:rPr lang="zh-CN" altLang="en-US" sz="2800" b="0" dirty="0">
                          <a:solidFill>
                            <a:schemeClr val="tx1"/>
                          </a:solidFill>
                          <a:latin typeface="微软雅黑" panose="020B0503020204020204" charset="-122"/>
                          <a:ea typeface="微软雅黑" panose="020B0503020204020204" charset="-122"/>
                          <a:sym typeface="+mn-ea"/>
                        </a:rPr>
                        <a:t>口头通知</a:t>
                      </a:r>
                      <a:endParaRPr lang="zh-CN" altLang="en-US" sz="2800" b="0" dirty="0">
                        <a:solidFill>
                          <a:schemeClr val="tx1"/>
                        </a:solidFill>
                        <a:latin typeface="微软雅黑" panose="020B0503020204020204" charset="-122"/>
                        <a:ea typeface="微软雅黑" panose="020B0503020204020204" charset="-122"/>
                        <a:sym typeface="+mn-ea"/>
                      </a:endParaRPr>
                    </a:p>
                  </a:txBody>
                  <a:tcPr>
                    <a:noFill/>
                  </a:tcPr>
                </a:tc>
              </a:tr>
              <a:tr h="527050">
                <a:tc>
                  <a:txBody>
                    <a:bodyPr/>
                    <a:p>
                      <a:pPr algn="ctr">
                        <a:buNone/>
                      </a:pPr>
                      <a:r>
                        <a:rPr lang="zh-CN" altLang="en-US" sz="2800"/>
                        <a:t>标题</a:t>
                      </a:r>
                      <a:endParaRPr lang="zh-CN" altLang="en-US" sz="2800"/>
                    </a:p>
                  </a:txBody>
                  <a:tcPr>
                    <a:noFill/>
                  </a:tcPr>
                </a:tc>
                <a:tc>
                  <a:txBody>
                    <a:bodyPr/>
                    <a:p>
                      <a:pPr>
                        <a:buNone/>
                      </a:pPr>
                      <a:endParaRPr lang="zh-CN" altLang="en-US"/>
                    </a:p>
                  </a:txBody>
                  <a:tcPr>
                    <a:noFill/>
                  </a:tcPr>
                </a:tc>
                <a:tc>
                  <a:txBody>
                    <a:bodyPr/>
                    <a:p>
                      <a:pPr>
                        <a:buNone/>
                      </a:pPr>
                      <a:endParaRPr lang="zh-CN" altLang="en-US"/>
                    </a:p>
                  </a:txBody>
                  <a:tcPr>
                    <a:noFill/>
                  </a:tcPr>
                </a:tc>
              </a:tr>
              <a:tr h="974090">
                <a:tc>
                  <a:txBody>
                    <a:bodyPr/>
                    <a:p>
                      <a:pPr algn="ctr">
                        <a:buNone/>
                      </a:pPr>
                      <a:r>
                        <a:rPr lang="zh-CN" altLang="en-US" sz="2800"/>
                        <a:t>称呼</a:t>
                      </a:r>
                      <a:endParaRPr lang="zh-CN" altLang="en-US" sz="2800"/>
                    </a:p>
                  </a:txBody>
                  <a:tcPr>
                    <a:noFill/>
                  </a:tcPr>
                </a:tc>
                <a:tc>
                  <a:txBody>
                    <a:bodyPr/>
                    <a:p>
                      <a:pPr>
                        <a:buNone/>
                      </a:pPr>
                      <a:endParaRPr lang="zh-CN" altLang="en-US"/>
                    </a:p>
                  </a:txBody>
                  <a:tcPr>
                    <a:noFill/>
                  </a:tcPr>
                </a:tc>
                <a:tc>
                  <a:txBody>
                    <a:bodyPr/>
                    <a:p>
                      <a:pPr>
                        <a:buNone/>
                      </a:pPr>
                      <a:endParaRPr lang="zh-CN" altLang="en-US"/>
                    </a:p>
                  </a:txBody>
                  <a:tcPr>
                    <a:noFill/>
                  </a:tcPr>
                </a:tc>
              </a:tr>
              <a:tr h="1742440">
                <a:tc>
                  <a:txBody>
                    <a:bodyPr/>
                    <a:p>
                      <a:pPr algn="ctr">
                        <a:buNone/>
                      </a:pPr>
                      <a:r>
                        <a:rPr lang="zh-CN" altLang="en-US" sz="2800">
                          <a:sym typeface="+mn-ea"/>
                        </a:rPr>
                        <a:t>开头语</a:t>
                      </a:r>
                      <a:endParaRPr lang="zh-CN" altLang="en-US" sz="2800"/>
                    </a:p>
                    <a:p>
                      <a:pPr algn="ctr">
                        <a:buNone/>
                      </a:pPr>
                      <a:endParaRPr lang="zh-CN" altLang="en-US" sz="2800"/>
                    </a:p>
                  </a:txBody>
                  <a:tcPr>
                    <a:noFill/>
                  </a:tcPr>
                </a:tc>
                <a:tc>
                  <a:txBody>
                    <a:bodyPr/>
                    <a:p>
                      <a:pPr>
                        <a:buNone/>
                      </a:pPr>
                      <a:endParaRPr lang="zh-CN" altLang="en-US"/>
                    </a:p>
                  </a:txBody>
                  <a:tcPr>
                    <a:noFill/>
                  </a:tcPr>
                </a:tc>
                <a:tc>
                  <a:txBody>
                    <a:bodyPr/>
                    <a:p>
                      <a:pPr>
                        <a:buNone/>
                      </a:pPr>
                      <a:endParaRPr lang="zh-CN" altLang="en-US"/>
                    </a:p>
                  </a:txBody>
                  <a:tcPr>
                    <a:noFill/>
                  </a:tcPr>
                </a:tc>
              </a:tr>
              <a:tr h="974725">
                <a:tc>
                  <a:txBody>
                    <a:bodyPr/>
                    <a:p>
                      <a:pPr algn="ctr">
                        <a:buNone/>
                      </a:pPr>
                      <a:r>
                        <a:rPr lang="zh-CN" altLang="en-US" sz="2800">
                          <a:sym typeface="+mn-ea"/>
                        </a:rPr>
                        <a:t>正文</a:t>
                      </a:r>
                      <a:endParaRPr lang="zh-CN" altLang="en-US" sz="2800"/>
                    </a:p>
                    <a:p>
                      <a:pPr algn="ctr">
                        <a:buNone/>
                      </a:pPr>
                      <a:endParaRPr lang="zh-CN" altLang="en-US" sz="2800"/>
                    </a:p>
                  </a:txBody>
                  <a:tcPr>
                    <a:noFill/>
                  </a:tcPr>
                </a:tc>
                <a:tc gridSpan="2">
                  <a:txBody>
                    <a:bodyPr/>
                    <a:p>
                      <a:pPr>
                        <a:buNone/>
                      </a:pPr>
                      <a:endParaRPr lang="zh-CN" altLang="en-US"/>
                    </a:p>
                  </a:txBody>
                  <a:tcPr>
                    <a:noFill/>
                  </a:tcPr>
                </a:tc>
                <a:tc hMerge="1">
                  <a:tcPr>
                    <a:noFill/>
                  </a:tcPr>
                </a:tc>
              </a:tr>
              <a:tr h="525780">
                <a:tc>
                  <a:txBody>
                    <a:bodyPr/>
                    <a:p>
                      <a:pPr algn="ctr">
                        <a:buNone/>
                      </a:pPr>
                      <a:r>
                        <a:rPr lang="zh-CN" altLang="en-US" sz="2800">
                          <a:sym typeface="+mn-ea"/>
                        </a:rPr>
                        <a:t>结束语</a:t>
                      </a:r>
                      <a:endParaRPr lang="zh-CN" altLang="en-US" sz="2800">
                        <a:sym typeface="+mn-ea"/>
                      </a:endParaRPr>
                    </a:p>
                  </a:txBody>
                  <a:tcPr>
                    <a:noFill/>
                  </a:tcPr>
                </a:tc>
                <a:tc>
                  <a:txBody>
                    <a:bodyPr/>
                    <a:p>
                      <a:pPr>
                        <a:buNone/>
                      </a:pPr>
                      <a:endParaRPr lang="zh-CN" altLang="en-US"/>
                    </a:p>
                  </a:txBody>
                  <a:tcPr>
                    <a:noFill/>
                  </a:tcPr>
                </a:tc>
                <a:tc>
                  <a:txBody>
                    <a:bodyPr/>
                    <a:p>
                      <a:pPr>
                        <a:buNone/>
                      </a:pPr>
                      <a:endParaRPr lang="zh-CN" altLang="en-US"/>
                    </a:p>
                  </a:txBody>
                  <a:tcPr>
                    <a:noFill/>
                  </a:tcPr>
                </a:tc>
              </a:tr>
              <a:tr h="974090">
                <a:tc>
                  <a:txBody>
                    <a:bodyPr/>
                    <a:p>
                      <a:pPr algn="ctr">
                        <a:buNone/>
                      </a:pPr>
                      <a:r>
                        <a:rPr lang="zh-CN" altLang="en-US" sz="2800"/>
                        <a:t>署名日期</a:t>
                      </a:r>
                      <a:endParaRPr lang="zh-CN" altLang="en-US" sz="2800"/>
                    </a:p>
                  </a:txBody>
                  <a:tcPr>
                    <a:noFill/>
                  </a:tcPr>
                </a:tc>
                <a:tc>
                  <a:txBody>
                    <a:bodyPr/>
                    <a:p>
                      <a:pPr>
                        <a:buNone/>
                      </a:pPr>
                      <a:endParaRPr lang="zh-CN" altLang="en-US"/>
                    </a:p>
                  </a:txBody>
                  <a:tcPr>
                    <a:noFill/>
                  </a:tcPr>
                </a:tc>
                <a:tc>
                  <a:txBody>
                    <a:bodyPr/>
                    <a:p>
                      <a:pPr>
                        <a:buNone/>
                      </a:pPr>
                      <a:endParaRPr lang="zh-CN" altLang="en-US"/>
                    </a:p>
                  </a:txBody>
                  <a:tcPr>
                    <a:noFill/>
                  </a:tcPr>
                </a:tc>
              </a:tr>
            </a:tbl>
          </a:graphicData>
        </a:graphic>
      </p:graphicFrame>
      <p:sp>
        <p:nvSpPr>
          <p:cNvPr id="3" name="文本框 2"/>
          <p:cNvSpPr txBox="1"/>
          <p:nvPr/>
        </p:nvSpPr>
        <p:spPr>
          <a:xfrm>
            <a:off x="2131695" y="1431290"/>
            <a:ext cx="3014980" cy="521970"/>
          </a:xfrm>
          <a:prstGeom prst="rect">
            <a:avLst/>
          </a:prstGeom>
          <a:noFill/>
        </p:spPr>
        <p:txBody>
          <a:bodyPr wrap="square" rtlCol="0">
            <a:spAutoFit/>
          </a:bodyPr>
          <a:p>
            <a:pPr algn="ctr"/>
            <a:r>
              <a:rPr lang="en-US" altLang="zh-CN" sz="2800">
                <a:gradFill>
                  <a:gsLst>
                    <a:gs pos="0">
                      <a:srgbClr val="E30000"/>
                    </a:gs>
                    <a:gs pos="100000">
                      <a:srgbClr val="760303"/>
                    </a:gs>
                  </a:gsLst>
                  <a:lin scaled="0"/>
                </a:gradFill>
                <a:latin typeface="Times New Roman" panose="02020603050405020304" charset="0"/>
                <a:cs typeface="Times New Roman" panose="02020603050405020304" charset="0"/>
              </a:rPr>
              <a:t>Notice, NOTICE</a:t>
            </a:r>
            <a:endParaRPr lang="en-US" altLang="zh-CN" sz="2800">
              <a:gradFill>
                <a:gsLst>
                  <a:gs pos="0">
                    <a:srgbClr val="E30000"/>
                  </a:gs>
                  <a:gs pos="100000">
                    <a:srgbClr val="760303"/>
                  </a:gs>
                </a:gsLst>
                <a:lin scaled="0"/>
              </a:gradFill>
              <a:latin typeface="Times New Roman" panose="02020603050405020304" charset="0"/>
              <a:cs typeface="Times New Roman" panose="02020603050405020304" charset="0"/>
            </a:endParaRPr>
          </a:p>
        </p:txBody>
      </p:sp>
      <p:sp>
        <p:nvSpPr>
          <p:cNvPr id="4" name="文本框 3"/>
          <p:cNvSpPr txBox="1"/>
          <p:nvPr/>
        </p:nvSpPr>
        <p:spPr>
          <a:xfrm>
            <a:off x="5467350" y="1953260"/>
            <a:ext cx="6285230" cy="953135"/>
          </a:xfrm>
          <a:prstGeom prst="rect">
            <a:avLst/>
          </a:prstGeom>
          <a:noFill/>
        </p:spPr>
        <p:txBody>
          <a:bodyPr wrap="square" rtlCol="0">
            <a:spAutoFit/>
          </a:bodyPr>
          <a:p>
            <a:pPr algn="l"/>
            <a:r>
              <a:rPr lang="en-US" altLang="zh-CN" sz="2800">
                <a:gradFill>
                  <a:gsLst>
                    <a:gs pos="50000">
                      <a:srgbClr val="685B51"/>
                    </a:gs>
                    <a:gs pos="0">
                      <a:srgbClr val="9A928B"/>
                    </a:gs>
                    <a:gs pos="100000">
                      <a:srgbClr val="352416"/>
                    </a:gs>
                  </a:gsLst>
                  <a:lin scaled="1"/>
                </a:gradFill>
                <a:latin typeface="Times New Roman" panose="02020603050405020304" charset="0"/>
                <a:cs typeface="Times New Roman" panose="02020603050405020304" charset="0"/>
              </a:rPr>
              <a:t>Ladies and gentlemen,/ Dear friends,/ Dear fellow students,...</a:t>
            </a:r>
            <a:endParaRPr lang="en-US" altLang="zh-CN" sz="2800">
              <a:gradFill>
                <a:gsLst>
                  <a:gs pos="50000">
                    <a:srgbClr val="685B51"/>
                  </a:gs>
                  <a:gs pos="0">
                    <a:srgbClr val="9A928B"/>
                  </a:gs>
                  <a:gs pos="100000">
                    <a:srgbClr val="352416"/>
                  </a:gs>
                </a:gsLst>
                <a:lin scaled="1"/>
              </a:gradFill>
              <a:latin typeface="Times New Roman" panose="02020603050405020304" charset="0"/>
              <a:cs typeface="Times New Roman" panose="02020603050405020304" charset="0"/>
            </a:endParaRPr>
          </a:p>
        </p:txBody>
      </p:sp>
      <p:sp>
        <p:nvSpPr>
          <p:cNvPr id="6" name="文本框 5"/>
          <p:cNvSpPr txBox="1"/>
          <p:nvPr/>
        </p:nvSpPr>
        <p:spPr>
          <a:xfrm>
            <a:off x="5048250" y="2952750"/>
            <a:ext cx="6777990" cy="155829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fontAlgn="auto">
              <a:lnSpc>
                <a:spcPts val="2860"/>
              </a:lnSpc>
            </a:pPr>
            <a:r>
              <a:rPr lang="en-US" altLang="zh-CN" sz="2800">
                <a:gradFill>
                  <a:gsLst>
                    <a:gs pos="0">
                      <a:srgbClr val="FE4444"/>
                    </a:gs>
                    <a:gs pos="100000">
                      <a:srgbClr val="832B2B"/>
                    </a:gs>
                  </a:gsLst>
                  <a:lin scaled="0"/>
                </a:gradFill>
                <a:latin typeface="Times New Roman" panose="02020603050405020304" charset="0"/>
                <a:cs typeface="Times New Roman" panose="02020603050405020304" charset="0"/>
              </a:rPr>
              <a:t>Attention, please. / May I have your attention, please? I have something important to announce/ tell you. /I have an announcement to make.</a:t>
            </a:r>
            <a:endParaRPr lang="en-US" altLang="zh-CN" sz="2800">
              <a:gradFill>
                <a:gsLst>
                  <a:gs pos="0">
                    <a:srgbClr val="FE4444"/>
                  </a:gs>
                  <a:gs pos="100000">
                    <a:srgbClr val="832B2B"/>
                  </a:gs>
                </a:gsLst>
                <a:lin scaled="0"/>
              </a:gradFill>
              <a:latin typeface="Times New Roman" panose="02020603050405020304" charset="0"/>
              <a:cs typeface="Times New Roman" panose="02020603050405020304" charset="0"/>
            </a:endParaRPr>
          </a:p>
        </p:txBody>
      </p:sp>
      <p:sp>
        <p:nvSpPr>
          <p:cNvPr id="8" name="文本框 7"/>
          <p:cNvSpPr txBox="1"/>
          <p:nvPr/>
        </p:nvSpPr>
        <p:spPr>
          <a:xfrm>
            <a:off x="2131695" y="4657090"/>
            <a:ext cx="9620885" cy="9017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0" lvl="0" indent="0" fontAlgn="auto">
              <a:lnSpc>
                <a:spcPts val="3160"/>
              </a:lnSpc>
              <a:spcBef>
                <a:spcPts val="0"/>
              </a:spcBef>
              <a:buFontTx/>
              <a:buNone/>
            </a:pPr>
            <a:r>
              <a:rPr lang="zh-CN" altLang="en-US" sz="2600" dirty="0">
                <a:solidFill>
                  <a:srgbClr val="00B050"/>
                </a:solidFill>
                <a:latin typeface="Arial" panose="020B0604020202020204" pitchFamily="34" charset="0"/>
                <a:sym typeface="+mn-ea"/>
              </a:rPr>
              <a:t>目的</a:t>
            </a:r>
            <a:r>
              <a:rPr lang="en-US" altLang="zh-CN" sz="2600" dirty="0">
                <a:solidFill>
                  <a:srgbClr val="00B050"/>
                </a:solidFill>
                <a:latin typeface="Arial" panose="020B0604020202020204" pitchFamily="34" charset="0"/>
                <a:sym typeface="+mn-ea"/>
              </a:rPr>
              <a:t>/</a:t>
            </a:r>
            <a:r>
              <a:rPr lang="zh-CN" altLang="en-US" sz="2600" dirty="0">
                <a:solidFill>
                  <a:srgbClr val="00B050"/>
                </a:solidFill>
                <a:latin typeface="Arial" panose="020B0604020202020204" pitchFamily="34" charset="0"/>
                <a:sym typeface="+mn-ea"/>
              </a:rPr>
              <a:t>背景</a:t>
            </a:r>
            <a:r>
              <a:rPr lang="en-US" altLang="zh-CN" sz="2600" dirty="0">
                <a:solidFill>
                  <a:srgbClr val="00B050"/>
                </a:solidFill>
                <a:latin typeface="Arial" panose="020B0604020202020204" pitchFamily="34" charset="0"/>
                <a:sym typeface="+mn-ea"/>
              </a:rPr>
              <a:t>+</a:t>
            </a:r>
            <a:r>
              <a:rPr lang="zh-CN" altLang="en-US" sz="2600" dirty="0">
                <a:solidFill>
                  <a:srgbClr val="00B050"/>
                </a:solidFill>
                <a:latin typeface="Arial" panose="020B0604020202020204" pitchFamily="34" charset="0"/>
                <a:sym typeface="+mn-ea"/>
              </a:rPr>
              <a:t>事件，时间</a:t>
            </a:r>
            <a:r>
              <a:rPr lang="en-US" altLang="zh-CN" sz="2600" dirty="0">
                <a:solidFill>
                  <a:srgbClr val="00B050"/>
                </a:solidFill>
                <a:latin typeface="Arial" panose="020B0604020202020204" pitchFamily="34" charset="0"/>
                <a:sym typeface="+mn-ea"/>
              </a:rPr>
              <a:t>+</a:t>
            </a:r>
            <a:r>
              <a:rPr lang="zh-CN" altLang="en-US" sz="2600" dirty="0">
                <a:solidFill>
                  <a:srgbClr val="00B050"/>
                </a:solidFill>
                <a:latin typeface="Arial" panose="020B0604020202020204" pitchFamily="34" charset="0"/>
                <a:sym typeface="+mn-ea"/>
              </a:rPr>
              <a:t>地点，对象</a:t>
            </a:r>
            <a:r>
              <a:rPr lang="en-US" altLang="zh-CN" sz="2600" dirty="0">
                <a:solidFill>
                  <a:srgbClr val="00B050"/>
                </a:solidFill>
                <a:latin typeface="Arial" panose="020B0604020202020204" pitchFamily="34" charset="0"/>
                <a:sym typeface="+mn-ea"/>
              </a:rPr>
              <a:t>+</a:t>
            </a:r>
            <a:r>
              <a:rPr lang="zh-CN" altLang="en-US" sz="2600" dirty="0">
                <a:solidFill>
                  <a:srgbClr val="00B050"/>
                </a:solidFill>
                <a:latin typeface="Arial" panose="020B0604020202020204" pitchFamily="34" charset="0"/>
                <a:sym typeface="+mn-ea"/>
              </a:rPr>
              <a:t>要求：</a:t>
            </a:r>
            <a:r>
              <a:rPr lang="en-US" altLang="zh-CN" sz="2600" dirty="0">
                <a:solidFill>
                  <a:srgbClr val="00B050"/>
                </a:solidFill>
                <a:latin typeface="Arial" panose="020B0604020202020204" pitchFamily="34" charset="0"/>
                <a:sym typeface="+mn-ea"/>
              </a:rPr>
              <a:t>background/ purpose +event, time and place, people involved + requirements</a:t>
            </a:r>
            <a:endParaRPr lang="en-US" altLang="zh-CN" sz="2600" dirty="0">
              <a:solidFill>
                <a:srgbClr val="00B050"/>
              </a:solidFill>
              <a:latin typeface="Arial" panose="020B0604020202020204" pitchFamily="34" charset="0"/>
              <a:cs typeface="Times New Roman" panose="02020603050405020304" charset="0"/>
              <a:sym typeface="+mn-ea"/>
            </a:endParaRPr>
          </a:p>
        </p:txBody>
      </p:sp>
      <p:sp>
        <p:nvSpPr>
          <p:cNvPr id="9" name="文本框 8"/>
          <p:cNvSpPr txBox="1"/>
          <p:nvPr/>
        </p:nvSpPr>
        <p:spPr>
          <a:xfrm>
            <a:off x="5146675" y="5558790"/>
            <a:ext cx="6285865" cy="521970"/>
          </a:xfrm>
          <a:prstGeom prst="rect">
            <a:avLst/>
          </a:prstGeom>
          <a:noFill/>
        </p:spPr>
        <p:txBody>
          <a:bodyPr wrap="square" rtlCol="0">
            <a:spAutoFit/>
          </a:bodyPr>
          <a:p>
            <a:pPr algn="l"/>
            <a:r>
              <a:rPr lang="en-US" altLang="zh-CN" sz="2800">
                <a:solidFill>
                  <a:srgbClr val="FF0000"/>
                </a:solidFill>
                <a:latin typeface="Times New Roman" panose="02020603050405020304" charset="0"/>
                <a:cs typeface="Times New Roman" panose="02020603050405020304" charset="0"/>
              </a:rPr>
              <a:t>(That's all.) Thank you (for your attention).</a:t>
            </a:r>
            <a:endParaRPr lang="en-US" altLang="zh-CN" sz="2800">
              <a:solidFill>
                <a:srgbClr val="FF0000"/>
              </a:solidFill>
              <a:latin typeface="Times New Roman" panose="02020603050405020304" charset="0"/>
              <a:cs typeface="Times New Roman" panose="02020603050405020304" charset="0"/>
            </a:endParaRPr>
          </a:p>
        </p:txBody>
      </p:sp>
      <p:sp>
        <p:nvSpPr>
          <p:cNvPr id="10" name="文本框 9"/>
          <p:cNvSpPr txBox="1"/>
          <p:nvPr/>
        </p:nvSpPr>
        <p:spPr>
          <a:xfrm>
            <a:off x="2078355" y="6080760"/>
            <a:ext cx="3122295" cy="824865"/>
          </a:xfrm>
          <a:prstGeom prst="rect">
            <a:avLst/>
          </a:prstGeom>
          <a:noFill/>
        </p:spPr>
        <p:txBody>
          <a:bodyPr wrap="square" rtlCol="0">
            <a:spAutoFit/>
          </a:bodyPr>
          <a:p>
            <a:pPr algn="l" fontAlgn="auto">
              <a:lnSpc>
                <a:spcPts val="2860"/>
              </a:lnSpc>
            </a:pPr>
            <a:r>
              <a:rPr lang="en-US" altLang="zh-CN" sz="2800">
                <a:solidFill>
                  <a:srgbClr val="FF0000"/>
                </a:solidFill>
                <a:latin typeface="Times New Roman" panose="02020603050405020304" charset="0"/>
                <a:cs typeface="Times New Roman" panose="02020603050405020304" charset="0"/>
              </a:rPr>
              <a:t>Students' Union</a:t>
            </a:r>
            <a:endParaRPr lang="en-US" altLang="zh-CN" sz="2800">
              <a:solidFill>
                <a:srgbClr val="FF0000"/>
              </a:solidFill>
              <a:latin typeface="Times New Roman" panose="02020603050405020304" charset="0"/>
              <a:cs typeface="Times New Roman" panose="02020603050405020304" charset="0"/>
            </a:endParaRPr>
          </a:p>
          <a:p>
            <a:pPr algn="l" fontAlgn="auto">
              <a:lnSpc>
                <a:spcPts val="2860"/>
              </a:lnSpc>
            </a:pPr>
            <a:r>
              <a:rPr lang="en-US" altLang="zh-CN" sz="2800">
                <a:solidFill>
                  <a:srgbClr val="FF0000"/>
                </a:solidFill>
                <a:latin typeface="Times New Roman" panose="02020603050405020304" charset="0"/>
                <a:cs typeface="Times New Roman" panose="02020603050405020304" charset="0"/>
              </a:rPr>
              <a:t>November 5th, 2021</a:t>
            </a:r>
            <a:endParaRPr lang="en-US" altLang="zh-CN" sz="2800">
              <a:solidFill>
                <a:srgbClr val="FF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amond(in)">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bldLvl="0" animBg="1"/>
      <p:bldP spid="8" grpId="0" bldLvl="0" animBg="1"/>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0500" y="1161415"/>
            <a:ext cx="12257405" cy="495490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0326" y="226257"/>
            <a:ext cx="6888480" cy="829945"/>
          </a:xfrm>
          <a:prstGeom prst="rect">
            <a:avLst/>
          </a:prstGeom>
          <a:noFill/>
        </p:spPr>
        <p:txBody>
          <a:bodyPr wrap="none" rtlCol="0">
            <a:spAutoFit/>
          </a:bodyPr>
          <a:lstStyle/>
          <a:p>
            <a:r>
              <a:rPr lang="zh-CN" altLang="en-US" sz="4800" b="1" dirty="0">
                <a:solidFill>
                  <a:srgbClr val="9DBDB2"/>
                </a:solidFill>
                <a:latin typeface="微软雅黑" panose="020B0503020204020204" charset="-122"/>
                <a:ea typeface="微软雅黑" panose="020B0503020204020204" charset="-122"/>
              </a:rPr>
              <a:t>试题呈现（七彩阳光）：</a:t>
            </a:r>
            <a:endParaRPr lang="zh-CN" altLang="en-US" sz="4800" b="1" dirty="0">
              <a:solidFill>
                <a:srgbClr val="9DBDB2"/>
              </a:solidFill>
              <a:latin typeface="微软雅黑" panose="020B0503020204020204" charset="-122"/>
              <a:ea typeface="微软雅黑" panose="020B0503020204020204" charset="-122"/>
            </a:endParaRPr>
          </a:p>
        </p:txBody>
      </p:sp>
      <p:sp>
        <p:nvSpPr>
          <p:cNvPr id="44" name="矩形 259"/>
          <p:cNvSpPr>
            <a:spLocks noChangeArrowheads="1"/>
          </p:cNvSpPr>
          <p:nvPr/>
        </p:nvSpPr>
        <p:spPr bwMode="auto">
          <a:xfrm>
            <a:off x="565150" y="1443355"/>
            <a:ext cx="11516995" cy="353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ea typeface="宋体" panose="02010600030101010101" pitchFamily="2" charset="-122"/>
                <a:sym typeface="+mn-ea"/>
              </a:rPr>
              <a:t>假设你校英语夏令营活动将于下周举行闭营晚会，现面向全体同学征选英语节目。请你代表校学生会用英语写一则书面通知，内容包括：</a:t>
            </a:r>
            <a:endParaRPr lang="zh-CN" altLang="en-US" sz="2800">
              <a:ea typeface="宋体" panose="02010600030101010101" pitchFamily="2" charset="-122"/>
              <a:sym typeface="+mn-ea"/>
            </a:endParaRPr>
          </a:p>
          <a:p>
            <a:pPr algn="l" fontAlgn="auto">
              <a:lnSpc>
                <a:spcPct val="100000"/>
              </a:lnSpc>
              <a:spcBef>
                <a:spcPts val="0"/>
              </a:spcBef>
              <a:buNone/>
            </a:pPr>
            <a:r>
              <a:rPr lang="en-US" altLang="zh-CN" sz="2800">
                <a:ea typeface="宋体" panose="02010600030101010101" pitchFamily="2" charset="-122"/>
                <a:sym typeface="+mn-ea"/>
              </a:rPr>
              <a:t> </a:t>
            </a:r>
            <a:r>
              <a:rPr lang="zh-CN" altLang="en-US" sz="2800">
                <a:ea typeface="宋体" panose="02010600030101010101" pitchFamily="2" charset="-122"/>
                <a:sym typeface="+mn-ea"/>
              </a:rPr>
              <a:t>1. 晚会时间、地点；</a:t>
            </a:r>
            <a:endParaRPr lang="zh-CN" altLang="en-US" sz="2800">
              <a:ea typeface="宋体" panose="02010600030101010101" pitchFamily="2" charset="-122"/>
              <a:sym typeface="+mn-ea"/>
            </a:endParaRPr>
          </a:p>
          <a:p>
            <a:pPr algn="l" fontAlgn="auto">
              <a:lnSpc>
                <a:spcPct val="100000"/>
              </a:lnSpc>
              <a:spcBef>
                <a:spcPts val="0"/>
              </a:spcBef>
              <a:buNone/>
            </a:pPr>
            <a:r>
              <a:rPr lang="en-US" altLang="zh-CN" sz="2800">
                <a:ea typeface="宋体" panose="02010600030101010101" pitchFamily="2" charset="-122"/>
                <a:sym typeface="+mn-ea"/>
              </a:rPr>
              <a:t> </a:t>
            </a:r>
            <a:r>
              <a:rPr lang="zh-CN" altLang="en-US" sz="2800">
                <a:ea typeface="宋体" panose="02010600030101010101" pitchFamily="2" charset="-122"/>
                <a:sym typeface="+mn-ea"/>
              </a:rPr>
              <a:t>2. 节目形式；</a:t>
            </a:r>
            <a:endParaRPr lang="zh-CN" altLang="en-US" sz="2800">
              <a:ea typeface="宋体" panose="02010600030101010101" pitchFamily="2" charset="-122"/>
              <a:sym typeface="+mn-ea"/>
            </a:endParaRPr>
          </a:p>
          <a:p>
            <a:pPr algn="l" fontAlgn="auto">
              <a:lnSpc>
                <a:spcPct val="100000"/>
              </a:lnSpc>
              <a:spcBef>
                <a:spcPts val="0"/>
              </a:spcBef>
              <a:buNone/>
            </a:pPr>
            <a:r>
              <a:rPr lang="en-US" altLang="zh-CN" sz="2800">
                <a:ea typeface="宋体" panose="02010600030101010101" pitchFamily="2" charset="-122"/>
                <a:sym typeface="+mn-ea"/>
              </a:rPr>
              <a:t> </a:t>
            </a:r>
            <a:r>
              <a:rPr lang="zh-CN" altLang="en-US" sz="2800">
                <a:ea typeface="宋体" panose="02010600030101010101" pitchFamily="2" charset="-122"/>
                <a:sym typeface="+mn-ea"/>
              </a:rPr>
              <a:t>3. 报名方式。</a:t>
            </a:r>
            <a:endParaRPr lang="zh-CN" altLang="en-US" sz="2800">
              <a:ea typeface="宋体" panose="02010600030101010101" pitchFamily="2" charset="-122"/>
              <a:sym typeface="+mn-ea"/>
            </a:endParaRPr>
          </a:p>
          <a:p>
            <a:pPr algn="l" fontAlgn="auto">
              <a:lnSpc>
                <a:spcPct val="100000"/>
              </a:lnSpc>
              <a:spcBef>
                <a:spcPts val="0"/>
              </a:spcBef>
              <a:buNone/>
            </a:pPr>
            <a:r>
              <a:rPr lang="zh-CN" altLang="en-US" sz="2800">
                <a:ea typeface="宋体" panose="02010600030101010101" pitchFamily="2" charset="-122"/>
                <a:sym typeface="+mn-ea"/>
              </a:rPr>
              <a:t>注意：</a:t>
            </a:r>
            <a:endParaRPr lang="zh-CN" altLang="en-US" sz="2800">
              <a:ea typeface="宋体" panose="02010600030101010101" pitchFamily="2" charset="-122"/>
              <a:sym typeface="+mn-ea"/>
            </a:endParaRPr>
          </a:p>
          <a:p>
            <a:pPr algn="l" fontAlgn="auto">
              <a:lnSpc>
                <a:spcPct val="100000"/>
              </a:lnSpc>
              <a:spcBef>
                <a:spcPts val="0"/>
              </a:spcBef>
              <a:buNone/>
            </a:pPr>
            <a:r>
              <a:rPr lang="en-US" altLang="zh-CN" sz="2800">
                <a:ea typeface="宋体" panose="02010600030101010101" pitchFamily="2" charset="-122"/>
                <a:sym typeface="+mn-ea"/>
              </a:rPr>
              <a:t> </a:t>
            </a:r>
            <a:r>
              <a:rPr lang="zh-CN" altLang="en-US" sz="2800">
                <a:ea typeface="宋体" panose="02010600030101010101" pitchFamily="2" charset="-122"/>
                <a:sym typeface="+mn-ea"/>
              </a:rPr>
              <a:t>1. 词数 80 词左右；</a:t>
            </a:r>
            <a:endParaRPr lang="zh-CN" altLang="en-US" sz="2800">
              <a:ea typeface="宋体" panose="02010600030101010101" pitchFamily="2" charset="-122"/>
              <a:sym typeface="+mn-ea"/>
            </a:endParaRPr>
          </a:p>
          <a:p>
            <a:pPr algn="l" fontAlgn="auto">
              <a:lnSpc>
                <a:spcPct val="100000"/>
              </a:lnSpc>
              <a:spcBef>
                <a:spcPts val="0"/>
              </a:spcBef>
              <a:buNone/>
            </a:pPr>
            <a:r>
              <a:rPr lang="en-US" altLang="zh-CN" sz="2800">
                <a:ea typeface="宋体" panose="02010600030101010101" pitchFamily="2" charset="-122"/>
                <a:sym typeface="+mn-ea"/>
              </a:rPr>
              <a:t> </a:t>
            </a:r>
            <a:r>
              <a:rPr lang="zh-CN" altLang="en-US" sz="2800">
                <a:ea typeface="宋体" panose="02010600030101010101" pitchFamily="2" charset="-122"/>
                <a:sym typeface="+mn-ea"/>
              </a:rPr>
              <a:t>2. 可以适当增加细节，以使行文连贯</a:t>
            </a:r>
            <a:endParaRPr lang="zh-CN" altLang="en-US" sz="2800">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56130" y="1595755"/>
            <a:ext cx="2195830" cy="3482340"/>
            <a:chOff x="1591445" y="2300385"/>
            <a:chExt cx="4446740" cy="3482386"/>
          </a:xfrm>
        </p:grpSpPr>
        <p:sp>
          <p:nvSpPr>
            <p:cNvPr id="3" name="MH_Other_1"/>
            <p:cNvSpPr/>
            <p:nvPr/>
          </p:nvSpPr>
          <p:spPr bwMode="auto">
            <a:xfrm>
              <a:off x="1591445" y="4054972"/>
              <a:ext cx="3964564" cy="189188"/>
            </a:xfrm>
            <a:custGeom>
              <a:avLst/>
              <a:gdLst>
                <a:gd name="T0" fmla="*/ 0 w 3759200"/>
                <a:gd name="T1" fmla="*/ 76116 h 179488"/>
                <a:gd name="T2" fmla="*/ 2070100 w 3759200"/>
                <a:gd name="T3" fmla="*/ 177602 h 179488"/>
                <a:gd name="T4" fmla="*/ 3759200 w 3759200"/>
                <a:gd name="T5" fmla="*/ 0 h 179488"/>
                <a:gd name="T6" fmla="*/ 0 60000 65536"/>
                <a:gd name="T7" fmla="*/ 0 60000 65536"/>
                <a:gd name="T8" fmla="*/ 0 60000 65536"/>
              </a:gdLst>
              <a:ahLst/>
              <a:cxnLst>
                <a:cxn ang="T6">
                  <a:pos x="T0" y="T1"/>
                </a:cxn>
                <a:cxn ang="T7">
                  <a:pos x="T2" y="T3"/>
                </a:cxn>
                <a:cxn ang="T8">
                  <a:pos x="T4" y="T5"/>
                </a:cxn>
              </a:cxnLst>
              <a:rect l="0" t="0" r="r" b="b"/>
              <a:pathLst>
                <a:path w="3759200" h="179488">
                  <a:moveTo>
                    <a:pt x="0" y="76200"/>
                  </a:moveTo>
                  <a:cubicBezTo>
                    <a:pt x="921808" y="129116"/>
                    <a:pt x="1443567" y="190500"/>
                    <a:pt x="2070100" y="177800"/>
                  </a:cubicBezTo>
                  <a:cubicBezTo>
                    <a:pt x="2696633" y="165100"/>
                    <a:pt x="3440641" y="86783"/>
                    <a:pt x="3759200" y="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4" name="MH_Other_2"/>
            <p:cNvSpPr/>
            <p:nvPr/>
          </p:nvSpPr>
          <p:spPr bwMode="auto">
            <a:xfrm>
              <a:off x="1591445" y="2300385"/>
              <a:ext cx="3442206" cy="1875131"/>
            </a:xfrm>
            <a:custGeom>
              <a:avLst/>
              <a:gdLst>
                <a:gd name="T0" fmla="*/ 0 w 3263900"/>
                <a:gd name="T1" fmla="*/ 1778000 h 1778000"/>
                <a:gd name="T2" fmla="*/ 2070100 w 3263900"/>
                <a:gd name="T3" fmla="*/ 1016000 h 1778000"/>
                <a:gd name="T4" fmla="*/ 3263900 w 3263900"/>
                <a:gd name="T5" fmla="*/ 0 h 1778000"/>
                <a:gd name="T6" fmla="*/ 0 60000 65536"/>
                <a:gd name="T7" fmla="*/ 0 60000 65536"/>
                <a:gd name="T8" fmla="*/ 0 60000 65536"/>
              </a:gdLst>
              <a:ahLst/>
              <a:cxnLst>
                <a:cxn ang="T6">
                  <a:pos x="T0" y="T1"/>
                </a:cxn>
                <a:cxn ang="T7">
                  <a:pos x="T2" y="T3"/>
                </a:cxn>
                <a:cxn ang="T8">
                  <a:pos x="T4" y="T5"/>
                </a:cxn>
              </a:cxnLst>
              <a:rect l="0" t="0" r="r" b="b"/>
              <a:pathLst>
                <a:path w="3263900" h="1778000">
                  <a:moveTo>
                    <a:pt x="0" y="1778000"/>
                  </a:moveTo>
                  <a:cubicBezTo>
                    <a:pt x="594783" y="1656291"/>
                    <a:pt x="1526117" y="1312333"/>
                    <a:pt x="2070100" y="1016000"/>
                  </a:cubicBezTo>
                  <a:cubicBezTo>
                    <a:pt x="2614083" y="719667"/>
                    <a:pt x="2897716" y="483658"/>
                    <a:pt x="3263900" y="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 name="MH_Other_3"/>
            <p:cNvSpPr/>
            <p:nvPr/>
          </p:nvSpPr>
          <p:spPr bwMode="auto">
            <a:xfrm>
              <a:off x="1591445" y="3184375"/>
              <a:ext cx="4433347" cy="991141"/>
            </a:xfrm>
            <a:custGeom>
              <a:avLst/>
              <a:gdLst>
                <a:gd name="T0" fmla="*/ 0 w 4203700"/>
                <a:gd name="T1" fmla="*/ 939800 h 939800"/>
                <a:gd name="T2" fmla="*/ 2387600 w 4203700"/>
                <a:gd name="T3" fmla="*/ 622300 h 939800"/>
                <a:gd name="T4" fmla="*/ 4203700 w 4203700"/>
                <a:gd name="T5" fmla="*/ 0 h 939800"/>
                <a:gd name="T6" fmla="*/ 0 60000 65536"/>
                <a:gd name="T7" fmla="*/ 0 60000 65536"/>
                <a:gd name="T8" fmla="*/ 0 60000 65536"/>
              </a:gdLst>
              <a:ahLst/>
              <a:cxnLst>
                <a:cxn ang="T6">
                  <a:pos x="T0" y="T1"/>
                </a:cxn>
                <a:cxn ang="T7">
                  <a:pos x="T2" y="T3"/>
                </a:cxn>
                <a:cxn ang="T8">
                  <a:pos x="T4" y="T5"/>
                </a:cxn>
              </a:cxnLst>
              <a:rect l="0" t="0" r="r" b="b"/>
              <a:pathLst>
                <a:path w="4203700" h="939800">
                  <a:moveTo>
                    <a:pt x="0" y="939800"/>
                  </a:moveTo>
                  <a:cubicBezTo>
                    <a:pt x="919691" y="827616"/>
                    <a:pt x="1686983" y="778933"/>
                    <a:pt x="2387600" y="622300"/>
                  </a:cubicBezTo>
                  <a:cubicBezTo>
                    <a:pt x="3088217" y="465667"/>
                    <a:pt x="3722158" y="201083"/>
                    <a:pt x="4203700" y="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6" name="MH_Other_4"/>
            <p:cNvSpPr/>
            <p:nvPr/>
          </p:nvSpPr>
          <p:spPr bwMode="auto">
            <a:xfrm>
              <a:off x="1658414" y="4162122"/>
              <a:ext cx="4379771" cy="723265"/>
            </a:xfrm>
            <a:custGeom>
              <a:avLst/>
              <a:gdLst>
                <a:gd name="T0" fmla="*/ 0 w 4152900"/>
                <a:gd name="T1" fmla="*/ 0 h 685800"/>
                <a:gd name="T2" fmla="*/ 2959100 w 4152900"/>
                <a:gd name="T3" fmla="*/ 368300 h 685800"/>
                <a:gd name="T4" fmla="*/ 4152900 w 4152900"/>
                <a:gd name="T5" fmla="*/ 685800 h 685800"/>
                <a:gd name="T6" fmla="*/ 0 60000 65536"/>
                <a:gd name="T7" fmla="*/ 0 60000 65536"/>
                <a:gd name="T8" fmla="*/ 0 60000 65536"/>
              </a:gdLst>
              <a:ahLst/>
              <a:cxnLst>
                <a:cxn ang="T6">
                  <a:pos x="T0" y="T1"/>
                </a:cxn>
                <a:cxn ang="T7">
                  <a:pos x="T2" y="T3"/>
                </a:cxn>
                <a:cxn ang="T8">
                  <a:pos x="T4" y="T5"/>
                </a:cxn>
              </a:cxnLst>
              <a:rect l="0" t="0" r="r" b="b"/>
              <a:pathLst>
                <a:path w="4152900" h="685800">
                  <a:moveTo>
                    <a:pt x="0" y="0"/>
                  </a:moveTo>
                  <a:cubicBezTo>
                    <a:pt x="1133475" y="127000"/>
                    <a:pt x="2266950" y="254000"/>
                    <a:pt x="2959100" y="368300"/>
                  </a:cubicBezTo>
                  <a:cubicBezTo>
                    <a:pt x="3651250" y="482600"/>
                    <a:pt x="3902075" y="584200"/>
                    <a:pt x="4152900" y="68580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7" name="MH_Other_5"/>
            <p:cNvSpPr/>
            <p:nvPr/>
          </p:nvSpPr>
          <p:spPr bwMode="auto">
            <a:xfrm>
              <a:off x="1604839" y="4162122"/>
              <a:ext cx="3428812" cy="1620649"/>
            </a:xfrm>
            <a:custGeom>
              <a:avLst/>
              <a:gdLst>
                <a:gd name="T0" fmla="*/ 0 w 3251200"/>
                <a:gd name="T1" fmla="*/ 0 h 1536700"/>
                <a:gd name="T2" fmla="*/ 2235200 w 3251200"/>
                <a:gd name="T3" fmla="*/ 787400 h 1536700"/>
                <a:gd name="T4" fmla="*/ 3251200 w 3251200"/>
                <a:gd name="T5" fmla="*/ 1536700 h 1536700"/>
                <a:gd name="T6" fmla="*/ 0 60000 65536"/>
                <a:gd name="T7" fmla="*/ 0 60000 65536"/>
                <a:gd name="T8" fmla="*/ 0 60000 65536"/>
              </a:gdLst>
              <a:ahLst/>
              <a:cxnLst>
                <a:cxn ang="T6">
                  <a:pos x="T0" y="T1"/>
                </a:cxn>
                <a:cxn ang="T7">
                  <a:pos x="T2" y="T3"/>
                </a:cxn>
                <a:cxn ang="T8">
                  <a:pos x="T4" y="T5"/>
                </a:cxn>
              </a:cxnLst>
              <a:rect l="0" t="0" r="r" b="b"/>
              <a:pathLst>
                <a:path w="3251200" h="1536700">
                  <a:moveTo>
                    <a:pt x="0" y="0"/>
                  </a:moveTo>
                  <a:cubicBezTo>
                    <a:pt x="1049866" y="208491"/>
                    <a:pt x="1693333" y="531283"/>
                    <a:pt x="2235200" y="787400"/>
                  </a:cubicBezTo>
                  <a:cubicBezTo>
                    <a:pt x="2777067" y="1043517"/>
                    <a:pt x="3141133" y="1359958"/>
                    <a:pt x="3251200" y="153670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8" name="MH_Other_6"/>
          <p:cNvSpPr>
            <a:spLocks noChangeArrowheads="1"/>
          </p:cNvSpPr>
          <p:nvPr/>
        </p:nvSpPr>
        <p:spPr bwMode="auto">
          <a:xfrm>
            <a:off x="3756047" y="1016999"/>
            <a:ext cx="704849" cy="704849"/>
          </a:xfrm>
          <a:prstGeom prst="ellipse">
            <a:avLst/>
          </a:prstGeom>
          <a:solidFill>
            <a:srgbClr val="84B6AE"/>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530" dirty="0">
                <a:solidFill>
                  <a:srgbClr val="FFFFFF"/>
                </a:solidFill>
                <a:latin typeface="Calibri" panose="020F0502020204030204" charset="0"/>
                <a:ea typeface="Gungsuh" panose="02030600000101010101" pitchFamily="18" charset="-127"/>
              </a:rPr>
              <a:t>01</a:t>
            </a:r>
            <a:endParaRPr lang="zh-CN" altLang="en-US" sz="2530" dirty="0">
              <a:solidFill>
                <a:srgbClr val="FFFFFF"/>
              </a:solidFill>
              <a:latin typeface="Calibri" panose="020F0502020204030204" charset="0"/>
              <a:ea typeface="Gungsuh" panose="02030600000101010101" pitchFamily="18" charset="-127"/>
            </a:endParaRPr>
          </a:p>
        </p:txBody>
      </p:sp>
      <p:sp>
        <p:nvSpPr>
          <p:cNvPr id="9" name="MH_Other_7"/>
          <p:cNvSpPr>
            <a:spLocks noChangeArrowheads="1"/>
          </p:cNvSpPr>
          <p:nvPr/>
        </p:nvSpPr>
        <p:spPr bwMode="auto">
          <a:xfrm>
            <a:off x="4245884" y="2046807"/>
            <a:ext cx="704848" cy="704848"/>
          </a:xfrm>
          <a:prstGeom prst="ellipse">
            <a:avLst/>
          </a:prstGeom>
          <a:solidFill>
            <a:schemeClr val="bg1"/>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530" dirty="0">
                <a:solidFill>
                  <a:srgbClr val="67A995"/>
                </a:solidFill>
                <a:latin typeface="Calibri" panose="020F0502020204030204" charset="0"/>
                <a:ea typeface="Gungsuh" panose="02030600000101010101" pitchFamily="18" charset="-127"/>
              </a:rPr>
              <a:t>02</a:t>
            </a:r>
            <a:endParaRPr lang="zh-CN" altLang="en-US" sz="2530" dirty="0">
              <a:solidFill>
                <a:srgbClr val="67A995"/>
              </a:solidFill>
              <a:latin typeface="Calibri" panose="020F0502020204030204" charset="0"/>
              <a:ea typeface="Gungsuh" panose="02030600000101010101" pitchFamily="18" charset="-127"/>
            </a:endParaRPr>
          </a:p>
        </p:txBody>
      </p:sp>
      <p:sp>
        <p:nvSpPr>
          <p:cNvPr id="10" name="MH_Other_8"/>
          <p:cNvSpPr>
            <a:spLocks noChangeArrowheads="1"/>
          </p:cNvSpPr>
          <p:nvPr/>
        </p:nvSpPr>
        <p:spPr bwMode="auto">
          <a:xfrm>
            <a:off x="4052630" y="3075637"/>
            <a:ext cx="704849" cy="706523"/>
          </a:xfrm>
          <a:prstGeom prst="ellipse">
            <a:avLst/>
          </a:prstGeom>
          <a:solidFill>
            <a:srgbClr val="84B6AE"/>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530" dirty="0">
                <a:solidFill>
                  <a:srgbClr val="FFFFFF"/>
                </a:solidFill>
                <a:latin typeface="Calibri" panose="020F0502020204030204" charset="0"/>
                <a:ea typeface="Gungsuh" panose="02030600000101010101" pitchFamily="18" charset="-127"/>
              </a:rPr>
              <a:t>03</a:t>
            </a:r>
            <a:endParaRPr lang="zh-CN" altLang="en-US" sz="2530" dirty="0">
              <a:solidFill>
                <a:srgbClr val="FFFFFF"/>
              </a:solidFill>
              <a:latin typeface="Calibri" panose="020F0502020204030204" charset="0"/>
              <a:ea typeface="Gungsuh" panose="02030600000101010101" pitchFamily="18" charset="-127"/>
            </a:endParaRPr>
          </a:p>
        </p:txBody>
      </p:sp>
      <p:sp>
        <p:nvSpPr>
          <p:cNvPr id="11" name="MH_Other_9"/>
          <p:cNvSpPr>
            <a:spLocks noChangeArrowheads="1"/>
          </p:cNvSpPr>
          <p:nvPr/>
        </p:nvSpPr>
        <p:spPr bwMode="auto">
          <a:xfrm>
            <a:off x="4209516" y="3999740"/>
            <a:ext cx="704848" cy="706523"/>
          </a:xfrm>
          <a:prstGeom prst="ellipse">
            <a:avLst/>
          </a:prstGeom>
          <a:solidFill>
            <a:schemeClr val="bg1"/>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530" dirty="0">
                <a:solidFill>
                  <a:srgbClr val="67A995"/>
                </a:solidFill>
                <a:latin typeface="Calibri" panose="020F0502020204030204" charset="0"/>
                <a:ea typeface="Gungsuh" panose="02030600000101010101" pitchFamily="18" charset="-127"/>
              </a:rPr>
              <a:t>04</a:t>
            </a:r>
            <a:endParaRPr lang="zh-CN" altLang="en-US" sz="2530" dirty="0">
              <a:solidFill>
                <a:srgbClr val="67A995"/>
              </a:solidFill>
              <a:latin typeface="Calibri" panose="020F0502020204030204" charset="0"/>
              <a:ea typeface="Gungsuh" panose="02030600000101010101" pitchFamily="18" charset="-127"/>
            </a:endParaRPr>
          </a:p>
        </p:txBody>
      </p:sp>
      <p:sp>
        <p:nvSpPr>
          <p:cNvPr id="12" name="MH_Other_10"/>
          <p:cNvSpPr>
            <a:spLocks noChangeArrowheads="1"/>
          </p:cNvSpPr>
          <p:nvPr/>
        </p:nvSpPr>
        <p:spPr bwMode="auto">
          <a:xfrm>
            <a:off x="3662237" y="4974024"/>
            <a:ext cx="704849" cy="704848"/>
          </a:xfrm>
          <a:prstGeom prst="ellipse">
            <a:avLst/>
          </a:prstGeom>
          <a:solidFill>
            <a:srgbClr val="84B6AE"/>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530">
                <a:solidFill>
                  <a:srgbClr val="FFFFFF"/>
                </a:solidFill>
                <a:latin typeface="Calibri" panose="020F0502020204030204" charset="0"/>
                <a:ea typeface="Gungsuh" panose="02030600000101010101" pitchFamily="18" charset="-127"/>
              </a:rPr>
              <a:t>05</a:t>
            </a:r>
            <a:endParaRPr lang="zh-CN" altLang="en-US" sz="2530">
              <a:solidFill>
                <a:srgbClr val="FFFFFF"/>
              </a:solidFill>
              <a:latin typeface="Calibri" panose="020F0502020204030204" charset="0"/>
              <a:ea typeface="Gungsuh" panose="02030600000101010101" pitchFamily="18" charset="-127"/>
            </a:endParaRPr>
          </a:p>
        </p:txBody>
      </p:sp>
      <p:sp>
        <p:nvSpPr>
          <p:cNvPr id="13" name="MH_Title_1"/>
          <p:cNvSpPr>
            <a:spLocks noChangeArrowheads="1"/>
          </p:cNvSpPr>
          <p:nvPr/>
        </p:nvSpPr>
        <p:spPr bwMode="auto">
          <a:xfrm>
            <a:off x="439766" y="2229593"/>
            <a:ext cx="1656318" cy="2393718"/>
          </a:xfrm>
          <a:custGeom>
            <a:avLst/>
            <a:gdLst>
              <a:gd name="T0" fmla="*/ 272796 w 1159484"/>
              <a:gd name="T1" fmla="*/ 1430 h 1674380"/>
              <a:gd name="T2" fmla="*/ 986253 w 1159484"/>
              <a:gd name="T3" fmla="*/ 329551 h 1674380"/>
              <a:gd name="T4" fmla="*/ 983624 w 1159484"/>
              <a:gd name="T5" fmla="*/ 1349563 h 1674380"/>
              <a:gd name="T6" fmla="*/ 0 w 1159484"/>
              <a:gd name="T7" fmla="*/ 1611015 h 1674380"/>
              <a:gd name="T8" fmla="*/ 3991 w 1159484"/>
              <a:gd name="T9" fmla="*/ 63005 h 1674380"/>
              <a:gd name="T10" fmla="*/ 272796 w 1159484"/>
              <a:gd name="T11" fmla="*/ 1430 h 1674380"/>
              <a:gd name="T12" fmla="*/ 0 60000 65536"/>
              <a:gd name="T13" fmla="*/ 0 60000 65536"/>
              <a:gd name="T14" fmla="*/ 0 60000 65536"/>
              <a:gd name="T15" fmla="*/ 0 60000 65536"/>
              <a:gd name="T16" fmla="*/ 0 60000 65536"/>
              <a:gd name="T17" fmla="*/ 0 60000 65536"/>
              <a:gd name="T18" fmla="*/ 0 w 1159484"/>
              <a:gd name="T19" fmla="*/ 0 h 1674380"/>
              <a:gd name="T20" fmla="*/ 1159484 w 1159484"/>
              <a:gd name="T21" fmla="*/ 1674380 h 1674380"/>
            </a:gdLst>
            <a:ahLst/>
            <a:cxnLst>
              <a:cxn ang="T12">
                <a:pos x="T0" y="T1"/>
              </a:cxn>
              <a:cxn ang="T13">
                <a:pos x="T2" y="T3"/>
              </a:cxn>
              <a:cxn ang="T14">
                <a:pos x="T4" y="T5"/>
              </a:cxn>
              <a:cxn ang="T15">
                <a:pos x="T6" y="T7"/>
              </a:cxn>
              <a:cxn ang="T16">
                <a:pos x="T8" y="T9"/>
              </a:cxn>
              <a:cxn ang="T17">
                <a:pos x="T10" y="T11"/>
              </a:cxn>
            </a:cxnLst>
            <a:rect l="T18" t="T19" r="T20" b="T21"/>
            <a:pathLst>
              <a:path w="1159484" h="1674380">
                <a:moveTo>
                  <a:pt x="273226" y="1430"/>
                </a:moveTo>
                <a:cubicBezTo>
                  <a:pt x="545324" y="-14516"/>
                  <a:pt x="815402" y="103404"/>
                  <a:pt x="987809" y="329296"/>
                </a:cubicBezTo>
                <a:cubicBezTo>
                  <a:pt x="1217686" y="630485"/>
                  <a:pt x="1216605" y="1048522"/>
                  <a:pt x="985175" y="1348519"/>
                </a:cubicBezTo>
                <a:cubicBezTo>
                  <a:pt x="753745" y="1648515"/>
                  <a:pt x="349672" y="1755668"/>
                  <a:pt x="0" y="1609769"/>
                </a:cubicBezTo>
                <a:lnTo>
                  <a:pt x="3997" y="62957"/>
                </a:lnTo>
                <a:cubicBezTo>
                  <a:pt x="91603" y="26935"/>
                  <a:pt x="182527" y="6745"/>
                  <a:pt x="273226" y="1430"/>
                </a:cubicBezTo>
                <a:close/>
              </a:path>
            </a:pathLst>
          </a:custGeom>
          <a:solidFill>
            <a:srgbClr val="84B6AE"/>
          </a:solidFill>
          <a:ln w="28575">
            <a:noFill/>
          </a:ln>
        </p:spPr>
        <p:txBody>
          <a:bodyPr lIns="0" tIns="0" rIns="113847"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3600" dirty="0">
                <a:solidFill>
                  <a:srgbClr val="FFFFFF"/>
                </a:solidFill>
                <a:ea typeface="微软雅黑" panose="020B0503020204020204" charset="-122"/>
                <a:cs typeface="Arial" panose="020B0604020202020204" pitchFamily="34" charset="0"/>
              </a:rPr>
              <a:t>审题</a:t>
            </a:r>
            <a:endParaRPr lang="en-US" altLang="zh-CN" sz="3600" dirty="0">
              <a:solidFill>
                <a:srgbClr val="FFFFFF"/>
              </a:solidFill>
              <a:ea typeface="微软雅黑" panose="020B0503020204020204" charset="-122"/>
              <a:cs typeface="Arial" panose="020B0604020202020204" pitchFamily="34" charset="0"/>
            </a:endParaRPr>
          </a:p>
        </p:txBody>
      </p:sp>
      <p:sp>
        <p:nvSpPr>
          <p:cNvPr id="15" name="TextBox 24"/>
          <p:cNvSpPr txBox="1"/>
          <p:nvPr/>
        </p:nvSpPr>
        <p:spPr>
          <a:xfrm>
            <a:off x="4757483" y="949083"/>
            <a:ext cx="3572510" cy="52197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l"/>
            <a:r>
              <a:rPr lang="zh-CN" altLang="en-US" sz="2800" dirty="0">
                <a:solidFill>
                  <a:srgbClr val="447868"/>
                </a:solidFill>
                <a:ea typeface="微软雅黑" panose="020B0503020204020204" charset="-122"/>
              </a:rPr>
              <a:t>类型：A </a:t>
            </a:r>
            <a:r>
              <a:rPr lang="en-US" altLang="zh-CN" sz="2800" dirty="0">
                <a:solidFill>
                  <a:srgbClr val="447868"/>
                </a:solidFill>
                <a:ea typeface="微软雅黑" panose="020B0503020204020204" charset="-122"/>
              </a:rPr>
              <a:t>written notice</a:t>
            </a:r>
            <a:endParaRPr lang="en-US" altLang="zh-CN" sz="2800" dirty="0">
              <a:solidFill>
                <a:srgbClr val="447868"/>
              </a:solidFill>
              <a:ea typeface="微软雅黑" panose="020B0503020204020204" charset="-122"/>
            </a:endParaRPr>
          </a:p>
        </p:txBody>
      </p:sp>
      <p:sp>
        <p:nvSpPr>
          <p:cNvPr id="17" name="TextBox 24"/>
          <p:cNvSpPr txBox="1"/>
          <p:nvPr/>
        </p:nvSpPr>
        <p:spPr>
          <a:xfrm>
            <a:off x="4982273" y="2118503"/>
            <a:ext cx="4262120" cy="52197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l"/>
            <a:r>
              <a:rPr lang="zh-CN" altLang="en-US" sz="2800" dirty="0">
                <a:solidFill>
                  <a:srgbClr val="447868"/>
                </a:solidFill>
                <a:ea typeface="微软雅黑" panose="020B0503020204020204" charset="-122"/>
              </a:rPr>
              <a:t>对象： Your</a:t>
            </a:r>
            <a:r>
              <a:rPr lang="en-US" altLang="zh-CN" sz="2800" dirty="0">
                <a:solidFill>
                  <a:srgbClr val="447868"/>
                </a:solidFill>
                <a:ea typeface="微软雅黑" panose="020B0503020204020204" charset="-122"/>
              </a:rPr>
              <a:t> fellow students</a:t>
            </a:r>
            <a:endParaRPr lang="en-US" altLang="zh-CN" sz="2800" dirty="0">
              <a:solidFill>
                <a:srgbClr val="447868"/>
              </a:solidFill>
              <a:ea typeface="微软雅黑" panose="020B0503020204020204" charset="-122"/>
            </a:endParaRPr>
          </a:p>
        </p:txBody>
      </p:sp>
      <p:sp>
        <p:nvSpPr>
          <p:cNvPr id="19" name="TextBox 24"/>
          <p:cNvSpPr txBox="1"/>
          <p:nvPr/>
        </p:nvSpPr>
        <p:spPr>
          <a:xfrm>
            <a:off x="5311203" y="4119690"/>
            <a:ext cx="5583555" cy="52197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l"/>
            <a:r>
              <a:rPr lang="zh-CN" altLang="en-US" sz="2800" dirty="0">
                <a:solidFill>
                  <a:srgbClr val="447868"/>
                </a:solidFill>
                <a:ea typeface="微软雅黑" panose="020B0503020204020204" charset="-122"/>
              </a:rPr>
              <a:t>时态：the present </a:t>
            </a:r>
            <a:r>
              <a:rPr lang="en-US" altLang="zh-CN" sz="2800" dirty="0">
                <a:solidFill>
                  <a:srgbClr val="447868"/>
                </a:solidFill>
                <a:ea typeface="微软雅黑" panose="020B0503020204020204" charset="-122"/>
              </a:rPr>
              <a:t>and future </a:t>
            </a:r>
            <a:r>
              <a:rPr lang="zh-CN" altLang="en-US" sz="2800" dirty="0">
                <a:solidFill>
                  <a:srgbClr val="447868"/>
                </a:solidFill>
                <a:ea typeface="微软雅黑" panose="020B0503020204020204" charset="-122"/>
              </a:rPr>
              <a:t>tense</a:t>
            </a:r>
            <a:endParaRPr lang="zh-CN" altLang="en-US" sz="2800" dirty="0">
              <a:solidFill>
                <a:srgbClr val="447868"/>
              </a:solidFill>
              <a:ea typeface="微软雅黑" panose="020B0503020204020204" charset="-122"/>
            </a:endParaRPr>
          </a:p>
        </p:txBody>
      </p:sp>
      <p:sp>
        <p:nvSpPr>
          <p:cNvPr id="21" name="TextBox 24"/>
          <p:cNvSpPr txBox="1"/>
          <p:nvPr/>
        </p:nvSpPr>
        <p:spPr>
          <a:xfrm>
            <a:off x="4460875" y="5234940"/>
            <a:ext cx="7337425" cy="9531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zh-CN" altLang="en-US" sz="2800" dirty="0">
                <a:solidFill>
                  <a:srgbClr val="447868"/>
                </a:solidFill>
                <a:ea typeface="微软雅黑" panose="020B0503020204020204" charset="-122"/>
              </a:rPr>
              <a:t>要点：</a:t>
            </a:r>
            <a:r>
              <a:rPr lang="en-US" altLang="zh-CN" sz="2800" dirty="0">
                <a:solidFill>
                  <a:srgbClr val="447868"/>
                </a:solidFill>
                <a:ea typeface="微软雅黑" panose="020B0503020204020204" charset="-122"/>
              </a:rPr>
              <a:t>background information</a:t>
            </a:r>
            <a:r>
              <a:rPr lang="zh-CN" altLang="en-US" sz="2800" dirty="0">
                <a:solidFill>
                  <a:srgbClr val="447868"/>
                </a:solidFill>
                <a:ea typeface="微软雅黑" panose="020B0503020204020204" charset="-122"/>
              </a:rPr>
              <a:t>+</a:t>
            </a:r>
            <a:r>
              <a:rPr lang="en-US" altLang="zh-CN" sz="2800" dirty="0">
                <a:solidFill>
                  <a:srgbClr val="447868"/>
                </a:solidFill>
                <a:ea typeface="微软雅黑" panose="020B0503020204020204" charset="-122"/>
              </a:rPr>
              <a:t> </a:t>
            </a:r>
            <a:r>
              <a:rPr lang="en-US" sz="2800" dirty="0">
                <a:solidFill>
                  <a:srgbClr val="447868"/>
                </a:solidFill>
                <a:ea typeface="微软雅黑" panose="020B0503020204020204" charset="-122"/>
              </a:rPr>
              <a:t>body (</a:t>
            </a:r>
            <a:r>
              <a:rPr lang="zh-CN" altLang="en-US" sz="2800" dirty="0">
                <a:solidFill>
                  <a:srgbClr val="447868"/>
                </a:solidFill>
                <a:ea typeface="微软雅黑" panose="020B0503020204020204" charset="-122"/>
              </a:rPr>
              <a:t>节目要求</a:t>
            </a:r>
            <a:r>
              <a:rPr lang="en-US" sz="2800" dirty="0">
                <a:solidFill>
                  <a:srgbClr val="447868"/>
                </a:solidFill>
                <a:ea typeface="微软雅黑" panose="020B0503020204020204" charset="-122"/>
              </a:rPr>
              <a:t>)</a:t>
            </a:r>
            <a:r>
              <a:rPr lang="en-US" altLang="zh-CN" sz="2800" dirty="0">
                <a:solidFill>
                  <a:srgbClr val="447868"/>
                </a:solidFill>
                <a:ea typeface="微软雅黑" panose="020B0503020204020204" charset="-122"/>
              </a:rPr>
              <a:t> </a:t>
            </a:r>
            <a:r>
              <a:rPr lang="zh-CN" altLang="en-US" sz="2800" dirty="0">
                <a:solidFill>
                  <a:srgbClr val="447868"/>
                </a:solidFill>
                <a:ea typeface="微软雅黑" panose="020B0503020204020204" charset="-122"/>
              </a:rPr>
              <a:t>+</a:t>
            </a:r>
            <a:r>
              <a:rPr lang="en-US" altLang="zh-CN" sz="2800" dirty="0">
                <a:solidFill>
                  <a:srgbClr val="447868"/>
                </a:solidFill>
                <a:ea typeface="微软雅黑" panose="020B0503020204020204" charset="-122"/>
              </a:rPr>
              <a:t> requirement (</a:t>
            </a:r>
            <a:r>
              <a:rPr lang="zh-CN" altLang="en-US" sz="2800" dirty="0">
                <a:solidFill>
                  <a:srgbClr val="447868"/>
                </a:solidFill>
                <a:ea typeface="微软雅黑" panose="020B0503020204020204" charset="-122"/>
              </a:rPr>
              <a:t>如何报名</a:t>
            </a:r>
            <a:r>
              <a:rPr lang="en-US" altLang="zh-CN" sz="2800" dirty="0">
                <a:solidFill>
                  <a:srgbClr val="447868"/>
                </a:solidFill>
                <a:ea typeface="微软雅黑" panose="020B0503020204020204" charset="-122"/>
              </a:rPr>
              <a:t>)</a:t>
            </a:r>
            <a:endParaRPr lang="en-US" altLang="zh-CN" sz="2800" dirty="0">
              <a:solidFill>
                <a:srgbClr val="447868"/>
              </a:solidFill>
              <a:ea typeface="微软雅黑" panose="020B0503020204020204" charset="-122"/>
            </a:endParaRPr>
          </a:p>
        </p:txBody>
      </p:sp>
      <p:sp>
        <p:nvSpPr>
          <p:cNvPr id="23" name="TextBox 24"/>
          <p:cNvSpPr txBox="1"/>
          <p:nvPr/>
        </p:nvSpPr>
        <p:spPr>
          <a:xfrm>
            <a:off x="4950523" y="3202167"/>
            <a:ext cx="3993515" cy="52197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l"/>
            <a:r>
              <a:rPr lang="zh-CN" altLang="en-US" sz="2800" dirty="0">
                <a:solidFill>
                  <a:srgbClr val="447868"/>
                </a:solidFill>
                <a:ea typeface="微软雅黑" panose="020B0503020204020204" charset="-122"/>
                <a:sym typeface="+mn-ea"/>
              </a:rPr>
              <a:t>人称： the second person</a:t>
            </a:r>
            <a:endParaRPr lang="zh-CN" altLang="en-US" sz="2800" dirty="0">
              <a:solidFill>
                <a:srgbClr val="447868"/>
              </a:solidFill>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strips(down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diamond(in)">
                                      <p:cBhvr>
                                        <p:cTn id="49" dur="20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strips(downLeft)">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P spid="13" grpId="0" bldLvl="0" animBg="1"/>
      <p:bldP spid="15" grpId="0" bldLvl="0" animBg="1"/>
      <p:bldP spid="17" grpId="0" bldLvl="0" animBg="1"/>
      <p:bldP spid="23" grpId="0" bldLvl="0" animBg="1"/>
      <p:bldP spid="19" grpId="0" bldLvl="0" animBg="1"/>
      <p:bldP spid="2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Isosceles Triangle 91"/>
          <p:cNvSpPr/>
          <p:nvPr/>
        </p:nvSpPr>
        <p:spPr>
          <a:xfrm rot="19500000" flipH="1">
            <a:off x="1155378" y="743130"/>
            <a:ext cx="488244" cy="420901"/>
          </a:xfrm>
          <a:prstGeom prst="triangle">
            <a:avLst/>
          </a:prstGeom>
          <a:solidFill>
            <a:srgbClr val="60A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nut 92"/>
          <p:cNvSpPr/>
          <p:nvPr/>
        </p:nvSpPr>
        <p:spPr>
          <a:xfrm flipH="1">
            <a:off x="536252" y="232007"/>
            <a:ext cx="1444124" cy="1444124"/>
          </a:xfrm>
          <a:prstGeom prst="donut">
            <a:avLst>
              <a:gd name="adj" fmla="val 190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 name="Group 93"/>
          <p:cNvGrpSpPr/>
          <p:nvPr/>
        </p:nvGrpSpPr>
        <p:grpSpPr>
          <a:xfrm flipH="1">
            <a:off x="1535831" y="641134"/>
            <a:ext cx="2633980" cy="446701"/>
            <a:chOff x="1258028" y="1463668"/>
            <a:chExt cx="2050005" cy="347664"/>
          </a:xfrm>
          <a:solidFill>
            <a:srgbClr val="67A995"/>
          </a:solidFill>
        </p:grpSpPr>
        <p:sp>
          <p:nvSpPr>
            <p:cNvPr id="43" name="Round Same Side Corner Rectangle 94"/>
            <p:cNvSpPr/>
            <p:nvPr/>
          </p:nvSpPr>
          <p:spPr>
            <a:xfrm rot="16200000">
              <a:off x="2305045" y="951700"/>
              <a:ext cx="347664" cy="1371600"/>
            </a:xfrm>
            <a:prstGeom prst="round2SameRect">
              <a:avLst/>
            </a:prstGeom>
            <a:solidFill>
              <a:srgbClr val="84B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微软雅黑" panose="020B0503020204020204" charset="-122"/>
                <a:ea typeface="微软雅黑" panose="020B0503020204020204" charset="-122"/>
              </a:endParaRPr>
            </a:p>
          </p:txBody>
        </p:sp>
        <p:sp>
          <p:nvSpPr>
            <p:cNvPr id="44" name="Text Placeholder 3"/>
            <p:cNvSpPr txBox="1"/>
            <p:nvPr/>
          </p:nvSpPr>
          <p:spPr>
            <a:xfrm>
              <a:off x="1258028" y="1493877"/>
              <a:ext cx="2050005" cy="287139"/>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2400" dirty="0">
                  <a:solidFill>
                    <a:schemeClr val="bg1"/>
                  </a:solidFill>
                  <a:latin typeface="微软雅黑" panose="020B0503020204020204" charset="-122"/>
                  <a:ea typeface="微软雅黑" panose="020B0503020204020204" charset="-122"/>
                </a:rPr>
                <a:t>point 1:</a:t>
              </a:r>
              <a:r>
                <a:rPr lang="zh-CN" altLang="en-US" sz="2400" dirty="0">
                  <a:solidFill>
                    <a:schemeClr val="bg1"/>
                  </a:solidFill>
                  <a:latin typeface="微软雅黑" panose="020B0503020204020204" charset="-122"/>
                  <a:ea typeface="微软雅黑" panose="020B0503020204020204" charset="-122"/>
                </a:rPr>
                <a:t>背景</a:t>
              </a:r>
              <a:r>
                <a:rPr lang="en-US" altLang="zh-CN" sz="2400" dirty="0">
                  <a:solidFill>
                    <a:schemeClr val="bg1"/>
                  </a:solidFill>
                  <a:latin typeface="微软雅黑" panose="020B0503020204020204" charset="-122"/>
                  <a:ea typeface="微软雅黑" panose="020B0503020204020204" charset="-122"/>
                </a:rPr>
                <a:t>+</a:t>
              </a:r>
              <a:r>
                <a:rPr lang="zh-CN" altLang="en-US" sz="2400" dirty="0">
                  <a:solidFill>
                    <a:schemeClr val="bg1"/>
                  </a:solidFill>
                  <a:latin typeface="微软雅黑" panose="020B0503020204020204" charset="-122"/>
                  <a:ea typeface="微软雅黑" panose="020B0503020204020204" charset="-122"/>
                </a:rPr>
                <a:t>目的</a:t>
              </a:r>
              <a:endParaRPr lang="zh-CN" altLang="en-US" sz="2400" dirty="0">
                <a:solidFill>
                  <a:schemeClr val="bg1"/>
                </a:solidFill>
                <a:latin typeface="微软雅黑" panose="020B0503020204020204" charset="-122"/>
                <a:ea typeface="微软雅黑" panose="020B0503020204020204" charset="-122"/>
              </a:endParaRPr>
            </a:p>
          </p:txBody>
        </p:sp>
      </p:grpSp>
      <p:graphicFrame>
        <p:nvGraphicFramePr>
          <p:cNvPr id="2" name="表格 1"/>
          <p:cNvGraphicFramePr/>
          <p:nvPr>
            <p:custDataLst>
              <p:tags r:id="rId1"/>
            </p:custDataLst>
          </p:nvPr>
        </p:nvGraphicFramePr>
        <p:xfrm>
          <a:off x="779780" y="1266190"/>
          <a:ext cx="10946130" cy="4627245"/>
        </p:xfrm>
        <a:graphic>
          <a:graphicData uri="http://schemas.openxmlformats.org/drawingml/2006/table">
            <a:tbl>
              <a:tblPr firstRow="1" bandRow="1">
                <a:tableStyleId>{5C22544A-7EE6-4342-B048-85BDC9FD1C3A}</a:tableStyleId>
              </a:tblPr>
              <a:tblGrid>
                <a:gridCol w="2128520"/>
                <a:gridCol w="8817610"/>
              </a:tblGrid>
              <a:tr h="1678940">
                <a:tc>
                  <a:txBody>
                    <a:bodyPr/>
                    <a:p>
                      <a:pPr algn="l">
                        <a:buNone/>
                      </a:pPr>
                      <a:r>
                        <a:rPr lang="zh-CN" altLang="en-US" sz="2800" b="1">
                          <a:solidFill>
                            <a:schemeClr val="tx1"/>
                          </a:solidFill>
                          <a:latin typeface="宋体" panose="02010600030101010101" pitchFamily="2" charset="-122"/>
                          <a:ea typeface="宋体" panose="02010600030101010101" pitchFamily="2" charset="-122"/>
                        </a:rPr>
                        <a:t>背景：</a:t>
                      </a:r>
                      <a:endParaRPr lang="zh-CN" altLang="en-US" sz="2800" b="1">
                        <a:solidFill>
                          <a:schemeClr val="tx1"/>
                        </a:solidFill>
                        <a:latin typeface="宋体" panose="02010600030101010101" pitchFamily="2" charset="-122"/>
                        <a:ea typeface="宋体" panose="02010600030101010101" pitchFamily="2" charset="-122"/>
                      </a:endParaRPr>
                    </a:p>
                    <a:p>
                      <a:pPr algn="l">
                        <a:buNone/>
                      </a:pPr>
                      <a:r>
                        <a:rPr lang="zh-CN" altLang="en-US" sz="2800">
                          <a:solidFill>
                            <a:srgbClr val="FF0000"/>
                          </a:solidFill>
                          <a:ea typeface="宋体" panose="02010600030101010101" pitchFamily="2" charset="-122"/>
                          <a:sym typeface="+mn-ea"/>
                        </a:rPr>
                        <a:t>校英语夏令营活动将于下周举行闭营晚会</a:t>
                      </a:r>
                      <a:endParaRPr lang="zh-CN" altLang="en-US" sz="2800" b="1">
                        <a:solidFill>
                          <a:srgbClr val="FF0000"/>
                        </a:solidFill>
                        <a:latin typeface="宋体" panose="02010600030101010101" pitchFamily="2" charset="-122"/>
                        <a:ea typeface="宋体" panose="02010600030101010101" pitchFamily="2" charset="-122"/>
                        <a:sym typeface="+mn-ea"/>
                      </a:endParaRPr>
                    </a:p>
                  </a:txBody>
                  <a:tcPr>
                    <a:noFill/>
                  </a:tcPr>
                </a:tc>
                <a:tc>
                  <a:txBody>
                    <a:bodyPr/>
                    <a:p>
                      <a:pPr>
                        <a:buNone/>
                      </a:pPr>
                      <a:endParaRPr lang="zh-CN" altLang="en-US">
                        <a:noFill/>
                      </a:endParaRPr>
                    </a:p>
                  </a:txBody>
                  <a:tcPr>
                    <a:noFill/>
                  </a:tcPr>
                </a:tc>
              </a:tr>
              <a:tr h="2338070">
                <a:tc>
                  <a:txBody>
                    <a:bodyPr/>
                    <a:p>
                      <a:pPr algn="l">
                        <a:buNone/>
                      </a:pPr>
                      <a:r>
                        <a:rPr lang="zh-CN" altLang="en-US" sz="3200" b="1">
                          <a:solidFill>
                            <a:schemeClr val="tx1"/>
                          </a:solidFill>
                          <a:latin typeface="宋体" panose="02010600030101010101" pitchFamily="2" charset="-122"/>
                          <a:ea typeface="宋体" panose="02010600030101010101" pitchFamily="2" charset="-122"/>
                          <a:cs typeface="宋体" panose="02010600030101010101" pitchFamily="2" charset="-122"/>
                        </a:rPr>
                        <a:t>目的：</a:t>
                      </a:r>
                      <a:endParaRPr lang="zh-CN" altLang="en-US" sz="32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buNone/>
                      </a:pPr>
                      <a:r>
                        <a:rPr lang="zh-CN" altLang="en-US" sz="3200" b="1">
                          <a:solidFill>
                            <a:srgbClr val="FF0000"/>
                          </a:solidFill>
                          <a:ea typeface="宋体" panose="02010600030101010101" pitchFamily="2" charset="-122"/>
                          <a:sym typeface="+mn-ea"/>
                        </a:rPr>
                        <a:t>向全体同学征选英语节目</a:t>
                      </a:r>
                      <a:endPar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txBody>
                  <a:tcPr>
                    <a:noFill/>
                  </a:tcPr>
                </a:tc>
                <a:tc>
                  <a:txBody>
                    <a:bodyPr/>
                    <a:p>
                      <a:pPr>
                        <a:buNone/>
                      </a:pPr>
                      <a:endParaRPr lang="zh-CN" altLang="en-US">
                        <a:noFill/>
                      </a:endParaRPr>
                    </a:p>
                  </a:txBody>
                  <a:tcPr>
                    <a:noFill/>
                  </a:tcPr>
                </a:tc>
              </a:tr>
            </a:tbl>
          </a:graphicData>
        </a:graphic>
      </p:graphicFrame>
      <p:sp>
        <p:nvSpPr>
          <p:cNvPr id="4" name="文本框 3"/>
          <p:cNvSpPr txBox="1"/>
          <p:nvPr/>
        </p:nvSpPr>
        <p:spPr>
          <a:xfrm>
            <a:off x="2947035" y="1334770"/>
            <a:ext cx="8778875" cy="211709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457200" indent="-457200" fontAlgn="auto">
              <a:lnSpc>
                <a:spcPts val="2860"/>
              </a:lnSpc>
              <a:buFont typeface="Wingdings" panose="05000000000000000000" charset="0"/>
              <a:buChar char="Ø"/>
            </a:pPr>
            <a:r>
              <a:rPr lang="zh-CN" altLang="en-US" sz="2800">
                <a:latin typeface="Times New Roman" panose="02020603050405020304" charset="0"/>
                <a:ea typeface="宋体" panose="02010600030101010101" pitchFamily="2" charset="-122"/>
                <a:cs typeface="Times New Roman" panose="02020603050405020304" charset="0"/>
                <a:sym typeface="+mn-ea"/>
              </a:rPr>
              <a:t>The closing ceremony of the summer camp is </a:t>
            </a:r>
            <a:r>
              <a:rPr lang="zh-CN" altLang="en-US" sz="2400">
                <a:latin typeface="Times New Roman" panose="02020603050405020304" charset="0"/>
                <a:ea typeface="宋体" panose="02010600030101010101" pitchFamily="2" charset="-122"/>
                <a:cs typeface="Times New Roman" panose="02020603050405020304" charset="0"/>
                <a:sym typeface="+mn-ea"/>
              </a:rPr>
              <a:t>scheduled</a:t>
            </a:r>
            <a:r>
              <a:rPr lang="zh-CN" altLang="en-US" sz="2800">
                <a:latin typeface="Times New Roman" panose="02020603050405020304" charset="0"/>
                <a:ea typeface="宋体" panose="02010600030101010101" pitchFamily="2" charset="-122"/>
                <a:cs typeface="Times New Roman" panose="02020603050405020304" charset="0"/>
                <a:sym typeface="+mn-ea"/>
              </a:rPr>
              <a:t> to be held at the auditorium next Friday night.</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400">
                <a:latin typeface="Times New Roman" panose="02020603050405020304" charset="0"/>
                <a:ea typeface="宋体" panose="02010600030101010101" pitchFamily="2" charset="-122"/>
                <a:cs typeface="Times New Roman" panose="02020603050405020304" charset="0"/>
                <a:sym typeface="+mn-ea"/>
              </a:rPr>
              <a:t>独立句子</a:t>
            </a:r>
            <a:r>
              <a:rPr lang="en-US" altLang="zh-CN" sz="2800">
                <a:latin typeface="Times New Roman" panose="02020603050405020304" charset="0"/>
                <a:ea typeface="宋体" panose="02010600030101010101" pitchFamily="2" charset="-122"/>
                <a:cs typeface="Times New Roman" panose="02020603050405020304" charset="0"/>
                <a:sym typeface="+mn-ea"/>
              </a:rPr>
              <a:t>)</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marL="457200" indent="-457200" algn="l" fontAlgn="auto">
              <a:lnSpc>
                <a:spcPct val="100000"/>
              </a:lnSpc>
              <a:spcBef>
                <a:spcPts val="0"/>
              </a:spcBef>
              <a:buFont typeface="Wingdings" panose="05000000000000000000" charset="0"/>
              <a:buChar char="Ø"/>
            </a:pPr>
            <a:r>
              <a:rPr lang="zh-CN" altLang="en-US" sz="2800">
                <a:latin typeface="Times New Roman" panose="02020603050405020304" charset="0"/>
                <a:ea typeface="宋体" panose="02010600030101010101" pitchFamily="2" charset="-122"/>
                <a:cs typeface="Times New Roman" panose="02020603050405020304" charset="0"/>
                <a:sym typeface="+mn-ea"/>
              </a:rPr>
              <a:t>With the approach of the closing ceremony of the summer camp</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to be held at the Students</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 Center next Friday night, </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介词结构做状语</a:t>
            </a:r>
            <a:r>
              <a:rPr lang="en-US" altLang="zh-CN" sz="2800">
                <a:latin typeface="Times New Roman" panose="02020603050405020304" charset="0"/>
                <a:ea typeface="宋体" panose="02010600030101010101" pitchFamily="2" charset="-122"/>
                <a:cs typeface="Times New Roman" panose="02020603050405020304" charset="0"/>
                <a:sym typeface="+mn-ea"/>
              </a:rPr>
              <a:t>)</a:t>
            </a:r>
            <a:endParaRPr lang="zh-CN" altLang="en-US" sz="2800">
              <a:gradFill>
                <a:gsLst>
                  <a:gs pos="0">
                    <a:srgbClr val="7B32B2"/>
                  </a:gs>
                  <a:gs pos="100000">
                    <a:srgbClr val="401A5D"/>
                  </a:gs>
                </a:gsLst>
                <a:lin scaled="0"/>
              </a:gradFill>
            </a:endParaRPr>
          </a:p>
        </p:txBody>
      </p:sp>
      <p:sp>
        <p:nvSpPr>
          <p:cNvPr id="5" name="文本框 4"/>
          <p:cNvSpPr txBox="1"/>
          <p:nvPr/>
        </p:nvSpPr>
        <p:spPr>
          <a:xfrm>
            <a:off x="2947035" y="3537585"/>
            <a:ext cx="8711565" cy="22917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457200" indent="-457200" fontAlgn="auto">
              <a:lnSpc>
                <a:spcPts val="2860"/>
              </a:lnSpc>
              <a:buFont typeface="Wingdings" panose="05000000000000000000" charset="0"/>
              <a:buChar char="l"/>
            </a:pP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Various forms of English performances are wanted</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a:t>
            </a:r>
            <a:endPar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a:p>
            <a:pPr marL="457200" indent="-457200" fontAlgn="auto">
              <a:lnSpc>
                <a:spcPts val="2860"/>
              </a:lnSpc>
              <a:buFont typeface="Wingdings" panose="05000000000000000000" charset="0"/>
              <a:buChar char="l"/>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W</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e are looking forward to various English shows from you.</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a:p>
            <a:pPr marL="457200" indent="-457200" fontAlgn="auto">
              <a:lnSpc>
                <a:spcPts val="2860"/>
              </a:lnSpc>
              <a:buFont typeface="Wingdings" panose="05000000000000000000" charset="0"/>
              <a:buChar char="l"/>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We are looking to have your performances for the night.</a:t>
            </a:r>
            <a:endPar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a:p>
            <a:pPr marL="457200" indent="-457200" fontAlgn="auto">
              <a:lnSpc>
                <a:spcPts val="2860"/>
              </a:lnSpc>
              <a:buFont typeface="Wingdings" panose="05000000000000000000" charset="0"/>
              <a:buChar char="l"/>
            </a:pP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Performances related to/ focusing on/concerning the theme are wanted.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征稿常用句式</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a:t>
            </a:r>
            <a:endPar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linds(horizont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blinds(horizontal)">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blinds(horizontal)">
                                      <p:cBhvr>
                                        <p:cTn id="3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Isosceles Triangle 91"/>
          <p:cNvSpPr/>
          <p:nvPr/>
        </p:nvSpPr>
        <p:spPr>
          <a:xfrm rot="19500000" flipH="1">
            <a:off x="1155378" y="743130"/>
            <a:ext cx="488244" cy="420901"/>
          </a:xfrm>
          <a:prstGeom prst="triangle">
            <a:avLst/>
          </a:prstGeom>
          <a:solidFill>
            <a:srgbClr val="60A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nut 92"/>
          <p:cNvSpPr/>
          <p:nvPr/>
        </p:nvSpPr>
        <p:spPr>
          <a:xfrm flipH="1">
            <a:off x="536252" y="232007"/>
            <a:ext cx="1444124" cy="1444124"/>
          </a:xfrm>
          <a:prstGeom prst="donut">
            <a:avLst>
              <a:gd name="adj" fmla="val 190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 name="Group 93"/>
          <p:cNvGrpSpPr/>
          <p:nvPr/>
        </p:nvGrpSpPr>
        <p:grpSpPr>
          <a:xfrm flipH="1">
            <a:off x="1720024" y="641134"/>
            <a:ext cx="2029101" cy="446701"/>
            <a:chOff x="1585444" y="1463668"/>
            <a:chExt cx="1579233" cy="347664"/>
          </a:xfrm>
          <a:solidFill>
            <a:srgbClr val="67A995"/>
          </a:solidFill>
        </p:grpSpPr>
        <p:sp>
          <p:nvSpPr>
            <p:cNvPr id="43" name="Round Same Side Corner Rectangle 94"/>
            <p:cNvSpPr/>
            <p:nvPr/>
          </p:nvSpPr>
          <p:spPr>
            <a:xfrm rot="16200000">
              <a:off x="2305045" y="951700"/>
              <a:ext cx="347664" cy="1371600"/>
            </a:xfrm>
            <a:prstGeom prst="round2SameRect">
              <a:avLst/>
            </a:prstGeom>
            <a:solidFill>
              <a:srgbClr val="84B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微软雅黑" panose="020B0503020204020204" charset="-122"/>
                <a:ea typeface="微软雅黑" panose="020B0503020204020204" charset="-122"/>
              </a:endParaRPr>
            </a:p>
          </p:txBody>
        </p:sp>
        <p:sp>
          <p:nvSpPr>
            <p:cNvPr id="44" name="Text Placeholder 3"/>
            <p:cNvSpPr txBox="1"/>
            <p:nvPr/>
          </p:nvSpPr>
          <p:spPr>
            <a:xfrm>
              <a:off x="1585444" y="1493815"/>
              <a:ext cx="1579018" cy="287139"/>
            </a:xfrm>
            <a:prstGeom prst="rect">
              <a:avLst/>
            </a:prstGeom>
            <a:grpFill/>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fontAlgn="auto">
                <a:spcBef>
                  <a:spcPct val="20000"/>
                </a:spcBef>
                <a:spcAft>
                  <a:spcPts val="0"/>
                </a:spcAft>
                <a:defRPr/>
              </a:pPr>
              <a:r>
                <a:rPr lang="en-US" sz="2400" dirty="0">
                  <a:solidFill>
                    <a:schemeClr val="bg1"/>
                  </a:solidFill>
                  <a:latin typeface="微软雅黑" panose="020B0503020204020204" charset="-122"/>
                  <a:ea typeface="微软雅黑" panose="020B0503020204020204" charset="-122"/>
                </a:rPr>
                <a:t>point 2:</a:t>
              </a:r>
              <a:r>
                <a:rPr lang="zh-CN" altLang="en-US" sz="2400" dirty="0">
                  <a:solidFill>
                    <a:schemeClr val="bg1"/>
                  </a:solidFill>
                  <a:latin typeface="微软雅黑" panose="020B0503020204020204" charset="-122"/>
                  <a:ea typeface="微软雅黑" panose="020B0503020204020204" charset="-122"/>
                </a:rPr>
                <a:t>要求</a:t>
              </a:r>
              <a:endParaRPr lang="zh-CN" altLang="en-US" sz="2400" dirty="0">
                <a:solidFill>
                  <a:schemeClr val="bg1"/>
                </a:solidFill>
                <a:latin typeface="微软雅黑" panose="020B0503020204020204" charset="-122"/>
                <a:ea typeface="微软雅黑" panose="020B0503020204020204" charset="-122"/>
              </a:endParaRPr>
            </a:p>
          </p:txBody>
        </p:sp>
      </p:grpSp>
      <p:graphicFrame>
        <p:nvGraphicFramePr>
          <p:cNvPr id="2" name="表格 1"/>
          <p:cNvGraphicFramePr/>
          <p:nvPr>
            <p:custDataLst>
              <p:tags r:id="rId1"/>
            </p:custDataLst>
          </p:nvPr>
        </p:nvGraphicFramePr>
        <p:xfrm>
          <a:off x="779780" y="1266190"/>
          <a:ext cx="10946130" cy="5017770"/>
        </p:xfrm>
        <a:graphic>
          <a:graphicData uri="http://schemas.openxmlformats.org/drawingml/2006/table">
            <a:tbl>
              <a:tblPr firstRow="1" bandRow="1">
                <a:tableStyleId>{5C22544A-7EE6-4342-B048-85BDC9FD1C3A}</a:tableStyleId>
              </a:tblPr>
              <a:tblGrid>
                <a:gridCol w="2128520"/>
                <a:gridCol w="8817610"/>
              </a:tblGrid>
              <a:tr h="2679700">
                <a:tc>
                  <a:txBody>
                    <a:bodyPr/>
                    <a:p>
                      <a:pPr algn="l">
                        <a:buNone/>
                      </a:pPr>
                      <a:r>
                        <a:rPr lang="zh-CN" altLang="en-US" sz="2800" b="1">
                          <a:solidFill>
                            <a:schemeClr val="tx1"/>
                          </a:solidFill>
                          <a:latin typeface="宋体" panose="02010600030101010101" pitchFamily="2" charset="-122"/>
                          <a:ea typeface="宋体" panose="02010600030101010101" pitchFamily="2" charset="-122"/>
                        </a:rPr>
                        <a:t>节目形式：</a:t>
                      </a:r>
                      <a:endParaRPr lang="zh-CN" altLang="en-US" sz="2800" b="1">
                        <a:solidFill>
                          <a:schemeClr val="tx1"/>
                        </a:solidFill>
                        <a:latin typeface="宋体" panose="02010600030101010101" pitchFamily="2" charset="-122"/>
                        <a:ea typeface="宋体" panose="02010600030101010101" pitchFamily="2" charset="-122"/>
                      </a:endParaRPr>
                    </a:p>
                    <a:p>
                      <a:pPr algn="l">
                        <a:buNone/>
                      </a:pPr>
                      <a:r>
                        <a:rPr lang="en-US" altLang="zh-CN" sz="2800">
                          <a:solidFill>
                            <a:srgbClr val="FF0000"/>
                          </a:solidFill>
                          <a:ea typeface="宋体" panose="02010600030101010101" pitchFamily="2" charset="-122"/>
                          <a:sym typeface="+mn-ea"/>
                        </a:rPr>
                        <a:t>(</a:t>
                      </a:r>
                      <a:r>
                        <a:rPr lang="zh-CN" altLang="en-US" sz="2800">
                          <a:solidFill>
                            <a:srgbClr val="FF0000"/>
                          </a:solidFill>
                          <a:ea typeface="宋体" panose="02010600030101010101" pitchFamily="2" charset="-122"/>
                          <a:sym typeface="+mn-ea"/>
                        </a:rPr>
                        <a:t>关键词</a:t>
                      </a:r>
                      <a:r>
                        <a:rPr lang="en-US" altLang="zh-CN" sz="2800">
                          <a:solidFill>
                            <a:srgbClr val="FF0000"/>
                          </a:solidFill>
                          <a:ea typeface="宋体" panose="02010600030101010101" pitchFamily="2" charset="-122"/>
                          <a:sym typeface="+mn-ea"/>
                        </a:rPr>
                        <a:t>:</a:t>
                      </a:r>
                      <a:r>
                        <a:rPr lang="zh-CN" altLang="en-US" sz="2800">
                          <a:solidFill>
                            <a:srgbClr val="FF0000"/>
                          </a:solidFill>
                          <a:ea typeface="宋体" panose="02010600030101010101" pitchFamily="2" charset="-122"/>
                          <a:sym typeface="+mn-ea"/>
                        </a:rPr>
                        <a:t>英语</a:t>
                      </a:r>
                      <a:r>
                        <a:rPr lang="en-US" altLang="zh-CN" sz="2800">
                          <a:solidFill>
                            <a:srgbClr val="FF0000"/>
                          </a:solidFill>
                          <a:ea typeface="宋体" panose="02010600030101010101" pitchFamily="2" charset="-122"/>
                          <a:sym typeface="+mn-ea"/>
                        </a:rPr>
                        <a:t>+</a:t>
                      </a:r>
                      <a:r>
                        <a:rPr lang="zh-CN" altLang="en-US" sz="2800">
                          <a:solidFill>
                            <a:srgbClr val="FF0000"/>
                          </a:solidFill>
                          <a:ea typeface="宋体" panose="02010600030101010101" pitchFamily="2" charset="-122"/>
                          <a:sym typeface="+mn-ea"/>
                        </a:rPr>
                        <a:t>夏令营</a:t>
                      </a:r>
                      <a:r>
                        <a:rPr lang="en-US" altLang="zh-CN" sz="2800">
                          <a:solidFill>
                            <a:srgbClr val="FF0000"/>
                          </a:solidFill>
                          <a:ea typeface="宋体" panose="02010600030101010101" pitchFamily="2" charset="-122"/>
                          <a:sym typeface="+mn-ea"/>
                        </a:rPr>
                        <a:t>)</a:t>
                      </a:r>
                      <a:endParaRPr lang="en-US" altLang="zh-CN" sz="2800" b="1">
                        <a:solidFill>
                          <a:srgbClr val="FF0000"/>
                        </a:solidFill>
                        <a:latin typeface="宋体" panose="02010600030101010101" pitchFamily="2" charset="-122"/>
                        <a:ea typeface="宋体" panose="02010600030101010101" pitchFamily="2" charset="-122"/>
                        <a:sym typeface="+mn-ea"/>
                      </a:endParaRPr>
                    </a:p>
                  </a:txBody>
                  <a:tcPr>
                    <a:noFill/>
                  </a:tcPr>
                </a:tc>
                <a:tc>
                  <a:txBody>
                    <a:bodyPr/>
                    <a:p>
                      <a:pPr>
                        <a:buNone/>
                      </a:pPr>
                      <a:endParaRPr lang="zh-CN" altLang="en-US">
                        <a:noFill/>
                      </a:endParaRPr>
                    </a:p>
                  </a:txBody>
                  <a:tcPr>
                    <a:noFill/>
                  </a:tcPr>
                </a:tc>
              </a:tr>
              <a:tr h="2338070">
                <a:tc>
                  <a:txBody>
                    <a:bodyPr/>
                    <a:p>
                      <a:pPr algn="l">
                        <a:buNone/>
                      </a:pPr>
                      <a:r>
                        <a:rPr lang="zh-CN" altLang="en-US" sz="3200" b="1">
                          <a:solidFill>
                            <a:schemeClr val="tx1"/>
                          </a:solidFill>
                          <a:latin typeface="宋体" panose="02010600030101010101" pitchFamily="2" charset="-122"/>
                          <a:ea typeface="宋体" panose="02010600030101010101" pitchFamily="2" charset="-122"/>
                          <a:cs typeface="宋体" panose="02010600030101010101" pitchFamily="2" charset="-122"/>
                        </a:rPr>
                        <a:t>报名方式：</a:t>
                      </a:r>
                      <a:endParaRPr lang="zh-CN" altLang="en-US" sz="32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buNone/>
                      </a:pPr>
                      <a:r>
                        <a:rPr lang="en-US" altLang="zh-CN" sz="3200" b="1">
                          <a:solidFill>
                            <a:srgbClr val="FF0000"/>
                          </a:solidFill>
                          <a:ea typeface="宋体" panose="02010600030101010101" pitchFamily="2" charset="-122"/>
                          <a:sym typeface="+mn-ea"/>
                        </a:rPr>
                        <a:t>(</a:t>
                      </a:r>
                      <a:r>
                        <a:rPr lang="zh-CN" altLang="en-US" sz="3200" b="1">
                          <a:solidFill>
                            <a:srgbClr val="FF0000"/>
                          </a:solidFill>
                          <a:ea typeface="宋体" panose="02010600030101010101" pitchFamily="2" charset="-122"/>
                          <a:sym typeface="+mn-ea"/>
                        </a:rPr>
                        <a:t>时间</a:t>
                      </a:r>
                      <a:r>
                        <a:rPr lang="en-US" altLang="zh-CN" sz="3200" b="1">
                          <a:solidFill>
                            <a:srgbClr val="FF0000"/>
                          </a:solidFill>
                          <a:ea typeface="宋体" panose="02010600030101010101" pitchFamily="2" charset="-122"/>
                          <a:sym typeface="+mn-ea"/>
                        </a:rPr>
                        <a:t>+</a:t>
                      </a:r>
                      <a:r>
                        <a:rPr lang="zh-CN" altLang="en-US" sz="3200" b="1">
                          <a:solidFill>
                            <a:srgbClr val="FF0000"/>
                          </a:solidFill>
                          <a:ea typeface="宋体" panose="02010600030101010101" pitchFamily="2" charset="-122"/>
                          <a:sym typeface="+mn-ea"/>
                        </a:rPr>
                        <a:t>方式</a:t>
                      </a:r>
                      <a:r>
                        <a:rPr lang="en-US" altLang="zh-CN" sz="3200" b="1">
                          <a:solidFill>
                            <a:srgbClr val="FF0000"/>
                          </a:solidFill>
                          <a:ea typeface="宋体" panose="02010600030101010101" pitchFamily="2" charset="-122"/>
                          <a:sym typeface="+mn-ea"/>
                        </a:rPr>
                        <a:t>/</a:t>
                      </a:r>
                      <a:r>
                        <a:rPr lang="zh-CN" altLang="en-US" sz="3200" b="1">
                          <a:solidFill>
                            <a:srgbClr val="FF0000"/>
                          </a:solidFill>
                          <a:ea typeface="宋体" panose="02010600030101010101" pitchFamily="2" charset="-122"/>
                          <a:sym typeface="+mn-ea"/>
                        </a:rPr>
                        <a:t>地点</a:t>
                      </a:r>
                      <a:r>
                        <a:rPr lang="en-US" altLang="zh-CN" sz="3200" b="1">
                          <a:solidFill>
                            <a:srgbClr val="FF0000"/>
                          </a:solidFill>
                          <a:ea typeface="宋体" panose="02010600030101010101" pitchFamily="2" charset="-122"/>
                          <a:sym typeface="+mn-ea"/>
                        </a:rPr>
                        <a:t>)</a:t>
                      </a:r>
                      <a:endParaRPr lang="en-US" altLang="zh-CN" sz="32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txBody>
                  <a:tcPr>
                    <a:noFill/>
                  </a:tcPr>
                </a:tc>
                <a:tc>
                  <a:txBody>
                    <a:bodyPr/>
                    <a:p>
                      <a:pPr>
                        <a:buNone/>
                      </a:pPr>
                      <a:endParaRPr lang="zh-CN" altLang="en-US">
                        <a:noFill/>
                      </a:endParaRPr>
                    </a:p>
                  </a:txBody>
                  <a:tcPr>
                    <a:noFill/>
                  </a:tcPr>
                </a:tc>
              </a:tr>
            </a:tbl>
          </a:graphicData>
        </a:graphic>
      </p:graphicFrame>
      <p:sp>
        <p:nvSpPr>
          <p:cNvPr id="4" name="文本框 3"/>
          <p:cNvSpPr txBox="1"/>
          <p:nvPr/>
        </p:nvSpPr>
        <p:spPr>
          <a:xfrm>
            <a:off x="2947670" y="1266190"/>
            <a:ext cx="8778875" cy="26765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457200" indent="-457200" algn="l" fontAlgn="auto">
              <a:lnSpc>
                <a:spcPct val="100000"/>
              </a:lnSpc>
              <a:spcBef>
                <a:spcPts val="0"/>
              </a:spcBef>
              <a:buFont typeface="Wingdings" panose="05000000000000000000" charset="0"/>
              <a:buChar char="Ø"/>
            </a:pPr>
            <a:r>
              <a:rPr lang="en-US" altLang="zh-CN" sz="2800">
                <a:latin typeface="Times New Roman" panose="02020603050405020304" charset="0"/>
                <a:ea typeface="宋体" panose="02010600030101010101" pitchFamily="2" charset="-122"/>
                <a:cs typeface="Times New Roman" panose="02020603050405020304" charset="0"/>
                <a:sym typeface="+mn-ea"/>
              </a:rPr>
              <a:t>V</a:t>
            </a:r>
            <a:r>
              <a:rPr lang="zh-CN" altLang="en-US" sz="2800">
                <a:latin typeface="Times New Roman" panose="02020603050405020304" charset="0"/>
                <a:ea typeface="宋体" panose="02010600030101010101" pitchFamily="2" charset="-122"/>
                <a:cs typeface="Times New Roman" panose="02020603050405020304" charset="0"/>
                <a:sym typeface="+mn-ea"/>
              </a:rPr>
              <a:t>arious forms of English performances are wanted, ranging from </a:t>
            </a:r>
            <a:r>
              <a:rPr lang="en-US" altLang="zh-CN" sz="2800">
                <a:latin typeface="Times New Roman" panose="02020603050405020304" charset="0"/>
                <a:ea typeface="宋体" panose="02010600030101010101" pitchFamily="2" charset="-122"/>
                <a:cs typeface="Times New Roman" panose="02020603050405020304" charset="0"/>
                <a:sym typeface="+mn-ea"/>
              </a:rPr>
              <a:t>... to...</a:t>
            </a:r>
            <a:endParaRPr lang="en-US" altLang="zh-CN" sz="2800">
              <a:latin typeface="Times New Roman" panose="02020603050405020304" charset="0"/>
              <a:ea typeface="宋体" panose="02010600030101010101" pitchFamily="2" charset="-122"/>
              <a:cs typeface="Times New Roman" panose="02020603050405020304" charset="0"/>
              <a:sym typeface="+mn-ea"/>
            </a:endParaRPr>
          </a:p>
          <a:p>
            <a:pPr marL="457200" indent="-457200" algn="l" fontAlgn="auto">
              <a:lnSpc>
                <a:spcPct val="100000"/>
              </a:lnSpc>
              <a:spcBef>
                <a:spcPts val="0"/>
              </a:spcBef>
              <a:buFont typeface="Wingdings" panose="05000000000000000000" charset="0"/>
              <a:buChar char="Ø"/>
            </a:pPr>
            <a:r>
              <a:rPr lang="en-US" altLang="zh-CN" sz="2800">
                <a:latin typeface="Times New Roman" panose="02020603050405020304" charset="0"/>
                <a:ea typeface="宋体" panose="02010600030101010101" pitchFamily="2" charset="-122"/>
                <a:cs typeface="Times New Roman" panose="02020603050405020304" charset="0"/>
                <a:sym typeface="+mn-ea"/>
              </a:rPr>
              <a:t>T</a:t>
            </a:r>
            <a:r>
              <a:rPr lang="zh-CN" altLang="en-US" sz="2800">
                <a:latin typeface="Times New Roman" panose="02020603050405020304" charset="0"/>
                <a:ea typeface="宋体" panose="02010600030101010101" pitchFamily="2" charset="-122"/>
                <a:cs typeface="Times New Roman" panose="02020603050405020304" charset="0"/>
                <a:sym typeface="+mn-ea"/>
              </a:rPr>
              <a:t>he ceremony features various forms of English performances, ranging from </a:t>
            </a:r>
            <a:r>
              <a:rPr lang="en-US" altLang="zh-CN" sz="2800">
                <a:latin typeface="Times New Roman" panose="02020603050405020304" charset="0"/>
                <a:ea typeface="宋体" panose="02010600030101010101" pitchFamily="2" charset="-122"/>
                <a:cs typeface="Times New Roman" panose="02020603050405020304" charset="0"/>
                <a:sym typeface="+mn-ea"/>
              </a:rPr>
              <a:t>...to..., </a:t>
            </a:r>
            <a:r>
              <a:rPr lang="zh-CN" altLang="en-US" sz="2800">
                <a:latin typeface="Times New Roman" panose="02020603050405020304" charset="0"/>
                <a:ea typeface="宋体" panose="02010600030101010101" pitchFamily="2" charset="-122"/>
                <a:cs typeface="Times New Roman" panose="02020603050405020304" charset="0"/>
                <a:sym typeface="+mn-ea"/>
              </a:rPr>
              <a:t>or whatever. </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marL="457200" indent="-457200" algn="l" fontAlgn="auto">
              <a:lnSpc>
                <a:spcPct val="100000"/>
              </a:lnSpc>
              <a:spcBef>
                <a:spcPts val="0"/>
              </a:spcBef>
              <a:buFont typeface="Wingdings" panose="05000000000000000000" charset="0"/>
              <a:buChar char="Ø"/>
            </a:pPr>
            <a:r>
              <a:rPr lang="en-US" altLang="zh-CN" sz="2800">
                <a:latin typeface="Times New Roman" panose="02020603050405020304" charset="0"/>
                <a:ea typeface="宋体" panose="02010600030101010101" pitchFamily="2" charset="-122"/>
                <a:cs typeface="Times New Roman" panose="02020603050405020304" charset="0"/>
                <a:sym typeface="+mn-ea"/>
              </a:rPr>
              <a:t>Programs about... are preferred/ preferable.</a:t>
            </a:r>
            <a:endParaRPr lang="en-US" altLang="zh-CN" sz="2800">
              <a:latin typeface="Times New Roman" panose="02020603050405020304" charset="0"/>
              <a:ea typeface="宋体" panose="02010600030101010101" pitchFamily="2" charset="-122"/>
              <a:cs typeface="Times New Roman" panose="02020603050405020304" charset="0"/>
              <a:sym typeface="+mn-ea"/>
            </a:endParaRPr>
          </a:p>
          <a:p>
            <a:pPr marL="457200" indent="-457200" algn="l" fontAlgn="auto">
              <a:lnSpc>
                <a:spcPct val="100000"/>
              </a:lnSpc>
              <a:spcBef>
                <a:spcPts val="0"/>
              </a:spcBef>
              <a:buFont typeface="Wingdings" panose="05000000000000000000" charset="0"/>
              <a:buChar char="Ø"/>
            </a:pPr>
            <a:r>
              <a:rPr lang="en-US" altLang="zh-CN" sz="2800">
                <a:latin typeface="Times New Roman" panose="02020603050405020304" charset="0"/>
                <a:ea typeface="宋体" panose="02010600030101010101" pitchFamily="2" charset="-122"/>
                <a:cs typeface="Times New Roman" panose="02020603050405020304" charset="0"/>
                <a:sym typeface="+mn-ea"/>
              </a:rPr>
              <a:t>Preferences will be given to...</a:t>
            </a:r>
            <a:endParaRPr lang="en-US" altLang="zh-CN" sz="2800">
              <a:gradFill>
                <a:gsLst>
                  <a:gs pos="0">
                    <a:srgbClr val="7B32B2"/>
                  </a:gs>
                  <a:gs pos="100000">
                    <a:srgbClr val="401A5D"/>
                  </a:gs>
                </a:gsLst>
                <a:lin scaled="0"/>
              </a:gradFill>
            </a:endParaRPr>
          </a:p>
        </p:txBody>
      </p:sp>
      <p:sp>
        <p:nvSpPr>
          <p:cNvPr id="5" name="文本框 4"/>
          <p:cNvSpPr txBox="1"/>
          <p:nvPr/>
        </p:nvSpPr>
        <p:spPr>
          <a:xfrm>
            <a:off x="2947670" y="3992245"/>
            <a:ext cx="8778240" cy="22917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pPr marL="457200" indent="-457200" fontAlgn="auto">
              <a:lnSpc>
                <a:spcPts val="2860"/>
              </a:lnSpc>
              <a:buFont typeface="Wingdings" panose="05000000000000000000" charset="0"/>
              <a:buChar char="l"/>
            </a:pPr>
            <a:r>
              <a:rPr lang="en-US" sz="2800">
                <a:latin typeface="Times New Roman" panose="02020603050405020304" charset="0"/>
                <a:ea typeface="宋体" panose="02010600030101010101" pitchFamily="2" charset="-122"/>
                <a:cs typeface="Times New Roman" panose="02020603050405020304" charset="0"/>
                <a:sym typeface="+mn-ea"/>
              </a:rPr>
              <a:t>If interested, please sign up on the school website </a:t>
            </a:r>
            <a:r>
              <a:rPr 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before</a:t>
            </a:r>
            <a:r>
              <a:rPr lang="en-US" sz="2800">
                <a:latin typeface="Times New Roman" panose="02020603050405020304" charset="0"/>
                <a:ea typeface="宋体" panose="02010600030101010101" pitchFamily="2" charset="-122"/>
                <a:cs typeface="Times New Roman" panose="02020603050405020304" charset="0"/>
                <a:sym typeface="+mn-ea"/>
              </a:rPr>
              <a:t> November 10th.</a:t>
            </a:r>
            <a:endParaRPr lang="en-US" sz="2800">
              <a:latin typeface="Times New Roman" panose="02020603050405020304" charset="0"/>
              <a:ea typeface="宋体" panose="02010600030101010101" pitchFamily="2" charset="-122"/>
              <a:cs typeface="Times New Roman" panose="02020603050405020304" charset="0"/>
              <a:sym typeface="+mn-ea"/>
            </a:endParaRPr>
          </a:p>
          <a:p>
            <a:pPr marL="457200" indent="-457200" fontAlgn="auto">
              <a:lnSpc>
                <a:spcPts val="2860"/>
              </a:lnSpc>
              <a:buFont typeface="Wingdings" panose="05000000000000000000" charset="0"/>
              <a:buChar char="l"/>
            </a:pPr>
            <a:r>
              <a:rPr lang="zh-CN" altLang="en-US" sz="2800">
                <a:latin typeface="Times New Roman" panose="02020603050405020304" charset="0"/>
                <a:ea typeface="宋体" panose="02010600030101010101" pitchFamily="2" charset="-122"/>
                <a:cs typeface="Times New Roman" panose="02020603050405020304" charset="0"/>
                <a:sym typeface="+mn-ea"/>
              </a:rPr>
              <a:t>To fully show your talent in English performing and bring fun to the night, please sign up on the school website or send your application form to Room 501 </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no later than</a:t>
            </a:r>
            <a:r>
              <a:rPr lang="zh-CN" altLang="en-US" sz="2800">
                <a:latin typeface="Times New Roman" panose="02020603050405020304" charset="0"/>
                <a:ea typeface="宋体" panose="02010600030101010101" pitchFamily="2" charset="-122"/>
                <a:cs typeface="Times New Roman" panose="02020603050405020304" charset="0"/>
                <a:sym typeface="+mn-ea"/>
              </a:rPr>
              <a:t> this Friday.</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两种报名方式</a:t>
            </a:r>
            <a:r>
              <a:rPr lang="en-US" altLang="zh-CN" sz="2800">
                <a:latin typeface="Times New Roman" panose="02020603050405020304" charset="0"/>
                <a:ea typeface="宋体" panose="02010600030101010101" pitchFamily="2" charset="-122"/>
                <a:cs typeface="Times New Roman" panose="02020603050405020304" charset="0"/>
                <a:sym typeface="+mn-ea"/>
              </a:rPr>
              <a:t>)</a:t>
            </a:r>
            <a:endParaRPr lang="en-US" altLang="zh-CN" sz="2800">
              <a:gradFill>
                <a:gsLst>
                  <a:gs pos="0">
                    <a:srgbClr val="14CD68"/>
                  </a:gs>
                  <a:gs pos="100000">
                    <a:srgbClr val="035C7D"/>
                  </a:gs>
                </a:gsLst>
                <a:lin scaled="0"/>
              </a:gradFill>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amond(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trips(down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linds(horizontal)">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blinds(horizontal)">
                                      <p:cBhvr>
                                        <p:cTn id="3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535622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0326" y="157677"/>
            <a:ext cx="6888480" cy="829945"/>
          </a:xfrm>
          <a:prstGeom prst="rect">
            <a:avLst/>
          </a:prstGeom>
          <a:noFill/>
        </p:spPr>
        <p:txBody>
          <a:bodyPr wrap="none" rtlCol="0">
            <a:spAutoFit/>
          </a:bodyPr>
          <a:lstStyle/>
          <a:p>
            <a:pPr algn="l"/>
            <a:r>
              <a:rPr lang="zh-CN" altLang="en-US" sz="4800">
                <a:gradFill>
                  <a:gsLst>
                    <a:gs pos="0">
                      <a:srgbClr val="012D86"/>
                    </a:gs>
                    <a:gs pos="100000">
                      <a:srgbClr val="0E2557"/>
                    </a:gs>
                  </a:gsLst>
                  <a:lin scaled="0"/>
                </a:gradFill>
                <a:latin typeface="宋体" panose="02010600030101010101" pitchFamily="2" charset="-122"/>
                <a:ea typeface="宋体" panose="02010600030101010101" pitchFamily="2" charset="-122"/>
                <a:cs typeface="宋体" panose="02010600030101010101" pitchFamily="2" charset="-122"/>
                <a:sym typeface="+mn-ea"/>
              </a:rPr>
              <a:t>参考范文（七彩阳光）：</a:t>
            </a:r>
            <a:endParaRPr lang="zh-CN" altLang="en-US" sz="4800">
              <a:gradFill>
                <a:gsLst>
                  <a:gs pos="0">
                    <a:srgbClr val="012D86"/>
                  </a:gs>
                  <a:gs pos="100000">
                    <a:srgbClr val="0E2557"/>
                  </a:gs>
                </a:gsLst>
                <a:lin scaled="0"/>
              </a:gra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161415"/>
            <a:ext cx="11516995" cy="483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fontAlgn="auto">
              <a:lnSpc>
                <a:spcPct val="100000"/>
              </a:lnSpc>
              <a:spcBef>
                <a:spcPts val="0"/>
              </a:spcBef>
              <a:buNone/>
            </a:pPr>
            <a:r>
              <a:rPr lang="zh-CN" altLang="en-US" sz="2800" b="1">
                <a:solidFill>
                  <a:schemeClr val="tx1"/>
                </a:solidFill>
                <a:latin typeface="Times New Roman" panose="02020603050405020304" charset="0"/>
                <a:ea typeface="宋体" panose="02010600030101010101" pitchFamily="2" charset="-122"/>
                <a:cs typeface="Times New Roman" panose="02020603050405020304" charset="0"/>
                <a:sym typeface="+mn-ea"/>
              </a:rPr>
              <a:t>Notice</a:t>
            </a:r>
            <a:endParaRPr lang="zh-CN" altLang="en-US" sz="2800" b="1">
              <a:solidFill>
                <a:schemeClr val="tx1"/>
              </a:solidFill>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The closing ceremony of the summer camp is scheduled to be held at the auditorium next Friday night. Various forms of English performances are wanted, ranging from sweet songs and graceful dances to vivid plays and humorous talk shows. It</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s a good platform where you can showcase your talents and have fun at the same time. If interested, please sign up on the school website before this Sunday. All the candidates are required to go through a careful selection process next Monday, so remember to get your performance ready in advance. 90</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Students’ Union </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August 10th, 2021</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TABLE_BEAUTIFY" val="smartTable{3e3461cc-049f-4efc-b6e6-5113e633dce8}"/>
  <p:tag name="TABLE_ENDDRAG_ORIGIN_RECT" val="910*460"/>
  <p:tag name="TABLE_ENDDRAG_RECT" val="21*63*910*460"/>
</p:tagLst>
</file>

<file path=ppt/tags/tag2.xml><?xml version="1.0" encoding="utf-8"?>
<p:tagLst xmlns:p="http://schemas.openxmlformats.org/presentationml/2006/main">
  <p:tag name="KSO_WM_UNIT_TABLE_BEAUTIFY" val="smartTable{8b227d3b-e80b-4392-8cad-5281acd65eeb}"/>
  <p:tag name="TABLE_ENDDRAG_ORIGIN_RECT" val="861*368"/>
  <p:tag name="TABLE_ENDDRAG_RECT" val="57*112*861*368"/>
</p:tagLst>
</file>

<file path=ppt/tags/tag3.xml><?xml version="1.0" encoding="utf-8"?>
<p:tagLst xmlns:p="http://schemas.openxmlformats.org/presentationml/2006/main">
  <p:tag name="KSO_WM_UNIT_TABLE_BEAUTIFY" val="smartTable{8b227d3b-e80b-4392-8cad-5281acd65eeb}"/>
  <p:tag name="TABLE_ENDDRAG_ORIGIN_RECT" val="861*368"/>
  <p:tag name="TABLE_ENDDRAG_RECT" val="57*112*861*368"/>
</p:tagLst>
</file>

<file path=ppt/tags/tag4.xml><?xml version="1.0" encoding="utf-8"?>
<p:tagLst xmlns:p="http://schemas.openxmlformats.org/presentationml/2006/main">
  <p:tag name="KSO_WM_UNIT_TABLE_BEAUTIFY" val="smartTable{8b227d3b-e80b-4392-8cad-5281acd65eeb}"/>
  <p:tag name="TABLE_ENDDRAG_ORIGIN_RECT" val="861*368"/>
  <p:tag name="TABLE_ENDDRAG_RECT" val="57*112*861*368"/>
</p:tagLst>
</file>

<file path=ppt/tags/tag5.xml><?xml version="1.0" encoding="utf-8"?>
<p:tagLst xmlns:p="http://schemas.openxmlformats.org/presentationml/2006/main">
  <p:tag name="KSO_WM_UNIT_TABLE_BEAUTIFY" val="smartTable{8b227d3b-e80b-4392-8cad-5281acd65eeb}"/>
  <p:tag name="TABLE_ENDDRAG_ORIGIN_RECT" val="861*379"/>
  <p:tag name="TABLE_ENDDRAG_RECT" val="61*99*861*379"/>
</p:tagLst>
</file>

<file path=ppt/tags/tag6.xml><?xml version="1.0" encoding="utf-8"?>
<p:tagLst xmlns:p="http://schemas.openxmlformats.org/presentationml/2006/main">
  <p:tag name="KSO_WM_UNIT_TABLE_BEAUTIFY" val="smartTable{8b227d3b-e80b-4392-8cad-5281acd65eeb}"/>
  <p:tag name="TABLE_ENDDRAG_ORIGIN_RECT" val="861*398"/>
  <p:tag name="TABLE_ENDDRAG_RECT" val="61*99*861*39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10420</Words>
  <Application>WPS 演示</Application>
  <PresentationFormat>宽屏</PresentationFormat>
  <Paragraphs>285</Paragraphs>
  <Slides>26</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26</vt:i4>
      </vt:variant>
    </vt:vector>
  </HeadingPairs>
  <TitlesOfParts>
    <vt:vector size="44" baseType="lpstr">
      <vt:lpstr>Arial</vt:lpstr>
      <vt:lpstr>宋体</vt:lpstr>
      <vt:lpstr>Wingdings</vt:lpstr>
      <vt:lpstr>等线</vt:lpstr>
      <vt:lpstr>微软雅黑</vt:lpstr>
      <vt:lpstr>Calibri</vt:lpstr>
      <vt:lpstr>方正姚体</vt:lpstr>
      <vt:lpstr>Times New Roman</vt:lpstr>
      <vt:lpstr>Gungsuh</vt:lpstr>
      <vt:lpstr>Malgun Gothic</vt:lpstr>
      <vt:lpstr>Wingdings</vt:lpstr>
      <vt:lpstr>Arial Unicode MS</vt:lpstr>
      <vt:lpstr>HelveticaNeue</vt:lpstr>
      <vt:lpstr>Corbel</vt:lpstr>
      <vt:lpstr>华文新魏</vt:lpstr>
      <vt:lpstr>等线 Light</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ttthinker</dc:creator>
  <cp:lastModifiedBy>南山有谷堆</cp:lastModifiedBy>
  <cp:revision>25</cp:revision>
  <dcterms:created xsi:type="dcterms:W3CDTF">2021-11-07T07:25:00Z</dcterms:created>
  <dcterms:modified xsi:type="dcterms:W3CDTF">2021-11-10T12:21:01Z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A2AE4F3147E44829822984D48CDF7E5A</vt:lpwstr>
  </property>
  <property fmtid="{D5CDD505-2E9C-101B-9397-08002B2CF9AE}" pid="3" name="KSOProductBuildVer">
    <vt:lpwstr>2052-11.8.2.8506</vt:lpwstr>
  </property>
</Properties>
</file>