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58" r:id="rId3"/>
    <p:sldId id="259" r:id="rId4"/>
    <p:sldId id="264" r:id="rId5"/>
    <p:sldId id="256" r:id="rId6"/>
    <p:sldId id="265" r:id="rId7"/>
    <p:sldId id="269" r:id="rId8"/>
    <p:sldId id="262" r:id="rId9"/>
    <p:sldId id="270" r:id="rId10"/>
    <p:sldId id="257" r:id="rId11"/>
    <p:sldId id="271" r:id="rId12"/>
    <p:sldId id="272" r:id="rId13"/>
    <p:sldId id="273" r:id="rId14"/>
  </p:sldIdLst>
  <p:sldSz cx="12192000" cy="6858000"/>
  <p:notesSz cx="6858000" cy="9144000"/>
  <p:embeddedFontLst>
    <p:embeddedFont>
      <p:font typeface="汉仪菱心体简" panose="02010600030101010101" charset="-122"/>
      <p:regular r:id="rId15"/>
    </p:embeddedFont>
    <p:embeddedFont>
      <p:font typeface="华文新魏" panose="02010800040101010101" pitchFamily="2" charset="-122"/>
      <p:regular r:id="rId16"/>
    </p:embeddedFont>
    <p:embeddedFont>
      <p:font typeface="楷体" panose="02010609060101010101" pitchFamily="49" charset="-122"/>
      <p:regular r:id="rId17"/>
    </p:embeddedFont>
    <p:embeddedFont>
      <p:font typeface="Segoe Print" panose="02000600000000000000" pitchFamily="2" charset="0"/>
      <p:regular r:id="rId18"/>
      <p:bold r:id="rId19"/>
    </p:embeddedFont>
  </p:embeddedFontLst>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D5"/>
    <a:srgbClr val="094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showGuides="1">
      <p:cViewPr varScale="1">
        <p:scale>
          <a:sx n="86" d="100"/>
          <a:sy n="86" d="100"/>
        </p:scale>
        <p:origin x="51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图片 1" descr="logo横版 png">
            <a:extLst>
              <a:ext uri="{FF2B5EF4-FFF2-40B4-BE49-F238E27FC236}">
                <a16:creationId xmlns:a16="http://schemas.microsoft.com/office/drawing/2014/main" id="{CF25F13C-B584-E689-96AA-73ACA90FFA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477625" y="82550"/>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7.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6.png"/><Relationship Id="rId2" Type="http://schemas.openxmlformats.org/officeDocument/2006/relationships/tags" Target="../tags/tag3.xml"/><Relationship Id="rId16" Type="http://schemas.openxmlformats.org/officeDocument/2006/relationships/image" Target="../media/image5.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2.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12" Type="http://schemas.microsoft.com/office/2007/relationships/hdphoto" Target="../media/hdphoto1.wdp"/><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5.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5.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755D97-2773-3FE3-E876-40C27FB4107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6FC7374-1715-783B-E864-14A66C9561DD}"/>
              </a:ext>
            </a:extLst>
          </p:cNvPr>
          <p:cNvSpPr>
            <a:spLocks noGrp="1"/>
          </p:cNvSpPr>
          <p:nvPr>
            <p:ph idx="1"/>
          </p:nvPr>
        </p:nvSpPr>
        <p:spPr/>
        <p:txBody>
          <a:bodyPr/>
          <a:lstStyle/>
          <a:p>
            <a:endParaRPr lang="zh-CN" altLang="en-US"/>
          </a:p>
        </p:txBody>
      </p:sp>
      <p:sp>
        <p:nvSpPr>
          <p:cNvPr id="4" name="矩形 1">
            <a:extLst>
              <a:ext uri="{FF2B5EF4-FFF2-40B4-BE49-F238E27FC236}">
                <a16:creationId xmlns:a16="http://schemas.microsoft.com/office/drawing/2014/main" id="{8376A9AE-DCCB-4EA9-5070-79D0F8370D8C}"/>
              </a:ext>
            </a:extLst>
          </p:cNvPr>
          <p:cNvSpPr>
            <a:spLocks noChangeArrowheads="1"/>
          </p:cNvSpPr>
          <p:nvPr/>
        </p:nvSpPr>
        <p:spPr bwMode="auto">
          <a:xfrm>
            <a:off x="762000" y="1246188"/>
            <a:ext cx="65389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pPr eaLnBrk="1" hangingPunct="1"/>
            <a:endParaRPr lang="en-US" altLang="zh-CN" sz="4000" b="1">
              <a:solidFill>
                <a:srgbClr val="FF0000"/>
              </a:solidFill>
              <a:latin typeface="HelveticaNeue" pitchFamily="2" charset="0"/>
              <a:ea typeface="宋体" panose="02010600030101010101" pitchFamily="2" charset="-122"/>
            </a:endParaRPr>
          </a:p>
          <a:p>
            <a:pPr eaLnBrk="1" hangingPunct="1"/>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pPr eaLnBrk="1" hangingPunct="1"/>
            <a:r>
              <a:rPr lang="zh-CN" altLang="en-US" sz="4000" b="1">
                <a:solidFill>
                  <a:srgbClr val="FF0000"/>
                </a:solidFill>
                <a:latin typeface="HelveticaNeue" pitchFamily="2" charset="0"/>
                <a:ea typeface="宋体" panose="02010600030101010101" pitchFamily="2" charset="-122"/>
              </a:rPr>
              <a:t>公众号：溯恩高中英语</a:t>
            </a:r>
          </a:p>
        </p:txBody>
      </p:sp>
      <p:pic>
        <p:nvPicPr>
          <p:cNvPr id="5" name="图片 2">
            <a:extLst>
              <a:ext uri="{FF2B5EF4-FFF2-40B4-BE49-F238E27FC236}">
                <a16:creationId xmlns:a16="http://schemas.microsoft.com/office/drawing/2014/main" id="{BE96D957-83AE-BCDB-FBCB-9A91F4E20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0" y="2273300"/>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3">
            <a:extLst>
              <a:ext uri="{FF2B5EF4-FFF2-40B4-BE49-F238E27FC236}">
                <a16:creationId xmlns:a16="http://schemas.microsoft.com/office/drawing/2014/main" id="{A9229939-F9C1-2033-C585-4334BF43444C}"/>
              </a:ext>
            </a:extLst>
          </p:cNvPr>
          <p:cNvSpPr>
            <a:spLocks noChangeArrowheads="1"/>
          </p:cNvSpPr>
          <p:nvPr/>
        </p:nvSpPr>
        <p:spPr bwMode="auto">
          <a:xfrm>
            <a:off x="7312025" y="1616075"/>
            <a:ext cx="3603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hangingPunct="1"/>
            <a:r>
              <a:rPr lang="zh-CN" altLang="en-US" sz="4000" b="1">
                <a:latin typeface="华文新魏" panose="02010800040101010101" pitchFamily="2" charset="-122"/>
                <a:ea typeface="宋体" panose="02010600030101010101" pitchFamily="2" charset="-122"/>
              </a:rPr>
              <a:t>知识产权声明</a:t>
            </a:r>
          </a:p>
        </p:txBody>
      </p:sp>
      <p:pic>
        <p:nvPicPr>
          <p:cNvPr id="7" name="图片 11" descr="水印">
            <a:extLst>
              <a:ext uri="{FF2B5EF4-FFF2-40B4-BE49-F238E27FC236}">
                <a16:creationId xmlns:a16="http://schemas.microsoft.com/office/drawing/2014/main" id="{3620C9F4-E04C-0A6D-E4D7-3ADC6D39E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613" y="63500"/>
            <a:ext cx="4902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 descr="logo横版 png">
            <a:extLst>
              <a:ext uri="{FF2B5EF4-FFF2-40B4-BE49-F238E27FC236}">
                <a16:creationId xmlns:a16="http://schemas.microsoft.com/office/drawing/2014/main" id="{B691A712-EC17-B8C9-14CF-0A13B8926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25" y="82550"/>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682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3">
            <a:alphaModFix amt="60000"/>
          </a:blip>
          <a:stretch>
            <a:fillRect/>
          </a:stretch>
        </p:blipFill>
        <p:spPr>
          <a:xfrm>
            <a:off x="0" y="0"/>
            <a:ext cx="12192000" cy="6858000"/>
          </a:xfrm>
          <a:prstGeom prst="rect">
            <a:avLst/>
          </a:prstGeom>
        </p:spPr>
      </p:pic>
      <p:sp>
        <p:nvSpPr>
          <p:cNvPr id="4" name="文本框 3"/>
          <p:cNvSpPr txBox="1"/>
          <p:nvPr/>
        </p:nvSpPr>
        <p:spPr>
          <a:xfrm>
            <a:off x="156845" y="577850"/>
            <a:ext cx="8127365" cy="6492875"/>
          </a:xfrm>
          <a:prstGeom prst="rect">
            <a:avLst/>
          </a:prstGeom>
          <a:noFill/>
        </p:spPr>
        <p:txBody>
          <a:bodyPr wrap="square">
            <a:spAutoFit/>
          </a:bodyPr>
          <a:lstStyle/>
          <a:p>
            <a:pPr algn="just"/>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Para. 1: When Coach Pitt said “Nice work!” to her at the finish line, Eva was </a:t>
            </a:r>
            <a:r>
              <a:rPr lang="en-US" altLang="zh-CN" sz="2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surprised</a:t>
            </a:r>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1D41D5"/>
                </a:solidFill>
                <a:latin typeface="Calibri" panose="020F0502020204030204" pitchFamily="34" charset="0"/>
                <a:ea typeface="宋体" panose="02010600030101010101" pitchFamily="2" charset="-122"/>
                <a:cs typeface="Times New Roman" panose="02020603050405020304" pitchFamily="18" charset="0"/>
              </a:rPr>
              <a:t>Nice</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1D41D5"/>
                </a:solidFill>
                <a:latin typeface="Calibri" panose="020F0502020204030204" pitchFamily="34" charset="0"/>
                <a:ea typeface="宋体" panose="02010600030101010101" pitchFamily="2" charset="-122"/>
                <a:cs typeface="Times New Roman" panose="02020603050405020304" pitchFamily="18" charset="0"/>
              </a:rPr>
              <a:t>work?</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1D41D5"/>
                </a:solidFill>
                <a:latin typeface="Calibri" panose="020F0502020204030204" pitchFamily="34" charset="0"/>
                <a:ea typeface="宋体" panose="02010600030101010101" pitchFamily="2" charset="-122"/>
                <a:cs typeface="Times New Roman" panose="02020603050405020304" pitchFamily="18" charset="0"/>
              </a:rPr>
              <a:t>By</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1D41D5"/>
                </a:solidFill>
                <a:latin typeface="Calibri" panose="020F0502020204030204" pitchFamily="34" charset="0"/>
                <a:ea typeface="宋体" panose="02010600030101010101" pitchFamily="2" charset="-122"/>
                <a:cs typeface="Times New Roman" panose="02020603050405020304" pitchFamily="18" charset="0"/>
              </a:rPr>
              <a:t>no</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1D41D5"/>
                </a:solidFill>
                <a:latin typeface="Calibri" panose="020F0502020204030204" pitchFamily="34" charset="0"/>
                <a:ea typeface="宋体" panose="02010600030101010101" pitchFamily="2" charset="-122"/>
                <a:cs typeface="Times New Roman" panose="02020603050405020304" pitchFamily="18" charset="0"/>
              </a:rPr>
              <a:t>means</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1D41D5"/>
                </a:solidFill>
                <a:latin typeface="Calibri" panose="020F0502020204030204" pitchFamily="34" charset="0"/>
                <a:ea typeface="宋体" panose="02010600030101010101" pitchFamily="2" charset="-122"/>
                <a:cs typeface="Times New Roman" panose="02020603050405020304" pitchFamily="18" charset="0"/>
              </a:rPr>
              <a:t>can</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1D41D5"/>
                </a:solidFill>
                <a:latin typeface="Calibri" panose="020F0502020204030204" pitchFamily="34" charset="0"/>
                <a:ea typeface="宋体" panose="02010600030101010101" pitchFamily="2" charset="-122"/>
                <a:cs typeface="Times New Roman" panose="02020603050405020304" pitchFamily="18" charset="0"/>
              </a:rPr>
              <a:t>I make it!</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Filled with a mixture of shock and curiosity</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Eva stopped and turned around. </a:t>
            </a:r>
            <a:r>
              <a:rPr lang="en-US" altLang="zh-CN" sz="2600" b="1" kern="100" dirty="0">
                <a:solidFill>
                  <a:srgbClr val="00B050"/>
                </a:solidFill>
                <a:latin typeface="Calibri" panose="020F0502020204030204" pitchFamily="34" charset="0"/>
                <a:ea typeface="宋体" panose="02010600030101010101" pitchFamily="2" charset="-122"/>
                <a:cs typeface="Times New Roman" panose="02020603050405020304" pitchFamily="18" charset="0"/>
              </a:rPr>
              <a:t>To</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00B050"/>
                </a:solidFill>
                <a:latin typeface="Calibri" panose="020F0502020204030204" pitchFamily="34" charset="0"/>
                <a:ea typeface="宋体" panose="02010600030101010101" pitchFamily="2" charset="-122"/>
                <a:cs typeface="Times New Roman" panose="02020603050405020304" pitchFamily="18" charset="0"/>
              </a:rPr>
              <a:t>her</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00B050"/>
                </a:solidFill>
                <a:latin typeface="Calibri" panose="020F0502020204030204" pitchFamily="34" charset="0"/>
                <a:ea typeface="宋体" panose="02010600030101010101" pitchFamily="2" charset="-122"/>
                <a:cs typeface="Times New Roman" panose="02020603050405020304" pitchFamily="18" charset="0"/>
              </a:rPr>
              <a:t>great</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astonishment</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on the track there were still quite a few students </a:t>
            </a:r>
            <a:r>
              <a:rPr lang="en-US" altLang="zh-CN" sz="2600" b="1" kern="100" dirty="0">
                <a:solidFill>
                  <a:srgbClr val="00B050"/>
                </a:solidFill>
                <a:latin typeface="Calibri" panose="020F0502020204030204" pitchFamily="34" charset="0"/>
                <a:ea typeface="宋体" panose="02010600030101010101" pitchFamily="2" charset="-122"/>
                <a:cs typeface="Times New Roman" panose="02020603050405020304" pitchFamily="18" charset="0"/>
              </a:rPr>
              <a:t>lagging</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00B050"/>
                </a:solidFill>
                <a:latin typeface="Calibri" panose="020F0502020204030204" pitchFamily="34" charset="0"/>
                <a:ea typeface="宋体" panose="02010600030101010101" pitchFamily="2" charset="-122"/>
                <a:cs typeface="Times New Roman" panose="02020603050405020304" pitchFamily="18" charset="0"/>
              </a:rPr>
              <a:t>behind</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Exhausted as she was, Eva could feel the </a:t>
            </a:r>
            <a:r>
              <a:rPr lang="en-US" altLang="zh-CN" sz="2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ecstasy</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dancing inside--</a:t>
            </a:r>
            <a:r>
              <a:rPr lang="en-US" altLang="zh-CN" sz="2600" b="1" kern="100" dirty="0">
                <a:solidFill>
                  <a:srgbClr val="1D41D5"/>
                </a:solidFill>
                <a:effectLst/>
                <a:latin typeface="Calibri" panose="020F0502020204030204" pitchFamily="34" charset="0"/>
                <a:ea typeface="宋体" panose="02010600030101010101" pitchFamily="2" charset="-122"/>
                <a:cs typeface="Times New Roman" panose="02020603050405020304" pitchFamily="18" charset="0"/>
              </a:rPr>
              <a:t>the once mission impossible </a:t>
            </a:r>
            <a:r>
              <a:rPr lang="en-US" altLang="zh-CN" sz="2600" b="1" kern="100" dirty="0">
                <a:solidFill>
                  <a:srgbClr val="00B050"/>
                </a:solidFill>
                <a:effectLst/>
                <a:latin typeface="Calibri" panose="020F0502020204030204" pitchFamily="34" charset="0"/>
                <a:ea typeface="宋体" panose="02010600030101010101" pitchFamily="2" charset="-122"/>
                <a:cs typeface="Times New Roman" panose="02020603050405020304" pitchFamily="18" charset="0"/>
              </a:rPr>
              <a:t>was eventually completed</a:t>
            </a:r>
            <a:r>
              <a:rPr lang="en-US" altLang="zh-CN" sz="2600" b="1"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After class, Eva </a:t>
            </a:r>
            <a:r>
              <a:rPr lang="en-US" altLang="zh-CN" sz="2600" b="1" kern="100" dirty="0">
                <a:solidFill>
                  <a:srgbClr val="00B050"/>
                </a:solidFill>
                <a:effectLst/>
                <a:latin typeface="Calibri" panose="020F0502020204030204" pitchFamily="34" charset="0"/>
                <a:ea typeface="宋体" panose="02010600030101010101" pitchFamily="2" charset="-122"/>
                <a:cs typeface="Times New Roman" panose="02020603050405020304" pitchFamily="18" charset="0"/>
              </a:rPr>
              <a:t>reflected on</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this little incident and credited her improvement to </a:t>
            </a:r>
            <a:r>
              <a:rPr lang="en-US" altLang="zh-CN" sz="2600" b="1" kern="100" dirty="0">
                <a:solidFill>
                  <a:srgbClr val="1D41D5"/>
                </a:solidFill>
                <a:latin typeface="Calibri" panose="020F0502020204030204" pitchFamily="34" charset="0"/>
                <a:ea typeface="宋体" panose="02010600030101010101" pitchFamily="2" charset="-122"/>
                <a:cs typeface="Times New Roman" panose="02020603050405020304" pitchFamily="18" charset="0"/>
              </a:rPr>
              <a:t>the</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1D41D5"/>
                </a:solidFill>
                <a:latin typeface="Calibri" panose="020F0502020204030204" pitchFamily="34" charset="0"/>
                <a:ea typeface="宋体" panose="02010600030101010101" pitchFamily="2" charset="-122"/>
                <a:cs typeface="Times New Roman" panose="02020603050405020304" pitchFamily="18" charset="0"/>
              </a:rPr>
              <a:t>small</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1D41D5"/>
                </a:solidFill>
                <a:latin typeface="Calibri" panose="020F0502020204030204" pitchFamily="34" charset="0"/>
                <a:ea typeface="宋体" panose="02010600030101010101" pitchFamily="2" charset="-122"/>
                <a:cs typeface="Times New Roman" panose="02020603050405020304" pitchFamily="18" charset="0"/>
              </a:rPr>
              <a:t>trick</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1D41D5"/>
                </a:solidFill>
                <a:latin typeface="Calibri" panose="020F0502020204030204" pitchFamily="34" charset="0"/>
                <a:ea typeface="宋体" panose="02010600030101010101" pitchFamily="2" charset="-122"/>
                <a:cs typeface="Times New Roman" panose="02020603050405020304" pitchFamily="18" charset="0"/>
              </a:rPr>
              <a:t>she</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1D41D5"/>
                </a:solidFill>
                <a:latin typeface="Calibri" panose="020F0502020204030204" pitchFamily="34" charset="0"/>
                <a:ea typeface="宋体" panose="02010600030101010101" pitchFamily="2" charset="-122"/>
                <a:cs typeface="Times New Roman" panose="02020603050405020304" pitchFamily="18" charset="0"/>
              </a:rPr>
              <a:t>employed-- find signs, break down goals and then stay focused till the end.</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The one-mile run </a:t>
            </a:r>
            <a:r>
              <a:rPr lang="en-US" altLang="zh-CN" sz="2600" b="1" kern="100" dirty="0">
                <a:solidFill>
                  <a:srgbClr val="00B050"/>
                </a:solidFill>
                <a:latin typeface="Calibri" panose="020F0502020204030204" pitchFamily="34" charset="0"/>
                <a:ea typeface="宋体" panose="02010600030101010101" pitchFamily="2" charset="-122"/>
                <a:cs typeface="Times New Roman" panose="02020603050405020304" pitchFamily="18" charset="0"/>
              </a:rPr>
              <a:t>instilled</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00B050"/>
                </a:solidFill>
                <a:latin typeface="Calibri" panose="020F0502020204030204" pitchFamily="34" charset="0"/>
                <a:ea typeface="宋体" panose="02010600030101010101" pitchFamily="2" charset="-122"/>
                <a:cs typeface="Times New Roman" panose="02020603050405020304" pitchFamily="18" charset="0"/>
              </a:rPr>
              <a:t>in</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00B050"/>
                </a:solidFill>
                <a:latin typeface="Calibri" panose="020F0502020204030204" pitchFamily="34" charset="0"/>
                <a:ea typeface="宋体" panose="02010600030101010101" pitchFamily="2" charset="-122"/>
                <a:cs typeface="Times New Roman" panose="02020603050405020304" pitchFamily="18" charset="0"/>
              </a:rPr>
              <a:t>her</a:t>
            </a:r>
            <a:r>
              <a:rPr lang="en-US" altLang="zh-CN" sz="2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a surge of </a:t>
            </a:r>
            <a:r>
              <a:rPr lang="en-US" altLang="zh-CN" sz="2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confidence</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and </a:t>
            </a:r>
            <a:r>
              <a:rPr lang="en-US" altLang="zh-CN" sz="2600" b="1" kern="100" dirty="0">
                <a:solidFill>
                  <a:srgbClr val="00B050"/>
                </a:solidFill>
                <a:latin typeface="Calibri" panose="020F0502020204030204" pitchFamily="34" charset="0"/>
                <a:ea typeface="宋体" panose="02010600030101010101" pitchFamily="2" charset="-122"/>
                <a:cs typeface="Times New Roman" panose="02020603050405020304" pitchFamily="18" charset="0"/>
              </a:rPr>
              <a:t>fulfillment</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and her following high school life </a:t>
            </a:r>
            <a:r>
              <a:rPr lang="en-US" altLang="zh-CN" sz="2600" b="1" kern="100" dirty="0">
                <a:solidFill>
                  <a:srgbClr val="00B050"/>
                </a:solidFill>
                <a:latin typeface="Calibri" panose="020F0502020204030204" pitchFamily="34" charset="0"/>
                <a:ea typeface="宋体" panose="02010600030101010101" pitchFamily="2" charset="-122"/>
                <a:cs typeface="Times New Roman" panose="02020603050405020304" pitchFamily="18" charset="0"/>
              </a:rPr>
              <a:t>seemed</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00B050"/>
                </a:solidFill>
                <a:latin typeface="Calibri" panose="020F0502020204030204" pitchFamily="34" charset="0"/>
                <a:ea typeface="宋体" panose="02010600030101010101" pitchFamily="2" charset="-122"/>
                <a:cs typeface="Times New Roman" panose="02020603050405020304" pitchFamily="18" charset="0"/>
              </a:rPr>
              <a:t>smoother</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00B050"/>
                </a:solidFill>
                <a:latin typeface="Calibri" panose="020F0502020204030204" pitchFamily="34" charset="0"/>
                <a:ea typeface="宋体" panose="02010600030101010101" pitchFamily="2" charset="-122"/>
                <a:cs typeface="Times New Roman" panose="02020603050405020304" pitchFamily="18" charset="0"/>
              </a:rPr>
              <a:t>afterwards</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solidFill>
                  <a:srgbClr val="00B050"/>
                </a:solidFill>
                <a:latin typeface="Calibri" panose="020F0502020204030204" pitchFamily="34" charset="0"/>
                <a:ea typeface="宋体" panose="02010600030101010101" pitchFamily="2" charset="-122"/>
                <a:cs typeface="Times New Roman" panose="02020603050405020304" pitchFamily="18" charset="0"/>
              </a:rPr>
              <a:t>except</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the huge confusing school building. (112 words)</a:t>
            </a:r>
            <a:r>
              <a:rPr lang="zh-CN" altLang="en-US" sz="2600"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altLang="zh-CN" sz="2600" kern="100" dirty="0">
              <a:effectLst/>
              <a:highlight>
                <a:srgbClr val="00FFFF"/>
              </a:highligh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文本框 5"/>
          <p:cNvSpPr txBox="1"/>
          <p:nvPr/>
        </p:nvSpPr>
        <p:spPr>
          <a:xfrm>
            <a:off x="156950" y="115902"/>
            <a:ext cx="3193576" cy="461665"/>
          </a:xfrm>
          <a:prstGeom prst="rect">
            <a:avLst/>
          </a:prstGeom>
          <a:noFill/>
        </p:spPr>
        <p:txBody>
          <a:bodyPr wrap="square" rtlCol="0">
            <a:spAutoFit/>
          </a:bodyPr>
          <a:lstStyle/>
          <a:p>
            <a:r>
              <a:rPr lang="zh-CN" altLang="en-US" sz="2400" b="1" dirty="0"/>
              <a:t>学生佳作赏析</a:t>
            </a:r>
          </a:p>
        </p:txBody>
      </p:sp>
      <p:sp>
        <p:nvSpPr>
          <p:cNvPr id="7" name="文本框 6"/>
          <p:cNvSpPr txBox="1"/>
          <p:nvPr/>
        </p:nvSpPr>
        <p:spPr>
          <a:xfrm>
            <a:off x="8547100" y="1068070"/>
            <a:ext cx="3418840" cy="4892675"/>
          </a:xfrm>
          <a:prstGeom prst="rect">
            <a:avLst/>
          </a:prstGeom>
          <a:noFill/>
        </p:spPr>
        <p:txBody>
          <a:bodyPr wrap="square" rtlCol="0" anchor="t">
            <a:spAutoFit/>
          </a:bodyPr>
          <a:lstStyle/>
          <a:p>
            <a:r>
              <a:rPr lang="zh-CN" altLang="en-US" sz="2400" b="1" kern="100" dirty="0">
                <a:latin typeface="楷体" panose="02010609060101010101" charset="-122"/>
                <a:ea typeface="楷体" panose="02010609060101010101" charset="-122"/>
                <a:cs typeface="楷体" panose="02010609060101010101" charset="-122"/>
                <a:sym typeface="+mn-ea"/>
              </a:rPr>
              <a:t>协同：</a:t>
            </a:r>
            <a:r>
              <a:rPr lang="zh-CN" altLang="en-US" sz="2400" b="1" kern="100" dirty="0">
                <a:effectLst/>
                <a:latin typeface="楷体" panose="02010609060101010101" charset="-122"/>
                <a:ea typeface="楷体" panose="02010609060101010101" charset="-122"/>
                <a:cs typeface="楷体" panose="02010609060101010101" charset="-122"/>
                <a:sym typeface="+mn-ea"/>
              </a:rPr>
              <a:t>延续前一句的</a:t>
            </a:r>
            <a:r>
              <a:rPr lang="en-US" altLang="zh-CN" sz="2400" b="1" kern="100" dirty="0">
                <a:effectLst/>
                <a:latin typeface="楷体" panose="02010609060101010101" charset="-122"/>
                <a:ea typeface="楷体" panose="02010609060101010101" charset="-122"/>
                <a:cs typeface="楷体" panose="02010609060101010101" charset="-122"/>
                <a:sym typeface="+mn-ea"/>
              </a:rPr>
              <a:t>surprised</a:t>
            </a:r>
            <a:r>
              <a:rPr lang="zh-CN" altLang="en-US" sz="2400" b="1" kern="100" dirty="0">
                <a:effectLst/>
                <a:latin typeface="楷体" panose="02010609060101010101" charset="-122"/>
                <a:ea typeface="楷体" panose="02010609060101010101" charset="-122"/>
                <a:cs typeface="楷体" panose="02010609060101010101" charset="-122"/>
                <a:sym typeface="+mn-ea"/>
              </a:rPr>
              <a:t>，符合自我认知</a:t>
            </a:r>
            <a:endParaRPr lang="en-US" altLang="zh-CN" sz="2400" b="1" kern="100" dirty="0">
              <a:effectLst/>
              <a:latin typeface="楷体" panose="02010609060101010101" charset="-122"/>
              <a:ea typeface="楷体" panose="02010609060101010101" charset="-122"/>
              <a:cs typeface="楷体" panose="02010609060101010101" charset="-122"/>
              <a:sym typeface="+mn-ea"/>
            </a:endParaRPr>
          </a:p>
          <a:p>
            <a:endParaRPr lang="en-US" altLang="zh-CN" sz="2400" b="1" kern="100" dirty="0">
              <a:solidFill>
                <a:srgbClr val="FF0000"/>
              </a:solidFill>
              <a:effectLst/>
              <a:latin typeface="楷体" panose="02010609060101010101" charset="-122"/>
              <a:ea typeface="楷体" panose="02010609060101010101" charset="-122"/>
              <a:cs typeface="楷体" panose="02010609060101010101" charset="-122"/>
              <a:sym typeface="+mn-ea"/>
            </a:endParaRPr>
          </a:p>
          <a:p>
            <a:r>
              <a:rPr lang="zh-CN" altLang="en-US" sz="2400" b="1" kern="100" dirty="0">
                <a:latin typeface="楷体" panose="02010609060101010101" charset="-122"/>
                <a:ea typeface="楷体" panose="02010609060101010101" charset="-122"/>
                <a:cs typeface="楷体" panose="02010609060101010101" charset="-122"/>
                <a:sym typeface="+mn-ea"/>
              </a:rPr>
              <a:t>变化：与预期相反，说明改变发生 </a:t>
            </a:r>
          </a:p>
          <a:p>
            <a:endParaRPr lang="zh-CN" altLang="en-US" sz="2400" b="1" kern="100" dirty="0">
              <a:latin typeface="楷体" panose="02010609060101010101" charset="-122"/>
              <a:ea typeface="楷体" panose="02010609060101010101" charset="-122"/>
              <a:cs typeface="楷体" panose="02010609060101010101" charset="-122"/>
              <a:sym typeface="+mn-ea"/>
            </a:endParaRPr>
          </a:p>
          <a:p>
            <a:r>
              <a:rPr lang="zh-CN" altLang="en-US" sz="2400" b="1" kern="100" dirty="0">
                <a:latin typeface="楷体" panose="02010609060101010101" charset="-122"/>
                <a:ea typeface="楷体" panose="02010609060101010101" charset="-122"/>
                <a:cs typeface="楷体" panose="02010609060101010101" charset="-122"/>
                <a:sym typeface="+mn-ea"/>
              </a:rPr>
              <a:t>协同+变化</a:t>
            </a:r>
          </a:p>
          <a:p>
            <a:endParaRPr lang="zh-CN" altLang="en-US" sz="2400" b="1" kern="100" dirty="0">
              <a:latin typeface="楷体" panose="02010609060101010101" charset="-122"/>
              <a:ea typeface="楷体" panose="02010609060101010101" charset="-122"/>
              <a:cs typeface="楷体" panose="02010609060101010101" charset="-122"/>
              <a:sym typeface="+mn-ea"/>
            </a:endParaRPr>
          </a:p>
          <a:p>
            <a:r>
              <a:rPr lang="zh-CN" altLang="en-US" sz="2400" b="1" kern="100" dirty="0">
                <a:latin typeface="楷体" panose="02010609060101010101" charset="-122"/>
                <a:ea typeface="楷体" panose="02010609060101010101" charset="-122"/>
                <a:cs typeface="楷体" panose="02010609060101010101" charset="-122"/>
                <a:sym typeface="+mn-ea"/>
              </a:rPr>
              <a:t>协同：再现原文的small trick，为下文做铺垫 </a:t>
            </a:r>
          </a:p>
          <a:p>
            <a:endParaRPr lang="zh-CN" altLang="en-US" sz="2400" b="1" kern="100" dirty="0">
              <a:latin typeface="楷体" panose="02010609060101010101" charset="-122"/>
              <a:ea typeface="楷体" panose="02010609060101010101" charset="-122"/>
              <a:cs typeface="楷体" panose="02010609060101010101" charset="-122"/>
              <a:sym typeface="+mn-ea"/>
            </a:endParaRPr>
          </a:p>
          <a:p>
            <a:r>
              <a:rPr lang="zh-CN" altLang="en-US" sz="2400" b="1" kern="100" dirty="0">
                <a:latin typeface="楷体" panose="02010609060101010101" charset="-122"/>
                <a:ea typeface="楷体" panose="02010609060101010101" charset="-122"/>
                <a:cs typeface="楷体" panose="02010609060101010101" charset="-122"/>
                <a:sym typeface="+mn-ea"/>
              </a:rPr>
              <a:t>变化</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3">
            <a:alphaModFix amt="60000"/>
          </a:blip>
          <a:stretch>
            <a:fillRect/>
          </a:stretch>
        </p:blipFill>
        <p:spPr>
          <a:xfrm>
            <a:off x="0" y="0"/>
            <a:ext cx="12192000" cy="6858000"/>
          </a:xfrm>
          <a:prstGeom prst="rect">
            <a:avLst/>
          </a:prstGeom>
        </p:spPr>
      </p:pic>
      <p:sp>
        <p:nvSpPr>
          <p:cNvPr id="5" name="文本框 4"/>
          <p:cNvSpPr txBox="1"/>
          <p:nvPr/>
        </p:nvSpPr>
        <p:spPr>
          <a:xfrm>
            <a:off x="395605" y="593090"/>
            <a:ext cx="7862570" cy="6092825"/>
          </a:xfrm>
          <a:prstGeom prst="rect">
            <a:avLst/>
          </a:prstGeom>
          <a:noFill/>
        </p:spPr>
        <p:txBody>
          <a:bodyPr wrap="square">
            <a:spAutoFit/>
          </a:bodyPr>
          <a:lstStyle>
            <a:defPPr>
              <a:defRPr lang="zh-CN"/>
            </a:defPPr>
            <a:lvl1pPr algn="just">
              <a:defRPr sz="2800" b="1" kern="100">
                <a:effectLst/>
                <a:latin typeface="Calibri" panose="020F0502020204030204" pitchFamily="34" charset="0"/>
                <a:ea typeface="宋体" panose="02010600030101010101" pitchFamily="2" charset="-122"/>
                <a:cs typeface="Times New Roman" panose="02020603050405020304" pitchFamily="18" charset="0"/>
              </a:defRPr>
            </a:lvl1pPr>
          </a:lstStyle>
          <a:p>
            <a:r>
              <a:rPr lang="en-US" altLang="zh-CN" sz="2600" dirty="0"/>
              <a:t>Para. 2: Eva decided to use the same trick to deal with the school building. </a:t>
            </a:r>
            <a:r>
              <a:rPr lang="en-US" altLang="zh-CN" sz="2600" b="0" dirty="0"/>
              <a:t>From that day on, she </a:t>
            </a:r>
            <a:r>
              <a:rPr lang="en-US" altLang="zh-CN" sz="2600" dirty="0">
                <a:solidFill>
                  <a:srgbClr val="1D41D5"/>
                </a:solidFill>
              </a:rPr>
              <a:t>paid special attention to different decorations on each floor and the signs hanging on the doors</a:t>
            </a:r>
            <a:r>
              <a:rPr lang="en-US" altLang="zh-CN" sz="2600" b="0" dirty="0"/>
              <a:t>. </a:t>
            </a:r>
            <a:r>
              <a:rPr lang="en-US" altLang="zh-CN" sz="2600" dirty="0">
                <a:solidFill>
                  <a:srgbClr val="1D41D5"/>
                </a:solidFill>
              </a:rPr>
              <a:t>In class intervals, instead of staying indoors to avoid mistakes, </a:t>
            </a:r>
            <a:r>
              <a:rPr lang="en-US" altLang="zh-CN" sz="2600" dirty="0">
                <a:solidFill>
                  <a:srgbClr val="00B050"/>
                </a:solidFill>
              </a:rPr>
              <a:t>she would wander around to acquaint herself with the previous “enormous school building monster”</a:t>
            </a:r>
            <a:r>
              <a:rPr lang="en-US" altLang="zh-CN" sz="2600" b="0" dirty="0"/>
              <a:t>. Though several attempts failed, Eva </a:t>
            </a:r>
            <a:r>
              <a:rPr lang="en-US" altLang="zh-CN" sz="2600" dirty="0">
                <a:solidFill>
                  <a:srgbClr val="1D41D5"/>
                </a:solidFill>
              </a:rPr>
              <a:t>never quit trying</a:t>
            </a:r>
            <a:r>
              <a:rPr lang="en-US" altLang="zh-CN" sz="2600" b="0" dirty="0"/>
              <a:t>. Whenever walking into a wrong classroom or going to the opposite direction on the hallway, Eva </a:t>
            </a:r>
            <a:r>
              <a:rPr lang="en-US" altLang="zh-CN" sz="2600" dirty="0">
                <a:solidFill>
                  <a:srgbClr val="1D41D5"/>
                </a:solidFill>
              </a:rPr>
              <a:t>just adopted her methods one more time</a:t>
            </a:r>
            <a:r>
              <a:rPr lang="en-US" altLang="zh-CN" sz="2600" b="0" dirty="0"/>
              <a:t>. The day </a:t>
            </a:r>
            <a:r>
              <a:rPr lang="en-US" altLang="zh-CN" sz="2600" dirty="0">
                <a:solidFill>
                  <a:srgbClr val="00B050"/>
                </a:solidFill>
              </a:rPr>
              <a:t>progress</a:t>
            </a:r>
            <a:r>
              <a:rPr lang="en-US" altLang="zh-CN" sz="2600" b="0" dirty="0"/>
              <a:t>ed alongside with Eva’s </a:t>
            </a:r>
            <a:r>
              <a:rPr lang="en-US" altLang="zh-CN" sz="2600" dirty="0">
                <a:solidFill>
                  <a:srgbClr val="00B050"/>
                </a:solidFill>
              </a:rPr>
              <a:t>sense of direction </a:t>
            </a:r>
            <a:r>
              <a:rPr lang="en-US" altLang="zh-CN" sz="2600" b="0" dirty="0"/>
              <a:t>as she gradually got familiar with the whole building. </a:t>
            </a:r>
            <a:r>
              <a:rPr lang="en-US" altLang="zh-CN" sz="2600" dirty="0">
                <a:solidFill>
                  <a:srgbClr val="FF0000"/>
                </a:solidFill>
              </a:rPr>
              <a:t>She knew she would never lose faith</a:t>
            </a:r>
            <a:r>
              <a:rPr lang="en-US" altLang="zh-CN" sz="2600" b="0" dirty="0"/>
              <a:t>, neither in the one-mile run nor </a:t>
            </a:r>
            <a:r>
              <a:rPr lang="en-US" altLang="zh-CN" sz="2600" dirty="0">
                <a:solidFill>
                  <a:srgbClr val="00B050"/>
                </a:solidFill>
              </a:rPr>
              <a:t>in her new school life</a:t>
            </a:r>
            <a:r>
              <a:rPr lang="en-US" altLang="zh-CN" sz="2600" b="0" dirty="0"/>
              <a:t>. (113 words)</a:t>
            </a:r>
            <a:endParaRPr lang="zh-CN" altLang="zh-CN" sz="2600" b="0" dirty="0"/>
          </a:p>
        </p:txBody>
      </p:sp>
      <p:sp>
        <p:nvSpPr>
          <p:cNvPr id="7" name="文本框 6"/>
          <p:cNvSpPr txBox="1"/>
          <p:nvPr/>
        </p:nvSpPr>
        <p:spPr>
          <a:xfrm>
            <a:off x="8360410" y="1339215"/>
            <a:ext cx="3831590" cy="4154170"/>
          </a:xfrm>
          <a:prstGeom prst="rect">
            <a:avLst/>
          </a:prstGeom>
          <a:noFill/>
        </p:spPr>
        <p:txBody>
          <a:bodyPr wrap="square" rtlCol="0" anchor="t">
            <a:spAutoFit/>
          </a:bodyPr>
          <a:lstStyle/>
          <a:p>
            <a:pPr lvl="0" algn="l">
              <a:buClrTx/>
              <a:buSzTx/>
              <a:buFontTx/>
            </a:pPr>
            <a:r>
              <a:rPr lang="zh-CN" altLang="en-US" sz="2400" b="1" kern="100" dirty="0">
                <a:latin typeface="楷体" panose="02010609060101010101" charset="-122"/>
                <a:ea typeface="楷体" panose="02010609060101010101" charset="-122"/>
                <a:cs typeface="楷体" panose="02010609060101010101" charset="-122"/>
                <a:sym typeface="+mn-ea"/>
              </a:rPr>
              <a:t>协同：如何用same trick搞定路痴问题</a:t>
            </a:r>
          </a:p>
          <a:p>
            <a:pPr lvl="0" algn="l">
              <a:buClrTx/>
              <a:buSzTx/>
              <a:buFontTx/>
            </a:pPr>
            <a:endParaRPr lang="zh-CN" altLang="en-US" sz="2400" b="1" kern="100" dirty="0">
              <a:latin typeface="楷体" panose="02010609060101010101" charset="-122"/>
              <a:ea typeface="楷体" panose="02010609060101010101" charset="-122"/>
              <a:cs typeface="楷体" panose="02010609060101010101" charset="-122"/>
              <a:sym typeface="+mn-ea"/>
            </a:endParaRPr>
          </a:p>
          <a:p>
            <a:pPr lvl="0" algn="l">
              <a:buClrTx/>
              <a:buSzTx/>
              <a:buFontTx/>
            </a:pPr>
            <a:r>
              <a:rPr lang="zh-CN" altLang="en-US" sz="2400" b="1" kern="100" dirty="0">
                <a:latin typeface="楷体" panose="02010609060101010101" charset="-122"/>
                <a:ea typeface="楷体" panose="02010609060101010101" charset="-122"/>
                <a:cs typeface="楷体" panose="02010609060101010101" charset="-122"/>
                <a:sym typeface="+mn-ea"/>
              </a:rPr>
              <a:t>协同+变化</a:t>
            </a:r>
          </a:p>
          <a:p>
            <a:pPr lvl="0" algn="l">
              <a:buClrTx/>
              <a:buSzTx/>
              <a:buFontTx/>
            </a:pPr>
            <a:endParaRPr lang="zh-CN" altLang="en-US" sz="2400" b="1" kern="100" dirty="0">
              <a:latin typeface="楷体" panose="02010609060101010101" charset="-122"/>
              <a:ea typeface="楷体" panose="02010609060101010101" charset="-122"/>
              <a:cs typeface="楷体" panose="02010609060101010101" charset="-122"/>
              <a:sym typeface="+mn-ea"/>
            </a:endParaRPr>
          </a:p>
          <a:p>
            <a:pPr lvl="0" algn="l">
              <a:buClrTx/>
              <a:buSzTx/>
              <a:buFontTx/>
            </a:pPr>
            <a:r>
              <a:rPr lang="zh-CN" altLang="en-US" sz="2400" b="1" kern="100" dirty="0">
                <a:latin typeface="楷体" panose="02010609060101010101" charset="-122"/>
                <a:ea typeface="楷体" panose="02010609060101010101" charset="-122"/>
                <a:cs typeface="楷体" panose="02010609060101010101" charset="-122"/>
                <a:sym typeface="+mn-ea"/>
              </a:rPr>
              <a:t>协同：跑步时体现的坚持</a:t>
            </a:r>
          </a:p>
          <a:p>
            <a:pPr lvl="0" algn="l">
              <a:buClrTx/>
              <a:buSzTx/>
              <a:buFontTx/>
            </a:pPr>
            <a:endParaRPr lang="zh-CN" altLang="en-US" sz="2400" b="1" kern="100" dirty="0">
              <a:latin typeface="楷体" panose="02010609060101010101" charset="-122"/>
              <a:ea typeface="楷体" panose="02010609060101010101" charset="-122"/>
              <a:cs typeface="楷体" panose="02010609060101010101" charset="-122"/>
              <a:sym typeface="+mn-ea"/>
            </a:endParaRPr>
          </a:p>
          <a:p>
            <a:pPr lvl="0" algn="l">
              <a:buClrTx/>
              <a:buSzTx/>
              <a:buFontTx/>
            </a:pPr>
            <a:r>
              <a:rPr lang="zh-CN" altLang="en-US" sz="2400" b="1" kern="100" dirty="0">
                <a:latin typeface="楷体" panose="02010609060101010101" charset="-122"/>
                <a:ea typeface="楷体" panose="02010609060101010101" charset="-122"/>
                <a:cs typeface="楷体" panose="02010609060101010101" charset="-122"/>
                <a:sym typeface="+mn-ea"/>
              </a:rPr>
              <a:t>协同：跑步时体现的坚持</a:t>
            </a:r>
          </a:p>
          <a:p>
            <a:pPr lvl="0" algn="l">
              <a:buClrTx/>
              <a:buSzTx/>
              <a:buFontTx/>
            </a:pPr>
            <a:endParaRPr lang="zh-CN" altLang="en-US" sz="2400" b="1" kern="100" dirty="0">
              <a:latin typeface="楷体" panose="02010609060101010101" charset="-122"/>
              <a:ea typeface="楷体" panose="02010609060101010101" charset="-122"/>
              <a:cs typeface="楷体" panose="02010609060101010101" charset="-122"/>
              <a:sym typeface="+mn-ea"/>
            </a:endParaRPr>
          </a:p>
          <a:p>
            <a:pPr lvl="0" algn="l">
              <a:buClrTx/>
              <a:buSzTx/>
              <a:buFontTx/>
            </a:pPr>
            <a:r>
              <a:rPr lang="zh-CN" altLang="en-US" sz="2400" b="1" kern="100" dirty="0">
                <a:latin typeface="楷体" panose="02010609060101010101" charset="-122"/>
                <a:ea typeface="楷体" panose="02010609060101010101" charset="-122"/>
                <a:cs typeface="楷体" panose="02010609060101010101" charset="-122"/>
                <a:sym typeface="+mn-ea"/>
              </a:rPr>
              <a:t>变化：方向感变强；更熟悉学校</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3">
            <a:alphaModFix amt="60000"/>
          </a:blip>
          <a:stretch>
            <a:fillRect/>
          </a:stretch>
        </p:blipFill>
        <p:spPr>
          <a:xfrm>
            <a:off x="156950" y="115902"/>
            <a:ext cx="12192000" cy="6858000"/>
          </a:xfrm>
          <a:prstGeom prst="rect">
            <a:avLst/>
          </a:prstGeom>
        </p:spPr>
      </p:pic>
      <p:sp>
        <p:nvSpPr>
          <p:cNvPr id="6" name="文本框 5"/>
          <p:cNvSpPr txBox="1"/>
          <p:nvPr/>
        </p:nvSpPr>
        <p:spPr>
          <a:xfrm>
            <a:off x="278456" y="1072737"/>
            <a:ext cx="11191741" cy="3969385"/>
          </a:xfrm>
          <a:prstGeom prst="rect">
            <a:avLst/>
          </a:prstGeom>
          <a:noFill/>
        </p:spPr>
        <p:txBody>
          <a:bodyPr wrap="square">
            <a:spAutoFit/>
          </a:bodyPr>
          <a:lstStyle>
            <a:defPPr>
              <a:defRPr lang="zh-CN"/>
            </a:defPPr>
            <a:lvl1pPr algn="just">
              <a:defRPr sz="2800" b="1" kern="100">
                <a:effectLst/>
                <a:latin typeface="Calibri" panose="020F0502020204030204" pitchFamily="34" charset="0"/>
                <a:ea typeface="宋体" panose="02010600030101010101" pitchFamily="2" charset="-122"/>
                <a:cs typeface="Times New Roman" panose="02020603050405020304" pitchFamily="18" charset="0"/>
              </a:defRPr>
            </a:lvl1pPr>
          </a:lstStyle>
          <a:p>
            <a:r>
              <a:rPr lang="zh-CN" altLang="en-US" dirty="0"/>
              <a:t>Para. 1: When Coach Pitt said </a:t>
            </a:r>
            <a:r>
              <a:rPr lang="en-US" altLang="zh-CN" dirty="0"/>
              <a:t>“</a:t>
            </a:r>
            <a:r>
              <a:rPr lang="zh-CN" altLang="en-US" dirty="0"/>
              <a:t>Nice work!</a:t>
            </a:r>
            <a:r>
              <a:rPr lang="en-US" altLang="zh-CN" dirty="0"/>
              <a:t>”</a:t>
            </a:r>
            <a:r>
              <a:rPr lang="zh-CN" altLang="en-US" dirty="0"/>
              <a:t> to her at the finish line, Eva was surprised. </a:t>
            </a:r>
            <a:r>
              <a:rPr lang="zh-CN" altLang="en-US" dirty="0">
                <a:solidFill>
                  <a:srgbClr val="1D41D5"/>
                </a:solidFill>
              </a:rPr>
              <a:t>How could it even be possible</a:t>
            </a:r>
            <a:r>
              <a:rPr lang="zh-CN" altLang="en-US" b="0" dirty="0"/>
              <a:t>? </a:t>
            </a:r>
            <a:r>
              <a:rPr lang="zh-CN" altLang="en-US" dirty="0">
                <a:solidFill>
                  <a:srgbClr val="1D41D5"/>
                </a:solidFill>
              </a:rPr>
              <a:t>Assuming</a:t>
            </a:r>
            <a:r>
              <a:rPr lang="zh-CN" altLang="en-US" b="0" dirty="0"/>
              <a:t> that she </a:t>
            </a:r>
            <a:r>
              <a:rPr lang="zh-CN" altLang="en-US" dirty="0">
                <a:solidFill>
                  <a:srgbClr val="1D41D5"/>
                </a:solidFill>
              </a:rPr>
              <a:t>should</a:t>
            </a:r>
            <a:r>
              <a:rPr lang="zh-CN" altLang="en-US" b="0" dirty="0"/>
              <a:t> </a:t>
            </a:r>
            <a:r>
              <a:rPr lang="zh-CN" altLang="en-US" dirty="0">
                <a:solidFill>
                  <a:srgbClr val="1D41D5"/>
                </a:solidFill>
              </a:rPr>
              <a:t>have</a:t>
            </a:r>
            <a:r>
              <a:rPr lang="zh-CN" altLang="en-US" b="0" dirty="0"/>
              <a:t> </a:t>
            </a:r>
            <a:r>
              <a:rPr lang="zh-CN" altLang="en-US" dirty="0">
                <a:solidFill>
                  <a:srgbClr val="1D41D5"/>
                </a:solidFill>
              </a:rPr>
              <a:t>come</a:t>
            </a:r>
            <a:r>
              <a:rPr lang="zh-CN" altLang="en-US" b="0" dirty="0"/>
              <a:t> </a:t>
            </a:r>
            <a:r>
              <a:rPr lang="zh-CN" altLang="en-US" dirty="0">
                <a:solidFill>
                  <a:srgbClr val="1D41D5"/>
                </a:solidFill>
              </a:rPr>
              <a:t>in the last</a:t>
            </a:r>
            <a:r>
              <a:rPr lang="zh-CN" altLang="en-US" b="0" dirty="0"/>
              <a:t>, Eva turned around, </a:t>
            </a:r>
            <a:r>
              <a:rPr lang="zh-CN" altLang="en-US" dirty="0">
                <a:solidFill>
                  <a:srgbClr val="00B050"/>
                </a:solidFill>
              </a:rPr>
              <a:t>only</a:t>
            </a:r>
            <a:r>
              <a:rPr lang="zh-CN" altLang="en-US" b="0" dirty="0"/>
              <a:t> </a:t>
            </a:r>
            <a:r>
              <a:rPr lang="zh-CN" altLang="en-US" dirty="0">
                <a:solidFill>
                  <a:srgbClr val="00B050"/>
                </a:solidFill>
              </a:rPr>
              <a:t>to</a:t>
            </a:r>
            <a:r>
              <a:rPr lang="zh-CN" altLang="en-US" b="0" dirty="0"/>
              <a:t> amazingly </a:t>
            </a:r>
            <a:r>
              <a:rPr lang="zh-CN" altLang="en-US" dirty="0">
                <a:solidFill>
                  <a:srgbClr val="00B050"/>
                </a:solidFill>
              </a:rPr>
              <a:t>find</a:t>
            </a:r>
            <a:r>
              <a:rPr lang="zh-CN" altLang="en-US" b="0" dirty="0"/>
              <a:t> </a:t>
            </a:r>
            <a:r>
              <a:rPr lang="zh-CN" altLang="en-US" dirty="0">
                <a:solidFill>
                  <a:srgbClr val="00B050"/>
                </a:solidFill>
              </a:rPr>
              <a:t>that</a:t>
            </a:r>
            <a:r>
              <a:rPr lang="zh-CN" altLang="en-US" b="0" dirty="0"/>
              <a:t> she ended up top 3 in the one-mile run. Instantly, a current of delight streamed through her body and it dawned on her that this </a:t>
            </a:r>
            <a:r>
              <a:rPr lang="zh-CN" altLang="en-US" dirty="0">
                <a:solidFill>
                  <a:srgbClr val="1D41D5"/>
                </a:solidFill>
              </a:rPr>
              <a:t>special</a:t>
            </a:r>
            <a:r>
              <a:rPr lang="zh-CN" altLang="en-US" b="0" dirty="0"/>
              <a:t> </a:t>
            </a:r>
            <a:r>
              <a:rPr lang="zh-CN" altLang="en-US" dirty="0">
                <a:solidFill>
                  <a:srgbClr val="1D41D5"/>
                </a:solidFill>
              </a:rPr>
              <a:t>mind</a:t>
            </a:r>
            <a:r>
              <a:rPr lang="zh-CN" altLang="en-US" b="0" dirty="0"/>
              <a:t> </a:t>
            </a:r>
            <a:r>
              <a:rPr lang="zh-CN" altLang="en-US" dirty="0">
                <a:solidFill>
                  <a:srgbClr val="1D41D5"/>
                </a:solidFill>
              </a:rPr>
              <a:t>trick</a:t>
            </a:r>
            <a:r>
              <a:rPr lang="zh-CN" altLang="en-US" b="0" dirty="0"/>
              <a:t> really served her well in her running. After class, she </a:t>
            </a:r>
            <a:r>
              <a:rPr lang="zh-CN" altLang="en-US" dirty="0">
                <a:solidFill>
                  <a:srgbClr val="1D41D5"/>
                </a:solidFill>
              </a:rPr>
              <a:t>took</a:t>
            </a:r>
            <a:r>
              <a:rPr lang="zh-CN" altLang="en-US" b="0" dirty="0"/>
              <a:t> </a:t>
            </a:r>
            <a:r>
              <a:rPr lang="zh-CN" altLang="en-US" dirty="0">
                <a:solidFill>
                  <a:srgbClr val="1D41D5"/>
                </a:solidFill>
              </a:rPr>
              <a:t>the</a:t>
            </a:r>
            <a:r>
              <a:rPr lang="zh-CN" altLang="en-US" b="0" dirty="0"/>
              <a:t> </a:t>
            </a:r>
            <a:r>
              <a:rPr lang="zh-CN" altLang="en-US" dirty="0">
                <a:solidFill>
                  <a:srgbClr val="1D41D5"/>
                </a:solidFill>
              </a:rPr>
              <a:t>same</a:t>
            </a:r>
            <a:r>
              <a:rPr lang="zh-CN" altLang="en-US" b="0" dirty="0"/>
              <a:t> </a:t>
            </a:r>
            <a:r>
              <a:rPr lang="zh-CN" altLang="en-US" dirty="0">
                <a:solidFill>
                  <a:srgbClr val="1D41D5"/>
                </a:solidFill>
              </a:rPr>
              <a:t>way</a:t>
            </a:r>
            <a:r>
              <a:rPr lang="zh-CN" altLang="en-US" b="0" dirty="0"/>
              <a:t> </a:t>
            </a:r>
            <a:r>
              <a:rPr lang="zh-CN" altLang="en-US" dirty="0">
                <a:solidFill>
                  <a:srgbClr val="1D41D5"/>
                </a:solidFill>
              </a:rPr>
              <a:t>back</a:t>
            </a:r>
            <a:r>
              <a:rPr lang="zh-CN" altLang="en-US" b="0" dirty="0"/>
              <a:t> to her classroom. When catching sight of the </a:t>
            </a:r>
            <a:r>
              <a:rPr lang="zh-CN" altLang="en-US" dirty="0">
                <a:solidFill>
                  <a:srgbClr val="00B050"/>
                </a:solidFill>
              </a:rPr>
              <a:t>colored</a:t>
            </a:r>
            <a:r>
              <a:rPr lang="zh-CN" altLang="en-US" b="0" dirty="0"/>
              <a:t> </a:t>
            </a:r>
            <a:r>
              <a:rPr lang="zh-CN" altLang="en-US" dirty="0">
                <a:solidFill>
                  <a:srgbClr val="00B050"/>
                </a:solidFill>
              </a:rPr>
              <a:t>signs</a:t>
            </a:r>
            <a:r>
              <a:rPr lang="zh-CN" altLang="en-US" b="0" dirty="0"/>
              <a:t> on the hallway, this smart girl </a:t>
            </a:r>
            <a:r>
              <a:rPr lang="zh-CN" altLang="en-US" dirty="0">
                <a:solidFill>
                  <a:srgbClr val="00B050"/>
                </a:solidFill>
              </a:rPr>
              <a:t>hatched</a:t>
            </a:r>
            <a:r>
              <a:rPr lang="zh-CN" altLang="en-US" b="0" dirty="0"/>
              <a:t> </a:t>
            </a:r>
            <a:r>
              <a:rPr lang="zh-CN" altLang="en-US" dirty="0">
                <a:solidFill>
                  <a:srgbClr val="00B050"/>
                </a:solidFill>
              </a:rPr>
              <a:t>a plan</a:t>
            </a:r>
            <a:r>
              <a:rPr lang="zh-CN" altLang="en-US" b="0" dirty="0"/>
              <a:t>--</a:t>
            </a:r>
            <a:r>
              <a:rPr lang="zh-CN" altLang="en-US" b="0" dirty="0">
                <a:sym typeface="+mn-ea"/>
              </a:rPr>
              <a:t>although the four laps had ended</a:t>
            </a:r>
            <a:r>
              <a:rPr lang="zh-CN" altLang="en-US" b="0" dirty="0"/>
              <a:t>, it was </a:t>
            </a:r>
            <a:r>
              <a:rPr lang="zh-CN" altLang="en-US" dirty="0">
                <a:solidFill>
                  <a:srgbClr val="00B050"/>
                </a:solidFill>
              </a:rPr>
              <a:t>just</a:t>
            </a:r>
            <a:r>
              <a:rPr lang="zh-CN" altLang="en-US" b="0" dirty="0"/>
              <a:t> </a:t>
            </a:r>
            <a:r>
              <a:rPr lang="zh-CN" altLang="en-US" dirty="0">
                <a:solidFill>
                  <a:srgbClr val="00B050"/>
                </a:solidFill>
              </a:rPr>
              <a:t>the</a:t>
            </a:r>
            <a:r>
              <a:rPr lang="zh-CN" altLang="en-US" b="0" dirty="0"/>
              <a:t> </a:t>
            </a:r>
            <a:r>
              <a:rPr lang="zh-CN" altLang="en-US" dirty="0">
                <a:solidFill>
                  <a:srgbClr val="00B050"/>
                </a:solidFill>
              </a:rPr>
              <a:t>beginning</a:t>
            </a:r>
            <a:r>
              <a:rPr lang="zh-CN" altLang="en-US" b="0" dirty="0"/>
              <a:t> of her change. (</a:t>
            </a:r>
            <a:r>
              <a:rPr lang="en-US" altLang="zh-CN" b="0" dirty="0"/>
              <a:t>98</a:t>
            </a:r>
            <a:r>
              <a:rPr lang="zh-CN" altLang="en-US" b="0" dirty="0"/>
              <a:t> words)</a:t>
            </a:r>
          </a:p>
        </p:txBody>
      </p:sp>
      <p:sp>
        <p:nvSpPr>
          <p:cNvPr id="7" name="文本框 6"/>
          <p:cNvSpPr txBox="1"/>
          <p:nvPr/>
        </p:nvSpPr>
        <p:spPr>
          <a:xfrm>
            <a:off x="156950" y="363487"/>
            <a:ext cx="3193576" cy="461665"/>
          </a:xfrm>
          <a:prstGeom prst="rect">
            <a:avLst/>
          </a:prstGeom>
          <a:noFill/>
        </p:spPr>
        <p:txBody>
          <a:bodyPr wrap="square" rtlCol="0">
            <a:spAutoFit/>
          </a:bodyPr>
          <a:lstStyle/>
          <a:p>
            <a:r>
              <a:rPr lang="zh-CN" altLang="en-US" sz="2400" b="1" dirty="0"/>
              <a:t>老师下水作文</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3">
            <a:alphaModFix amt="60000"/>
          </a:blip>
          <a:stretch>
            <a:fillRect/>
          </a:stretch>
        </p:blipFill>
        <p:spPr>
          <a:xfrm>
            <a:off x="0" y="0"/>
            <a:ext cx="12192000" cy="6858000"/>
          </a:xfrm>
          <a:prstGeom prst="rect">
            <a:avLst/>
          </a:prstGeom>
        </p:spPr>
      </p:pic>
      <p:sp>
        <p:nvSpPr>
          <p:cNvPr id="6" name="文本框 5"/>
          <p:cNvSpPr txBox="1"/>
          <p:nvPr/>
        </p:nvSpPr>
        <p:spPr>
          <a:xfrm>
            <a:off x="324375" y="1133961"/>
            <a:ext cx="11127614" cy="4831080"/>
          </a:xfrm>
          <a:prstGeom prst="rect">
            <a:avLst/>
          </a:prstGeom>
          <a:noFill/>
        </p:spPr>
        <p:txBody>
          <a:bodyPr wrap="square">
            <a:spAutoFit/>
          </a:bodyPr>
          <a:lstStyle>
            <a:defPPr>
              <a:defRPr lang="zh-CN"/>
            </a:defPPr>
            <a:lvl1pPr algn="just">
              <a:defRPr sz="2800" b="1" kern="100">
                <a:effectLst/>
                <a:latin typeface="Calibri" panose="020F0502020204030204" pitchFamily="34" charset="0"/>
                <a:ea typeface="宋体" panose="02010600030101010101" pitchFamily="2" charset="-122"/>
                <a:cs typeface="Times New Roman" panose="02020603050405020304" pitchFamily="18" charset="0"/>
              </a:defRPr>
            </a:lvl1pPr>
          </a:lstStyle>
          <a:p>
            <a:r>
              <a:rPr lang="zh-CN" altLang="en-US" dirty="0"/>
              <a:t>Para. 2: Eva decided to use the same trick to deal with the school building. </a:t>
            </a:r>
            <a:r>
              <a:rPr lang="zh-CN" altLang="en-US" dirty="0">
                <a:solidFill>
                  <a:srgbClr val="1D41D5"/>
                </a:solidFill>
              </a:rPr>
              <a:t>Initially</a:t>
            </a:r>
            <a:r>
              <a:rPr lang="zh-CN" altLang="en-US" b="0" dirty="0"/>
              <a:t>, the hallways </a:t>
            </a:r>
            <a:r>
              <a:rPr lang="zh-CN" altLang="en-US" dirty="0">
                <a:solidFill>
                  <a:srgbClr val="1D41D5"/>
                </a:solidFill>
              </a:rPr>
              <a:t>still</a:t>
            </a:r>
            <a:r>
              <a:rPr lang="zh-CN" altLang="en-US" b="0" dirty="0"/>
              <a:t> </a:t>
            </a:r>
            <a:r>
              <a:rPr lang="zh-CN" altLang="en-US" dirty="0">
                <a:solidFill>
                  <a:srgbClr val="1D41D5"/>
                </a:solidFill>
              </a:rPr>
              <a:t>seemed</a:t>
            </a:r>
            <a:r>
              <a:rPr lang="zh-CN" altLang="en-US" b="0" dirty="0"/>
              <a:t> </a:t>
            </a:r>
            <a:r>
              <a:rPr lang="zh-CN" altLang="en-US" dirty="0">
                <a:solidFill>
                  <a:srgbClr val="1D41D5"/>
                </a:solidFill>
              </a:rPr>
              <a:t>endless</a:t>
            </a:r>
            <a:r>
              <a:rPr lang="zh-CN" altLang="en-US" b="0" dirty="0"/>
              <a:t>, leading to nowhere, or rather, places </a:t>
            </a:r>
            <a:r>
              <a:rPr lang="zh-CN" altLang="en-US" dirty="0">
                <a:solidFill>
                  <a:srgbClr val="1D41D5"/>
                </a:solidFill>
              </a:rPr>
              <a:t>she</a:t>
            </a:r>
            <a:r>
              <a:rPr lang="zh-CN" altLang="en-US" b="0" dirty="0"/>
              <a:t> </a:t>
            </a:r>
            <a:r>
              <a:rPr lang="zh-CN" altLang="en-US" dirty="0">
                <a:solidFill>
                  <a:srgbClr val="1D41D5"/>
                </a:solidFill>
              </a:rPr>
              <a:t>didn</a:t>
            </a:r>
            <a:r>
              <a:rPr lang="en-US" altLang="zh-CN" b="0" dirty="0"/>
              <a:t>’</a:t>
            </a:r>
            <a:r>
              <a:rPr lang="zh-CN" altLang="en-US" b="0" dirty="0"/>
              <a:t>t </a:t>
            </a:r>
            <a:r>
              <a:rPr lang="zh-CN" altLang="en-US" dirty="0">
                <a:solidFill>
                  <a:srgbClr val="1D41D5"/>
                </a:solidFill>
              </a:rPr>
              <a:t>remember</a:t>
            </a:r>
            <a:r>
              <a:rPr lang="zh-CN" altLang="en-US" b="0" dirty="0"/>
              <a:t>. </a:t>
            </a:r>
            <a:r>
              <a:rPr lang="zh-CN" altLang="en-US" dirty="0">
                <a:solidFill>
                  <a:srgbClr val="00B050"/>
                </a:solidFill>
              </a:rPr>
              <a:t>Despite</a:t>
            </a:r>
            <a:r>
              <a:rPr lang="zh-CN" altLang="en-US" b="0" dirty="0"/>
              <a:t> </a:t>
            </a:r>
            <a:r>
              <a:rPr lang="zh-CN" altLang="en-US" dirty="0">
                <a:solidFill>
                  <a:srgbClr val="00B050"/>
                </a:solidFill>
              </a:rPr>
              <a:t>that</a:t>
            </a:r>
            <a:r>
              <a:rPr lang="zh-CN" altLang="en-US" b="0" dirty="0"/>
              <a:t>, with strong determination and rapt attention, she </a:t>
            </a:r>
            <a:r>
              <a:rPr lang="zh-CN" altLang="en-US" dirty="0">
                <a:solidFill>
                  <a:srgbClr val="00B050"/>
                </a:solidFill>
              </a:rPr>
              <a:t>managed</a:t>
            </a:r>
            <a:r>
              <a:rPr lang="zh-CN" altLang="en-US" b="0" dirty="0"/>
              <a:t> </a:t>
            </a:r>
            <a:r>
              <a:rPr lang="zh-CN" altLang="en-US" dirty="0">
                <a:solidFill>
                  <a:srgbClr val="00B050"/>
                </a:solidFill>
              </a:rPr>
              <a:t>to</a:t>
            </a:r>
            <a:r>
              <a:rPr lang="zh-CN" altLang="en-US" b="0" dirty="0"/>
              <a:t> </a:t>
            </a:r>
            <a:r>
              <a:rPr lang="zh-CN" altLang="en-US" b="0" dirty="0">
                <a:sym typeface="+mn-ea"/>
              </a:rPr>
              <a:t>make her way to</a:t>
            </a:r>
            <a:r>
              <a:rPr lang="zh-CN" altLang="en-US" b="0" dirty="0"/>
              <a:t> classrooms and laboratories, and even the library and cafeteria. </a:t>
            </a:r>
            <a:r>
              <a:rPr lang="zh-CN" altLang="en-US" dirty="0">
                <a:solidFill>
                  <a:srgbClr val="1D41D5"/>
                </a:solidFill>
              </a:rPr>
              <a:t>The</a:t>
            </a:r>
            <a:r>
              <a:rPr lang="zh-CN" altLang="en-US" b="0" dirty="0"/>
              <a:t> </a:t>
            </a:r>
            <a:r>
              <a:rPr lang="zh-CN" altLang="en-US" dirty="0">
                <a:solidFill>
                  <a:srgbClr val="1D41D5"/>
                </a:solidFill>
              </a:rPr>
              <a:t>trick</a:t>
            </a:r>
            <a:r>
              <a:rPr lang="zh-CN" altLang="en-US" b="0" dirty="0"/>
              <a:t> was that she </a:t>
            </a:r>
            <a:r>
              <a:rPr lang="zh-CN" altLang="en-US" dirty="0">
                <a:solidFill>
                  <a:srgbClr val="00B050"/>
                </a:solidFill>
              </a:rPr>
              <a:t>focused on and memorized the signs of different venues on the way, which were already mapped in her memory</a:t>
            </a:r>
            <a:r>
              <a:rPr lang="zh-CN" altLang="en-US" b="0" dirty="0"/>
              <a:t>. One week fleeted into two, then three, then four. Even Eva herself couldn</a:t>
            </a:r>
            <a:r>
              <a:rPr lang="en-US" altLang="zh-CN" b="0" dirty="0"/>
              <a:t>’</a:t>
            </a:r>
            <a:r>
              <a:rPr lang="zh-CN" altLang="en-US" b="0" dirty="0"/>
              <a:t>t believed </a:t>
            </a:r>
            <a:r>
              <a:rPr lang="zh-CN" altLang="en-US" dirty="0">
                <a:solidFill>
                  <a:srgbClr val="00B050"/>
                </a:solidFill>
              </a:rPr>
              <a:t>how</a:t>
            </a:r>
            <a:r>
              <a:rPr lang="zh-CN" altLang="en-US" b="0" dirty="0"/>
              <a:t> </a:t>
            </a:r>
            <a:r>
              <a:rPr lang="zh-CN" altLang="en-US" dirty="0">
                <a:solidFill>
                  <a:srgbClr val="00B050"/>
                </a:solidFill>
              </a:rPr>
              <a:t>much</a:t>
            </a:r>
            <a:r>
              <a:rPr lang="zh-CN" altLang="en-US" b="0" dirty="0"/>
              <a:t> </a:t>
            </a:r>
            <a:r>
              <a:rPr lang="zh-CN" altLang="en-US" dirty="0">
                <a:solidFill>
                  <a:srgbClr val="00B050"/>
                </a:solidFill>
              </a:rPr>
              <a:t>progress</a:t>
            </a:r>
            <a:r>
              <a:rPr lang="zh-CN" altLang="en-US" b="0" dirty="0"/>
              <a:t> she had been making! Now, she</a:t>
            </a:r>
            <a:r>
              <a:rPr lang="en-US" altLang="zh-CN" b="0" dirty="0"/>
              <a:t>’</a:t>
            </a:r>
            <a:r>
              <a:rPr lang="zh-CN" altLang="en-US" b="0" dirty="0"/>
              <a:t>s </a:t>
            </a:r>
            <a:r>
              <a:rPr lang="zh-CN" altLang="en-US" dirty="0">
                <a:solidFill>
                  <a:srgbClr val="00B050"/>
                </a:solidFill>
              </a:rPr>
              <a:t>adapted</a:t>
            </a:r>
            <a:r>
              <a:rPr lang="zh-CN" altLang="en-US" b="0" dirty="0"/>
              <a:t> </a:t>
            </a:r>
            <a:r>
              <a:rPr lang="zh-CN" altLang="en-US" dirty="0">
                <a:solidFill>
                  <a:srgbClr val="00B050"/>
                </a:solidFill>
              </a:rPr>
              <a:t>to</a:t>
            </a:r>
            <a:r>
              <a:rPr lang="zh-CN" altLang="en-US" b="0" dirty="0"/>
              <a:t> </a:t>
            </a:r>
            <a:r>
              <a:rPr lang="zh-CN" altLang="en-US" dirty="0">
                <a:solidFill>
                  <a:srgbClr val="00B050"/>
                </a:solidFill>
              </a:rPr>
              <a:t>high</a:t>
            </a:r>
            <a:r>
              <a:rPr lang="zh-CN" altLang="en-US" b="0" dirty="0"/>
              <a:t> </a:t>
            </a:r>
            <a:r>
              <a:rPr lang="zh-CN" altLang="en-US" dirty="0">
                <a:solidFill>
                  <a:srgbClr val="00B050"/>
                </a:solidFill>
              </a:rPr>
              <a:t>school</a:t>
            </a:r>
            <a:r>
              <a:rPr lang="zh-CN" altLang="en-US" b="0" dirty="0"/>
              <a:t> </a:t>
            </a:r>
            <a:r>
              <a:rPr lang="zh-CN" altLang="en-US" dirty="0">
                <a:solidFill>
                  <a:srgbClr val="00B050"/>
                </a:solidFill>
              </a:rPr>
              <a:t>life</a:t>
            </a:r>
            <a:r>
              <a:rPr lang="zh-CN" altLang="en-US" b="0" dirty="0"/>
              <a:t> </a:t>
            </a:r>
            <a:r>
              <a:rPr lang="zh-CN" altLang="en-US" dirty="0">
                <a:solidFill>
                  <a:srgbClr val="00B050"/>
                </a:solidFill>
              </a:rPr>
              <a:t>and</a:t>
            </a:r>
            <a:r>
              <a:rPr lang="zh-CN" altLang="en-US" b="0" dirty="0"/>
              <a:t> </a:t>
            </a:r>
            <a:r>
              <a:rPr lang="zh-CN" altLang="en-US" dirty="0">
                <a:solidFill>
                  <a:srgbClr val="00B050"/>
                </a:solidFill>
              </a:rPr>
              <a:t>everything</a:t>
            </a:r>
            <a:r>
              <a:rPr lang="zh-CN" altLang="en-US" b="0" dirty="0"/>
              <a:t> </a:t>
            </a:r>
            <a:r>
              <a:rPr lang="zh-CN" altLang="en-US" dirty="0">
                <a:solidFill>
                  <a:srgbClr val="00B050"/>
                </a:solidFill>
              </a:rPr>
              <a:t>beyond</a:t>
            </a:r>
            <a:r>
              <a:rPr lang="zh-CN" altLang="en-US" b="0" dirty="0"/>
              <a:t> </a:t>
            </a:r>
            <a:r>
              <a:rPr lang="zh-CN" altLang="en-US" dirty="0">
                <a:solidFill>
                  <a:srgbClr val="00B050"/>
                </a:solidFill>
              </a:rPr>
              <a:t>that</a:t>
            </a:r>
            <a:r>
              <a:rPr lang="en-US" altLang="zh-CN" b="0" dirty="0"/>
              <a:t>,</a:t>
            </a:r>
            <a:r>
              <a:rPr lang="zh-CN" altLang="en-US" b="0" dirty="0"/>
              <a:t> </a:t>
            </a:r>
            <a:r>
              <a:rPr lang="en-US" altLang="zh-CN" b="0" dirty="0"/>
              <a:t>certainly </a:t>
            </a:r>
            <a:r>
              <a:rPr lang="zh-CN" altLang="en-US" b="0" dirty="0"/>
              <a:t>with the help of </a:t>
            </a:r>
            <a:r>
              <a:rPr lang="zh-CN" altLang="en-US" dirty="0">
                <a:solidFill>
                  <a:srgbClr val="FF0000"/>
                </a:solidFill>
              </a:rPr>
              <a:t>her special trick</a:t>
            </a:r>
            <a:r>
              <a:rPr lang="zh-CN" altLang="en-US" b="0" dirty="0"/>
              <a:t>. (10</a:t>
            </a:r>
            <a:r>
              <a:rPr lang="en-US" altLang="zh-CN" b="0" dirty="0"/>
              <a:t>3</a:t>
            </a:r>
            <a:r>
              <a:rPr lang="zh-CN" altLang="en-US" b="0" dirty="0"/>
              <a:t> words)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2"/>
          <a:stretch>
            <a:fillRect/>
          </a:stretch>
        </p:blipFill>
        <p:spPr>
          <a:xfrm>
            <a:off x="0" y="0"/>
            <a:ext cx="12192000" cy="6858000"/>
          </a:xfrm>
          <a:prstGeom prst="rect">
            <a:avLst/>
          </a:prstGeom>
          <a:noFill/>
          <a:ln w="9525">
            <a:noFill/>
          </a:ln>
        </p:spPr>
      </p:pic>
      <p:sp>
        <p:nvSpPr>
          <p:cNvPr id="4" name="文本框 3"/>
          <p:cNvSpPr txBox="1"/>
          <p:nvPr/>
        </p:nvSpPr>
        <p:spPr>
          <a:xfrm>
            <a:off x="4456430" y="4664075"/>
            <a:ext cx="7520940" cy="1845310"/>
          </a:xfrm>
          <a:prstGeom prst="rect">
            <a:avLst/>
          </a:prstGeom>
          <a:noFill/>
        </p:spPr>
        <p:txBody>
          <a:bodyPr wrap="square" rtlCol="0">
            <a:spAutoFit/>
          </a:bodyPr>
          <a:lstStyle/>
          <a:p>
            <a:r>
              <a:rPr lang="zh-CN" altLang="en-US" sz="5400" dirty="0">
                <a:effectLst>
                  <a:glow rad="228600">
                    <a:schemeClr val="accent4">
                      <a:satMod val="175000"/>
                      <a:alpha val="40000"/>
                    </a:schemeClr>
                  </a:glow>
                </a:effectLst>
                <a:latin typeface="汉仪菱心体简" panose="02010400000101010101" charset="-122"/>
                <a:ea typeface="汉仪菱心体简" panose="02010400000101010101" charset="-122"/>
                <a:cs typeface="汉仪菱心体简" panose="02010400000101010101" charset="-122"/>
              </a:rPr>
              <a:t>基于</a:t>
            </a:r>
            <a:r>
              <a:rPr lang="en-US" altLang="zh-CN" sz="6000" b="1" dirty="0">
                <a:ln>
                  <a:solidFill>
                    <a:sysClr val="windowText" lastClr="000000"/>
                  </a:solidFill>
                </a:ln>
                <a:solidFill>
                  <a:srgbClr val="1D41D5"/>
                </a:solidFill>
                <a:effectLst>
                  <a:glow rad="228600">
                    <a:schemeClr val="accent4">
                      <a:satMod val="175000"/>
                      <a:alpha val="40000"/>
                    </a:schemeClr>
                  </a:glow>
                  <a:outerShdw blurRad="38100" dist="38100" dir="2700000" algn="tl">
                    <a:srgbClr val="000000">
                      <a:alpha val="43137"/>
                    </a:srgbClr>
                  </a:outerShdw>
                </a:effectLst>
              </a:rPr>
              <a:t>S</a:t>
            </a:r>
            <a:r>
              <a:rPr lang="en-US" altLang="zh-CN" sz="6000" b="1" dirty="0">
                <a:ln>
                  <a:solidFill>
                    <a:sysClr val="windowText" lastClr="000000"/>
                  </a:solidFill>
                </a:ln>
                <a:solidFill>
                  <a:srgbClr val="FF0000"/>
                </a:solidFill>
                <a:effectLst>
                  <a:glow rad="228600">
                    <a:schemeClr val="accent4">
                      <a:satMod val="175000"/>
                      <a:alpha val="40000"/>
                    </a:schemeClr>
                  </a:glow>
                  <a:outerShdw blurRad="38100" dist="38100" dir="2700000" algn="tl">
                    <a:srgbClr val="000000">
                      <a:alpha val="43137"/>
                    </a:srgbClr>
                  </a:outerShdw>
                </a:effectLst>
              </a:rPr>
              <a:t>C</a:t>
            </a:r>
            <a:r>
              <a:rPr lang="en-US" altLang="zh-CN" sz="6000" b="1" dirty="0">
                <a:ln>
                  <a:solidFill>
                    <a:sysClr val="windowText" lastClr="000000"/>
                  </a:solidFill>
                </a:ln>
                <a:solidFill>
                  <a:srgbClr val="00B050"/>
                </a:solidFill>
                <a:effectLst>
                  <a:glow rad="228600">
                    <a:schemeClr val="accent4">
                      <a:satMod val="175000"/>
                      <a:alpha val="40000"/>
                    </a:schemeClr>
                  </a:glow>
                  <a:outerShdw blurRad="38100" dist="38100" dir="2700000" algn="tl">
                    <a:srgbClr val="000000">
                      <a:alpha val="43137"/>
                    </a:srgbClr>
                  </a:outerShdw>
                </a:effectLst>
              </a:rPr>
              <a:t>R</a:t>
            </a:r>
            <a:r>
              <a:rPr lang="zh-CN" altLang="en-US" sz="5400" dirty="0">
                <a:effectLst>
                  <a:glow rad="228600">
                    <a:schemeClr val="accent4">
                      <a:satMod val="175000"/>
                      <a:alpha val="40000"/>
                    </a:schemeClr>
                  </a:glow>
                </a:effectLst>
                <a:latin typeface="汉仪菱心体简" panose="02010400000101010101" charset="-122"/>
                <a:ea typeface="汉仪菱心体简" panose="02010400000101010101" charset="-122"/>
                <a:cs typeface="汉仪菱心体简" panose="02010400000101010101" charset="-122"/>
              </a:rPr>
              <a:t>框架</a:t>
            </a:r>
          </a:p>
          <a:p>
            <a:r>
              <a:rPr lang="en-US" altLang="zh-CN" sz="5400" dirty="0">
                <a:effectLst>
                  <a:glow rad="228600">
                    <a:schemeClr val="accent4">
                      <a:satMod val="175000"/>
                      <a:alpha val="40000"/>
                    </a:schemeClr>
                  </a:glow>
                </a:effectLst>
                <a:latin typeface="汉仪菱心体简" panose="02010400000101010101" charset="-122"/>
                <a:ea typeface="汉仪菱心体简" panose="02010400000101010101" charset="-122"/>
                <a:cs typeface="汉仪菱心体简" panose="02010400000101010101" charset="-122"/>
              </a:rPr>
              <a:t>2024</a:t>
            </a:r>
            <a:r>
              <a:rPr lang="zh-CN" altLang="en-US" sz="5400" dirty="0">
                <a:effectLst>
                  <a:glow rad="228600">
                    <a:schemeClr val="accent4">
                      <a:satMod val="175000"/>
                      <a:alpha val="40000"/>
                    </a:schemeClr>
                  </a:glow>
                </a:effectLst>
                <a:latin typeface="汉仪菱心体简" panose="02010400000101010101" charset="-122"/>
                <a:ea typeface="汉仪菱心体简" panose="02010400000101010101" charset="-122"/>
                <a:cs typeface="汉仪菱心体简" panose="02010400000101010101" charset="-122"/>
              </a:rPr>
              <a:t>年</a:t>
            </a:r>
            <a:r>
              <a:rPr lang="en-US" altLang="zh-CN" sz="5400" dirty="0">
                <a:effectLst>
                  <a:glow rad="228600">
                    <a:schemeClr val="accent4">
                      <a:satMod val="175000"/>
                      <a:alpha val="40000"/>
                    </a:schemeClr>
                  </a:glow>
                </a:effectLst>
                <a:latin typeface="汉仪菱心体简" panose="02010400000101010101" charset="-122"/>
                <a:ea typeface="汉仪菱心体简" panose="02010400000101010101" charset="-122"/>
                <a:cs typeface="汉仪菱心体简" panose="02010400000101010101" charset="-122"/>
              </a:rPr>
              <a:t>1</a:t>
            </a:r>
            <a:r>
              <a:rPr lang="zh-CN" altLang="en-US" sz="5400" dirty="0">
                <a:effectLst>
                  <a:glow rad="228600">
                    <a:schemeClr val="accent4">
                      <a:satMod val="175000"/>
                      <a:alpha val="40000"/>
                    </a:schemeClr>
                  </a:glow>
                </a:effectLst>
                <a:latin typeface="汉仪菱心体简" panose="02010400000101010101" charset="-122"/>
                <a:ea typeface="汉仪菱心体简" panose="02010400000101010101" charset="-122"/>
                <a:cs typeface="汉仪菱心体简" panose="02010400000101010101" charset="-122"/>
              </a:rPr>
              <a:t>月首考续写讲评</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c8a4800ce48f"/>
          <p:cNvPicPr>
            <a:picLocks noChangeAspect="1"/>
          </p:cNvPicPr>
          <p:nvPr/>
        </p:nvPicPr>
        <p:blipFill>
          <a:blip r:embed="rId16"/>
          <a:stretch>
            <a:fillRect/>
          </a:stretch>
        </p:blipFill>
        <p:spPr>
          <a:xfrm>
            <a:off x="0" y="0"/>
            <a:ext cx="12192000" cy="6858000"/>
          </a:xfrm>
          <a:prstGeom prst="rect">
            <a:avLst/>
          </a:prstGeom>
        </p:spPr>
      </p:pic>
      <p:sp>
        <p:nvSpPr>
          <p:cNvPr id="4" name="文本框 3"/>
          <p:cNvSpPr txBox="1"/>
          <p:nvPr/>
        </p:nvSpPr>
        <p:spPr>
          <a:xfrm>
            <a:off x="4711700" y="2580640"/>
            <a:ext cx="6096000" cy="1014730"/>
          </a:xfrm>
          <a:prstGeom prst="rect">
            <a:avLst/>
          </a:prstGeom>
          <a:noFill/>
        </p:spPr>
        <p:txBody>
          <a:bodyPr wrap="square" rtlCol="0" anchor="t">
            <a:spAutoFit/>
          </a:bodyPr>
          <a:lstStyle/>
          <a:p>
            <a:r>
              <a:rPr lang="en-US" altLang="zh-CN" sz="6000" b="1">
                <a:ln>
                  <a:solidFill>
                    <a:sysClr val="windowText" lastClr="000000"/>
                  </a:solidFill>
                </a:ln>
                <a:solidFill>
                  <a:srgbClr val="1D41D5"/>
                </a:solidFill>
                <a:effectLst>
                  <a:outerShdw blurRad="38100" dist="38100" dir="2700000" algn="tl">
                    <a:srgbClr val="000000">
                      <a:alpha val="43137"/>
                    </a:srgbClr>
                  </a:outerShdw>
                </a:effectLst>
                <a:sym typeface="+mn-ea"/>
              </a:rPr>
              <a:t>S</a:t>
            </a:r>
            <a:r>
              <a:rPr lang="en-US" altLang="zh-CN" sz="6000" b="1">
                <a:ln>
                  <a:solidFill>
                    <a:sysClr val="windowText" lastClr="000000"/>
                  </a:solidFill>
                </a:ln>
                <a:solidFill>
                  <a:srgbClr val="FF0000"/>
                </a:solidFill>
                <a:effectLst>
                  <a:outerShdw blurRad="38100" dist="38100" dir="2700000" algn="tl">
                    <a:srgbClr val="000000">
                      <a:alpha val="43137"/>
                    </a:srgbClr>
                  </a:outerShdw>
                </a:effectLst>
                <a:sym typeface="+mn-ea"/>
              </a:rPr>
              <a:t>C</a:t>
            </a:r>
            <a:r>
              <a:rPr lang="en-US" altLang="zh-CN" sz="6000" b="1">
                <a:ln>
                  <a:solidFill>
                    <a:sysClr val="windowText" lastClr="000000"/>
                  </a:solidFill>
                </a:ln>
                <a:solidFill>
                  <a:srgbClr val="00B050"/>
                </a:solidFill>
                <a:effectLst>
                  <a:outerShdw blurRad="38100" dist="38100" dir="2700000" algn="tl">
                    <a:srgbClr val="000000">
                      <a:alpha val="43137"/>
                    </a:srgbClr>
                  </a:outerShdw>
                </a:effectLst>
                <a:sym typeface="+mn-ea"/>
              </a:rPr>
              <a:t>R</a:t>
            </a:r>
            <a:r>
              <a:rPr lang="zh-CN" altLang="en-US" sz="5400">
                <a:effectLst/>
                <a:latin typeface="汉仪菱心体简" panose="02010400000101010101" charset="-122"/>
                <a:ea typeface="汉仪菱心体简" panose="02010400000101010101" charset="-122"/>
                <a:cs typeface="汉仪菱心体简" panose="02010400000101010101" charset="-122"/>
                <a:sym typeface="+mn-ea"/>
              </a:rPr>
              <a:t>框架</a:t>
            </a:r>
          </a:p>
        </p:txBody>
      </p:sp>
      <p:pic>
        <p:nvPicPr>
          <p:cNvPr id="8" name="图片 7" descr="5c7508130ee89"/>
          <p:cNvPicPr>
            <a:picLocks noChangeAspect="1"/>
          </p:cNvPicPr>
          <p:nvPr/>
        </p:nvPicPr>
        <p:blipFill>
          <a:blip r:embed="rId17"/>
          <a:stretch>
            <a:fillRect/>
          </a:stretch>
        </p:blipFill>
        <p:spPr>
          <a:xfrm rot="600000">
            <a:off x="2928620" y="2297430"/>
            <a:ext cx="2264410" cy="2264410"/>
          </a:xfrm>
          <a:prstGeom prst="rect">
            <a:avLst/>
          </a:prstGeom>
        </p:spPr>
      </p:pic>
      <p:sp>
        <p:nvSpPr>
          <p:cNvPr id="9" name="文本框 8"/>
          <p:cNvSpPr txBox="1"/>
          <p:nvPr/>
        </p:nvSpPr>
        <p:spPr>
          <a:xfrm>
            <a:off x="1953895" y="3903345"/>
            <a:ext cx="3279775" cy="706755"/>
          </a:xfrm>
          <a:prstGeom prst="rect">
            <a:avLst/>
          </a:prstGeom>
          <a:noFill/>
        </p:spPr>
        <p:txBody>
          <a:bodyPr wrap="square" rtlCol="0">
            <a:spAutoFit/>
          </a:bodyPr>
          <a:lstStyle/>
          <a:p>
            <a:r>
              <a:rPr lang="en-US" altLang="zh-CN" sz="4000" b="1" dirty="0">
                <a:solidFill>
                  <a:srgbClr val="1D41D5"/>
                </a:solidFill>
                <a:effectLst>
                  <a:glow rad="139700">
                    <a:schemeClr val="accent4">
                      <a:satMod val="175000"/>
                      <a:alpha val="40000"/>
                    </a:schemeClr>
                  </a:glow>
                  <a:outerShdw blurRad="38100" dist="38100" dir="2700000" algn="tl">
                    <a:srgbClr val="000000">
                      <a:alpha val="43137"/>
                    </a:srgbClr>
                  </a:outerShdw>
                </a:effectLst>
                <a:latin typeface="Segoe Print" panose="02000600000000000000" charset="0"/>
                <a:cs typeface="Segoe Print" panose="02000600000000000000" charset="0"/>
              </a:rPr>
              <a:t>situation</a:t>
            </a:r>
            <a:r>
              <a:rPr lang="en-US" altLang="zh-CN" sz="4000" b="1" dirty="0">
                <a:solidFill>
                  <a:srgbClr val="1D41D5"/>
                </a:solidFill>
                <a:effectLst>
                  <a:outerShdw blurRad="38100" dist="38100" dir="2700000" algn="tl">
                    <a:srgbClr val="000000">
                      <a:alpha val="43137"/>
                    </a:srgbClr>
                  </a:outerShdw>
                </a:effectLst>
                <a:latin typeface="Segoe Print" panose="02000600000000000000" charset="0"/>
                <a:cs typeface="Segoe Print" panose="02000600000000000000" charset="0"/>
              </a:rPr>
              <a:t> </a:t>
            </a:r>
          </a:p>
        </p:txBody>
      </p:sp>
      <p:pic>
        <p:nvPicPr>
          <p:cNvPr id="13" name="图片 12" descr="5c76287541179"/>
          <p:cNvPicPr>
            <a:picLocks noChangeAspect="1"/>
          </p:cNvPicPr>
          <p:nvPr/>
        </p:nvPicPr>
        <p:blipFill>
          <a:blip r:embed="rId18"/>
          <a:srcRect l="25441" t="29269" r="27894" b="35259"/>
          <a:stretch>
            <a:fillRect/>
          </a:stretch>
        </p:blipFill>
        <p:spPr>
          <a:xfrm>
            <a:off x="2078990" y="4425315"/>
            <a:ext cx="2150110" cy="2432685"/>
          </a:xfrm>
          <a:prstGeom prst="rect">
            <a:avLst/>
          </a:prstGeom>
        </p:spPr>
      </p:pic>
      <p:sp>
        <p:nvSpPr>
          <p:cNvPr id="14" name="文本框 13"/>
          <p:cNvSpPr txBox="1"/>
          <p:nvPr>
            <p:custDataLst>
              <p:tags r:id="rId1"/>
            </p:custDataLst>
          </p:nvPr>
        </p:nvSpPr>
        <p:spPr>
          <a:xfrm>
            <a:off x="4001135" y="4609465"/>
            <a:ext cx="1907540" cy="521970"/>
          </a:xfrm>
          <a:prstGeom prst="rect">
            <a:avLst/>
          </a:prstGeom>
          <a:noFill/>
        </p:spPr>
        <p:txBody>
          <a:bodyPr wrap="square" rtlCol="0">
            <a:spAutoFit/>
          </a:bodyPr>
          <a:lstStyle/>
          <a:p>
            <a:r>
              <a:rPr lang="en-US" altLang="zh-CN" sz="2800" b="1">
                <a:effectLst>
                  <a:outerShdw blurRad="38100" dist="38100" dir="2700000" algn="tl">
                    <a:srgbClr val="000000">
                      <a:alpha val="43137"/>
                    </a:srgbClr>
                  </a:outerShdw>
                </a:effectLst>
                <a:latin typeface="Segoe Print" panose="02000600000000000000" charset="0"/>
                <a:cs typeface="Segoe Print" panose="02000600000000000000" charset="0"/>
              </a:rPr>
              <a:t>context</a:t>
            </a:r>
          </a:p>
        </p:txBody>
      </p:sp>
      <p:sp>
        <p:nvSpPr>
          <p:cNvPr id="15" name="文本框 14"/>
          <p:cNvSpPr txBox="1"/>
          <p:nvPr>
            <p:custDataLst>
              <p:tags r:id="rId2"/>
            </p:custDataLst>
          </p:nvPr>
        </p:nvSpPr>
        <p:spPr>
          <a:xfrm>
            <a:off x="226695" y="5131435"/>
            <a:ext cx="2169795" cy="521970"/>
          </a:xfrm>
          <a:prstGeom prst="rect">
            <a:avLst/>
          </a:prstGeom>
          <a:noFill/>
        </p:spPr>
        <p:txBody>
          <a:bodyPr wrap="square" rtlCol="0">
            <a:spAutoFit/>
          </a:bodyPr>
          <a:lstStyle/>
          <a:p>
            <a:r>
              <a:rPr lang="en-US" altLang="zh-CN" sz="2800" b="1">
                <a:effectLst>
                  <a:outerShdw blurRad="38100" dist="38100" dir="2700000" algn="tl">
                    <a:srgbClr val="000000">
                      <a:alpha val="43137"/>
                    </a:srgbClr>
                  </a:outerShdw>
                </a:effectLst>
                <a:latin typeface="Segoe Print" panose="02000600000000000000" charset="0"/>
                <a:cs typeface="Segoe Print" panose="02000600000000000000" charset="0"/>
              </a:rPr>
              <a:t>characters</a:t>
            </a:r>
          </a:p>
        </p:txBody>
      </p:sp>
      <p:sp>
        <p:nvSpPr>
          <p:cNvPr id="16" name="文本框 15"/>
          <p:cNvSpPr txBox="1"/>
          <p:nvPr>
            <p:custDataLst>
              <p:tags r:id="rId3"/>
            </p:custDataLst>
          </p:nvPr>
        </p:nvSpPr>
        <p:spPr>
          <a:xfrm>
            <a:off x="4001135" y="5653405"/>
            <a:ext cx="2169795" cy="521970"/>
          </a:xfrm>
          <a:prstGeom prst="rect">
            <a:avLst/>
          </a:prstGeom>
          <a:noFill/>
        </p:spPr>
        <p:txBody>
          <a:bodyPr wrap="square" rtlCol="0">
            <a:spAutoFit/>
          </a:bodyPr>
          <a:lstStyle/>
          <a:p>
            <a:r>
              <a:rPr lang="en-US" altLang="zh-CN" sz="2800" b="1">
                <a:effectLst>
                  <a:outerShdw blurRad="38100" dist="38100" dir="2700000" algn="tl">
                    <a:srgbClr val="000000">
                      <a:alpha val="43137"/>
                    </a:srgbClr>
                  </a:outerShdw>
                </a:effectLst>
                <a:latin typeface="Segoe Print" panose="02000600000000000000" charset="0"/>
                <a:cs typeface="Segoe Print" panose="02000600000000000000" charset="0"/>
              </a:rPr>
              <a:t>clues given</a:t>
            </a:r>
          </a:p>
        </p:txBody>
      </p:sp>
      <p:pic>
        <p:nvPicPr>
          <p:cNvPr id="17" name="图片 16" descr="5c7508130ee89"/>
          <p:cNvPicPr>
            <a:picLocks noChangeAspect="1"/>
          </p:cNvPicPr>
          <p:nvPr>
            <p:custDataLst>
              <p:tags r:id="rId4"/>
            </p:custDataLst>
          </p:nvPr>
        </p:nvPicPr>
        <p:blipFill>
          <a:blip r:embed="rId17"/>
          <a:stretch>
            <a:fillRect/>
          </a:stretch>
        </p:blipFill>
        <p:spPr>
          <a:xfrm rot="600000" flipH="1" flipV="1">
            <a:off x="5187950" y="1423035"/>
            <a:ext cx="1814830" cy="1814830"/>
          </a:xfrm>
          <a:prstGeom prst="rect">
            <a:avLst/>
          </a:prstGeom>
        </p:spPr>
      </p:pic>
      <p:sp>
        <p:nvSpPr>
          <p:cNvPr id="18" name="文本框 17"/>
          <p:cNvSpPr txBox="1"/>
          <p:nvPr>
            <p:custDataLst>
              <p:tags r:id="rId5"/>
            </p:custDataLst>
          </p:nvPr>
        </p:nvSpPr>
        <p:spPr>
          <a:xfrm>
            <a:off x="5044440" y="1087755"/>
            <a:ext cx="3787775" cy="706755"/>
          </a:xfrm>
          <a:prstGeom prst="rect">
            <a:avLst/>
          </a:prstGeom>
          <a:noFill/>
        </p:spPr>
        <p:txBody>
          <a:bodyPr wrap="square" rtlCol="0">
            <a:spAutoFit/>
          </a:bodyPr>
          <a:lstStyle/>
          <a:p>
            <a:r>
              <a:rPr lang="en-US" altLang="zh-CN" sz="4000" b="1" dirty="0">
                <a:solidFill>
                  <a:srgbClr val="FF0000"/>
                </a:solidFill>
                <a:effectLst>
                  <a:glow rad="139700">
                    <a:schemeClr val="accent4">
                      <a:satMod val="175000"/>
                      <a:alpha val="40000"/>
                    </a:schemeClr>
                  </a:glow>
                  <a:outerShdw blurRad="38100" dist="38100" dir="2700000" algn="tl">
                    <a:srgbClr val="000000">
                      <a:alpha val="43137"/>
                    </a:srgbClr>
                  </a:outerShdw>
                </a:effectLst>
                <a:latin typeface="Segoe Print" panose="02000600000000000000" charset="0"/>
                <a:cs typeface="Segoe Print" panose="02000600000000000000" charset="0"/>
              </a:rPr>
              <a:t>complication</a:t>
            </a:r>
          </a:p>
        </p:txBody>
      </p:sp>
      <p:pic>
        <p:nvPicPr>
          <p:cNvPr id="19" name="图片 18" descr="5c76287541179"/>
          <p:cNvPicPr>
            <a:picLocks noChangeAspect="1"/>
          </p:cNvPicPr>
          <p:nvPr>
            <p:custDataLst>
              <p:tags r:id="rId6"/>
            </p:custDataLst>
          </p:nvPr>
        </p:nvPicPr>
        <p:blipFill>
          <a:blip r:embed="rId18"/>
          <a:srcRect l="46748" t="29269" r="27894" b="35259"/>
          <a:stretch>
            <a:fillRect/>
          </a:stretch>
        </p:blipFill>
        <p:spPr>
          <a:xfrm>
            <a:off x="8477885" y="410845"/>
            <a:ext cx="1168400" cy="2432685"/>
          </a:xfrm>
          <a:prstGeom prst="rect">
            <a:avLst/>
          </a:prstGeom>
        </p:spPr>
      </p:pic>
      <p:sp>
        <p:nvSpPr>
          <p:cNvPr id="20" name="文本框 19"/>
          <p:cNvSpPr txBox="1"/>
          <p:nvPr>
            <p:custDataLst>
              <p:tags r:id="rId7"/>
            </p:custDataLst>
          </p:nvPr>
        </p:nvSpPr>
        <p:spPr>
          <a:xfrm>
            <a:off x="9505950" y="617220"/>
            <a:ext cx="1907540" cy="521970"/>
          </a:xfrm>
          <a:prstGeom prst="rect">
            <a:avLst/>
          </a:prstGeom>
          <a:noFill/>
        </p:spPr>
        <p:txBody>
          <a:bodyPr wrap="square" rtlCol="0">
            <a:spAutoFit/>
          </a:bodyPr>
          <a:lstStyle/>
          <a:p>
            <a:r>
              <a:rPr lang="en-US" altLang="zh-CN" sz="2800" b="1">
                <a:effectLst>
                  <a:outerShdw blurRad="38100" dist="38100" dir="2700000" algn="tl">
                    <a:srgbClr val="000000">
                      <a:alpha val="43137"/>
                    </a:srgbClr>
                  </a:outerShdw>
                </a:effectLst>
                <a:latin typeface="Segoe Print" panose="02000600000000000000" charset="0"/>
                <a:cs typeface="Segoe Print" panose="02000600000000000000" charset="0"/>
              </a:rPr>
              <a:t>conflict</a:t>
            </a:r>
          </a:p>
        </p:txBody>
      </p:sp>
      <p:sp>
        <p:nvSpPr>
          <p:cNvPr id="21" name="文本框 20"/>
          <p:cNvSpPr txBox="1"/>
          <p:nvPr>
            <p:custDataLst>
              <p:tags r:id="rId8"/>
            </p:custDataLst>
          </p:nvPr>
        </p:nvSpPr>
        <p:spPr>
          <a:xfrm>
            <a:off x="9505950" y="1662430"/>
            <a:ext cx="1907540" cy="953135"/>
          </a:xfrm>
          <a:prstGeom prst="rect">
            <a:avLst/>
          </a:prstGeom>
          <a:noFill/>
        </p:spPr>
        <p:txBody>
          <a:bodyPr wrap="square" rtlCol="0">
            <a:spAutoFit/>
          </a:bodyPr>
          <a:lstStyle/>
          <a:p>
            <a:r>
              <a:rPr lang="en-US" altLang="zh-CN" sz="2800" b="1">
                <a:effectLst>
                  <a:outerShdw blurRad="38100" dist="38100" dir="2700000" algn="tl">
                    <a:srgbClr val="000000">
                      <a:alpha val="43137"/>
                    </a:srgbClr>
                  </a:outerShdw>
                </a:effectLst>
                <a:latin typeface="Segoe Print" panose="02000600000000000000" charset="0"/>
                <a:cs typeface="Segoe Print" panose="02000600000000000000" charset="0"/>
              </a:rPr>
              <a:t>call &amp; response</a:t>
            </a:r>
          </a:p>
        </p:txBody>
      </p:sp>
      <p:sp>
        <p:nvSpPr>
          <p:cNvPr id="22" name="文本框 21"/>
          <p:cNvSpPr txBox="1"/>
          <p:nvPr>
            <p:custDataLst>
              <p:tags r:id="rId9"/>
            </p:custDataLst>
          </p:nvPr>
        </p:nvSpPr>
        <p:spPr>
          <a:xfrm>
            <a:off x="5858510" y="4297045"/>
            <a:ext cx="3787775" cy="706755"/>
          </a:xfrm>
          <a:prstGeom prst="rect">
            <a:avLst/>
          </a:prstGeom>
          <a:noFill/>
          <a:effectLst>
            <a:glow rad="139700">
              <a:schemeClr val="accent2">
                <a:satMod val="175000"/>
                <a:alpha val="40000"/>
              </a:schemeClr>
            </a:glow>
          </a:effectLst>
        </p:spPr>
        <p:txBody>
          <a:bodyPr wrap="square" rtlCol="0">
            <a:spAutoFit/>
          </a:bodyPr>
          <a:lstStyle/>
          <a:p>
            <a:r>
              <a:rPr lang="en-US" altLang="zh-CN" sz="4000" b="1" dirty="0">
                <a:solidFill>
                  <a:srgbClr val="00B050"/>
                </a:solidFill>
                <a:effectLst>
                  <a:glow rad="139700">
                    <a:schemeClr val="accent4">
                      <a:satMod val="175000"/>
                      <a:alpha val="40000"/>
                    </a:schemeClr>
                  </a:glow>
                  <a:outerShdw blurRad="38100" dist="38100" dir="2700000" algn="tl">
                    <a:srgbClr val="000000">
                      <a:alpha val="43137"/>
                    </a:srgbClr>
                  </a:outerShdw>
                </a:effectLst>
                <a:latin typeface="Segoe Print" panose="02000600000000000000" charset="0"/>
                <a:cs typeface="Segoe Print" panose="02000600000000000000" charset="0"/>
              </a:rPr>
              <a:t>resolution</a:t>
            </a:r>
          </a:p>
        </p:txBody>
      </p:sp>
      <p:pic>
        <p:nvPicPr>
          <p:cNvPr id="23" name="图片 22" descr="5c7508130ee89"/>
          <p:cNvPicPr>
            <a:picLocks noChangeAspect="1"/>
          </p:cNvPicPr>
          <p:nvPr>
            <p:custDataLst>
              <p:tags r:id="rId10"/>
            </p:custDataLst>
          </p:nvPr>
        </p:nvPicPr>
        <p:blipFill>
          <a:blip r:embed="rId17"/>
          <a:stretch>
            <a:fillRect/>
          </a:stretch>
        </p:blipFill>
        <p:spPr>
          <a:xfrm rot="600000" flipH="1">
            <a:off x="5365115" y="3035300"/>
            <a:ext cx="1814830" cy="1670685"/>
          </a:xfrm>
          <a:prstGeom prst="rect">
            <a:avLst/>
          </a:prstGeom>
        </p:spPr>
      </p:pic>
      <p:pic>
        <p:nvPicPr>
          <p:cNvPr id="24" name="图片 23" descr="5c76287541179"/>
          <p:cNvPicPr>
            <a:picLocks noChangeAspect="1"/>
          </p:cNvPicPr>
          <p:nvPr>
            <p:custDataLst>
              <p:tags r:id="rId11"/>
            </p:custDataLst>
          </p:nvPr>
        </p:nvPicPr>
        <p:blipFill>
          <a:blip r:embed="rId18"/>
          <a:srcRect l="25441" t="29269" r="27894" b="35259"/>
          <a:stretch>
            <a:fillRect/>
          </a:stretch>
        </p:blipFill>
        <p:spPr>
          <a:xfrm>
            <a:off x="8477885" y="4289425"/>
            <a:ext cx="2150110" cy="2432685"/>
          </a:xfrm>
          <a:prstGeom prst="rect">
            <a:avLst/>
          </a:prstGeom>
        </p:spPr>
      </p:pic>
      <p:sp>
        <p:nvSpPr>
          <p:cNvPr id="25" name="文本框 24"/>
          <p:cNvSpPr txBox="1"/>
          <p:nvPr>
            <p:custDataLst>
              <p:tags r:id="rId12"/>
            </p:custDataLst>
          </p:nvPr>
        </p:nvSpPr>
        <p:spPr>
          <a:xfrm>
            <a:off x="10474325" y="4481830"/>
            <a:ext cx="1907540" cy="521970"/>
          </a:xfrm>
          <a:prstGeom prst="rect">
            <a:avLst/>
          </a:prstGeom>
          <a:noFill/>
        </p:spPr>
        <p:txBody>
          <a:bodyPr wrap="square" rtlCol="0">
            <a:spAutoFit/>
          </a:bodyPr>
          <a:lstStyle/>
          <a:p>
            <a:r>
              <a:rPr lang="en-US" altLang="zh-CN" sz="2800" b="1">
                <a:effectLst>
                  <a:outerShdw blurRad="38100" dist="38100" dir="2700000" algn="tl">
                    <a:srgbClr val="000000">
                      <a:alpha val="43137"/>
                    </a:srgbClr>
                  </a:outerShdw>
                </a:effectLst>
                <a:latin typeface="Segoe Print" panose="02000600000000000000" charset="0"/>
                <a:cs typeface="Segoe Print" panose="02000600000000000000" charset="0"/>
              </a:rPr>
              <a:t>change</a:t>
            </a:r>
          </a:p>
        </p:txBody>
      </p:sp>
      <p:sp>
        <p:nvSpPr>
          <p:cNvPr id="26" name="文本框 25"/>
          <p:cNvSpPr txBox="1"/>
          <p:nvPr>
            <p:custDataLst>
              <p:tags r:id="rId13"/>
            </p:custDataLst>
          </p:nvPr>
        </p:nvSpPr>
        <p:spPr>
          <a:xfrm>
            <a:off x="6412865" y="5036820"/>
            <a:ext cx="2292985" cy="521970"/>
          </a:xfrm>
          <a:prstGeom prst="rect">
            <a:avLst/>
          </a:prstGeom>
          <a:noFill/>
        </p:spPr>
        <p:txBody>
          <a:bodyPr wrap="square" rtlCol="0">
            <a:spAutoFit/>
          </a:bodyPr>
          <a:lstStyle/>
          <a:p>
            <a:r>
              <a:rPr lang="en-US" altLang="zh-CN" sz="2800" b="1">
                <a:effectLst>
                  <a:outerShdw blurRad="38100" dist="38100" dir="2700000" algn="tl">
                    <a:srgbClr val="000000">
                      <a:alpha val="43137"/>
                    </a:srgbClr>
                  </a:outerShdw>
                </a:effectLst>
                <a:latin typeface="Segoe Print" panose="02000600000000000000" charset="0"/>
                <a:cs typeface="Segoe Print" panose="02000600000000000000" charset="0"/>
              </a:rPr>
              <a:t>conclusion</a:t>
            </a:r>
          </a:p>
        </p:txBody>
      </p:sp>
      <p:sp>
        <p:nvSpPr>
          <p:cNvPr id="27" name="文本框 26"/>
          <p:cNvSpPr txBox="1"/>
          <p:nvPr>
            <p:custDataLst>
              <p:tags r:id="rId14"/>
            </p:custDataLst>
          </p:nvPr>
        </p:nvSpPr>
        <p:spPr>
          <a:xfrm>
            <a:off x="10474325" y="5558790"/>
            <a:ext cx="2292985" cy="953135"/>
          </a:xfrm>
          <a:prstGeom prst="rect">
            <a:avLst/>
          </a:prstGeom>
          <a:noFill/>
        </p:spPr>
        <p:txBody>
          <a:bodyPr wrap="square" rtlCol="0">
            <a:spAutoFit/>
          </a:bodyPr>
          <a:lstStyle/>
          <a:p>
            <a:r>
              <a:rPr lang="en-US" altLang="zh-CN" sz="2800" b="1">
                <a:effectLst>
                  <a:outerShdw blurRad="38100" dist="38100" dir="2700000" algn="tl">
                    <a:srgbClr val="000000">
                      <a:alpha val="43137"/>
                    </a:srgbClr>
                  </a:outerShdw>
                </a:effectLst>
                <a:latin typeface="Segoe Print" panose="02000600000000000000" charset="0"/>
                <a:cs typeface="Segoe Print" panose="02000600000000000000" charset="0"/>
              </a:rPr>
              <a:t>central</a:t>
            </a:r>
          </a:p>
          <a:p>
            <a:r>
              <a:rPr lang="en-US" altLang="zh-CN" sz="2800" b="1">
                <a:effectLst>
                  <a:outerShdw blurRad="38100" dist="38100" dir="2700000" algn="tl">
                    <a:srgbClr val="000000">
                      <a:alpha val="43137"/>
                    </a:srgbClr>
                  </a:outerShdw>
                </a:effectLst>
                <a:latin typeface="Segoe Print" panose="02000600000000000000" charset="0"/>
                <a:cs typeface="Segoe Print" panose="02000600000000000000" charset="0"/>
              </a:rPr>
              <a:t>message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c8a4800ce48f"/>
          <p:cNvPicPr>
            <a:picLocks noChangeAspect="1"/>
          </p:cNvPicPr>
          <p:nvPr/>
        </p:nvPicPr>
        <p:blipFill>
          <a:blip r:embed="rId4">
            <a:alphaModFix amt="60000"/>
          </a:blip>
          <a:stretch>
            <a:fillRect/>
          </a:stretch>
        </p:blipFill>
        <p:spPr>
          <a:xfrm>
            <a:off x="0" y="0"/>
            <a:ext cx="12192000" cy="6858000"/>
          </a:xfrm>
          <a:prstGeom prst="rect">
            <a:avLst/>
          </a:prstGeom>
        </p:spPr>
      </p:pic>
      <p:sp>
        <p:nvSpPr>
          <p:cNvPr id="9" name="文本框 8"/>
          <p:cNvSpPr txBox="1"/>
          <p:nvPr/>
        </p:nvSpPr>
        <p:spPr>
          <a:xfrm>
            <a:off x="485704" y="284382"/>
            <a:ext cx="3279775" cy="706755"/>
          </a:xfrm>
          <a:prstGeom prst="rect">
            <a:avLst/>
          </a:prstGeom>
          <a:noFill/>
        </p:spPr>
        <p:txBody>
          <a:bodyPr wrap="square" rtlCol="0">
            <a:spAutoFit/>
          </a:bodyPr>
          <a:lstStyle/>
          <a:p>
            <a:r>
              <a:rPr lang="en-US" altLang="zh-CN" sz="4000" b="1" dirty="0">
                <a:solidFill>
                  <a:srgbClr val="1D41D5"/>
                </a:solidFill>
                <a:effectLst>
                  <a:glow rad="139700">
                    <a:schemeClr val="accent4">
                      <a:satMod val="175000"/>
                      <a:alpha val="40000"/>
                    </a:schemeClr>
                  </a:glow>
                  <a:outerShdw blurRad="38100" dist="38100" dir="2700000" algn="tl">
                    <a:srgbClr val="000000">
                      <a:alpha val="43137"/>
                    </a:srgbClr>
                  </a:outerShdw>
                </a:effectLst>
                <a:latin typeface="Segoe Print" panose="02000600000000000000" charset="0"/>
                <a:cs typeface="Segoe Print" panose="02000600000000000000" charset="0"/>
              </a:rPr>
              <a:t>situation</a:t>
            </a:r>
            <a:r>
              <a:rPr lang="en-US" altLang="zh-CN" sz="4000" b="1" dirty="0">
                <a:solidFill>
                  <a:srgbClr val="1D41D5"/>
                </a:solidFill>
                <a:effectLst>
                  <a:outerShdw blurRad="38100" dist="38100" dir="2700000" algn="tl">
                    <a:srgbClr val="000000">
                      <a:alpha val="43137"/>
                    </a:srgbClr>
                  </a:outerShdw>
                </a:effectLst>
                <a:latin typeface="Segoe Print" panose="02000600000000000000" charset="0"/>
                <a:cs typeface="Segoe Print" panose="02000600000000000000" charset="0"/>
              </a:rPr>
              <a:t> </a:t>
            </a:r>
          </a:p>
        </p:txBody>
      </p:sp>
      <p:sp>
        <p:nvSpPr>
          <p:cNvPr id="2" name="文本框 1"/>
          <p:cNvSpPr txBox="1"/>
          <p:nvPr/>
        </p:nvSpPr>
        <p:spPr>
          <a:xfrm>
            <a:off x="3026799" y="2421507"/>
            <a:ext cx="6966211" cy="584775"/>
          </a:xfrm>
          <a:prstGeom prst="rect">
            <a:avLst/>
          </a:prstGeom>
          <a:noFill/>
        </p:spPr>
        <p:txBody>
          <a:bodyPr wrap="square" rtlCol="0">
            <a:spAutoFit/>
          </a:bodyPr>
          <a:lstStyle/>
          <a:p>
            <a:r>
              <a:rPr lang="en-US" altLang="zh-CN"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problem(s) does she face? Why?</a:t>
            </a:r>
          </a:p>
        </p:txBody>
      </p:sp>
      <p:sp>
        <p:nvSpPr>
          <p:cNvPr id="3" name="文本框 2"/>
          <p:cNvSpPr txBox="1"/>
          <p:nvPr>
            <p:custDataLst>
              <p:tags r:id="rId1"/>
            </p:custDataLst>
          </p:nvPr>
        </p:nvSpPr>
        <p:spPr>
          <a:xfrm>
            <a:off x="3857085" y="299976"/>
            <a:ext cx="3787775" cy="706755"/>
          </a:xfrm>
          <a:prstGeom prst="rect">
            <a:avLst/>
          </a:prstGeom>
          <a:noFill/>
        </p:spPr>
        <p:txBody>
          <a:bodyPr wrap="square" rtlCol="0">
            <a:spAutoFit/>
          </a:bodyPr>
          <a:lstStyle/>
          <a:p>
            <a:r>
              <a:rPr lang="en-US" altLang="zh-CN" sz="4000" b="1" dirty="0">
                <a:solidFill>
                  <a:srgbClr val="FF0000"/>
                </a:solidFill>
                <a:effectLst>
                  <a:glow rad="139700">
                    <a:schemeClr val="accent4">
                      <a:satMod val="175000"/>
                      <a:alpha val="40000"/>
                    </a:schemeClr>
                  </a:glow>
                  <a:outerShdw blurRad="38100" dist="38100" dir="2700000" algn="tl">
                    <a:srgbClr val="000000">
                      <a:alpha val="43137"/>
                    </a:srgbClr>
                  </a:outerShdw>
                </a:effectLst>
                <a:latin typeface="Segoe Print" panose="02000600000000000000" charset="0"/>
                <a:cs typeface="Segoe Print" panose="02000600000000000000" charset="0"/>
              </a:rPr>
              <a:t>complication</a:t>
            </a:r>
          </a:p>
        </p:txBody>
      </p:sp>
      <p:sp>
        <p:nvSpPr>
          <p:cNvPr id="4" name="文本框 3"/>
          <p:cNvSpPr txBox="1"/>
          <p:nvPr>
            <p:custDataLst>
              <p:tags r:id="rId2"/>
            </p:custDataLst>
          </p:nvPr>
        </p:nvSpPr>
        <p:spPr>
          <a:xfrm>
            <a:off x="8426523" y="284381"/>
            <a:ext cx="3787775" cy="706755"/>
          </a:xfrm>
          <a:prstGeom prst="rect">
            <a:avLst/>
          </a:prstGeom>
          <a:noFill/>
          <a:effectLst>
            <a:glow rad="139700">
              <a:schemeClr val="accent2">
                <a:satMod val="175000"/>
                <a:alpha val="40000"/>
              </a:schemeClr>
            </a:glow>
          </a:effectLst>
        </p:spPr>
        <p:txBody>
          <a:bodyPr wrap="square" rtlCol="0">
            <a:spAutoFit/>
          </a:bodyPr>
          <a:lstStyle/>
          <a:p>
            <a:r>
              <a:rPr lang="en-US" altLang="zh-CN" sz="4000" b="1" dirty="0">
                <a:solidFill>
                  <a:srgbClr val="00B050"/>
                </a:solidFill>
                <a:effectLst>
                  <a:glow rad="139700">
                    <a:schemeClr val="accent4">
                      <a:satMod val="175000"/>
                      <a:alpha val="40000"/>
                    </a:schemeClr>
                  </a:glow>
                  <a:outerShdw blurRad="38100" dist="38100" dir="2700000" algn="tl">
                    <a:srgbClr val="000000">
                      <a:alpha val="43137"/>
                    </a:srgbClr>
                  </a:outerShdw>
                </a:effectLst>
                <a:latin typeface="Segoe Print" panose="02000600000000000000" charset="0"/>
                <a:cs typeface="Segoe Print" panose="02000600000000000000" charset="0"/>
              </a:rPr>
              <a:t>resolution</a:t>
            </a:r>
          </a:p>
        </p:txBody>
      </p:sp>
      <p:sp>
        <p:nvSpPr>
          <p:cNvPr id="6" name="文本框 5"/>
          <p:cNvSpPr txBox="1"/>
          <p:nvPr/>
        </p:nvSpPr>
        <p:spPr>
          <a:xfrm>
            <a:off x="3026799" y="1616201"/>
            <a:ext cx="6219966" cy="584775"/>
          </a:xfrm>
          <a:prstGeom prst="rect">
            <a:avLst/>
          </a:prstGeom>
          <a:noFill/>
        </p:spPr>
        <p:txBody>
          <a:bodyPr wrap="square">
            <a:spAutoFit/>
          </a:bodyPr>
          <a:lstStyle/>
          <a:p>
            <a:r>
              <a:rPr lang="en-US" altLang="zh-CN"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is the main character?</a:t>
            </a:r>
          </a:p>
        </p:txBody>
      </p:sp>
      <p:sp>
        <p:nvSpPr>
          <p:cNvPr id="10" name="文本框 9"/>
          <p:cNvSpPr txBox="1"/>
          <p:nvPr/>
        </p:nvSpPr>
        <p:spPr>
          <a:xfrm>
            <a:off x="3026799" y="4054978"/>
            <a:ext cx="6219966" cy="584775"/>
          </a:xfrm>
          <a:prstGeom prst="rect">
            <a:avLst/>
          </a:prstGeom>
          <a:noFill/>
        </p:spPr>
        <p:txBody>
          <a:bodyPr wrap="square">
            <a:spAutoFit/>
          </a:bodyPr>
          <a:lstStyle/>
          <a:p>
            <a:r>
              <a:rPr lang="en-US" altLang="zh-CN"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does she feel?</a:t>
            </a:r>
            <a:endParaRPr lang="zh-CN" altLang="en-US"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文本框 11"/>
          <p:cNvSpPr txBox="1"/>
          <p:nvPr/>
        </p:nvSpPr>
        <p:spPr>
          <a:xfrm>
            <a:off x="3006327" y="3244334"/>
            <a:ext cx="6179024" cy="584775"/>
          </a:xfrm>
          <a:prstGeom prst="rect">
            <a:avLst/>
          </a:prstGeom>
          <a:noFill/>
        </p:spPr>
        <p:txBody>
          <a:bodyPr wrap="square">
            <a:spAutoFit/>
          </a:bodyPr>
          <a:lstStyle/>
          <a:p>
            <a:r>
              <a:rPr lang="en-US" altLang="zh-CN"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Did she settle the problem? How?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0 0 L -0.224948 -0.0012963 " pathEditMode="relative" rAng="0" ptsTypes="">
                                      <p:cBhvr>
                                        <p:cTn id="22" dur="2000" fill="hold"/>
                                        <p:tgtEl>
                                          <p:spTgt spid="6"/>
                                        </p:tgtEl>
                                        <p:attrNameLst>
                                          <p:attrName>ppt_x</p:attrName>
                                          <p:attrName>ppt_y</p:attrName>
                                        </p:attrNameLst>
                                      </p:cBhvr>
                                      <p:rCtr x="-72" y="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0 0 L 0.250156 -0.00148148 " pathEditMode="relative" ptsTypes="">
                                      <p:cBhvr>
                                        <p:cTn id="26" dur="2000" fill="hold"/>
                                        <p:tgtEl>
                                          <p:spTgt spid="12"/>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0 0 L 0.246146 0.00574074 " pathEditMode="relative" ptsTypes="">
                                      <p:cBhvr>
                                        <p:cTn id="30"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10" grpId="0"/>
      <p:bldP spid="10" grpId="1"/>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1465" y="194310"/>
            <a:ext cx="11676380" cy="6554470"/>
          </a:xfrm>
          <a:prstGeom prst="rect">
            <a:avLst/>
          </a:prstGeom>
          <a:noFill/>
        </p:spPr>
        <p:txBody>
          <a:bodyPr wrap="square" rtlCol="0">
            <a:spAutoFit/>
          </a:bodyPr>
          <a:lstStyle/>
          <a:p>
            <a:pPr indent="457200" algn="just"/>
            <a:r>
              <a:rPr lang="zh-CN" altLang="en-US" sz="2000" dirty="0"/>
              <a:t>Eva spent the first week of high school trying to keep her head above water. One of the major headaches for her was finding her way in the huge school building. It was a six-story building. On each floor, hallways stretched in four directions, leading to classrooms, laboratories, and teachers</a:t>
            </a:r>
            <a:r>
              <a:rPr lang="en-US" altLang="zh-CN" sz="2000" dirty="0"/>
              <a:t>’</a:t>
            </a:r>
            <a:r>
              <a:rPr lang="zh-CN" altLang="en-US" sz="2000" dirty="0"/>
              <a:t> offices. Somewhere in the building, there was also a library, a cafeteria, and a gym.</a:t>
            </a:r>
          </a:p>
          <a:p>
            <a:pPr indent="457200" algn="just"/>
            <a:r>
              <a:rPr lang="zh-CN" altLang="en-US" sz="2000" dirty="0"/>
              <a:t>Having a poor sense of direction, Eva found it impossible to get around in such a huge building. All the different hallways and rooms were too much to think about, let alone commit to memory. She decided that she would memorize where her classes were and then pretend that the rest of the place didn</a:t>
            </a:r>
            <a:r>
              <a:rPr lang="en-US" altLang="zh-CN" sz="2000" dirty="0"/>
              <a:t>’</a:t>
            </a:r>
            <a:r>
              <a:rPr lang="zh-CN" altLang="en-US" sz="2000" dirty="0"/>
              <a:t>t exist.</a:t>
            </a:r>
          </a:p>
          <a:p>
            <a:pPr indent="457200" algn="just"/>
            <a:r>
              <a:rPr lang="zh-CN" altLang="en-US" sz="2000" dirty="0"/>
              <a:t>In her fast P.E. class, Eva was shocked when Coach Pitt announced that everyone had to run one mile around the track outside. She searched the faces of her classmates for signs of panic. There was nothing she feared more than having to run a whole mile. To Eva,</a:t>
            </a:r>
            <a:r>
              <a:rPr lang="en-US" altLang="zh-CN" sz="2000" dirty="0"/>
              <a:t> “</a:t>
            </a:r>
            <a:r>
              <a:rPr lang="zh-CN" altLang="en-US" sz="2000" dirty="0"/>
              <a:t>a mile</a:t>
            </a:r>
            <a:r>
              <a:rPr lang="en-US" altLang="zh-CN" sz="2000" dirty="0"/>
              <a:t>”</a:t>
            </a:r>
            <a:r>
              <a:rPr lang="zh-CN" altLang="en-US" sz="2000" dirty="0"/>
              <a:t> was used to describe long distances. It was ten miles from her home to her grandfather</a:t>
            </a:r>
            <a:r>
              <a:rPr lang="en-US" altLang="zh-CN" sz="2000" dirty="0"/>
              <a:t>’</a:t>
            </a:r>
            <a:r>
              <a:rPr lang="zh-CN" altLang="en-US" sz="2000" dirty="0"/>
              <a:t>s, and that always seemed like a long way, even in a car!</a:t>
            </a:r>
          </a:p>
          <a:p>
            <a:pPr indent="457200" algn="just"/>
            <a:r>
              <a:rPr lang="zh-CN" altLang="en-US" sz="2000" dirty="0"/>
              <a:t>When Coach Pitt blew his whistle (哨子), Eva figured she would be left in the dust. However, while some of her classmates edged ahead, others actually fell behind. </a:t>
            </a:r>
            <a:r>
              <a:rPr lang="en-US" altLang="zh-CN" sz="2000" dirty="0"/>
              <a:t>“</a:t>
            </a:r>
            <a:r>
              <a:rPr lang="zh-CN" altLang="en-US" sz="2000" dirty="0"/>
              <a:t>It</a:t>
            </a:r>
            <a:r>
              <a:rPr lang="en-US" altLang="zh-CN" sz="2000" dirty="0"/>
              <a:t>’</a:t>
            </a:r>
            <a:r>
              <a:rPr lang="zh-CN" altLang="en-US" sz="2000" dirty="0"/>
              <a:t>s just the beginning,</a:t>
            </a:r>
            <a:r>
              <a:rPr lang="en-US" altLang="zh-CN" sz="2000" dirty="0"/>
              <a:t>”</a:t>
            </a:r>
            <a:r>
              <a:rPr lang="zh-CN" altLang="en-US" sz="2000" dirty="0"/>
              <a:t> she thought. </a:t>
            </a:r>
            <a:r>
              <a:rPr lang="en-US" altLang="zh-CN" sz="2000" dirty="0"/>
              <a:t>“</a:t>
            </a:r>
            <a:r>
              <a:rPr lang="zh-CN" altLang="en-US" sz="2000" dirty="0"/>
              <a:t>I</a:t>
            </a:r>
            <a:r>
              <a:rPr lang="en-US" altLang="zh-CN" sz="2000" dirty="0"/>
              <a:t>’</a:t>
            </a:r>
            <a:r>
              <a:rPr lang="zh-CN" altLang="en-US" sz="2000" dirty="0"/>
              <a:t>ll come in last for sure.</a:t>
            </a:r>
            <a:r>
              <a:rPr lang="en-US" altLang="zh-CN" sz="2000" dirty="0"/>
              <a:t>”</a:t>
            </a:r>
            <a:endParaRPr lang="zh-CN" altLang="en-US" sz="2000" dirty="0"/>
          </a:p>
          <a:p>
            <a:pPr indent="457200" algn="just"/>
            <a:r>
              <a:rPr lang="zh-CN" altLang="en-US" sz="2000" dirty="0"/>
              <a:t>Soon Eva began to breathe hard, with her heart pounding and legs shaking. Feeling desperate, Eva started using a mind </a:t>
            </a:r>
            <a:r>
              <a:rPr lang="en-US" altLang="zh-CN" sz="2000" dirty="0"/>
              <a:t>tr</a:t>
            </a:r>
            <a:r>
              <a:rPr lang="zh-CN" altLang="en-US" sz="2000" dirty="0"/>
              <a:t>ick on herself. She stopped thinking about the word </a:t>
            </a:r>
            <a:r>
              <a:rPr lang="en-US" altLang="zh-CN" sz="2000" dirty="0"/>
              <a:t>“</a:t>
            </a:r>
            <a:r>
              <a:rPr lang="zh-CN" altLang="en-US" sz="2000" dirty="0"/>
              <a:t>mile.</a:t>
            </a:r>
            <a:r>
              <a:rPr lang="en-US" altLang="zh-CN" sz="2000" dirty="0"/>
              <a:t>”</a:t>
            </a:r>
            <a:r>
              <a:rPr lang="zh-CN" altLang="en-US" sz="2000" dirty="0"/>
              <a:t> Instead, she focused on reaching the shadow east on the track by an oak tree up ahead. Then she concentrated on jogging to the spot where the track curved (拐弯). After that, she tried to see if she could complete her first lap. One lap turned into two, then three, then four.</a:t>
            </a:r>
          </a:p>
          <a:p>
            <a:pPr indent="457200" algn="just"/>
            <a:r>
              <a:rPr lang="zh-CN" altLang="en-US" sz="2000" b="1" dirty="0"/>
              <a:t>Paragraph 1: When Coach Pitt said </a:t>
            </a:r>
            <a:r>
              <a:rPr lang="en-US" altLang="zh-CN" sz="2000" b="1" dirty="0"/>
              <a:t>“</a:t>
            </a:r>
            <a:r>
              <a:rPr lang="zh-CN" altLang="en-US" sz="2000" b="1" dirty="0"/>
              <a:t>Nice work!</a:t>
            </a:r>
            <a:r>
              <a:rPr lang="en-US" altLang="zh-CN" sz="2000" b="1" dirty="0"/>
              <a:t>”</a:t>
            </a:r>
            <a:r>
              <a:rPr lang="zh-CN" altLang="en-US" sz="2000" b="1" dirty="0"/>
              <a:t> to her at the finish line, Eva was surprised.</a:t>
            </a:r>
          </a:p>
          <a:p>
            <a:pPr indent="457200" algn="just"/>
            <a:r>
              <a:rPr lang="zh-CN" altLang="en-US" sz="2000" b="1" dirty="0"/>
              <a:t>Paragraph 2: Eva decided to use the same trick to deal with the school building.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alphaModFix amt="60000"/>
          </a:blip>
          <a:stretch>
            <a:fillRect/>
          </a:stretch>
        </p:blipFill>
        <p:spPr>
          <a:xfrm>
            <a:off x="0" y="0"/>
            <a:ext cx="12192000" cy="6858000"/>
          </a:xfrm>
          <a:prstGeom prst="rect">
            <a:avLst/>
          </a:prstGeom>
        </p:spPr>
      </p:pic>
      <p:pic>
        <p:nvPicPr>
          <p:cNvPr id="9" name="内容占位符 8"/>
          <p:cNvPicPr>
            <a:picLocks noGrp="1" noChangeAspect="1"/>
          </p:cNvPicPr>
          <p:nvPr>
            <p:ph idx="1"/>
          </p:nvPr>
        </p:nvPicPr>
        <p:blipFill>
          <a:blip r:embed="rId5" cstate="print">
            <a:extLst>
              <a:ext uri="{28A0092B-C50C-407E-A947-70E740481C1C}">
                <a14:useLocalDpi xmlns:a14="http://schemas.microsoft.com/office/drawing/2010/main" val="0"/>
              </a:ext>
            </a:extLst>
          </a:blip>
          <a:srcRect l="35678" t="9704" r="29170"/>
          <a:stretch>
            <a:fillRect/>
          </a:stretch>
        </p:blipFill>
        <p:spPr>
          <a:xfrm>
            <a:off x="4394200" y="2247900"/>
            <a:ext cx="1529715" cy="3929380"/>
          </a:xfrm>
        </p:spPr>
      </p:pic>
      <p:sp>
        <p:nvSpPr>
          <p:cNvPr id="5" name="文本框 4"/>
          <p:cNvSpPr txBox="1"/>
          <p:nvPr/>
        </p:nvSpPr>
        <p:spPr>
          <a:xfrm>
            <a:off x="485704" y="284382"/>
            <a:ext cx="3279775" cy="706755"/>
          </a:xfrm>
          <a:prstGeom prst="rect">
            <a:avLst/>
          </a:prstGeom>
          <a:noFill/>
        </p:spPr>
        <p:txBody>
          <a:bodyPr wrap="square" rtlCol="0">
            <a:spAutoFit/>
          </a:bodyPr>
          <a:lstStyle/>
          <a:p>
            <a:r>
              <a:rPr lang="en-US" altLang="zh-CN" sz="4000" b="1" dirty="0">
                <a:solidFill>
                  <a:srgbClr val="1D41D5"/>
                </a:solidFill>
                <a:effectLst>
                  <a:glow rad="139700">
                    <a:schemeClr val="accent4">
                      <a:satMod val="175000"/>
                      <a:alpha val="40000"/>
                    </a:schemeClr>
                  </a:glow>
                  <a:outerShdw blurRad="38100" dist="38100" dir="2700000" algn="tl">
                    <a:srgbClr val="000000">
                      <a:alpha val="43137"/>
                    </a:srgbClr>
                  </a:outerShdw>
                </a:effectLst>
                <a:latin typeface="Segoe Print" panose="02000600000000000000" charset="0"/>
                <a:cs typeface="Segoe Print" panose="02000600000000000000" charset="0"/>
              </a:rPr>
              <a:t>situation</a:t>
            </a:r>
            <a:r>
              <a:rPr lang="en-US" altLang="zh-CN" sz="4000" b="1" dirty="0">
                <a:solidFill>
                  <a:srgbClr val="1D41D5"/>
                </a:solidFill>
                <a:effectLst>
                  <a:outerShdw blurRad="38100" dist="38100" dir="2700000" algn="tl">
                    <a:srgbClr val="000000">
                      <a:alpha val="43137"/>
                    </a:srgbClr>
                  </a:outerShdw>
                </a:effectLst>
                <a:latin typeface="Segoe Print" panose="02000600000000000000" charset="0"/>
                <a:cs typeface="Segoe Print" panose="02000600000000000000" charset="0"/>
              </a:rPr>
              <a:t> </a:t>
            </a:r>
          </a:p>
        </p:txBody>
      </p:sp>
      <p:sp>
        <p:nvSpPr>
          <p:cNvPr id="6" name="文本框 5"/>
          <p:cNvSpPr txBox="1"/>
          <p:nvPr>
            <p:custDataLst>
              <p:tags r:id="rId1"/>
            </p:custDataLst>
          </p:nvPr>
        </p:nvSpPr>
        <p:spPr>
          <a:xfrm>
            <a:off x="3857085" y="299976"/>
            <a:ext cx="3787775" cy="706755"/>
          </a:xfrm>
          <a:prstGeom prst="rect">
            <a:avLst/>
          </a:prstGeom>
          <a:noFill/>
        </p:spPr>
        <p:txBody>
          <a:bodyPr wrap="square" rtlCol="0">
            <a:spAutoFit/>
          </a:bodyPr>
          <a:lstStyle/>
          <a:p>
            <a:r>
              <a:rPr lang="en-US" altLang="zh-CN" sz="4000" b="1" dirty="0">
                <a:solidFill>
                  <a:srgbClr val="FF0000"/>
                </a:solidFill>
                <a:effectLst>
                  <a:glow rad="139700">
                    <a:schemeClr val="accent4">
                      <a:satMod val="175000"/>
                      <a:alpha val="40000"/>
                    </a:schemeClr>
                  </a:glow>
                  <a:outerShdw blurRad="38100" dist="38100" dir="2700000" algn="tl">
                    <a:srgbClr val="000000">
                      <a:alpha val="43137"/>
                    </a:srgbClr>
                  </a:outerShdw>
                </a:effectLst>
                <a:latin typeface="Segoe Print" panose="02000600000000000000" charset="0"/>
                <a:cs typeface="Segoe Print" panose="02000600000000000000" charset="0"/>
              </a:rPr>
              <a:t>complication</a:t>
            </a:r>
          </a:p>
        </p:txBody>
      </p:sp>
      <p:sp>
        <p:nvSpPr>
          <p:cNvPr id="7" name="文本框 6"/>
          <p:cNvSpPr txBox="1"/>
          <p:nvPr>
            <p:custDataLst>
              <p:tags r:id="rId2"/>
            </p:custDataLst>
          </p:nvPr>
        </p:nvSpPr>
        <p:spPr>
          <a:xfrm>
            <a:off x="8426523" y="284381"/>
            <a:ext cx="3787775" cy="706755"/>
          </a:xfrm>
          <a:prstGeom prst="rect">
            <a:avLst/>
          </a:prstGeom>
          <a:noFill/>
          <a:effectLst>
            <a:glow rad="139700">
              <a:schemeClr val="accent2">
                <a:satMod val="175000"/>
                <a:alpha val="40000"/>
              </a:schemeClr>
            </a:glow>
          </a:effectLst>
        </p:spPr>
        <p:txBody>
          <a:bodyPr wrap="square" rtlCol="0">
            <a:spAutoFit/>
          </a:bodyPr>
          <a:lstStyle/>
          <a:p>
            <a:r>
              <a:rPr lang="en-US" altLang="zh-CN" sz="4000" b="1" dirty="0">
                <a:solidFill>
                  <a:srgbClr val="00B050"/>
                </a:solidFill>
                <a:effectLst>
                  <a:glow rad="139700">
                    <a:schemeClr val="accent4">
                      <a:satMod val="175000"/>
                      <a:alpha val="40000"/>
                    </a:schemeClr>
                  </a:glow>
                  <a:outerShdw blurRad="38100" dist="38100" dir="2700000" algn="tl">
                    <a:srgbClr val="000000">
                      <a:alpha val="43137"/>
                    </a:srgbClr>
                  </a:outerShdw>
                </a:effectLst>
                <a:latin typeface="Segoe Print" panose="02000600000000000000" charset="0"/>
                <a:cs typeface="Segoe Print" panose="02000600000000000000" charset="0"/>
              </a:rPr>
              <a:t>resolution</a:t>
            </a:r>
          </a:p>
        </p:txBody>
      </p:sp>
      <p:sp>
        <p:nvSpPr>
          <p:cNvPr id="10" name="文本框 9"/>
          <p:cNvSpPr txBox="1"/>
          <p:nvPr/>
        </p:nvSpPr>
        <p:spPr>
          <a:xfrm>
            <a:off x="230505" y="1226820"/>
            <a:ext cx="4051935" cy="4874260"/>
          </a:xfrm>
          <a:prstGeom prst="rect">
            <a:avLst/>
          </a:prstGeom>
          <a:noFill/>
          <a:ln>
            <a:noFill/>
          </a:ln>
        </p:spPr>
        <p:txBody>
          <a:bodyPr wrap="square" rtlCol="0">
            <a:noAutofit/>
          </a:bodyPr>
          <a:lstStyle/>
          <a:p>
            <a:pPr algn="just"/>
            <a:r>
              <a:rPr lang="en-US" altLang="zh-CN" sz="2000" dirty="0"/>
              <a:t>… spent the first week… </a:t>
            </a:r>
            <a:r>
              <a:rPr lang="en-US" altLang="zh-CN" sz="2000" b="1" dirty="0">
                <a:solidFill>
                  <a:schemeClr val="bg1"/>
                </a:solidFill>
                <a:effectLst>
                  <a:glow rad="139700">
                    <a:schemeClr val="accent2">
                      <a:satMod val="175000"/>
                      <a:alpha val="40000"/>
                    </a:schemeClr>
                  </a:glow>
                  <a:outerShdw blurRad="38100" dist="38100" dir="2700000" algn="tl">
                    <a:srgbClr val="000000">
                      <a:alpha val="43137"/>
                    </a:srgbClr>
                  </a:outerShdw>
                </a:effectLst>
              </a:rPr>
              <a:t>trying hard to keep head above water</a:t>
            </a:r>
            <a:r>
              <a:rPr lang="en-US" altLang="zh-CN" sz="2000" dirty="0"/>
              <a:t>. </a:t>
            </a:r>
          </a:p>
          <a:p>
            <a:pPr algn="just"/>
            <a:endParaRPr lang="en-US" altLang="zh-CN" sz="2000" dirty="0"/>
          </a:p>
          <a:p>
            <a:pPr algn="just"/>
            <a:r>
              <a:rPr lang="zh-CN" altLang="en-US" sz="2000" dirty="0"/>
              <a:t>①One of the major </a:t>
            </a:r>
            <a:r>
              <a:rPr lang="en-US" altLang="zh-CN" sz="2000" b="1" dirty="0">
                <a:solidFill>
                  <a:srgbClr val="FFFF00"/>
                </a:solidFill>
                <a:effectLst>
                  <a:glow rad="139700">
                    <a:schemeClr val="accent2">
                      <a:satMod val="175000"/>
                      <a:alpha val="40000"/>
                    </a:schemeClr>
                  </a:glow>
                  <a:outerShdw blurRad="38100" dist="38100" dir="2700000" algn="tl">
                    <a:srgbClr val="000000">
                      <a:alpha val="43137"/>
                    </a:srgbClr>
                  </a:outerShdw>
                </a:effectLst>
              </a:rPr>
              <a:t>headaches</a:t>
            </a:r>
            <a:r>
              <a:rPr lang="en-US" altLang="zh-CN" sz="2000" b="1" dirty="0">
                <a:solidFill>
                  <a:schemeClr val="bg1"/>
                </a:solidFill>
                <a:effectLst>
                  <a:glow rad="139700">
                    <a:schemeClr val="accent2">
                      <a:satMod val="175000"/>
                      <a:alpha val="40000"/>
                    </a:schemeClr>
                  </a:glow>
                  <a:outerShdw blurRad="38100" dist="38100" dir="2700000" algn="tl">
                    <a:srgbClr val="000000">
                      <a:alpha val="43137"/>
                    </a:srgbClr>
                  </a:outerShdw>
                </a:effectLst>
              </a:rPr>
              <a:t> </a:t>
            </a:r>
            <a:r>
              <a:rPr lang="zh-CN" altLang="en-US" sz="2000" dirty="0"/>
              <a:t>for her was finding her way in the huge school building</a:t>
            </a:r>
            <a:r>
              <a:rPr lang="en-US" altLang="zh-CN" sz="2000" dirty="0"/>
              <a:t>…</a:t>
            </a:r>
          </a:p>
          <a:p>
            <a:pPr algn="just"/>
            <a:r>
              <a:rPr lang="zh-CN" altLang="en-US" sz="2000" dirty="0"/>
              <a:t>Having a poor sense of direction, Eva found it impossible to get around in such a huge building.</a:t>
            </a:r>
            <a:endParaRPr lang="en-US" altLang="zh-CN" sz="2000" dirty="0"/>
          </a:p>
          <a:p>
            <a:pPr algn="just"/>
            <a:endParaRPr lang="en-US" altLang="zh-CN" sz="2000" dirty="0"/>
          </a:p>
          <a:p>
            <a:pPr algn="just"/>
            <a:r>
              <a:rPr lang="zh-CN" altLang="en-US" sz="2000" dirty="0"/>
              <a:t>②There was nothing she </a:t>
            </a:r>
            <a:r>
              <a:rPr lang="en-US" altLang="zh-CN" sz="2000" b="1" dirty="0">
                <a:solidFill>
                  <a:srgbClr val="FFFF00"/>
                </a:solidFill>
                <a:effectLst>
                  <a:glow rad="139700">
                    <a:schemeClr val="accent2">
                      <a:satMod val="175000"/>
                      <a:alpha val="40000"/>
                    </a:schemeClr>
                  </a:glow>
                  <a:outerShdw blurRad="38100" dist="38100" dir="2700000" algn="tl">
                    <a:srgbClr val="000000">
                      <a:alpha val="43137"/>
                    </a:srgbClr>
                  </a:outerShdw>
                </a:effectLst>
              </a:rPr>
              <a:t>feared </a:t>
            </a:r>
            <a:r>
              <a:rPr lang="zh-CN" altLang="en-US" sz="2000" dirty="0"/>
              <a:t>more than having to run a whole mile</a:t>
            </a:r>
            <a:r>
              <a:rPr lang="en-US" altLang="zh-CN" sz="2000" dirty="0"/>
              <a:t>… “</a:t>
            </a:r>
            <a:r>
              <a:rPr lang="zh-CN" altLang="en-US" sz="2000" dirty="0"/>
              <a:t>a mile</a:t>
            </a:r>
            <a:r>
              <a:rPr lang="en-US" altLang="zh-CN" sz="2000" dirty="0"/>
              <a:t>”</a:t>
            </a:r>
            <a:r>
              <a:rPr lang="zh-CN" altLang="en-US" sz="2000" dirty="0"/>
              <a:t> was used to describe long distances</a:t>
            </a:r>
            <a:r>
              <a:rPr lang="en-US" altLang="zh-CN" sz="2000" dirty="0"/>
              <a:t>… </a:t>
            </a:r>
            <a:r>
              <a:rPr lang="zh-CN" altLang="en-US" sz="2000" dirty="0"/>
              <a:t>and that always seemed like a long way, even in a car!</a:t>
            </a:r>
          </a:p>
          <a:p>
            <a:pPr algn="just"/>
            <a:endParaRPr lang="en-US" altLang="zh-CN" sz="2000" dirty="0"/>
          </a:p>
          <a:p>
            <a:pPr algn="just"/>
            <a:endParaRPr lang="en-US" altLang="zh-CN" sz="2000" dirty="0"/>
          </a:p>
          <a:p>
            <a:pPr algn="just"/>
            <a:endParaRPr lang="en-US" altLang="zh-CN" sz="2000" dirty="0"/>
          </a:p>
        </p:txBody>
      </p:sp>
      <p:sp>
        <p:nvSpPr>
          <p:cNvPr id="3" name="文本框 2"/>
          <p:cNvSpPr txBox="1"/>
          <p:nvPr/>
        </p:nvSpPr>
        <p:spPr>
          <a:xfrm>
            <a:off x="4119245" y="5720715"/>
            <a:ext cx="1500505" cy="583565"/>
          </a:xfrm>
          <a:prstGeom prst="rect">
            <a:avLst/>
          </a:prstGeom>
          <a:noFill/>
        </p:spPr>
        <p:txBody>
          <a:bodyPr wrap="square" rtlCol="0">
            <a:spAutoFit/>
          </a:bodyPr>
          <a:lstStyle/>
          <a:p>
            <a:pPr algn="ctr"/>
            <a:r>
              <a:rPr lang="en-US" altLang="zh-CN" sz="3200" b="1">
                <a:effectLst>
                  <a:outerShdw blurRad="38100" dist="38100" dir="2700000" algn="tl">
                    <a:srgbClr val="000000">
                      <a:alpha val="43137"/>
                    </a:srgbClr>
                  </a:outerShdw>
                </a:effectLst>
                <a:latin typeface="Segoe Print" panose="02000600000000000000" charset="0"/>
                <a:cs typeface="Segoe Print" panose="02000600000000000000" charset="0"/>
              </a:rPr>
              <a:t>Eva</a:t>
            </a:r>
          </a:p>
        </p:txBody>
      </p:sp>
      <p:pic>
        <p:nvPicPr>
          <p:cNvPr id="8" name="图片 7" descr="5c7598ddb7ad1"/>
          <p:cNvPicPr>
            <a:picLocks noChangeAspect="1"/>
          </p:cNvPicPr>
          <p:nvPr/>
        </p:nvPicPr>
        <p:blipFill>
          <a:blip r:embed="rId6"/>
          <a:stretch>
            <a:fillRect/>
          </a:stretch>
        </p:blipFill>
        <p:spPr>
          <a:xfrm>
            <a:off x="8888095" y="431165"/>
            <a:ext cx="3455670" cy="6694170"/>
          </a:xfrm>
          <a:prstGeom prst="rect">
            <a:avLst/>
          </a:prstGeom>
        </p:spPr>
      </p:pic>
      <p:sp>
        <p:nvSpPr>
          <p:cNvPr id="11" name="文本框 10"/>
          <p:cNvSpPr txBox="1"/>
          <p:nvPr/>
        </p:nvSpPr>
        <p:spPr>
          <a:xfrm>
            <a:off x="5737860" y="3014345"/>
            <a:ext cx="1462405" cy="829945"/>
          </a:xfrm>
          <a:prstGeom prst="rect">
            <a:avLst/>
          </a:prstGeom>
          <a:noFill/>
        </p:spPr>
        <p:txBody>
          <a:bodyPr wrap="square" rtlCol="0">
            <a:spAutoFit/>
          </a:bodyPr>
          <a:lstStyle/>
          <a:p>
            <a:r>
              <a:rPr lang="en-US" altLang="zh-CN" sz="2400" b="1"/>
              <a:t>fear</a:t>
            </a:r>
          </a:p>
          <a:p>
            <a:r>
              <a:rPr lang="en-US" altLang="zh-CN" sz="2400" b="1"/>
              <a:t>confused</a:t>
            </a:r>
          </a:p>
        </p:txBody>
      </p:sp>
      <p:pic>
        <p:nvPicPr>
          <p:cNvPr id="12" name="图片 11" descr="5c75086da3cba"/>
          <p:cNvPicPr>
            <a:picLocks noChangeAspect="1"/>
          </p:cNvPicPr>
          <p:nvPr/>
        </p:nvPicPr>
        <p:blipFill>
          <a:blip r:embed="rId7"/>
          <a:stretch>
            <a:fillRect/>
          </a:stretch>
        </p:blipFill>
        <p:spPr>
          <a:xfrm rot="1080000" flipV="1">
            <a:off x="6133465" y="3828415"/>
            <a:ext cx="1130935" cy="813435"/>
          </a:xfrm>
          <a:prstGeom prst="rect">
            <a:avLst/>
          </a:prstGeom>
        </p:spPr>
      </p:pic>
      <p:sp>
        <p:nvSpPr>
          <p:cNvPr id="13" name="文本框 12"/>
          <p:cNvSpPr txBox="1"/>
          <p:nvPr/>
        </p:nvSpPr>
        <p:spPr>
          <a:xfrm>
            <a:off x="6750685" y="4551680"/>
            <a:ext cx="1389380" cy="829945"/>
          </a:xfrm>
          <a:prstGeom prst="rect">
            <a:avLst/>
          </a:prstGeom>
          <a:noFill/>
        </p:spPr>
        <p:txBody>
          <a:bodyPr wrap="square" rtlCol="0" anchor="t">
            <a:spAutoFit/>
          </a:bodyPr>
          <a:lstStyle/>
          <a:p>
            <a:pPr>
              <a:buClrTx/>
              <a:buSzTx/>
              <a:buFontTx/>
            </a:pPr>
            <a:r>
              <a:rPr lang="en-US" altLang="zh-CN" sz="2400" b="1">
                <a:sym typeface="+mn-ea"/>
              </a:rPr>
              <a:t>shocked</a:t>
            </a:r>
          </a:p>
          <a:p>
            <a:pPr>
              <a:buClrTx/>
              <a:buSzTx/>
              <a:buFontTx/>
            </a:pPr>
            <a:r>
              <a:rPr lang="en-US" altLang="zh-CN" sz="2400" b="1">
                <a:sym typeface="+mn-ea"/>
              </a:rPr>
              <a:t>panicked</a:t>
            </a:r>
          </a:p>
        </p:txBody>
      </p:sp>
      <p:sp>
        <p:nvSpPr>
          <p:cNvPr id="14" name="文本框 13"/>
          <p:cNvSpPr txBox="1"/>
          <p:nvPr/>
        </p:nvSpPr>
        <p:spPr>
          <a:xfrm>
            <a:off x="5520055" y="3830955"/>
            <a:ext cx="1307465" cy="1476375"/>
          </a:xfrm>
          <a:prstGeom prst="rect">
            <a:avLst/>
          </a:prstGeom>
          <a:noFill/>
        </p:spPr>
        <p:txBody>
          <a:bodyPr wrap="square" rtlCol="0" anchor="t">
            <a:spAutoFit/>
          </a:bodyPr>
          <a:lstStyle/>
          <a:p>
            <a:r>
              <a:rPr lang="zh-CN" altLang="en-US" b="1" i="1" dirty="0">
                <a:latin typeface="Times New Roman" panose="02020603050405020304" pitchFamily="18" charset="0"/>
                <a:cs typeface="Times New Roman" panose="02020603050405020304" pitchFamily="18" charset="0"/>
                <a:sym typeface="+mn-ea"/>
              </a:rPr>
              <a:t>run one mile around the track outside</a:t>
            </a:r>
          </a:p>
        </p:txBody>
      </p:sp>
      <p:pic>
        <p:nvPicPr>
          <p:cNvPr id="16" name="图片 15" descr="5c75086da3cba"/>
          <p:cNvPicPr>
            <a:picLocks noChangeAspect="1"/>
          </p:cNvPicPr>
          <p:nvPr/>
        </p:nvPicPr>
        <p:blipFill>
          <a:blip r:embed="rId7"/>
          <a:stretch>
            <a:fillRect/>
          </a:stretch>
        </p:blipFill>
        <p:spPr>
          <a:xfrm rot="20820000" flipV="1">
            <a:off x="7940675" y="5177790"/>
            <a:ext cx="942340" cy="678180"/>
          </a:xfrm>
          <a:prstGeom prst="rect">
            <a:avLst/>
          </a:prstGeom>
        </p:spPr>
      </p:pic>
      <p:sp>
        <p:nvSpPr>
          <p:cNvPr id="17" name="文本框 16"/>
          <p:cNvSpPr txBox="1"/>
          <p:nvPr/>
        </p:nvSpPr>
        <p:spPr>
          <a:xfrm>
            <a:off x="6537960" y="5470525"/>
            <a:ext cx="1980565" cy="645160"/>
          </a:xfrm>
          <a:prstGeom prst="rect">
            <a:avLst/>
          </a:prstGeom>
          <a:noFill/>
        </p:spPr>
        <p:txBody>
          <a:bodyPr wrap="square" rtlCol="0" anchor="t">
            <a:spAutoFit/>
          </a:bodyPr>
          <a:lstStyle/>
          <a:p>
            <a:pPr>
              <a:buClrTx/>
              <a:buSzTx/>
              <a:buFontTx/>
            </a:pPr>
            <a:r>
              <a:rPr lang="zh-CN" altLang="en-US" b="1" i="1" dirty="0">
                <a:latin typeface="Times New Roman" panose="02020603050405020304" pitchFamily="18" charset="0"/>
                <a:cs typeface="Times New Roman" panose="02020603050405020304" pitchFamily="18" charset="0"/>
                <a:sym typeface="+mn-ea"/>
              </a:rPr>
              <a:t>When Coach Pitt blew his whistle</a:t>
            </a:r>
          </a:p>
        </p:txBody>
      </p:sp>
      <p:sp>
        <p:nvSpPr>
          <p:cNvPr id="2" name="文本框 1"/>
          <p:cNvSpPr txBox="1"/>
          <p:nvPr/>
        </p:nvSpPr>
        <p:spPr>
          <a:xfrm>
            <a:off x="8917940" y="4250690"/>
            <a:ext cx="1896110" cy="953135"/>
          </a:xfrm>
          <a:prstGeom prst="rect">
            <a:avLst/>
          </a:prstGeom>
          <a:noFill/>
        </p:spPr>
        <p:txBody>
          <a:bodyPr wrap="square" rtlCol="0" anchor="t">
            <a:spAutoFit/>
          </a:bodyPr>
          <a:lstStyle/>
          <a:p>
            <a:pPr>
              <a:buClrTx/>
              <a:buSzTx/>
              <a:buFontTx/>
            </a:pPr>
            <a:r>
              <a:rPr lang="zh-CN" altLang="en-US" b="1" i="1" dirty="0">
                <a:latin typeface="Times New Roman" panose="02020603050405020304" pitchFamily="18" charset="0"/>
                <a:cs typeface="Times New Roman" panose="02020603050405020304" pitchFamily="18" charset="0"/>
                <a:sym typeface="+mn-ea"/>
              </a:rPr>
              <a:t>us</a:t>
            </a:r>
            <a:r>
              <a:rPr lang="en-US" altLang="zh-CN" b="1" i="1" dirty="0">
                <a:latin typeface="Times New Roman" panose="02020603050405020304" pitchFamily="18" charset="0"/>
                <a:cs typeface="Times New Roman" panose="02020603050405020304" pitchFamily="18" charset="0"/>
                <a:sym typeface="+mn-ea"/>
              </a:rPr>
              <a:t>e</a:t>
            </a:r>
            <a:r>
              <a:rPr lang="zh-CN" altLang="en-US" b="1" i="1" dirty="0">
                <a:latin typeface="Times New Roman" panose="02020603050405020304" pitchFamily="18" charset="0"/>
                <a:cs typeface="Times New Roman" panose="02020603050405020304" pitchFamily="18" charset="0"/>
                <a:sym typeface="+mn-ea"/>
              </a:rPr>
              <a:t> </a:t>
            </a:r>
            <a:r>
              <a:rPr lang="en-US" altLang="zh-CN" sz="2000" b="1" dirty="0">
                <a:solidFill>
                  <a:srgbClr val="FFFF00"/>
                </a:solidFill>
                <a:effectLst>
                  <a:glow rad="139700">
                    <a:schemeClr val="accent2">
                      <a:satMod val="175000"/>
                      <a:alpha val="40000"/>
                    </a:schemeClr>
                  </a:glow>
                  <a:outerShdw blurRad="38100" dist="38100" dir="2700000" algn="tl">
                    <a:srgbClr val="000000">
                      <a:alpha val="43137"/>
                    </a:srgbClr>
                  </a:outerShdw>
                </a:effectLst>
                <a:sym typeface="+mn-ea"/>
              </a:rPr>
              <a:t>a mind trick</a:t>
            </a:r>
            <a:r>
              <a:rPr lang="zh-CN" altLang="en-US" b="1" i="1" dirty="0">
                <a:latin typeface="Times New Roman" panose="02020603050405020304" pitchFamily="18" charset="0"/>
                <a:cs typeface="Times New Roman" panose="02020603050405020304" pitchFamily="18" charset="0"/>
                <a:sym typeface="+mn-ea"/>
              </a:rPr>
              <a:t> </a:t>
            </a:r>
            <a:r>
              <a:rPr lang="en-US" altLang="zh-CN" b="1" i="1" dirty="0">
                <a:latin typeface="Times New Roman" panose="02020603050405020304" pitchFamily="18" charset="0"/>
                <a:cs typeface="Times New Roman" panose="02020603050405020304" pitchFamily="18" charset="0"/>
                <a:sym typeface="+mn-ea"/>
              </a:rPr>
              <a:t>-</a:t>
            </a:r>
            <a:r>
              <a:rPr lang="zh-CN" altLang="en-US" b="1" i="1" dirty="0">
                <a:latin typeface="Times New Roman" panose="02020603050405020304" pitchFamily="18" charset="0"/>
                <a:cs typeface="Times New Roman" panose="02020603050405020304" pitchFamily="18" charset="0"/>
                <a:sym typeface="+mn-ea"/>
              </a:rPr>
              <a:t> focused on; concentrated on </a:t>
            </a:r>
          </a:p>
        </p:txBody>
      </p:sp>
      <p:pic>
        <p:nvPicPr>
          <p:cNvPr id="18" name="图片 17" descr="5c75086da3cba"/>
          <p:cNvPicPr>
            <a:picLocks noChangeAspect="1"/>
          </p:cNvPicPr>
          <p:nvPr/>
        </p:nvPicPr>
        <p:blipFill>
          <a:blip r:embed="rId7"/>
          <a:stretch>
            <a:fillRect/>
          </a:stretch>
        </p:blipFill>
        <p:spPr>
          <a:xfrm rot="17040000" flipV="1">
            <a:off x="10053320" y="4986655"/>
            <a:ext cx="1195070" cy="859790"/>
          </a:xfrm>
          <a:prstGeom prst="rect">
            <a:avLst/>
          </a:prstGeom>
        </p:spPr>
      </p:pic>
      <p:sp>
        <p:nvSpPr>
          <p:cNvPr id="19" name="文本框 18"/>
          <p:cNvSpPr txBox="1"/>
          <p:nvPr/>
        </p:nvSpPr>
        <p:spPr>
          <a:xfrm>
            <a:off x="10608310" y="4250690"/>
            <a:ext cx="1567180" cy="829945"/>
          </a:xfrm>
          <a:prstGeom prst="rect">
            <a:avLst/>
          </a:prstGeom>
          <a:noFill/>
        </p:spPr>
        <p:txBody>
          <a:bodyPr wrap="square" rtlCol="0" anchor="t">
            <a:spAutoFit/>
          </a:bodyPr>
          <a:lstStyle/>
          <a:p>
            <a:pPr>
              <a:buClrTx/>
              <a:buSzTx/>
              <a:buFontTx/>
            </a:pPr>
            <a:r>
              <a:rPr lang="en-US" altLang="zh-CN" sz="2400" b="1">
                <a:sym typeface="+mn-ea"/>
              </a:rPr>
              <a:t>dedicated</a:t>
            </a:r>
          </a:p>
          <a:p>
            <a:pPr>
              <a:buClrTx/>
              <a:buSzTx/>
              <a:buFontTx/>
            </a:pPr>
            <a:r>
              <a:rPr lang="en-US" altLang="zh-CN" sz="2400" b="1">
                <a:sym typeface="+mn-ea"/>
              </a:rPr>
              <a:t>attentive</a:t>
            </a:r>
          </a:p>
        </p:txBody>
      </p:sp>
      <p:pic>
        <p:nvPicPr>
          <p:cNvPr id="20" name="图片 19" descr="5c75086da3cba"/>
          <p:cNvPicPr>
            <a:picLocks noChangeAspect="1"/>
          </p:cNvPicPr>
          <p:nvPr/>
        </p:nvPicPr>
        <p:blipFill>
          <a:blip r:embed="rId7"/>
          <a:stretch>
            <a:fillRect/>
          </a:stretch>
        </p:blipFill>
        <p:spPr>
          <a:xfrm rot="15720000" flipV="1">
            <a:off x="10970895" y="3721735"/>
            <a:ext cx="916940" cy="659765"/>
          </a:xfrm>
          <a:prstGeom prst="rect">
            <a:avLst/>
          </a:prstGeom>
        </p:spPr>
      </p:pic>
      <p:sp>
        <p:nvSpPr>
          <p:cNvPr id="21" name="文本框 20"/>
          <p:cNvSpPr txBox="1"/>
          <p:nvPr/>
        </p:nvSpPr>
        <p:spPr>
          <a:xfrm>
            <a:off x="9834880" y="3832225"/>
            <a:ext cx="1536065" cy="368300"/>
          </a:xfrm>
          <a:prstGeom prst="rect">
            <a:avLst/>
          </a:prstGeom>
          <a:noFill/>
        </p:spPr>
        <p:txBody>
          <a:bodyPr wrap="square" rtlCol="0" anchor="t">
            <a:spAutoFit/>
          </a:bodyPr>
          <a:lstStyle/>
          <a:p>
            <a:pPr>
              <a:buClrTx/>
              <a:buSzTx/>
              <a:buFontTx/>
            </a:pPr>
            <a:r>
              <a:rPr lang="en-US" b="1" i="1" dirty="0">
                <a:latin typeface="Times New Roman" panose="02020603050405020304" pitchFamily="18" charset="0"/>
                <a:cs typeface="Times New Roman" panose="02020603050405020304" pitchFamily="18" charset="0"/>
                <a:sym typeface="+mn-ea"/>
              </a:rPr>
              <a:t>“Nice work!”</a:t>
            </a:r>
          </a:p>
        </p:txBody>
      </p:sp>
      <p:sp>
        <p:nvSpPr>
          <p:cNvPr id="22" name="文本框 21"/>
          <p:cNvSpPr txBox="1"/>
          <p:nvPr/>
        </p:nvSpPr>
        <p:spPr>
          <a:xfrm>
            <a:off x="10814050" y="3312160"/>
            <a:ext cx="1400175" cy="460375"/>
          </a:xfrm>
          <a:prstGeom prst="rect">
            <a:avLst/>
          </a:prstGeom>
          <a:noFill/>
        </p:spPr>
        <p:txBody>
          <a:bodyPr wrap="square" rtlCol="0" anchor="t">
            <a:spAutoFit/>
          </a:bodyPr>
          <a:lstStyle/>
          <a:p>
            <a:pPr>
              <a:buClrTx/>
              <a:buSzTx/>
              <a:buFontTx/>
            </a:pPr>
            <a:r>
              <a:rPr lang="en-US" altLang="zh-CN" sz="2400" b="1">
                <a:sym typeface="+mn-ea"/>
              </a:rPr>
              <a:t>surprised</a:t>
            </a:r>
          </a:p>
        </p:txBody>
      </p:sp>
      <p:sp>
        <p:nvSpPr>
          <p:cNvPr id="23" name="文本框 22"/>
          <p:cNvSpPr txBox="1"/>
          <p:nvPr/>
        </p:nvSpPr>
        <p:spPr>
          <a:xfrm>
            <a:off x="9386570" y="2323465"/>
            <a:ext cx="1593850" cy="1076325"/>
          </a:xfrm>
          <a:prstGeom prst="rect">
            <a:avLst/>
          </a:prstGeom>
          <a:noFill/>
        </p:spPr>
        <p:txBody>
          <a:bodyPr wrap="square" rtlCol="0" anchor="t">
            <a:spAutoFit/>
          </a:bodyPr>
          <a:lstStyle/>
          <a:p>
            <a:pPr>
              <a:buClrTx/>
              <a:buSzTx/>
              <a:buFontTx/>
            </a:pPr>
            <a:r>
              <a:rPr lang="zh-CN" altLang="en-US" sz="1600" b="1" i="1" dirty="0">
                <a:latin typeface="Times New Roman" panose="02020603050405020304" pitchFamily="18" charset="0"/>
                <a:cs typeface="Times New Roman" panose="02020603050405020304" pitchFamily="18" charset="0"/>
                <a:sym typeface="+mn-ea"/>
              </a:rPr>
              <a:t>decided to use the same trick to deal with the school building</a:t>
            </a:r>
          </a:p>
        </p:txBody>
      </p:sp>
      <p:sp>
        <p:nvSpPr>
          <p:cNvPr id="24" name="文本框 23"/>
          <p:cNvSpPr txBox="1"/>
          <p:nvPr/>
        </p:nvSpPr>
        <p:spPr>
          <a:xfrm>
            <a:off x="10814050" y="2959100"/>
            <a:ext cx="1400810" cy="460375"/>
          </a:xfrm>
          <a:prstGeom prst="rect">
            <a:avLst/>
          </a:prstGeom>
          <a:noFill/>
        </p:spPr>
        <p:txBody>
          <a:bodyPr wrap="square" rtlCol="0" anchor="t">
            <a:spAutoFit/>
          </a:bodyPr>
          <a:lstStyle/>
          <a:p>
            <a:pPr>
              <a:buClrTx/>
              <a:buSzTx/>
              <a:buFontTx/>
            </a:pPr>
            <a:r>
              <a:rPr lang="en-US" altLang="zh-CN" sz="2400" b="1">
                <a:sym typeface="+mn-ea"/>
              </a:rPr>
              <a:t>confident</a:t>
            </a:r>
          </a:p>
        </p:txBody>
      </p:sp>
      <p:pic>
        <p:nvPicPr>
          <p:cNvPr id="25" name="图片 24" descr="5c75086da3cba"/>
          <p:cNvPicPr>
            <a:picLocks noChangeAspect="1"/>
          </p:cNvPicPr>
          <p:nvPr/>
        </p:nvPicPr>
        <p:blipFill>
          <a:blip r:embed="rId7"/>
          <a:stretch>
            <a:fillRect/>
          </a:stretch>
        </p:blipFill>
        <p:spPr>
          <a:xfrm rot="13740000" flipV="1">
            <a:off x="11144885" y="2291080"/>
            <a:ext cx="916940" cy="659765"/>
          </a:xfrm>
          <a:prstGeom prst="rect">
            <a:avLst/>
          </a:prstGeom>
        </p:spPr>
      </p:pic>
      <p:pic>
        <p:nvPicPr>
          <p:cNvPr id="26" name="图片 25" descr="5c756bce685c2"/>
          <p:cNvPicPr>
            <a:picLocks noChangeAspect="1"/>
          </p:cNvPicPr>
          <p:nvPr/>
        </p:nvPicPr>
        <p:blipFill>
          <a:blip r:embed="rId8"/>
          <a:stretch>
            <a:fillRect/>
          </a:stretch>
        </p:blipFill>
        <p:spPr>
          <a:xfrm rot="2280000">
            <a:off x="10707370" y="1122045"/>
            <a:ext cx="1112520" cy="1298575"/>
          </a:xfrm>
          <a:prstGeom prst="rect">
            <a:avLst/>
          </a:prstGeom>
        </p:spPr>
      </p:pic>
      <p:pic>
        <p:nvPicPr>
          <p:cNvPr id="28" name="图片 27" descr="5c754f1112416"/>
          <p:cNvPicPr>
            <a:picLocks noChangeAspect="1"/>
          </p:cNvPicPr>
          <p:nvPr/>
        </p:nvPicPr>
        <p:blipFill>
          <a:blip r:embed="rId9">
            <a:grayscl/>
          </a:blip>
          <a:stretch>
            <a:fillRect/>
          </a:stretch>
        </p:blipFill>
        <p:spPr>
          <a:xfrm>
            <a:off x="6576695" y="786130"/>
            <a:ext cx="2397125" cy="2397125"/>
          </a:xfrm>
          <a:prstGeom prst="rect">
            <a:avLst/>
          </a:prstGeom>
        </p:spPr>
      </p:pic>
      <p:sp>
        <p:nvSpPr>
          <p:cNvPr id="27" name="文本框 26"/>
          <p:cNvSpPr txBox="1"/>
          <p:nvPr/>
        </p:nvSpPr>
        <p:spPr>
          <a:xfrm>
            <a:off x="6576695" y="1416050"/>
            <a:ext cx="3258185" cy="1322070"/>
          </a:xfrm>
          <a:prstGeom prst="rect">
            <a:avLst/>
          </a:prstGeom>
          <a:noFill/>
        </p:spPr>
        <p:txBody>
          <a:bodyPr wrap="square" rtlCol="0">
            <a:spAutoFit/>
          </a:bodyPr>
          <a:lstStyle/>
          <a:p>
            <a:r>
              <a:rPr lang="en-US" altLang="zh-CN" sz="4000" b="1">
                <a:solidFill>
                  <a:schemeClr val="bg1"/>
                </a:solidFill>
                <a:effectLst>
                  <a:outerShdw blurRad="38100" dist="38100" dir="2700000" algn="tl">
                    <a:srgbClr val="000000">
                      <a:alpha val="43137"/>
                    </a:srgbClr>
                  </a:outerShdw>
                </a:effectLst>
              </a:rPr>
              <a:t>Plot Line</a:t>
            </a:r>
          </a:p>
          <a:p>
            <a:r>
              <a:rPr lang="en-US" altLang="zh-CN" sz="4000" b="1">
                <a:solidFill>
                  <a:schemeClr val="bg1"/>
                </a:solidFill>
                <a:effectLst>
                  <a:outerShdw blurRad="38100" dist="38100" dir="2700000" algn="tl">
                    <a:srgbClr val="000000">
                      <a:alpha val="43137"/>
                    </a:srgbClr>
                  </a:outerShdw>
                </a:effectLst>
              </a:rPr>
              <a:t>Emotion Line</a:t>
            </a:r>
          </a:p>
        </p:txBody>
      </p:sp>
      <p:sp>
        <p:nvSpPr>
          <p:cNvPr id="15" name="文本框 14"/>
          <p:cNvSpPr txBox="1"/>
          <p:nvPr/>
        </p:nvSpPr>
        <p:spPr>
          <a:xfrm>
            <a:off x="8736330" y="5162550"/>
            <a:ext cx="1888490" cy="1198880"/>
          </a:xfrm>
          <a:prstGeom prst="rect">
            <a:avLst/>
          </a:prstGeom>
          <a:noFill/>
        </p:spPr>
        <p:txBody>
          <a:bodyPr wrap="square" rtlCol="0" anchor="t">
            <a:spAutoFit/>
          </a:bodyPr>
          <a:lstStyle/>
          <a:p>
            <a:pPr>
              <a:buClrTx/>
              <a:buSzTx/>
              <a:buFontTx/>
            </a:pPr>
            <a:r>
              <a:rPr lang="en-US" altLang="zh-CN" sz="2400" b="1">
                <a:sym typeface="+mn-ea"/>
              </a:rPr>
              <a:t>unconfident</a:t>
            </a:r>
          </a:p>
          <a:p>
            <a:pPr>
              <a:buClrTx/>
              <a:buSzTx/>
              <a:buFontTx/>
            </a:pPr>
            <a:r>
              <a:rPr lang="en-US" altLang="zh-CN" sz="2400" b="1">
                <a:sym typeface="+mn-ea"/>
              </a:rPr>
              <a:t>nervous</a:t>
            </a:r>
          </a:p>
          <a:p>
            <a:pPr>
              <a:buClrTx/>
              <a:buSzTx/>
              <a:buFontTx/>
            </a:pPr>
            <a:r>
              <a:rPr lang="en-US" altLang="zh-CN" sz="2400" b="1">
                <a:sym typeface="+mn-ea"/>
              </a:rPr>
              <a:t>desperate </a:t>
            </a:r>
          </a:p>
        </p:txBody>
      </p:sp>
      <p:pic>
        <p:nvPicPr>
          <p:cNvPr id="100" name="图片 99"/>
          <p:cNvPicPr/>
          <p:nvPr/>
        </p:nvPicPr>
        <p:blipFill>
          <a:blip r:embed="rId10">
            <a:clrChange>
              <a:clrFrom>
                <a:srgbClr val="FFFFFF">
                  <a:alpha val="100000"/>
                </a:srgbClr>
              </a:clrFrom>
              <a:clrTo>
                <a:srgbClr val="FFFFFF">
                  <a:alpha val="100000"/>
                  <a:alpha val="0"/>
                </a:srgbClr>
              </a:clrTo>
            </a:clrChange>
            <a:lum bright="-24000"/>
          </a:blip>
          <a:stretch>
            <a:fillRect/>
          </a:stretch>
        </p:blipFill>
        <p:spPr>
          <a:xfrm>
            <a:off x="651510" y="4069715"/>
            <a:ext cx="3406775" cy="2403475"/>
          </a:xfrm>
          <a:prstGeom prst="rect">
            <a:avLst/>
          </a:prstGeom>
          <a:noFill/>
          <a:ln w="9525">
            <a:noFill/>
          </a:ln>
        </p:spPr>
      </p:pic>
      <p:sp>
        <p:nvSpPr>
          <p:cNvPr id="29" name="TextBox 28"/>
          <p:cNvSpPr txBox="1"/>
          <p:nvPr/>
        </p:nvSpPr>
        <p:spPr>
          <a:xfrm>
            <a:off x="4140332" y="6163697"/>
            <a:ext cx="2493807" cy="707886"/>
          </a:xfrm>
          <a:prstGeom prst="rect">
            <a:avLst/>
          </a:prstGeom>
          <a:noFill/>
        </p:spPr>
        <p:txBody>
          <a:bodyPr wrap="square" rtlCol="0">
            <a:spAutoFit/>
          </a:bodyPr>
          <a:lstStyle/>
          <a:p>
            <a:r>
              <a:rPr lang="en-US" altLang="zh-CN" sz="2000" b="1" dirty="0"/>
              <a:t>smart, intelligent </a:t>
            </a:r>
          </a:p>
          <a:p>
            <a:r>
              <a:rPr lang="en-US" altLang="zh-CN" sz="2000" b="1" dirty="0"/>
              <a:t>persistent </a:t>
            </a:r>
            <a:endParaRPr lang="zh-CN" altLang="en-US" sz="2000" b="1" dirty="0"/>
          </a:p>
        </p:txBody>
      </p:sp>
      <p:pic>
        <p:nvPicPr>
          <p:cNvPr id="1026" name="Picture 2" descr="C:\Users\cheng'ming'zhi\Desktop\5c753c877e2bb.png"/>
          <p:cNvPicPr>
            <a:picLocks noChangeAspect="1" noChangeArrowheads="1"/>
          </p:cNvPicPr>
          <p:nvPr/>
        </p:nvPicPr>
        <p:blipFill>
          <a:blip r:embed="rId11">
            <a:extLst>
              <a:ext uri="{BEBA8EAE-BF5A-486C-A8C5-ECC9F3942E4B}">
                <a14:imgProps xmlns:a14="http://schemas.microsoft.com/office/drawing/2010/main">
                  <a14:imgLayer r:embed="rId12">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rot="16200000">
            <a:off x="975784" y="2932570"/>
            <a:ext cx="2288182" cy="18992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0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026"/>
                                        </p:tgtEl>
                                        <p:attrNameLst>
                                          <p:attrName>style.visibility</p:attrName>
                                        </p:attrNameLst>
                                      </p:cBhvr>
                                      <p:to>
                                        <p:strVal val="visible"/>
                                      </p:to>
                                    </p:set>
                                    <p:animEffect transition="in" filter="fade">
                                      <p:cBhvr>
                                        <p:cTn id="89" dur="500"/>
                                        <p:tgtEl>
                                          <p:spTgt spid="1026"/>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2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26"/>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nodeType="click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blinds(horizontal)">
                                      <p:cBhvr>
                                        <p:cTn id="106" dur="500"/>
                                        <p:tgtEl>
                                          <p:spTgt spid="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wipe(down)">
                                      <p:cBhvr>
                                        <p:cTn id="111" dur="500"/>
                                        <p:tgtEl>
                                          <p:spTgt spid="27"/>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blinds(horizontal)">
                                      <p:cBhvr>
                                        <p:cTn id="116" dur="500"/>
                                        <p:tgtEl>
                                          <p:spTgt spid="28"/>
                                        </p:tgtEl>
                                      </p:cBhvr>
                                    </p:animEffec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7" grpId="0"/>
      <p:bldP spid="2" grpId="0"/>
      <p:bldP spid="19" grpId="0"/>
      <p:bldP spid="21" grpId="0"/>
      <p:bldP spid="22" grpId="0"/>
      <p:bldP spid="23" grpId="0"/>
      <p:bldP spid="24" grpId="0"/>
      <p:bldP spid="27"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custDataLst>
              <p:tags r:id="rId1"/>
            </p:custDataLst>
          </p:nvPr>
        </p:nvPicPr>
        <p:blipFill>
          <a:blip r:embed="rId3">
            <a:alphaModFix amt="60000"/>
          </a:blip>
          <a:stretch>
            <a:fillRect/>
          </a:stretch>
        </p:blipFill>
        <p:spPr>
          <a:xfrm>
            <a:off x="0" y="0"/>
            <a:ext cx="12192000" cy="6858000"/>
          </a:xfrm>
          <a:prstGeom prst="rect">
            <a:avLst/>
          </a:prstGeom>
        </p:spPr>
      </p:pic>
      <p:sp>
        <p:nvSpPr>
          <p:cNvPr id="5" name="文本框 4"/>
          <p:cNvSpPr txBox="1"/>
          <p:nvPr/>
        </p:nvSpPr>
        <p:spPr>
          <a:xfrm>
            <a:off x="0" y="504825"/>
            <a:ext cx="12035790" cy="3046095"/>
          </a:xfrm>
          <a:prstGeom prst="rect">
            <a:avLst/>
          </a:prstGeom>
          <a:noFill/>
        </p:spPr>
        <p:txBody>
          <a:bodyPr wrap="square" rtlCol="0" anchor="t">
            <a:spAutoFit/>
          </a:bodyPr>
          <a:lstStyle/>
          <a:p>
            <a:pPr indent="457200" algn="just"/>
            <a:r>
              <a:rPr lang="zh-CN" altLang="en-US" sz="2400" b="1" dirty="0">
                <a:sym typeface="+mn-ea"/>
              </a:rPr>
              <a:t>Paragraph 1: When Coach Pitt said </a:t>
            </a:r>
            <a:r>
              <a:rPr lang="en-US" altLang="zh-CN" sz="2400" b="1" dirty="0">
                <a:sym typeface="+mn-ea"/>
              </a:rPr>
              <a:t>“</a:t>
            </a:r>
            <a:r>
              <a:rPr lang="zh-CN" altLang="en-US" sz="2400" b="1" dirty="0">
                <a:sym typeface="+mn-ea"/>
              </a:rPr>
              <a:t>Nice work!</a:t>
            </a:r>
            <a:r>
              <a:rPr lang="en-US" altLang="zh-CN" sz="2400" b="1" dirty="0">
                <a:sym typeface="+mn-ea"/>
              </a:rPr>
              <a:t>”</a:t>
            </a:r>
            <a:r>
              <a:rPr lang="zh-CN" altLang="en-US" sz="2400" b="1" dirty="0">
                <a:sym typeface="+mn-ea"/>
              </a:rPr>
              <a:t> to her at the finish line, Eva was surprised.</a:t>
            </a:r>
          </a:p>
          <a:p>
            <a:pPr indent="457200" algn="just"/>
            <a:endParaRPr lang="zh-CN" altLang="en-US" sz="2400" b="1" dirty="0">
              <a:sym typeface="+mn-ea"/>
            </a:endParaRPr>
          </a:p>
          <a:p>
            <a:pPr indent="457200" algn="just"/>
            <a:endParaRPr lang="zh-CN" altLang="en-US" sz="2400" b="1" dirty="0">
              <a:sym typeface="+mn-ea"/>
            </a:endParaRPr>
          </a:p>
          <a:p>
            <a:pPr indent="457200" algn="just"/>
            <a:endParaRPr lang="zh-CN" altLang="en-US" sz="2400" b="1" dirty="0">
              <a:sym typeface="+mn-ea"/>
            </a:endParaRPr>
          </a:p>
          <a:p>
            <a:pPr indent="457200" algn="just"/>
            <a:endParaRPr lang="zh-CN" altLang="en-US" sz="2400" b="1" dirty="0">
              <a:sym typeface="+mn-ea"/>
            </a:endParaRPr>
          </a:p>
          <a:p>
            <a:pPr indent="457200" algn="just"/>
            <a:endParaRPr lang="zh-CN" altLang="en-US" sz="2400" b="1" dirty="0">
              <a:sym typeface="+mn-ea"/>
            </a:endParaRPr>
          </a:p>
          <a:p>
            <a:pPr indent="457200" algn="just"/>
            <a:endParaRPr lang="zh-CN" altLang="en-US" sz="2400" b="1" dirty="0"/>
          </a:p>
          <a:p>
            <a:pPr indent="457200" algn="just"/>
            <a:r>
              <a:rPr lang="zh-CN" altLang="en-US" sz="2400" b="1" dirty="0">
                <a:sym typeface="+mn-ea"/>
              </a:rPr>
              <a:t>Paragraph 2: Eva decided to use the same trick to deal with the school building.</a:t>
            </a:r>
          </a:p>
        </p:txBody>
      </p:sp>
      <p:sp>
        <p:nvSpPr>
          <p:cNvPr id="6" name="文本框 5"/>
          <p:cNvSpPr txBox="1"/>
          <p:nvPr/>
        </p:nvSpPr>
        <p:spPr>
          <a:xfrm>
            <a:off x="0" y="508000"/>
            <a:ext cx="12035790" cy="3415030"/>
          </a:xfrm>
          <a:prstGeom prst="rect">
            <a:avLst/>
          </a:prstGeom>
          <a:noFill/>
        </p:spPr>
        <p:txBody>
          <a:bodyPr wrap="square" rtlCol="0" anchor="t">
            <a:spAutoFit/>
          </a:bodyPr>
          <a:lstStyle/>
          <a:p>
            <a:pPr indent="457200" algn="just"/>
            <a:r>
              <a:rPr lang="zh-CN" altLang="en-US" sz="2400" b="1" dirty="0">
                <a:sym typeface="+mn-ea"/>
              </a:rPr>
              <a:t>Paragraph 1: When Coach Pitt said </a:t>
            </a:r>
            <a:r>
              <a:rPr lang="en-US" altLang="zh-CN" sz="2400" b="1" dirty="0">
                <a:sym typeface="+mn-ea"/>
              </a:rPr>
              <a:t>“</a:t>
            </a:r>
            <a:r>
              <a:rPr lang="en-US" altLang="zh-CN" sz="2400" b="1" dirty="0">
                <a:solidFill>
                  <a:schemeClr val="bg1"/>
                </a:solidFill>
                <a:effectLst>
                  <a:glow rad="139700">
                    <a:schemeClr val="accent2">
                      <a:satMod val="175000"/>
                      <a:alpha val="40000"/>
                    </a:schemeClr>
                  </a:glow>
                  <a:outerShdw blurRad="38100" dist="38100" dir="2700000" algn="tl">
                    <a:srgbClr val="000000">
                      <a:alpha val="43137"/>
                    </a:srgbClr>
                  </a:outerShdw>
                </a:effectLst>
                <a:sym typeface="+mn-ea"/>
              </a:rPr>
              <a:t>Nice work</a:t>
            </a:r>
            <a:r>
              <a:rPr lang="zh-CN" altLang="en-US" sz="2400" b="1" dirty="0">
                <a:sym typeface="+mn-ea"/>
              </a:rPr>
              <a:t>!</a:t>
            </a:r>
            <a:r>
              <a:rPr lang="en-US" altLang="zh-CN" sz="2400" b="1" dirty="0">
                <a:sym typeface="+mn-ea"/>
              </a:rPr>
              <a:t>”</a:t>
            </a:r>
            <a:r>
              <a:rPr lang="zh-CN" altLang="en-US" sz="2400" b="1" dirty="0">
                <a:sym typeface="+mn-ea"/>
              </a:rPr>
              <a:t> to her </a:t>
            </a:r>
            <a:r>
              <a:rPr lang="en-US" altLang="zh-CN" sz="2400" b="1" dirty="0">
                <a:solidFill>
                  <a:schemeClr val="bg1"/>
                </a:solidFill>
                <a:effectLst>
                  <a:glow rad="139700">
                    <a:schemeClr val="accent2">
                      <a:satMod val="175000"/>
                      <a:alpha val="40000"/>
                    </a:schemeClr>
                  </a:glow>
                  <a:outerShdw blurRad="38100" dist="38100" dir="2700000" algn="tl">
                    <a:srgbClr val="000000">
                      <a:alpha val="43137"/>
                    </a:srgbClr>
                  </a:outerShdw>
                </a:effectLst>
                <a:sym typeface="+mn-ea"/>
              </a:rPr>
              <a:t>at the finish line</a:t>
            </a:r>
            <a:r>
              <a:rPr lang="zh-CN" altLang="en-US" sz="2400" b="1" dirty="0">
                <a:sym typeface="+mn-ea"/>
              </a:rPr>
              <a:t>, Eva was </a:t>
            </a:r>
            <a:r>
              <a:rPr lang="en-US" altLang="zh-CN" sz="2400" b="1" dirty="0">
                <a:solidFill>
                  <a:schemeClr val="bg1"/>
                </a:solidFill>
                <a:effectLst>
                  <a:glow rad="139700">
                    <a:schemeClr val="accent2">
                      <a:satMod val="175000"/>
                      <a:alpha val="40000"/>
                    </a:schemeClr>
                  </a:glow>
                  <a:outerShdw blurRad="38100" dist="38100" dir="2700000" algn="tl">
                    <a:srgbClr val="000000">
                      <a:alpha val="43137"/>
                    </a:srgbClr>
                  </a:outerShdw>
                </a:effectLst>
                <a:sym typeface="+mn-ea"/>
              </a:rPr>
              <a:t>surprised</a:t>
            </a:r>
            <a:r>
              <a:rPr lang="zh-CN" altLang="en-US" sz="2400" b="1" dirty="0">
                <a:sym typeface="+mn-ea"/>
              </a:rPr>
              <a:t>.</a:t>
            </a:r>
          </a:p>
          <a:p>
            <a:pPr indent="457200" algn="just"/>
            <a:endParaRPr lang="zh-CN" altLang="en-US" sz="2400" b="1" dirty="0">
              <a:sym typeface="+mn-ea"/>
            </a:endParaRPr>
          </a:p>
          <a:p>
            <a:pPr indent="457200" algn="just"/>
            <a:endParaRPr lang="zh-CN" altLang="en-US" sz="2400" b="1" dirty="0">
              <a:sym typeface="+mn-ea"/>
            </a:endParaRPr>
          </a:p>
          <a:p>
            <a:pPr indent="457200" algn="just"/>
            <a:endParaRPr lang="zh-CN" altLang="en-US" sz="2400" b="1" dirty="0">
              <a:sym typeface="+mn-ea"/>
            </a:endParaRPr>
          </a:p>
          <a:p>
            <a:pPr indent="457200" algn="just"/>
            <a:endParaRPr lang="zh-CN" altLang="en-US" sz="2400" b="1" dirty="0">
              <a:sym typeface="+mn-ea"/>
            </a:endParaRPr>
          </a:p>
          <a:p>
            <a:pPr indent="457200" algn="just"/>
            <a:endParaRPr lang="zh-CN" altLang="en-US" sz="2400" b="1" dirty="0">
              <a:sym typeface="+mn-ea"/>
            </a:endParaRPr>
          </a:p>
          <a:p>
            <a:pPr indent="457200" algn="just"/>
            <a:endParaRPr lang="zh-CN" altLang="en-US" sz="2400" b="1" dirty="0"/>
          </a:p>
          <a:p>
            <a:pPr indent="457200" algn="just"/>
            <a:r>
              <a:rPr lang="zh-CN" altLang="en-US" sz="2400" b="1" dirty="0">
                <a:sym typeface="+mn-ea"/>
              </a:rPr>
              <a:t>Paragraph 2: Eva decided to use </a:t>
            </a:r>
            <a:r>
              <a:rPr lang="en-US" altLang="zh-CN" sz="2400" b="1" dirty="0">
                <a:solidFill>
                  <a:schemeClr val="bg1"/>
                </a:solidFill>
                <a:effectLst>
                  <a:glow rad="139700">
                    <a:schemeClr val="accent2">
                      <a:satMod val="175000"/>
                      <a:alpha val="40000"/>
                    </a:schemeClr>
                  </a:glow>
                  <a:outerShdw blurRad="38100" dist="38100" dir="2700000" algn="tl">
                    <a:srgbClr val="000000">
                      <a:alpha val="43137"/>
                    </a:srgbClr>
                  </a:outerShdw>
                </a:effectLst>
                <a:sym typeface="+mn-ea"/>
              </a:rPr>
              <a:t>the same trick </a:t>
            </a:r>
            <a:r>
              <a:rPr lang="zh-CN" altLang="en-US" sz="2400" b="1" dirty="0">
                <a:sym typeface="+mn-ea"/>
              </a:rPr>
              <a:t>to deal with </a:t>
            </a:r>
            <a:r>
              <a:rPr lang="en-US" altLang="zh-CN" sz="2400" b="1" dirty="0">
                <a:solidFill>
                  <a:schemeClr val="bg1"/>
                </a:solidFill>
                <a:effectLst>
                  <a:glow rad="139700">
                    <a:schemeClr val="accent2">
                      <a:satMod val="175000"/>
                      <a:alpha val="40000"/>
                    </a:schemeClr>
                  </a:glow>
                  <a:outerShdw blurRad="38100" dist="38100" dir="2700000" algn="tl">
                    <a:srgbClr val="000000">
                      <a:alpha val="43137"/>
                    </a:srgbClr>
                  </a:outerShdw>
                </a:effectLst>
                <a:sym typeface="+mn-ea"/>
              </a:rPr>
              <a:t>the school building</a:t>
            </a:r>
            <a:r>
              <a:rPr lang="zh-CN" altLang="en-US" sz="2400" b="1" dirty="0">
                <a:sym typeface="+mn-ea"/>
              </a:rPr>
              <a:t>.</a:t>
            </a:r>
          </a:p>
          <a:p>
            <a:pPr indent="457200" algn="just"/>
            <a:endParaRPr lang="zh-CN" altLang="en-US" sz="2400" b="1" dirty="0">
              <a:sym typeface="+mn-ea"/>
            </a:endParaRPr>
          </a:p>
        </p:txBody>
      </p:sp>
      <p:sp>
        <p:nvSpPr>
          <p:cNvPr id="7" name="文本框 6"/>
          <p:cNvSpPr txBox="1"/>
          <p:nvPr/>
        </p:nvSpPr>
        <p:spPr>
          <a:xfrm>
            <a:off x="645160" y="1057275"/>
            <a:ext cx="10708640" cy="1938020"/>
          </a:xfrm>
          <a:prstGeom prst="rect">
            <a:avLst/>
          </a:prstGeom>
          <a:noFill/>
        </p:spPr>
        <p:txBody>
          <a:bodyPr wrap="square" rtlCol="0">
            <a:spAutoFit/>
          </a:bodyPr>
          <a:lstStyle/>
          <a:p>
            <a:r>
              <a:rPr lang="en-US" altLang="zh-CN" sz="2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Focus: How Eva felt about her completion of running a mile?</a:t>
            </a:r>
          </a:p>
          <a:p>
            <a:r>
              <a:rPr lang="en-US" altLang="zh-CN" sz="2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altLang="zh-CN" sz="2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2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zh-CN" sz="2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Coach and other students react?</a:t>
            </a:r>
            <a:r>
              <a:rPr lang="zh-CN" altLang="en-US" sz="2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altLang="zh-CN" sz="2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zh-CN" sz="2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altLang="zh-CN" sz="24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How Eva felt about her mind trick?</a:t>
            </a:r>
          </a:p>
        </p:txBody>
      </p:sp>
      <p:sp>
        <p:nvSpPr>
          <p:cNvPr id="8" name="文本框 7"/>
          <p:cNvSpPr txBox="1"/>
          <p:nvPr/>
        </p:nvSpPr>
        <p:spPr>
          <a:xfrm>
            <a:off x="645160" y="3641090"/>
            <a:ext cx="10708640" cy="1938020"/>
          </a:xfrm>
          <a:prstGeom prst="rect">
            <a:avLst/>
          </a:prstGeom>
          <a:noFill/>
        </p:spPr>
        <p:txBody>
          <a:bodyPr wrap="square" rtlCol="0">
            <a:spAutoFit/>
          </a:bodyPr>
          <a:lstStyle/>
          <a:p>
            <a:pPr lvl="0" algn="l">
              <a:buClrTx/>
              <a:buSzTx/>
              <a:buFontTx/>
            </a:pPr>
            <a:r>
              <a:rPr lang="en-US" altLang="zh-CN" sz="24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Focus: How Eva applied the trick? </a:t>
            </a:r>
          </a:p>
          <a:p>
            <a:pPr lvl="0" algn="l">
              <a:buClrTx/>
              <a:buSzTx/>
              <a:buFontTx/>
            </a:pPr>
            <a:r>
              <a:rPr lang="en-US" altLang="zh-CN" sz="24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p>
          <a:p>
            <a:pPr lvl="0" algn="l">
              <a:buClrTx/>
              <a:buSzTx/>
              <a:buFontTx/>
            </a:pPr>
            <a:r>
              <a:rPr lang="en-US" altLang="zh-CN" sz="24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How did it work?</a:t>
            </a:r>
          </a:p>
          <a:p>
            <a:pPr lvl="0" algn="l">
              <a:buClrTx/>
              <a:buSzTx/>
              <a:buFontTx/>
            </a:pPr>
            <a:r>
              <a:rPr lang="en-US" altLang="zh-CN" sz="24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p>
          <a:p>
            <a:pPr lvl="0" algn="l">
              <a:buClrTx/>
              <a:buSzTx/>
              <a:buFontTx/>
            </a:pPr>
            <a:r>
              <a:rPr lang="en-US" altLang="zh-CN" sz="24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How Eva felt about it? Still a headache?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down)">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4">
            <a:alphaModFix amt="60000"/>
          </a:blip>
          <a:stretch>
            <a:fillRect/>
          </a:stretch>
        </p:blipFill>
        <p:spPr>
          <a:xfrm>
            <a:off x="0" y="0"/>
            <a:ext cx="12192000" cy="6858000"/>
          </a:xfrm>
          <a:prstGeom prst="rect">
            <a:avLst/>
          </a:prstGeom>
        </p:spPr>
      </p:pic>
      <p:pic>
        <p:nvPicPr>
          <p:cNvPr id="5" name="图片 4"/>
          <p:cNvPicPr>
            <a:picLocks noChangeAspect="1"/>
          </p:cNvPicPr>
          <p:nvPr>
            <p:custDataLst>
              <p:tags r:id="rId2"/>
            </p:custDataLst>
          </p:nvPr>
        </p:nvPicPr>
        <p:blipFill>
          <a:blip r:embed="rId5"/>
          <a:stretch>
            <a:fillRect/>
          </a:stretch>
        </p:blipFill>
        <p:spPr>
          <a:xfrm>
            <a:off x="131038" y="192405"/>
            <a:ext cx="4992642" cy="6473190"/>
          </a:xfrm>
          <a:prstGeom prst="rect">
            <a:avLst/>
          </a:prstGeom>
          <a:ln w="60325" cmpd="thickThin">
            <a:solidFill>
              <a:schemeClr val="tx1">
                <a:lumMod val="95000"/>
                <a:lumOff val="5000"/>
                <a:alpha val="99000"/>
              </a:schemeClr>
            </a:solidFill>
            <a:prstDash val="solid"/>
          </a:ln>
        </p:spPr>
      </p:pic>
      <p:sp>
        <p:nvSpPr>
          <p:cNvPr id="3" name="文本框 2"/>
          <p:cNvSpPr txBox="1"/>
          <p:nvPr/>
        </p:nvSpPr>
        <p:spPr>
          <a:xfrm>
            <a:off x="5268687" y="373922"/>
            <a:ext cx="6923313" cy="7817525"/>
          </a:xfrm>
          <a:prstGeom prst="rect">
            <a:avLst/>
          </a:prstGeom>
          <a:noFill/>
        </p:spPr>
        <p:txBody>
          <a:bodyPr wrap="square" rtlCol="0">
            <a:spAutoFit/>
          </a:bodyPr>
          <a:lstStyle/>
          <a:p>
            <a:r>
              <a:rPr lang="en-US" altLang="zh-CN" sz="2200" b="1" dirty="0">
                <a:solidFill>
                  <a:srgbClr val="1D41D5"/>
                </a:solidFill>
                <a:latin typeface="Times New Roman" panose="02020603050405020304" pitchFamily="18" charset="0"/>
                <a:cs typeface="Times New Roman" panose="02020603050405020304" pitchFamily="18" charset="0"/>
                <a:sym typeface="+mn-ea"/>
              </a:rPr>
              <a:t>time: </a:t>
            </a:r>
            <a:r>
              <a:rPr lang="en-US" altLang="zh-CN" sz="2200" dirty="0">
                <a:latin typeface="Times New Roman" panose="02020603050405020304" pitchFamily="18" charset="0"/>
                <a:cs typeface="Times New Roman" panose="02020603050405020304" pitchFamily="18" charset="0"/>
                <a:sym typeface="+mn-ea"/>
              </a:rPr>
              <a:t>PE class &amp; first week in high school</a:t>
            </a:r>
            <a:endParaRPr lang="en-US" altLang="zh-CN" sz="2200" dirty="0">
              <a:latin typeface="Times New Roman" panose="02020603050405020304" pitchFamily="18" charset="0"/>
              <a:cs typeface="Times New Roman" panose="02020603050405020304" pitchFamily="18" charset="0"/>
            </a:endParaRPr>
          </a:p>
          <a:p>
            <a:r>
              <a:rPr lang="en-US" altLang="zh-CN" sz="2200" b="1" dirty="0">
                <a:solidFill>
                  <a:srgbClr val="1D41D5"/>
                </a:solidFill>
                <a:latin typeface="Times New Roman" panose="02020603050405020304" pitchFamily="18" charset="0"/>
                <a:cs typeface="Times New Roman" panose="02020603050405020304" pitchFamily="18" charset="0"/>
              </a:rPr>
              <a:t>venue:</a:t>
            </a:r>
            <a:r>
              <a:rPr lang="en-US" altLang="zh-CN" sz="2200" dirty="0">
                <a:solidFill>
                  <a:schemeClr val="tx1"/>
                </a:solidFill>
                <a:latin typeface="Times New Roman" panose="02020603050405020304" pitchFamily="18" charset="0"/>
                <a:cs typeface="Times New Roman" panose="02020603050405020304" pitchFamily="18" charset="0"/>
              </a:rPr>
              <a:t> </a:t>
            </a:r>
            <a:r>
              <a:rPr lang="en-US" altLang="zh-CN" sz="2200" dirty="0">
                <a:solidFill>
                  <a:srgbClr val="FF0000"/>
                </a:solidFill>
                <a:latin typeface="Times New Roman" panose="02020603050405020304" pitchFamily="18" charset="0"/>
                <a:cs typeface="Times New Roman" panose="02020603050405020304" pitchFamily="18" charset="0"/>
              </a:rPr>
              <a:t>long </a:t>
            </a:r>
            <a:r>
              <a:rPr lang="en-US" altLang="zh-CN" sz="2200" dirty="0">
                <a:latin typeface="Times New Roman" panose="02020603050405020304" pitchFamily="18" charset="0"/>
                <a:cs typeface="Times New Roman" panose="02020603050405020304" pitchFamily="18" charset="0"/>
              </a:rPr>
              <a:t>track &amp; </a:t>
            </a:r>
            <a:r>
              <a:rPr lang="en-US" altLang="zh-CN" sz="2200" dirty="0">
                <a:solidFill>
                  <a:srgbClr val="FF0000"/>
                </a:solidFill>
                <a:latin typeface="Times New Roman" panose="02020603050405020304" pitchFamily="18" charset="0"/>
                <a:cs typeface="Times New Roman" panose="02020603050405020304" pitchFamily="18" charset="0"/>
              </a:rPr>
              <a:t>huge </a:t>
            </a:r>
            <a:r>
              <a:rPr lang="en-US" altLang="zh-CN" sz="2200" dirty="0">
                <a:latin typeface="Times New Roman" panose="02020603050405020304" pitchFamily="18" charset="0"/>
                <a:cs typeface="Times New Roman" panose="02020603050405020304" pitchFamily="18" charset="0"/>
              </a:rPr>
              <a:t>school building</a:t>
            </a:r>
          </a:p>
          <a:p>
            <a:r>
              <a:rPr lang="en-US" altLang="zh-CN" sz="2200" dirty="0">
                <a:highlight>
                  <a:srgbClr val="FFFF00"/>
                </a:highlight>
                <a:latin typeface="Times New Roman" panose="02020603050405020304" pitchFamily="18" charset="0"/>
                <a:cs typeface="Times New Roman" panose="02020603050405020304" pitchFamily="18" charset="0"/>
              </a:rPr>
              <a:t>headaches</a:t>
            </a:r>
          </a:p>
          <a:p>
            <a:r>
              <a:rPr lang="en-US" altLang="zh-CN" sz="2200" dirty="0">
                <a:latin typeface="Times New Roman" panose="02020603050405020304" pitchFamily="18" charset="0"/>
                <a:cs typeface="Times New Roman" panose="02020603050405020304" pitchFamily="18" charset="0"/>
              </a:rPr>
              <a:t>fearful; unsettled </a:t>
            </a:r>
          </a:p>
          <a:p>
            <a:r>
              <a:rPr lang="en-US" altLang="zh-CN" sz="2200" dirty="0">
                <a:latin typeface="Times New Roman" panose="02020603050405020304" pitchFamily="18" charset="0"/>
                <a:cs typeface="Times New Roman" panose="02020603050405020304" pitchFamily="18" charset="0"/>
              </a:rPr>
              <a:t>Eva (</a:t>
            </a:r>
            <a:r>
              <a:rPr lang="en-US" altLang="zh-CN" sz="2200" dirty="0" err="1">
                <a:latin typeface="Times New Roman" panose="02020603050405020304" pitchFamily="18" charset="0"/>
                <a:cs typeface="Times New Roman" panose="02020603050405020304" pitchFamily="18" charset="0"/>
              </a:rPr>
              <a:t>主角</a:t>
            </a:r>
            <a:r>
              <a:rPr lang="en-US" altLang="zh-CN" sz="2200" dirty="0">
                <a:latin typeface="Times New Roman" panose="02020603050405020304" pitchFamily="18" charset="0"/>
                <a:cs typeface="Times New Roman" panose="02020603050405020304" pitchFamily="18" charset="0"/>
              </a:rPr>
              <a:t>) Coach Pitt/ classmates/ her grandfather</a:t>
            </a:r>
          </a:p>
          <a:p>
            <a:endParaRPr lang="en-US" altLang="zh-CN" sz="2200" dirty="0">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a:t>
            </a:r>
            <a:r>
              <a:rPr lang="en-US" altLang="zh-CN" sz="2200" dirty="0">
                <a:solidFill>
                  <a:srgbClr val="FF0000"/>
                </a:solidFill>
                <a:latin typeface="Times New Roman" panose="02020603050405020304" pitchFamily="18" charset="0"/>
                <a:cs typeface="Times New Roman" panose="02020603050405020304" pitchFamily="18" charset="0"/>
              </a:rPr>
              <a:t>long </a:t>
            </a:r>
            <a:r>
              <a:rPr lang="en-US" altLang="zh-CN" sz="2200" dirty="0">
                <a:latin typeface="Times New Roman" panose="02020603050405020304" pitchFamily="18" charset="0"/>
                <a:cs typeface="Times New Roman" panose="02020603050405020304" pitchFamily="18" charset="0"/>
              </a:rPr>
              <a:t>track  </a:t>
            </a:r>
            <a:r>
              <a:rPr lang="en-US" altLang="zh-CN" sz="2200" dirty="0">
                <a:highlight>
                  <a:srgbClr val="FFFF00"/>
                </a:highlight>
                <a:latin typeface="Times New Roman" panose="02020603050405020304" pitchFamily="18" charset="0"/>
                <a:cs typeface="Times New Roman" panose="02020603050405020304" pitchFamily="18" charset="0"/>
              </a:rPr>
              <a:t>vs. </a:t>
            </a:r>
            <a:r>
              <a:rPr lang="zh-CN" altLang="en-US" sz="2200" dirty="0">
                <a:latin typeface="Times New Roman" panose="02020603050405020304" pitchFamily="18" charset="0"/>
                <a:cs typeface="Times New Roman" panose="02020603050405020304" pitchFamily="18" charset="0"/>
              </a:rPr>
              <a:t>There was nothing she feared more than having to run a whole mile. </a:t>
            </a:r>
            <a:endParaRPr lang="en-US" altLang="zh-CN" sz="2200" dirty="0">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a:t>
            </a:r>
            <a:r>
              <a:rPr lang="en-US" altLang="zh-CN" sz="2200" dirty="0">
                <a:solidFill>
                  <a:srgbClr val="FF0000"/>
                </a:solidFill>
                <a:latin typeface="Times New Roman" panose="02020603050405020304" pitchFamily="18" charset="0"/>
                <a:cs typeface="Times New Roman" panose="02020603050405020304" pitchFamily="18" charset="0"/>
              </a:rPr>
              <a:t>huge </a:t>
            </a:r>
            <a:r>
              <a:rPr lang="en-US" altLang="zh-CN" sz="2200" dirty="0">
                <a:latin typeface="Times New Roman" panose="02020603050405020304" pitchFamily="18" charset="0"/>
                <a:cs typeface="Times New Roman" panose="02020603050405020304" pitchFamily="18" charset="0"/>
              </a:rPr>
              <a:t>school building</a:t>
            </a:r>
            <a:r>
              <a:rPr lang="en-US" altLang="zh-CN" sz="2200" dirty="0">
                <a:highlight>
                  <a:srgbClr val="FFFF00"/>
                </a:highlight>
                <a:latin typeface="Times New Roman" panose="02020603050405020304" pitchFamily="18" charset="0"/>
                <a:cs typeface="Times New Roman" panose="02020603050405020304" pitchFamily="18" charset="0"/>
              </a:rPr>
              <a:t> vs. </a:t>
            </a:r>
            <a:r>
              <a:rPr lang="zh-CN" altLang="en-US" sz="2200" dirty="0">
                <a:latin typeface="Times New Roman" panose="02020603050405020304" pitchFamily="18" charset="0"/>
                <a:cs typeface="Times New Roman" panose="02020603050405020304" pitchFamily="18" charset="0"/>
              </a:rPr>
              <a:t>Having a poor sense of direction</a:t>
            </a:r>
            <a:endParaRPr lang="en-US" altLang="zh-CN"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It was a six-story building. On each floor, hallways stretched in four directions, leading to classrooms, laboratories, and teachers</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offices. Somewhere in the building, there was also a library, a cafeteria, and a gym.</a:t>
            </a:r>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Eva figured she would be left in the dust… she thought. “I’ll come in last for sure.”</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she focused on reaching the shadow east on the track by an oak tree up ahead. Then she concentrated on jogging to the spot where the track curved.</a:t>
            </a:r>
          </a:p>
          <a:p>
            <a:endParaRPr lang="en-US" altLang="zh-CN" sz="2200" dirty="0">
              <a:latin typeface="Times New Roman" panose="02020603050405020304" pitchFamily="18" charset="0"/>
              <a:cs typeface="Times New Roman" panose="02020603050405020304" pitchFamily="18" charset="0"/>
            </a:endParaRPr>
          </a:p>
          <a:p>
            <a:r>
              <a:rPr lang="en-US" altLang="zh-CN" sz="2200" b="1" dirty="0">
                <a:solidFill>
                  <a:srgbClr val="1D41D5"/>
                </a:solidFill>
                <a:latin typeface="Times New Roman" panose="02020603050405020304" pitchFamily="18" charset="0"/>
                <a:cs typeface="Times New Roman" panose="02020603050405020304" pitchFamily="18" charset="0"/>
              </a:rPr>
              <a:t>Theme: </a:t>
            </a:r>
            <a:r>
              <a:rPr lang="en-US" altLang="zh-CN" sz="2400" dirty="0">
                <a:latin typeface="Times New Roman" panose="02020603050405020304" pitchFamily="18" charset="0"/>
                <a:cs typeface="Times New Roman" panose="02020603050405020304" pitchFamily="18" charset="0"/>
              </a:rPr>
              <a:t>wisdom &amp; personal growth </a:t>
            </a: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linds(horizontal)">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linds(horizontal)">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linds(horizontal)">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blinds(horizontal)">
                                      <p:cBhvr>
                                        <p:cTn id="49" dur="500"/>
                                        <p:tgtEl>
                                          <p:spTgt spid="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blinds(horizontal)">
                                      <p:cBhvr>
                                        <p:cTn id="54" dur="500"/>
                                        <p:tgtEl>
                                          <p:spTgt spid="3">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blinds(horizontal)">
                                      <p:cBhvr>
                                        <p:cTn id="5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3">
            <a:alphaModFix amt="60000"/>
          </a:blip>
          <a:stretch>
            <a:fillRect/>
          </a:stretch>
        </p:blipFill>
        <p:spPr>
          <a:xfrm>
            <a:off x="0" y="0"/>
            <a:ext cx="12192000" cy="6858000"/>
          </a:xfrm>
          <a:prstGeom prst="rect">
            <a:avLst/>
          </a:prstGeom>
        </p:spPr>
      </p:pic>
      <p:sp>
        <p:nvSpPr>
          <p:cNvPr id="5" name="文本框 4"/>
          <p:cNvSpPr txBox="1"/>
          <p:nvPr/>
        </p:nvSpPr>
        <p:spPr>
          <a:xfrm>
            <a:off x="156950" y="115902"/>
            <a:ext cx="3193576" cy="461665"/>
          </a:xfrm>
          <a:prstGeom prst="rect">
            <a:avLst/>
          </a:prstGeom>
          <a:noFill/>
        </p:spPr>
        <p:txBody>
          <a:bodyPr wrap="square" rtlCol="0">
            <a:spAutoFit/>
          </a:bodyPr>
          <a:lstStyle/>
          <a:p>
            <a:r>
              <a:rPr lang="zh-CN" altLang="en-US" sz="2400" b="1" dirty="0"/>
              <a:t>原文好词好句</a:t>
            </a:r>
          </a:p>
        </p:txBody>
      </p:sp>
      <p:sp>
        <p:nvSpPr>
          <p:cNvPr id="6" name="文本框 5"/>
          <p:cNvSpPr txBox="1"/>
          <p:nvPr/>
        </p:nvSpPr>
        <p:spPr>
          <a:xfrm>
            <a:off x="257810" y="630297"/>
            <a:ext cx="6320411" cy="6232475"/>
          </a:xfrm>
          <a:prstGeom prst="rect">
            <a:avLst/>
          </a:prstGeom>
          <a:noFill/>
        </p:spPr>
        <p:txBody>
          <a:bodyPr wrap="square" rtlCol="0">
            <a:spAutoFit/>
          </a:bodyPr>
          <a:lstStyle/>
          <a:p>
            <a:pPr marL="457200" indent="-457200" algn="just">
              <a:buAutoNum type="arabicPeriod"/>
            </a:pPr>
            <a:r>
              <a:rPr lang="en-US" altLang="zh-CN" sz="2100" b="1" dirty="0"/>
              <a:t>spend some time doing</a:t>
            </a:r>
          </a:p>
          <a:p>
            <a:pPr marL="457200" indent="-457200" algn="just">
              <a:buAutoNum type="arabicPeriod"/>
            </a:pPr>
            <a:r>
              <a:rPr lang="zh-CN" altLang="en-US" sz="2100" b="1" dirty="0"/>
              <a:t>keep her head above water</a:t>
            </a:r>
            <a:endParaRPr lang="en-US" altLang="zh-CN" sz="2100" b="1" dirty="0"/>
          </a:p>
          <a:p>
            <a:pPr marL="457200" indent="-457200" algn="just">
              <a:buAutoNum type="arabicPeriod"/>
            </a:pPr>
            <a:r>
              <a:rPr lang="zh-CN" altLang="en-US" sz="2100" b="1" dirty="0"/>
              <a:t>headaches </a:t>
            </a:r>
            <a:endParaRPr lang="en-US" altLang="zh-CN" sz="2100" b="1" dirty="0"/>
          </a:p>
          <a:p>
            <a:pPr marL="457200" indent="-457200" algn="just">
              <a:buAutoNum type="arabicPeriod"/>
            </a:pPr>
            <a:r>
              <a:rPr lang="zh-CN" altLang="en-US" sz="2100" b="1" dirty="0"/>
              <a:t>a six-story building</a:t>
            </a:r>
            <a:endParaRPr lang="en-US" altLang="zh-CN" sz="2100" b="1" dirty="0"/>
          </a:p>
          <a:p>
            <a:pPr marL="457200" indent="-457200" algn="just">
              <a:buAutoNum type="arabicPeriod"/>
            </a:pPr>
            <a:r>
              <a:rPr lang="zh-CN" altLang="en-US" sz="2100" b="1" dirty="0"/>
              <a:t>hallways stretched in four directions</a:t>
            </a:r>
            <a:endParaRPr lang="en-US" altLang="zh-CN" sz="2100" b="1" dirty="0"/>
          </a:p>
          <a:p>
            <a:pPr marL="457200" indent="-457200" algn="just">
              <a:buAutoNum type="arabicPeriod"/>
            </a:pPr>
            <a:r>
              <a:rPr lang="en-US" altLang="zh-CN" sz="2100" b="1" dirty="0"/>
              <a:t>have</a:t>
            </a:r>
            <a:r>
              <a:rPr lang="zh-CN" altLang="en-US" sz="2100" b="1" dirty="0"/>
              <a:t> a poor sense of direction</a:t>
            </a:r>
            <a:endParaRPr lang="en-US" altLang="zh-CN" sz="2100" b="1" dirty="0"/>
          </a:p>
          <a:p>
            <a:pPr marL="457200" indent="-457200" algn="just">
              <a:buAutoNum type="arabicPeriod"/>
            </a:pPr>
            <a:r>
              <a:rPr lang="zh-CN" altLang="en-US" sz="2100" b="1" dirty="0"/>
              <a:t>get around </a:t>
            </a:r>
            <a:endParaRPr lang="en-US" altLang="zh-CN" sz="2100" b="1" dirty="0"/>
          </a:p>
          <a:p>
            <a:pPr marL="457200" indent="-457200" algn="just">
              <a:buAutoNum type="arabicPeriod"/>
            </a:pPr>
            <a:r>
              <a:rPr lang="zh-CN" altLang="en-US" sz="2100" b="1" dirty="0"/>
              <a:t>commit to memory</a:t>
            </a:r>
            <a:endParaRPr lang="en-US" altLang="zh-CN" sz="2100" b="1" dirty="0"/>
          </a:p>
          <a:p>
            <a:pPr marL="457200" indent="-457200" algn="just">
              <a:buAutoNum type="arabicPeriod"/>
            </a:pPr>
            <a:r>
              <a:rPr lang="zh-CN" altLang="en-US" sz="2100" b="1" dirty="0"/>
              <a:t>searched the faces for signs of panic.</a:t>
            </a:r>
            <a:endParaRPr lang="en-US" altLang="zh-CN" sz="2100" b="1" dirty="0"/>
          </a:p>
          <a:p>
            <a:pPr marL="457200" indent="-457200" algn="just">
              <a:buAutoNum type="arabicPeriod"/>
            </a:pPr>
            <a:r>
              <a:rPr lang="zh-CN" altLang="en-US" sz="2100" b="1" dirty="0"/>
              <a:t>There was nothing she feared more than </a:t>
            </a:r>
            <a:r>
              <a:rPr lang="en-US" altLang="zh-CN" sz="2100" b="1" dirty="0"/>
              <a:t>doing </a:t>
            </a:r>
            <a:r>
              <a:rPr lang="en-US" altLang="zh-CN" sz="2100" b="1" dirty="0" err="1"/>
              <a:t>sth</a:t>
            </a:r>
            <a:r>
              <a:rPr lang="en-US" altLang="zh-CN" sz="2100" b="1" dirty="0"/>
              <a:t>.</a:t>
            </a:r>
          </a:p>
          <a:p>
            <a:pPr marL="457200" indent="-457200" algn="just">
              <a:buAutoNum type="arabicPeriod"/>
            </a:pPr>
            <a:r>
              <a:rPr lang="zh-CN" altLang="en-US" sz="2100" b="1" dirty="0"/>
              <a:t>bl</a:t>
            </a:r>
            <a:r>
              <a:rPr lang="en-US" altLang="zh-CN" sz="2100" b="1" dirty="0"/>
              <a:t>o</a:t>
            </a:r>
            <a:r>
              <a:rPr lang="zh-CN" altLang="en-US" sz="2100" b="1" dirty="0"/>
              <a:t>w </a:t>
            </a:r>
            <a:r>
              <a:rPr lang="en-US" altLang="zh-CN" sz="2100" b="1" dirty="0"/>
              <a:t>one’s</a:t>
            </a:r>
            <a:r>
              <a:rPr lang="zh-CN" altLang="en-US" sz="2100" b="1" dirty="0"/>
              <a:t> whistle </a:t>
            </a:r>
            <a:endParaRPr lang="en-US" altLang="zh-CN" sz="2100" b="1" dirty="0"/>
          </a:p>
          <a:p>
            <a:pPr marL="457200" indent="-457200" algn="just">
              <a:buAutoNum type="arabicPeriod"/>
            </a:pPr>
            <a:r>
              <a:rPr lang="zh-CN" altLang="en-US" sz="2100" b="1" dirty="0"/>
              <a:t>be left in the dust</a:t>
            </a:r>
            <a:endParaRPr lang="en-US" altLang="zh-CN" sz="2100" b="1" dirty="0"/>
          </a:p>
          <a:p>
            <a:pPr marL="457200" indent="-457200" algn="just">
              <a:buAutoNum type="arabicPeriod"/>
            </a:pPr>
            <a:r>
              <a:rPr lang="zh-CN" altLang="en-US" sz="2100" b="1" dirty="0"/>
              <a:t>edge ahead</a:t>
            </a:r>
            <a:endParaRPr lang="en-US" altLang="zh-CN" sz="2100" b="1" dirty="0"/>
          </a:p>
          <a:p>
            <a:pPr marL="457200" indent="-457200" algn="just">
              <a:buAutoNum type="arabicPeriod"/>
            </a:pPr>
            <a:r>
              <a:rPr lang="zh-CN" altLang="en-US" sz="2100" b="1" dirty="0"/>
              <a:t>f</a:t>
            </a:r>
            <a:r>
              <a:rPr lang="en-US" altLang="zh-CN" sz="2100" b="1" dirty="0"/>
              <a:t>a</a:t>
            </a:r>
            <a:r>
              <a:rPr lang="zh-CN" altLang="en-US" sz="2100" b="1" dirty="0"/>
              <a:t>ll behind</a:t>
            </a:r>
            <a:endParaRPr lang="en-US" altLang="zh-CN" sz="2100" b="1" dirty="0"/>
          </a:p>
          <a:p>
            <a:pPr marL="457200" indent="-457200" algn="just">
              <a:buAutoNum type="arabicPeriod"/>
            </a:pPr>
            <a:r>
              <a:rPr lang="zh-CN" altLang="en-US" sz="2100" b="1" dirty="0"/>
              <a:t>come in last for sure.</a:t>
            </a:r>
            <a:endParaRPr lang="en-US" altLang="zh-CN" sz="2100" b="1" dirty="0"/>
          </a:p>
          <a:p>
            <a:pPr marL="457200" indent="-457200" algn="just">
              <a:buAutoNum type="arabicPeriod"/>
            </a:pPr>
            <a:r>
              <a:rPr lang="zh-CN" altLang="en-US" sz="2100" b="1" dirty="0"/>
              <a:t>breathe hard</a:t>
            </a:r>
            <a:endParaRPr lang="en-US" altLang="zh-CN" sz="2100" b="1" dirty="0"/>
          </a:p>
          <a:p>
            <a:pPr marL="457200" indent="-457200" algn="just">
              <a:buAutoNum type="arabicPeriod"/>
            </a:pPr>
            <a:r>
              <a:rPr lang="zh-CN" altLang="en-US" sz="2100" b="1" dirty="0"/>
              <a:t>with her heart pounding and legs shaking</a:t>
            </a:r>
            <a:endParaRPr lang="en-US" altLang="zh-CN" sz="2100" b="1" dirty="0"/>
          </a:p>
          <a:p>
            <a:pPr marL="457200" indent="-457200" algn="just">
              <a:buAutoNum type="arabicPeriod"/>
            </a:pPr>
            <a:r>
              <a:rPr lang="zh-CN" altLang="en-US" sz="2100" b="1" dirty="0"/>
              <a:t>a mind </a:t>
            </a:r>
            <a:r>
              <a:rPr lang="en-US" altLang="zh-CN" sz="2100" b="1" dirty="0"/>
              <a:t>tr</a:t>
            </a:r>
            <a:r>
              <a:rPr lang="zh-CN" altLang="en-US" sz="2100" b="1" dirty="0"/>
              <a:t>ick </a:t>
            </a:r>
            <a:endParaRPr lang="en-US" altLang="zh-CN" sz="2100" b="1" dirty="0"/>
          </a:p>
          <a:p>
            <a:pPr marL="457200" indent="-457200" algn="just">
              <a:buAutoNum type="arabicPeriod"/>
            </a:pPr>
            <a:r>
              <a:rPr lang="en-US" altLang="zh-CN" sz="2100" b="1" dirty="0"/>
              <a:t>a </a:t>
            </a:r>
            <a:r>
              <a:rPr lang="zh-CN" altLang="en-US" sz="2100" b="1" dirty="0"/>
              <a:t>lap</a:t>
            </a:r>
          </a:p>
        </p:txBody>
      </p:sp>
      <p:sp>
        <p:nvSpPr>
          <p:cNvPr id="7" name="文本框 6"/>
          <p:cNvSpPr txBox="1"/>
          <p:nvPr/>
        </p:nvSpPr>
        <p:spPr>
          <a:xfrm>
            <a:off x="6578221" y="555046"/>
            <a:ext cx="6320411" cy="7525137"/>
          </a:xfrm>
          <a:prstGeom prst="rect">
            <a:avLst/>
          </a:prstGeom>
          <a:noFill/>
        </p:spPr>
        <p:txBody>
          <a:bodyPr wrap="square" rtlCol="0">
            <a:spAutoFit/>
          </a:bodyPr>
          <a:lstStyle/>
          <a:p>
            <a:pPr marL="457200" indent="-457200" algn="just">
              <a:buAutoNum type="arabicPeriod"/>
            </a:pPr>
            <a:r>
              <a:rPr lang="zh-CN" altLang="en-US" sz="2100" b="1" dirty="0"/>
              <a:t>花时间做某事</a:t>
            </a:r>
            <a:endParaRPr lang="en-US" altLang="zh-CN" sz="2100" b="1" dirty="0"/>
          </a:p>
          <a:p>
            <a:pPr marL="457200" indent="-457200" algn="just">
              <a:buAutoNum type="arabicPeriod"/>
            </a:pPr>
            <a:r>
              <a:rPr lang="zh-CN" altLang="en-US" sz="2100" b="1" dirty="0"/>
              <a:t>勉强度日</a:t>
            </a:r>
            <a:endParaRPr lang="en-US" altLang="zh-CN" sz="2100" b="1" dirty="0"/>
          </a:p>
          <a:p>
            <a:pPr marL="457200" indent="-457200" algn="just">
              <a:buAutoNum type="arabicPeriod"/>
            </a:pPr>
            <a:r>
              <a:rPr lang="zh-CN" altLang="en-US" sz="2100" b="1" dirty="0"/>
              <a:t>让人头疼的事</a:t>
            </a:r>
            <a:endParaRPr lang="en-US" altLang="zh-CN" sz="2100" b="1" dirty="0"/>
          </a:p>
          <a:p>
            <a:pPr marL="457200" indent="-457200" algn="just">
              <a:buAutoNum type="arabicPeriod"/>
            </a:pPr>
            <a:r>
              <a:rPr lang="zh-CN" altLang="en-US" sz="2100" b="1" dirty="0"/>
              <a:t>一个六层的建筑</a:t>
            </a:r>
            <a:endParaRPr lang="en-US" altLang="zh-CN" sz="2100" b="1" dirty="0"/>
          </a:p>
          <a:p>
            <a:pPr marL="457200" indent="-457200" algn="just">
              <a:buAutoNum type="arabicPeriod"/>
            </a:pPr>
            <a:r>
              <a:rPr lang="zh-CN" altLang="en-US" sz="2100" b="1" dirty="0"/>
              <a:t>走廊朝四个方向延伸</a:t>
            </a:r>
            <a:endParaRPr lang="en-US" altLang="zh-CN" sz="2100" b="1" dirty="0"/>
          </a:p>
          <a:p>
            <a:pPr marL="457200" indent="-457200" algn="just">
              <a:buAutoNum type="arabicPeriod"/>
            </a:pPr>
            <a:r>
              <a:rPr lang="zh-CN" altLang="en-US" sz="2100" b="1" dirty="0"/>
              <a:t>方向感差</a:t>
            </a:r>
            <a:endParaRPr lang="en-US" altLang="zh-CN" sz="2100" b="1" dirty="0"/>
          </a:p>
          <a:p>
            <a:pPr marL="457200" indent="-457200" algn="just">
              <a:buAutoNum type="arabicPeriod"/>
            </a:pPr>
            <a:r>
              <a:rPr lang="zh-CN" altLang="en-US" sz="2100" b="1" dirty="0"/>
              <a:t>四处走动</a:t>
            </a:r>
            <a:endParaRPr lang="en-US" altLang="zh-CN" sz="2100" b="1" dirty="0"/>
          </a:p>
          <a:p>
            <a:pPr marL="457200" indent="-457200" algn="just">
              <a:buAutoNum type="arabicPeriod"/>
            </a:pPr>
            <a:r>
              <a:rPr lang="zh-CN" altLang="en-US" sz="2100" b="1" dirty="0"/>
              <a:t>记住；牢记于心</a:t>
            </a:r>
            <a:endParaRPr lang="en-US" altLang="zh-CN" sz="2100" b="1" dirty="0"/>
          </a:p>
          <a:p>
            <a:pPr marL="457200" indent="-457200" algn="just">
              <a:buAutoNum type="arabicPeriod"/>
            </a:pPr>
            <a:r>
              <a:rPr lang="zh-CN" altLang="en-US" sz="2100" b="1" dirty="0"/>
              <a:t>想从他们的脸上找到害怕的神情</a:t>
            </a:r>
            <a:endParaRPr lang="en-US" altLang="zh-CN" sz="2100" b="1" dirty="0"/>
          </a:p>
          <a:p>
            <a:pPr marL="457200" indent="-457200" algn="just">
              <a:buAutoNum type="arabicPeriod"/>
            </a:pPr>
            <a:r>
              <a:rPr lang="zh-CN" altLang="en-US" sz="2100" b="1" dirty="0"/>
              <a:t>没有什么比</a:t>
            </a:r>
            <a:r>
              <a:rPr lang="en-US" altLang="zh-CN" sz="2100" b="1" dirty="0"/>
              <a:t>……</a:t>
            </a:r>
            <a:r>
              <a:rPr lang="zh-CN" altLang="en-US" sz="2100" b="1" dirty="0"/>
              <a:t>更让她害怕的了</a:t>
            </a:r>
            <a:endParaRPr lang="en-US" altLang="zh-CN" sz="2100" b="1" dirty="0"/>
          </a:p>
          <a:p>
            <a:pPr marL="457200" indent="-457200" algn="just">
              <a:buAutoNum type="arabicPeriod"/>
            </a:pPr>
            <a:r>
              <a:rPr lang="zh-CN" altLang="en-US" sz="2100" b="1" dirty="0"/>
              <a:t>吹口哨</a:t>
            </a:r>
            <a:endParaRPr lang="en-US" altLang="zh-CN" sz="2100" b="1" dirty="0"/>
          </a:p>
          <a:p>
            <a:pPr marL="457200" indent="-457200" algn="just">
              <a:buAutoNum type="arabicPeriod"/>
            </a:pPr>
            <a:r>
              <a:rPr lang="zh-CN" altLang="en-US" sz="2100" b="1" dirty="0"/>
              <a:t>轻易击败或被超过</a:t>
            </a:r>
            <a:endParaRPr lang="en-US" altLang="zh-CN" sz="2100" b="1" dirty="0"/>
          </a:p>
          <a:p>
            <a:pPr marL="457200" indent="-457200" algn="just">
              <a:buAutoNum type="arabicPeriod"/>
            </a:pPr>
            <a:r>
              <a:rPr lang="zh-CN" altLang="en-US" sz="2100" b="1" dirty="0"/>
              <a:t>领先</a:t>
            </a:r>
            <a:endParaRPr lang="en-US" altLang="zh-CN" sz="2100" b="1" dirty="0"/>
          </a:p>
          <a:p>
            <a:pPr marL="457200" indent="-457200" algn="just">
              <a:buAutoNum type="arabicPeriod"/>
            </a:pPr>
            <a:r>
              <a:rPr lang="zh-CN" altLang="en-US" sz="2100" b="1" dirty="0"/>
              <a:t>落后</a:t>
            </a:r>
            <a:endParaRPr lang="en-US" altLang="zh-CN" sz="2100" b="1" dirty="0"/>
          </a:p>
          <a:p>
            <a:pPr marL="457200" indent="-457200" algn="just">
              <a:buAutoNum type="arabicPeriod"/>
            </a:pPr>
            <a:r>
              <a:rPr lang="zh-CN" altLang="en-US" sz="2100" b="1" dirty="0"/>
              <a:t>肯定是最后</a:t>
            </a:r>
            <a:endParaRPr lang="en-US" altLang="zh-CN" sz="2100" b="1" dirty="0"/>
          </a:p>
          <a:p>
            <a:pPr marL="457200" indent="-457200" algn="just">
              <a:buAutoNum type="arabicPeriod"/>
            </a:pPr>
            <a:r>
              <a:rPr lang="zh-CN" altLang="en-US" sz="2100" b="1" dirty="0"/>
              <a:t>喘气；费力呼吸</a:t>
            </a:r>
            <a:endParaRPr lang="en-US" altLang="zh-CN" sz="2100" b="1" dirty="0"/>
          </a:p>
          <a:p>
            <a:pPr marL="457200" indent="-457200" algn="just">
              <a:buAutoNum type="arabicPeriod"/>
            </a:pPr>
            <a:r>
              <a:rPr lang="zh-CN" altLang="en-US" sz="2100" b="1" dirty="0"/>
              <a:t>她的心怦怦直跳，双腿颤抖</a:t>
            </a:r>
            <a:endParaRPr lang="en-US" altLang="zh-CN" sz="2100" b="1" dirty="0"/>
          </a:p>
          <a:p>
            <a:pPr marL="457200" indent="-457200" algn="just">
              <a:buAutoNum type="arabicPeriod"/>
            </a:pPr>
            <a:r>
              <a:rPr lang="zh-CN" altLang="en-US" sz="2100" b="1" dirty="0"/>
              <a:t>心理战术</a:t>
            </a:r>
            <a:endParaRPr lang="en-US" altLang="zh-CN" sz="2100" b="1" dirty="0"/>
          </a:p>
          <a:p>
            <a:pPr marL="457200" indent="-457200" algn="just">
              <a:buAutoNum type="arabicPeriod"/>
            </a:pPr>
            <a:r>
              <a:rPr lang="zh-CN" altLang="en-US" sz="2100" b="1" dirty="0"/>
              <a:t>一圈</a:t>
            </a:r>
            <a:endParaRPr lang="en-US" altLang="zh-CN" sz="2100" b="1" dirty="0"/>
          </a:p>
          <a:p>
            <a:pPr marL="457200" indent="-457200" algn="just">
              <a:buAutoNum type="arabicPeriod"/>
            </a:pPr>
            <a:endParaRPr lang="en-US" altLang="zh-CN" sz="2100" b="1" dirty="0"/>
          </a:p>
          <a:p>
            <a:pPr marL="457200" indent="-457200" algn="just">
              <a:buAutoNum type="arabicPeriod"/>
            </a:pPr>
            <a:endParaRPr lang="en-US" altLang="zh-CN" sz="2100" b="1" dirty="0"/>
          </a:p>
          <a:p>
            <a:pPr marL="457200" indent="-457200" algn="just">
              <a:buAutoNum type="arabicPeriod"/>
            </a:pPr>
            <a:endParaRPr lang="en-US" altLang="zh-CN" sz="2100" b="1" dirty="0"/>
          </a:p>
          <a:p>
            <a:pPr marL="457200" indent="-457200" algn="just">
              <a:buAutoNum type="arabicPeriod"/>
            </a:pPr>
            <a:endParaRPr lang="zh-CN" altLang="en-US" sz="2100" b="1"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Y1OGQ2MjI0NmM4MWIwNmY5ZWJkOGI2NjQwYTM2NTMifQ=="/>
  <p:tag name="KSO_WPP_MARK_KEY" val="2e5e8d91-64e6-4d04-a897-33205328c96d"/>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1848</Words>
  <Application>Microsoft Office PowerPoint</Application>
  <PresentationFormat>宽屏</PresentationFormat>
  <Paragraphs>172</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汉仪菱心体简</vt:lpstr>
      <vt:lpstr>Calibri</vt:lpstr>
      <vt:lpstr>Times New Roman</vt:lpstr>
      <vt:lpstr>Arial</vt:lpstr>
      <vt:lpstr>HelveticaNeue</vt:lpstr>
      <vt:lpstr>楷体</vt:lpstr>
      <vt:lpstr>Segoe Print</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Wiesen Zhu</cp:lastModifiedBy>
  <cp:revision>58</cp:revision>
  <dcterms:created xsi:type="dcterms:W3CDTF">2024-01-11T01:43:00Z</dcterms:created>
  <dcterms:modified xsi:type="dcterms:W3CDTF">2024-01-24T07:38:08Z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4365323E7D8947239DA4896A4B4397BB_12</vt:lpwstr>
  </property>
  <property fmtid="{D5CDD505-2E9C-101B-9397-08002B2CF9AE}" pid="3" name="KSOProductBuildVer">
    <vt:lpwstr>2052-11.1.0.14309</vt:lpwstr>
  </property>
</Properties>
</file>