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5"/>
  </p:notesMasterIdLst>
  <p:handoutMasterIdLst>
    <p:handoutMasterId r:id="rId27"/>
  </p:handoutMasterIdLst>
  <p:sldIdLst>
    <p:sldId id="340" r:id="rId3"/>
    <p:sldId id="256" r:id="rId4"/>
    <p:sldId id="319" r:id="rId6"/>
    <p:sldId id="258" r:id="rId7"/>
    <p:sldId id="259" r:id="rId8"/>
    <p:sldId id="261" r:id="rId9"/>
    <p:sldId id="260" r:id="rId10"/>
    <p:sldId id="262" r:id="rId11"/>
    <p:sldId id="263" r:id="rId12"/>
    <p:sldId id="264" r:id="rId13"/>
    <p:sldId id="265" r:id="rId14"/>
    <p:sldId id="305" r:id="rId15"/>
    <p:sldId id="266" r:id="rId16"/>
    <p:sldId id="267" r:id="rId17"/>
    <p:sldId id="268" r:id="rId18"/>
    <p:sldId id="270" r:id="rId19"/>
    <p:sldId id="271" r:id="rId20"/>
    <p:sldId id="272" r:id="rId21"/>
    <p:sldId id="273" r:id="rId22"/>
    <p:sldId id="274" r:id="rId23"/>
    <p:sldId id="297" r:id="rId24"/>
    <p:sldId id="298" r:id="rId25"/>
    <p:sldId id="299" r:id="rId26"/>
  </p:sldIdLst>
  <p:sldSz cx="12192000" cy="6858000"/>
  <p:notesSz cx="6858000" cy="9144000"/>
  <p:defaultTextStyle>
    <a:defPPr rtl="0">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2" autoAdjust="0"/>
    <p:restoredTop sz="94605" autoAdjust="0"/>
  </p:normalViewPr>
  <p:slideViewPr>
    <p:cSldViewPr snapToGrid="0">
      <p:cViewPr varScale="1">
        <p:scale>
          <a:sx n="86" d="100"/>
          <a:sy n="86" d="100"/>
        </p:scale>
        <p:origin x="605" y="62"/>
      </p:cViewPr>
      <p:guideLst/>
    </p:cSldViewPr>
  </p:slideViewPr>
  <p:notesTextViewPr>
    <p:cViewPr>
      <p:scale>
        <a:sx n="1" d="1"/>
        <a:sy n="1" d="1"/>
      </p:scale>
      <p:origin x="0" y="0"/>
    </p:cViewPr>
  </p:notesTextViewPr>
  <p:notesViewPr>
    <p:cSldViewPr snapToGrid="0">
      <p:cViewPr varScale="1">
        <p:scale>
          <a:sx n="88" d="100"/>
          <a:sy n="88" d="100"/>
        </p:scale>
        <p:origin x="379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8D2096-651A-44EB-B335-0CD3A7FF11CE}" type="datetime1">
              <a:rPr lang="zh-CN" altLang="en-US" smtClean="0">
                <a:latin typeface="Microsoft YaHei UI" panose="020B0503020204020204" pitchFamily="34" charset="-122"/>
                <a:ea typeface="Microsoft YaHei UI" panose="020B0503020204020204" pitchFamily="34" charset="-122"/>
              </a:rPr>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D24AC9-7495-4E3F-ADDF-5256D7C54D8E}" type="slidenum">
              <a:rPr lang="en-US" altLang="zh-CN" smtClean="0">
                <a:latin typeface="Microsoft YaHei UI" panose="020B0503020204020204" pitchFamily="34" charset="-122"/>
                <a:ea typeface="Microsoft YaHei UI" panose="020B0503020204020204" pitchFamily="34" charset="-122"/>
              </a:rPr>
            </a:fld>
            <a:endParaRPr lang="zh-CN" altLang="en-US">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22A8867F-CAF7-4926-B47A-8DDC82ADFD2F}" type="datetime1">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dirty="0"/>
              <a:t>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8DE52DB-2063-4BF0-9899-4431302C06D1}" type="slidenum">
              <a:rPr lang="en-US" altLang="zh-CN" noProof="0" smtClean="0"/>
            </a:fld>
            <a:endParaRPr lang="zh-CN" altLang="en-US" noProof="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DE52DB-2063-4BF0-9899-4431302C06D1}" type="slidenum">
              <a:rPr lang="en-US" altLang="zh-CN"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16" name="矩形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矩形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矩形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矩形​​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组 3"/>
          <p:cNvGrpSpPr/>
          <p:nvPr/>
        </p:nvGrpSpPr>
        <p:grpSpPr>
          <a:xfrm>
            <a:off x="5250180" y="1267730"/>
            <a:ext cx="1691640" cy="645295"/>
            <a:chOff x="5318306" y="1386268"/>
            <a:chExt cx="1567331" cy="645295"/>
          </a:xfrm>
        </p:grpSpPr>
        <p:cxnSp>
          <p:nvCxnSpPr>
            <p:cNvPr id="17" name="直接连接符​​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副标题 2"/>
          <p:cNvSpPr>
            <a:spLocks noGrp="1"/>
          </p:cNvSpPr>
          <p:nvPr>
            <p:ph type="subTitle" idx="1" hasCustomPrompt="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latin typeface="Microsoft YaHei UI" panose="020B0503020204020204" pitchFamily="34" charset="-122"/>
                <a:ea typeface="Microsoft YaHei UI" panose="020B0503020204020204" pitchFamily="34" charset="-122"/>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endParaRPr lang="zh-CN" altLang="en-US" noProof="0"/>
          </a:p>
        </p:txBody>
      </p:sp>
      <p:sp>
        <p:nvSpPr>
          <p:cNvPr id="20" name="日期占位符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icrosoft YaHei UI" panose="020B0503020204020204" pitchFamily="34" charset="-122"/>
                <a:ea typeface="Microsoft YaHei UI" panose="020B0503020204020204" pitchFamily="34" charset="-122"/>
              </a:defRPr>
            </a:lvl1pPr>
          </a:lstStyle>
          <a:p>
            <a:fld id="{1075EC1E-C64D-4101-8267-0B6FD8847CC8}" type="datetime1">
              <a:rPr lang="zh-CN" altLang="en-US" noProof="0" smtClean="0"/>
            </a:fld>
            <a:endParaRPr lang="zh-CN" altLang="en-US" noProof="0"/>
          </a:p>
        </p:txBody>
      </p:sp>
      <p:sp>
        <p:nvSpPr>
          <p:cNvPr id="21" name="页脚占位符 20"/>
          <p:cNvSpPr>
            <a:spLocks noGrp="1"/>
          </p:cNvSpPr>
          <p:nvPr>
            <p:ph type="ftr" sz="quarter" idx="11"/>
          </p:nvPr>
        </p:nvSpPr>
        <p:spPr>
          <a:xfrm>
            <a:off x="1453896" y="5212080"/>
            <a:ext cx="5905500"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22" name="幻灯片编号占位符 21"/>
          <p:cNvSpPr>
            <a:spLocks noGrp="1"/>
          </p:cNvSpPr>
          <p:nvPr>
            <p:ph type="sldNum" sz="quarter" idx="12"/>
          </p:nvPr>
        </p:nvSpPr>
        <p:spPr>
          <a:xfrm>
            <a:off x="8606919" y="5212080"/>
            <a:ext cx="2111881"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p:txBody>
          <a:bodyPr vert="eaVert" rtlCol="0"/>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defRPr>
            </a:lvl1pPr>
          </a:lstStyle>
          <a:p>
            <a:pPr rtl="0"/>
            <a:fld id="{BCCEF045-27B8-4DAF-B6BC-E52B05B9C207}"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8991600" y="762000"/>
            <a:ext cx="2362200" cy="5257800"/>
          </a:xfrm>
        </p:spPr>
        <p:txBody>
          <a:bodyPr vert="eaVert"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垂直文本占位符 2"/>
          <p:cNvSpPr>
            <a:spLocks noGrp="1"/>
          </p:cNvSpPr>
          <p:nvPr>
            <p:ph type="body" orient="vert" idx="1" hasCustomPrompt="1"/>
          </p:nvPr>
        </p:nvSpPr>
        <p:spPr>
          <a:xfrm>
            <a:off x="838200" y="762000"/>
            <a:ext cx="8077200" cy="5257800"/>
          </a:xfrm>
        </p:spPr>
        <p:txBody>
          <a:bodyPr vert="eaVert"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6332E303-0D2A-4D78-B246-00723A3F99C8}"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p:txBody>
          <a:bodyPr rtlCol="0"/>
          <a:lstStyle>
            <a:lvl1pPr>
              <a:defRPr sz="1800">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7F75CE96-05BA-4606-81C6-087C587193E9}" type="datetime1">
              <a:rPr lang="zh-CN" altLang="en-US" noProof="0" smtClean="0"/>
            </a:fld>
            <a:endParaRPr lang="zh-CN" altLang="en-US" noProof="0"/>
          </a:p>
        </p:txBody>
      </p:sp>
      <p:sp>
        <p:nvSpPr>
          <p:cNvPr id="5" name="页脚占位符 4"/>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矩形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矩形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矩形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组 30"/>
          <p:cNvGrpSpPr/>
          <p:nvPr/>
        </p:nvGrpSpPr>
        <p:grpSpPr>
          <a:xfrm>
            <a:off x="5250180" y="1267730"/>
            <a:ext cx="1691640" cy="645295"/>
            <a:chOff x="5318306" y="1386268"/>
            <a:chExt cx="1567331" cy="645295"/>
          </a:xfrm>
        </p:grpSpPr>
        <p:cxnSp>
          <p:nvCxnSpPr>
            <p:cNvPr id="32" name="直接连接符​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直接连接符​​(S)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563624" y="4682062"/>
            <a:ext cx="9070848" cy="457200"/>
          </a:xfrm>
        </p:spPr>
        <p:txBody>
          <a:bodyPr rtlCol="0" anchor="t">
            <a:normAutofit/>
          </a:bodyPr>
          <a:lstStyle>
            <a:lvl1pPr marL="0" indent="0" algn="ctr">
              <a:buNone/>
              <a:tabLst>
                <a:tab pos="2633345" algn="l"/>
              </a:tabLst>
              <a:defRPr sz="1600">
                <a:solidFill>
                  <a:schemeClr val="tx2"/>
                </a:solidFill>
                <a:effectLst/>
                <a:latin typeface="Microsoft YaHei UI" panose="020B0503020204020204" pitchFamily="34" charset="-122"/>
                <a:ea typeface="Microsoft YaHei UI" panose="020B0503020204020204" pitchFamily="34" charset="-122"/>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CN" altLang="en-US" noProof="0"/>
              <a:t>编辑母版文本样式</a:t>
            </a:r>
            <a:endParaRPr lang="zh-CN" altLang="en-US" noProof="0"/>
          </a:p>
        </p:txBody>
      </p:sp>
      <p:sp>
        <p:nvSpPr>
          <p:cNvPr id="4" name="日期占位符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icrosoft YaHei UI" panose="020B0503020204020204" pitchFamily="34" charset="-122"/>
                <a:ea typeface="Microsoft YaHei UI" panose="020B0503020204020204" pitchFamily="34" charset="-122"/>
                <a:cs typeface="+mn-cs"/>
              </a:defRPr>
            </a:lvl1pPr>
          </a:lstStyle>
          <a:p>
            <a:fld id="{D31950EB-3303-4FE6-8AD1-5227D9F3C618}" type="datetime1">
              <a:rPr lang="zh-CN" altLang="en-US" noProof="0" smtClean="0"/>
            </a:fld>
            <a:endParaRPr lang="zh-CN" altLang="en-US" noProof="0"/>
          </a:p>
        </p:txBody>
      </p:sp>
      <p:sp>
        <p:nvSpPr>
          <p:cNvPr id="5" name="页脚占位符 4"/>
          <p:cNvSpPr>
            <a:spLocks noGrp="1"/>
          </p:cNvSpPr>
          <p:nvPr>
            <p:ph type="ftr" sz="quarter" idx="11"/>
          </p:nvPr>
        </p:nvSpPr>
        <p:spPr>
          <a:xfrm>
            <a:off x="1453896" y="5212080"/>
            <a:ext cx="5907024" cy="228600"/>
          </a:xfrm>
        </p:spPr>
        <p:txBody>
          <a:bodyPr rtlCol="0"/>
          <a:lstStyle>
            <a:lvl1pPr algn="l">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12"/>
          </p:nvPr>
        </p:nvSpPr>
        <p:spPr>
          <a:xfrm>
            <a:off x="8604504" y="5212080"/>
            <a:ext cx="2112264" cy="228600"/>
          </a:xfrm>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标题 7"/>
          <p:cNvSpPr>
            <a:spLocks noGrp="1"/>
          </p:cNvSpPr>
          <p:nvPr>
            <p:ph type="title"/>
          </p:nvPr>
        </p:nvSpPr>
        <p:spPr/>
        <p:txBody>
          <a:bodyPr rtlCol="0"/>
          <a:lstStyle/>
          <a:p>
            <a:pPr rtl="0"/>
            <a:r>
              <a:rPr lang="zh-CN" altLang="en-US" noProof="0"/>
              <a:t>单击此处编辑母版标题样式</a:t>
            </a:r>
            <a:endParaRPr lang="zh-CN" altLang="en-US" noProof="0" dirty="0"/>
          </a:p>
        </p:txBody>
      </p:sp>
      <p:sp>
        <p:nvSpPr>
          <p:cNvPr id="3" name="内容占位符 2"/>
          <p:cNvSpPr>
            <a:spLocks noGrp="1"/>
          </p:cNvSpPr>
          <p:nvPr>
            <p:ph sz="half" idx="1" hasCustomPrompt="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内容占位符 3"/>
          <p:cNvSpPr>
            <a:spLocks noGrp="1"/>
          </p:cNvSpPr>
          <p:nvPr>
            <p:ph sz="half" idx="2" hasCustomPrompt="1"/>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defRPr>
            </a:lvl1pPr>
          </a:lstStyle>
          <a:p>
            <a:pPr rtl="0"/>
            <a:fld id="{E7327386-70E9-46DE-AADA-F771DCDAE73F}"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文本占位符 2"/>
          <p:cNvSpPr>
            <a:spLocks noGrp="1"/>
          </p:cNvSpPr>
          <p:nvPr>
            <p:ph type="body" idx="1" hasCustomPrompt="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4" name="内容占位符 3"/>
          <p:cNvSpPr>
            <a:spLocks noGrp="1"/>
          </p:cNvSpPr>
          <p:nvPr>
            <p:ph sz="half" idx="2" hasCustomPrompt="1"/>
          </p:nvPr>
        </p:nvSpPr>
        <p:spPr>
          <a:xfrm>
            <a:off x="1069848" y="2755898"/>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5" name="文本占位符 4"/>
          <p:cNvSpPr>
            <a:spLocks noGrp="1"/>
          </p:cNvSpPr>
          <p:nvPr>
            <p:ph type="body" sz="quarter" idx="3" hasCustomPrompt="1"/>
          </p:nvPr>
        </p:nvSpPr>
        <p:spPr>
          <a:xfrm>
            <a:off x="6373368" y="2074334"/>
            <a:ext cx="4754880" cy="640080"/>
          </a:xfrm>
        </p:spPr>
        <p:txBody>
          <a:bodyPr rtlCol="0" anchor="ctr">
            <a:normAutofit/>
          </a:bodyPr>
          <a:lstStyle>
            <a:lvl1pPr marL="0" indent="0" algn="ctr">
              <a:spcBef>
                <a:spcPts val="0"/>
              </a:spcBef>
              <a:buNone/>
              <a:defRPr sz="1800" b="0">
                <a:solidFill>
                  <a:schemeClr val="tx2"/>
                </a:solidFill>
                <a:latin typeface="Microsoft YaHei UI" panose="020B0503020204020204" pitchFamily="34" charset="-122"/>
                <a:ea typeface="Microsoft YaHei UI" panose="020B0503020204020204" pitchFamily="34" charset="-122"/>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dirty="0"/>
              <a:t>编辑母版文本样式</a:t>
            </a:r>
            <a:endParaRPr lang="zh-CN" altLang="en-US" noProof="0" dirty="0"/>
          </a:p>
        </p:txBody>
      </p:sp>
      <p:sp>
        <p:nvSpPr>
          <p:cNvPr id="6" name="内容占位符 5"/>
          <p:cNvSpPr>
            <a:spLocks noGrp="1"/>
          </p:cNvSpPr>
          <p:nvPr>
            <p:ph sz="quarter" idx="4" hasCustomPrompt="1"/>
          </p:nvPr>
        </p:nvSpPr>
        <p:spPr>
          <a:xfrm>
            <a:off x="6373368" y="2756581"/>
            <a:ext cx="4754880" cy="3200400"/>
          </a:xfrm>
        </p:spPr>
        <p:txBody>
          <a:bodyPr rtlCol="0"/>
          <a:lstStyle>
            <a:lvl1pPr>
              <a:defRPr sz="18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7" name="日期占位符 6"/>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3C45F11-B51D-4F16-9E44-20F027185215}" type="datetime1">
              <a:rPr lang="zh-CN" altLang="en-US" smtClean="0"/>
            </a:fld>
            <a:endParaRPr lang="zh-CN" altLang="en-US"/>
          </a:p>
        </p:txBody>
      </p:sp>
      <p:sp>
        <p:nvSpPr>
          <p:cNvPr id="8" name="页脚占位符 7"/>
          <p:cNvSpPr>
            <a:spLocks noGrp="1"/>
          </p:cNvSpPr>
          <p:nvPr>
            <p:ph type="ftr" sz="quarter" idx="11"/>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a:p>
        </p:txBody>
      </p:sp>
      <p:sp>
        <p:nvSpPr>
          <p:cNvPr id="9" name="灯片编号占位符 8"/>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a:t>单击此处编辑母版标题样式</a:t>
            </a:r>
            <a:endParaRPr lang="zh-CN" altLang="en-US" noProof="0"/>
          </a:p>
        </p:txBody>
      </p:sp>
      <p:sp>
        <p:nvSpPr>
          <p:cNvPr id="3" name="日期占位符 2"/>
          <p:cNvSpPr>
            <a:spLocks noGrp="1"/>
          </p:cNvSpPr>
          <p:nvPr>
            <p:ph type="dt" sz="half" idx="10"/>
          </p:nvPr>
        </p:nvSpPr>
        <p:spPr/>
        <p:txBody>
          <a:bodyPr rtlCol="0"/>
          <a:lstStyle>
            <a:lvl1pPr>
              <a:defRPr>
                <a:solidFill>
                  <a:schemeClr val="tx2"/>
                </a:solidFill>
              </a:defRPr>
            </a:lvl1pPr>
          </a:lstStyle>
          <a:p>
            <a:pPr rtl="0"/>
            <a:fld id="{0F8DC16A-F715-4C36-9292-DEF1F990B7BE}" type="datetime1">
              <a:rPr lang="zh-CN" altLang="en-US" noProof="0" smtClean="0"/>
            </a:fld>
            <a:endParaRPr lang="zh-CN" altLang="en-US" noProof="0"/>
          </a:p>
        </p:txBody>
      </p:sp>
      <p:sp>
        <p:nvSpPr>
          <p:cNvPr id="4" name="页脚占位符 3"/>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5" name="灯片编号占位符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solidFill>
                  <a:schemeClr val="tx2"/>
                </a:solidFill>
              </a:defRPr>
            </a:lvl1pPr>
          </a:lstStyle>
          <a:p>
            <a:pPr rtl="0"/>
            <a:fld id="{643AF9B7-E53B-423C-89F6-59EAF6D004F3}" type="datetime1">
              <a:rPr lang="zh-CN" altLang="en-US" noProof="0" smtClean="0"/>
            </a:fld>
            <a:endParaRPr lang="zh-CN" altLang="en-US" noProof="0"/>
          </a:p>
        </p:txBody>
      </p:sp>
      <p:sp>
        <p:nvSpPr>
          <p:cNvPr id="3" name="页脚占位符 2"/>
          <p:cNvSpPr>
            <a:spLocks noGrp="1"/>
          </p:cNvSpPr>
          <p:nvPr>
            <p:ph type="ftr" sz="quarter" idx="11"/>
          </p:nvPr>
        </p:nvSpPr>
        <p:spPr/>
        <p:txBody>
          <a:bodyPr rtlCol="0"/>
          <a:lstStyle>
            <a:lvl1pPr>
              <a:defRPr>
                <a:solidFill>
                  <a:schemeClr val="tx2"/>
                </a:solidFill>
              </a:defRPr>
            </a:lvl1pPr>
          </a:lstStyle>
          <a:p>
            <a:pPr rtl="0"/>
            <a:endParaRPr lang="zh-CN" altLang="en-US" noProof="0"/>
          </a:p>
        </p:txBody>
      </p:sp>
      <p:sp>
        <p:nvSpPr>
          <p:cNvPr id="4" name="灯片编号占位符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en-US" altLang="zh-CN" noProof="0" smtClean="0"/>
            </a:fld>
            <a:endParaRPr lang="zh-CN" altLang="en-U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带题注的内容">
    <p:spTree>
      <p:nvGrpSpPr>
        <p:cNvPr id="1" name=""/>
        <p:cNvGrpSpPr/>
        <p:nvPr/>
      </p:nvGrpSpPr>
      <p:grpSpPr>
        <a:xfrm>
          <a:off x="0" y="0"/>
          <a:ext cx="0" cy="0"/>
          <a:chOff x="0" y="0"/>
          <a:chExt cx="0" cy="0"/>
        </a:xfrm>
      </p:grpSpPr>
      <p:sp>
        <p:nvSpPr>
          <p:cNvPr id="14" name="矩形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矩形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矩形​​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icrosoft YaHei UI" panose="020B0503020204020204" pitchFamily="34" charset="-122"/>
                <a:ea typeface="Microsoft YaHei UI" panose="020B0503020204020204" pitchFamily="34" charset="-122"/>
                <a:cs typeface="+mn-cs"/>
              </a:defRPr>
            </a:lvl1pPr>
          </a:lstStyle>
          <a:p>
            <a:pPr rtl="0"/>
            <a:r>
              <a:rPr lang="zh-CN" altLang="en-US" noProof="0"/>
              <a:t>单击此处编辑母版标题样式</a:t>
            </a:r>
            <a:endParaRPr lang="zh-CN" altLang="en-US" noProof="0"/>
          </a:p>
        </p:txBody>
      </p:sp>
      <p:sp>
        <p:nvSpPr>
          <p:cNvPr id="3" name="内容占位符 2"/>
          <p:cNvSpPr>
            <a:spLocks noGrp="1"/>
          </p:cNvSpPr>
          <p:nvPr>
            <p:ph idx="1" hasCustomPrompt="1"/>
          </p:nvPr>
        </p:nvSpPr>
        <p:spPr>
          <a:xfrm>
            <a:off x="790575" y="704850"/>
            <a:ext cx="7562850" cy="5143500"/>
          </a:xfrm>
        </p:spPr>
        <p:txBody>
          <a:bodyPr rtlCol="0"/>
          <a:lstStyle>
            <a:lvl1pPr>
              <a:defRPr sz="1900">
                <a:latin typeface="Microsoft YaHei UI" panose="020B0503020204020204" pitchFamily="34" charset="-122"/>
                <a:ea typeface="Microsoft YaHei UI" panose="020B0503020204020204" pitchFamily="34" charset="-122"/>
              </a:defRPr>
            </a:lvl1pPr>
            <a:lvl2pPr>
              <a:defRPr sz="1600">
                <a:latin typeface="Microsoft YaHei UI" panose="020B0503020204020204" pitchFamily="34" charset="-122"/>
                <a:ea typeface="Microsoft YaHei UI" panose="020B0503020204020204" pitchFamily="34" charset="-122"/>
              </a:defRPr>
            </a:lvl2pPr>
            <a:lvl3pPr>
              <a:defRPr sz="1400">
                <a:latin typeface="Microsoft YaHei UI" panose="020B0503020204020204" pitchFamily="34" charset="-122"/>
                <a:ea typeface="Microsoft YaHei UI" panose="020B0503020204020204" pitchFamily="34" charset="-122"/>
              </a:defRPr>
            </a:lvl3pPr>
            <a:lvl4pPr>
              <a:defRPr sz="1400">
                <a:latin typeface="Microsoft YaHei UI" panose="020B0503020204020204" pitchFamily="34" charset="-122"/>
                <a:ea typeface="Microsoft YaHei UI" panose="020B0503020204020204" pitchFamily="34" charset="-122"/>
              </a:defRPr>
            </a:lvl4pPr>
            <a:lvl5pPr>
              <a:defRPr sz="1400">
                <a:latin typeface="Microsoft YaHei UI" panose="020B0503020204020204" pitchFamily="34" charset="-122"/>
                <a:ea typeface="Microsoft YaHei UI" panose="020B0503020204020204" pitchFamily="34" charset="-122"/>
              </a:defRPr>
            </a:lvl5pPr>
            <a:lvl6pPr>
              <a:defRPr sz="1400"/>
            </a:lvl6pPr>
            <a:lvl7pPr>
              <a:defRPr sz="1400"/>
            </a:lvl7pPr>
            <a:lvl8pPr>
              <a:defRPr sz="1400"/>
            </a:lvl8pPr>
            <a:lvl9pPr>
              <a:defRPr sz="1400"/>
            </a:lvl9p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文本占位符 3"/>
          <p:cNvSpPr>
            <a:spLocks noGrp="1"/>
          </p:cNvSpPr>
          <p:nvPr>
            <p:ph type="body" sz="half" idx="2" hasCustomPrompt="1"/>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A872393E-9C8B-42B8-91E5-4A1FF04109F8}" type="datetime1">
              <a:rPr lang="zh-CN" altLang="en-US" noProof="0" smtClean="0"/>
            </a:fld>
            <a:endParaRPr lang="zh-CN" altLang="en-US" noProof="0"/>
          </a:p>
        </p:txBody>
      </p:sp>
      <p:sp>
        <p:nvSpPr>
          <p:cNvPr id="6" name="页脚占位符 5"/>
          <p:cNvSpPr>
            <a:spLocks noGrp="1"/>
          </p:cNvSpPr>
          <p:nvPr>
            <p:ph type="ftr" sz="quarter" idx="11"/>
          </p:nvPr>
        </p:nvSpPr>
        <p:spPr>
          <a:xfrm>
            <a:off x="3439158" y="6214535"/>
            <a:ext cx="5184648" cy="256032"/>
          </a:xfrm>
        </p:spPr>
        <p:txBody>
          <a:bodyPr rtlCol="0"/>
          <a:lstStyle>
            <a:lvl1pPr algn="r">
              <a:defRPr>
                <a:solidFill>
                  <a:schemeClr val="tx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幻灯片编号占位符 6"/>
          <p:cNvSpPr>
            <a:spLocks noGrp="1"/>
          </p:cNvSpPr>
          <p:nvPr>
            <p:ph type="sldNum" sz="quarter" idx="12"/>
          </p:nvPr>
        </p:nvSpPr>
        <p:spPr/>
        <p:txBody>
          <a:bodyPr rtlCol="0"/>
          <a:lstStyle>
            <a:lvl1pPr>
              <a:defRPr>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
        <p:nvSpPr>
          <p:cNvPr id="11" name="矩形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带题注的图片">
    <p:spTree>
      <p:nvGrpSpPr>
        <p:cNvPr id="1" name=""/>
        <p:cNvGrpSpPr/>
        <p:nvPr/>
      </p:nvGrpSpPr>
      <p:grpSpPr>
        <a:xfrm>
          <a:off x="0" y="0"/>
          <a:ext cx="0" cy="0"/>
          <a:chOff x="0" y="0"/>
          <a:chExt cx="0" cy="0"/>
        </a:xfrm>
      </p:grpSpPr>
      <p:sp>
        <p:nvSpPr>
          <p:cNvPr id="14" name="矩形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矩形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zh-CN" altLang="en-US" noProof="0"/>
          </a:p>
        </p:txBody>
      </p:sp>
      <p:sp>
        <p:nvSpPr>
          <p:cNvPr id="3" name="图片占位符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atin typeface="Microsoft YaHei UI" panose="020B0503020204020204" pitchFamily="34" charset="-122"/>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endParaRPr lang="zh-CN" altLang="en-US" noProof="0"/>
          </a:p>
        </p:txBody>
      </p:sp>
      <p:sp>
        <p:nvSpPr>
          <p:cNvPr id="4" name="文本占位符 3"/>
          <p:cNvSpPr>
            <a:spLocks noGrp="1"/>
          </p:cNvSpPr>
          <p:nvPr>
            <p:ph type="body" sz="half" idx="2" hasCustomPrompt="1"/>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latin typeface="Microsoft YaHei UI" panose="020B0503020204020204" pitchFamily="34" charset="-122"/>
                <a:ea typeface="Microsoft YaHei UI" panose="020B0503020204020204" pitchFamily="34" charset="-12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CN" altLang="en-US" noProof="0"/>
              <a:t>编辑母版文本样式</a:t>
            </a:r>
            <a:endParaRPr lang="zh-CN" altLang="en-US" noProof="0"/>
          </a:p>
        </p:txBody>
      </p:sp>
      <p:sp>
        <p:nvSpPr>
          <p:cNvPr id="5" name="日期占位符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defRPr>
            </a:lvl1pPr>
          </a:lstStyle>
          <a:p>
            <a:fld id="{8727DDDF-338F-40F2-BD88-7C5A919ED619}" type="datetime1">
              <a:rPr lang="zh-CN" altLang="en-US" noProof="0" smtClean="0"/>
            </a:fld>
            <a:endParaRPr lang="zh-CN" altLang="en-US" noProof="0"/>
          </a:p>
        </p:txBody>
      </p:sp>
      <p:sp>
        <p:nvSpPr>
          <p:cNvPr id="6" name="页脚占位符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icrosoft YaHei UI" panose="020B0503020204020204" pitchFamily="34" charset="-122"/>
                <a:ea typeface="Microsoft YaHei UI" panose="020B0503020204020204" pitchFamily="34" charset="-122"/>
                <a:cs typeface="+mn-cs"/>
              </a:defRPr>
            </a:lvl1pPr>
          </a:lstStyle>
          <a:p>
            <a:endParaRPr lang="zh-CN" altLang="en-US" noProof="0"/>
          </a:p>
        </p:txBody>
      </p:sp>
      <p:sp>
        <p:nvSpPr>
          <p:cNvPr id="7" name="灯片编号占位符 6"/>
          <p:cNvSpPr>
            <a:spLocks noGrp="1"/>
          </p:cNvSpPr>
          <p:nvPr>
            <p:ph type="sldNum" sz="quarter" idx="12"/>
          </p:nvPr>
        </p:nvSpPr>
        <p:spPr/>
        <p:txBody>
          <a:bodyPr rtlCol="0"/>
          <a:lstStyle>
            <a:lvl1pPr>
              <a:defRPr>
                <a:solidFill>
                  <a:schemeClr val="tx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矩形 6"/>
          <p:cNvSpPr/>
          <p:nvPr userDrawn="1"/>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矩形 7"/>
          <p:cNvSpPr/>
          <p:nvPr userDrawn="1"/>
        </p:nvSpPr>
        <p:spPr>
          <a:xfrm>
            <a:off x="371856" y="374904"/>
            <a:ext cx="11448288" cy="6108192"/>
          </a:xfrm>
          <a:prstGeom prst="rect">
            <a:avLst/>
          </a:prstGeom>
          <a:solidFill>
            <a:schemeClr val="bg2"/>
          </a:solidFill>
          <a:ln w="6350" cap="sq" cmpd="sng" algn="ctr">
            <a:noFill/>
            <a:prstDash val="solid"/>
            <a:miter lim="800000"/>
          </a:ln>
          <a:effectLst/>
        </p:spPr>
      </p:sp>
      <p:sp>
        <p:nvSpPr>
          <p:cNvPr id="2" name="标题占位符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zh-CN" altLang="en-US" noProof="0"/>
              <a:t>单击此处编辑母版标题样式</a:t>
            </a:r>
            <a:endParaRPr lang="zh-CN" altLang="en-US" noProof="0"/>
          </a:p>
        </p:txBody>
      </p:sp>
      <p:sp>
        <p:nvSpPr>
          <p:cNvPr id="3" name="文本占位符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zh-CN" altLang="en-US" noProof="0"/>
              <a:t>编辑母版文本样式</a:t>
            </a:r>
            <a:endParaRPr lang="zh-CN" altLang="en-US" noProof="0"/>
          </a:p>
          <a:p>
            <a:pPr lvl="1" rtl="0"/>
            <a:r>
              <a:rPr lang="zh-CN" altLang="en-US" noProof="0"/>
              <a:t>第二级</a:t>
            </a:r>
            <a:endParaRPr lang="zh-CN" altLang="en-US" noProof="0"/>
          </a:p>
          <a:p>
            <a:pPr lvl="2" rtl="0"/>
            <a:r>
              <a:rPr lang="zh-CN" altLang="en-US" noProof="0"/>
              <a:t>第三级</a:t>
            </a:r>
            <a:endParaRPr lang="zh-CN" altLang="en-US" noProof="0"/>
          </a:p>
          <a:p>
            <a:pPr lvl="3" rtl="0"/>
            <a:r>
              <a:rPr lang="zh-CN" altLang="en-US" noProof="0"/>
              <a:t>第四级</a:t>
            </a:r>
            <a:endParaRPr lang="zh-CN" altLang="en-US" noProof="0"/>
          </a:p>
          <a:p>
            <a:pPr lvl="4" rtl="0"/>
            <a:r>
              <a:rPr lang="zh-CN" altLang="en-US" noProof="0"/>
              <a:t>第五级</a:t>
            </a:r>
            <a:endParaRPr lang="zh-CN" altLang="en-US" noProof="0"/>
          </a:p>
        </p:txBody>
      </p:sp>
      <p:sp>
        <p:nvSpPr>
          <p:cNvPr id="4" name="日期占位符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latin typeface="Microsoft YaHei UI" panose="020B0503020204020204" pitchFamily="34" charset="-122"/>
                <a:ea typeface="Microsoft YaHei UI" panose="020B0503020204020204" pitchFamily="34" charset="-122"/>
              </a:defRPr>
            </a:lvl1pPr>
          </a:lstStyle>
          <a:p>
            <a:fld id="{EACB2E32-1F1E-45DE-9625-F2BA3EBC1D30}" type="datetime1">
              <a:rPr lang="zh-CN" altLang="en-US" noProof="0" smtClean="0"/>
            </a:fld>
            <a:endParaRPr lang="zh-CN" altLang="en-US" noProof="0"/>
          </a:p>
        </p:txBody>
      </p:sp>
      <p:sp>
        <p:nvSpPr>
          <p:cNvPr id="5" name="页脚占位符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latin typeface="Microsoft YaHei UI" panose="020B0503020204020204" pitchFamily="34" charset="-122"/>
                <a:ea typeface="Microsoft YaHei UI" panose="020B0503020204020204" pitchFamily="34" charset="-122"/>
              </a:defRPr>
            </a:lvl1pPr>
          </a:lstStyle>
          <a:p>
            <a:endParaRPr lang="zh-CN" altLang="en-US" noProof="0"/>
          </a:p>
        </p:txBody>
      </p:sp>
      <p:sp>
        <p:nvSpPr>
          <p:cNvPr id="6" name="灯片编号占位符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latin typeface="Microsoft YaHei UI" panose="020B0503020204020204" pitchFamily="34" charset="-122"/>
                <a:ea typeface="Microsoft YaHei UI" panose="020B0503020204020204" pitchFamily="34" charset="-122"/>
              </a:defRPr>
            </a:lvl1pPr>
          </a:lstStyle>
          <a:p>
            <a:fld id="{4FAB73BC-B049-4115-A692-8D63A059BFB8}" type="slidenum">
              <a:rPr lang="en-US" altLang="zh-CN" noProof="0" smtClean="0"/>
            </a:fld>
            <a:endParaRPr lang="zh-CN" altLang="en-US"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icrosoft YaHei UI" panose="020B0503020204020204" pitchFamily="34" charset="-122"/>
          <a:ea typeface="Microsoft YaHei UI" panose="020B0503020204020204" pitchFamily="34" charset="-122"/>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icrosoft YaHei UI" panose="020B0503020204020204" pitchFamily="34" charset="-122"/>
          <a:ea typeface="Microsoft YaHei UI" panose="020B0503020204020204" pitchFamily="34" charset="-122"/>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icrosoft YaHei UI" panose="020B0503020204020204" pitchFamily="34" charset="-122"/>
          <a:ea typeface="Microsoft YaHei UI" panose="020B0503020204020204" pitchFamily="34" charset="-122"/>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icrosoft YaHei UI" panose="020B0503020204020204" pitchFamily="34" charset="-122"/>
          <a:ea typeface="Microsoft YaHei UI" panose="020B0503020204020204" pitchFamily="34" charset="-122"/>
          <a:cs typeface="+mn-cs"/>
        </a:defRPr>
      </a:lvl5pPr>
      <a:lvl6pPr marL="16002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89992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27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499995"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png"/><Relationship Id="rId7" Type="http://schemas.openxmlformats.org/officeDocument/2006/relationships/image" Target="../media/image29.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0" Type="http://schemas.openxmlformats.org/officeDocument/2006/relationships/slideLayout" Target="../slideLayouts/slideLayout2.xml"/><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image" Target="../media/image42.png"/><Relationship Id="rId2" Type="http://schemas.openxmlformats.org/officeDocument/2006/relationships/image" Target="../media/image41.png"/><Relationship Id="rId13" Type="http://schemas.openxmlformats.org/officeDocument/2006/relationships/slideLayout" Target="../slideLayouts/slideLayout2.xml"/><Relationship Id="rId12" Type="http://schemas.openxmlformats.org/officeDocument/2006/relationships/image" Target="../media/image4.png"/><Relationship Id="rId11" Type="http://schemas.openxmlformats.org/officeDocument/2006/relationships/image" Target="../media/image50.png"/><Relationship Id="rId10" Type="http://schemas.openxmlformats.org/officeDocument/2006/relationships/image" Target="../media/image49.png"/><Relationship Id="rId1" Type="http://schemas.openxmlformats.org/officeDocument/2006/relationships/image" Target="../media/image40.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4.png"/><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image" Target="../media/image5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56.png"/><Relationship Id="rId1"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5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GI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0"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7559040" y="54610"/>
            <a:ext cx="4529455" cy="146621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0075" y="581025"/>
            <a:ext cx="10487025" cy="4447371"/>
          </a:xfrm>
          <a:prstGeom prst="rect">
            <a:avLst/>
          </a:prstGeom>
          <a:noFill/>
        </p:spPr>
        <p:txBody>
          <a:bodyPr wrap="square" rtlCol="0">
            <a:spAutoFit/>
          </a:bodyPr>
          <a:lstStyle/>
          <a:p>
            <a:r>
              <a:rPr lang="en-US" altLang="zh-CN" sz="3100" b="1" dirty="0">
                <a:solidFill>
                  <a:schemeClr val="bg1"/>
                </a:solidFill>
                <a:latin typeface="Times New Roman" panose="02020603050405020304" pitchFamily="18" charset="0"/>
                <a:cs typeface="Times New Roman" panose="02020603050405020304" pitchFamily="18" charset="0"/>
              </a:rPr>
              <a:t>3. Works by Charles Dickens</a:t>
            </a:r>
            <a:endParaRPr lang="en-US" altLang="zh-CN" sz="3100" b="1"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4" name="图片 3"/>
          <p:cNvPicPr>
            <a:picLocks noChangeAspect="1"/>
          </p:cNvPicPr>
          <p:nvPr/>
        </p:nvPicPr>
        <p:blipFill rotWithShape="1">
          <a:blip r:embed="rId1"/>
          <a:srcRect l="1274" r="4110"/>
          <a:stretch>
            <a:fillRect/>
          </a:stretch>
        </p:blipFill>
        <p:spPr>
          <a:xfrm>
            <a:off x="361951" y="1489402"/>
            <a:ext cx="2859839" cy="5080000"/>
          </a:xfrm>
          <a:prstGeom prst="rect">
            <a:avLst/>
          </a:prstGeom>
        </p:spPr>
      </p:pic>
      <p:pic>
        <p:nvPicPr>
          <p:cNvPr id="9" name="图片 8"/>
          <p:cNvPicPr>
            <a:picLocks noChangeAspect="1"/>
          </p:cNvPicPr>
          <p:nvPr/>
        </p:nvPicPr>
        <p:blipFill rotWithShape="1">
          <a:blip r:embed="rId2"/>
          <a:srcRect l="21542" r="19142"/>
          <a:stretch>
            <a:fillRect/>
          </a:stretch>
        </p:blipFill>
        <p:spPr>
          <a:xfrm>
            <a:off x="3218614" y="1505605"/>
            <a:ext cx="2994024" cy="5047595"/>
          </a:xfrm>
          <a:prstGeom prst="rect">
            <a:avLst/>
          </a:prstGeom>
        </p:spPr>
      </p:pic>
      <p:pic>
        <p:nvPicPr>
          <p:cNvPr id="11" name="图片 10"/>
          <p:cNvPicPr>
            <a:picLocks noChangeAspect="1"/>
          </p:cNvPicPr>
          <p:nvPr/>
        </p:nvPicPr>
        <p:blipFill rotWithShape="1">
          <a:blip r:embed="rId3"/>
          <a:srcRect l="2192"/>
          <a:stretch>
            <a:fillRect/>
          </a:stretch>
        </p:blipFill>
        <p:spPr>
          <a:xfrm>
            <a:off x="6165436" y="1489402"/>
            <a:ext cx="2994024" cy="5047595"/>
          </a:xfrm>
          <a:prstGeom prst="rect">
            <a:avLst/>
          </a:prstGeom>
        </p:spPr>
      </p:pic>
      <p:pic>
        <p:nvPicPr>
          <p:cNvPr id="13" name="图片 12"/>
          <p:cNvPicPr>
            <a:picLocks noChangeAspect="1"/>
          </p:cNvPicPr>
          <p:nvPr/>
        </p:nvPicPr>
        <p:blipFill rotWithShape="1">
          <a:blip r:embed="rId4"/>
          <a:srcRect l="6906" r="3320"/>
          <a:stretch>
            <a:fillRect/>
          </a:stretch>
        </p:blipFill>
        <p:spPr>
          <a:xfrm>
            <a:off x="9060354" y="1489402"/>
            <a:ext cx="2887863" cy="5031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38150" y="428625"/>
            <a:ext cx="11315700" cy="1508105"/>
          </a:xfrm>
          <a:prstGeom prst="rect">
            <a:avLst/>
          </a:prstGeom>
          <a:noFill/>
        </p:spPr>
        <p:txBody>
          <a:bodyPr wrap="square" rtlCol="0">
            <a:spAutoFit/>
          </a:bodyPr>
          <a:lstStyle/>
          <a:p>
            <a:r>
              <a:rPr lang="en-US" altLang="zh-CN" sz="3200" dirty="0">
                <a:solidFill>
                  <a:schemeClr val="bg1"/>
                </a:solidFill>
                <a:latin typeface="Times New Roman" panose="02020603050405020304" pitchFamily="18" charset="0"/>
                <a:cs typeface="Times New Roman" panose="02020603050405020304" pitchFamily="18" charset="0"/>
              </a:rPr>
              <a:t>      </a:t>
            </a:r>
            <a:r>
              <a:rPr lang="en-US" altLang="zh-CN" sz="3000" b="1" dirty="0">
                <a:solidFill>
                  <a:schemeClr val="bg1"/>
                </a:solidFill>
                <a:latin typeface="Times New Roman" panose="02020603050405020304" pitchFamily="18" charset="0"/>
                <a:cs typeface="Times New Roman" panose="02020603050405020304" pitchFamily="18" charset="0"/>
              </a:rPr>
              <a:t>…Of all my books, I like this the best…But, like many fond parents I have in my heart of hearts a favorite child. And his name is DAVID COPPERFIELD.</a:t>
            </a:r>
            <a:r>
              <a:rPr lang="en-US" altLang="zh-CN" sz="3000" dirty="0">
                <a:solidFill>
                  <a:schemeClr val="bg1"/>
                </a:solidFill>
                <a:latin typeface="Times New Roman" panose="02020603050405020304" pitchFamily="18" charset="0"/>
                <a:cs typeface="Times New Roman" panose="02020603050405020304" pitchFamily="18" charset="0"/>
              </a:rPr>
              <a:t>                                ——Charles Dickens</a:t>
            </a:r>
            <a:endParaRPr lang="en-US" altLang="zh-CN" sz="3000" dirty="0">
              <a:solidFill>
                <a:schemeClr val="bg1"/>
              </a:solidFill>
              <a:latin typeface="Times New Roman" panose="02020603050405020304" pitchFamily="18" charset="0"/>
              <a:cs typeface="Times New Roman" panose="02020603050405020304" pitchFamily="18" charset="0"/>
            </a:endParaRPr>
          </a:p>
        </p:txBody>
      </p:sp>
      <p:sp>
        <p:nvSpPr>
          <p:cNvPr id="17" name="流程图: 过程 16"/>
          <p:cNvSpPr/>
          <p:nvPr/>
        </p:nvSpPr>
        <p:spPr>
          <a:xfrm>
            <a:off x="371475" y="2076451"/>
            <a:ext cx="11534774" cy="4495800"/>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solidFill>
                <a:latin typeface="Times New Roman" panose="02020603050405020304" pitchFamily="18" charset="0"/>
                <a:cs typeface="Times New Roman" panose="02020603050405020304" pitchFamily="18" charset="0"/>
              </a:rPr>
              <a:t>       Charles Dickens’ best book is </a:t>
            </a:r>
            <a:r>
              <a:rPr lang="en-US" altLang="zh-CN" sz="2800" i="1" dirty="0">
                <a:solidFill>
                  <a:schemeClr val="bg1"/>
                </a:solidFill>
                <a:latin typeface="Times New Roman" panose="02020603050405020304" pitchFamily="18" charset="0"/>
                <a:cs typeface="Times New Roman" panose="02020603050405020304" pitchFamily="18" charset="0"/>
              </a:rPr>
              <a:t>David Copperfield</a:t>
            </a:r>
            <a:r>
              <a:rPr lang="en-US" altLang="zh-CN" sz="2800" dirty="0">
                <a:solidFill>
                  <a:schemeClr val="bg1"/>
                </a:solidFill>
                <a:latin typeface="Times New Roman" panose="02020603050405020304" pitchFamily="18" charset="0"/>
                <a:cs typeface="Times New Roman" panose="02020603050405020304" pitchFamily="18" charset="0"/>
              </a:rPr>
              <a:t>, a kind of </a:t>
            </a:r>
            <a:r>
              <a:rPr lang="en-US" altLang="zh-CN" sz="2800" b="1" dirty="0">
                <a:solidFill>
                  <a:srgbClr val="C00000"/>
                </a:solidFill>
                <a:latin typeface="Times New Roman" panose="02020603050405020304" pitchFamily="18" charset="0"/>
                <a:cs typeface="Times New Roman" panose="02020603050405020304" pitchFamily="18" charset="0"/>
              </a:rPr>
              <a:t>autobiographical</a:t>
            </a:r>
            <a:r>
              <a:rPr lang="en-US" altLang="zh-CN" sz="2800" dirty="0">
                <a:solidFill>
                  <a:schemeClr val="bg1"/>
                </a:solidFill>
                <a:latin typeface="Times New Roman" panose="02020603050405020304" pitchFamily="18" charset="0"/>
                <a:cs typeface="Times New Roman" panose="02020603050405020304" pitchFamily="18" charset="0"/>
              </a:rPr>
              <a:t> romance, in which his power over our everyday emotion is unrivalled. Within one page he can make the reader burst with laughter and soon wet the book with honest tears.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But whatever he wrote he has some basis on his own experience. In his youth he had been familiar with the most humble surroundings  and the most poverty-stricken districts.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As a novelist of genius, he has created a whole world of beings mirroring the movement of life, with unforgettable scenes and full of good humor, tender emotions and loving-kindness.               </a:t>
            </a:r>
            <a:r>
              <a:rPr lang="en-US" altLang="zh-CN" sz="2800" i="1" dirty="0">
                <a:solidFill>
                  <a:schemeClr val="bg1"/>
                </a:solidFill>
                <a:latin typeface="Times New Roman" panose="02020603050405020304" pitchFamily="18" charset="0"/>
                <a:cs typeface="Times New Roman" panose="02020603050405020304" pitchFamily="18" charset="0"/>
              </a:rPr>
              <a:t>——European Culture: An Introduction</a:t>
            </a:r>
            <a:endParaRPr lang="en-US" altLang="zh-CN" sz="2800" i="1" dirty="0">
              <a:solidFill>
                <a:schemeClr val="bg1"/>
              </a:solidFill>
              <a:latin typeface="Times New Roman" panose="02020603050405020304" pitchFamily="18" charset="0"/>
              <a:cs typeface="Times New Roman" panose="02020603050405020304" pitchFamily="18" charset="0"/>
            </a:endParaRPr>
          </a:p>
        </p:txBody>
      </p:sp>
      <p:pic>
        <p:nvPicPr>
          <p:cNvPr id="4" name="图片 3" descr="水印"/>
          <p:cNvPicPr>
            <a:picLocks noChangeAspect="1"/>
          </p:cNvPicPr>
          <p:nvPr userDrawn="1"/>
        </p:nvPicPr>
        <p:blipFill>
          <a:blip r:embed="rId1"/>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1077981"/>
            <a:ext cx="10487025" cy="4984115"/>
          </a:xfrm>
          <a:prstGeom prst="rect">
            <a:avLst/>
          </a:prstGeom>
          <a:noFill/>
        </p:spPr>
        <p:txBody>
          <a:bodyPr wrap="square" rtlCol="0">
            <a:spAutoFit/>
          </a:bodyPr>
          <a:lstStyle/>
          <a:p>
            <a:pPr algn="ctr"/>
            <a:endParaRPr lang="en-US" altLang="zh-CN" sz="4500" b="1" dirty="0">
              <a:solidFill>
                <a:schemeClr val="bg1"/>
              </a:solidFill>
            </a:endParaRPr>
          </a:p>
          <a:p>
            <a:pPr algn="ctr"/>
            <a:r>
              <a:rPr lang="en-US" altLang="zh-CN" sz="4500" b="1" dirty="0">
                <a:solidFill>
                  <a:schemeClr val="bg1"/>
                </a:solidFill>
              </a:rPr>
              <a:t>Chapter 2</a:t>
            </a:r>
            <a:endParaRPr lang="en-US" altLang="zh-CN" sz="4500" b="1" dirty="0">
              <a:solidFill>
                <a:schemeClr val="bg1"/>
              </a:solidFill>
            </a:endParaRP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A Bad Child</a:t>
            </a:r>
            <a:endParaRPr lang="en-US" altLang="zh-CN" sz="6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pPr>
            <a:endParaRPr lang="en-US" altLang="zh-CN" sz="32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476250"/>
            <a:ext cx="10487025" cy="5418455"/>
          </a:xfrm>
          <a:prstGeom prst="rect">
            <a:avLst/>
          </a:prstGeom>
          <a:noFill/>
        </p:spPr>
        <p:txBody>
          <a:bodyPr wrap="square" rtlCol="0">
            <a:spAutoFit/>
          </a:bodyPr>
          <a:lstStyle/>
          <a:p>
            <a:r>
              <a:rPr lang="en-US" altLang="zh-CN" sz="3200" b="1" dirty="0">
                <a:solidFill>
                  <a:schemeClr val="bg1"/>
                </a:solidFill>
              </a:rPr>
              <a:t>II. Chapter 2: A Bad Child</a:t>
            </a:r>
            <a:endParaRPr lang="en-US" altLang="zh-CN" sz="32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latin typeface="Times New Roman" panose="02020603050405020304" pitchFamily="18" charset="0"/>
                <a:cs typeface="Times New Roman" panose="02020603050405020304" pitchFamily="18" charset="0"/>
              </a:rPr>
              <a:t>1</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1. What’s the function of this paragraph in Chapter 1?</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400"/>
              </a:lnSpc>
            </a:pPr>
            <a:r>
              <a:rPr lang="en-US" altLang="zh-CN" sz="2800" dirty="0">
                <a:latin typeface="Times New Roman" panose="02020603050405020304" pitchFamily="18" charset="0"/>
                <a:cs typeface="Times New Roman" panose="02020603050405020304" pitchFamily="18" charset="0"/>
              </a:rPr>
              <a:t>1</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2. How do you understand “ups and downs”?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500"/>
              </a:lnSpc>
            </a:pPr>
            <a:r>
              <a:rPr lang="en-US" altLang="zh-CN" sz="2800" dirty="0">
                <a:latin typeface="Times New Roman" panose="02020603050405020304" pitchFamily="18" charset="0"/>
                <a:cs typeface="Times New Roman" panose="02020603050405020304" pitchFamily="18" charset="0"/>
              </a:rPr>
              <a:t>1</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3. Try to translate the first sentence.</a:t>
            </a:r>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17" name="流程图: 过程 16"/>
          <p:cNvSpPr/>
          <p:nvPr/>
        </p:nvSpPr>
        <p:spPr>
          <a:xfrm>
            <a:off x="647701" y="1119187"/>
            <a:ext cx="10944224" cy="2043113"/>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000" dirty="0">
                <a:solidFill>
                  <a:schemeClr val="bg1"/>
                </a:solidFill>
                <a:latin typeface="Times New Roman" panose="02020603050405020304" pitchFamily="18" charset="0"/>
                <a:cs typeface="Times New Roman" panose="02020603050405020304" pitchFamily="18" charset="0"/>
              </a:rPr>
              <a:t>      My life has been full of ups and downs, and during my childhood the downs seemed to rain on me like a never-ending storm. When I look back on those years, I can’t believe that any grown-up would behave in that way to a child. But they did. </a:t>
            </a:r>
            <a:endParaRPr lang="en-US" altLang="zh-CN" sz="30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933450" y="3805237"/>
            <a:ext cx="7981950"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to lead the following </a:t>
            </a:r>
            <a:r>
              <a:rPr lang="en-US" altLang="zh-CN" sz="2800" b="1" dirty="0">
                <a:solidFill>
                  <a:srgbClr val="C00000"/>
                </a:solidFill>
                <a:latin typeface="Arial Narrow" panose="020B0606020202030204" pitchFamily="34" charset="0"/>
              </a:rPr>
              <a:t>content</a:t>
            </a:r>
            <a:r>
              <a:rPr lang="en-US" altLang="zh-CN" sz="2800" b="1" dirty="0">
                <a:solidFill>
                  <a:schemeClr val="bg1"/>
                </a:solidFill>
                <a:latin typeface="Arial Narrow" panose="020B0606020202030204" pitchFamily="34" charset="0"/>
              </a:rPr>
              <a:t>; to set the </a:t>
            </a:r>
            <a:r>
              <a:rPr lang="en-US" altLang="zh-CN" sz="2800" b="1" dirty="0">
                <a:solidFill>
                  <a:srgbClr val="C00000"/>
                </a:solidFill>
                <a:latin typeface="Arial Narrow" panose="020B0606020202030204" pitchFamily="34" charset="0"/>
              </a:rPr>
              <a:t>narrative tone</a:t>
            </a:r>
            <a:endParaRPr lang="zh-CN" altLang="en-US" sz="2800" b="1" dirty="0">
              <a:solidFill>
                <a:srgbClr val="C00000"/>
              </a:solidFill>
              <a:latin typeface="Arial Narrow" panose="020B0606020202030204" pitchFamily="34" charset="0"/>
            </a:endParaRPr>
          </a:p>
        </p:txBody>
      </p:sp>
      <p:sp>
        <p:nvSpPr>
          <p:cNvPr id="24" name="文本框 23"/>
          <p:cNvSpPr txBox="1"/>
          <p:nvPr/>
        </p:nvSpPr>
        <p:spPr>
          <a:xfrm>
            <a:off x="933450" y="4824412"/>
            <a:ext cx="402907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happy </a:t>
            </a:r>
            <a:r>
              <a:rPr lang="en-US" altLang="zh-CN" sz="2800" b="1" dirty="0">
                <a:solidFill>
                  <a:schemeClr val="bg1"/>
                </a:solidFill>
                <a:latin typeface="Arial Narrow" panose="020B0606020202030204" pitchFamily="34" charset="0"/>
              </a:rPr>
              <a:t>and </a:t>
            </a:r>
            <a:r>
              <a:rPr lang="en-US" altLang="zh-CN" sz="2800" b="1" dirty="0">
                <a:solidFill>
                  <a:srgbClr val="C00000"/>
                </a:solidFill>
                <a:latin typeface="Arial Narrow" panose="020B0606020202030204" pitchFamily="34" charset="0"/>
              </a:rPr>
              <a:t>miserable</a:t>
            </a:r>
            <a:r>
              <a:rPr lang="en-US" altLang="zh-CN" sz="2800" b="1" dirty="0">
                <a:solidFill>
                  <a:schemeClr val="bg1"/>
                </a:solidFill>
                <a:latin typeface="Arial Narrow" panose="020B0606020202030204" pitchFamily="34" charset="0"/>
              </a:rPr>
              <a:t> time</a:t>
            </a:r>
            <a:endParaRPr lang="zh-CN" altLang="en-US" sz="2800" b="1" dirty="0">
              <a:solidFill>
                <a:srgbClr val="C00000"/>
              </a:solidFill>
              <a:latin typeface="Arial Narrow" panose="020B0606020202030204" pitchFamily="34" charset="0"/>
            </a:endParaRPr>
          </a:p>
        </p:txBody>
      </p:sp>
      <p:sp>
        <p:nvSpPr>
          <p:cNvPr id="7" name="矩形 6"/>
          <p:cNvSpPr/>
          <p:nvPr/>
        </p:nvSpPr>
        <p:spPr>
          <a:xfrm rot="21346741">
            <a:off x="7437449" y="4480890"/>
            <a:ext cx="3682418" cy="113877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altLang="zh-CN" sz="3400" b="1" cap="none" spc="0" dirty="0">
                <a:ln w="0"/>
                <a:solidFill>
                  <a:srgbClr val="C00000"/>
                </a:solidFill>
                <a:effectLst>
                  <a:outerShdw blurRad="38100" dist="25400" dir="5400000" algn="ctr" rotWithShape="0">
                    <a:srgbClr val="6E747A">
                      <a:alpha val="43000"/>
                    </a:srgbClr>
                  </a:outerShdw>
                </a:effectLst>
              </a:rPr>
              <a:t>Miserable and </a:t>
            </a:r>
            <a:endParaRPr lang="en-US" altLang="zh-CN" sz="3400" b="1" cap="none" spc="0" dirty="0">
              <a:ln w="0"/>
              <a:solidFill>
                <a:srgbClr val="C00000"/>
              </a:solidFill>
              <a:effectLst>
                <a:outerShdw blurRad="38100" dist="25400" dir="5400000" algn="ctr" rotWithShape="0">
                  <a:srgbClr val="6E747A">
                    <a:alpha val="43000"/>
                  </a:srgbClr>
                </a:outerShdw>
              </a:effectLst>
            </a:endParaRPr>
          </a:p>
          <a:p>
            <a:pPr algn="ctr"/>
            <a:r>
              <a:rPr lang="en-US" altLang="zh-CN" sz="3400" b="1" cap="none" spc="0" dirty="0">
                <a:ln w="0"/>
                <a:solidFill>
                  <a:srgbClr val="C00000"/>
                </a:solidFill>
                <a:effectLst>
                  <a:outerShdw blurRad="38100" dist="25400" dir="5400000" algn="ctr" rotWithShape="0">
                    <a:srgbClr val="6E747A">
                      <a:alpha val="43000"/>
                    </a:srgbClr>
                  </a:outerShdw>
                </a:effectLst>
              </a:rPr>
              <a:t>tragic childhood</a:t>
            </a:r>
            <a:endParaRPr lang="zh-CN" altLang="en-US" sz="3400" b="1" cap="none" spc="0" dirty="0">
              <a:ln w="0"/>
              <a:solidFill>
                <a:srgbClr val="C00000"/>
              </a:solidFill>
              <a:effectLst>
                <a:outerShdw blurRad="38100" dist="25400" dir="5400000" algn="ctr" rotWithShape="0">
                  <a:srgbClr val="6E747A">
                    <a:alpha val="43000"/>
                  </a:srgbClr>
                </a:outerShdw>
              </a:effectLst>
            </a:endParaRPr>
          </a:p>
        </p:txBody>
      </p:sp>
      <p:sp>
        <p:nvSpPr>
          <p:cNvPr id="8" name="矩形 7"/>
          <p:cNvSpPr/>
          <p:nvPr/>
        </p:nvSpPr>
        <p:spPr>
          <a:xfrm>
            <a:off x="2200274" y="2652831"/>
            <a:ext cx="1495425"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869598" y="2652831"/>
            <a:ext cx="833044" cy="4033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水印"/>
          <p:cNvPicPr>
            <a:picLocks noChangeAspect="1"/>
          </p:cNvPicPr>
          <p:nvPr userDrawn="1"/>
        </p:nvPicPr>
        <p:blipFill>
          <a:blip r:embed="rId1"/>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2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Vertical)">
                                      <p:cBhvr>
                                        <p:cTn id="24" dur="25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文本框 1"/>
          <p:cNvSpPr txBox="1"/>
          <p:nvPr/>
        </p:nvSpPr>
        <p:spPr>
          <a:xfrm>
            <a:off x="447675" y="476250"/>
            <a:ext cx="10487025" cy="1664430"/>
          </a:xfrm>
          <a:prstGeom prst="rect">
            <a:avLst/>
          </a:prstGeom>
          <a:noFill/>
        </p:spPr>
        <p:txBody>
          <a:bodyPr wrap="square" rtlCol="0">
            <a:spAutoFit/>
          </a:bodyPr>
          <a:lstStyle/>
          <a:p>
            <a:r>
              <a:rPr lang="en-US" altLang="zh-CN" sz="3000" dirty="0">
                <a:solidFill>
                  <a:schemeClr val="bg1"/>
                </a:solidFill>
                <a:latin typeface="Times New Roman" panose="02020603050405020304" pitchFamily="18" charset="0"/>
                <a:cs typeface="Times New Roman" panose="02020603050405020304" pitchFamily="18" charset="0"/>
              </a:rPr>
              <a:t>4. Read Chapter 1 and figure out who they are.</a:t>
            </a:r>
            <a:endParaRPr lang="en-US" altLang="zh-CN" sz="3000" dirty="0">
              <a:solidFill>
                <a:schemeClr val="bg1"/>
              </a:solidFill>
              <a:latin typeface="Times New Roman" panose="02020603050405020304" pitchFamily="18" charset="0"/>
              <a:cs typeface="Times New Roman" panose="02020603050405020304" pitchFamily="18" charset="0"/>
            </a:endParaRPr>
          </a:p>
          <a:p>
            <a:endParaRPr lang="en-US" altLang="zh-CN" sz="30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400"/>
              </a:lnSpc>
            </a:pPr>
            <a:r>
              <a:rPr lang="en-US" altLang="zh-CN" sz="2800" dirty="0">
                <a:latin typeface="Times New Roman" panose="02020603050405020304" pitchFamily="18" charset="0"/>
                <a:cs typeface="Times New Roman" panose="02020603050405020304" pitchFamily="18" charset="0"/>
              </a:rPr>
              <a:t>1</a:t>
            </a:r>
            <a:endParaRPr lang="en-US" altLang="zh-CN" dirty="0">
              <a:solidFill>
                <a:schemeClr val="bg1"/>
              </a:solidFill>
            </a:endParaRPr>
          </a:p>
        </p:txBody>
      </p:sp>
      <p:graphicFrame>
        <p:nvGraphicFramePr>
          <p:cNvPr id="3" name="表格 5"/>
          <p:cNvGraphicFramePr>
            <a:graphicFrameLocks noGrp="1"/>
          </p:cNvGraphicFramePr>
          <p:nvPr/>
        </p:nvGraphicFramePr>
        <p:xfrm>
          <a:off x="673717" y="1112520"/>
          <a:ext cx="8128000" cy="4754880"/>
        </p:xfrm>
        <a:graphic>
          <a:graphicData uri="http://schemas.openxmlformats.org/drawingml/2006/table">
            <a:tbl>
              <a:tblPr firstRow="1" bandRow="1">
                <a:tableStyleId>{5C22544A-7EE6-4342-B048-85BDC9FD1C3A}</a:tableStyleId>
              </a:tblPr>
              <a:tblGrid>
                <a:gridCol w="3001638"/>
                <a:gridCol w="5126362"/>
              </a:tblGrid>
              <a:tr h="370840">
                <a:tc>
                  <a:txBody>
                    <a:bodyPr/>
                    <a:lstStyle/>
                    <a:p>
                      <a:pPr algn="ctr"/>
                      <a:r>
                        <a:rPr lang="en-US" altLang="zh-CN" sz="2600" dirty="0"/>
                        <a:t>Name</a:t>
                      </a:r>
                      <a:endParaRPr lang="zh-CN" altLang="en-US" sz="2600" dirty="0"/>
                    </a:p>
                  </a:txBody>
                  <a:tcPr/>
                </a:tc>
                <a:tc>
                  <a:txBody>
                    <a:bodyPr/>
                    <a:lstStyle/>
                    <a:p>
                      <a:pPr algn="ctr"/>
                      <a:r>
                        <a:rPr lang="en-US" altLang="zh-CN" sz="2600" dirty="0"/>
                        <a:t>Who they are</a:t>
                      </a:r>
                      <a:endParaRPr lang="zh-CN" altLang="en-US" sz="2600" dirty="0"/>
                    </a:p>
                  </a:txBody>
                  <a:tcPr/>
                </a:tc>
              </a:tr>
              <a:tr h="370840">
                <a:tc>
                  <a:txBody>
                    <a:bodyPr/>
                    <a:lstStyle/>
                    <a:p>
                      <a:pPr algn="l"/>
                      <a:r>
                        <a:rPr lang="en-US" altLang="zh-CN" sz="2900" dirty="0">
                          <a:latin typeface="Times New Roman" panose="02020603050405020304" pitchFamily="18" charset="0"/>
                          <a:cs typeface="Times New Roman" panose="02020603050405020304" pitchFamily="18" charset="0"/>
                        </a:rPr>
                        <a:t>Betsey Trotwood</a:t>
                      </a:r>
                      <a:endParaRPr lang="en-US" altLang="zh-CN" sz="2900" dirty="0">
                        <a:latin typeface="Times New Roman" panose="02020603050405020304" pitchFamily="18" charset="0"/>
                        <a:cs typeface="Times New Roman" panose="02020603050405020304" pitchFamily="18" charset="0"/>
                      </a:endParaRPr>
                    </a:p>
                  </a:txBody>
                  <a:tcPr/>
                </a:tc>
                <a:tc>
                  <a:txBody>
                    <a:bodyPr/>
                    <a:lstStyle/>
                    <a:p>
                      <a:pPr algn="l"/>
                      <a:endParaRPr lang="en-US" altLang="zh-CN" sz="2900" dirty="0">
                        <a:latin typeface="Times New Roman" panose="02020603050405020304" pitchFamily="18" charset="0"/>
                        <a:cs typeface="Times New Roman" panose="02020603050405020304" pitchFamily="18" charset="0"/>
                      </a:endParaRPr>
                    </a:p>
                  </a:txBody>
                  <a:tcPr/>
                </a:tc>
              </a:tr>
              <a:tr h="370840">
                <a:tc>
                  <a:txBody>
                    <a:bodyPr/>
                    <a:lstStyle/>
                    <a:p>
                      <a:pPr algn="l"/>
                      <a:r>
                        <a:rPr lang="en-US" altLang="zh-CN" sz="2900" dirty="0">
                          <a:latin typeface="Times New Roman" panose="02020603050405020304" pitchFamily="18" charset="0"/>
                          <a:cs typeface="Times New Roman" panose="02020603050405020304" pitchFamily="18" charset="0"/>
                        </a:rPr>
                        <a:t>Peggotty</a:t>
                      </a:r>
                      <a:endParaRPr lang="zh-CN" altLang="en-US" sz="2900" dirty="0">
                        <a:latin typeface="Times New Roman" panose="02020603050405020304" pitchFamily="18" charset="0"/>
                        <a:cs typeface="Times New Roman" panose="02020603050405020304" pitchFamily="18" charset="0"/>
                      </a:endParaRPr>
                    </a:p>
                  </a:txBody>
                  <a:tcPr/>
                </a:tc>
                <a:tc>
                  <a:txBody>
                    <a:bodyPr/>
                    <a:lstStyle/>
                    <a:p>
                      <a:pPr algn="l"/>
                      <a:endParaRPr lang="en-US" altLang="zh-CN" sz="2900" dirty="0">
                        <a:latin typeface="Times New Roman" panose="02020603050405020304" pitchFamily="18" charset="0"/>
                        <a:cs typeface="Times New Roman" panose="02020603050405020304" pitchFamily="18" charset="0"/>
                      </a:endParaRPr>
                    </a:p>
                  </a:txBody>
                  <a:tcPr/>
                </a:tc>
              </a:tr>
              <a:tr h="370840">
                <a:tc>
                  <a:txBody>
                    <a:bodyPr/>
                    <a:lstStyle/>
                    <a:p>
                      <a:pPr algn="l"/>
                      <a:r>
                        <a:rPr lang="en-US" altLang="zh-CN" sz="2900" dirty="0">
                          <a:latin typeface="Times New Roman" panose="02020603050405020304" pitchFamily="18" charset="0"/>
                          <a:cs typeface="Times New Roman" panose="02020603050405020304" pitchFamily="18" charset="0"/>
                        </a:rPr>
                        <a:t>Clara</a:t>
                      </a:r>
                      <a:endParaRPr lang="zh-CN" altLang="en-US" sz="2900" dirty="0">
                        <a:latin typeface="Times New Roman" panose="02020603050405020304" pitchFamily="18" charset="0"/>
                        <a:cs typeface="Times New Roman" panose="02020603050405020304" pitchFamily="18" charset="0"/>
                      </a:endParaRPr>
                    </a:p>
                  </a:txBody>
                  <a:tcPr/>
                </a:tc>
                <a:tc>
                  <a:txBody>
                    <a:bodyPr/>
                    <a:lstStyle/>
                    <a:p>
                      <a:pPr algn="l"/>
                      <a:endParaRPr lang="zh-CN" altLang="en-US" sz="29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900" dirty="0">
                          <a:latin typeface="Times New Roman" panose="02020603050405020304" pitchFamily="18" charset="0"/>
                          <a:cs typeface="Times New Roman" panose="02020603050405020304" pitchFamily="18" charset="0"/>
                        </a:rPr>
                        <a:t>Mr. Murdstone</a:t>
                      </a:r>
                      <a:endParaRPr lang="zh-CN" altLang="en-US" sz="2900" dirty="0">
                        <a:latin typeface="Times New Roman" panose="02020603050405020304" pitchFamily="18" charset="0"/>
                        <a:cs typeface="Times New Roman" panose="02020603050405020304" pitchFamily="18" charset="0"/>
                      </a:endParaRPr>
                    </a:p>
                  </a:txBody>
                  <a:tcPr/>
                </a:tc>
                <a:tc>
                  <a:txBody>
                    <a:bodyPr/>
                    <a:lstStyle/>
                    <a:p>
                      <a:endParaRPr lang="zh-CN" altLang="en-US" sz="29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900" dirty="0">
                          <a:latin typeface="Times New Roman" panose="02020603050405020304" pitchFamily="18" charset="0"/>
                          <a:cs typeface="Times New Roman" panose="02020603050405020304" pitchFamily="18" charset="0"/>
                        </a:rPr>
                        <a:t>Dan Peggotty</a:t>
                      </a:r>
                      <a:endParaRPr lang="zh-CN" altLang="en-US" sz="29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9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900" dirty="0">
                          <a:latin typeface="Times New Roman" panose="02020603050405020304" pitchFamily="18" charset="0"/>
                          <a:cs typeface="Times New Roman" panose="02020603050405020304" pitchFamily="18" charset="0"/>
                        </a:rPr>
                        <a:t>Emily</a:t>
                      </a:r>
                      <a:endParaRPr lang="zh-CN" altLang="en-US" sz="29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9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900" dirty="0">
                          <a:latin typeface="Times New Roman" panose="02020603050405020304" pitchFamily="18" charset="0"/>
                          <a:cs typeface="Times New Roman" panose="02020603050405020304" pitchFamily="18" charset="0"/>
                        </a:rPr>
                        <a:t>Ham</a:t>
                      </a:r>
                      <a:endParaRPr lang="zh-CN" altLang="en-US" sz="29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900" dirty="0">
                        <a:latin typeface="Times New Roman" panose="02020603050405020304" pitchFamily="18" charset="0"/>
                        <a:cs typeface="Times New Roman" panose="02020603050405020304" pitchFamily="18" charset="0"/>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900" dirty="0">
                          <a:latin typeface="Times New Roman" panose="02020603050405020304" pitchFamily="18" charset="0"/>
                          <a:cs typeface="Times New Roman" panose="02020603050405020304" pitchFamily="18" charset="0"/>
                        </a:rPr>
                        <a:t>Miss. Murdstone</a:t>
                      </a:r>
                      <a:endParaRPr lang="zh-CN" altLang="en-US" sz="29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900" dirty="0">
                        <a:latin typeface="Times New Roman" panose="02020603050405020304" pitchFamily="18" charset="0"/>
                        <a:cs typeface="Times New Roman" panose="02020603050405020304" pitchFamily="18" charset="0"/>
                      </a:endParaRPr>
                    </a:p>
                  </a:txBody>
                  <a:tcPr/>
                </a:tc>
              </a:tr>
            </a:tbl>
          </a:graphicData>
        </a:graphic>
      </p:graphicFrame>
      <p:pic>
        <p:nvPicPr>
          <p:cNvPr id="11" name="图片 10"/>
          <p:cNvPicPr>
            <a:picLocks noChangeAspect="1"/>
          </p:cNvPicPr>
          <p:nvPr/>
        </p:nvPicPr>
        <p:blipFill>
          <a:blip r:embed="rId1"/>
          <a:stretch>
            <a:fillRect/>
          </a:stretch>
        </p:blipFill>
        <p:spPr>
          <a:xfrm>
            <a:off x="9113483" y="1531869"/>
            <a:ext cx="2442839" cy="3664258"/>
          </a:xfrm>
          <a:prstGeom prst="rect">
            <a:avLst/>
          </a:prstGeom>
        </p:spPr>
      </p:pic>
      <p:pic>
        <p:nvPicPr>
          <p:cNvPr id="12" name="图片 11"/>
          <p:cNvPicPr>
            <a:picLocks noChangeAspect="1"/>
          </p:cNvPicPr>
          <p:nvPr/>
        </p:nvPicPr>
        <p:blipFill>
          <a:blip r:embed="rId2"/>
          <a:stretch>
            <a:fillRect/>
          </a:stretch>
        </p:blipFill>
        <p:spPr>
          <a:xfrm>
            <a:off x="3976901" y="1611972"/>
            <a:ext cx="1714286" cy="438095"/>
          </a:xfrm>
          <a:prstGeom prst="rect">
            <a:avLst/>
          </a:prstGeom>
        </p:spPr>
      </p:pic>
      <p:pic>
        <p:nvPicPr>
          <p:cNvPr id="13" name="图片 12"/>
          <p:cNvPicPr>
            <a:picLocks noChangeAspect="1"/>
          </p:cNvPicPr>
          <p:nvPr/>
        </p:nvPicPr>
        <p:blipFill>
          <a:blip r:embed="rId3"/>
          <a:stretch>
            <a:fillRect/>
          </a:stretch>
        </p:blipFill>
        <p:spPr>
          <a:xfrm>
            <a:off x="3976901" y="2206181"/>
            <a:ext cx="2038095" cy="419048"/>
          </a:xfrm>
          <a:prstGeom prst="rect">
            <a:avLst/>
          </a:prstGeom>
        </p:spPr>
      </p:pic>
      <p:pic>
        <p:nvPicPr>
          <p:cNvPr id="14" name="图片 13"/>
          <p:cNvPicPr>
            <a:picLocks noChangeAspect="1"/>
          </p:cNvPicPr>
          <p:nvPr/>
        </p:nvPicPr>
        <p:blipFill>
          <a:blip r:embed="rId4"/>
          <a:stretch>
            <a:fillRect/>
          </a:stretch>
        </p:blipFill>
        <p:spPr>
          <a:xfrm>
            <a:off x="3976901" y="2686337"/>
            <a:ext cx="1180952" cy="457143"/>
          </a:xfrm>
          <a:prstGeom prst="rect">
            <a:avLst/>
          </a:prstGeom>
        </p:spPr>
      </p:pic>
      <p:pic>
        <p:nvPicPr>
          <p:cNvPr id="15" name="图片 14"/>
          <p:cNvPicPr>
            <a:picLocks noChangeAspect="1"/>
          </p:cNvPicPr>
          <p:nvPr/>
        </p:nvPicPr>
        <p:blipFill>
          <a:blip r:embed="rId5"/>
          <a:stretch>
            <a:fillRect/>
          </a:stretch>
        </p:blipFill>
        <p:spPr>
          <a:xfrm>
            <a:off x="3929282" y="3251313"/>
            <a:ext cx="1761905" cy="438095"/>
          </a:xfrm>
          <a:prstGeom prst="rect">
            <a:avLst/>
          </a:prstGeom>
        </p:spPr>
      </p:pic>
      <p:pic>
        <p:nvPicPr>
          <p:cNvPr id="16" name="图片 15"/>
          <p:cNvPicPr>
            <a:picLocks noChangeAspect="1"/>
          </p:cNvPicPr>
          <p:nvPr/>
        </p:nvPicPr>
        <p:blipFill>
          <a:blip r:embed="rId6"/>
          <a:stretch>
            <a:fillRect/>
          </a:stretch>
        </p:blipFill>
        <p:spPr>
          <a:xfrm>
            <a:off x="3929282" y="3765296"/>
            <a:ext cx="3047619" cy="466667"/>
          </a:xfrm>
          <a:prstGeom prst="rect">
            <a:avLst/>
          </a:prstGeom>
        </p:spPr>
      </p:pic>
      <p:pic>
        <p:nvPicPr>
          <p:cNvPr id="18" name="图片 17"/>
          <p:cNvPicPr>
            <a:picLocks noChangeAspect="1"/>
          </p:cNvPicPr>
          <p:nvPr/>
        </p:nvPicPr>
        <p:blipFill>
          <a:blip r:embed="rId7"/>
          <a:stretch>
            <a:fillRect/>
          </a:stretch>
        </p:blipFill>
        <p:spPr>
          <a:xfrm>
            <a:off x="3858794" y="4283547"/>
            <a:ext cx="4914286" cy="466667"/>
          </a:xfrm>
          <a:prstGeom prst="rect">
            <a:avLst/>
          </a:prstGeom>
        </p:spPr>
      </p:pic>
      <p:pic>
        <p:nvPicPr>
          <p:cNvPr id="19" name="图片 18"/>
          <p:cNvPicPr>
            <a:picLocks noChangeAspect="1"/>
          </p:cNvPicPr>
          <p:nvPr/>
        </p:nvPicPr>
        <p:blipFill>
          <a:blip r:embed="rId8"/>
          <a:stretch>
            <a:fillRect/>
          </a:stretch>
        </p:blipFill>
        <p:spPr>
          <a:xfrm>
            <a:off x="3861472" y="4855997"/>
            <a:ext cx="4878933" cy="472155"/>
          </a:xfrm>
          <a:prstGeom prst="rect">
            <a:avLst/>
          </a:prstGeom>
        </p:spPr>
      </p:pic>
      <p:pic>
        <p:nvPicPr>
          <p:cNvPr id="20" name="图片 19"/>
          <p:cNvPicPr>
            <a:picLocks noChangeAspect="1"/>
          </p:cNvPicPr>
          <p:nvPr/>
        </p:nvPicPr>
        <p:blipFill>
          <a:blip r:embed="rId9"/>
          <a:stretch>
            <a:fillRect/>
          </a:stretch>
        </p:blipFill>
        <p:spPr>
          <a:xfrm>
            <a:off x="3877904" y="5340546"/>
            <a:ext cx="3676190" cy="504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15621"/>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entury Gothic" panose="020B0502020202020204"/>
              <a:ea typeface="宋体" panose="02010600030101010101" pitchFamily="2" charset="-122"/>
              <a:cs typeface="+mn-cs"/>
            </a:endParaRPr>
          </a:p>
        </p:txBody>
      </p:sp>
      <p:pic>
        <p:nvPicPr>
          <p:cNvPr id="6" name="图片 5"/>
          <p:cNvPicPr>
            <a:picLocks noChangeAspect="1"/>
          </p:cNvPicPr>
          <p:nvPr/>
        </p:nvPicPr>
        <p:blipFill rotWithShape="1">
          <a:blip r:embed="rId1"/>
          <a:srcRect b="6147"/>
          <a:stretch>
            <a:fillRect/>
          </a:stretch>
        </p:blipFill>
        <p:spPr>
          <a:xfrm>
            <a:off x="3522148" y="3614233"/>
            <a:ext cx="2231740" cy="2372140"/>
          </a:xfrm>
          <a:prstGeom prst="rect">
            <a:avLst/>
          </a:prstGeom>
        </p:spPr>
      </p:pic>
      <p:pic>
        <p:nvPicPr>
          <p:cNvPr id="7" name="图片 6"/>
          <p:cNvPicPr>
            <a:picLocks noChangeAspect="1"/>
          </p:cNvPicPr>
          <p:nvPr/>
        </p:nvPicPr>
        <p:blipFill>
          <a:blip r:embed="rId2"/>
          <a:stretch>
            <a:fillRect/>
          </a:stretch>
        </p:blipFill>
        <p:spPr>
          <a:xfrm>
            <a:off x="3522148" y="1103374"/>
            <a:ext cx="2231741" cy="2308393"/>
          </a:xfrm>
          <a:prstGeom prst="rect">
            <a:avLst/>
          </a:prstGeom>
        </p:spPr>
      </p:pic>
      <p:pic>
        <p:nvPicPr>
          <p:cNvPr id="9" name="图片 8"/>
          <p:cNvPicPr>
            <a:picLocks noChangeAspect="1"/>
          </p:cNvPicPr>
          <p:nvPr/>
        </p:nvPicPr>
        <p:blipFill>
          <a:blip r:embed="rId3"/>
          <a:stretch>
            <a:fillRect/>
          </a:stretch>
        </p:blipFill>
        <p:spPr>
          <a:xfrm>
            <a:off x="9262316" y="1079281"/>
            <a:ext cx="1994187" cy="2332485"/>
          </a:xfrm>
          <a:prstGeom prst="rect">
            <a:avLst/>
          </a:prstGeom>
        </p:spPr>
      </p:pic>
      <p:pic>
        <p:nvPicPr>
          <p:cNvPr id="11" name="图片 10"/>
          <p:cNvPicPr>
            <a:picLocks noChangeAspect="1"/>
          </p:cNvPicPr>
          <p:nvPr/>
        </p:nvPicPr>
        <p:blipFill>
          <a:blip r:embed="rId4"/>
          <a:stretch>
            <a:fillRect/>
          </a:stretch>
        </p:blipFill>
        <p:spPr>
          <a:xfrm>
            <a:off x="605759" y="1084377"/>
            <a:ext cx="2382488" cy="2346389"/>
          </a:xfrm>
          <a:prstGeom prst="rect">
            <a:avLst/>
          </a:prstGeom>
        </p:spPr>
      </p:pic>
      <p:pic>
        <p:nvPicPr>
          <p:cNvPr id="12" name="图片 11"/>
          <p:cNvPicPr>
            <a:picLocks noChangeAspect="1"/>
          </p:cNvPicPr>
          <p:nvPr/>
        </p:nvPicPr>
        <p:blipFill rotWithShape="1">
          <a:blip r:embed="rId5"/>
          <a:srcRect l="5795" r="4285"/>
          <a:stretch>
            <a:fillRect/>
          </a:stretch>
        </p:blipFill>
        <p:spPr>
          <a:xfrm>
            <a:off x="9149701" y="3614231"/>
            <a:ext cx="2219418" cy="2332485"/>
          </a:xfrm>
          <a:prstGeom prst="rect">
            <a:avLst/>
          </a:prstGeom>
        </p:spPr>
      </p:pic>
      <p:pic>
        <p:nvPicPr>
          <p:cNvPr id="13" name="图片 12"/>
          <p:cNvPicPr>
            <a:picLocks noChangeAspect="1"/>
          </p:cNvPicPr>
          <p:nvPr/>
        </p:nvPicPr>
        <p:blipFill rotWithShape="1">
          <a:blip r:embed="rId6"/>
          <a:srcRect t="7236"/>
          <a:stretch>
            <a:fillRect/>
          </a:stretch>
        </p:blipFill>
        <p:spPr>
          <a:xfrm>
            <a:off x="6233135" y="3614231"/>
            <a:ext cx="2388961" cy="2378727"/>
          </a:xfrm>
          <a:prstGeom prst="rect">
            <a:avLst/>
          </a:prstGeom>
        </p:spPr>
      </p:pic>
      <p:sp>
        <p:nvSpPr>
          <p:cNvPr id="14" name="矩形 13"/>
          <p:cNvSpPr/>
          <p:nvPr/>
        </p:nvSpPr>
        <p:spPr>
          <a:xfrm>
            <a:off x="1051374" y="560482"/>
            <a:ext cx="1506878" cy="392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Times New Roman" panose="02020603050405020304" pitchFamily="18" charset="0"/>
                <a:cs typeface="Times New Roman" panose="02020603050405020304" pitchFamily="18" charset="0"/>
              </a:rPr>
              <a:t>Peggotty</a:t>
            </a:r>
            <a:endParaRPr lang="zh-CN" altLang="en-US" sz="2300" b="1" dirty="0">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rotWithShape="1">
          <a:blip r:embed="rId7"/>
          <a:srcRect l="43241"/>
          <a:stretch>
            <a:fillRect/>
          </a:stretch>
        </p:blipFill>
        <p:spPr>
          <a:xfrm>
            <a:off x="6233135" y="1103374"/>
            <a:ext cx="2388961" cy="2308392"/>
          </a:xfrm>
          <a:prstGeom prst="rect">
            <a:avLst/>
          </a:prstGeom>
        </p:spPr>
      </p:pic>
      <p:pic>
        <p:nvPicPr>
          <p:cNvPr id="16" name="图片 15"/>
          <p:cNvPicPr>
            <a:picLocks noChangeAspect="1"/>
          </p:cNvPicPr>
          <p:nvPr/>
        </p:nvPicPr>
        <p:blipFill rotWithShape="1">
          <a:blip r:embed="rId8"/>
          <a:srcRect l="44601"/>
          <a:stretch>
            <a:fillRect/>
          </a:stretch>
        </p:blipFill>
        <p:spPr>
          <a:xfrm>
            <a:off x="627414" y="3614232"/>
            <a:ext cx="2339177" cy="2372140"/>
          </a:xfrm>
          <a:prstGeom prst="rect">
            <a:avLst/>
          </a:prstGeom>
        </p:spPr>
      </p:pic>
      <p:sp>
        <p:nvSpPr>
          <p:cNvPr id="17" name="矩形 16"/>
          <p:cNvSpPr/>
          <p:nvPr/>
        </p:nvSpPr>
        <p:spPr>
          <a:xfrm>
            <a:off x="4019490" y="583055"/>
            <a:ext cx="1193448" cy="392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Times New Roman" panose="02020603050405020304" pitchFamily="18" charset="0"/>
                <a:cs typeface="Times New Roman" panose="02020603050405020304" pitchFamily="18" charset="0"/>
              </a:rPr>
              <a:t>Emily</a:t>
            </a:r>
            <a:endParaRPr lang="zh-CN" altLang="en-US" sz="2300" b="1" dirty="0">
              <a:latin typeface="Times New Roman" panose="02020603050405020304" pitchFamily="18" charset="0"/>
              <a:cs typeface="Times New Roman" panose="02020603050405020304" pitchFamily="18" charset="0"/>
            </a:endParaRPr>
          </a:p>
        </p:txBody>
      </p:sp>
      <p:sp>
        <p:nvSpPr>
          <p:cNvPr id="18" name="矩形 17"/>
          <p:cNvSpPr/>
          <p:nvPr/>
        </p:nvSpPr>
        <p:spPr>
          <a:xfrm>
            <a:off x="6134569" y="584153"/>
            <a:ext cx="2586091" cy="392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Times New Roman" panose="02020603050405020304" pitchFamily="18" charset="0"/>
                <a:cs typeface="Times New Roman" panose="02020603050405020304" pitchFamily="18" charset="0"/>
              </a:rPr>
              <a:t>David Copperfield</a:t>
            </a:r>
            <a:endParaRPr lang="zh-CN" altLang="en-US" sz="2300" b="1" dirty="0">
              <a:latin typeface="Times New Roman" panose="02020603050405020304" pitchFamily="18" charset="0"/>
              <a:cs typeface="Times New Roman" panose="02020603050405020304" pitchFamily="18" charset="0"/>
            </a:endParaRPr>
          </a:p>
        </p:txBody>
      </p:sp>
      <p:sp>
        <p:nvSpPr>
          <p:cNvPr id="19" name="矩形 18"/>
          <p:cNvSpPr/>
          <p:nvPr/>
        </p:nvSpPr>
        <p:spPr>
          <a:xfrm>
            <a:off x="9055138" y="583055"/>
            <a:ext cx="2365060" cy="392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Times New Roman" panose="02020603050405020304" pitchFamily="18" charset="0"/>
                <a:cs typeface="Times New Roman" panose="02020603050405020304" pitchFamily="18" charset="0"/>
              </a:rPr>
              <a:t>Betsey Trotwood</a:t>
            </a:r>
            <a:endParaRPr lang="zh-CN" altLang="en-US" sz="2300" b="1" dirty="0">
              <a:latin typeface="Times New Roman" panose="02020603050405020304" pitchFamily="18" charset="0"/>
              <a:cs typeface="Times New Roman" panose="02020603050405020304" pitchFamily="18" charset="0"/>
            </a:endParaRPr>
          </a:p>
        </p:txBody>
      </p:sp>
      <p:sp>
        <p:nvSpPr>
          <p:cNvPr id="20" name="矩形 19"/>
          <p:cNvSpPr/>
          <p:nvPr/>
        </p:nvSpPr>
        <p:spPr>
          <a:xfrm>
            <a:off x="945926" y="6047978"/>
            <a:ext cx="1130135" cy="392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Times New Roman" panose="02020603050405020304" pitchFamily="18" charset="0"/>
                <a:cs typeface="Times New Roman" panose="02020603050405020304" pitchFamily="18" charset="0"/>
              </a:rPr>
              <a:t>Clara</a:t>
            </a:r>
            <a:endParaRPr lang="zh-CN" altLang="en-US" sz="2300" b="1" dirty="0">
              <a:latin typeface="Times New Roman" panose="02020603050405020304" pitchFamily="18" charset="0"/>
              <a:cs typeface="Times New Roman" panose="02020603050405020304" pitchFamily="18" charset="0"/>
            </a:endParaRPr>
          </a:p>
        </p:txBody>
      </p:sp>
      <p:sp>
        <p:nvSpPr>
          <p:cNvPr id="21" name="矩形 20"/>
          <p:cNvSpPr/>
          <p:nvPr/>
        </p:nvSpPr>
        <p:spPr>
          <a:xfrm>
            <a:off x="3659224" y="6066355"/>
            <a:ext cx="1939334" cy="392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Times New Roman" panose="02020603050405020304" pitchFamily="18" charset="0"/>
                <a:cs typeface="Times New Roman" panose="02020603050405020304" pitchFamily="18" charset="0"/>
              </a:rPr>
              <a:t>Dan Peggotty</a:t>
            </a:r>
            <a:endParaRPr lang="zh-CN" altLang="en-US" sz="2300" b="1" dirty="0">
              <a:latin typeface="Times New Roman" panose="02020603050405020304" pitchFamily="18" charset="0"/>
              <a:cs typeface="Times New Roman" panose="02020603050405020304" pitchFamily="18" charset="0"/>
            </a:endParaRPr>
          </a:p>
        </p:txBody>
      </p:sp>
      <p:sp>
        <p:nvSpPr>
          <p:cNvPr id="22" name="矩形 21"/>
          <p:cNvSpPr/>
          <p:nvPr/>
        </p:nvSpPr>
        <p:spPr>
          <a:xfrm>
            <a:off x="6283523" y="6077821"/>
            <a:ext cx="2288182" cy="392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a:latin typeface="Times New Roman" panose="02020603050405020304" pitchFamily="18" charset="0"/>
                <a:cs typeface="Times New Roman" panose="02020603050405020304" pitchFamily="18" charset="0"/>
              </a:rPr>
              <a:t>Miss Murdstone </a:t>
            </a:r>
            <a:endParaRPr lang="zh-CN" altLang="en-US" sz="2300" b="1" dirty="0">
              <a:latin typeface="Times New Roman" panose="02020603050405020304" pitchFamily="18" charset="0"/>
              <a:cs typeface="Times New Roman" panose="02020603050405020304" pitchFamily="18" charset="0"/>
            </a:endParaRPr>
          </a:p>
        </p:txBody>
      </p:sp>
      <p:sp>
        <p:nvSpPr>
          <p:cNvPr id="23" name="矩形 22"/>
          <p:cNvSpPr/>
          <p:nvPr/>
        </p:nvSpPr>
        <p:spPr>
          <a:xfrm>
            <a:off x="9229602" y="6026473"/>
            <a:ext cx="2096373" cy="3920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300" b="1" dirty="0" err="1">
                <a:latin typeface="Times New Roman" panose="02020603050405020304" pitchFamily="18" charset="0"/>
                <a:cs typeface="Times New Roman" panose="02020603050405020304" pitchFamily="18" charset="0"/>
              </a:rPr>
              <a:t>Mr</a:t>
            </a:r>
            <a:r>
              <a:rPr lang="en-US" altLang="zh-CN" sz="2300" b="1" dirty="0">
                <a:latin typeface="Times New Roman" panose="02020603050405020304" pitchFamily="18" charset="0"/>
                <a:cs typeface="Times New Roman" panose="02020603050405020304" pitchFamily="18" charset="0"/>
              </a:rPr>
              <a:t> Murdstone</a:t>
            </a:r>
            <a:endParaRPr lang="zh-CN" altLang="en-US" sz="23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1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1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1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1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1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1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1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141612"/>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5. What does David think of his early childhood?</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400"/>
              </a:lnSpc>
            </a:pPr>
            <a:r>
              <a:rPr lang="en-US" altLang="zh-CN" sz="2800" dirty="0">
                <a:latin typeface="Times New Roman" panose="02020603050405020304" pitchFamily="18" charset="0"/>
                <a:cs typeface="Times New Roman" panose="02020603050405020304" pitchFamily="18" charset="0"/>
              </a:rPr>
              <a:t>1</a:t>
            </a:r>
            <a:endParaRPr lang="en-US" altLang="zh-CN" sz="2800" dirty="0">
              <a:latin typeface="Times New Roman" panose="02020603050405020304" pitchFamily="18" charset="0"/>
              <a:cs typeface="Times New Roman" panose="02020603050405020304" pitchFamily="18" charset="0"/>
            </a:endParaRPr>
          </a:p>
          <a:p>
            <a:pPr>
              <a:lnSpc>
                <a:spcPts val="2060"/>
              </a:lnSpc>
            </a:pPr>
            <a:r>
              <a:rPr lang="en-US" altLang="zh-CN" sz="2800" dirty="0">
                <a:latin typeface="Times New Roman" panose="02020603050405020304" pitchFamily="18" charset="0"/>
                <a:cs typeface="Times New Roman" panose="02020603050405020304" pitchFamily="18" charset="0"/>
              </a:rPr>
              <a:t>1</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6. Why was David’s early childhood happy?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960080" y="1070345"/>
            <a:ext cx="3123645"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happy </a:t>
            </a:r>
            <a:r>
              <a:rPr lang="en-US" altLang="zh-CN" sz="2800" b="1" dirty="0">
                <a:solidFill>
                  <a:schemeClr val="bg1"/>
                </a:solidFill>
                <a:latin typeface="Arial Narrow" panose="020B0606020202030204" pitchFamily="34" charset="0"/>
              </a:rPr>
              <a:t>and full of </a:t>
            </a:r>
            <a:r>
              <a:rPr lang="en-US" altLang="zh-CN" sz="2800" b="1" dirty="0">
                <a:solidFill>
                  <a:srgbClr val="C00000"/>
                </a:solidFill>
                <a:latin typeface="Arial Narrow" panose="020B0606020202030204" pitchFamily="34" charset="0"/>
              </a:rPr>
              <a:t>joy</a:t>
            </a:r>
            <a:endParaRPr lang="zh-CN" altLang="en-US" sz="2800" b="1" dirty="0">
              <a:solidFill>
                <a:srgbClr val="C00000"/>
              </a:solidFill>
              <a:latin typeface="Arial Narrow" panose="020B0606020202030204" pitchFamily="34" charset="0"/>
            </a:endParaRPr>
          </a:p>
        </p:txBody>
      </p:sp>
      <p:pic>
        <p:nvPicPr>
          <p:cNvPr id="4" name="图片 3"/>
          <p:cNvPicPr>
            <a:picLocks noChangeAspect="1"/>
          </p:cNvPicPr>
          <p:nvPr/>
        </p:nvPicPr>
        <p:blipFill>
          <a:blip r:embed="rId1"/>
          <a:stretch>
            <a:fillRect/>
          </a:stretch>
        </p:blipFill>
        <p:spPr>
          <a:xfrm>
            <a:off x="561957" y="2300283"/>
            <a:ext cx="10934626" cy="4001565"/>
          </a:xfrm>
          <a:prstGeom prst="rect">
            <a:avLst/>
          </a:prstGeom>
        </p:spPr>
      </p:pic>
      <p:pic>
        <p:nvPicPr>
          <p:cNvPr id="6" name="图片 5"/>
          <p:cNvPicPr>
            <a:picLocks noChangeAspect="1"/>
          </p:cNvPicPr>
          <p:nvPr/>
        </p:nvPicPr>
        <p:blipFill>
          <a:blip r:embed="rId2"/>
          <a:stretch>
            <a:fillRect/>
          </a:stretch>
        </p:blipFill>
        <p:spPr>
          <a:xfrm>
            <a:off x="8888394" y="5466411"/>
            <a:ext cx="1428571" cy="523810"/>
          </a:xfrm>
          <a:prstGeom prst="rect">
            <a:avLst/>
          </a:prstGeom>
        </p:spPr>
      </p:pic>
      <p:pic>
        <p:nvPicPr>
          <p:cNvPr id="7" name="图片 6"/>
          <p:cNvPicPr>
            <a:picLocks noChangeAspect="1"/>
          </p:cNvPicPr>
          <p:nvPr/>
        </p:nvPicPr>
        <p:blipFill>
          <a:blip r:embed="rId3"/>
          <a:stretch>
            <a:fillRect/>
          </a:stretch>
        </p:blipFill>
        <p:spPr>
          <a:xfrm>
            <a:off x="5090325" y="5314030"/>
            <a:ext cx="2952381" cy="828571"/>
          </a:xfrm>
          <a:prstGeom prst="rect">
            <a:avLst/>
          </a:prstGeom>
        </p:spPr>
      </p:pic>
      <p:pic>
        <p:nvPicPr>
          <p:cNvPr id="8" name="图片 7"/>
          <p:cNvPicPr>
            <a:picLocks noChangeAspect="1"/>
          </p:cNvPicPr>
          <p:nvPr/>
        </p:nvPicPr>
        <p:blipFill>
          <a:blip r:embed="rId4"/>
          <a:stretch>
            <a:fillRect/>
          </a:stretch>
        </p:blipFill>
        <p:spPr>
          <a:xfrm>
            <a:off x="2246170" y="5271172"/>
            <a:ext cx="2657143" cy="914286"/>
          </a:xfrm>
          <a:prstGeom prst="rect">
            <a:avLst/>
          </a:prstGeom>
        </p:spPr>
      </p:pic>
      <p:pic>
        <p:nvPicPr>
          <p:cNvPr id="9" name="图片 8"/>
          <p:cNvPicPr>
            <a:picLocks noChangeAspect="1"/>
          </p:cNvPicPr>
          <p:nvPr/>
        </p:nvPicPr>
        <p:blipFill>
          <a:blip r:embed="rId5"/>
          <a:stretch>
            <a:fillRect/>
          </a:stretch>
        </p:blipFill>
        <p:spPr>
          <a:xfrm>
            <a:off x="8772775" y="4383719"/>
            <a:ext cx="2688298" cy="561905"/>
          </a:xfrm>
          <a:prstGeom prst="rect">
            <a:avLst/>
          </a:prstGeom>
        </p:spPr>
      </p:pic>
      <p:pic>
        <p:nvPicPr>
          <p:cNvPr id="10" name="图片 9"/>
          <p:cNvPicPr>
            <a:picLocks noChangeAspect="1"/>
          </p:cNvPicPr>
          <p:nvPr/>
        </p:nvPicPr>
        <p:blipFill>
          <a:blip r:embed="rId6"/>
          <a:stretch>
            <a:fillRect/>
          </a:stretch>
        </p:blipFill>
        <p:spPr>
          <a:xfrm>
            <a:off x="5090325" y="4441895"/>
            <a:ext cx="3171429" cy="542857"/>
          </a:xfrm>
          <a:prstGeom prst="rect">
            <a:avLst/>
          </a:prstGeom>
        </p:spPr>
      </p:pic>
      <p:pic>
        <p:nvPicPr>
          <p:cNvPr id="11" name="图片 10"/>
          <p:cNvPicPr>
            <a:picLocks noChangeAspect="1"/>
          </p:cNvPicPr>
          <p:nvPr/>
        </p:nvPicPr>
        <p:blipFill>
          <a:blip r:embed="rId7"/>
          <a:stretch>
            <a:fillRect/>
          </a:stretch>
        </p:blipFill>
        <p:spPr>
          <a:xfrm>
            <a:off x="2271135" y="4365963"/>
            <a:ext cx="2419048" cy="819048"/>
          </a:xfrm>
          <a:prstGeom prst="rect">
            <a:avLst/>
          </a:prstGeom>
        </p:spPr>
      </p:pic>
      <p:pic>
        <p:nvPicPr>
          <p:cNvPr id="12" name="图片 11"/>
          <p:cNvPicPr>
            <a:picLocks noChangeAspect="1"/>
          </p:cNvPicPr>
          <p:nvPr/>
        </p:nvPicPr>
        <p:blipFill>
          <a:blip r:embed="rId8"/>
          <a:stretch>
            <a:fillRect/>
          </a:stretch>
        </p:blipFill>
        <p:spPr>
          <a:xfrm>
            <a:off x="8772774" y="3300621"/>
            <a:ext cx="2609524" cy="580952"/>
          </a:xfrm>
          <a:prstGeom prst="rect">
            <a:avLst/>
          </a:prstGeom>
        </p:spPr>
      </p:pic>
      <p:pic>
        <p:nvPicPr>
          <p:cNvPr id="13" name="图片 12"/>
          <p:cNvPicPr>
            <a:picLocks noChangeAspect="1"/>
          </p:cNvPicPr>
          <p:nvPr/>
        </p:nvPicPr>
        <p:blipFill>
          <a:blip r:embed="rId9"/>
          <a:stretch>
            <a:fillRect/>
          </a:stretch>
        </p:blipFill>
        <p:spPr>
          <a:xfrm>
            <a:off x="5039441" y="2895305"/>
            <a:ext cx="3619048" cy="1295238"/>
          </a:xfrm>
          <a:prstGeom prst="rect">
            <a:avLst/>
          </a:prstGeom>
        </p:spPr>
      </p:pic>
      <p:pic>
        <p:nvPicPr>
          <p:cNvPr id="14" name="图片 13"/>
          <p:cNvPicPr>
            <a:picLocks noChangeAspect="1"/>
          </p:cNvPicPr>
          <p:nvPr/>
        </p:nvPicPr>
        <p:blipFill>
          <a:blip r:embed="rId10"/>
          <a:stretch>
            <a:fillRect/>
          </a:stretch>
        </p:blipFill>
        <p:spPr>
          <a:xfrm>
            <a:off x="2242810" y="3211957"/>
            <a:ext cx="2660503" cy="744197"/>
          </a:xfrm>
          <a:prstGeom prst="rect">
            <a:avLst/>
          </a:prstGeom>
        </p:spPr>
      </p:pic>
      <p:sp>
        <p:nvSpPr>
          <p:cNvPr id="16" name="矩形 15"/>
          <p:cNvSpPr/>
          <p:nvPr/>
        </p:nvSpPr>
        <p:spPr>
          <a:xfrm rot="21346741">
            <a:off x="7388396" y="1634852"/>
            <a:ext cx="3863558" cy="553998"/>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altLang="zh-CN" sz="3000" b="1" dirty="0">
                <a:ln w="0"/>
                <a:solidFill>
                  <a:schemeClr val="bg1"/>
                </a:solidFill>
                <a:effectLst>
                  <a:outerShdw blurRad="38100" dist="25400" dir="5400000" algn="ctr" rotWithShape="0">
                    <a:srgbClr val="6E747A">
                      <a:alpha val="43000"/>
                    </a:srgbClr>
                  </a:outerShdw>
                </a:effectLst>
              </a:rPr>
              <a:t>(d</a:t>
            </a:r>
            <a:r>
              <a:rPr lang="en-US" altLang="zh-CN" sz="3000" b="1" cap="none" spc="0" dirty="0">
                <a:ln w="0"/>
                <a:solidFill>
                  <a:schemeClr val="bg1"/>
                </a:solidFill>
                <a:effectLst>
                  <a:outerShdw blurRad="38100" dist="25400" dir="5400000" algn="ctr" rotWithShape="0">
                    <a:srgbClr val="6E747A">
                      <a:alpha val="43000"/>
                    </a:srgbClr>
                  </a:outerShdw>
                </a:effectLst>
              </a:rPr>
              <a:t>irect and explicit)</a:t>
            </a:r>
            <a:endParaRPr lang="en-US" altLang="zh-CN" sz="3000" b="1" cap="none" spc="0" dirty="0">
              <a:ln w="0"/>
              <a:solidFill>
                <a:srgbClr val="C00000"/>
              </a:solidFill>
              <a:effectLst>
                <a:outerShdw blurRad="38100" dist="25400" dir="5400000" algn="ctr" rotWithShape="0">
                  <a:srgbClr val="6E747A">
                    <a:alpha val="43000"/>
                  </a:srgbClr>
                </a:outerShdw>
              </a:effectLst>
            </a:endParaRPr>
          </a:p>
        </p:txBody>
      </p:sp>
      <p:pic>
        <p:nvPicPr>
          <p:cNvPr id="15" name="图片 14"/>
          <p:cNvPicPr>
            <a:picLocks noChangeAspect="1"/>
          </p:cNvPicPr>
          <p:nvPr/>
        </p:nvPicPr>
        <p:blipFill>
          <a:blip r:embed="rId11"/>
          <a:stretch>
            <a:fillRect/>
          </a:stretch>
        </p:blipFill>
        <p:spPr>
          <a:xfrm>
            <a:off x="7196018" y="790102"/>
            <a:ext cx="4035902" cy="1249788"/>
          </a:xfrm>
          <a:prstGeom prst="rect">
            <a:avLst/>
          </a:prstGeom>
        </p:spPr>
      </p:pic>
      <p:pic>
        <p:nvPicPr>
          <p:cNvPr id="3" name="图片 2" descr="水印"/>
          <p:cNvPicPr>
            <a:picLocks noChangeAspect="1"/>
          </p:cNvPicPr>
          <p:nvPr userDrawn="1"/>
        </p:nvPicPr>
        <p:blipFill>
          <a:blip r:embed="rId12"/>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animEffect transition="in" filter="barn(inVertical)">
                                      <p:cBhvr>
                                        <p:cTn id="9" dur="500"/>
                                        <p:tgtEl>
                                          <p:spTgt spid="2">
                                            <p:txEl>
                                              <p:pRg st="3" end="3"/>
                                            </p:txEl>
                                          </p:spTgt>
                                        </p:tgtEl>
                                      </p:cBhvr>
                                    </p:animEffect>
                                  </p:childTnLst>
                                </p:cTn>
                              </p:par>
                              <p:par>
                                <p:cTn id="10" presetID="16" presetClass="entr" presetSubtype="21"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25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arn(inVertic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barn(inVertical)">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arn(inVertic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arn(inVertical)">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arn(inVertic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barn(inVertical)">
                                      <p:cBhvr>
                                        <p:cTn id="8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6173485"/>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7. What did David’s childhood become unhappy later?</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400"/>
              </a:lnSpc>
            </a:pPr>
            <a:r>
              <a:rPr lang="en-US" altLang="zh-CN" sz="2800" dirty="0">
                <a:latin typeface="Times New Roman" panose="02020603050405020304" pitchFamily="18" charset="0"/>
                <a:cs typeface="Times New Roman" panose="02020603050405020304" pitchFamily="18" charset="0"/>
              </a:rPr>
              <a:t>1</a:t>
            </a:r>
            <a:endParaRPr lang="en-US" altLang="zh-CN" sz="2800" dirty="0">
              <a:latin typeface="Times New Roman" panose="02020603050405020304" pitchFamily="18" charset="0"/>
              <a:cs typeface="Times New Roman" panose="02020603050405020304" pitchFamily="18" charset="0"/>
            </a:endParaRPr>
          </a:p>
          <a:p>
            <a:pPr>
              <a:lnSpc>
                <a:spcPts val="2060"/>
              </a:lnSpc>
            </a:pPr>
            <a:r>
              <a:rPr lang="en-US" altLang="zh-CN" sz="2800" dirty="0">
                <a:latin typeface="Times New Roman" panose="02020603050405020304" pitchFamily="18" charset="0"/>
                <a:cs typeface="Times New Roman" panose="02020603050405020304" pitchFamily="18" charset="0"/>
              </a:rPr>
              <a:t>1</a:t>
            </a:r>
            <a:endParaRPr lang="en-US" altLang="zh-CN" sz="2800" dirty="0">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8. How does the writer describe them?</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latin typeface="Times New Roman" panose="02020603050405020304" pitchFamily="18" charset="0"/>
                <a:cs typeface="Times New Roman" panose="02020603050405020304" pitchFamily="18" charset="0"/>
              </a:rPr>
              <a:t>1</a:t>
            </a:r>
            <a:endParaRPr lang="en-US" altLang="zh-CN" sz="2800" dirty="0">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9. What was David’s feeling toward them? How does he describe it?</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960080" y="1070345"/>
            <a:ext cx="9391284" cy="954107"/>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      Mr. Murdstone</a:t>
            </a:r>
            <a:r>
              <a:rPr lang="en-US" altLang="zh-CN" sz="2800" b="1" dirty="0">
                <a:solidFill>
                  <a:schemeClr val="bg1"/>
                </a:solidFill>
                <a:latin typeface="Arial Narrow" panose="020B0606020202030204" pitchFamily="34" charset="0"/>
              </a:rPr>
              <a:t>—his stepfather—entered our happy life with his sister Miss Murdstone.</a:t>
            </a:r>
            <a:endParaRPr lang="zh-CN" altLang="en-US" sz="2800" b="1" dirty="0">
              <a:solidFill>
                <a:schemeClr val="bg1"/>
              </a:solidFill>
              <a:latin typeface="Arial Narrow" panose="020B0606020202030204" pitchFamily="34" charset="0"/>
            </a:endParaRPr>
          </a:p>
        </p:txBody>
      </p:sp>
      <p:graphicFrame>
        <p:nvGraphicFramePr>
          <p:cNvPr id="3" name="表格 16"/>
          <p:cNvGraphicFramePr>
            <a:graphicFrameLocks noGrp="1"/>
          </p:cNvGraphicFramePr>
          <p:nvPr/>
        </p:nvGraphicFramePr>
        <p:xfrm>
          <a:off x="844670" y="2866227"/>
          <a:ext cx="10261296" cy="2377440"/>
        </p:xfrm>
        <a:graphic>
          <a:graphicData uri="http://schemas.openxmlformats.org/drawingml/2006/table">
            <a:tbl>
              <a:tblPr firstRow="1" bandRow="1">
                <a:tableStyleId>{5C22544A-7EE6-4342-B048-85BDC9FD1C3A}</a:tableStyleId>
              </a:tblPr>
              <a:tblGrid>
                <a:gridCol w="2741909"/>
                <a:gridCol w="4098955"/>
                <a:gridCol w="3420432"/>
              </a:tblGrid>
              <a:tr h="370840">
                <a:tc>
                  <a:txBody>
                    <a:bodyPr/>
                    <a:lstStyle/>
                    <a:p>
                      <a:pPr algn="ctr"/>
                      <a:r>
                        <a:rPr lang="en-US" altLang="zh-CN" sz="2600" dirty="0"/>
                        <a:t>Name</a:t>
                      </a:r>
                      <a:endParaRPr lang="zh-CN" altLang="en-US" sz="2600" dirty="0"/>
                    </a:p>
                  </a:txBody>
                  <a:tcPr/>
                </a:tc>
                <a:tc>
                  <a:txBody>
                    <a:bodyPr/>
                    <a:lstStyle/>
                    <a:p>
                      <a:pPr algn="ctr"/>
                      <a:r>
                        <a:rPr lang="en-US" altLang="zh-CN" sz="2600" dirty="0"/>
                        <a:t>appearance</a:t>
                      </a:r>
                      <a:endParaRPr lang="zh-CN" altLang="en-US" sz="2600" dirty="0"/>
                    </a:p>
                  </a:txBody>
                  <a:tcPr/>
                </a:tc>
                <a:tc>
                  <a:txBody>
                    <a:bodyPr/>
                    <a:lstStyle/>
                    <a:p>
                      <a:pPr algn="ctr"/>
                      <a:r>
                        <a:rPr lang="en-US" altLang="zh-CN" sz="2600" dirty="0"/>
                        <a:t>character</a:t>
                      </a:r>
                      <a:endParaRPr lang="zh-CN" altLang="en-US" sz="2600" dirty="0"/>
                    </a:p>
                  </a:txBody>
                  <a:tcPr/>
                </a:tc>
              </a:tr>
              <a:tr h="370840">
                <a:tc>
                  <a:txBody>
                    <a:bodyPr/>
                    <a:lstStyle/>
                    <a:p>
                      <a:r>
                        <a:rPr lang="en-US" altLang="zh-CN" sz="2800" dirty="0">
                          <a:latin typeface="Times New Roman" panose="02020603050405020304" pitchFamily="18" charset="0"/>
                          <a:cs typeface="Times New Roman" panose="02020603050405020304" pitchFamily="18" charset="0"/>
                        </a:rPr>
                        <a:t>Mr. Murdstone</a:t>
                      </a:r>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dirty="0">
                        <a:latin typeface="Times New Roman" panose="02020603050405020304" pitchFamily="18" charset="0"/>
                        <a:cs typeface="Times New Roman" panose="02020603050405020304" pitchFamily="18" charset="0"/>
                      </a:endParaRPr>
                    </a:p>
                  </a:txBody>
                  <a:tcPr/>
                </a:tc>
              </a:tr>
              <a:tr h="370840">
                <a:tc>
                  <a:txBody>
                    <a:bodyPr/>
                    <a:lstStyle/>
                    <a:p>
                      <a:r>
                        <a:rPr lang="en-US" altLang="zh-CN" sz="2800" dirty="0">
                          <a:latin typeface="Times New Roman" panose="02020603050405020304" pitchFamily="18" charset="0"/>
                          <a:cs typeface="Times New Roman" panose="02020603050405020304" pitchFamily="18" charset="0"/>
                        </a:rPr>
                        <a:t>Miss. Murdstone</a:t>
                      </a:r>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en-US" altLang="zh-CN" sz="2800" dirty="0">
                        <a:latin typeface="Times New Roman" panose="02020603050405020304" pitchFamily="18" charset="0"/>
                        <a:cs typeface="Times New Roman" panose="02020603050405020304" pitchFamily="18" charset="0"/>
                      </a:endParaRPr>
                    </a:p>
                    <a:p>
                      <a:endParaRPr lang="zh-CN" altLang="en-US" sz="2800" dirty="0">
                        <a:latin typeface="Times New Roman" panose="02020603050405020304" pitchFamily="18" charset="0"/>
                        <a:cs typeface="Times New Roman" panose="02020603050405020304" pitchFamily="18" charset="0"/>
                      </a:endParaRPr>
                    </a:p>
                  </a:txBody>
                  <a:tcPr/>
                </a:tc>
                <a:tc>
                  <a:txBody>
                    <a:bodyPr/>
                    <a:lstStyle/>
                    <a:p>
                      <a:endParaRPr lang="zh-CN" alt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20" name="文本框 19"/>
          <p:cNvSpPr txBox="1"/>
          <p:nvPr/>
        </p:nvSpPr>
        <p:spPr>
          <a:xfrm>
            <a:off x="976694" y="5856589"/>
            <a:ext cx="4041998"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chemeClr val="bg1"/>
                </a:solidFill>
                <a:latin typeface="Arial Narrow" panose="020B0606020202030204" pitchFamily="34" charset="0"/>
              </a:rPr>
              <a:t>He was very </a:t>
            </a:r>
            <a:r>
              <a:rPr lang="en-US" altLang="zh-CN" sz="2800" b="1" dirty="0">
                <a:solidFill>
                  <a:srgbClr val="C00000"/>
                </a:solidFill>
                <a:latin typeface="Arial Narrow" panose="020B0606020202030204" pitchFamily="34" charset="0"/>
              </a:rPr>
              <a:t>afraid</a:t>
            </a:r>
            <a:r>
              <a:rPr lang="en-US" altLang="zh-CN" sz="2800" b="1" dirty="0">
                <a:solidFill>
                  <a:schemeClr val="bg1"/>
                </a:solidFill>
                <a:latin typeface="Arial Narrow" panose="020B0606020202030204" pitchFamily="34" charset="0"/>
              </a:rPr>
              <a:t> of them.</a:t>
            </a:r>
            <a:endParaRPr lang="zh-CN" altLang="en-US" sz="2800" b="1" dirty="0">
              <a:solidFill>
                <a:schemeClr val="bg1"/>
              </a:solidFill>
              <a:latin typeface="Arial Narrow" panose="020B0606020202030204" pitchFamily="34" charset="0"/>
            </a:endParaRPr>
          </a:p>
        </p:txBody>
      </p:sp>
      <p:pic>
        <p:nvPicPr>
          <p:cNvPr id="19" name="图片 18"/>
          <p:cNvPicPr>
            <a:picLocks noChangeAspect="1"/>
          </p:cNvPicPr>
          <p:nvPr/>
        </p:nvPicPr>
        <p:blipFill>
          <a:blip r:embed="rId1"/>
          <a:stretch>
            <a:fillRect/>
          </a:stretch>
        </p:blipFill>
        <p:spPr>
          <a:xfrm>
            <a:off x="7808858" y="4489028"/>
            <a:ext cx="1190476" cy="561905"/>
          </a:xfrm>
          <a:prstGeom prst="rect">
            <a:avLst/>
          </a:prstGeom>
        </p:spPr>
      </p:pic>
      <p:pic>
        <p:nvPicPr>
          <p:cNvPr id="21" name="图片 20"/>
          <p:cNvPicPr>
            <a:picLocks noChangeAspect="1"/>
          </p:cNvPicPr>
          <p:nvPr/>
        </p:nvPicPr>
        <p:blipFill>
          <a:blip r:embed="rId2"/>
          <a:stretch>
            <a:fillRect/>
          </a:stretch>
        </p:blipFill>
        <p:spPr>
          <a:xfrm>
            <a:off x="7808858" y="3388058"/>
            <a:ext cx="2085714" cy="819048"/>
          </a:xfrm>
          <a:prstGeom prst="rect">
            <a:avLst/>
          </a:prstGeom>
        </p:spPr>
      </p:pic>
      <p:pic>
        <p:nvPicPr>
          <p:cNvPr id="22" name="图片 21"/>
          <p:cNvPicPr>
            <a:picLocks noChangeAspect="1"/>
          </p:cNvPicPr>
          <p:nvPr/>
        </p:nvPicPr>
        <p:blipFill>
          <a:blip r:embed="rId3"/>
          <a:stretch>
            <a:fillRect/>
          </a:stretch>
        </p:blipFill>
        <p:spPr>
          <a:xfrm>
            <a:off x="3723597" y="3399283"/>
            <a:ext cx="4010447" cy="878746"/>
          </a:xfrm>
          <a:prstGeom prst="rect">
            <a:avLst/>
          </a:prstGeom>
        </p:spPr>
      </p:pic>
      <p:pic>
        <p:nvPicPr>
          <p:cNvPr id="23" name="图片 22"/>
          <p:cNvPicPr>
            <a:picLocks noChangeAspect="1"/>
          </p:cNvPicPr>
          <p:nvPr/>
        </p:nvPicPr>
        <p:blipFill>
          <a:blip r:embed="rId4"/>
          <a:stretch>
            <a:fillRect/>
          </a:stretch>
        </p:blipFill>
        <p:spPr>
          <a:xfrm>
            <a:off x="3648330" y="4356067"/>
            <a:ext cx="4085714" cy="878746"/>
          </a:xfrm>
          <a:prstGeom prst="rect">
            <a:avLst/>
          </a:prstGeom>
        </p:spPr>
      </p:pic>
      <p:pic>
        <p:nvPicPr>
          <p:cNvPr id="4" name="图片 3" descr="水印"/>
          <p:cNvPicPr>
            <a:picLocks noChangeAspect="1"/>
          </p:cNvPicPr>
          <p:nvPr userDrawn="1"/>
        </p:nvPicPr>
        <p:blipFill>
          <a:blip r:embed="rId5"/>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2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arn(inVertical)">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24498"/>
            <a:ext cx="11534774" cy="6138446"/>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458495"/>
            <a:ext cx="2908084" cy="3108543"/>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David was </a:t>
            </a:r>
            <a:r>
              <a:rPr lang="en-US" altLang="zh-CN" sz="2800" b="1" dirty="0">
                <a:solidFill>
                  <a:srgbClr val="C00000"/>
                </a:solidFill>
                <a:latin typeface="Times New Roman" panose="02020603050405020304" pitchFamily="18" charset="0"/>
                <a:cs typeface="Times New Roman" panose="02020603050405020304" pitchFamily="18" charset="0"/>
              </a:rPr>
              <a:t>afraid</a:t>
            </a:r>
            <a:r>
              <a:rPr lang="en-US" altLang="zh-CN" sz="2800" dirty="0">
                <a:solidFill>
                  <a:schemeClr val="bg1"/>
                </a:solidFill>
                <a:latin typeface="Times New Roman" panose="02020603050405020304" pitchFamily="18" charset="0"/>
                <a:cs typeface="Times New Roman" panose="02020603050405020304" pitchFamily="18" charset="0"/>
              </a:rPr>
              <a:t> of them.</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a:off x="2190929" y="1310113"/>
            <a:ext cx="1225118"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actions</a:t>
            </a:r>
            <a:endParaRPr lang="zh-CN" altLang="en-US" sz="2800" b="1" dirty="0">
              <a:solidFill>
                <a:schemeClr val="bg1"/>
              </a:solidFill>
              <a:latin typeface="Arial Narrow" panose="020B0606020202030204" pitchFamily="34" charset="0"/>
            </a:endParaRPr>
          </a:p>
        </p:txBody>
      </p:sp>
      <p:sp>
        <p:nvSpPr>
          <p:cNvPr id="3" name="文本框 2"/>
          <p:cNvSpPr txBox="1"/>
          <p:nvPr/>
        </p:nvSpPr>
        <p:spPr>
          <a:xfrm>
            <a:off x="3604310" y="3509934"/>
            <a:ext cx="7794593" cy="492443"/>
          </a:xfrm>
          <a:prstGeom prst="rect">
            <a:avLst/>
          </a:prstGeom>
          <a:noFill/>
        </p:spPr>
        <p:txBody>
          <a:bodyPr wrap="square" rtlCol="0">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“I don’t know,” I whispered nervously. (para. 12)</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3624213" y="2746154"/>
            <a:ext cx="7794593" cy="492443"/>
          </a:xfrm>
          <a:prstGeom prst="rect">
            <a:avLst/>
          </a:prstGeom>
          <a:noFill/>
        </p:spPr>
        <p:txBody>
          <a:bodyPr wrap="square" rtlCol="0">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I shook with terror. (para. 27)</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3551055" y="4272793"/>
            <a:ext cx="7794593" cy="492443"/>
          </a:xfrm>
          <a:prstGeom prst="rect">
            <a:avLst/>
          </a:prstGeom>
          <a:noFill/>
        </p:spPr>
        <p:txBody>
          <a:bodyPr wrap="square" rtlCol="0">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“I…I…can’t do my work,” I spluttered. (para. 28)</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pic>
        <p:nvPicPr>
          <p:cNvPr id="29" name="图片 28"/>
          <p:cNvPicPr>
            <a:picLocks noChangeAspect="1"/>
          </p:cNvPicPr>
          <p:nvPr/>
        </p:nvPicPr>
        <p:blipFill>
          <a:blip r:embed="rId1"/>
          <a:stretch>
            <a:fillRect/>
          </a:stretch>
        </p:blipFill>
        <p:spPr>
          <a:xfrm>
            <a:off x="3497803" y="556369"/>
            <a:ext cx="7901101" cy="695004"/>
          </a:xfrm>
          <a:prstGeom prst="rect">
            <a:avLst/>
          </a:prstGeom>
        </p:spPr>
      </p:pic>
      <p:pic>
        <p:nvPicPr>
          <p:cNvPr id="30" name="图片 29"/>
          <p:cNvPicPr>
            <a:picLocks noChangeAspect="1"/>
          </p:cNvPicPr>
          <p:nvPr/>
        </p:nvPicPr>
        <p:blipFill>
          <a:blip r:embed="rId2"/>
          <a:stretch>
            <a:fillRect/>
          </a:stretch>
        </p:blipFill>
        <p:spPr>
          <a:xfrm>
            <a:off x="3497802" y="1221173"/>
            <a:ext cx="7901101" cy="701101"/>
          </a:xfrm>
          <a:prstGeom prst="rect">
            <a:avLst/>
          </a:prstGeom>
        </p:spPr>
      </p:pic>
      <p:sp>
        <p:nvSpPr>
          <p:cNvPr id="34" name="文本框 33"/>
          <p:cNvSpPr txBox="1"/>
          <p:nvPr/>
        </p:nvSpPr>
        <p:spPr>
          <a:xfrm>
            <a:off x="3687834" y="5002563"/>
            <a:ext cx="7794593" cy="892552"/>
          </a:xfrm>
          <a:prstGeom prst="rect">
            <a:avLst/>
          </a:prstGeom>
          <a:noFill/>
        </p:spPr>
        <p:txBody>
          <a:bodyPr wrap="square" rtlCol="0">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He had black hair and a hard, cold, handsome face. </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(para. 4)</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36" name="文本框 35"/>
          <p:cNvSpPr txBox="1"/>
          <p:nvPr/>
        </p:nvSpPr>
        <p:spPr>
          <a:xfrm>
            <a:off x="1689069" y="5187229"/>
            <a:ext cx="1861986"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appearance</a:t>
            </a:r>
            <a:endParaRPr lang="zh-CN" altLang="en-US" sz="2800" b="1" dirty="0">
              <a:solidFill>
                <a:schemeClr val="bg1"/>
              </a:solidFill>
              <a:latin typeface="Arial Narrow" panose="020B0606020202030204" pitchFamily="34" charset="0"/>
            </a:endParaRPr>
          </a:p>
        </p:txBody>
      </p:sp>
      <p:sp>
        <p:nvSpPr>
          <p:cNvPr id="37" name="文本框 36"/>
          <p:cNvSpPr txBox="1"/>
          <p:nvPr/>
        </p:nvSpPr>
        <p:spPr>
          <a:xfrm>
            <a:off x="2193524" y="3911514"/>
            <a:ext cx="1099352" cy="523220"/>
          </a:xfrm>
          <a:prstGeom prst="rect">
            <a:avLst/>
          </a:prstGeom>
          <a:no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words</a:t>
            </a:r>
            <a:endParaRPr lang="zh-CN" altLang="en-US" sz="2800" b="1" dirty="0">
              <a:solidFill>
                <a:schemeClr val="bg1"/>
              </a:solidFill>
              <a:latin typeface="Arial Narrow" panose="020B0606020202030204" pitchFamily="34" charset="0"/>
            </a:endParaRPr>
          </a:p>
        </p:txBody>
      </p:sp>
      <p:cxnSp>
        <p:nvCxnSpPr>
          <p:cNvPr id="39" name="直接箭头连接符 38"/>
          <p:cNvCxnSpPr>
            <a:endCxn id="17" idx="2"/>
          </p:cNvCxnSpPr>
          <p:nvPr/>
        </p:nvCxnSpPr>
        <p:spPr>
          <a:xfrm flipV="1">
            <a:off x="1839423" y="1833333"/>
            <a:ext cx="964065" cy="85161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p:cNvCxnSpPr>
            <a:endCxn id="37" idx="1"/>
          </p:cNvCxnSpPr>
          <p:nvPr/>
        </p:nvCxnSpPr>
        <p:spPr>
          <a:xfrm>
            <a:off x="1510681" y="3463510"/>
            <a:ext cx="682843" cy="70961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p:cNvCxnSpPr/>
          <p:nvPr/>
        </p:nvCxnSpPr>
        <p:spPr>
          <a:xfrm>
            <a:off x="1097996" y="3495046"/>
            <a:ext cx="565085" cy="195379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45" name="文本框 44"/>
          <p:cNvSpPr txBox="1"/>
          <p:nvPr/>
        </p:nvSpPr>
        <p:spPr>
          <a:xfrm>
            <a:off x="3624212" y="2035560"/>
            <a:ext cx="7794593" cy="492443"/>
          </a:xfrm>
          <a:prstGeom prst="rect">
            <a:avLst/>
          </a:prstGeom>
          <a:noFill/>
        </p:spPr>
        <p:txBody>
          <a:bodyPr wrap="square" rtlCol="0">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I walked up the stairs with my knees trembling. (para. 26)</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pic>
        <p:nvPicPr>
          <p:cNvPr id="4" name="图片 3" descr="水印"/>
          <p:cNvPicPr>
            <a:picLocks noChangeAspect="1"/>
          </p:cNvPicPr>
          <p:nvPr userDrawn="1"/>
        </p:nvPicPr>
        <p:blipFill>
          <a:blip r:embed="rId3"/>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arn(inVertic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barn(inVertical)">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22" grpId="0"/>
      <p:bldP spid="23" grpId="0"/>
      <p:bldP spid="34" grpId="0"/>
      <p:bldP spid="36" grpId="0" animBg="1"/>
      <p:bldP spid="37" grpId="0" animBg="1"/>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447675" y="556152"/>
            <a:ext cx="10487025" cy="1600438"/>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10. Why was I so afraid of Mr. Murdstone? What did he do to me?</a:t>
            </a: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6" name="文本框 5"/>
          <p:cNvSpPr txBox="1"/>
          <p:nvPr/>
        </p:nvSpPr>
        <p:spPr>
          <a:xfrm>
            <a:off x="839500" y="1048595"/>
            <a:ext cx="9974620" cy="892552"/>
          </a:xfrm>
          <a:prstGeom prst="rect">
            <a:avLst/>
          </a:prstGeom>
          <a:noFill/>
          <a:ln w="19050">
            <a:solidFill>
              <a:schemeClr val="accent5">
                <a:lumMod val="40000"/>
                <a:lumOff val="60000"/>
              </a:schemeClr>
            </a:solidFill>
          </a:ln>
        </p:spPr>
        <p:txBody>
          <a:bodyPr wrap="square" rtlCol="0">
            <a:spAutoFit/>
          </a:bodyPr>
          <a:lstStyle/>
          <a:p>
            <a:r>
              <a:rPr lang="en-US" altLang="zh-CN" sz="2400" b="1" dirty="0">
                <a:solidFill>
                  <a:schemeClr val="bg1"/>
                </a:solidFill>
                <a:latin typeface="+mj-lt"/>
              </a:rPr>
              <a:t> </a:t>
            </a:r>
            <a:r>
              <a:rPr lang="en-US" altLang="zh-CN" sz="2600" b="1" dirty="0">
                <a:solidFill>
                  <a:schemeClr val="bg1"/>
                </a:solidFill>
                <a:latin typeface="+mj-lt"/>
                <a:ea typeface="宋体" panose="02010600030101010101" pitchFamily="2" charset="-122"/>
              </a:rPr>
              <a:t>① </a:t>
            </a:r>
            <a:r>
              <a:rPr lang="en-US" altLang="zh-CN" sz="2600" b="1" dirty="0">
                <a:solidFill>
                  <a:schemeClr val="bg1"/>
                </a:solidFill>
                <a:latin typeface="Arial Narrow" panose="020B0606020202030204" pitchFamily="34" charset="0"/>
              </a:rPr>
              <a:t>Mr. Murdstone said I was a bad child and that he was determined  to </a:t>
            </a:r>
            <a:r>
              <a:rPr lang="en-US" altLang="zh-CN" sz="2600" b="1" dirty="0">
                <a:solidFill>
                  <a:srgbClr val="C00000"/>
                </a:solidFill>
                <a:latin typeface="Arial Narrow" panose="020B0606020202030204" pitchFamily="34" charset="0"/>
              </a:rPr>
              <a:t>crush</a:t>
            </a:r>
            <a:r>
              <a:rPr lang="en-US" altLang="zh-CN" sz="2600" b="1" dirty="0">
                <a:solidFill>
                  <a:schemeClr val="bg1"/>
                </a:solidFill>
                <a:latin typeface="Arial Narrow" panose="020B0606020202030204" pitchFamily="34" charset="0"/>
              </a:rPr>
              <a:t> me. (para. 10)</a:t>
            </a:r>
            <a:endParaRPr lang="zh-CN" altLang="en-US" sz="2600" b="1" dirty="0">
              <a:solidFill>
                <a:schemeClr val="bg1"/>
              </a:solidFill>
              <a:latin typeface="Arial Narrow" panose="020B0606020202030204" pitchFamily="34" charset="0"/>
            </a:endParaRPr>
          </a:p>
        </p:txBody>
      </p:sp>
      <p:sp>
        <p:nvSpPr>
          <p:cNvPr id="7" name="文本框 6"/>
          <p:cNvSpPr txBox="1"/>
          <p:nvPr/>
        </p:nvSpPr>
        <p:spPr>
          <a:xfrm>
            <a:off x="839500" y="2126953"/>
            <a:ext cx="9974620" cy="892552"/>
          </a:xfrm>
          <a:prstGeom prst="rect">
            <a:avLst/>
          </a:prstGeom>
          <a:noFill/>
          <a:ln w="19050">
            <a:solidFill>
              <a:schemeClr val="accent5">
                <a:lumMod val="40000"/>
                <a:lumOff val="60000"/>
              </a:schemeClr>
            </a:solidFill>
          </a:ln>
        </p:spPr>
        <p:txBody>
          <a:bodyPr wrap="square" rtlCol="0">
            <a:spAutoFit/>
          </a:bodyPr>
          <a:lstStyle/>
          <a:p>
            <a:r>
              <a:rPr lang="en-US" altLang="zh-CN" sz="2400" b="1" dirty="0">
                <a:solidFill>
                  <a:schemeClr val="bg1"/>
                </a:solidFill>
                <a:latin typeface="+mj-lt"/>
              </a:rPr>
              <a:t> </a:t>
            </a:r>
            <a:r>
              <a:rPr lang="en-US" altLang="zh-CN" sz="2600" b="1" dirty="0">
                <a:solidFill>
                  <a:schemeClr val="bg1"/>
                </a:solidFill>
                <a:latin typeface="+mj-lt"/>
                <a:ea typeface="宋体" panose="02010600030101010101" pitchFamily="2" charset="-122"/>
              </a:rPr>
              <a:t>② </a:t>
            </a:r>
            <a:r>
              <a:rPr lang="en-US" altLang="zh-CN" sz="2600" b="1" dirty="0">
                <a:solidFill>
                  <a:schemeClr val="bg1"/>
                </a:solidFill>
                <a:latin typeface="Arial Narrow" panose="020B0606020202030204" pitchFamily="34" charset="0"/>
              </a:rPr>
              <a:t>“…What do you think I do if I have a dog or horse that doesn’t do what I tell them? I beat it.” he replied, with an </a:t>
            </a:r>
            <a:r>
              <a:rPr lang="en-US" altLang="zh-CN" sz="2600" b="1" dirty="0">
                <a:solidFill>
                  <a:srgbClr val="C00000"/>
                </a:solidFill>
                <a:latin typeface="Arial Narrow" panose="020B0606020202030204" pitchFamily="34" charset="0"/>
              </a:rPr>
              <a:t>evil</a:t>
            </a:r>
            <a:r>
              <a:rPr lang="en-US" altLang="zh-CN" sz="2600" b="1" dirty="0">
                <a:solidFill>
                  <a:schemeClr val="bg1"/>
                </a:solidFill>
                <a:latin typeface="Arial Narrow" panose="020B0606020202030204" pitchFamily="34" charset="0"/>
              </a:rPr>
              <a:t> glint in his eyes. (para. 11)</a:t>
            </a:r>
            <a:endParaRPr lang="zh-CN" altLang="en-US" sz="2600" b="1" dirty="0">
              <a:solidFill>
                <a:schemeClr val="bg1"/>
              </a:solidFill>
              <a:latin typeface="Arial Narrow" panose="020B0606020202030204" pitchFamily="34" charset="0"/>
            </a:endParaRPr>
          </a:p>
        </p:txBody>
      </p:sp>
      <p:sp>
        <p:nvSpPr>
          <p:cNvPr id="8" name="文本框 7"/>
          <p:cNvSpPr txBox="1"/>
          <p:nvPr/>
        </p:nvSpPr>
        <p:spPr>
          <a:xfrm>
            <a:off x="839500" y="3167390"/>
            <a:ext cx="9974620"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宋体" panose="02010600030101010101" pitchFamily="2" charset="-122"/>
                <a:ea typeface="宋体" panose="02010600030101010101" pitchFamily="2" charset="-122"/>
              </a:rPr>
              <a:t>③ </a:t>
            </a:r>
            <a:r>
              <a:rPr lang="en-US" altLang="zh-CN" sz="2600" b="1" dirty="0">
                <a:solidFill>
                  <a:schemeClr val="bg1"/>
                </a:solidFill>
                <a:latin typeface="Arial Narrow" panose="020B0606020202030204" pitchFamily="34" charset="0"/>
              </a:rPr>
              <a:t>I wasn’t allowed to play with other children. (para. 18)</a:t>
            </a:r>
            <a:endParaRPr lang="zh-CN" altLang="en-US" sz="2600" b="1" dirty="0">
              <a:solidFill>
                <a:schemeClr val="bg1"/>
              </a:solidFill>
              <a:latin typeface="Arial Narrow" panose="020B0606020202030204" pitchFamily="34" charset="0"/>
            </a:endParaRPr>
          </a:p>
        </p:txBody>
      </p:sp>
      <p:sp>
        <p:nvSpPr>
          <p:cNvPr id="9" name="文本框 8"/>
          <p:cNvSpPr txBox="1"/>
          <p:nvPr/>
        </p:nvSpPr>
        <p:spPr>
          <a:xfrm>
            <a:off x="839500" y="3807718"/>
            <a:ext cx="9974620" cy="1292662"/>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chemeClr val="bg1"/>
                </a:solidFill>
                <a:latin typeface="宋体" panose="02010600030101010101" pitchFamily="2" charset="-122"/>
                <a:ea typeface="宋体" panose="02010600030101010101" pitchFamily="2" charset="-122"/>
              </a:rPr>
              <a:t>④ </a:t>
            </a:r>
            <a:r>
              <a:rPr lang="en-US" altLang="zh-CN" sz="2600" b="1" dirty="0">
                <a:solidFill>
                  <a:schemeClr val="bg1"/>
                </a:solidFill>
                <a:latin typeface="Arial Narrow" panose="020B0606020202030204" pitchFamily="34" charset="0"/>
              </a:rPr>
              <a:t>Mr. Murdstone insisted I did lessons with my mother, but he and Miss Murdstone would stand over me, </a:t>
            </a:r>
            <a:r>
              <a:rPr lang="en-US" altLang="zh-CN" sz="2600" b="1" dirty="0">
                <a:solidFill>
                  <a:srgbClr val="C00000"/>
                </a:solidFill>
                <a:latin typeface="Arial Narrow" panose="020B0606020202030204" pitchFamily="34" charset="0"/>
              </a:rPr>
              <a:t>frowning</a:t>
            </a:r>
            <a:r>
              <a:rPr lang="en-US" altLang="zh-CN" sz="2600" b="1" dirty="0">
                <a:solidFill>
                  <a:schemeClr val="bg1"/>
                </a:solidFill>
                <a:latin typeface="Arial Narrow" panose="020B0606020202030204" pitchFamily="34" charset="0"/>
              </a:rPr>
              <a:t> and telling my mother to be firmer, and even </a:t>
            </a:r>
            <a:r>
              <a:rPr lang="en-US" altLang="zh-CN" sz="2600" b="1" dirty="0">
                <a:solidFill>
                  <a:srgbClr val="C00000"/>
                </a:solidFill>
                <a:latin typeface="Arial Narrow" panose="020B0606020202030204" pitchFamily="34" charset="0"/>
              </a:rPr>
              <a:t>beat</a:t>
            </a:r>
            <a:r>
              <a:rPr lang="en-US" altLang="zh-CN" sz="2600" b="1" dirty="0">
                <a:solidFill>
                  <a:schemeClr val="bg1"/>
                </a:solidFill>
                <a:latin typeface="Arial Narrow" panose="020B0606020202030204" pitchFamily="34" charset="0"/>
              </a:rPr>
              <a:t> me on one occasion. (para. 19)</a:t>
            </a:r>
            <a:endParaRPr lang="zh-CN" altLang="en-US" sz="2600" b="1" dirty="0">
              <a:solidFill>
                <a:schemeClr val="bg1"/>
              </a:solidFill>
              <a:latin typeface="Arial Narrow" panose="020B0606020202030204" pitchFamily="34" charset="0"/>
            </a:endParaRPr>
          </a:p>
        </p:txBody>
      </p:sp>
      <p:sp>
        <p:nvSpPr>
          <p:cNvPr id="10" name="矩形 9"/>
          <p:cNvSpPr/>
          <p:nvPr/>
        </p:nvSpPr>
        <p:spPr>
          <a:xfrm rot="21346741">
            <a:off x="5932270" y="2480895"/>
            <a:ext cx="4194342" cy="1138773"/>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square" lIns="91440" tIns="45720" rIns="91440" bIns="45720">
            <a:spAutoFit/>
          </a:bodyPr>
          <a:lstStyle/>
          <a:p>
            <a:pPr algn="ctr"/>
            <a:r>
              <a:rPr lang="en-US" altLang="zh-CN" sz="3400" b="1" dirty="0">
                <a:ln w="0"/>
                <a:solidFill>
                  <a:srgbClr val="FFFF00"/>
                </a:solidFill>
                <a:effectLst>
                  <a:outerShdw blurRad="38100" dist="25400" dir="5400000" algn="ctr" rotWithShape="0">
                    <a:srgbClr val="6E747A">
                      <a:alpha val="43000"/>
                    </a:srgbClr>
                  </a:outerShdw>
                </a:effectLst>
              </a:rPr>
              <a:t>harsh, stern, </a:t>
            </a:r>
            <a:endParaRPr lang="en-US" altLang="zh-CN" sz="3400" b="1" dirty="0">
              <a:ln w="0"/>
              <a:solidFill>
                <a:srgbClr val="FFFF00"/>
              </a:solidFill>
              <a:effectLst>
                <a:outerShdw blurRad="38100" dist="25400" dir="5400000" algn="ctr" rotWithShape="0">
                  <a:srgbClr val="6E747A">
                    <a:alpha val="43000"/>
                  </a:srgbClr>
                </a:outerShdw>
              </a:effectLst>
            </a:endParaRPr>
          </a:p>
          <a:p>
            <a:pPr algn="ctr"/>
            <a:r>
              <a:rPr lang="en-US" altLang="zh-CN" sz="3400" b="1" dirty="0">
                <a:ln w="0"/>
                <a:solidFill>
                  <a:srgbClr val="FF0000"/>
                </a:solidFill>
                <a:effectLst>
                  <a:outerShdw blurRad="38100" dist="25400" dir="5400000" algn="ctr" rotWithShape="0">
                    <a:srgbClr val="6E747A">
                      <a:alpha val="43000"/>
                    </a:srgbClr>
                  </a:outerShdw>
                </a:effectLst>
              </a:rPr>
              <a:t>cruel</a:t>
            </a:r>
            <a:r>
              <a:rPr lang="en-US" altLang="zh-CN" sz="3400" b="1" dirty="0">
                <a:ln w="0"/>
                <a:solidFill>
                  <a:srgbClr val="FFFF00"/>
                </a:solidFill>
                <a:effectLst>
                  <a:outerShdw blurRad="38100" dist="25400" dir="5400000" algn="ctr" rotWithShape="0">
                    <a:srgbClr val="6E747A">
                      <a:alpha val="43000"/>
                    </a:srgbClr>
                  </a:outerShdw>
                </a:effectLst>
              </a:rPr>
              <a:t>, unpleasant,</a:t>
            </a:r>
            <a:endParaRPr lang="zh-CN" altLang="en-US" sz="3400" b="1" cap="none" spc="0" dirty="0">
              <a:ln w="0"/>
              <a:solidFill>
                <a:srgbClr val="FFFF00"/>
              </a:solidFill>
              <a:effectLst>
                <a:outerShdw blurRad="38100" dist="25400" dir="5400000" algn="ctr" rotWithShape="0">
                  <a:srgbClr val="6E747A">
                    <a:alpha val="43000"/>
                  </a:srgbClr>
                </a:outerShdw>
              </a:effectLst>
            </a:endParaRPr>
          </a:p>
        </p:txBody>
      </p:sp>
      <p:sp>
        <p:nvSpPr>
          <p:cNvPr id="11" name="文本框 10"/>
          <p:cNvSpPr txBox="1"/>
          <p:nvPr/>
        </p:nvSpPr>
        <p:spPr>
          <a:xfrm>
            <a:off x="10512228" y="1662287"/>
            <a:ext cx="1114979" cy="954107"/>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verbal abuse</a:t>
            </a:r>
            <a:endParaRPr lang="zh-CN" altLang="en-US" sz="2800" b="1" dirty="0">
              <a:solidFill>
                <a:schemeClr val="bg1"/>
              </a:solidFill>
              <a:latin typeface="Arial Narrow" panose="020B0606020202030204" pitchFamily="34" charset="0"/>
            </a:endParaRPr>
          </a:p>
        </p:txBody>
      </p:sp>
      <p:sp>
        <p:nvSpPr>
          <p:cNvPr id="12" name="文本框 11"/>
          <p:cNvSpPr txBox="1"/>
          <p:nvPr/>
        </p:nvSpPr>
        <p:spPr>
          <a:xfrm>
            <a:off x="10384516" y="3443287"/>
            <a:ext cx="1370404" cy="954107"/>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physical</a:t>
            </a:r>
            <a:endParaRPr lang="en-US" altLang="zh-CN" sz="2800" b="1" dirty="0">
              <a:solidFill>
                <a:srgbClr val="C00000"/>
              </a:solidFill>
              <a:latin typeface="Arial Narrow" panose="020B0606020202030204" pitchFamily="34" charset="0"/>
            </a:endParaRPr>
          </a:p>
          <a:p>
            <a:pPr algn="ctr"/>
            <a:r>
              <a:rPr lang="en-US" altLang="zh-CN" sz="2800" b="1" dirty="0">
                <a:solidFill>
                  <a:srgbClr val="C00000"/>
                </a:solidFill>
                <a:latin typeface="Arial Narrow" panose="020B0606020202030204" pitchFamily="34" charset="0"/>
              </a:rPr>
              <a:t>abuse</a:t>
            </a:r>
            <a:endParaRPr lang="zh-CN" altLang="en-US" sz="2800" b="1" dirty="0">
              <a:solidFill>
                <a:schemeClr val="bg1"/>
              </a:solidFill>
              <a:latin typeface="Arial Narrow" panose="020B0606020202030204" pitchFamily="34" charset="0"/>
            </a:endParaRPr>
          </a:p>
        </p:txBody>
      </p:sp>
      <p:sp>
        <p:nvSpPr>
          <p:cNvPr id="13" name="文本框 12"/>
          <p:cNvSpPr txBox="1"/>
          <p:nvPr/>
        </p:nvSpPr>
        <p:spPr>
          <a:xfrm>
            <a:off x="549835" y="5290613"/>
            <a:ext cx="10487025" cy="1600438"/>
          </a:xfrm>
          <a:prstGeom prst="rect">
            <a:avLst/>
          </a:prstGeom>
          <a:noFill/>
        </p:spPr>
        <p:txBody>
          <a:bodyPr wrap="square" rtlCol="0">
            <a:spAutoFit/>
          </a:bodyPr>
          <a:lstStyle/>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r>
              <a:rPr lang="en-US" altLang="zh-CN" sz="2800" dirty="0">
                <a:solidFill>
                  <a:schemeClr val="bg1"/>
                </a:solidFill>
                <a:latin typeface="Times New Roman" panose="02020603050405020304" pitchFamily="18" charset="0"/>
                <a:cs typeface="Times New Roman" panose="02020603050405020304" pitchFamily="18" charset="0"/>
              </a:rPr>
              <a:t>11. Did I subject myself to his cruelty? What did I do?</a:t>
            </a: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nSpc>
                <a:spcPts val="12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829449" y="5731134"/>
            <a:ext cx="5691929" cy="523220"/>
          </a:xfrm>
          <a:prstGeom prst="rect">
            <a:avLst/>
          </a:prstGeom>
          <a:noFill/>
          <a:ln w="19050">
            <a:solidFill>
              <a:schemeClr val="accent5">
                <a:lumMod val="40000"/>
                <a:lumOff val="60000"/>
              </a:schemeClr>
            </a:solidFill>
          </a:ln>
        </p:spPr>
        <p:txBody>
          <a:bodyPr wrap="square" rtlCol="0">
            <a:spAutoFit/>
          </a:bodyPr>
          <a:lstStyle/>
          <a:p>
            <a:r>
              <a:rPr lang="en-US" altLang="zh-CN" sz="2800" b="1">
                <a:solidFill>
                  <a:srgbClr val="C00000"/>
                </a:solidFill>
                <a:latin typeface="Arial Narrow" panose="020B0606020202030204" pitchFamily="34" charset="0"/>
              </a:rPr>
              <a:t>No</a:t>
            </a:r>
            <a:r>
              <a:rPr lang="en-US" altLang="zh-CN" sz="2800" b="1" dirty="0">
                <a:solidFill>
                  <a:schemeClr val="bg1"/>
                </a:solidFill>
                <a:latin typeface="Arial Narrow" panose="020B0606020202030204" pitchFamily="34" charset="0"/>
              </a:rPr>
              <a:t>. I fought back on one occasion.</a:t>
            </a:r>
            <a:endParaRPr lang="zh-CN" altLang="en-US" sz="2800" b="1" dirty="0">
              <a:solidFill>
                <a:schemeClr val="bg1"/>
              </a:solidFill>
              <a:latin typeface="Arial Narrow" panose="020B0606020202030204" pitchFamily="34" charset="0"/>
            </a:endParaRPr>
          </a:p>
        </p:txBody>
      </p:sp>
      <p:pic>
        <p:nvPicPr>
          <p:cNvPr id="3" name="图片 2" descr="水印"/>
          <p:cNvPicPr>
            <a:picLocks noChangeAspect="1"/>
          </p:cNvPicPr>
          <p:nvPr userDrawn="1"/>
        </p:nvPicPr>
        <p:blipFill>
          <a:blip r:embed="rId1"/>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长方形 23"/>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6" name="矩形 25"/>
          <p:cNvSpPr>
            <a:spLocks noGrp="1" noRot="1" noChangeAspect="1" noMove="1" noResize="1" noEditPoints="1" noAdjustHandles="1" noChangeArrowheads="1" noChangeShapeType="1" noTextEdit="1"/>
          </p:cNvSpPr>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a:latin typeface="Microsoft YaHei UI" panose="020B0503020204020204" pitchFamily="34" charset="-122"/>
              <a:ea typeface="Microsoft YaHei UI" panose="020B0503020204020204" pitchFamily="34" charset="-122"/>
            </a:endParaRPr>
          </a:p>
        </p:txBody>
      </p:sp>
      <p:sp>
        <p:nvSpPr>
          <p:cNvPr id="28" name="矩形 27"/>
          <p:cNvSpPr>
            <a:spLocks noGrp="1" noRot="1" noChangeAspect="1" noMove="1" noResize="1" noEditPoints="1" noAdjustHandles="1" noChangeArrowheads="1" noChangeShapeType="1" noTextEdit="1"/>
          </p:cNvSpPr>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矩形 29"/>
          <p:cNvSpPr>
            <a:spLocks noGrp="1" noRot="1" noChangeAspect="1" noMove="1" noResize="1" noEditPoints="1" noAdjustHandles="1" noChangeArrowheads="1" noChangeShapeType="1" noTextEdit="1"/>
          </p:cNvSpPr>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矩形 31"/>
          <p:cNvSpPr>
            <a:spLocks noGrp="1" noRot="1" noChangeAspect="1" noMove="1" noResize="1" noEditPoints="1" noAdjustHandles="1" noChangeArrowheads="1" noChangeShapeType="1" noTextEdit="1"/>
          </p:cNvSpPr>
          <p:nvPr/>
        </p:nvSpPr>
        <p:spPr>
          <a:xfrm>
            <a:off x="3137837" y="640856"/>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直接连接符​​ 33"/>
          <p:cNvCxnSpPr>
            <a:cxnSpLocks noGrp="1" noRot="1" noChangeAspect="1" noMove="1" noResize="1" noEditPoints="1" noAdjustHandles="1" noChangeArrowheads="1" noChangeShapeType="1"/>
          </p:cNvCxnSpPr>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noGrp="1" noRot="1" noChangeAspect="1" noMove="1" noResize="1" noEditPoints="1" noAdjustHandles="1" noChangeArrowheads="1" noChangeShapeType="1"/>
          </p:cNvCxnSpPr>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noGrp="1" noRot="1" noChangeAspect="1" noMove="1" noResize="1" noEditPoints="1" noAdjustHandles="1" noChangeArrowheads="1" noChangeShapeType="1"/>
          </p:cNvCxnSpPr>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p:nvPr>
        </p:nvSpPr>
        <p:spPr>
          <a:xfrm>
            <a:off x="933244" y="838022"/>
            <a:ext cx="6345936" cy="3252231"/>
          </a:xfrm>
        </p:spPr>
        <p:txBody>
          <a:bodyPr rtlCol="0">
            <a:normAutofit/>
          </a:bodyPr>
          <a:lstStyle/>
          <a:p>
            <a:r>
              <a:rPr lang="en-US" altLang="zh-CN"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David Copperfield</a:t>
            </a:r>
            <a:endParaRPr lang="zh-CN" altLang="en-US"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8166876" y="0"/>
            <a:ext cx="4025124" cy="2946876"/>
          </a:xfrm>
          <a:prstGeom prst="rect">
            <a:avLst/>
          </a:prstGeom>
        </p:spPr>
      </p:pic>
      <p:pic>
        <p:nvPicPr>
          <p:cNvPr id="4" name="图片 3"/>
          <p:cNvPicPr>
            <a:picLocks noChangeAspect="1"/>
          </p:cNvPicPr>
          <p:nvPr/>
        </p:nvPicPr>
        <p:blipFill>
          <a:blip r:embed="rId2"/>
          <a:stretch>
            <a:fillRect/>
          </a:stretch>
        </p:blipFill>
        <p:spPr>
          <a:xfrm>
            <a:off x="8155173" y="3911124"/>
            <a:ext cx="4092883" cy="2946876"/>
          </a:xfrm>
          <a:prstGeom prst="rect">
            <a:avLst/>
          </a:prstGeom>
        </p:spPr>
      </p:pic>
      <p:pic>
        <p:nvPicPr>
          <p:cNvPr id="5" name="图片 4"/>
          <p:cNvPicPr>
            <a:picLocks noChangeAspect="1"/>
          </p:cNvPicPr>
          <p:nvPr/>
        </p:nvPicPr>
        <p:blipFill rotWithShape="1">
          <a:blip r:embed="rId3"/>
          <a:srcRect t="4265" b="34426"/>
          <a:stretch>
            <a:fillRect/>
          </a:stretch>
        </p:blipFill>
        <p:spPr>
          <a:xfrm>
            <a:off x="1174925" y="4092803"/>
            <a:ext cx="6096000" cy="1897894"/>
          </a:xfrm>
          <a:prstGeom prst="rect">
            <a:avLst/>
          </a:prstGeom>
        </p:spPr>
      </p:pic>
      <p:pic>
        <p:nvPicPr>
          <p:cNvPr id="6" name="图片 5"/>
          <p:cNvPicPr>
            <a:picLocks noChangeAspect="1"/>
          </p:cNvPicPr>
          <p:nvPr/>
        </p:nvPicPr>
        <p:blipFill rotWithShape="1">
          <a:blip r:embed="rId4"/>
          <a:srcRect t="5758" b="67489"/>
          <a:stretch>
            <a:fillRect/>
          </a:stretch>
        </p:blipFill>
        <p:spPr>
          <a:xfrm>
            <a:off x="8198678" y="2946876"/>
            <a:ext cx="4003296" cy="964248"/>
          </a:xfrm>
          <a:prstGeom prst="rect">
            <a:avLst/>
          </a:prstGeom>
        </p:spPr>
      </p:pic>
      <p:sp>
        <p:nvSpPr>
          <p:cNvPr id="7" name="文本框 6"/>
          <p:cNvSpPr txBox="1"/>
          <p:nvPr/>
        </p:nvSpPr>
        <p:spPr>
          <a:xfrm>
            <a:off x="2506980" y="3314700"/>
            <a:ext cx="3407410" cy="835025"/>
          </a:xfrm>
          <a:prstGeom prst="rect">
            <a:avLst/>
          </a:prstGeom>
          <a:noFill/>
        </p:spPr>
        <p:txBody>
          <a:bodyPr wrap="square" rtlCol="0">
            <a:spAutoFit/>
          </a:bodyPr>
          <a:p>
            <a:pPr algn="ctr" fontAlgn="auto">
              <a:lnSpc>
                <a:spcPct val="110000"/>
              </a:lnSpc>
            </a:pPr>
            <a:r>
              <a:rPr lang="zh-CN" altLang="en-US" sz="2200" b="1">
                <a:solidFill>
                  <a:schemeClr val="bg1"/>
                </a:solidFill>
              </a:rPr>
              <a:t>鲁周焕</a:t>
            </a:r>
            <a:endParaRPr lang="zh-CN" altLang="en-US" sz="2200" b="1">
              <a:solidFill>
                <a:schemeClr val="bg1"/>
              </a:solidFill>
            </a:endParaRPr>
          </a:p>
          <a:p>
            <a:pPr algn="ctr" fontAlgn="auto">
              <a:lnSpc>
                <a:spcPct val="110000"/>
              </a:lnSpc>
            </a:pPr>
            <a:r>
              <a:rPr lang="zh-CN" altLang="en-US" sz="2200" b="1">
                <a:solidFill>
                  <a:schemeClr val="bg1"/>
                </a:solidFill>
              </a:rPr>
              <a:t>杭州市余杭高级中学 </a:t>
            </a:r>
            <a:r>
              <a:rPr lang="zh-CN" altLang="en-US" sz="2000" b="1">
                <a:solidFill>
                  <a:schemeClr val="bg1"/>
                </a:solidFill>
              </a:rPr>
              <a:t> </a:t>
            </a:r>
            <a:endParaRPr lang="zh-CN" altLang="en-US" sz="2000" b="1">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7" name="图片 6" descr="IMG_7509"/>
          <p:cNvPicPr/>
          <p:nvPr/>
        </p:nvPicPr>
        <p:blipFill rotWithShape="1">
          <a:blip r:embed="rId1"/>
          <a:srcRect l="51007" t="14255" r="4359" b="8767"/>
          <a:stretch>
            <a:fillRect/>
          </a:stretch>
        </p:blipFill>
        <p:spPr>
          <a:xfrm>
            <a:off x="361951" y="344885"/>
            <a:ext cx="4160017" cy="6219825"/>
          </a:xfrm>
          <a:prstGeom prst="rect">
            <a:avLst/>
          </a:prstGeom>
        </p:spPr>
      </p:pic>
      <p:sp>
        <p:nvSpPr>
          <p:cNvPr id="8" name="文本框 7"/>
          <p:cNvSpPr txBox="1"/>
          <p:nvPr/>
        </p:nvSpPr>
        <p:spPr>
          <a:xfrm>
            <a:off x="4632344" y="534594"/>
            <a:ext cx="7033058" cy="5873403"/>
          </a:xfrm>
          <a:prstGeom prst="rect">
            <a:avLst/>
          </a:prstGeom>
          <a:noFill/>
        </p:spPr>
        <p:txBody>
          <a:bodyPr wrap="square" rtlCol="0">
            <a:spAutoFit/>
          </a:bodyPr>
          <a:lstStyle/>
          <a:p>
            <a:r>
              <a:rPr lang="en-US" altLang="zh-CN" sz="2600" dirty="0">
                <a:solidFill>
                  <a:schemeClr val="bg1"/>
                </a:solidFill>
                <a:latin typeface="Times New Roman" panose="02020603050405020304" pitchFamily="18" charset="0"/>
                <a:cs typeface="Times New Roman" panose="02020603050405020304" pitchFamily="18" charset="0"/>
              </a:rPr>
              <a:t>12. Try to find the phrases indicating time.</a:t>
            </a:r>
            <a:endParaRPr lang="en-US" altLang="zh-CN" sz="2600" dirty="0">
              <a:solidFill>
                <a:schemeClr val="bg1"/>
              </a:solidFill>
              <a:latin typeface="Times New Roman" panose="02020603050405020304" pitchFamily="18" charset="0"/>
              <a:cs typeface="Times New Roman" panose="02020603050405020304" pitchFamily="18" charset="0"/>
            </a:endParaRPr>
          </a:p>
          <a:p>
            <a:endParaRPr lang="en-US" altLang="zh-CN" sz="2600" dirty="0">
              <a:solidFill>
                <a:schemeClr val="bg1"/>
              </a:solidFill>
              <a:latin typeface="Times New Roman" panose="02020603050405020304" pitchFamily="18" charset="0"/>
              <a:cs typeface="Times New Roman" panose="02020603050405020304" pitchFamily="18" charset="0"/>
            </a:endParaRPr>
          </a:p>
          <a:p>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13. How does the writer describe such a fierce fight?</a:t>
            </a:r>
            <a:endParaRPr lang="en-US" altLang="zh-CN" sz="2600" dirty="0">
              <a:solidFill>
                <a:schemeClr val="bg1"/>
              </a:solidFill>
              <a:latin typeface="Times New Roman" panose="02020603050405020304" pitchFamily="18" charset="0"/>
              <a:cs typeface="Times New Roman" panose="02020603050405020304" pitchFamily="18" charset="0"/>
            </a:endParaRPr>
          </a:p>
          <a:p>
            <a:endParaRPr lang="en-US" altLang="zh-CN" sz="2600" dirty="0">
              <a:solidFill>
                <a:schemeClr val="bg1"/>
              </a:solidFill>
              <a:latin typeface="Times New Roman" panose="02020603050405020304" pitchFamily="18" charset="0"/>
              <a:cs typeface="Times New Roman" panose="02020603050405020304" pitchFamily="18" charset="0"/>
            </a:endParaRPr>
          </a:p>
          <a:p>
            <a:endParaRPr lang="en-US" altLang="zh-CN" sz="2600" dirty="0">
              <a:solidFill>
                <a:schemeClr val="bg1"/>
              </a:solidFill>
              <a:latin typeface="Times New Roman" panose="02020603050405020304" pitchFamily="18" charset="0"/>
              <a:cs typeface="Times New Roman" panose="02020603050405020304" pitchFamily="18" charset="0"/>
            </a:endParaRPr>
          </a:p>
          <a:p>
            <a:endParaRPr lang="en-US" altLang="zh-CN" sz="2600" dirty="0">
              <a:solidFill>
                <a:schemeClr val="bg1"/>
              </a:solidFill>
              <a:latin typeface="Times New Roman" panose="02020603050405020304" pitchFamily="18" charset="0"/>
              <a:cs typeface="Times New Roman" panose="02020603050405020304" pitchFamily="18" charset="0"/>
            </a:endParaRPr>
          </a:p>
          <a:p>
            <a:endParaRPr lang="en-US" altLang="zh-CN" sz="2600" dirty="0">
              <a:solidFill>
                <a:schemeClr val="bg1"/>
              </a:solidFill>
              <a:latin typeface="Times New Roman" panose="02020603050405020304" pitchFamily="18" charset="0"/>
              <a:cs typeface="Times New Roman" panose="02020603050405020304" pitchFamily="18" charset="0"/>
            </a:endParaRPr>
          </a:p>
          <a:p>
            <a:endParaRPr lang="en-US" altLang="zh-CN" sz="2600" dirty="0">
              <a:solidFill>
                <a:schemeClr val="bg1"/>
              </a:solidFill>
              <a:latin typeface="Times New Roman" panose="02020603050405020304" pitchFamily="18" charset="0"/>
              <a:cs typeface="Times New Roman" panose="02020603050405020304" pitchFamily="18" charset="0"/>
            </a:endParaRPr>
          </a:p>
          <a:p>
            <a:endParaRPr lang="en-US" altLang="zh-CN" sz="2600" dirty="0">
              <a:solidFill>
                <a:schemeClr val="bg1"/>
              </a:solidFill>
              <a:latin typeface="Times New Roman" panose="02020603050405020304" pitchFamily="18" charset="0"/>
              <a:cs typeface="Times New Roman" panose="02020603050405020304" pitchFamily="18" charset="0"/>
            </a:endParaRPr>
          </a:p>
          <a:p>
            <a:pPr>
              <a:lnSpc>
                <a:spcPts val="1400"/>
              </a:lnSpc>
            </a:pPr>
            <a:r>
              <a:rPr lang="en-US" altLang="zh-CN" sz="2600" dirty="0">
                <a:latin typeface="Times New Roman" panose="02020603050405020304" pitchFamily="18" charset="0"/>
                <a:cs typeface="Times New Roman" panose="02020603050405020304" pitchFamily="18" charset="0"/>
              </a:rPr>
              <a:t>1</a:t>
            </a:r>
            <a:endParaRPr lang="en-US" altLang="zh-CN" sz="2600" dirty="0">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14. What’s the advantage of using many verbs in a </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scene?</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15. Appreciate the two underlined words and </a:t>
            </a:r>
            <a:endParaRPr lang="en-US" altLang="zh-CN" sz="2600" dirty="0">
              <a:solidFill>
                <a:schemeClr val="bg1"/>
              </a:solidFill>
              <a:latin typeface="Times New Roman" panose="020206030504050203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cs typeface="Times New Roman" panose="02020603050405020304" pitchFamily="18" charset="0"/>
              </a:rPr>
              <a:t>     sentences </a:t>
            </a:r>
            <a:endParaRPr lang="en-US" altLang="zh-CN" sz="2600" dirty="0">
              <a:solidFill>
                <a:schemeClr val="bg1"/>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4686248" y="1128783"/>
            <a:ext cx="7143801"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rgbClr val="C00000"/>
                </a:solidFill>
                <a:latin typeface="Arial Narrow" panose="020B0606020202030204" pitchFamily="34" charset="0"/>
              </a:rPr>
              <a:t>No sooner…than…</a:t>
            </a:r>
            <a:r>
              <a:rPr lang="zh-CN" altLang="en-US" sz="2600" b="1" dirty="0">
                <a:solidFill>
                  <a:schemeClr val="bg1"/>
                </a:solidFill>
                <a:latin typeface="Arial Narrow" panose="020B0606020202030204" pitchFamily="34" charset="0"/>
              </a:rPr>
              <a:t>→</a:t>
            </a:r>
            <a:r>
              <a:rPr lang="en-US" altLang="zh-CN" sz="2600" b="1" dirty="0">
                <a:solidFill>
                  <a:srgbClr val="C00000"/>
                </a:solidFill>
                <a:latin typeface="Arial Narrow" panose="020B0606020202030204" pitchFamily="34" charset="0"/>
              </a:rPr>
              <a:t>the next instant</a:t>
            </a:r>
            <a:r>
              <a:rPr lang="zh-CN" altLang="en-US" sz="2600" b="1" dirty="0">
                <a:solidFill>
                  <a:schemeClr val="bg1"/>
                </a:solidFill>
                <a:latin typeface="Arial Narrow" panose="020B0606020202030204" pitchFamily="34" charset="0"/>
              </a:rPr>
              <a:t>→</a:t>
            </a:r>
            <a:r>
              <a:rPr lang="en-US" altLang="zh-CN" sz="2600" b="1" dirty="0">
                <a:solidFill>
                  <a:srgbClr val="C00000"/>
                </a:solidFill>
                <a:latin typeface="Arial Narrow" panose="020B0606020202030204" pitchFamily="34" charset="0"/>
              </a:rPr>
              <a:t>by the time…</a:t>
            </a:r>
            <a:endParaRPr lang="zh-CN" altLang="en-US" sz="2600" b="1" dirty="0">
              <a:solidFill>
                <a:schemeClr val="bg1"/>
              </a:solidFill>
              <a:latin typeface="Arial Narrow" panose="020B0606020202030204" pitchFamily="34" charset="0"/>
            </a:endParaRPr>
          </a:p>
        </p:txBody>
      </p:sp>
      <p:sp>
        <p:nvSpPr>
          <p:cNvPr id="10" name="矩形 9"/>
          <p:cNvSpPr/>
          <p:nvPr/>
        </p:nvSpPr>
        <p:spPr>
          <a:xfrm>
            <a:off x="509588" y="344885"/>
            <a:ext cx="1047908" cy="30600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7831" y="650891"/>
            <a:ext cx="466279" cy="24122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26598" y="3429000"/>
            <a:ext cx="1653894" cy="30521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87831" y="6271099"/>
            <a:ext cx="1581645" cy="24201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474060" y="5868129"/>
            <a:ext cx="1047908" cy="306006"/>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4686248" y="2285806"/>
            <a:ext cx="4327124" cy="492443"/>
          </a:xfrm>
          <a:prstGeom prst="rect">
            <a:avLst/>
          </a:prstGeom>
          <a:noFill/>
          <a:ln w="19050">
            <a:solidFill>
              <a:schemeClr val="accent5">
                <a:lumMod val="40000"/>
                <a:lumOff val="60000"/>
              </a:schemeClr>
            </a:solidFill>
          </a:ln>
        </p:spPr>
        <p:txBody>
          <a:bodyPr wrap="square" rtlCol="0">
            <a:spAutoFit/>
          </a:bodyPr>
          <a:lstStyle/>
          <a:p>
            <a:r>
              <a:rPr lang="en-US" altLang="zh-CN" sz="2600" b="1" dirty="0">
                <a:solidFill>
                  <a:srgbClr val="C00000"/>
                </a:solidFill>
                <a:latin typeface="Arial Narrow" panose="020B0606020202030204" pitchFamily="34" charset="0"/>
              </a:rPr>
              <a:t>Actions. </a:t>
            </a:r>
            <a:r>
              <a:rPr lang="en-US" altLang="zh-CN" sz="2600" b="1" dirty="0">
                <a:solidFill>
                  <a:schemeClr val="bg1"/>
                </a:solidFill>
                <a:latin typeface="Arial Narrow" panose="020B0606020202030204" pitchFamily="34" charset="0"/>
              </a:rPr>
              <a:t>By mainly using </a:t>
            </a:r>
            <a:r>
              <a:rPr lang="en-US" altLang="zh-CN" sz="2600" b="1" dirty="0">
                <a:solidFill>
                  <a:srgbClr val="C00000"/>
                </a:solidFill>
                <a:latin typeface="Arial Narrow" panose="020B0606020202030204" pitchFamily="34" charset="0"/>
              </a:rPr>
              <a:t>verbs.</a:t>
            </a:r>
            <a:endParaRPr lang="zh-CN" altLang="en-US" sz="2600" b="1" dirty="0">
              <a:solidFill>
                <a:schemeClr val="bg1"/>
              </a:solidFill>
              <a:latin typeface="Arial Narrow" panose="020B0606020202030204" pitchFamily="34" charset="0"/>
            </a:endParaRPr>
          </a:p>
        </p:txBody>
      </p:sp>
      <p:sp>
        <p:nvSpPr>
          <p:cNvPr id="16" name="文本框 15"/>
          <p:cNvSpPr txBox="1"/>
          <p:nvPr/>
        </p:nvSpPr>
        <p:spPr>
          <a:xfrm>
            <a:off x="4687926" y="2900433"/>
            <a:ext cx="7033058" cy="1692771"/>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Arial Narrow" panose="020B0606020202030204" pitchFamily="34" charset="0"/>
              </a:rPr>
              <a:t>left</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grabbed hold of</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slapping</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sank teeth into</a:t>
            </a:r>
            <a:r>
              <a:rPr lang="zh-CN" altLang="en-US" sz="2600" dirty="0">
                <a:solidFill>
                  <a:schemeClr val="bg1"/>
                </a:solidFill>
                <a:latin typeface="Arial Narrow" panose="020B0606020202030204" pitchFamily="34" charset="0"/>
              </a:rPr>
              <a:t>→</a:t>
            </a:r>
            <a:endParaRPr lang="en-US" altLang="zh-CN" sz="2600" dirty="0">
              <a:solidFill>
                <a:schemeClr val="bg1"/>
              </a:solidFill>
              <a:latin typeface="Arial Narrow" panose="020B0606020202030204" pitchFamily="34" charset="0"/>
            </a:endParaRPr>
          </a:p>
          <a:p>
            <a:r>
              <a:rPr lang="en-US" altLang="zh-CN" sz="2600" dirty="0">
                <a:solidFill>
                  <a:schemeClr val="bg1"/>
                </a:solidFill>
                <a:latin typeface="Arial Narrow" panose="020B0606020202030204" pitchFamily="34" charset="0"/>
              </a:rPr>
              <a:t>tasted</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yelped</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sprang backward</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stared down</a:t>
            </a:r>
            <a:r>
              <a:rPr lang="zh-CN" altLang="en-US" sz="2600" dirty="0">
                <a:solidFill>
                  <a:schemeClr val="bg1"/>
                </a:solidFill>
                <a:latin typeface="Arial Narrow" panose="020B0606020202030204" pitchFamily="34" charset="0"/>
              </a:rPr>
              <a:t>→ </a:t>
            </a:r>
            <a:r>
              <a:rPr lang="en-US" altLang="zh-CN" sz="2600" dirty="0">
                <a:solidFill>
                  <a:schemeClr val="bg1"/>
                </a:solidFill>
                <a:latin typeface="Arial Narrow" panose="020B0606020202030204" pitchFamily="34" charset="0"/>
              </a:rPr>
              <a:t>rushed</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hitting</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held arms</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screaming</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begging</a:t>
            </a:r>
            <a:r>
              <a:rPr lang="zh-CN" altLang="en-US" sz="2600" dirty="0">
                <a:solidFill>
                  <a:schemeClr val="bg1"/>
                </a:solidFill>
                <a:latin typeface="Arial Narrow" panose="020B0606020202030204" pitchFamily="34" charset="0"/>
              </a:rPr>
              <a:t> →</a:t>
            </a:r>
            <a:r>
              <a:rPr lang="en-US" altLang="zh-CN" sz="2600" dirty="0">
                <a:solidFill>
                  <a:schemeClr val="bg1"/>
                </a:solidFill>
                <a:latin typeface="Arial Narrow" panose="020B0606020202030204" pitchFamily="34" charset="0"/>
              </a:rPr>
              <a:t>took no notice</a:t>
            </a:r>
            <a:r>
              <a:rPr lang="zh-CN" altLang="en-US" sz="2600" dirty="0">
                <a:solidFill>
                  <a:schemeClr val="bg1"/>
                </a:solidFill>
                <a:latin typeface="Arial Narrow" panose="020B0606020202030204" pitchFamily="34" charset="0"/>
              </a:rPr>
              <a:t>→</a:t>
            </a:r>
            <a:r>
              <a:rPr lang="en-US" altLang="zh-CN" sz="2600" dirty="0">
                <a:solidFill>
                  <a:schemeClr val="bg1"/>
                </a:solidFill>
                <a:latin typeface="Arial Narrow" panose="020B0606020202030204" pitchFamily="34" charset="0"/>
              </a:rPr>
              <a:t>collapsed in a heap (15 verbs)</a:t>
            </a:r>
            <a:endParaRPr lang="zh-CN" altLang="en-US" sz="2600" dirty="0">
              <a:solidFill>
                <a:schemeClr val="bg1"/>
              </a:solidFill>
              <a:latin typeface="Arial Narrow" panose="020B0606020202030204" pitchFamily="34" charset="0"/>
            </a:endParaRPr>
          </a:p>
        </p:txBody>
      </p:sp>
      <p:sp>
        <p:nvSpPr>
          <p:cNvPr id="19" name="椭圆 18"/>
          <p:cNvSpPr/>
          <p:nvPr/>
        </p:nvSpPr>
        <p:spPr>
          <a:xfrm>
            <a:off x="3587260" y="1087129"/>
            <a:ext cx="834013" cy="49244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840522" y="6072267"/>
            <a:ext cx="1917562" cy="492443"/>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526598" y="2009674"/>
            <a:ext cx="389467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47887" y="2292705"/>
            <a:ext cx="3894675"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7744" y="2584101"/>
            <a:ext cx="2084296"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4" name="图片 3" descr="水印"/>
          <p:cNvPicPr>
            <a:picLocks noChangeAspect="1"/>
          </p:cNvPicPr>
          <p:nvPr userDrawn="1"/>
        </p:nvPicPr>
        <p:blipFill>
          <a:blip r:embed="rId2"/>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
                                            <p:txEl>
                                              <p:pRg st="11" end="1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
                                            <p:txEl>
                                              <p:pRg st="13" end="13"/>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09157" y="410204"/>
            <a:ext cx="11277076" cy="95410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16. Try to find the sentence describing the following feelings: </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“happy”, </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“unhappy”</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“angry”, “desperate”, and “frightened” </a:t>
            </a:r>
            <a:endPar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7" name="文本框 6"/>
          <p:cNvSpPr txBox="1"/>
          <p:nvPr/>
        </p:nvSpPr>
        <p:spPr>
          <a:xfrm>
            <a:off x="2608007" y="1551019"/>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My mother seemed to </a:t>
            </a:r>
            <a:r>
              <a:rPr lang="en-US" altLang="zh-CN" sz="2800" dirty="0">
                <a:solidFill>
                  <a:srgbClr val="C00000"/>
                </a:solidFill>
                <a:latin typeface="Times New Roman" panose="02020603050405020304" pitchFamily="18" charset="0"/>
                <a:cs typeface="Times New Roman" panose="02020603050405020304" pitchFamily="18" charset="0"/>
              </a:rPr>
              <a:t>light up</a:t>
            </a:r>
            <a:r>
              <a:rPr lang="en-US" altLang="zh-CN" sz="2800" dirty="0">
                <a:solidFill>
                  <a:schemeClr val="bg1"/>
                </a:solidFill>
                <a:latin typeface="Times New Roman" panose="02020603050405020304" pitchFamily="18" charset="0"/>
                <a:cs typeface="Times New Roman" panose="02020603050405020304" pitchFamily="18" charset="0"/>
              </a:rPr>
              <a:t> in his company.</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1001183" y="1551019"/>
            <a:ext cx="1114979"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happy</a:t>
            </a:r>
            <a:endParaRPr lang="zh-CN" altLang="en-US" sz="2800" b="1" dirty="0">
              <a:solidFill>
                <a:schemeClr val="bg1"/>
              </a:solidFill>
              <a:latin typeface="Arial Narrow" panose="020B0606020202030204" pitchFamily="34" charset="0"/>
            </a:endParaRPr>
          </a:p>
        </p:txBody>
      </p:sp>
      <p:sp>
        <p:nvSpPr>
          <p:cNvPr id="9" name="文本框 8"/>
          <p:cNvSpPr txBox="1"/>
          <p:nvPr/>
        </p:nvSpPr>
        <p:spPr>
          <a:xfrm>
            <a:off x="842645" y="2471420"/>
            <a:ext cx="1442085" cy="52197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unhappy</a:t>
            </a:r>
            <a:endParaRPr lang="zh-CN" altLang="en-US" sz="2800" b="1" dirty="0">
              <a:solidFill>
                <a:schemeClr val="bg1"/>
              </a:solidFill>
              <a:latin typeface="Arial Narrow" panose="020B0606020202030204" pitchFamily="34" charset="0"/>
            </a:endParaRPr>
          </a:p>
        </p:txBody>
      </p:sp>
      <p:sp>
        <p:nvSpPr>
          <p:cNvPr id="10" name="文本框 9"/>
          <p:cNvSpPr txBox="1"/>
          <p:nvPr/>
        </p:nvSpPr>
        <p:spPr>
          <a:xfrm>
            <a:off x="2619731" y="2316364"/>
            <a:ext cx="8624374" cy="954107"/>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had </a:t>
            </a:r>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a very heavy heart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when Peggotty and I had to return home.</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1" name="文本框 10"/>
          <p:cNvSpPr txBox="1"/>
          <p:nvPr/>
        </p:nvSpPr>
        <p:spPr>
          <a:xfrm>
            <a:off x="960885" y="3747666"/>
            <a:ext cx="1039815"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angry</a:t>
            </a:r>
            <a:endParaRPr lang="zh-CN" altLang="en-US" sz="2800" b="1" dirty="0">
              <a:solidFill>
                <a:schemeClr val="bg1"/>
              </a:solidFill>
              <a:latin typeface="Arial Narrow" panose="020B0606020202030204" pitchFamily="34" charset="0"/>
            </a:endParaRPr>
          </a:p>
        </p:txBody>
      </p:sp>
      <p:sp>
        <p:nvSpPr>
          <p:cNvPr id="12" name="文本框 11"/>
          <p:cNvSpPr txBox="1"/>
          <p:nvPr/>
        </p:nvSpPr>
        <p:spPr>
          <a:xfrm>
            <a:off x="2599634" y="3532223"/>
            <a:ext cx="8624374" cy="954107"/>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She got up </a:t>
            </a:r>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in a rage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and</a:t>
            </a:r>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stormed out, with the </a:t>
            </a:r>
            <a:r>
              <a:rPr lang="en-US" altLang="zh-CN" sz="28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slamming</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of the door.</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 name="文本框 12"/>
          <p:cNvSpPr txBox="1"/>
          <p:nvPr/>
        </p:nvSpPr>
        <p:spPr>
          <a:xfrm>
            <a:off x="660687" y="5150433"/>
            <a:ext cx="164021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desperate</a:t>
            </a:r>
            <a:endParaRPr lang="zh-CN" altLang="en-US" sz="2800" b="1" dirty="0">
              <a:solidFill>
                <a:schemeClr val="bg1"/>
              </a:solidFill>
              <a:latin typeface="Arial Narrow" panose="020B0606020202030204" pitchFamily="34" charset="0"/>
            </a:endParaRPr>
          </a:p>
        </p:txBody>
      </p:sp>
      <p:sp>
        <p:nvSpPr>
          <p:cNvPr id="14" name="文本框 13"/>
          <p:cNvSpPr txBox="1"/>
          <p:nvPr/>
        </p:nvSpPr>
        <p:spPr>
          <a:xfrm>
            <a:off x="2599633" y="4791077"/>
            <a:ext cx="8624374" cy="1384995"/>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felt as if the air had been </a:t>
            </a:r>
            <a:r>
              <a:rPr lang="en-US" altLang="zh-CN" sz="28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strangled</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out of me. Mr. Murdstone was the kind of man that </a:t>
            </a:r>
            <a:r>
              <a:rPr lang="en-US" altLang="zh-CN" sz="28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smothers</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all hope and happiness.</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2" name="图片 1" descr="水印"/>
          <p:cNvPicPr>
            <a:picLocks noChangeAspect="1"/>
          </p:cNvPicPr>
          <p:nvPr userDrawn="1"/>
        </p:nvPicPr>
        <p:blipFill>
          <a:blip r:embed="rId1"/>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ldLvl="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90832" y="2708684"/>
            <a:ext cx="1640210"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frightened</a:t>
            </a:r>
            <a:endParaRPr lang="zh-CN" altLang="en-US" sz="2800" b="1" dirty="0">
              <a:solidFill>
                <a:schemeClr val="bg1"/>
              </a:solidFill>
              <a:latin typeface="Arial Narrow" panose="020B0606020202030204" pitchFamily="34" charset="0"/>
            </a:endParaRPr>
          </a:p>
        </p:txBody>
      </p:sp>
      <p:sp>
        <p:nvSpPr>
          <p:cNvPr id="14" name="文本框 13"/>
          <p:cNvSpPr txBox="1"/>
          <p:nvPr/>
        </p:nvSpPr>
        <p:spPr>
          <a:xfrm>
            <a:off x="2700117" y="993753"/>
            <a:ext cx="8624374" cy="954107"/>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a:t>
            </a:r>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shivered with fear</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knowing that if I gave him the slightest excuse, he would beat me.</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5" name="文本框 14"/>
          <p:cNvSpPr txBox="1"/>
          <p:nvPr/>
        </p:nvSpPr>
        <p:spPr>
          <a:xfrm>
            <a:off x="2700117" y="2330666"/>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My body was </a:t>
            </a:r>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shaking with fear</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 name="文本框 15"/>
          <p:cNvSpPr txBox="1"/>
          <p:nvPr/>
        </p:nvSpPr>
        <p:spPr>
          <a:xfrm>
            <a:off x="2700117" y="3231904"/>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walked up the stairs with </a:t>
            </a:r>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my knees trembling</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 name="文本框 16"/>
          <p:cNvSpPr txBox="1"/>
          <p:nvPr/>
        </p:nvSpPr>
        <p:spPr>
          <a:xfrm>
            <a:off x="2700117" y="4131607"/>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a:t>
            </a:r>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shook with terror</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 name="文本框 17"/>
          <p:cNvSpPr txBox="1"/>
          <p:nvPr/>
        </p:nvSpPr>
        <p:spPr>
          <a:xfrm>
            <a:off x="2700117" y="4990162"/>
            <a:ext cx="8624374"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He stared down </a:t>
            </a:r>
            <a:r>
              <a:rPr lang="en-US" altLang="zh-CN" sz="2800"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in horror </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the deep bite marks on his had.</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9" name="矩形 18"/>
          <p:cNvSpPr/>
          <p:nvPr/>
        </p:nvSpPr>
        <p:spPr>
          <a:xfrm rot="21210371">
            <a:off x="7775626" y="3613313"/>
            <a:ext cx="2965876" cy="1323439"/>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altLang="zh-CN" sz="4000" b="1" cap="none" spc="0" dirty="0">
                <a:ln w="0"/>
                <a:solidFill>
                  <a:srgbClr val="FFFF00"/>
                </a:solidFill>
                <a:effectLst>
                  <a:outerShdw blurRad="38100" dist="25400" dir="5400000" algn="ctr" rotWithShape="0">
                    <a:srgbClr val="6E747A">
                      <a:alpha val="43000"/>
                    </a:srgbClr>
                  </a:outerShdw>
                </a:effectLst>
              </a:rPr>
              <a:t>SHOW</a:t>
            </a:r>
            <a:r>
              <a:rPr lang="en-US" altLang="zh-CN" sz="4000" b="1" cap="none" spc="0" dirty="0">
                <a:ln w="0"/>
                <a:solidFill>
                  <a:schemeClr val="bg1"/>
                </a:solidFill>
                <a:effectLst>
                  <a:outerShdw blurRad="38100" dist="25400" dir="5400000" algn="ctr" rotWithShape="0">
                    <a:srgbClr val="6E747A">
                      <a:alpha val="43000"/>
                    </a:srgbClr>
                  </a:outerShdw>
                </a:effectLst>
              </a:rPr>
              <a:t> </a:t>
            </a:r>
            <a:r>
              <a:rPr lang="en-US" altLang="zh-CN" sz="4000" b="1" cap="none" spc="0" dirty="0">
                <a:ln w="0"/>
                <a:solidFill>
                  <a:schemeClr val="tx1"/>
                </a:solidFill>
                <a:effectLst>
                  <a:outerShdw blurRad="38100" dist="25400" dir="5400000" algn="ctr" rotWithShape="0">
                    <a:srgbClr val="6E747A">
                      <a:alpha val="43000"/>
                    </a:srgbClr>
                  </a:outerShdw>
                </a:effectLst>
              </a:rPr>
              <a:t>and </a:t>
            </a:r>
            <a:endParaRPr lang="en-US" altLang="zh-CN" sz="4000" b="1" cap="none" spc="0" dirty="0">
              <a:ln w="0"/>
              <a:solidFill>
                <a:schemeClr val="tx1"/>
              </a:solidFill>
              <a:effectLst>
                <a:outerShdw blurRad="38100" dist="25400" dir="5400000" algn="ctr" rotWithShape="0">
                  <a:srgbClr val="6E747A">
                    <a:alpha val="43000"/>
                  </a:srgbClr>
                </a:outerShdw>
              </a:effectLst>
            </a:endParaRPr>
          </a:p>
          <a:p>
            <a:pPr algn="ctr"/>
            <a:r>
              <a:rPr lang="en-US" altLang="zh-CN" sz="4000" b="1" cap="none" spc="0" dirty="0">
                <a:ln w="0"/>
                <a:solidFill>
                  <a:schemeClr val="tx1"/>
                </a:solidFill>
                <a:effectLst>
                  <a:outerShdw blurRad="38100" dist="25400" dir="5400000" algn="ctr" rotWithShape="0">
                    <a:srgbClr val="6E747A">
                      <a:alpha val="43000"/>
                    </a:srgbClr>
                  </a:outerShdw>
                </a:effectLst>
              </a:rPr>
              <a:t>not TELL</a:t>
            </a:r>
            <a:endParaRPr lang="zh-CN" altLang="en-US" sz="4000" b="1" cap="none" spc="0" dirty="0">
              <a:ln w="0"/>
              <a:solidFill>
                <a:schemeClr val="tx1"/>
              </a:solidFill>
              <a:effectLst>
                <a:outerShdw blurRad="38100" dist="25400" dir="5400000" algn="ctr" rotWithShape="0">
                  <a:srgbClr val="6E747A">
                    <a:alpha val="43000"/>
                  </a:srgbClr>
                </a:outerShdw>
              </a:effectLst>
            </a:endParaRPr>
          </a:p>
        </p:txBody>
      </p:sp>
      <p:pic>
        <p:nvPicPr>
          <p:cNvPr id="4" name="图片 3" descr="水印"/>
          <p:cNvPicPr>
            <a:picLocks noChangeAspect="1"/>
          </p:cNvPicPr>
          <p:nvPr userDrawn="1"/>
        </p:nvPicPr>
        <p:blipFill>
          <a:blip r:embed="rId1"/>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nvSpPr>
        <p:spPr>
          <a:xfrm>
            <a:off x="409157" y="410204"/>
            <a:ext cx="11277076" cy="523220"/>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17. Try to find the words indicating </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“say </a:t>
            </a:r>
            <a:r>
              <a:rPr lang="en-US" altLang="zh-CN" sz="2800" b="1" dirty="0" err="1">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sth</a:t>
            </a:r>
            <a:r>
              <a:rPr lang="en-US" altLang="zh-CN" sz="2800" b="1"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r>
              <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8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7" name="文本框 6"/>
          <p:cNvSpPr txBox="1"/>
          <p:nvPr/>
        </p:nvSpPr>
        <p:spPr>
          <a:xfrm>
            <a:off x="2693762" y="4763169"/>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heard my mother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begging</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Mr. Murdstone to stop.</a:t>
            </a:r>
            <a:endPar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9" name="文本框 8"/>
          <p:cNvSpPr txBox="1"/>
          <p:nvPr/>
        </p:nvSpPr>
        <p:spPr>
          <a:xfrm>
            <a:off x="834202" y="1046991"/>
            <a:ext cx="1398698"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whisper</a:t>
            </a:r>
            <a:endParaRPr lang="zh-CN" altLang="en-US" sz="2800" b="1" dirty="0">
              <a:solidFill>
                <a:schemeClr val="bg1"/>
              </a:solidFill>
              <a:latin typeface="Arial Narrow" panose="020B0606020202030204" pitchFamily="34" charset="0"/>
            </a:endParaRPr>
          </a:p>
        </p:txBody>
      </p:sp>
      <p:sp>
        <p:nvSpPr>
          <p:cNvPr id="10" name="文本框 9"/>
          <p:cNvSpPr txBox="1"/>
          <p:nvPr/>
        </p:nvSpPr>
        <p:spPr>
          <a:xfrm>
            <a:off x="2705150" y="1051293"/>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don’t know,” I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whispered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nervously.</a:t>
            </a:r>
            <a:endPar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1" name="文本框 10"/>
          <p:cNvSpPr txBox="1"/>
          <p:nvPr/>
        </p:nvSpPr>
        <p:spPr>
          <a:xfrm>
            <a:off x="1013643" y="1667182"/>
            <a:ext cx="1039815"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reply</a:t>
            </a:r>
            <a:endParaRPr lang="zh-CN" altLang="en-US" sz="2800" b="1" dirty="0">
              <a:solidFill>
                <a:schemeClr val="bg1"/>
              </a:solidFill>
              <a:latin typeface="Arial Narrow" panose="020B0606020202030204" pitchFamily="34" charset="0"/>
            </a:endParaRPr>
          </a:p>
        </p:txBody>
      </p:sp>
      <p:sp>
        <p:nvSpPr>
          <p:cNvPr id="12" name="文本框 11"/>
          <p:cNvSpPr txBox="1"/>
          <p:nvPr/>
        </p:nvSpPr>
        <p:spPr>
          <a:xfrm>
            <a:off x="2705150" y="1656197"/>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 beat it,” he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replied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with an evil glint in his eyes.</a:t>
            </a:r>
            <a:endPar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3" name="文本框 12"/>
          <p:cNvSpPr txBox="1"/>
          <p:nvPr/>
        </p:nvSpPr>
        <p:spPr>
          <a:xfrm>
            <a:off x="834202" y="3486127"/>
            <a:ext cx="1348386"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demand</a:t>
            </a:r>
            <a:endParaRPr lang="zh-CN" altLang="en-US" sz="2800" b="1" dirty="0">
              <a:solidFill>
                <a:schemeClr val="bg1"/>
              </a:solidFill>
              <a:latin typeface="Arial Narrow" panose="020B0606020202030204" pitchFamily="34" charset="0"/>
            </a:endParaRPr>
          </a:p>
        </p:txBody>
      </p:sp>
      <p:sp>
        <p:nvSpPr>
          <p:cNvPr id="14" name="文本框 13"/>
          <p:cNvSpPr txBox="1"/>
          <p:nvPr/>
        </p:nvSpPr>
        <p:spPr>
          <a:xfrm>
            <a:off x="2693762" y="2260695"/>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Mr. Murdstone jumped up,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shouting</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“We can’t expect…”</a:t>
            </a:r>
            <a:endPar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5" name="文本框 14"/>
          <p:cNvSpPr txBox="1"/>
          <p:nvPr/>
        </p:nvSpPr>
        <p:spPr>
          <a:xfrm>
            <a:off x="2705150" y="5451596"/>
            <a:ext cx="8624374" cy="892552"/>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—“When am I going?” I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asked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—“Tomorrow,” she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answered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“first thing in the morning.”</a:t>
            </a:r>
            <a:endPar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6" name="文本框 15"/>
          <p:cNvSpPr txBox="1"/>
          <p:nvPr/>
        </p:nvSpPr>
        <p:spPr>
          <a:xfrm>
            <a:off x="2693762" y="2872480"/>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“Stop it at once, Clara!”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ordered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 Mr. Murdstone.</a:t>
            </a:r>
            <a:endPar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7" name="文本框 16"/>
          <p:cNvSpPr txBox="1"/>
          <p:nvPr/>
        </p:nvSpPr>
        <p:spPr>
          <a:xfrm>
            <a:off x="2693763" y="3511932"/>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“Why are you doing so badly in your lessons?” he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demanded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8" name="文本框 17"/>
          <p:cNvSpPr txBox="1"/>
          <p:nvPr/>
        </p:nvSpPr>
        <p:spPr>
          <a:xfrm>
            <a:off x="2693762" y="4146892"/>
            <a:ext cx="8624374" cy="492443"/>
          </a:xfrm>
          <a:prstGeom prst="rect">
            <a:avLst/>
          </a:prstGeom>
          <a:noFill/>
          <a:ln w="19050">
            <a:solidFill>
              <a:schemeClr val="accent5">
                <a:lumMod val="40000"/>
                <a:lumOff val="60000"/>
              </a:schemeClr>
            </a:solidFill>
          </a:ln>
        </p:spPr>
        <p:txBody>
          <a:bodyPr wrap="square" rtlCol="0">
            <a:spAutoFit/>
          </a:bodyPr>
          <a:lstStyle/>
          <a:p>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“I…I...can’t do my work,” I </a:t>
            </a:r>
            <a:r>
              <a:rPr lang="en-US" altLang="zh-CN" sz="2600" b="1" dirty="0">
                <a:solidFill>
                  <a:srgbClr val="C00000"/>
                </a:solidFill>
                <a:latin typeface="Times New Roman" panose="02020603050405020304" pitchFamily="18" charset="0"/>
                <a:ea typeface="Cambria Math" panose="02040503050406030204" pitchFamily="18" charset="0"/>
                <a:cs typeface="Times New Roman" panose="02020603050405020304" pitchFamily="18" charset="0"/>
              </a:rPr>
              <a:t>spluttered</a:t>
            </a:r>
            <a:r>
              <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sz="2600" dirty="0">
              <a:solidFill>
                <a:schemeClr val="bg1"/>
              </a:solidFill>
              <a:latin typeface="Times New Roman" panose="02020603050405020304" pitchFamily="18" charset="0"/>
              <a:ea typeface="Cambria Math" panose="02040503050406030204" pitchFamily="18" charset="0"/>
              <a:cs typeface="Times New Roman" panose="02020603050405020304" pitchFamily="18" charset="0"/>
            </a:endParaRPr>
          </a:p>
        </p:txBody>
      </p:sp>
      <p:sp>
        <p:nvSpPr>
          <p:cNvPr id="19" name="文本框 18"/>
          <p:cNvSpPr txBox="1"/>
          <p:nvPr/>
        </p:nvSpPr>
        <p:spPr>
          <a:xfrm>
            <a:off x="1013643" y="2266438"/>
            <a:ext cx="1039815"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shout</a:t>
            </a:r>
            <a:endParaRPr lang="zh-CN" altLang="en-US" sz="2800" b="1" dirty="0">
              <a:solidFill>
                <a:schemeClr val="bg1"/>
              </a:solidFill>
              <a:latin typeface="Arial Narrow" panose="020B0606020202030204" pitchFamily="34" charset="0"/>
            </a:endParaRPr>
          </a:p>
        </p:txBody>
      </p:sp>
      <p:sp>
        <p:nvSpPr>
          <p:cNvPr id="20" name="文本框 19"/>
          <p:cNvSpPr txBox="1"/>
          <p:nvPr/>
        </p:nvSpPr>
        <p:spPr>
          <a:xfrm>
            <a:off x="1005270" y="2884701"/>
            <a:ext cx="1039815"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order</a:t>
            </a:r>
            <a:endParaRPr lang="zh-CN" altLang="en-US" sz="2800" b="1" dirty="0">
              <a:solidFill>
                <a:schemeClr val="bg1"/>
              </a:solidFill>
              <a:latin typeface="Arial Narrow" panose="020B0606020202030204" pitchFamily="34" charset="0"/>
            </a:endParaRPr>
          </a:p>
        </p:txBody>
      </p:sp>
      <p:sp>
        <p:nvSpPr>
          <p:cNvPr id="21" name="文本框 20"/>
          <p:cNvSpPr txBox="1"/>
          <p:nvPr/>
        </p:nvSpPr>
        <p:spPr>
          <a:xfrm>
            <a:off x="855974" y="4120848"/>
            <a:ext cx="1348386"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splutter</a:t>
            </a:r>
            <a:endParaRPr lang="zh-CN" altLang="en-US" sz="2800" b="1" dirty="0">
              <a:solidFill>
                <a:schemeClr val="bg1"/>
              </a:solidFill>
              <a:latin typeface="Arial Narrow" panose="020B0606020202030204" pitchFamily="34" charset="0"/>
            </a:endParaRPr>
          </a:p>
        </p:txBody>
      </p:sp>
      <p:sp>
        <p:nvSpPr>
          <p:cNvPr id="22" name="文本框 21"/>
          <p:cNvSpPr txBox="1"/>
          <p:nvPr/>
        </p:nvSpPr>
        <p:spPr>
          <a:xfrm>
            <a:off x="1133456" y="4742059"/>
            <a:ext cx="749878" cy="523220"/>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r>
              <a:rPr lang="en-US" altLang="zh-CN" sz="2800" b="1" dirty="0">
                <a:solidFill>
                  <a:srgbClr val="C00000"/>
                </a:solidFill>
                <a:latin typeface="Arial Narrow" panose="020B0606020202030204" pitchFamily="34" charset="0"/>
              </a:rPr>
              <a:t>beg</a:t>
            </a:r>
            <a:endParaRPr lang="zh-CN" altLang="en-US" sz="2800" b="1" dirty="0">
              <a:solidFill>
                <a:schemeClr val="bg1"/>
              </a:solidFill>
              <a:latin typeface="Arial Narrow" panose="020B0606020202030204" pitchFamily="34" charset="0"/>
            </a:endParaRPr>
          </a:p>
        </p:txBody>
      </p:sp>
      <p:sp>
        <p:nvSpPr>
          <p:cNvPr id="23" name="文本框 22"/>
          <p:cNvSpPr txBox="1"/>
          <p:nvPr/>
        </p:nvSpPr>
        <p:spPr>
          <a:xfrm>
            <a:off x="959320" y="5451596"/>
            <a:ext cx="1223268" cy="954107"/>
          </a:xfrm>
          <a:prstGeom prst="rect">
            <a:avLst/>
          </a:prstGeom>
          <a:solidFill>
            <a:schemeClr val="accent5">
              <a:lumMod val="20000"/>
              <a:lumOff val="80000"/>
            </a:schemeClr>
          </a:solidFill>
          <a:ln w="19050">
            <a:solidFill>
              <a:schemeClr val="accent5">
                <a:lumMod val="40000"/>
                <a:lumOff val="60000"/>
              </a:schemeClr>
            </a:solidFill>
          </a:ln>
        </p:spPr>
        <p:txBody>
          <a:bodyPr wrap="square" rtlCol="0">
            <a:spAutoFit/>
          </a:bodyPr>
          <a:lstStyle/>
          <a:p>
            <a:pPr algn="ctr"/>
            <a:r>
              <a:rPr lang="en-US" altLang="zh-CN" sz="2800" b="1" dirty="0">
                <a:solidFill>
                  <a:srgbClr val="C00000"/>
                </a:solidFill>
                <a:latin typeface="Arial Narrow" panose="020B0606020202030204" pitchFamily="34" charset="0"/>
              </a:rPr>
              <a:t>ask</a:t>
            </a:r>
            <a:endParaRPr lang="en-US" altLang="zh-CN" sz="2800" b="1" dirty="0">
              <a:solidFill>
                <a:srgbClr val="C00000"/>
              </a:solidFill>
              <a:latin typeface="Arial Narrow" panose="020B0606020202030204" pitchFamily="34" charset="0"/>
            </a:endParaRPr>
          </a:p>
          <a:p>
            <a:pPr algn="ctr"/>
            <a:r>
              <a:rPr lang="en-US" altLang="zh-CN" sz="2800" b="1" dirty="0">
                <a:solidFill>
                  <a:srgbClr val="C00000"/>
                </a:solidFill>
                <a:latin typeface="Arial Narrow" panose="020B0606020202030204" pitchFamily="34" charset="0"/>
              </a:rPr>
              <a:t>answer</a:t>
            </a:r>
            <a:endParaRPr lang="zh-CN" altLang="en-US" sz="2800" b="1" dirty="0">
              <a:solidFill>
                <a:schemeClr val="bg1"/>
              </a:solidFill>
              <a:latin typeface="Arial Narrow" panose="020B0606020202030204" pitchFamily="34" charset="0"/>
            </a:endParaRPr>
          </a:p>
        </p:txBody>
      </p:sp>
      <p:sp>
        <p:nvSpPr>
          <p:cNvPr id="24" name="矩形 23"/>
          <p:cNvSpPr/>
          <p:nvPr/>
        </p:nvSpPr>
        <p:spPr>
          <a:xfrm rot="21210371">
            <a:off x="7171032" y="4384978"/>
            <a:ext cx="4281941" cy="1323439"/>
          </a:xfrm>
          <a:prstGeom prst="rect">
            <a:avLst/>
          </a:prstGeom>
          <a:solidFill>
            <a:schemeClr val="bg1"/>
          </a:solidFill>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altLang="zh-CN" sz="4000" b="1" dirty="0">
                <a:ln w="0"/>
                <a:solidFill>
                  <a:schemeClr val="tx1"/>
                </a:solidFill>
                <a:effectLst>
                  <a:outerShdw blurRad="38100" dist="25400" dir="5400000" algn="ctr" rotWithShape="0">
                    <a:srgbClr val="6E747A">
                      <a:alpha val="43000"/>
                    </a:srgbClr>
                  </a:outerShdw>
                </a:effectLst>
              </a:rPr>
              <a:t>Expressing </a:t>
            </a:r>
            <a:endParaRPr lang="en-US" altLang="zh-CN" sz="4000" b="1" dirty="0">
              <a:ln w="0"/>
              <a:solidFill>
                <a:schemeClr val="tx1"/>
              </a:solidFill>
              <a:effectLst>
                <a:outerShdw blurRad="38100" dist="25400" dir="5400000" algn="ctr" rotWithShape="0">
                  <a:srgbClr val="6E747A">
                    <a:alpha val="43000"/>
                  </a:srgbClr>
                </a:outerShdw>
              </a:effectLst>
            </a:endParaRPr>
          </a:p>
          <a:p>
            <a:pPr algn="ctr"/>
            <a:r>
              <a:rPr lang="en-US" altLang="zh-CN" sz="4000" b="1" dirty="0">
                <a:ln w="0"/>
                <a:solidFill>
                  <a:srgbClr val="FFFF00"/>
                </a:solidFill>
                <a:effectLst>
                  <a:outerShdw blurRad="38100" dist="25400" dir="5400000" algn="ctr" rotWithShape="0">
                    <a:srgbClr val="6E747A">
                      <a:alpha val="43000"/>
                    </a:srgbClr>
                  </a:outerShdw>
                </a:effectLst>
              </a:rPr>
              <a:t>different feelings</a:t>
            </a:r>
            <a:endParaRPr lang="zh-CN" altLang="en-US" sz="4000" b="1" cap="none" spc="0" dirty="0">
              <a:ln w="0"/>
              <a:solidFill>
                <a:srgbClr val="FFFF00"/>
              </a:solidFill>
              <a:effectLst>
                <a:outerShdw blurRad="38100" dist="25400" dir="5400000" algn="ctr" rotWithShape="0">
                  <a:srgbClr val="6E747A">
                    <a:alpha val="43000"/>
                  </a:srgbClr>
                </a:outerShdw>
              </a:effectLst>
            </a:endParaRPr>
          </a:p>
        </p:txBody>
      </p:sp>
      <p:pic>
        <p:nvPicPr>
          <p:cNvPr id="2" name="图片 1" descr="水印"/>
          <p:cNvPicPr>
            <a:picLocks noChangeAspect="1"/>
          </p:cNvPicPr>
          <p:nvPr userDrawn="1"/>
        </p:nvPicPr>
        <p:blipFill>
          <a:blip r:embed="rId1"/>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7675" y="556152"/>
            <a:ext cx="10487025" cy="2246769"/>
          </a:xfrm>
          <a:prstGeom prst="rect">
            <a:avLst/>
          </a:prstGeom>
          <a:noFill/>
        </p:spPr>
        <p:txBody>
          <a:bodyPr wrap="square" rtlCol="0">
            <a:spAutoFit/>
          </a:bodyPr>
          <a:lstStyle/>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p:txBody>
      </p:sp>
      <p:sp>
        <p:nvSpPr>
          <p:cNvPr id="4" name="文本框 3"/>
          <p:cNvSpPr txBox="1"/>
          <p:nvPr/>
        </p:nvSpPr>
        <p:spPr>
          <a:xfrm>
            <a:off x="610123" y="1077981"/>
            <a:ext cx="10487025" cy="4984115"/>
          </a:xfrm>
          <a:prstGeom prst="rect">
            <a:avLst/>
          </a:prstGeom>
          <a:noFill/>
        </p:spPr>
        <p:txBody>
          <a:bodyPr wrap="square" rtlCol="0">
            <a:spAutoFit/>
          </a:bodyPr>
          <a:lstStyle/>
          <a:p>
            <a:pPr algn="ctr"/>
            <a:endParaRPr lang="en-US" altLang="zh-CN" sz="4500" b="1" dirty="0">
              <a:solidFill>
                <a:schemeClr val="bg1"/>
              </a:solidFill>
            </a:endParaRPr>
          </a:p>
          <a:p>
            <a:pPr algn="ctr"/>
            <a:r>
              <a:rPr lang="en-US" altLang="zh-CN" sz="4500" b="1" dirty="0">
                <a:solidFill>
                  <a:schemeClr val="bg1"/>
                </a:solidFill>
              </a:rPr>
              <a:t>Chapter 1</a:t>
            </a:r>
            <a:endParaRPr lang="en-US" altLang="zh-CN" sz="4500" b="1" dirty="0">
              <a:solidFill>
                <a:schemeClr val="bg1"/>
              </a:solidFill>
            </a:endParaRPr>
          </a:p>
          <a:p>
            <a:pPr algn="ctr">
              <a:lnSpc>
                <a:spcPct val="120000"/>
              </a:lnSpc>
            </a:pPr>
            <a:endParaRPr lang="en-US" altLang="zh-CN" sz="2800" dirty="0">
              <a:solidFill>
                <a:schemeClr val="bg1"/>
              </a:solidFill>
              <a:latin typeface="Times New Roman" panose="02020603050405020304" pitchFamily="18" charset="0"/>
              <a:cs typeface="Times New Roman" panose="02020603050405020304" pitchFamily="18" charset="0"/>
            </a:endParaRPr>
          </a:p>
          <a:p>
            <a:pPr algn="ctr">
              <a:lnSpc>
                <a:spcPct val="120000"/>
              </a:lnSpc>
            </a:pPr>
            <a:r>
              <a:rPr lang="en-US" altLang="zh-CN" sz="6000" b="1"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rPr>
              <a:t>Historical Background</a:t>
            </a:r>
            <a:endParaRPr lang="en-US" altLang="zh-CN" sz="6000" b="1"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a:p>
            <a:pPr>
              <a:lnSpc>
                <a:spcPct val="120000"/>
              </a:lnSpc>
            </a:pPr>
            <a:endParaRPr lang="en-US" altLang="zh-CN" sz="3200" dirty="0">
              <a:solidFill>
                <a:schemeClr val="bg1"/>
              </a:solidFill>
              <a:latin typeface="Cambria Math" panose="02040503050406030204" pitchFamily="18" charset="0"/>
              <a:ea typeface="Cambria Math" panose="020405030504060302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00075" y="581025"/>
            <a:ext cx="10487025" cy="2738120"/>
          </a:xfrm>
          <a:prstGeom prst="rect">
            <a:avLst/>
          </a:prstGeom>
          <a:noFill/>
        </p:spPr>
        <p:txBody>
          <a:bodyPr wrap="square" rtlCol="0">
            <a:spAutoFit/>
          </a:bodyPr>
          <a:lstStyle/>
          <a:p>
            <a:r>
              <a:rPr lang="en-US" altLang="zh-CN" sz="3200" b="1" dirty="0">
                <a:solidFill>
                  <a:schemeClr val="bg1"/>
                </a:solidFill>
              </a:rPr>
              <a:t>I. Chapter I: A Bad Child</a:t>
            </a:r>
            <a:endParaRPr lang="en-US" altLang="zh-CN" sz="32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1. How do you understand the following sentence?</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7" name="图片 6"/>
          <p:cNvPicPr>
            <a:picLocks noChangeAspect="1"/>
          </p:cNvPicPr>
          <p:nvPr/>
        </p:nvPicPr>
        <p:blipFill rotWithShape="1">
          <a:blip r:embed="rId1"/>
          <a:srcRect l="14750" r="9750"/>
          <a:stretch>
            <a:fillRect/>
          </a:stretch>
        </p:blipFill>
        <p:spPr>
          <a:xfrm>
            <a:off x="1082278" y="2337911"/>
            <a:ext cx="2337197" cy="3095625"/>
          </a:xfrm>
          <a:prstGeom prst="rect">
            <a:avLst/>
          </a:prstGeom>
        </p:spPr>
      </p:pic>
      <p:sp>
        <p:nvSpPr>
          <p:cNvPr id="9" name="对话气泡: 圆角矩形 8"/>
          <p:cNvSpPr/>
          <p:nvPr/>
        </p:nvSpPr>
        <p:spPr>
          <a:xfrm>
            <a:off x="3762375" y="2214086"/>
            <a:ext cx="6651132" cy="652938"/>
          </a:xfrm>
          <a:prstGeom prst="wedgeRoundRectCallout">
            <a:avLst>
              <a:gd name="adj1" fmla="val -55127"/>
              <a:gd name="adj2" fmla="val 67763"/>
              <a:gd name="adj3" fmla="val 1666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000" b="1" dirty="0">
                <a:solidFill>
                  <a:schemeClr val="bg1"/>
                </a:solidFill>
                <a:latin typeface="Times New Roman" panose="02020603050405020304" pitchFamily="18" charset="0"/>
                <a:cs typeface="Times New Roman" panose="02020603050405020304" pitchFamily="18" charset="0"/>
              </a:rPr>
              <a:t>Art comes from life and goes beyond it.</a:t>
            </a:r>
            <a:endParaRPr lang="en-US" altLang="zh-CN" sz="3000" b="1" dirty="0">
              <a:solidFill>
                <a:schemeClr val="bg1"/>
              </a:solidFill>
              <a:latin typeface="Times New Roman" panose="02020603050405020304" pitchFamily="18" charset="0"/>
              <a:cs typeface="Times New Roman" panose="02020603050405020304" pitchFamily="18" charset="0"/>
            </a:endParaRPr>
          </a:p>
        </p:txBody>
      </p:sp>
      <p:sp>
        <p:nvSpPr>
          <p:cNvPr id="10" name="流程图: 接点 9"/>
          <p:cNvSpPr/>
          <p:nvPr/>
        </p:nvSpPr>
        <p:spPr>
          <a:xfrm>
            <a:off x="6438255" y="2214086"/>
            <a:ext cx="742950" cy="652938"/>
          </a:xfrm>
          <a:prstGeom prst="flowChartConnector">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a:stCxn id="10" idx="4"/>
            <a:endCxn id="14" idx="0"/>
          </p:cNvCxnSpPr>
          <p:nvPr/>
        </p:nvCxnSpPr>
        <p:spPr>
          <a:xfrm flipH="1">
            <a:off x="4605338" y="2867024"/>
            <a:ext cx="2204392" cy="838201"/>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流程图: 可选过程 13"/>
          <p:cNvSpPr/>
          <p:nvPr/>
        </p:nvSpPr>
        <p:spPr>
          <a:xfrm>
            <a:off x="3695700" y="3705225"/>
            <a:ext cx="1819275" cy="652938"/>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bg1"/>
                </a:solidFill>
              </a:rPr>
              <a:t>Economy</a:t>
            </a:r>
            <a:endParaRPr lang="zh-CN" altLang="en-US" sz="2600" b="1" dirty="0">
              <a:solidFill>
                <a:schemeClr val="bg1"/>
              </a:solidFill>
            </a:endParaRPr>
          </a:p>
        </p:txBody>
      </p:sp>
      <p:cxnSp>
        <p:nvCxnSpPr>
          <p:cNvPr id="20" name="直接箭头连接符 19"/>
          <p:cNvCxnSpPr/>
          <p:nvPr/>
        </p:nvCxnSpPr>
        <p:spPr>
          <a:xfrm flipH="1">
            <a:off x="5546813" y="2896439"/>
            <a:ext cx="1262917" cy="1915563"/>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0" idx="4"/>
          </p:cNvCxnSpPr>
          <p:nvPr/>
        </p:nvCxnSpPr>
        <p:spPr>
          <a:xfrm>
            <a:off x="6809730" y="2867024"/>
            <a:ext cx="2651078" cy="262414"/>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10" idx="4"/>
          </p:cNvCxnSpPr>
          <p:nvPr/>
        </p:nvCxnSpPr>
        <p:spPr>
          <a:xfrm>
            <a:off x="6809730" y="2867024"/>
            <a:ext cx="776932" cy="2086273"/>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0" idx="4"/>
          </p:cNvCxnSpPr>
          <p:nvPr/>
        </p:nvCxnSpPr>
        <p:spPr>
          <a:xfrm>
            <a:off x="6809730" y="2867024"/>
            <a:ext cx="2572395" cy="1491139"/>
          </a:xfrm>
          <a:prstGeom prst="straightConnector1">
            <a:avLst/>
          </a:prstGeom>
          <a:ln w="158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流程图: 可选过程 38"/>
          <p:cNvSpPr/>
          <p:nvPr/>
        </p:nvSpPr>
        <p:spPr>
          <a:xfrm>
            <a:off x="4726781" y="4819845"/>
            <a:ext cx="1576388" cy="652938"/>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bg1"/>
                </a:solidFill>
              </a:rPr>
              <a:t>Politics</a:t>
            </a:r>
            <a:endParaRPr lang="zh-CN" altLang="en-US" sz="2600" b="1" dirty="0">
              <a:solidFill>
                <a:schemeClr val="bg1"/>
              </a:solidFill>
            </a:endParaRPr>
          </a:p>
        </p:txBody>
      </p:sp>
      <p:sp>
        <p:nvSpPr>
          <p:cNvPr id="40" name="流程图: 可选过程 39"/>
          <p:cNvSpPr/>
          <p:nvPr/>
        </p:nvSpPr>
        <p:spPr>
          <a:xfrm>
            <a:off x="6718253" y="4946391"/>
            <a:ext cx="1819275" cy="652938"/>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bg1"/>
                </a:solidFill>
              </a:rPr>
              <a:t>Culture</a:t>
            </a:r>
            <a:endParaRPr lang="zh-CN" altLang="en-US" sz="2600" b="1" dirty="0">
              <a:solidFill>
                <a:schemeClr val="bg1"/>
              </a:solidFill>
            </a:endParaRPr>
          </a:p>
        </p:txBody>
      </p:sp>
      <p:sp>
        <p:nvSpPr>
          <p:cNvPr id="41" name="流程图: 可选过程 40"/>
          <p:cNvSpPr/>
          <p:nvPr/>
        </p:nvSpPr>
        <p:spPr>
          <a:xfrm>
            <a:off x="8639993" y="4368614"/>
            <a:ext cx="1819275" cy="652938"/>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bg1"/>
                </a:solidFill>
              </a:rPr>
              <a:t>Religion</a:t>
            </a:r>
            <a:endParaRPr lang="zh-CN" altLang="en-US" sz="2600" b="1" dirty="0">
              <a:solidFill>
                <a:schemeClr val="bg1"/>
              </a:solidFill>
            </a:endParaRPr>
          </a:p>
        </p:txBody>
      </p:sp>
      <p:sp>
        <p:nvSpPr>
          <p:cNvPr id="42" name="流程图: 可选过程 41"/>
          <p:cNvSpPr/>
          <p:nvPr/>
        </p:nvSpPr>
        <p:spPr>
          <a:xfrm>
            <a:off x="8638852" y="3134867"/>
            <a:ext cx="1819275" cy="652938"/>
          </a:xfrm>
          <a:prstGeom prst="flowChartAlternate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00" b="1" dirty="0">
                <a:solidFill>
                  <a:schemeClr val="bg1"/>
                </a:solidFill>
              </a:rPr>
              <a:t>Military</a:t>
            </a:r>
            <a:endParaRPr lang="zh-CN" altLang="en-US" sz="2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strVal val="#ppt_x"/>
                                          </p:val>
                                        </p:tav>
                                        <p:tav tm="100000">
                                          <p:val>
                                            <p:strVal val="#ppt_x"/>
                                          </p:val>
                                        </p:tav>
                                      </p:tavLst>
                                    </p:anim>
                                    <p:anim calcmode="lin" valueType="num">
                                      <p:cBhvr>
                                        <p:cTn id="3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anim calcmode="lin" valueType="num">
                                      <p:cBhvr>
                                        <p:cTn id="45" dur="500" fill="hold"/>
                                        <p:tgtEl>
                                          <p:spTgt spid="41"/>
                                        </p:tgtEl>
                                        <p:attrNameLst>
                                          <p:attrName>ppt_x</p:attrName>
                                        </p:attrNameLst>
                                      </p:cBhvr>
                                      <p:tavLst>
                                        <p:tav tm="0">
                                          <p:val>
                                            <p:strVal val="#ppt_x"/>
                                          </p:val>
                                        </p:tav>
                                        <p:tav tm="100000">
                                          <p:val>
                                            <p:strVal val="#ppt_x"/>
                                          </p:val>
                                        </p:tav>
                                      </p:tavLst>
                                    </p:anim>
                                    <p:anim calcmode="lin" valueType="num">
                                      <p:cBhvr>
                                        <p:cTn id="46"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strVal val="#ppt_x"/>
                                          </p:val>
                                        </p:tav>
                                        <p:tav tm="100000">
                                          <p:val>
                                            <p:strVal val="#ppt_x"/>
                                          </p:val>
                                        </p:tav>
                                      </p:tavLst>
                                    </p:anim>
                                    <p:anim calcmode="lin" valueType="num">
                                      <p:cBhvr>
                                        <p:cTn id="53"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39" grpId="0" animBg="1"/>
      <p:bldP spid="40" grpId="0" animBg="1"/>
      <p:bldP spid="41" grpId="0" animBg="1"/>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流程图: 过程 2"/>
          <p:cNvSpPr/>
          <p:nvPr/>
        </p:nvSpPr>
        <p:spPr>
          <a:xfrm>
            <a:off x="361951" y="333375"/>
            <a:ext cx="11534774" cy="5524500"/>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solidFill>
                <a:latin typeface="Times New Roman" panose="02020603050405020304" pitchFamily="18" charset="0"/>
                <a:cs typeface="Times New Roman" panose="02020603050405020304" pitchFamily="18" charset="0"/>
              </a:rPr>
              <a:t>    The 19</a:t>
            </a:r>
            <a:r>
              <a:rPr lang="en-US" altLang="zh-CN" sz="2800" baseline="30000" dirty="0">
                <a:solidFill>
                  <a:schemeClr val="bg1"/>
                </a:solidFill>
                <a:latin typeface="Times New Roman" panose="02020603050405020304" pitchFamily="18" charset="0"/>
                <a:cs typeface="Times New Roman" panose="02020603050405020304" pitchFamily="18" charset="0"/>
              </a:rPr>
              <a:t>th</a:t>
            </a:r>
            <a:r>
              <a:rPr lang="en-US" altLang="zh-CN" sz="2800" dirty="0">
                <a:solidFill>
                  <a:schemeClr val="bg1"/>
                </a:solidFill>
                <a:latin typeface="Times New Roman" panose="02020603050405020304" pitchFamily="18" charset="0"/>
                <a:cs typeface="Times New Roman" panose="02020603050405020304" pitchFamily="18" charset="0"/>
              </a:rPr>
              <a:t> century is the century of greatest change in the history of Western civilization. The French revolution broke up the older of Europe. Almost all over Europe, the middle class established their effective rule, with monarchs having less power. The great political events caused great social and economic changes.</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The great social chaos and urban poverty brought about by the social and economic changes created severe problems to which the political leaders reacted in many ways. They called for voting rights, freedom of speech, wanted independent countries and so on.</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During 1830s and 1840s, the reformers led several revolutions, but all failed. Thus followed a time of loss of hope, and brought about revulsion (</a:t>
            </a:r>
            <a:r>
              <a:rPr lang="zh-CN" altLang="en-US" sz="2800" dirty="0">
                <a:solidFill>
                  <a:schemeClr val="bg1"/>
                </a:solidFill>
                <a:latin typeface="Times New Roman" panose="02020603050405020304" pitchFamily="18" charset="0"/>
                <a:cs typeface="Times New Roman" panose="02020603050405020304" pitchFamily="18" charset="0"/>
              </a:rPr>
              <a:t>恶心</a:t>
            </a:r>
            <a:r>
              <a:rPr lang="en-US" altLang="zh-CN" sz="2800" dirty="0">
                <a:solidFill>
                  <a:schemeClr val="bg1"/>
                </a:solidFill>
                <a:latin typeface="Times New Roman" panose="02020603050405020304" pitchFamily="18" charset="0"/>
                <a:cs typeface="Times New Roman" panose="02020603050405020304" pitchFamily="18" charset="0"/>
              </a:rPr>
              <a:t>) against Romanticism. The need was felt for a return to what was plain and real.</a:t>
            </a:r>
            <a:endParaRPr lang="zh-CN" altLang="en-US" sz="2800" dirty="0">
              <a:solidFill>
                <a:schemeClr val="bg1"/>
              </a:solidFill>
              <a:latin typeface="Times New Roman" panose="02020603050405020304" pitchFamily="18" charset="0"/>
              <a:cs typeface="Times New Roman" panose="02020603050405020304" pitchFamily="18" charset="0"/>
            </a:endParaRPr>
          </a:p>
        </p:txBody>
      </p:sp>
      <p:sp>
        <p:nvSpPr>
          <p:cNvPr id="4" name="矩形 3"/>
          <p:cNvSpPr/>
          <p:nvPr/>
        </p:nvSpPr>
        <p:spPr>
          <a:xfrm>
            <a:off x="2162175" y="904875"/>
            <a:ext cx="3295650" cy="514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162175" y="2668294"/>
            <a:ext cx="1933575" cy="514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610100" y="2657475"/>
            <a:ext cx="2057400" cy="5143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接点 26"/>
          <p:cNvSpPr/>
          <p:nvPr/>
        </p:nvSpPr>
        <p:spPr>
          <a:xfrm>
            <a:off x="10744200" y="4261961"/>
            <a:ext cx="971550" cy="652938"/>
          </a:xfrm>
          <a:prstGeom prst="flowChartConnector">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04825" y="5924550"/>
            <a:ext cx="10487025" cy="1877437"/>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2. Why did people feel a return for the real and plain?</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8" name="图片 7" descr="水印"/>
          <p:cNvPicPr>
            <a:picLocks noChangeAspect="1"/>
          </p:cNvPicPr>
          <p:nvPr userDrawn="1"/>
        </p:nvPicPr>
        <p:blipFill>
          <a:blip r:embed="rId1"/>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5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38150" y="581025"/>
            <a:ext cx="10487025" cy="6924973"/>
          </a:xfrm>
          <a:prstGeom prst="rect">
            <a:avLst/>
          </a:prstGeom>
          <a:noFill/>
        </p:spPr>
        <p:txBody>
          <a:bodyPr wrap="square" rtlCol="0">
            <a:spAutoFit/>
          </a:bodyPr>
          <a:lstStyle/>
          <a:p>
            <a:endParaRPr lang="en-US" altLang="zh-CN" sz="3200" b="1" dirty="0">
              <a:solidFill>
                <a:schemeClr val="bg1"/>
              </a:solidFill>
            </a:endParaRPr>
          </a:p>
          <a:p>
            <a:endParaRPr lang="en-US" altLang="zh-CN" sz="3200" b="1" dirty="0">
              <a:solidFill>
                <a:schemeClr val="bg1"/>
              </a:solidFill>
            </a:endParaRPr>
          </a:p>
          <a:p>
            <a:endParaRPr lang="en-US" altLang="zh-CN" sz="3200" b="1" dirty="0">
              <a:solidFill>
                <a:schemeClr val="bg1"/>
              </a:solidFill>
            </a:endParaRPr>
          </a:p>
          <a:p>
            <a:endParaRPr lang="en-US" altLang="zh-CN" sz="3200" b="1" dirty="0">
              <a:solidFill>
                <a:schemeClr val="bg1"/>
              </a:solidFill>
            </a:endParaRPr>
          </a:p>
          <a:p>
            <a:endParaRPr lang="en-US" altLang="zh-CN" sz="3200" b="1" dirty="0">
              <a:solidFill>
                <a:schemeClr val="bg1"/>
              </a:solidFill>
            </a:endParaRPr>
          </a:p>
          <a:p>
            <a:endParaRPr lang="en-US" altLang="zh-CN" sz="32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3. What’s the difference between romanticism and realism?</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(You can compare them from the perspective of </a:t>
            </a:r>
            <a:r>
              <a:rPr lang="en-US" altLang="zh-CN" sz="2800" u="sng" dirty="0">
                <a:solidFill>
                  <a:schemeClr val="bg1"/>
                </a:solidFill>
                <a:latin typeface="Times New Roman" panose="02020603050405020304" pitchFamily="18" charset="0"/>
                <a:cs typeface="Times New Roman" panose="02020603050405020304" pitchFamily="18" charset="0"/>
              </a:rPr>
              <a:t>content</a:t>
            </a:r>
            <a:r>
              <a:rPr lang="en-US" altLang="zh-CN" sz="2800" dirty="0">
                <a:solidFill>
                  <a:schemeClr val="bg1"/>
                </a:solidFill>
                <a:latin typeface="Times New Roman" panose="02020603050405020304" pitchFamily="18" charset="0"/>
                <a:cs typeface="Times New Roman" panose="02020603050405020304" pitchFamily="18" charset="0"/>
              </a:rPr>
              <a:t> and </a:t>
            </a:r>
            <a:r>
              <a:rPr lang="en-US" altLang="zh-CN" sz="2800" u="sng" dirty="0">
                <a:solidFill>
                  <a:schemeClr val="bg1"/>
                </a:solidFill>
                <a:latin typeface="Times New Roman" panose="02020603050405020304" pitchFamily="18" charset="0"/>
                <a:cs typeface="Times New Roman" panose="02020603050405020304" pitchFamily="18" charset="0"/>
              </a:rPr>
              <a:t>language</a:t>
            </a:r>
            <a:r>
              <a:rPr lang="en-US" altLang="zh-CN" sz="2800" dirty="0">
                <a:solidFill>
                  <a:schemeClr val="bg1"/>
                </a:solidFill>
                <a:latin typeface="Times New Roman" panose="02020603050405020304" pitchFamily="18" charset="0"/>
                <a:cs typeface="Times New Roman" panose="02020603050405020304" pitchFamily="18" charset="0"/>
              </a:rPr>
              <a:t>)</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17" name="流程图: 过程 16"/>
          <p:cNvSpPr/>
          <p:nvPr/>
        </p:nvSpPr>
        <p:spPr>
          <a:xfrm>
            <a:off x="361951" y="323850"/>
            <a:ext cx="11534774" cy="4667250"/>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solidFill>
                <a:latin typeface="Times New Roman" panose="02020603050405020304" pitchFamily="18" charset="0"/>
                <a:cs typeface="Times New Roman" panose="02020603050405020304" pitchFamily="18" charset="0"/>
              </a:rPr>
              <a:t>      After the great wave of the international romantic movement had spent its force in the fourth decade of the 19</a:t>
            </a:r>
            <a:r>
              <a:rPr lang="en-US" altLang="zh-CN" sz="2800" baseline="30000" dirty="0">
                <a:solidFill>
                  <a:schemeClr val="bg1"/>
                </a:solidFill>
                <a:latin typeface="Times New Roman" panose="02020603050405020304" pitchFamily="18" charset="0"/>
                <a:cs typeface="Times New Roman" panose="02020603050405020304" pitchFamily="18" charset="0"/>
              </a:rPr>
              <a:t>th</a:t>
            </a:r>
            <a:r>
              <a:rPr lang="en-US" altLang="zh-CN" sz="2800" dirty="0">
                <a:solidFill>
                  <a:schemeClr val="bg1"/>
                </a:solidFill>
                <a:latin typeface="Times New Roman" panose="02020603050405020304" pitchFamily="18" charset="0"/>
                <a:cs typeface="Times New Roman" panose="02020603050405020304" pitchFamily="18" charset="0"/>
              </a:rPr>
              <a:t> century, Europe literature moved in the direction of </a:t>
            </a:r>
            <a:r>
              <a:rPr lang="en-US" altLang="zh-CN" sz="3200" b="1" dirty="0">
                <a:solidFill>
                  <a:srgbClr val="C00000"/>
                </a:solidFill>
                <a:latin typeface="Times New Roman" panose="02020603050405020304" pitchFamily="18" charset="0"/>
                <a:cs typeface="Times New Roman" panose="02020603050405020304" pitchFamily="18" charset="0"/>
              </a:rPr>
              <a:t>realism</a:t>
            </a:r>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The realists wanted a truthful representation (</a:t>
            </a:r>
            <a:r>
              <a:rPr lang="zh-CN" altLang="en-US" sz="2800" dirty="0">
                <a:solidFill>
                  <a:schemeClr val="bg1"/>
                </a:solidFill>
                <a:latin typeface="Times New Roman" panose="02020603050405020304" pitchFamily="18" charset="0"/>
                <a:cs typeface="Times New Roman" panose="02020603050405020304" pitchFamily="18" charset="0"/>
              </a:rPr>
              <a:t>表现</a:t>
            </a:r>
            <a:r>
              <a:rPr lang="en-US" altLang="zh-CN" sz="2800" dirty="0">
                <a:solidFill>
                  <a:schemeClr val="bg1"/>
                </a:solidFill>
                <a:latin typeface="Times New Roman" panose="02020603050405020304" pitchFamily="18" charset="0"/>
                <a:cs typeface="Times New Roman" panose="02020603050405020304" pitchFamily="18" charset="0"/>
              </a:rPr>
              <a:t>) in their works of contemporary life. They thought of their method as observational and objective. “A novel is a mirror walking along the road,” said one writer. </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If romanticism allows full play to the imagination and stress love of beauty and interest in the past, the realists focus on the real and plain life. Its language is usually simple, clear and direct, while the tone was often comic, frequently satiric (</a:t>
            </a:r>
            <a:r>
              <a:rPr lang="zh-CN" altLang="en-US" sz="2800" dirty="0">
                <a:solidFill>
                  <a:schemeClr val="bg1"/>
                </a:solidFill>
                <a:latin typeface="Times New Roman" panose="02020603050405020304" pitchFamily="18" charset="0"/>
                <a:cs typeface="Times New Roman" panose="02020603050405020304" pitchFamily="18" charset="0"/>
              </a:rPr>
              <a:t>讽刺的</a:t>
            </a:r>
            <a:r>
              <a:rPr lang="en-US" altLang="zh-CN" sz="2800" dirty="0">
                <a:solidFill>
                  <a:schemeClr val="bg1"/>
                </a:solidFill>
                <a:latin typeface="Times New Roman" panose="02020603050405020304" pitchFamily="18" charset="0"/>
                <a:cs typeface="Times New Roman" panose="02020603050405020304" pitchFamily="18" charset="0"/>
              </a:rPr>
              <a:t>).</a:t>
            </a:r>
            <a:endParaRPr lang="en-US" altLang="zh-CN" sz="2800" dirty="0">
              <a:solidFill>
                <a:schemeClr val="bg1"/>
              </a:solidFill>
              <a:latin typeface="Times New Roman" panose="02020603050405020304" pitchFamily="18" charset="0"/>
              <a:cs typeface="Times New Roman" panose="02020603050405020304" pitchFamily="18" charset="0"/>
            </a:endParaRPr>
          </a:p>
        </p:txBody>
      </p:sp>
      <p:pic>
        <p:nvPicPr>
          <p:cNvPr id="8" name="图片 7" descr="水印"/>
          <p:cNvPicPr>
            <a:picLocks noChangeAspect="1"/>
          </p:cNvPicPr>
          <p:nvPr userDrawn="1"/>
        </p:nvPicPr>
        <p:blipFill>
          <a:blip r:embed="rId1"/>
          <a:stretch>
            <a:fillRect/>
          </a:stretch>
        </p:blipFill>
        <p:spPr>
          <a:xfrm>
            <a:off x="7559040" y="54610"/>
            <a:ext cx="4529455" cy="14662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57200" y="447675"/>
            <a:ext cx="10487025" cy="2246769"/>
          </a:xfrm>
          <a:prstGeom prst="rect">
            <a:avLst/>
          </a:prstGeom>
          <a:noFill/>
        </p:spPr>
        <p:txBody>
          <a:bodyPr wrap="square" rtlCol="0">
            <a:spAutoFit/>
          </a:bodyPr>
          <a:lstStyle/>
          <a:p>
            <a:r>
              <a:rPr lang="en-US" altLang="zh-CN" sz="2800" dirty="0">
                <a:solidFill>
                  <a:schemeClr val="bg1"/>
                </a:solidFill>
                <a:latin typeface="Times New Roman" panose="02020603050405020304" pitchFamily="18" charset="0"/>
                <a:cs typeface="Times New Roman" panose="02020603050405020304" pitchFamily="18" charset="0"/>
              </a:rPr>
              <a:t>3. Comparison between Romanticism and Realism.</a:t>
            </a:r>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graphicFrame>
        <p:nvGraphicFramePr>
          <p:cNvPr id="3" name="表格 3"/>
          <p:cNvGraphicFramePr>
            <a:graphicFrameLocks noGrp="1"/>
          </p:cNvGraphicFramePr>
          <p:nvPr/>
        </p:nvGraphicFramePr>
        <p:xfrm>
          <a:off x="650875" y="1009650"/>
          <a:ext cx="11007725" cy="5504573"/>
        </p:xfrm>
        <a:graphic>
          <a:graphicData uri="http://schemas.openxmlformats.org/drawingml/2006/table">
            <a:tbl>
              <a:tblPr firstRow="1" bandRow="1">
                <a:tableStyleId>{5C22544A-7EE6-4342-B048-85BDC9FD1C3A}</a:tableStyleId>
              </a:tblPr>
              <a:tblGrid>
                <a:gridCol w="1904195"/>
                <a:gridCol w="4331505"/>
                <a:gridCol w="4772025"/>
              </a:tblGrid>
              <a:tr h="485576">
                <a:tc>
                  <a:txBody>
                    <a:bodyPr/>
                    <a:lstStyle/>
                    <a:p>
                      <a:pPr algn="ctr"/>
                      <a:r>
                        <a:rPr lang="en-US" altLang="zh-CN" sz="2600" dirty="0"/>
                        <a:t>/</a:t>
                      </a:r>
                      <a:endParaRPr lang="zh-CN" altLang="en-US" sz="2600" dirty="0"/>
                    </a:p>
                  </a:txBody>
                  <a:tcPr/>
                </a:tc>
                <a:tc>
                  <a:txBody>
                    <a:bodyPr/>
                    <a:lstStyle/>
                    <a:p>
                      <a:pPr algn="ctr"/>
                      <a:r>
                        <a:rPr lang="en-US" altLang="zh-CN" sz="2600" dirty="0"/>
                        <a:t>Realism</a:t>
                      </a:r>
                      <a:endParaRPr lang="zh-CN" altLang="en-US" sz="2600" dirty="0"/>
                    </a:p>
                  </a:txBody>
                  <a:tcPr/>
                </a:tc>
                <a:tc>
                  <a:txBody>
                    <a:bodyPr/>
                    <a:lstStyle/>
                    <a:p>
                      <a:pPr algn="ctr"/>
                      <a:r>
                        <a:rPr lang="en-US" altLang="zh-CN" sz="2600" dirty="0"/>
                        <a:t>Romanticism</a:t>
                      </a:r>
                      <a:endParaRPr lang="zh-CN" altLang="en-US" sz="2600" dirty="0"/>
                    </a:p>
                  </a:txBody>
                  <a:tcPr/>
                </a:tc>
              </a:tr>
              <a:tr h="1274636">
                <a:tc>
                  <a:txBody>
                    <a:bodyPr/>
                    <a:lstStyle/>
                    <a:p>
                      <a:pPr algn="ctr"/>
                      <a:r>
                        <a:rPr lang="en-US" altLang="zh-CN" sz="2600" dirty="0">
                          <a:latin typeface="Times New Roman" panose="02020603050405020304" pitchFamily="18" charset="0"/>
                          <a:cs typeface="Times New Roman" panose="02020603050405020304" pitchFamily="18" charset="0"/>
                        </a:rPr>
                        <a:t>Content</a:t>
                      </a:r>
                      <a:endParaRPr lang="zh-CN" altLang="en-US" sz="2600" dirty="0">
                        <a:latin typeface="Times New Roman" panose="02020603050405020304" pitchFamily="18" charset="0"/>
                        <a:cs typeface="Times New Roman" panose="02020603050405020304" pitchFamily="18" charset="0"/>
                      </a:endParaRPr>
                    </a:p>
                  </a:txBody>
                  <a:tcPr/>
                </a:tc>
                <a:tc>
                  <a:txBody>
                    <a:bodyPr/>
                    <a:lstStyle/>
                    <a:p>
                      <a:pPr algn="l"/>
                      <a:endParaRPr lang="en-US" altLang="zh-CN" sz="2600" dirty="0">
                        <a:latin typeface="Times New Roman" panose="02020603050405020304" pitchFamily="18" charset="0"/>
                        <a:cs typeface="Times New Roman" panose="02020603050405020304" pitchFamily="18" charset="0"/>
                      </a:endParaRPr>
                    </a:p>
                  </a:txBody>
                  <a:tcPr/>
                </a:tc>
                <a:tc>
                  <a:txBody>
                    <a:bodyPr/>
                    <a:lstStyle/>
                    <a:p>
                      <a:pPr algn="l"/>
                      <a:endParaRPr lang="en-US" altLang="zh-CN" sz="2600" dirty="0">
                        <a:latin typeface="Times New Roman" panose="02020603050405020304" pitchFamily="18" charset="0"/>
                        <a:cs typeface="Times New Roman" panose="02020603050405020304" pitchFamily="18" charset="0"/>
                      </a:endParaRPr>
                    </a:p>
                  </a:txBody>
                  <a:tcPr/>
                </a:tc>
              </a:tr>
              <a:tr h="1042176">
                <a:tc>
                  <a:txBody>
                    <a:bodyPr/>
                    <a:lstStyle/>
                    <a:p>
                      <a:pPr algn="ctr"/>
                      <a:r>
                        <a:rPr lang="en-US" altLang="zh-CN" sz="2600" dirty="0">
                          <a:latin typeface="Times New Roman" panose="02020603050405020304" pitchFamily="18" charset="0"/>
                          <a:cs typeface="Times New Roman" panose="02020603050405020304" pitchFamily="18" charset="0"/>
                        </a:rPr>
                        <a:t>Language</a:t>
                      </a:r>
                      <a:endParaRPr lang="zh-CN" altLang="en-US" sz="2600" dirty="0">
                        <a:latin typeface="Times New Roman" panose="02020603050405020304" pitchFamily="18" charset="0"/>
                        <a:cs typeface="Times New Roman" panose="02020603050405020304" pitchFamily="18" charset="0"/>
                      </a:endParaRPr>
                    </a:p>
                  </a:txBody>
                  <a:tcPr/>
                </a:tc>
                <a:tc>
                  <a:txBody>
                    <a:bodyPr/>
                    <a:lstStyle/>
                    <a:p>
                      <a:pPr algn="l"/>
                      <a:endParaRPr lang="zh-CN" altLang="en-US" sz="2600" dirty="0">
                        <a:latin typeface="Times New Roman" panose="02020603050405020304" pitchFamily="18" charset="0"/>
                        <a:cs typeface="Times New Roman" panose="02020603050405020304" pitchFamily="18" charset="0"/>
                      </a:endParaRPr>
                    </a:p>
                  </a:txBody>
                  <a:tcPr/>
                </a:tc>
                <a:tc>
                  <a:txBody>
                    <a:bodyPr/>
                    <a:lstStyle/>
                    <a:p>
                      <a:pPr algn="l"/>
                      <a:endParaRPr lang="en-US" altLang="zh-CN" sz="2600" dirty="0">
                        <a:latin typeface="Times New Roman" panose="02020603050405020304" pitchFamily="18" charset="0"/>
                        <a:cs typeface="Times New Roman" panose="02020603050405020304" pitchFamily="18" charset="0"/>
                      </a:endParaRPr>
                    </a:p>
                  </a:txBody>
                  <a:tcPr/>
                </a:tc>
              </a:tr>
              <a:tr h="1042176">
                <a:tc>
                  <a:txBody>
                    <a:bodyPr/>
                    <a:lstStyle/>
                    <a:p>
                      <a:pPr algn="ctr"/>
                      <a:r>
                        <a:rPr lang="en-US" altLang="zh-CN" sz="2600" dirty="0">
                          <a:latin typeface="Times New Roman" panose="02020603050405020304" pitchFamily="18" charset="0"/>
                          <a:cs typeface="Times New Roman" panose="02020603050405020304" pitchFamily="18" charset="0"/>
                        </a:rPr>
                        <a:t>Representative writers</a:t>
                      </a:r>
                      <a:endParaRPr lang="zh-CN" altLang="en-US" sz="2600" dirty="0">
                        <a:latin typeface="Times New Roman" panose="02020603050405020304" pitchFamily="18" charset="0"/>
                        <a:cs typeface="Times New Roman" panose="02020603050405020304" pitchFamily="18" charset="0"/>
                      </a:endParaRPr>
                    </a:p>
                  </a:txBody>
                  <a:tcPr/>
                </a:tc>
                <a:tc>
                  <a:txBody>
                    <a:bodyPr/>
                    <a:lstStyle/>
                    <a:p>
                      <a:pPr algn="l"/>
                      <a:endParaRPr lang="zh-CN" altLang="en-US" sz="2600" dirty="0">
                        <a:latin typeface="Times New Roman" panose="02020603050405020304" pitchFamily="18" charset="0"/>
                        <a:cs typeface="Times New Roman" panose="02020603050405020304" pitchFamily="18" charset="0"/>
                      </a:endParaRPr>
                    </a:p>
                  </a:txBody>
                  <a:tcPr/>
                </a:tc>
                <a:tc>
                  <a:txBody>
                    <a:bodyPr/>
                    <a:lstStyle/>
                    <a:p>
                      <a:pPr algn="l"/>
                      <a:endParaRPr lang="zh-CN" altLang="en-US" sz="2600" dirty="0">
                        <a:latin typeface="Times New Roman" panose="02020603050405020304" pitchFamily="18" charset="0"/>
                        <a:cs typeface="Times New Roman" panose="02020603050405020304" pitchFamily="18" charset="0"/>
                      </a:endParaRPr>
                    </a:p>
                  </a:txBody>
                  <a:tcPr/>
                </a:tc>
              </a:tr>
              <a:tr h="1657905">
                <a:tc>
                  <a:txBody>
                    <a:bodyPr/>
                    <a:lstStyle/>
                    <a:p>
                      <a:pPr algn="ctr"/>
                      <a:r>
                        <a:rPr lang="en-US" altLang="zh-CN" sz="2600" dirty="0">
                          <a:latin typeface="Times New Roman" panose="02020603050405020304" pitchFamily="18" charset="0"/>
                          <a:cs typeface="Times New Roman" panose="02020603050405020304" pitchFamily="18" charset="0"/>
                        </a:rPr>
                        <a:t>Works</a:t>
                      </a:r>
                      <a:endParaRPr lang="zh-CN" altLang="en-US" sz="2600" dirty="0">
                        <a:latin typeface="Times New Roman" panose="02020603050405020304" pitchFamily="18" charset="0"/>
                        <a:cs typeface="Times New Roman" panose="02020603050405020304" pitchFamily="18" charset="0"/>
                      </a:endParaRPr>
                    </a:p>
                  </a:txBody>
                  <a:tcPr/>
                </a:tc>
                <a:tc>
                  <a:txBody>
                    <a:bodyPr/>
                    <a:lstStyle/>
                    <a:p>
                      <a:pPr algn="l"/>
                      <a:endParaRPr lang="zh-CN" altLang="en-US" sz="2600" i="0" dirty="0">
                        <a:latin typeface="Times New Roman" panose="02020603050405020304" pitchFamily="18" charset="0"/>
                        <a:cs typeface="Times New Roman" panose="02020603050405020304" pitchFamily="18" charset="0"/>
                      </a:endParaRPr>
                    </a:p>
                  </a:txBody>
                  <a:tcPr/>
                </a:tc>
                <a:tc>
                  <a:txBody>
                    <a:bodyPr/>
                    <a:lstStyle/>
                    <a:p>
                      <a:pPr algn="l"/>
                      <a:endParaRPr lang="zh-CN" altLang="en-US" sz="2600" i="1" dirty="0">
                        <a:latin typeface="Times New Roman" panose="02020603050405020304" pitchFamily="18" charset="0"/>
                        <a:cs typeface="Times New Roman" panose="02020603050405020304" pitchFamily="18" charset="0"/>
                      </a:endParaRPr>
                    </a:p>
                  </a:txBody>
                  <a:tcPr/>
                </a:tc>
              </a:tr>
            </a:tbl>
          </a:graphicData>
        </a:graphic>
      </p:graphicFrame>
      <p:pic>
        <p:nvPicPr>
          <p:cNvPr id="8" name="图片 7"/>
          <p:cNvPicPr>
            <a:picLocks noChangeAspect="1"/>
          </p:cNvPicPr>
          <p:nvPr/>
        </p:nvPicPr>
        <p:blipFill>
          <a:blip r:embed="rId1"/>
          <a:stretch>
            <a:fillRect/>
          </a:stretch>
        </p:blipFill>
        <p:spPr>
          <a:xfrm>
            <a:off x="2672141" y="1681220"/>
            <a:ext cx="3028571" cy="923810"/>
          </a:xfrm>
          <a:prstGeom prst="rect">
            <a:avLst/>
          </a:prstGeom>
        </p:spPr>
      </p:pic>
      <p:pic>
        <p:nvPicPr>
          <p:cNvPr id="13" name="图片 12"/>
          <p:cNvPicPr>
            <a:picLocks noChangeAspect="1"/>
          </p:cNvPicPr>
          <p:nvPr/>
        </p:nvPicPr>
        <p:blipFill>
          <a:blip r:embed="rId2"/>
          <a:stretch>
            <a:fillRect/>
          </a:stretch>
        </p:blipFill>
        <p:spPr>
          <a:xfrm>
            <a:off x="7086784" y="1571059"/>
            <a:ext cx="2952381" cy="1161905"/>
          </a:xfrm>
          <a:prstGeom prst="rect">
            <a:avLst/>
          </a:prstGeom>
        </p:spPr>
      </p:pic>
      <p:pic>
        <p:nvPicPr>
          <p:cNvPr id="16" name="图片 15"/>
          <p:cNvPicPr>
            <a:picLocks noChangeAspect="1"/>
          </p:cNvPicPr>
          <p:nvPr/>
        </p:nvPicPr>
        <p:blipFill>
          <a:blip r:embed="rId3"/>
          <a:stretch>
            <a:fillRect/>
          </a:stretch>
        </p:blipFill>
        <p:spPr>
          <a:xfrm>
            <a:off x="2672141" y="2867076"/>
            <a:ext cx="3152381" cy="819048"/>
          </a:xfrm>
          <a:prstGeom prst="rect">
            <a:avLst/>
          </a:prstGeom>
        </p:spPr>
      </p:pic>
      <p:pic>
        <p:nvPicPr>
          <p:cNvPr id="19" name="图片 18"/>
          <p:cNvPicPr>
            <a:picLocks noChangeAspect="1"/>
          </p:cNvPicPr>
          <p:nvPr/>
        </p:nvPicPr>
        <p:blipFill>
          <a:blip r:embed="rId4"/>
          <a:stretch>
            <a:fillRect/>
          </a:stretch>
        </p:blipFill>
        <p:spPr>
          <a:xfrm>
            <a:off x="7086784" y="2964885"/>
            <a:ext cx="3990476" cy="419048"/>
          </a:xfrm>
          <a:prstGeom prst="rect">
            <a:avLst/>
          </a:prstGeom>
        </p:spPr>
      </p:pic>
      <p:pic>
        <p:nvPicPr>
          <p:cNvPr id="25" name="图片 24"/>
          <p:cNvPicPr>
            <a:picLocks noChangeAspect="1"/>
          </p:cNvPicPr>
          <p:nvPr/>
        </p:nvPicPr>
        <p:blipFill>
          <a:blip r:embed="rId5"/>
          <a:stretch>
            <a:fillRect/>
          </a:stretch>
        </p:blipFill>
        <p:spPr>
          <a:xfrm>
            <a:off x="7086784" y="3945908"/>
            <a:ext cx="3257143" cy="771429"/>
          </a:xfrm>
          <a:prstGeom prst="rect">
            <a:avLst/>
          </a:prstGeom>
        </p:spPr>
      </p:pic>
      <p:pic>
        <p:nvPicPr>
          <p:cNvPr id="27" name="图片 26"/>
          <p:cNvPicPr>
            <a:picLocks noChangeAspect="1"/>
          </p:cNvPicPr>
          <p:nvPr/>
        </p:nvPicPr>
        <p:blipFill>
          <a:blip r:embed="rId6"/>
          <a:stretch>
            <a:fillRect/>
          </a:stretch>
        </p:blipFill>
        <p:spPr>
          <a:xfrm>
            <a:off x="2672141" y="3901189"/>
            <a:ext cx="2571429" cy="828571"/>
          </a:xfrm>
          <a:prstGeom prst="rect">
            <a:avLst/>
          </a:prstGeom>
        </p:spPr>
      </p:pic>
      <p:pic>
        <p:nvPicPr>
          <p:cNvPr id="29" name="图片 28"/>
          <p:cNvPicPr>
            <a:picLocks noChangeAspect="1"/>
          </p:cNvPicPr>
          <p:nvPr/>
        </p:nvPicPr>
        <p:blipFill>
          <a:blip r:embed="rId7"/>
          <a:stretch>
            <a:fillRect/>
          </a:stretch>
        </p:blipFill>
        <p:spPr>
          <a:xfrm>
            <a:off x="7024879" y="4848420"/>
            <a:ext cx="4114286" cy="1561905"/>
          </a:xfrm>
          <a:prstGeom prst="rect">
            <a:avLst/>
          </a:prstGeom>
        </p:spPr>
      </p:pic>
      <p:pic>
        <p:nvPicPr>
          <p:cNvPr id="31" name="图片 30"/>
          <p:cNvPicPr>
            <a:picLocks noChangeAspect="1"/>
          </p:cNvPicPr>
          <p:nvPr/>
        </p:nvPicPr>
        <p:blipFill>
          <a:blip r:embed="rId8"/>
          <a:stretch>
            <a:fillRect/>
          </a:stretch>
        </p:blipFill>
        <p:spPr>
          <a:xfrm>
            <a:off x="2655156" y="5088003"/>
            <a:ext cx="4209667" cy="1202762"/>
          </a:xfrm>
          <a:prstGeom prst="rect">
            <a:avLst/>
          </a:prstGeom>
        </p:spPr>
      </p:pic>
      <p:pic>
        <p:nvPicPr>
          <p:cNvPr id="4" name="图片 3" descr="水印"/>
          <p:cNvPicPr>
            <a:picLocks noChangeAspect="1"/>
          </p:cNvPicPr>
          <p:nvPr userDrawn="1"/>
        </p:nvPicPr>
        <p:blipFill>
          <a:blip r:embed="rId9"/>
          <a:stretch>
            <a:fillRect/>
          </a:stretch>
        </p:blipFill>
        <p:spPr>
          <a:xfrm>
            <a:off x="7559040" y="54610"/>
            <a:ext cx="4529455" cy="146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inVertic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barn(inVertical)">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0075" y="581025"/>
            <a:ext cx="10487025" cy="5847755"/>
          </a:xfrm>
          <a:prstGeom prst="rect">
            <a:avLst/>
          </a:prstGeom>
          <a:noFill/>
        </p:spPr>
        <p:txBody>
          <a:bodyPr wrap="square" rtlCol="0">
            <a:spAutoFit/>
          </a:bodyPr>
          <a:lstStyle/>
          <a:p>
            <a:r>
              <a:rPr lang="en-US" altLang="zh-CN" sz="3800" b="1" dirty="0">
                <a:solidFill>
                  <a:schemeClr val="bg1"/>
                </a:solidFill>
              </a:rPr>
              <a:t>· </a:t>
            </a:r>
            <a:r>
              <a:rPr lang="en-US" altLang="zh-CN" sz="3200" b="1" dirty="0">
                <a:solidFill>
                  <a:schemeClr val="bg1"/>
                </a:solidFill>
              </a:rPr>
              <a:t>Charles Dickens (1812-1870)</a:t>
            </a:r>
            <a:endParaRPr lang="en-US" altLang="zh-CN" sz="3200" b="1" dirty="0">
              <a:solidFill>
                <a:schemeClr val="bg1"/>
              </a:solidFill>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sp>
        <p:nvSpPr>
          <p:cNvPr id="7" name="流程图: 过程 6"/>
          <p:cNvSpPr/>
          <p:nvPr/>
        </p:nvSpPr>
        <p:spPr>
          <a:xfrm>
            <a:off x="600075" y="1380287"/>
            <a:ext cx="10991850" cy="4896687"/>
          </a:xfrm>
          <a:prstGeom prst="flowChartProcess">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b="1" dirty="0">
                <a:solidFill>
                  <a:schemeClr val="bg1"/>
                </a:solidFill>
                <a:latin typeface="Times New Roman" panose="02020603050405020304" pitchFamily="18" charset="0"/>
                <a:cs typeface="Times New Roman" panose="02020603050405020304" pitchFamily="18" charset="0"/>
              </a:rPr>
              <a:t>1. Social Background     </a:t>
            </a:r>
            <a:endParaRPr lang="en-US" altLang="zh-CN" sz="2800" b="1"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      </a:t>
            </a:r>
            <a:r>
              <a:rPr lang="en-US" altLang="zh-CN" sz="3000" dirty="0">
                <a:solidFill>
                  <a:schemeClr val="bg1"/>
                </a:solidFill>
                <a:latin typeface="Times New Roman" panose="02020603050405020304" pitchFamily="18" charset="0"/>
                <a:cs typeface="Times New Roman" panose="02020603050405020304" pitchFamily="18" charset="0"/>
              </a:rPr>
              <a:t>The period of realism in English literature corresponds roughly to the latter half of the reign of Queen Victoria (1837-1900). This is the period when England was at the peak of its power, rapidly growing into a strong, industrialized nation. </a:t>
            </a:r>
            <a:endParaRPr lang="en-US" altLang="zh-CN" sz="3000" dirty="0">
              <a:solidFill>
                <a:schemeClr val="bg1"/>
              </a:solidFill>
              <a:latin typeface="Times New Roman" panose="02020603050405020304" pitchFamily="18" charset="0"/>
              <a:cs typeface="Times New Roman" panose="02020603050405020304" pitchFamily="18" charset="0"/>
            </a:endParaRPr>
          </a:p>
          <a:p>
            <a:r>
              <a:rPr lang="en-US" altLang="zh-CN" sz="3000" dirty="0">
                <a:solidFill>
                  <a:schemeClr val="bg1"/>
                </a:solidFill>
                <a:latin typeface="Times New Roman" panose="02020603050405020304" pitchFamily="18" charset="0"/>
                <a:cs typeface="Times New Roman" panose="02020603050405020304" pitchFamily="18" charset="0"/>
              </a:rPr>
              <a:t>      In spite of its stable government and greatly increased population, the country suffered </a:t>
            </a:r>
            <a:r>
              <a:rPr lang="en-US" altLang="zh-CN" sz="3000" b="1" dirty="0">
                <a:solidFill>
                  <a:srgbClr val="C00000"/>
                </a:solidFill>
                <a:latin typeface="Times New Roman" panose="02020603050405020304" pitchFamily="18" charset="0"/>
                <a:cs typeface="Times New Roman" panose="02020603050405020304" pitchFamily="18" charset="0"/>
              </a:rPr>
              <a:t>severe economic depression</a:t>
            </a:r>
            <a:r>
              <a:rPr lang="en-US" altLang="zh-CN" sz="3000" dirty="0">
                <a:solidFill>
                  <a:schemeClr val="bg1"/>
                </a:solidFill>
                <a:latin typeface="Times New Roman" panose="02020603050405020304" pitchFamily="18" charset="0"/>
                <a:cs typeface="Times New Roman" panose="02020603050405020304" pitchFamily="18" charset="0"/>
              </a:rPr>
              <a:t>. A revolt (</a:t>
            </a:r>
            <a:r>
              <a:rPr lang="zh-CN" altLang="en-US" sz="3000" dirty="0">
                <a:solidFill>
                  <a:schemeClr val="bg1"/>
                </a:solidFill>
                <a:latin typeface="Times New Roman" panose="02020603050405020304" pitchFamily="18" charset="0"/>
                <a:cs typeface="Times New Roman" panose="02020603050405020304" pitchFamily="18" charset="0"/>
              </a:rPr>
              <a:t>反抗</a:t>
            </a:r>
            <a:r>
              <a:rPr lang="en-US" altLang="zh-CN" sz="3000" dirty="0">
                <a:solidFill>
                  <a:schemeClr val="bg1"/>
                </a:solidFill>
                <a:latin typeface="Times New Roman" panose="02020603050405020304" pitchFamily="18" charset="0"/>
                <a:cs typeface="Times New Roman" panose="02020603050405020304" pitchFamily="18" charset="0"/>
              </a:rPr>
              <a:t>) began against optimism that had characterized the early days of the Victorian rule. Both the prosperity (</a:t>
            </a:r>
            <a:r>
              <a:rPr lang="zh-CN" altLang="en-US" sz="3000" dirty="0">
                <a:solidFill>
                  <a:schemeClr val="bg1"/>
                </a:solidFill>
                <a:latin typeface="Times New Roman" panose="02020603050405020304" pitchFamily="18" charset="0"/>
                <a:cs typeface="Times New Roman" panose="02020603050405020304" pitchFamily="18" charset="0"/>
              </a:rPr>
              <a:t>繁荣</a:t>
            </a:r>
            <a:r>
              <a:rPr lang="en-US" altLang="zh-CN" sz="3000" dirty="0">
                <a:solidFill>
                  <a:schemeClr val="bg1"/>
                </a:solidFill>
                <a:latin typeface="Times New Roman" panose="02020603050405020304" pitchFamily="18" charset="0"/>
                <a:cs typeface="Times New Roman" panose="02020603050405020304" pitchFamily="18" charset="0"/>
              </a:rPr>
              <a:t>) and the social troubles like unemployment left marks on the literature of the period.  </a:t>
            </a:r>
            <a:endParaRPr lang="en-US" altLang="zh-CN" sz="3000" dirty="0">
              <a:solidFill>
                <a:schemeClr val="bg1"/>
              </a:solidFill>
              <a:latin typeface="Times New Roman" panose="02020603050405020304" pitchFamily="18" charset="0"/>
              <a:cs typeface="Times New Roman" panose="02020603050405020304" pitchFamily="18" charset="0"/>
            </a:endParaRPr>
          </a:p>
        </p:txBody>
      </p:sp>
      <p:pic>
        <p:nvPicPr>
          <p:cNvPr id="4" name="图片 3" descr="水印"/>
          <p:cNvPicPr>
            <a:picLocks noChangeAspect="1"/>
          </p:cNvPicPr>
          <p:nvPr userDrawn="1"/>
        </p:nvPicPr>
        <p:blipFill>
          <a:blip r:embed="rId1"/>
          <a:stretch>
            <a:fillRect/>
          </a:stretch>
        </p:blipFill>
        <p:spPr>
          <a:xfrm>
            <a:off x="7559040" y="54610"/>
            <a:ext cx="4529455" cy="14662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61951" y="333375"/>
            <a:ext cx="11534774" cy="6219825"/>
          </a:xfrm>
          <a:prstGeom prst="rect">
            <a:avLst/>
          </a:prstGeom>
          <a:solidFill>
            <a:schemeClr val="tx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0075" y="581025"/>
            <a:ext cx="10991850" cy="4862870"/>
          </a:xfrm>
          <a:prstGeom prst="rect">
            <a:avLst/>
          </a:prstGeom>
          <a:noFill/>
        </p:spPr>
        <p:txBody>
          <a:bodyPr wrap="square" rtlCol="0">
            <a:spAutoFit/>
          </a:bodyPr>
          <a:lstStyle/>
          <a:p>
            <a:r>
              <a:rPr lang="en-US" altLang="zh-CN" sz="3000" b="1" dirty="0">
                <a:solidFill>
                  <a:schemeClr val="bg1"/>
                </a:solidFill>
                <a:latin typeface="Times New Roman" panose="02020603050405020304" pitchFamily="18" charset="0"/>
                <a:cs typeface="Times New Roman" panose="02020603050405020304" pitchFamily="18" charset="0"/>
              </a:rPr>
              <a:t>2. Charles Dickens (1812-1870)</a:t>
            </a:r>
            <a:endParaRPr lang="en-US" altLang="zh-CN" sz="3000" b="1"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dirty="0">
                <a:solidFill>
                  <a:schemeClr val="bg1"/>
                </a:solidFill>
                <a:latin typeface="Times New Roman" panose="02020603050405020304" pitchFamily="18" charset="0"/>
                <a:cs typeface="Times New Roman" panose="02020603050405020304" pitchFamily="18" charset="0"/>
              </a:rPr>
              <a:t>·</a:t>
            </a:r>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endParaRPr lang="en-US" altLang="zh-CN" sz="2800" dirty="0">
              <a:solidFill>
                <a:schemeClr val="bg1"/>
              </a:solidFill>
              <a:latin typeface="Times New Roman" panose="02020603050405020304" pitchFamily="18" charset="0"/>
              <a:cs typeface="Times New Roman" panose="02020603050405020304" pitchFamily="18" charset="0"/>
            </a:endParaRPr>
          </a:p>
          <a:p>
            <a:r>
              <a:rPr lang="en-US" altLang="zh-CN" sz="2800" b="1" dirty="0">
                <a:solidFill>
                  <a:schemeClr val="bg1"/>
                </a:solidFill>
                <a:latin typeface="Times New Roman" panose="02020603050405020304" pitchFamily="18" charset="0"/>
                <a:cs typeface="Times New Roman" panose="02020603050405020304" pitchFamily="18" charset="0"/>
              </a:rPr>
              <a:t>                                          </a:t>
            </a:r>
            <a:endParaRPr lang="en-US" altLang="zh-CN" dirty="0">
              <a:solidFill>
                <a:schemeClr val="bg1"/>
              </a:solidFill>
            </a:endParaRPr>
          </a:p>
        </p:txBody>
      </p:sp>
      <p:pic>
        <p:nvPicPr>
          <p:cNvPr id="2" name="图片 1"/>
          <p:cNvPicPr>
            <a:picLocks noChangeAspect="1"/>
          </p:cNvPicPr>
          <p:nvPr/>
        </p:nvPicPr>
        <p:blipFill>
          <a:blip r:embed="rId1"/>
          <a:stretch>
            <a:fillRect/>
          </a:stretch>
        </p:blipFill>
        <p:spPr>
          <a:xfrm>
            <a:off x="972096" y="1111011"/>
            <a:ext cx="2972410" cy="3073999"/>
          </a:xfrm>
          <a:prstGeom prst="rect">
            <a:avLst/>
          </a:prstGeom>
        </p:spPr>
      </p:pic>
      <p:sp>
        <p:nvSpPr>
          <p:cNvPr id="8" name="流程图: 过程 7"/>
          <p:cNvSpPr/>
          <p:nvPr/>
        </p:nvSpPr>
        <p:spPr>
          <a:xfrm>
            <a:off x="568307" y="4304012"/>
            <a:ext cx="3980803" cy="2020342"/>
          </a:xfrm>
          <a:prstGeom prst="flowChartProcess">
            <a:avLst/>
          </a:prstGeom>
          <a:solidFill>
            <a:schemeClr val="accent5">
              <a:lumMod val="20000"/>
              <a:lumOff val="80000"/>
            </a:schemeClr>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solidFill>
                  <a:schemeClr val="bg1"/>
                </a:solidFill>
                <a:latin typeface="Candara" panose="020E0502030303020204" pitchFamily="34" charset="0"/>
                <a:cs typeface="Times New Roman" panose="02020603050405020304" pitchFamily="18" charset="0"/>
              </a:rPr>
              <a:t>      </a:t>
            </a:r>
            <a:r>
              <a:rPr lang="en-US" altLang="zh-CN" sz="2400" dirty="0">
                <a:solidFill>
                  <a:schemeClr val="bg1"/>
                </a:solidFill>
                <a:latin typeface="Candara" panose="020E0502030303020204" pitchFamily="34" charset="0"/>
                <a:cs typeface="Times New Roman" panose="02020603050405020304" pitchFamily="18" charset="0"/>
              </a:rPr>
              <a:t>“He is a sympathizer to the poor, the suffering, the oppressed; and by his death, one of England’s greatest writers is lost to the world.”</a:t>
            </a:r>
            <a:endParaRPr lang="en-US" altLang="zh-CN" sz="2400" dirty="0">
              <a:solidFill>
                <a:schemeClr val="bg1"/>
              </a:solidFill>
              <a:latin typeface="Candara" panose="020E0502030303020204" pitchFamily="34" charset="0"/>
              <a:cs typeface="Times New Roman" panose="02020603050405020304" pitchFamily="18" charset="0"/>
            </a:endParaRPr>
          </a:p>
        </p:txBody>
      </p:sp>
      <p:sp>
        <p:nvSpPr>
          <p:cNvPr id="9" name="流程图: 过程 8"/>
          <p:cNvSpPr/>
          <p:nvPr/>
        </p:nvSpPr>
        <p:spPr>
          <a:xfrm>
            <a:off x="4361039" y="1313124"/>
            <a:ext cx="6814353" cy="2020342"/>
          </a:xfrm>
          <a:prstGeom prst="flowChartProcess">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900" dirty="0">
                <a:solidFill>
                  <a:schemeClr val="bg1"/>
                </a:solidFill>
                <a:latin typeface="Times New Roman" panose="02020603050405020304" pitchFamily="18" charset="0"/>
                <a:cs typeface="Times New Roman" panose="02020603050405020304" pitchFamily="18" charset="0"/>
              </a:rPr>
              <a:t>· a son of an impoverished government clerk</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father put into prison for debt</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little schooling</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working in a blacking factory at 12</a:t>
            </a:r>
            <a:endParaRPr lang="en-US" altLang="zh-CN" sz="2900" dirty="0">
              <a:solidFill>
                <a:schemeClr val="bg1"/>
              </a:solidFill>
              <a:latin typeface="Times New Roman" panose="02020603050405020304" pitchFamily="18" charset="0"/>
              <a:cs typeface="Times New Roman" panose="02020603050405020304" pitchFamily="18" charset="0"/>
            </a:endParaRPr>
          </a:p>
        </p:txBody>
      </p:sp>
      <p:sp>
        <p:nvSpPr>
          <p:cNvPr id="3" name="矩形 2"/>
          <p:cNvSpPr/>
          <p:nvPr/>
        </p:nvSpPr>
        <p:spPr>
          <a:xfrm rot="21346741">
            <a:off x="4568685" y="3416462"/>
            <a:ext cx="2270173" cy="615553"/>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altLang="zh-CN" sz="3400" b="1" cap="none" spc="0" dirty="0">
                <a:ln w="0"/>
                <a:solidFill>
                  <a:srgbClr val="C00000"/>
                </a:solidFill>
                <a:effectLst>
                  <a:outerShdw blurRad="38100" dist="25400" dir="5400000" algn="ctr" rotWithShape="0">
                    <a:srgbClr val="6E747A">
                      <a:alpha val="43000"/>
                    </a:srgbClr>
                  </a:outerShdw>
                </a:effectLst>
              </a:rPr>
              <a:t>miserable</a:t>
            </a:r>
            <a:endParaRPr lang="zh-CN" altLang="en-US" sz="3400" b="1" cap="none" spc="0" dirty="0">
              <a:ln w="0"/>
              <a:solidFill>
                <a:srgbClr val="C00000"/>
              </a:solidFill>
              <a:effectLst>
                <a:outerShdw blurRad="38100" dist="25400" dir="5400000" algn="ctr" rotWithShape="0">
                  <a:srgbClr val="6E747A">
                    <a:alpha val="43000"/>
                  </a:srgbClr>
                </a:outerShdw>
              </a:effectLst>
            </a:endParaRPr>
          </a:p>
        </p:txBody>
      </p:sp>
      <p:sp>
        <p:nvSpPr>
          <p:cNvPr id="10" name="矩形 9"/>
          <p:cNvSpPr/>
          <p:nvPr/>
        </p:nvSpPr>
        <p:spPr>
          <a:xfrm rot="21416812">
            <a:off x="8910123" y="3580252"/>
            <a:ext cx="2141933" cy="630942"/>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altLang="zh-CN" sz="3500" b="1" cap="none" spc="0" dirty="0">
                <a:ln w="0"/>
                <a:solidFill>
                  <a:srgbClr val="C00000"/>
                </a:solidFill>
                <a:effectLst>
                  <a:outerShdw blurRad="38100" dist="25400" dir="5400000" algn="ctr" rotWithShape="0">
                    <a:srgbClr val="6E747A">
                      <a:alpha val="43000"/>
                    </a:srgbClr>
                  </a:outerShdw>
                </a:effectLst>
              </a:rPr>
              <a:t>unhappy</a:t>
            </a:r>
            <a:endParaRPr lang="zh-CN" altLang="en-US" sz="3500" b="1" cap="none" spc="0" dirty="0">
              <a:ln w="0"/>
              <a:solidFill>
                <a:srgbClr val="C00000"/>
              </a:solidFill>
              <a:effectLst>
                <a:outerShdw blurRad="38100" dist="25400" dir="5400000" algn="ctr" rotWithShape="0">
                  <a:srgbClr val="6E747A">
                    <a:alpha val="43000"/>
                  </a:srgbClr>
                </a:outerShdw>
              </a:effectLst>
            </a:endParaRPr>
          </a:p>
        </p:txBody>
      </p:sp>
      <p:sp>
        <p:nvSpPr>
          <p:cNvPr id="11" name="矩形 10"/>
          <p:cNvSpPr/>
          <p:nvPr/>
        </p:nvSpPr>
        <p:spPr>
          <a:xfrm rot="238727">
            <a:off x="7120285" y="3480922"/>
            <a:ext cx="1451038" cy="630942"/>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altLang="zh-CN" sz="3500" b="1" cap="none" spc="0" dirty="0">
                <a:ln w="0"/>
                <a:solidFill>
                  <a:srgbClr val="C00000"/>
                </a:solidFill>
                <a:effectLst>
                  <a:outerShdw blurRad="38100" dist="25400" dir="5400000" algn="ctr" rotWithShape="0">
                    <a:srgbClr val="6E747A">
                      <a:alpha val="43000"/>
                    </a:srgbClr>
                  </a:outerShdw>
                </a:effectLst>
              </a:rPr>
              <a:t>tragic</a:t>
            </a:r>
            <a:endParaRPr lang="zh-CN" altLang="en-US" sz="3500" b="1" cap="none" spc="0" dirty="0">
              <a:ln w="0"/>
              <a:solidFill>
                <a:srgbClr val="C00000"/>
              </a:solidFill>
              <a:effectLst>
                <a:outerShdw blurRad="38100" dist="25400" dir="5400000" algn="ctr" rotWithShape="0">
                  <a:srgbClr val="6E747A">
                    <a:alpha val="43000"/>
                  </a:srgbClr>
                </a:outerShdw>
              </a:effectLst>
            </a:endParaRPr>
          </a:p>
        </p:txBody>
      </p:sp>
      <p:sp>
        <p:nvSpPr>
          <p:cNvPr id="12" name="流程图: 过程 11"/>
          <p:cNvSpPr/>
          <p:nvPr/>
        </p:nvSpPr>
        <p:spPr>
          <a:xfrm>
            <a:off x="4819002" y="4304012"/>
            <a:ext cx="7011047" cy="2020342"/>
          </a:xfrm>
          <a:prstGeom prst="flowChartProcess">
            <a:avLst/>
          </a:prstGeom>
          <a:noFill/>
          <a:ln w="2540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900" dirty="0">
                <a:solidFill>
                  <a:schemeClr val="bg1"/>
                </a:solidFill>
                <a:latin typeface="Times New Roman" panose="02020603050405020304" pitchFamily="18" charset="0"/>
                <a:cs typeface="Times New Roman" panose="02020603050405020304" pitchFamily="18" charset="0"/>
              </a:rPr>
              <a:t>· inheriting money from his uncle</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paying off his father’s debt</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learning shorthand and becoming a reporter</a:t>
            </a:r>
            <a:endParaRPr lang="en-US" altLang="zh-CN" sz="2900" dirty="0">
              <a:solidFill>
                <a:schemeClr val="bg1"/>
              </a:solidFill>
              <a:latin typeface="Times New Roman" panose="02020603050405020304" pitchFamily="18" charset="0"/>
              <a:cs typeface="Times New Roman" panose="02020603050405020304" pitchFamily="18" charset="0"/>
            </a:endParaRPr>
          </a:p>
          <a:p>
            <a:r>
              <a:rPr lang="en-US" altLang="zh-CN" sz="2900" dirty="0">
                <a:solidFill>
                  <a:schemeClr val="bg1"/>
                </a:solidFill>
                <a:latin typeface="Times New Roman" panose="02020603050405020304" pitchFamily="18" charset="0"/>
                <a:cs typeface="Times New Roman" panose="02020603050405020304" pitchFamily="18" charset="0"/>
              </a:rPr>
              <a:t>· starting writing fiction in his spare time</a:t>
            </a:r>
            <a:endParaRPr lang="en-US" altLang="zh-CN" sz="29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animBg="1"/>
      <p:bldP spid="10" grpId="0" animBg="1"/>
      <p:bldP spid="11" grpId="0" animBg="1"/>
      <p:bldP spid="1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花园 Savon 设计</Template>
  <TotalTime>0</TotalTime>
  <Words>8483</Words>
  <Application>WPS 演示</Application>
  <PresentationFormat>宽屏</PresentationFormat>
  <Paragraphs>444</Paragraphs>
  <Slides>23</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宋体</vt:lpstr>
      <vt:lpstr>Wingdings</vt:lpstr>
      <vt:lpstr>Microsoft YaHei UI</vt:lpstr>
      <vt:lpstr>Times New Roman</vt:lpstr>
      <vt:lpstr>HelveticaNeue</vt:lpstr>
      <vt:lpstr>NumberOnly</vt:lpstr>
      <vt:lpstr>华文新魏</vt:lpstr>
      <vt:lpstr>Cambria Math</vt:lpstr>
      <vt:lpstr>Candara</vt:lpstr>
      <vt:lpstr>微软雅黑</vt:lpstr>
      <vt:lpstr>Arial Unicode MS</vt:lpstr>
      <vt:lpstr>Arial Narrow</vt:lpstr>
      <vt:lpstr>Century Gothic</vt:lpstr>
      <vt:lpstr>肥皂</vt:lpstr>
      <vt:lpstr>PowerPoint 演示文稿</vt:lpstr>
      <vt:lpstr>David Copperfield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曹小等</cp:lastModifiedBy>
  <cp:revision>14</cp:revision>
  <dcterms:created xsi:type="dcterms:W3CDTF">2020-02-06T10:57:00Z</dcterms:created>
  <dcterms:modified xsi:type="dcterms:W3CDTF">2020-05-19T02:03:52Z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KSOProductBuildVer">
    <vt:lpwstr>2052-11.1.0.9584</vt:lpwstr>
  </property>
</Properties>
</file>