
<file path=[Content_Types].xml><?xml version="1.0" encoding="utf-8"?>
<Types xmlns="http://schemas.openxmlformats.org/package/2006/content-types">
  <Default Extension="fntdata" ContentType="application/x-fontdata"/>
  <Default Extension="GIF" ContentType="image/gif"/>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99" r:id="rId2"/>
    <p:sldId id="279" r:id="rId3"/>
    <p:sldId id="278" r:id="rId4"/>
    <p:sldId id="290" r:id="rId5"/>
    <p:sldId id="285" r:id="rId6"/>
    <p:sldId id="287" r:id="rId7"/>
    <p:sldId id="286" r:id="rId8"/>
    <p:sldId id="291" r:id="rId9"/>
    <p:sldId id="292" r:id="rId10"/>
    <p:sldId id="293" r:id="rId11"/>
    <p:sldId id="257" r:id="rId12"/>
    <p:sldId id="281" r:id="rId13"/>
  </p:sldIdLst>
  <p:sldSz cx="12192000" cy="6858000"/>
  <p:notesSz cx="6858000" cy="9144000"/>
  <p:embeddedFontLst>
    <p:embeddedFont>
      <p:font typeface="Arial Black" panose="020B0A04020102020204" pitchFamily="34" charset="0"/>
      <p:bold r:id="rId14"/>
    </p:embeddedFont>
    <p:embeddedFont>
      <p:font typeface="等线" panose="02010600030101010101" pitchFamily="2" charset="-122"/>
      <p:regular r:id="rId15"/>
      <p:bold r:id="rId16"/>
    </p:embeddedFont>
    <p:embeddedFont>
      <p:font typeface="等线 Light" panose="02010600030101010101" pitchFamily="2" charset="-122"/>
      <p:regular r:id="rId17"/>
    </p:embeddedFont>
    <p:embeddedFont>
      <p:font typeface="华文新魏" panose="02010800040101010101" pitchFamily="2" charset="-122"/>
      <p:regular r:id="rId18"/>
    </p:embeddedFont>
    <p:embeddedFont>
      <p:font typeface="微软雅黑" panose="020B0503020204020204" pitchFamily="34" charset="-122"/>
      <p:regular r:id="rId19"/>
      <p:bold r:id="rId20"/>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A6D51"/>
    <a:srgbClr val="EFC65A"/>
    <a:srgbClr val="E1011B"/>
    <a:srgbClr val="EC6E0C"/>
    <a:srgbClr val="2A2D72"/>
    <a:srgbClr val="DCDEB4"/>
    <a:srgbClr val="FC0803"/>
    <a:srgbClr val="849747"/>
    <a:srgbClr val="4838F8"/>
    <a:srgbClr val="F6BFF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6" d="100"/>
          <a:sy n="86" d="100"/>
        </p:scale>
        <p:origin x="562"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4.fntdata"/><Relationship Id="rId2" Type="http://schemas.openxmlformats.org/officeDocument/2006/relationships/slide" Target="slides/slide1.xml"/><Relationship Id="rId16" Type="http://schemas.openxmlformats.org/officeDocument/2006/relationships/font" Target="fonts/font3.fntdata"/><Relationship Id="rId20"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font" Target="fonts/font2.fntdata"/><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EEB2AA6D-84CD-406D-982D-9E98927A7A56}" type="datetimeFigureOut">
              <a:rPr lang="zh-CN" altLang="en-US" smtClean="0"/>
              <a:t>2024/2/23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95CB7B1-A9B5-428B-9671-2683E771654D}" type="slidenum">
              <a:rPr lang="zh-CN" altLang="en-US" smtClean="0"/>
              <a:t>‹#›</a:t>
            </a:fld>
            <a:endParaRPr lang="zh-CN" altLang="en-US"/>
          </a:p>
        </p:txBody>
      </p:sp>
    </p:spTree>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EEB2AA6D-84CD-406D-982D-9E98927A7A56}" type="datetimeFigureOut">
              <a:rPr lang="zh-CN" altLang="en-US" smtClean="0"/>
              <a:t>2024/2/23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95CB7B1-A9B5-428B-9671-2683E771654D}" type="slidenum">
              <a:rPr lang="zh-CN" altLang="en-US" smtClean="0"/>
              <a:t>‹#›</a:t>
            </a:fld>
            <a:endParaRPr lang="zh-CN" altLang="en-US"/>
          </a:p>
        </p:txBody>
      </p:sp>
    </p:spTree>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EEB2AA6D-84CD-406D-982D-9E98927A7A56}" type="datetimeFigureOut">
              <a:rPr lang="zh-CN" altLang="en-US" smtClean="0"/>
              <a:t>2024/2/23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95CB7B1-A9B5-428B-9671-2683E771654D}" type="slidenum">
              <a:rPr lang="zh-CN" altLang="en-US" smtClean="0"/>
              <a:t>‹#›</a:t>
            </a:fld>
            <a:endParaRPr lang="zh-CN" altLang="en-US"/>
          </a:p>
        </p:txBody>
      </p:sp>
    </p:spTree>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EEB2AA6D-84CD-406D-982D-9E98927A7A56}" type="datetimeFigureOut">
              <a:rPr lang="zh-CN" altLang="en-US" smtClean="0"/>
              <a:t>2024/2/23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95CB7B1-A9B5-428B-9671-2683E771654D}" type="slidenum">
              <a:rPr lang="zh-CN" altLang="en-US" smtClean="0"/>
              <a:t>‹#›</a:t>
            </a:fld>
            <a:endParaRPr lang="zh-CN" altLang="en-US"/>
          </a:p>
        </p:txBody>
      </p:sp>
    </p:spTree>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EEB2AA6D-84CD-406D-982D-9E98927A7A56}" type="datetimeFigureOut">
              <a:rPr lang="zh-CN" altLang="en-US" smtClean="0"/>
              <a:t>2024/2/23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95CB7B1-A9B5-428B-9671-2683E771654D}" type="slidenum">
              <a:rPr lang="zh-CN" altLang="en-US" smtClean="0"/>
              <a:t>‹#›</a:t>
            </a:fld>
            <a:endParaRPr lang="zh-CN" altLang="en-US"/>
          </a:p>
        </p:txBody>
      </p:sp>
    </p:spTree>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EEB2AA6D-84CD-406D-982D-9E98927A7A56}" type="datetimeFigureOut">
              <a:rPr lang="zh-CN" altLang="en-US" smtClean="0"/>
              <a:t>2024/2/23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95CB7B1-A9B5-428B-9671-2683E771654D}" type="slidenum">
              <a:rPr lang="zh-CN" altLang="en-US" smtClean="0"/>
              <a:t>‹#›</a:t>
            </a:fld>
            <a:endParaRPr lang="zh-CN" altLang="en-US"/>
          </a:p>
        </p:txBody>
      </p:sp>
    </p:spTree>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EEB2AA6D-84CD-406D-982D-9E98927A7A56}" type="datetimeFigureOut">
              <a:rPr lang="zh-CN" altLang="en-US" smtClean="0"/>
              <a:t>2024/2/23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E95CB7B1-A9B5-428B-9671-2683E771654D}" type="slidenum">
              <a:rPr lang="zh-CN" altLang="en-US" smtClean="0"/>
              <a:t>‹#›</a:t>
            </a:fld>
            <a:endParaRPr lang="zh-CN" altLang="en-US"/>
          </a:p>
        </p:txBody>
      </p:sp>
    </p:spTree>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EEB2AA6D-84CD-406D-982D-9E98927A7A56}" type="datetimeFigureOut">
              <a:rPr lang="zh-CN" altLang="en-US" smtClean="0"/>
              <a:t>2024/2/23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95CB7B1-A9B5-428B-9671-2683E771654D}" type="slidenum">
              <a:rPr lang="zh-CN" altLang="en-US" smtClean="0"/>
              <a:t>‹#›</a:t>
            </a:fld>
            <a:endParaRPr lang="zh-CN" altLang="en-US"/>
          </a:p>
        </p:txBody>
      </p:sp>
    </p:spTree>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EB2AA6D-84CD-406D-982D-9E98927A7A56}" type="datetimeFigureOut">
              <a:rPr lang="zh-CN" altLang="en-US" smtClean="0"/>
              <a:t>2024/2/23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95CB7B1-A9B5-428B-9671-2683E771654D}" type="slidenum">
              <a:rPr lang="zh-CN" altLang="en-US" smtClean="0"/>
              <a:t>‹#›</a:t>
            </a:fld>
            <a:endParaRPr lang="zh-CN" altLang="en-US"/>
          </a:p>
        </p:txBody>
      </p:sp>
    </p:spTree>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EB2AA6D-84CD-406D-982D-9E98927A7A56}" type="datetimeFigureOut">
              <a:rPr lang="zh-CN" altLang="en-US" smtClean="0"/>
              <a:t>2024/2/23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95CB7B1-A9B5-428B-9671-2683E771654D}" type="slidenum">
              <a:rPr lang="zh-CN" altLang="en-US" smtClean="0"/>
              <a:t>‹#›</a:t>
            </a:fld>
            <a:endParaRPr lang="zh-CN" altLang="en-US"/>
          </a:p>
        </p:txBody>
      </p:sp>
    </p:spTree>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EB2AA6D-84CD-406D-982D-9E98927A7A56}" type="datetimeFigureOut">
              <a:rPr lang="zh-CN" altLang="en-US" smtClean="0"/>
              <a:t>2024/2/23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95CB7B1-A9B5-428B-9671-2683E771654D}" type="slidenum">
              <a:rPr lang="zh-CN" altLang="en-US" smtClean="0"/>
              <a:t>‹#›</a:t>
            </a:fld>
            <a:endParaRPr lang="zh-CN" altLang="en-US"/>
          </a:p>
        </p:txBody>
      </p:sp>
    </p:spTree>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B2AA6D-84CD-406D-982D-9E98927A7A56}" type="datetimeFigureOut">
              <a:rPr lang="zh-CN" altLang="en-US" smtClean="0"/>
              <a:t>2024/2/23</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5CB7B1-A9B5-428B-9671-2683E771654D}" type="slidenum">
              <a:rPr lang="zh-CN" altLang="en-US" smtClean="0"/>
              <a:t>‹#›</a:t>
            </a:fld>
            <a:endParaRPr lang="zh-CN" altLang="en-US"/>
          </a:p>
        </p:txBody>
      </p:sp>
      <p:pic>
        <p:nvPicPr>
          <p:cNvPr id="5126" name="图片 1" descr="logo横版 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1148219" y="348456"/>
            <a:ext cx="608013"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8.png"/><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3.xml"/><Relationship Id="rId7" Type="http://schemas.openxmlformats.org/officeDocument/2006/relationships/slideLayout" Target="../slideLayouts/slideLayout1.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5" Type="http://schemas.openxmlformats.org/officeDocument/2006/relationships/tags" Target="../tags/tag5.xml"/><Relationship Id="rId4" Type="http://schemas.openxmlformats.org/officeDocument/2006/relationships/tags" Target="../tags/tag4.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矩形 1"/>
          <p:cNvSpPr>
            <a:spLocks noChangeArrowheads="1"/>
          </p:cNvSpPr>
          <p:nvPr/>
        </p:nvSpPr>
        <p:spPr bwMode="auto">
          <a:xfrm>
            <a:off x="432594" y="1512094"/>
            <a:ext cx="6538913" cy="501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algn="l" rtl="0" eaLnBrk="0" fontAlgn="base" hangingPunct="0">
              <a:spcBef>
                <a:spcPct val="0"/>
              </a:spcBef>
              <a:spcAft>
                <a:spcPct val="0"/>
              </a:spcAft>
              <a:defRPr kern="1200">
                <a:solidFill>
                  <a:schemeClr val="tx1"/>
                </a:solidFill>
                <a:latin typeface="Arial" panose="020B0604020202020204" pitchFamily="34" charset="0"/>
                <a:ea typeface="黑体" panose="02010609060101010101" pitchFamily="49"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黑体" panose="02010609060101010101" pitchFamily="49"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黑体" panose="02010609060101010101" pitchFamily="49"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黑体" panose="02010609060101010101" pitchFamily="49"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黑体" panose="02010609060101010101" pitchFamily="49" charset="-122"/>
                <a:cs typeface="+mn-cs"/>
              </a:defRPr>
            </a:lvl5pPr>
            <a:lvl6pPr marL="2286000" algn="l" defTabSz="914400" rtl="0" eaLnBrk="1" latinLnBrk="0" hangingPunct="1">
              <a:defRPr kern="1200">
                <a:solidFill>
                  <a:schemeClr val="tx1"/>
                </a:solidFill>
                <a:latin typeface="Arial" panose="020B0604020202020204" pitchFamily="34" charset="0"/>
                <a:ea typeface="黑体" panose="02010609060101010101" pitchFamily="49" charset="-122"/>
                <a:cs typeface="+mn-cs"/>
              </a:defRPr>
            </a:lvl6pPr>
            <a:lvl7pPr marL="2743200" algn="l" defTabSz="914400" rtl="0" eaLnBrk="1" latinLnBrk="0" hangingPunct="1">
              <a:defRPr kern="1200">
                <a:solidFill>
                  <a:schemeClr val="tx1"/>
                </a:solidFill>
                <a:latin typeface="Arial" panose="020B0604020202020204" pitchFamily="34" charset="0"/>
                <a:ea typeface="黑体" panose="02010609060101010101" pitchFamily="49" charset="-122"/>
                <a:cs typeface="+mn-cs"/>
              </a:defRPr>
            </a:lvl7pPr>
            <a:lvl8pPr marL="3200400" algn="l" defTabSz="914400" rtl="0" eaLnBrk="1" latinLnBrk="0" hangingPunct="1">
              <a:defRPr kern="1200">
                <a:solidFill>
                  <a:schemeClr val="tx1"/>
                </a:solidFill>
                <a:latin typeface="Arial" panose="020B0604020202020204" pitchFamily="34" charset="0"/>
                <a:ea typeface="黑体" panose="02010609060101010101" pitchFamily="49" charset="-122"/>
                <a:cs typeface="+mn-cs"/>
              </a:defRPr>
            </a:lvl8pPr>
            <a:lvl9pPr marL="3657600" algn="l" defTabSz="914400" rtl="0" eaLnBrk="1" latinLnBrk="0" hangingPunct="1">
              <a:defRPr kern="1200">
                <a:solidFill>
                  <a:schemeClr val="tx1"/>
                </a:solidFill>
                <a:latin typeface="Arial" panose="020B0604020202020204" pitchFamily="34" charset="0"/>
                <a:ea typeface="黑体" panose="02010609060101010101" pitchFamily="49" charset="-122"/>
                <a:cs typeface="+mn-cs"/>
              </a:defRPr>
            </a:lvl9pPr>
          </a:lstStyle>
          <a:p>
            <a:pPr eaLnBrk="1" hangingPunct="1"/>
            <a:r>
              <a:rPr lang="zh-CN" altLang="en-US" sz="4000" b="1">
                <a:solidFill>
                  <a:srgbClr val="FF0000"/>
                </a:solidFill>
                <a:latin typeface="HelveticaNeue" pitchFamily="2" charset="0"/>
                <a:ea typeface="宋体" panose="02010600030101010101" pitchFamily="2" charset="-122"/>
              </a:rPr>
              <a:t>感恩遇见，相互成就，本课件资料仅供您个人参考、教学使用，严禁自行在网络传播，违者依知识产权法追究法律责任。</a:t>
            </a:r>
            <a:endParaRPr lang="en-US" altLang="zh-CN" sz="4000" b="1">
              <a:solidFill>
                <a:srgbClr val="FF0000"/>
              </a:solidFill>
              <a:latin typeface="HelveticaNeue" pitchFamily="2" charset="0"/>
              <a:ea typeface="宋体" panose="02010600030101010101" pitchFamily="2" charset="-122"/>
            </a:endParaRPr>
          </a:p>
          <a:p>
            <a:pPr eaLnBrk="1" hangingPunct="1"/>
            <a:endParaRPr lang="en-US" altLang="zh-CN" sz="4000" b="1">
              <a:solidFill>
                <a:srgbClr val="FF0000"/>
              </a:solidFill>
              <a:latin typeface="HelveticaNeue" pitchFamily="2" charset="0"/>
              <a:ea typeface="宋体" panose="02010600030101010101" pitchFamily="2" charset="-122"/>
            </a:endParaRPr>
          </a:p>
          <a:p>
            <a:pPr eaLnBrk="1" hangingPunct="1"/>
            <a:r>
              <a:rPr lang="zh-CN" altLang="en-US" sz="4000" b="1">
                <a:solidFill>
                  <a:srgbClr val="FF0000"/>
                </a:solidFill>
                <a:latin typeface="HelveticaNeue" pitchFamily="2" charset="0"/>
                <a:ea typeface="宋体" panose="02010600030101010101" pitchFamily="2" charset="-122"/>
              </a:rPr>
              <a:t>更多教学资源请关注</a:t>
            </a:r>
            <a:endParaRPr lang="en-US" altLang="zh-CN" sz="4000" b="1">
              <a:solidFill>
                <a:srgbClr val="FF0000"/>
              </a:solidFill>
              <a:latin typeface="HelveticaNeue" pitchFamily="2" charset="0"/>
              <a:ea typeface="宋体" panose="02010600030101010101" pitchFamily="2" charset="-122"/>
            </a:endParaRPr>
          </a:p>
          <a:p>
            <a:pPr eaLnBrk="1" hangingPunct="1"/>
            <a:r>
              <a:rPr lang="zh-CN" altLang="en-US" sz="4000" b="1">
                <a:solidFill>
                  <a:srgbClr val="FF0000"/>
                </a:solidFill>
                <a:latin typeface="HelveticaNeue" pitchFamily="2" charset="0"/>
                <a:ea typeface="宋体" panose="02010600030101010101" pitchFamily="2" charset="-122"/>
              </a:rPr>
              <a:t>公众号：溯恩高中英语</a:t>
            </a:r>
          </a:p>
        </p:txBody>
      </p:sp>
      <p:pic>
        <p:nvPicPr>
          <p:cNvPr id="5123" name="图片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41344" y="2539206"/>
            <a:ext cx="3359150" cy="335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 name="矩形 3"/>
          <p:cNvSpPr>
            <a:spLocks noChangeArrowheads="1"/>
          </p:cNvSpPr>
          <p:nvPr/>
        </p:nvSpPr>
        <p:spPr bwMode="auto">
          <a:xfrm>
            <a:off x="6982619" y="1881981"/>
            <a:ext cx="36036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algn="l" rtl="0" eaLnBrk="0" fontAlgn="base" hangingPunct="0">
              <a:spcBef>
                <a:spcPct val="0"/>
              </a:spcBef>
              <a:spcAft>
                <a:spcPct val="0"/>
              </a:spcAft>
              <a:defRPr kern="1200">
                <a:solidFill>
                  <a:schemeClr val="tx1"/>
                </a:solidFill>
                <a:latin typeface="Arial" panose="020B0604020202020204" pitchFamily="34" charset="0"/>
                <a:ea typeface="黑体" panose="02010609060101010101" pitchFamily="49"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黑体" panose="02010609060101010101" pitchFamily="49"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黑体" panose="02010609060101010101" pitchFamily="49"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黑体" panose="02010609060101010101" pitchFamily="49"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黑体" panose="02010609060101010101" pitchFamily="49" charset="-122"/>
                <a:cs typeface="+mn-cs"/>
              </a:defRPr>
            </a:lvl5pPr>
            <a:lvl6pPr marL="2286000" algn="l" defTabSz="914400" rtl="0" eaLnBrk="1" latinLnBrk="0" hangingPunct="1">
              <a:defRPr kern="1200">
                <a:solidFill>
                  <a:schemeClr val="tx1"/>
                </a:solidFill>
                <a:latin typeface="Arial" panose="020B0604020202020204" pitchFamily="34" charset="0"/>
                <a:ea typeface="黑体" panose="02010609060101010101" pitchFamily="49" charset="-122"/>
                <a:cs typeface="+mn-cs"/>
              </a:defRPr>
            </a:lvl6pPr>
            <a:lvl7pPr marL="2743200" algn="l" defTabSz="914400" rtl="0" eaLnBrk="1" latinLnBrk="0" hangingPunct="1">
              <a:defRPr kern="1200">
                <a:solidFill>
                  <a:schemeClr val="tx1"/>
                </a:solidFill>
                <a:latin typeface="Arial" panose="020B0604020202020204" pitchFamily="34" charset="0"/>
                <a:ea typeface="黑体" panose="02010609060101010101" pitchFamily="49" charset="-122"/>
                <a:cs typeface="+mn-cs"/>
              </a:defRPr>
            </a:lvl7pPr>
            <a:lvl8pPr marL="3200400" algn="l" defTabSz="914400" rtl="0" eaLnBrk="1" latinLnBrk="0" hangingPunct="1">
              <a:defRPr kern="1200">
                <a:solidFill>
                  <a:schemeClr val="tx1"/>
                </a:solidFill>
                <a:latin typeface="Arial" panose="020B0604020202020204" pitchFamily="34" charset="0"/>
                <a:ea typeface="黑体" panose="02010609060101010101" pitchFamily="49" charset="-122"/>
                <a:cs typeface="+mn-cs"/>
              </a:defRPr>
            </a:lvl8pPr>
            <a:lvl9pPr marL="3657600" algn="l" defTabSz="914400" rtl="0" eaLnBrk="1" latinLnBrk="0" hangingPunct="1">
              <a:defRPr kern="1200">
                <a:solidFill>
                  <a:schemeClr val="tx1"/>
                </a:solidFill>
                <a:latin typeface="Arial" panose="020B0604020202020204" pitchFamily="34" charset="0"/>
                <a:ea typeface="黑体" panose="02010609060101010101" pitchFamily="49" charset="-122"/>
                <a:cs typeface="+mn-cs"/>
              </a:defRPr>
            </a:lvl9pPr>
          </a:lstStyle>
          <a:p>
            <a:pPr eaLnBrk="1" hangingPunct="1"/>
            <a:r>
              <a:rPr lang="zh-CN" altLang="en-US" sz="4000" b="1">
                <a:latin typeface="华文新魏" panose="02010800040101010101" pitchFamily="2" charset="-122"/>
                <a:ea typeface="宋体" panose="02010600030101010101" pitchFamily="2" charset="-122"/>
              </a:rPr>
              <a:t>知识产权声明</a:t>
            </a:r>
          </a:p>
        </p:txBody>
      </p:sp>
      <p:pic>
        <p:nvPicPr>
          <p:cNvPr id="5125" name="图片 11" descr="水印"/>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7207" y="329406"/>
            <a:ext cx="4902200" cy="158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36152" y="1787842"/>
            <a:ext cx="3790893" cy="5354637"/>
          </a:xfrm>
          <a:prstGeom prst="rect">
            <a:avLst/>
          </a:prstGeom>
          <a:noFill/>
          <a:extLst>
            <a:ext uri="{909E8E84-426E-40DD-AFC4-6F175D3DCCD1}">
              <a14:hiddenFill xmlns:a14="http://schemas.microsoft.com/office/drawing/2010/main">
                <a:solidFill>
                  <a:srgbClr val="FFFFFF"/>
                </a:solidFill>
              </a14:hiddenFill>
            </a:ext>
          </a:extLst>
        </p:spPr>
      </p:pic>
      <p:sp>
        <p:nvSpPr>
          <p:cNvPr id="5" name="文本框 4"/>
          <p:cNvSpPr txBox="1"/>
          <p:nvPr/>
        </p:nvSpPr>
        <p:spPr>
          <a:xfrm>
            <a:off x="396240" y="151179"/>
            <a:ext cx="10139680" cy="6555641"/>
          </a:xfrm>
          <a:prstGeom prst="rect">
            <a:avLst/>
          </a:prstGeom>
          <a:noFill/>
          <a:ln w="28575">
            <a:solidFill>
              <a:srgbClr val="C00000"/>
            </a:solidFill>
          </a:ln>
        </p:spPr>
        <p:txBody>
          <a:bodyPr wrap="square">
            <a:spAutoFit/>
          </a:bodyPr>
          <a:lstStyle/>
          <a:p>
            <a:pPr algn="just"/>
            <a:r>
              <a:rPr lang="en-US" altLang="zh-CN" sz="2000" kern="1200" dirty="0">
                <a:solidFill>
                  <a:srgbClr val="000000"/>
                </a:solidFill>
                <a:effectLst/>
                <a:latin typeface="Times New Roman" panose="02020603050405020304" pitchFamily="18" charset="0"/>
                <a:ea typeface="等线" panose="02010600030101010101" pitchFamily="2" charset="-122"/>
                <a:cs typeface="宋体" panose="02010600030101010101" pitchFamily="2" charset="-122"/>
              </a:rPr>
              <a:t>Lantern Festival, the earliest </a:t>
            </a:r>
            <a:r>
              <a:rPr lang="en-US" altLang="zh-CN" sz="2000" kern="1200" dirty="0">
                <a:solidFill>
                  <a:srgbClr val="FF0000"/>
                </a:solidFill>
                <a:effectLst/>
                <a:latin typeface="Times New Roman" panose="02020603050405020304" pitchFamily="18" charset="0"/>
                <a:ea typeface="等线" panose="02010600030101010101" pitchFamily="2" charset="-122"/>
                <a:cs typeface="宋体" panose="02010600030101010101" pitchFamily="2" charset="-122"/>
              </a:rPr>
              <a:t>existing</a:t>
            </a:r>
            <a:r>
              <a:rPr lang="en-US" altLang="zh-CN" sz="2000" kern="1200" dirty="0">
                <a:solidFill>
                  <a:srgbClr val="000000"/>
                </a:solidFill>
                <a:effectLst/>
                <a:latin typeface="Times New Roman" panose="02020603050405020304" pitchFamily="18" charset="0"/>
                <a:ea typeface="等线" panose="02010600030101010101" pitchFamily="2" charset="-122"/>
                <a:cs typeface="宋体" panose="02010600030101010101" pitchFamily="2" charset="-122"/>
              </a:rPr>
              <a:t> carnival in China, falls on the fifteenth day of the first lunar month. Its arrival also marks the end of Spring Festival celebrations.</a:t>
            </a:r>
            <a:endParaRPr lang="zh-CN" altLang="zh-CN" sz="2000" dirty="0">
              <a:effectLst/>
              <a:latin typeface="宋体" panose="02010600030101010101" pitchFamily="2" charset="-122"/>
              <a:ea typeface="宋体" panose="02010600030101010101" pitchFamily="2" charset="-122"/>
              <a:cs typeface="宋体" panose="02010600030101010101" pitchFamily="2" charset="-122"/>
            </a:endParaRPr>
          </a:p>
          <a:p>
            <a:pPr algn="just"/>
            <a:r>
              <a:rPr lang="en-US" altLang="zh-CN" sz="2000" kern="1200" dirty="0">
                <a:solidFill>
                  <a:srgbClr val="000000"/>
                </a:solidFill>
                <a:effectLst/>
                <a:latin typeface="Times New Roman" panose="02020603050405020304" pitchFamily="18" charset="0"/>
                <a:ea typeface="等线" panose="02010600030101010101" pitchFamily="2" charset="-122"/>
                <a:cs typeface="宋体" panose="02010600030101010101" pitchFamily="2" charset="-122"/>
              </a:rPr>
              <a:t>It is </a:t>
            </a:r>
            <a:r>
              <a:rPr lang="en-US" altLang="zh-CN" sz="2000" kern="1200" dirty="0">
                <a:solidFill>
                  <a:srgbClr val="FF0000"/>
                </a:solidFill>
                <a:effectLst/>
                <a:latin typeface="Times New Roman" panose="02020603050405020304" pitchFamily="18" charset="0"/>
                <a:ea typeface="等线" panose="02010600030101010101" pitchFamily="2" charset="-122"/>
                <a:cs typeface="宋体" panose="02010600030101010101" pitchFamily="2" charset="-122"/>
              </a:rPr>
              <a:t>customary</a:t>
            </a:r>
            <a:r>
              <a:rPr lang="en-US" altLang="zh-CN" sz="2000" kern="1200" dirty="0">
                <a:solidFill>
                  <a:srgbClr val="000000"/>
                </a:solidFill>
                <a:effectLst/>
                <a:latin typeface="Times New Roman" panose="02020603050405020304" pitchFamily="18" charset="0"/>
                <a:ea typeface="等线" panose="02010600030101010101" pitchFamily="2" charset="-122"/>
                <a:cs typeface="宋体" panose="02010600030101010101" pitchFamily="2" charset="-122"/>
              </a:rPr>
              <a:t> to appreciate the beauty of Lanterns at night during Lantern Festival. Large scale lantern exhibitions are held throughout the country. The Zigong Lantern Show in Southwest China’s Sichuan province and </a:t>
            </a:r>
            <a:r>
              <a:rPr lang="en-US" altLang="zh-CN" sz="2000" kern="1200" dirty="0" err="1">
                <a:solidFill>
                  <a:srgbClr val="000000"/>
                </a:solidFill>
                <a:effectLst/>
                <a:latin typeface="Times New Roman" panose="02020603050405020304" pitchFamily="18" charset="0"/>
                <a:ea typeface="等线" panose="02010600030101010101" pitchFamily="2" charset="-122"/>
                <a:cs typeface="宋体" panose="02010600030101010101" pitchFamily="2" charset="-122"/>
              </a:rPr>
              <a:t>Yuyuan</a:t>
            </a:r>
            <a:r>
              <a:rPr lang="en-US" altLang="zh-CN" sz="2000" kern="1200" dirty="0">
                <a:solidFill>
                  <a:srgbClr val="000000"/>
                </a:solidFill>
                <a:effectLst/>
                <a:latin typeface="Times New Roman" panose="02020603050405020304" pitchFamily="18" charset="0"/>
                <a:ea typeface="等线" panose="02010600030101010101" pitchFamily="2" charset="-122"/>
                <a:cs typeface="宋体" panose="02010600030101010101" pitchFamily="2" charset="-122"/>
              </a:rPr>
              <a:t> Lantern Show in East China’s Shanghai are </a:t>
            </a:r>
            <a:r>
              <a:rPr lang="en-US" altLang="zh-CN" sz="2000" kern="1200" dirty="0">
                <a:solidFill>
                  <a:srgbClr val="FF0000"/>
                </a:solidFill>
                <a:effectLst/>
                <a:latin typeface="Times New Roman" panose="02020603050405020304" pitchFamily="18" charset="0"/>
                <a:ea typeface="等线" panose="02010600030101010101" pitchFamily="2" charset="-122"/>
                <a:cs typeface="宋体" panose="02010600030101010101" pitchFamily="2" charset="-122"/>
              </a:rPr>
              <a:t>representative</a:t>
            </a:r>
            <a:r>
              <a:rPr lang="en-US" altLang="zh-CN" sz="2000" kern="1200" dirty="0">
                <a:solidFill>
                  <a:srgbClr val="000000"/>
                </a:solidFill>
                <a:effectLst/>
                <a:latin typeface="Times New Roman" panose="02020603050405020304" pitchFamily="18" charset="0"/>
                <a:ea typeface="等线" panose="02010600030101010101" pitchFamily="2" charset="-122"/>
                <a:cs typeface="宋体" panose="02010600030101010101" pitchFamily="2" charset="-122"/>
              </a:rPr>
              <a:t> lantern shows with traditional local characteristics. </a:t>
            </a:r>
            <a:r>
              <a:rPr lang="en-US" altLang="zh-CN" sz="2000" kern="1200" dirty="0">
                <a:solidFill>
                  <a:srgbClr val="FF0000"/>
                </a:solidFill>
                <a:effectLst/>
                <a:latin typeface="Times New Roman" panose="02020603050405020304" pitchFamily="18" charset="0"/>
                <a:ea typeface="等线" panose="02010600030101010101" pitchFamily="2" charset="-122"/>
                <a:cs typeface="宋体" panose="02010600030101010101" pitchFamily="2" charset="-122"/>
              </a:rPr>
              <a:t>With</a:t>
            </a:r>
            <a:r>
              <a:rPr lang="en-US" altLang="zh-CN" sz="2000" kern="1200" dirty="0">
                <a:solidFill>
                  <a:srgbClr val="000000"/>
                </a:solidFill>
                <a:effectLst/>
                <a:latin typeface="Times New Roman" panose="02020603050405020304" pitchFamily="18" charset="0"/>
                <a:ea typeface="等线" panose="02010600030101010101" pitchFamily="2" charset="-122"/>
                <a:cs typeface="宋体" panose="02010600030101010101" pitchFamily="2" charset="-122"/>
              </a:rPr>
              <a:t> increasing number of Chinese living abroad, the world is gaining interest and accepting Chinese culture. Lantern shows are held every year in many parts of the world </a:t>
            </a:r>
            <a:r>
              <a:rPr lang="en-US" altLang="zh-CN" sz="2000" kern="1200" dirty="0">
                <a:solidFill>
                  <a:srgbClr val="FF0000"/>
                </a:solidFill>
                <a:effectLst/>
                <a:latin typeface="Times New Roman" panose="02020603050405020304" pitchFamily="18" charset="0"/>
                <a:ea typeface="等线" panose="02010600030101010101" pitchFamily="2" charset="-122"/>
                <a:cs typeface="宋体" panose="02010600030101010101" pitchFamily="2" charset="-122"/>
              </a:rPr>
              <a:t>to celebrate</a:t>
            </a:r>
            <a:r>
              <a:rPr lang="en-US" altLang="zh-CN" sz="2000" kern="1200" dirty="0">
                <a:solidFill>
                  <a:srgbClr val="000000"/>
                </a:solidFill>
                <a:effectLst/>
                <a:latin typeface="Times New Roman" panose="02020603050405020304" pitchFamily="18" charset="0"/>
                <a:ea typeface="等线" panose="02010600030101010101" pitchFamily="2" charset="-122"/>
                <a:cs typeface="宋体" panose="02010600030101010101" pitchFamily="2" charset="-122"/>
              </a:rPr>
              <a:t> Lantern Festival. </a:t>
            </a:r>
            <a:endParaRPr lang="zh-CN" altLang="zh-CN" sz="2000" dirty="0">
              <a:effectLst/>
              <a:latin typeface="宋体" panose="02010600030101010101" pitchFamily="2" charset="-122"/>
              <a:ea typeface="宋体" panose="02010600030101010101" pitchFamily="2" charset="-122"/>
              <a:cs typeface="宋体" panose="02010600030101010101" pitchFamily="2" charset="-122"/>
            </a:endParaRPr>
          </a:p>
          <a:p>
            <a:pPr algn="just"/>
            <a:r>
              <a:rPr lang="en-US" altLang="zh-CN" sz="2000" kern="1200" dirty="0">
                <a:solidFill>
                  <a:srgbClr val="000000"/>
                </a:solidFill>
                <a:effectLst/>
                <a:latin typeface="Times New Roman" panose="02020603050405020304" pitchFamily="18" charset="0"/>
                <a:ea typeface="等线" panose="02010600030101010101" pitchFamily="2" charset="-122"/>
                <a:cs typeface="宋体" panose="02010600030101010101" pitchFamily="2" charset="-122"/>
              </a:rPr>
              <a:t>There also regional differences in China’s lantern art culture. Lantern with lit candles are signatures of the South. In Northeast China, Lantern Festival in Harbin, </a:t>
            </a:r>
            <a:r>
              <a:rPr lang="en-US" altLang="zh-CN" sz="2000" kern="1200" dirty="0" err="1">
                <a:solidFill>
                  <a:srgbClr val="000000"/>
                </a:solidFill>
                <a:effectLst/>
                <a:latin typeface="Times New Roman" panose="02020603050405020304" pitchFamily="18" charset="0"/>
                <a:ea typeface="等线" panose="02010600030101010101" pitchFamily="2" charset="-122"/>
                <a:cs typeface="宋体" panose="02010600030101010101" pitchFamily="2" charset="-122"/>
              </a:rPr>
              <a:t>HeilongJiang</a:t>
            </a:r>
            <a:r>
              <a:rPr lang="en-US" altLang="zh-CN" sz="2000" kern="1200" dirty="0">
                <a:solidFill>
                  <a:srgbClr val="000000"/>
                </a:solidFill>
                <a:effectLst/>
                <a:latin typeface="Times New Roman" panose="02020603050405020304" pitchFamily="18" charset="0"/>
                <a:ea typeface="等线" panose="02010600030101010101" pitchFamily="2" charset="-122"/>
                <a:cs typeface="宋体" panose="02010600030101010101" pitchFamily="2" charset="-122"/>
              </a:rPr>
              <a:t> province, boasts </a:t>
            </a:r>
            <a:r>
              <a:rPr lang="en-US" altLang="zh-CN" sz="2000" kern="1200" dirty="0">
                <a:solidFill>
                  <a:srgbClr val="FF0000"/>
                </a:solidFill>
                <a:effectLst/>
                <a:latin typeface="Times New Roman" panose="02020603050405020304" pitchFamily="18" charset="0"/>
                <a:ea typeface="等线" panose="02010600030101010101" pitchFamily="2" charset="-122"/>
                <a:cs typeface="宋体" panose="02010600030101010101" pitchFamily="2" charset="-122"/>
              </a:rPr>
              <a:t>a</a:t>
            </a:r>
            <a:r>
              <a:rPr lang="en-US" altLang="zh-CN" sz="2000" kern="1200" dirty="0">
                <a:solidFill>
                  <a:srgbClr val="000000"/>
                </a:solidFill>
                <a:effectLst/>
                <a:latin typeface="Times New Roman" panose="02020603050405020304" pitchFamily="18" charset="0"/>
                <a:ea typeface="等线" panose="02010600030101010101" pitchFamily="2" charset="-122"/>
                <a:cs typeface="宋体" panose="02010600030101010101" pitchFamily="2" charset="-122"/>
              </a:rPr>
              <a:t> one-of-a-kind scenery. Glittering and translucent ice sculpture in different shapes create a fairytale of </a:t>
            </a:r>
            <a:r>
              <a:rPr lang="en-US" altLang="zh-CN" sz="2000" kern="1200" dirty="0">
                <a:solidFill>
                  <a:srgbClr val="FF0000"/>
                </a:solidFill>
                <a:effectLst/>
                <a:latin typeface="Times New Roman" panose="02020603050405020304" pitchFamily="18" charset="0"/>
                <a:ea typeface="等线" panose="02010600030101010101" pitchFamily="2" charset="-122"/>
                <a:cs typeface="宋体" panose="02010600030101010101" pitchFamily="2" charset="-122"/>
              </a:rPr>
              <a:t>crystallized</a:t>
            </a:r>
            <a:r>
              <a:rPr lang="en-US" altLang="zh-CN" sz="2000" kern="1200" dirty="0">
                <a:solidFill>
                  <a:srgbClr val="000000"/>
                </a:solidFill>
                <a:effectLst/>
                <a:latin typeface="Times New Roman" panose="02020603050405020304" pitchFamily="18" charset="0"/>
                <a:ea typeface="等线" panose="02010600030101010101" pitchFamily="2" charset="-122"/>
                <a:cs typeface="宋体" panose="02010600030101010101" pitchFamily="2" charset="-122"/>
              </a:rPr>
              <a:t> reflections of color and light.</a:t>
            </a:r>
            <a:endParaRPr lang="zh-CN" altLang="zh-CN" sz="2000" dirty="0">
              <a:effectLst/>
              <a:latin typeface="宋体" panose="02010600030101010101" pitchFamily="2" charset="-122"/>
              <a:ea typeface="宋体" panose="02010600030101010101" pitchFamily="2" charset="-122"/>
              <a:cs typeface="宋体" panose="02010600030101010101" pitchFamily="2" charset="-122"/>
            </a:endParaRPr>
          </a:p>
          <a:p>
            <a:pPr algn="just"/>
            <a:r>
              <a:rPr lang="en-US" altLang="zh-CN" sz="2000" b="1" kern="1200" dirty="0">
                <a:solidFill>
                  <a:srgbClr val="000000"/>
                </a:solidFill>
                <a:effectLst/>
                <a:latin typeface="Times New Roman" panose="02020603050405020304" pitchFamily="18" charset="0"/>
                <a:ea typeface="等线" panose="02010600030101010101" pitchFamily="2" charset="-122"/>
                <a:cs typeface="宋体" panose="02010600030101010101" pitchFamily="2" charset="-122"/>
              </a:rPr>
              <a:t>In addition to</a:t>
            </a:r>
            <a:r>
              <a:rPr lang="en-US" altLang="zh-CN" sz="2000" kern="1200" dirty="0">
                <a:solidFill>
                  <a:srgbClr val="000000"/>
                </a:solidFill>
                <a:effectLst/>
                <a:latin typeface="Times New Roman" panose="02020603050405020304" pitchFamily="18" charset="0"/>
                <a:ea typeface="等线" panose="02010600030101010101" pitchFamily="2" charset="-122"/>
                <a:cs typeface="宋体" panose="02010600030101010101" pitchFamily="2" charset="-122"/>
              </a:rPr>
              <a:t> </a:t>
            </a:r>
            <a:r>
              <a:rPr lang="en-US" altLang="zh-CN" sz="2000" kern="1200" dirty="0">
                <a:solidFill>
                  <a:srgbClr val="FF0000"/>
                </a:solidFill>
                <a:effectLst/>
                <a:latin typeface="Times New Roman" panose="02020603050405020304" pitchFamily="18" charset="0"/>
                <a:ea typeface="等线" panose="02010600030101010101" pitchFamily="2" charset="-122"/>
                <a:cs typeface="宋体" panose="02010600030101010101" pitchFamily="2" charset="-122"/>
              </a:rPr>
              <a:t>viewing</a:t>
            </a:r>
            <a:r>
              <a:rPr lang="en-US" altLang="zh-CN" sz="2000" kern="1200" dirty="0">
                <a:solidFill>
                  <a:srgbClr val="000000"/>
                </a:solidFill>
                <a:effectLst/>
                <a:latin typeface="Times New Roman" panose="02020603050405020304" pitchFamily="18" charset="0"/>
                <a:ea typeface="等线" panose="02010600030101010101" pitchFamily="2" charset="-122"/>
                <a:cs typeface="宋体" panose="02010600030101010101" pitchFamily="2" charset="-122"/>
              </a:rPr>
              <a:t> lanterns, there is another custom of Lantern Festival that cannot </a:t>
            </a:r>
            <a:r>
              <a:rPr lang="en-US" altLang="zh-CN" sz="2000" kern="1200" dirty="0">
                <a:solidFill>
                  <a:srgbClr val="FF0000"/>
                </a:solidFill>
                <a:effectLst/>
                <a:latin typeface="Times New Roman" panose="02020603050405020304" pitchFamily="18" charset="0"/>
                <a:ea typeface="等线" panose="02010600030101010101" pitchFamily="2" charset="-122"/>
                <a:cs typeface="宋体" panose="02010600030101010101" pitchFamily="2" charset="-122"/>
              </a:rPr>
              <a:t>be missed</a:t>
            </a:r>
            <a:r>
              <a:rPr lang="en-US" altLang="zh-CN" sz="2000" kern="1200" dirty="0">
                <a:solidFill>
                  <a:srgbClr val="000000"/>
                </a:solidFill>
                <a:effectLst/>
                <a:latin typeface="Times New Roman" panose="02020603050405020304" pitchFamily="18" charset="0"/>
                <a:ea typeface="等线" panose="02010600030101010101" pitchFamily="2" charset="-122"/>
                <a:cs typeface="宋体" panose="02010600030101010101" pitchFamily="2" charset="-122"/>
              </a:rPr>
              <a:t>, eating tangyuan or glutinous rice balls. The feelings can be sweet such sesame or jujube paste or savory, with minced meat. These sweet and round delicacies are molded from glutinous rice flour, symbolizing wholesomeness of family. Sometimes people will pick out a tangyuan and put in a special “stuffing” such as a coin. The one lucky person </a:t>
            </a:r>
            <a:r>
              <a:rPr lang="en-US" altLang="zh-CN" sz="2000" kern="1200" dirty="0">
                <a:solidFill>
                  <a:srgbClr val="FF0000"/>
                </a:solidFill>
                <a:effectLst/>
                <a:latin typeface="Times New Roman" panose="02020603050405020304" pitchFamily="18" charset="0"/>
                <a:ea typeface="等线" panose="02010600030101010101" pitchFamily="2" charset="-122"/>
                <a:cs typeface="宋体" panose="02010600030101010101" pitchFamily="2" charset="-122"/>
              </a:rPr>
              <a:t>who</a:t>
            </a:r>
            <a:r>
              <a:rPr lang="en-US" altLang="zh-CN" sz="2000" kern="1200" dirty="0">
                <a:solidFill>
                  <a:srgbClr val="000000"/>
                </a:solidFill>
                <a:effectLst/>
                <a:latin typeface="Times New Roman" panose="02020603050405020304" pitchFamily="18" charset="0"/>
                <a:ea typeface="等线" panose="02010600030101010101" pitchFamily="2" charset="-122"/>
                <a:cs typeface="宋体" panose="02010600030101010101" pitchFamily="2" charset="-122"/>
              </a:rPr>
              <a:t> bites onto that coin is said to </a:t>
            </a:r>
            <a:r>
              <a:rPr lang="en-US" altLang="zh-CN" sz="2000" b="1" kern="1200" dirty="0">
                <a:solidFill>
                  <a:srgbClr val="000000"/>
                </a:solidFill>
                <a:effectLst/>
                <a:latin typeface="Times New Roman" panose="02020603050405020304" pitchFamily="18" charset="0"/>
                <a:ea typeface="等线" panose="02010600030101010101" pitchFamily="2" charset="-122"/>
                <a:cs typeface="宋体" panose="02010600030101010101" pitchFamily="2" charset="-122"/>
              </a:rPr>
              <a:t>be blessed with</a:t>
            </a:r>
            <a:r>
              <a:rPr lang="en-US" altLang="zh-CN" sz="2000" kern="1200" dirty="0">
                <a:solidFill>
                  <a:srgbClr val="000000"/>
                </a:solidFill>
                <a:effectLst/>
                <a:latin typeface="Times New Roman" panose="02020603050405020304" pitchFamily="18" charset="0"/>
                <a:ea typeface="等线" panose="02010600030101010101" pitchFamily="2" charset="-122"/>
                <a:cs typeface="宋体" panose="02010600030101010101" pitchFamily="2" charset="-122"/>
              </a:rPr>
              <a:t> good luck in the new year.</a:t>
            </a:r>
            <a:endParaRPr lang="zh-CN" altLang="zh-CN" sz="2000" dirty="0">
              <a:effectLst/>
              <a:latin typeface="宋体" panose="02010600030101010101" pitchFamily="2" charset="-122"/>
              <a:ea typeface="宋体" panose="02010600030101010101" pitchFamily="2" charset="-122"/>
              <a:cs typeface="宋体" panose="02010600030101010101" pitchFamily="2" charset="-122"/>
            </a:endParaRPr>
          </a:p>
          <a:p>
            <a:pPr algn="just"/>
            <a:r>
              <a:rPr lang="en-US" altLang="zh-CN" sz="2000" kern="1200" dirty="0">
                <a:solidFill>
                  <a:srgbClr val="000000"/>
                </a:solidFill>
                <a:effectLst/>
                <a:latin typeface="Times New Roman" panose="02020603050405020304" pitchFamily="18" charset="0"/>
                <a:ea typeface="等线" panose="02010600030101010101" pitchFamily="2" charset="-122"/>
                <a:cs typeface="宋体" panose="02010600030101010101" pitchFamily="2" charset="-122"/>
              </a:rPr>
              <a:t>Lantern Festival is the last day of Chinese New Year celebrations. For those working or studying away from home, it is time to</a:t>
            </a:r>
            <a:r>
              <a:rPr lang="en-US" altLang="zh-CN" sz="2000" b="1" kern="1200" dirty="0">
                <a:solidFill>
                  <a:srgbClr val="000000"/>
                </a:solidFill>
                <a:effectLst/>
                <a:latin typeface="Times New Roman" panose="02020603050405020304" pitchFamily="18" charset="0"/>
                <a:ea typeface="等线" panose="02010600030101010101" pitchFamily="2" charset="-122"/>
                <a:cs typeface="宋体" panose="02010600030101010101" pitchFamily="2" charset="-122"/>
              </a:rPr>
              <a:t> bid farewell to</a:t>
            </a:r>
            <a:r>
              <a:rPr lang="en-US" altLang="zh-CN" sz="2000" kern="1200" dirty="0">
                <a:solidFill>
                  <a:srgbClr val="000000"/>
                </a:solidFill>
                <a:effectLst/>
                <a:latin typeface="Times New Roman" panose="02020603050405020304" pitchFamily="18" charset="0"/>
                <a:ea typeface="等线" panose="02010600030101010101" pitchFamily="2" charset="-122"/>
                <a:cs typeface="宋体" panose="02010600030101010101" pitchFamily="2" charset="-122"/>
              </a:rPr>
              <a:t> their families and set out on a journey in a brand new year.</a:t>
            </a:r>
            <a:endParaRPr lang="zh-CN" altLang="zh-CN" sz="2000" dirty="0">
              <a:effectLst/>
              <a:latin typeface="宋体" panose="02010600030101010101" pitchFamily="2" charset="-122"/>
              <a:ea typeface="宋体" panose="02010600030101010101" pitchFamily="2" charset="-122"/>
              <a:cs typeface="宋体" panose="02010600030101010101" pitchFamily="2" charset="-122"/>
            </a:endParaRPr>
          </a:p>
        </p:txBody>
      </p:sp>
      <p:pic>
        <p:nvPicPr>
          <p:cNvPr id="6" name="元宵">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638154" y="254634"/>
            <a:ext cx="812165" cy="812165"/>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601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4C2E9568-2378-C560-BE5C-F015AA526829}"/>
              </a:ext>
            </a:extLst>
          </p:cNvPr>
          <p:cNvPicPr>
            <a:picLocks noChangeAspect="1"/>
          </p:cNvPicPr>
          <p:nvPr/>
        </p:nvPicPr>
        <p:blipFill>
          <a:blip r:embed="rId2"/>
          <a:stretch>
            <a:fillRect/>
          </a:stretch>
        </p:blipFill>
        <p:spPr>
          <a:xfrm>
            <a:off x="0" y="187622"/>
            <a:ext cx="12192000" cy="6482755"/>
          </a:xfrm>
          <a:prstGeom prst="rect">
            <a:avLst/>
          </a:prstGeom>
        </p:spPr>
      </p:pic>
      <p:sp>
        <p:nvSpPr>
          <p:cNvPr id="5" name="文本框 4">
            <a:extLst>
              <a:ext uri="{FF2B5EF4-FFF2-40B4-BE49-F238E27FC236}">
                <a16:creationId xmlns:a16="http://schemas.microsoft.com/office/drawing/2014/main" id="{0B11FB2E-A6F9-4748-1872-58B07FEE0CBE}"/>
              </a:ext>
            </a:extLst>
          </p:cNvPr>
          <p:cNvSpPr txBox="1"/>
          <p:nvPr/>
        </p:nvSpPr>
        <p:spPr>
          <a:xfrm>
            <a:off x="1012055" y="1473694"/>
            <a:ext cx="1651247" cy="369332"/>
          </a:xfrm>
          <a:prstGeom prst="rect">
            <a:avLst/>
          </a:prstGeom>
          <a:noFill/>
        </p:spPr>
        <p:txBody>
          <a:bodyPr wrap="square" rtlCol="0">
            <a:spAutoFit/>
          </a:bodyPr>
          <a:lstStyle/>
          <a:p>
            <a:r>
              <a:rPr lang="zh-CN" altLang="en-US" b="1" dirty="0">
                <a:solidFill>
                  <a:schemeClr val="bg1"/>
                </a:solidFill>
              </a:rPr>
              <a:t>视频资料</a:t>
            </a:r>
            <a:r>
              <a:rPr lang="en-US" altLang="zh-CN" b="1" dirty="0">
                <a:solidFill>
                  <a:schemeClr val="bg1"/>
                </a:solidFill>
              </a:rPr>
              <a:t>2</a:t>
            </a:r>
            <a:endParaRPr lang="zh-CN" altLang="en-US" b="1" dirty="0">
              <a:solidFill>
                <a:schemeClr val="bg1"/>
              </a:solidFill>
            </a:endParaRPr>
          </a:p>
        </p:txBody>
      </p:sp>
    </p:spTree>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hinese Lantern Festival held in Castle of Selles sur Cher, France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8128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标题 1"/>
          <p:cNvSpPr>
            <a:spLocks noGrp="1"/>
          </p:cNvSpPr>
          <p:nvPr>
            <p:ph type="title"/>
          </p:nvPr>
        </p:nvSpPr>
        <p:spPr>
          <a:xfrm>
            <a:off x="0" y="2222862"/>
            <a:ext cx="11877040" cy="2045267"/>
          </a:xfrm>
          <a:solidFill>
            <a:srgbClr val="E1011B">
              <a:alpha val="83000"/>
            </a:srgbClr>
          </a:solidFill>
          <a:effectLst>
            <a:outerShdw blurRad="50800" dist="38100" dir="2700000" algn="tl" rotWithShape="0">
              <a:prstClr val="black">
                <a:alpha val="40000"/>
              </a:prstClr>
            </a:outerShdw>
          </a:effectLst>
        </p:spPr>
        <p:txBody>
          <a:bodyPr>
            <a:normAutofit/>
          </a:bodyPr>
          <a:lstStyle/>
          <a:p>
            <a:br>
              <a:rPr lang="en-US" altLang="zh-CN" dirty="0">
                <a:latin typeface="Times New Roman" panose="02020603050405020304" pitchFamily="18" charset="0"/>
                <a:cs typeface="Times New Roman" panose="02020603050405020304" pitchFamily="18" charset="0"/>
              </a:rPr>
            </a:br>
            <a:r>
              <a:rPr lang="en-US" altLang="zh-CN" dirty="0">
                <a:latin typeface="Times New Roman" panose="02020603050405020304" pitchFamily="18" charset="0"/>
                <a:cs typeface="Times New Roman" panose="02020603050405020304" pitchFamily="18" charset="0"/>
              </a:rPr>
              <a:t>For the Chinese, lanterns have not only </a:t>
            </a:r>
            <a:r>
              <a:rPr lang="en-US" altLang="zh-CN" dirty="0">
                <a:solidFill>
                  <a:srgbClr val="FA6D51"/>
                </a:solidFill>
                <a:latin typeface="Times New Roman" panose="02020603050405020304" pitchFamily="18" charset="0"/>
                <a:cs typeface="Times New Roman" panose="02020603050405020304" pitchFamily="18" charset="0"/>
              </a:rPr>
              <a:t>lit up </a:t>
            </a:r>
            <a:r>
              <a:rPr lang="en-US" altLang="zh-CN" dirty="0">
                <a:latin typeface="Times New Roman" panose="02020603050405020304" pitchFamily="18" charset="0"/>
                <a:cs typeface="Times New Roman" panose="02020603050405020304" pitchFamily="18" charset="0"/>
              </a:rPr>
              <a:t>the night, but also </a:t>
            </a:r>
            <a:r>
              <a:rPr lang="en-US" altLang="zh-CN" dirty="0">
                <a:solidFill>
                  <a:srgbClr val="FA6D51"/>
                </a:solidFill>
                <a:latin typeface="Times New Roman" panose="02020603050405020304" pitchFamily="18" charset="0"/>
                <a:cs typeface="Times New Roman" panose="02020603050405020304" pitchFamily="18" charset="0"/>
              </a:rPr>
              <a:t>illuminated hearts </a:t>
            </a:r>
            <a:r>
              <a:rPr lang="en-US" altLang="zh-CN" dirty="0">
                <a:latin typeface="Times New Roman" panose="02020603050405020304" pitchFamily="18" charset="0"/>
                <a:cs typeface="Times New Roman" panose="02020603050405020304" pitchFamily="18" charset="0"/>
              </a:rPr>
              <a:t>that long for home.</a:t>
            </a:r>
            <a:endParaRPr lang="zh-CN" altLang="en-US" dirty="0">
              <a:latin typeface="Times New Roman" panose="02020603050405020304" pitchFamily="18" charset="0"/>
              <a:cs typeface="Times New Roman" panose="02020603050405020304" pitchFamily="18" charset="0"/>
            </a:endParaRPr>
          </a:p>
        </p:txBody>
      </p:sp>
    </p:spTree>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p:txBody>
          <a:bodyPr/>
          <a:lstStyle/>
          <a:p>
            <a:endParaRPr lang="zh-CN" altLang="en-US"/>
          </a:p>
        </p:txBody>
      </p:sp>
      <p:sp>
        <p:nvSpPr>
          <p:cNvPr id="3" name="副标题 2"/>
          <p:cNvSpPr>
            <a:spLocks noGrp="1"/>
          </p:cNvSpPr>
          <p:nvPr>
            <p:ph type="subTitle" idx="1"/>
          </p:nvPr>
        </p:nvSpPr>
        <p:spPr/>
        <p:txBody>
          <a:bodyPr/>
          <a:lstStyle/>
          <a:p>
            <a:endParaRPr lang="zh-CN" altLang="en-US"/>
          </a:p>
        </p:txBody>
      </p:sp>
      <p:pic>
        <p:nvPicPr>
          <p:cNvPr id="101" name="图片 100"/>
          <p:cNvPicPr/>
          <p:nvPr/>
        </p:nvPicPr>
        <p:blipFill>
          <a:blip r:embed="rId8"/>
          <a:stretch>
            <a:fillRect/>
          </a:stretch>
        </p:blipFill>
        <p:spPr>
          <a:xfrm>
            <a:off x="0" y="-518160"/>
            <a:ext cx="12192000" cy="7376160"/>
          </a:xfrm>
          <a:prstGeom prst="rect">
            <a:avLst/>
          </a:prstGeom>
          <a:noFill/>
          <a:ln w="9525">
            <a:noFill/>
          </a:ln>
        </p:spPr>
      </p:pic>
      <p:sp>
        <p:nvSpPr>
          <p:cNvPr id="4" name="文本框 3"/>
          <p:cNvSpPr txBox="1"/>
          <p:nvPr/>
        </p:nvSpPr>
        <p:spPr>
          <a:xfrm>
            <a:off x="6550025" y="851535"/>
            <a:ext cx="1367155" cy="583565"/>
          </a:xfrm>
          <a:prstGeom prst="rect">
            <a:avLst/>
          </a:prstGeom>
          <a:solidFill>
            <a:srgbClr val="5F87C6"/>
          </a:solidFill>
        </p:spPr>
        <p:txBody>
          <a:bodyPr wrap="square" rtlCol="0">
            <a:spAutoFit/>
          </a:bodyPr>
          <a:lstStyle/>
          <a:p>
            <a:r>
              <a:rPr lang="en-US" altLang="zh-CN" sz="3200" b="1">
                <a:solidFill>
                  <a:srgbClr val="FFD006"/>
                </a:solidFill>
                <a:latin typeface="微软雅黑" panose="020B0503020204020204" charset="-122"/>
                <a:ea typeface="微软雅黑" panose="020B0503020204020204" charset="-122"/>
              </a:rPr>
              <a:t>2024</a:t>
            </a:r>
          </a:p>
        </p:txBody>
      </p:sp>
      <p:sp>
        <p:nvSpPr>
          <p:cNvPr id="5" name="文本框 4"/>
          <p:cNvSpPr txBox="1"/>
          <p:nvPr>
            <p:custDataLst>
              <p:tags r:id="rId1"/>
            </p:custDataLst>
          </p:nvPr>
        </p:nvSpPr>
        <p:spPr>
          <a:xfrm>
            <a:off x="5086350" y="1934845"/>
            <a:ext cx="1009015" cy="744220"/>
          </a:xfrm>
          <a:prstGeom prst="rect">
            <a:avLst/>
          </a:prstGeom>
          <a:solidFill>
            <a:srgbClr val="F16263"/>
          </a:solidFill>
        </p:spPr>
        <p:txBody>
          <a:bodyPr wrap="square" rtlCol="0">
            <a:noAutofit/>
          </a:bodyPr>
          <a:lstStyle/>
          <a:p>
            <a:r>
              <a:rPr lang="en-US" altLang="zh-CN" sz="2800" b="1">
                <a:solidFill>
                  <a:schemeClr val="bg1"/>
                </a:solidFill>
                <a:latin typeface="微软雅黑" panose="020B0503020204020204" charset="-122"/>
                <a:ea typeface="微软雅黑" panose="020B0503020204020204" charset="-122"/>
              </a:rPr>
              <a:t>FEB 10</a:t>
            </a:r>
          </a:p>
        </p:txBody>
      </p:sp>
      <p:sp>
        <p:nvSpPr>
          <p:cNvPr id="6" name="文本框 5"/>
          <p:cNvSpPr txBox="1"/>
          <p:nvPr>
            <p:custDataLst>
              <p:tags r:id="rId2"/>
            </p:custDataLst>
          </p:nvPr>
        </p:nvSpPr>
        <p:spPr>
          <a:xfrm>
            <a:off x="5086985" y="3348990"/>
            <a:ext cx="1009015" cy="744220"/>
          </a:xfrm>
          <a:prstGeom prst="rect">
            <a:avLst/>
          </a:prstGeom>
          <a:solidFill>
            <a:srgbClr val="F16263"/>
          </a:solidFill>
        </p:spPr>
        <p:txBody>
          <a:bodyPr wrap="square" rtlCol="0">
            <a:noAutofit/>
          </a:bodyPr>
          <a:lstStyle/>
          <a:p>
            <a:r>
              <a:rPr lang="en-US" altLang="zh-CN" sz="2800" b="1">
                <a:solidFill>
                  <a:schemeClr val="bg1"/>
                </a:solidFill>
                <a:latin typeface="微软雅黑" panose="020B0503020204020204" charset="-122"/>
                <a:ea typeface="微软雅黑" panose="020B0503020204020204" charset="-122"/>
              </a:rPr>
              <a:t>FEB 24</a:t>
            </a:r>
          </a:p>
        </p:txBody>
      </p:sp>
      <p:sp>
        <p:nvSpPr>
          <p:cNvPr id="7" name="文本框 6"/>
          <p:cNvSpPr txBox="1"/>
          <p:nvPr>
            <p:custDataLst>
              <p:tags r:id="rId3"/>
            </p:custDataLst>
          </p:nvPr>
        </p:nvSpPr>
        <p:spPr>
          <a:xfrm>
            <a:off x="5086350" y="4852670"/>
            <a:ext cx="1009015" cy="744220"/>
          </a:xfrm>
          <a:prstGeom prst="rect">
            <a:avLst/>
          </a:prstGeom>
          <a:solidFill>
            <a:srgbClr val="F16263"/>
          </a:solidFill>
        </p:spPr>
        <p:txBody>
          <a:bodyPr wrap="square" rtlCol="0">
            <a:noAutofit/>
          </a:bodyPr>
          <a:lstStyle/>
          <a:p>
            <a:r>
              <a:rPr lang="en-US" altLang="zh-CN" sz="2800" b="1">
                <a:solidFill>
                  <a:schemeClr val="bg1"/>
                </a:solidFill>
                <a:latin typeface="微软雅黑" panose="020B0503020204020204" charset="-122"/>
                <a:ea typeface="微软雅黑" panose="020B0503020204020204" charset="-122"/>
              </a:rPr>
              <a:t>ARI 4</a:t>
            </a:r>
          </a:p>
        </p:txBody>
      </p:sp>
      <p:sp>
        <p:nvSpPr>
          <p:cNvPr id="8" name="文本框 7"/>
          <p:cNvSpPr txBox="1"/>
          <p:nvPr>
            <p:custDataLst>
              <p:tags r:id="rId4"/>
            </p:custDataLst>
          </p:nvPr>
        </p:nvSpPr>
        <p:spPr>
          <a:xfrm>
            <a:off x="8971280" y="1934845"/>
            <a:ext cx="1009015" cy="744220"/>
          </a:xfrm>
          <a:prstGeom prst="rect">
            <a:avLst/>
          </a:prstGeom>
          <a:solidFill>
            <a:srgbClr val="F16263"/>
          </a:solidFill>
        </p:spPr>
        <p:txBody>
          <a:bodyPr wrap="square" rtlCol="0">
            <a:noAutofit/>
          </a:bodyPr>
          <a:lstStyle/>
          <a:p>
            <a:r>
              <a:rPr lang="en-US" altLang="zh-CN" sz="2800" b="1">
                <a:solidFill>
                  <a:schemeClr val="bg1"/>
                </a:solidFill>
                <a:latin typeface="微软雅黑" panose="020B0503020204020204" charset="-122"/>
                <a:ea typeface="微软雅黑" panose="020B0503020204020204" charset="-122"/>
              </a:rPr>
              <a:t>JUN 10</a:t>
            </a:r>
          </a:p>
        </p:txBody>
      </p:sp>
      <p:sp>
        <p:nvSpPr>
          <p:cNvPr id="9" name="文本框 8"/>
          <p:cNvSpPr txBox="1"/>
          <p:nvPr>
            <p:custDataLst>
              <p:tags r:id="rId5"/>
            </p:custDataLst>
          </p:nvPr>
        </p:nvSpPr>
        <p:spPr>
          <a:xfrm>
            <a:off x="8971280" y="3510280"/>
            <a:ext cx="1009015" cy="744220"/>
          </a:xfrm>
          <a:prstGeom prst="rect">
            <a:avLst/>
          </a:prstGeom>
          <a:solidFill>
            <a:srgbClr val="F16263"/>
          </a:solidFill>
        </p:spPr>
        <p:txBody>
          <a:bodyPr wrap="square" rtlCol="0">
            <a:noAutofit/>
          </a:bodyPr>
          <a:lstStyle/>
          <a:p>
            <a:r>
              <a:rPr lang="en-US" altLang="zh-CN" sz="2800" b="1">
                <a:solidFill>
                  <a:schemeClr val="bg1"/>
                </a:solidFill>
                <a:latin typeface="微软雅黑" panose="020B0503020204020204" charset="-122"/>
                <a:ea typeface="微软雅黑" panose="020B0503020204020204" charset="-122"/>
              </a:rPr>
              <a:t>AUG 10</a:t>
            </a:r>
          </a:p>
        </p:txBody>
      </p:sp>
      <p:sp>
        <p:nvSpPr>
          <p:cNvPr id="10" name="文本框 9"/>
          <p:cNvSpPr txBox="1"/>
          <p:nvPr>
            <p:custDataLst>
              <p:tags r:id="rId6"/>
            </p:custDataLst>
          </p:nvPr>
        </p:nvSpPr>
        <p:spPr>
          <a:xfrm>
            <a:off x="8971280" y="4852670"/>
            <a:ext cx="1009015" cy="744220"/>
          </a:xfrm>
          <a:prstGeom prst="rect">
            <a:avLst/>
          </a:prstGeom>
          <a:solidFill>
            <a:srgbClr val="F16263"/>
          </a:solidFill>
        </p:spPr>
        <p:txBody>
          <a:bodyPr wrap="square" rtlCol="0">
            <a:noAutofit/>
          </a:bodyPr>
          <a:lstStyle/>
          <a:p>
            <a:r>
              <a:rPr lang="en-US" altLang="zh-CN" sz="2800" b="1">
                <a:solidFill>
                  <a:schemeClr val="bg1"/>
                </a:solidFill>
                <a:latin typeface="微软雅黑" panose="020B0503020204020204" charset="-122"/>
                <a:ea typeface="微软雅黑" panose="020B0503020204020204" charset="-122"/>
              </a:rPr>
              <a:t>SEP 17</a:t>
            </a:r>
          </a:p>
        </p:txBody>
      </p:sp>
    </p:spTree>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Lantern Festival lights up China - Chinadaily.com.c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4628" y="-1231282"/>
            <a:ext cx="12616815" cy="8770002"/>
          </a:xfrm>
          <a:prstGeom prst="rect">
            <a:avLst/>
          </a:prstGeom>
          <a:noFill/>
          <a:extLst>
            <a:ext uri="{909E8E84-426E-40DD-AFC4-6F175D3DCCD1}">
              <a14:hiddenFill xmlns:a14="http://schemas.microsoft.com/office/drawing/2010/main">
                <a:solidFill>
                  <a:srgbClr val="FFFFFF"/>
                </a:solidFill>
              </a14:hiddenFill>
            </a:ext>
          </a:extLst>
        </p:spPr>
      </p:pic>
      <p:sp>
        <p:nvSpPr>
          <p:cNvPr id="2" name="标题 1"/>
          <p:cNvSpPr>
            <a:spLocks noGrp="1"/>
          </p:cNvSpPr>
          <p:nvPr>
            <p:ph type="ctrTitle"/>
          </p:nvPr>
        </p:nvSpPr>
        <p:spPr/>
        <p:txBody>
          <a:bodyPr/>
          <a:lstStyle/>
          <a:p>
            <a:endParaRPr lang="zh-CN" altLang="en-US" dirty="0"/>
          </a:p>
        </p:txBody>
      </p:sp>
      <p:sp>
        <p:nvSpPr>
          <p:cNvPr id="3" name="副标题 2"/>
          <p:cNvSpPr>
            <a:spLocks noGrp="1"/>
          </p:cNvSpPr>
          <p:nvPr>
            <p:ph type="subTitle" idx="1"/>
          </p:nvPr>
        </p:nvSpPr>
        <p:spPr/>
        <p:txBody>
          <a:bodyPr/>
          <a:lstStyle/>
          <a:p>
            <a:endParaRPr lang="zh-CN" altLang="en-US" dirty="0"/>
          </a:p>
        </p:txBody>
      </p:sp>
      <p:sp>
        <p:nvSpPr>
          <p:cNvPr id="4" name="矩形 3"/>
          <p:cNvSpPr/>
          <p:nvPr/>
        </p:nvSpPr>
        <p:spPr>
          <a:xfrm>
            <a:off x="22225" y="2489835"/>
            <a:ext cx="12183110" cy="1878330"/>
          </a:xfrm>
          <a:prstGeom prst="rect">
            <a:avLst/>
          </a:prstGeom>
          <a:solidFill>
            <a:schemeClr val="accent1">
              <a:alpha val="55000"/>
            </a:schemeClr>
          </a:solidFill>
          <a:effectLst>
            <a:outerShdw blurRad="50800" dist="38100" dir="13500000" algn="br"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5" name="文本框 4"/>
          <p:cNvSpPr txBox="1"/>
          <p:nvPr/>
        </p:nvSpPr>
        <p:spPr>
          <a:xfrm>
            <a:off x="1846489" y="2910523"/>
            <a:ext cx="8821511" cy="1198880"/>
          </a:xfrm>
          <a:prstGeom prst="rect">
            <a:avLst/>
          </a:prstGeom>
          <a:noFill/>
        </p:spPr>
        <p:txBody>
          <a:bodyPr wrap="square" rtlCol="0">
            <a:spAutoFit/>
          </a:bodyPr>
          <a:lstStyle/>
          <a:p>
            <a:r>
              <a:rPr lang="en-US" altLang="zh-CN" sz="7200" dirty="0">
                <a:solidFill>
                  <a:schemeClr val="bg1"/>
                </a:solidFill>
                <a:latin typeface="Arial Black" panose="020B0A04020102020204" pitchFamily="34" charset="0"/>
                <a:cs typeface="Arial Black" panose="020B0A04020102020204" pitchFamily="34" charset="0"/>
              </a:rPr>
              <a:t>L</a:t>
            </a:r>
            <a:r>
              <a:rPr lang="en-US" altLang="zh-CN" sz="7200" dirty="0">
                <a:solidFill>
                  <a:srgbClr val="FE0005"/>
                </a:solidFill>
                <a:latin typeface="Arial Black" panose="020B0A04020102020204" pitchFamily="34" charset="0"/>
                <a:cs typeface="Arial Black" panose="020B0A04020102020204" pitchFamily="34" charset="0"/>
              </a:rPr>
              <a:t>a</a:t>
            </a:r>
            <a:r>
              <a:rPr lang="en-US" altLang="zh-CN" sz="7200" dirty="0">
                <a:solidFill>
                  <a:schemeClr val="bg1"/>
                </a:solidFill>
                <a:latin typeface="Arial Black" panose="020B0A04020102020204" pitchFamily="34" charset="0"/>
                <a:cs typeface="Arial Black" panose="020B0A04020102020204" pitchFamily="34" charset="0"/>
              </a:rPr>
              <a:t>n</a:t>
            </a:r>
            <a:r>
              <a:rPr lang="en-US" altLang="zh-CN" sz="7200" dirty="0">
                <a:solidFill>
                  <a:srgbClr val="E8C305"/>
                </a:solidFill>
                <a:latin typeface="Arial Black" panose="020B0A04020102020204" pitchFamily="34" charset="0"/>
                <a:cs typeface="Arial Black" panose="020B0A04020102020204" pitchFamily="34" charset="0"/>
              </a:rPr>
              <a:t>t</a:t>
            </a:r>
            <a:r>
              <a:rPr lang="en-US" altLang="zh-CN" sz="7200" dirty="0">
                <a:solidFill>
                  <a:schemeClr val="bg1"/>
                </a:solidFill>
                <a:latin typeface="Arial Black" panose="020B0A04020102020204" pitchFamily="34" charset="0"/>
                <a:cs typeface="Arial Black" panose="020B0A04020102020204" pitchFamily="34" charset="0"/>
              </a:rPr>
              <a:t>e</a:t>
            </a:r>
            <a:r>
              <a:rPr lang="en-US" altLang="zh-CN" sz="7200" dirty="0">
                <a:solidFill>
                  <a:srgbClr val="F6BFFE"/>
                </a:solidFill>
                <a:latin typeface="Arial Black" panose="020B0A04020102020204" pitchFamily="34" charset="0"/>
                <a:cs typeface="Arial Black" panose="020B0A04020102020204" pitchFamily="34" charset="0"/>
              </a:rPr>
              <a:t>r</a:t>
            </a:r>
            <a:r>
              <a:rPr lang="en-US" altLang="zh-CN" sz="7200" dirty="0">
                <a:solidFill>
                  <a:schemeClr val="bg1"/>
                </a:solidFill>
                <a:latin typeface="Arial Black" panose="020B0A04020102020204" pitchFamily="34" charset="0"/>
                <a:cs typeface="Arial Black" panose="020B0A04020102020204" pitchFamily="34" charset="0"/>
              </a:rPr>
              <a:t>n </a:t>
            </a:r>
            <a:r>
              <a:rPr lang="en-US" altLang="zh-CN" sz="7200" dirty="0">
                <a:solidFill>
                  <a:srgbClr val="4838F8"/>
                </a:solidFill>
                <a:latin typeface="Arial Black" panose="020B0A04020102020204" pitchFamily="34" charset="0"/>
                <a:cs typeface="Arial Black" panose="020B0A04020102020204" pitchFamily="34" charset="0"/>
              </a:rPr>
              <a:t>F</a:t>
            </a:r>
            <a:r>
              <a:rPr lang="en-US" altLang="zh-CN" sz="7200" dirty="0">
                <a:solidFill>
                  <a:schemeClr val="bg1"/>
                </a:solidFill>
                <a:latin typeface="Arial Black" panose="020B0A04020102020204" pitchFamily="34" charset="0"/>
                <a:cs typeface="Arial Black" panose="020B0A04020102020204" pitchFamily="34" charset="0"/>
              </a:rPr>
              <a:t>e</a:t>
            </a:r>
            <a:r>
              <a:rPr lang="en-US" altLang="zh-CN" sz="7200" dirty="0">
                <a:solidFill>
                  <a:srgbClr val="DCDEB4"/>
                </a:solidFill>
                <a:latin typeface="Arial Black" panose="020B0A04020102020204" pitchFamily="34" charset="0"/>
                <a:cs typeface="Arial Black" panose="020B0A04020102020204" pitchFamily="34" charset="0"/>
              </a:rPr>
              <a:t>s</a:t>
            </a:r>
            <a:r>
              <a:rPr lang="en-US" altLang="zh-CN" sz="7200" dirty="0">
                <a:solidFill>
                  <a:schemeClr val="bg1"/>
                </a:solidFill>
                <a:latin typeface="Arial Black" panose="020B0A04020102020204" pitchFamily="34" charset="0"/>
                <a:cs typeface="Arial Black" panose="020B0A04020102020204" pitchFamily="34" charset="0"/>
              </a:rPr>
              <a:t>ti</a:t>
            </a:r>
            <a:r>
              <a:rPr lang="en-US" altLang="zh-CN" sz="7200" dirty="0">
                <a:solidFill>
                  <a:srgbClr val="FC0803"/>
                </a:solidFill>
                <a:latin typeface="Arial Black" panose="020B0A04020102020204" pitchFamily="34" charset="0"/>
                <a:cs typeface="Arial Black" panose="020B0A04020102020204" pitchFamily="34" charset="0"/>
              </a:rPr>
              <a:t>v</a:t>
            </a:r>
            <a:r>
              <a:rPr lang="en-US" altLang="zh-CN" sz="7200" dirty="0">
                <a:solidFill>
                  <a:schemeClr val="bg1"/>
                </a:solidFill>
                <a:latin typeface="Arial Black" panose="020B0A04020102020204" pitchFamily="34" charset="0"/>
                <a:cs typeface="Arial Black" panose="020B0A04020102020204" pitchFamily="34" charset="0"/>
              </a:rPr>
              <a:t>al</a:t>
            </a:r>
          </a:p>
        </p:txBody>
      </p:sp>
    </p:spTree>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FC65A"/>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a:p>
        </p:txBody>
      </p:sp>
      <p:pic>
        <p:nvPicPr>
          <p:cNvPr id="4" name="图片 3"/>
          <p:cNvPicPr>
            <a:picLocks noChangeAspect="1"/>
          </p:cNvPicPr>
          <p:nvPr/>
        </p:nvPicPr>
        <p:blipFill>
          <a:blip r:embed="rId2"/>
          <a:stretch>
            <a:fillRect/>
          </a:stretch>
        </p:blipFill>
        <p:spPr>
          <a:xfrm>
            <a:off x="412005" y="0"/>
            <a:ext cx="11367989" cy="6858000"/>
          </a:xfrm>
          <a:prstGeom prst="rect">
            <a:avLst/>
          </a:prstGeom>
        </p:spPr>
      </p:pic>
    </p:spTree>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6" name="内容占位符 5"/>
          <p:cNvPicPr>
            <a:picLocks noGrp="1" noChangeAspect="1"/>
          </p:cNvPicPr>
          <p:nvPr>
            <p:ph idx="1"/>
          </p:nvPr>
        </p:nvPicPr>
        <p:blipFill>
          <a:blip r:embed="rId2"/>
          <a:stretch>
            <a:fillRect/>
          </a:stretch>
        </p:blipFill>
        <p:spPr>
          <a:xfrm>
            <a:off x="402590" y="365125"/>
            <a:ext cx="10951210" cy="6049645"/>
          </a:xfrm>
          <a:prstGeom prst="rect">
            <a:avLst/>
          </a:prstGeom>
        </p:spPr>
      </p:pic>
      <p:sp>
        <p:nvSpPr>
          <p:cNvPr id="3" name="文本框 2">
            <a:extLst>
              <a:ext uri="{FF2B5EF4-FFF2-40B4-BE49-F238E27FC236}">
                <a16:creationId xmlns:a16="http://schemas.microsoft.com/office/drawing/2014/main" id="{765B4E49-4665-DFA1-3BBD-403068EB4565}"/>
              </a:ext>
            </a:extLst>
          </p:cNvPr>
          <p:cNvSpPr txBox="1"/>
          <p:nvPr/>
        </p:nvSpPr>
        <p:spPr>
          <a:xfrm>
            <a:off x="1811045" y="1506022"/>
            <a:ext cx="1651247" cy="369332"/>
          </a:xfrm>
          <a:prstGeom prst="rect">
            <a:avLst/>
          </a:prstGeom>
          <a:noFill/>
        </p:spPr>
        <p:txBody>
          <a:bodyPr wrap="square" rtlCol="0">
            <a:spAutoFit/>
          </a:bodyPr>
          <a:lstStyle/>
          <a:p>
            <a:r>
              <a:rPr lang="zh-CN" altLang="en-US" b="1" dirty="0">
                <a:solidFill>
                  <a:schemeClr val="bg1"/>
                </a:solidFill>
              </a:rPr>
              <a:t>视频资料</a:t>
            </a:r>
            <a:r>
              <a:rPr lang="en-US" altLang="zh-CN" b="1" dirty="0">
                <a:solidFill>
                  <a:schemeClr val="bg1"/>
                </a:solidFill>
              </a:rPr>
              <a:t>1</a:t>
            </a:r>
            <a:endParaRPr lang="zh-CN" altLang="en-US" b="1" dirty="0">
              <a:solidFill>
                <a:schemeClr val="bg1"/>
              </a:solidFill>
            </a:endParaRPr>
          </a:p>
        </p:txBody>
      </p:sp>
    </p:spTree>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198120" y="127728"/>
            <a:ext cx="11795760" cy="4893647"/>
          </a:xfrm>
          <a:prstGeom prst="rect">
            <a:avLst/>
          </a:prstGeom>
          <a:noFill/>
          <a:ln w="19050">
            <a:solidFill>
              <a:srgbClr val="C00000"/>
            </a:solid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Lantern Festival, the earliest 1.____________</a:t>
            </a:r>
            <a:r>
              <a:rPr kumimoji="0" lang="en-US" altLang="zh-CN" sz="2400" b="0" i="0" u="none" strike="noStrike" kern="1200" cap="none" spc="0" normalizeH="0" baseline="0" noProof="0" dirty="0">
                <a:ln>
                  <a:noFill/>
                </a:ln>
                <a:effectLst/>
                <a:uLnTx/>
                <a:uFillTx/>
                <a:latin typeface="Times New Roman" panose="02020603050405020304" pitchFamily="18" charset="0"/>
                <a:ea typeface="等线" panose="02010600030101010101" pitchFamily="2" charset="-122"/>
                <a:cs typeface="Times New Roman" panose="02020603050405020304" pitchFamily="18" charset="0"/>
              </a:rPr>
              <a:t>(exist)</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carnival in China, falls on the fifteenth day of the first lunar month. Its arrival also marks the end of Spring Festival celebrations.</a:t>
            </a: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It is 2.____________(custom) to appreciate the beauty of Lanterns at night during Lantern Festival. Large scale lantern exhibitions are held throughout the country. The Zigong Lantern Show in Southwest China’s Sichuan province and </a:t>
            </a:r>
            <a:r>
              <a:rPr kumimoji="0" lang="en-US" altLang="zh-CN" sz="2400" b="0" i="0" u="none" strike="noStrike" kern="1200" cap="none" spc="0" normalizeH="0" baseline="0" noProof="0" dirty="0" err="1">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Yuyuan</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Lantern Show in East China’s Shanghai are 3.____________(represent) lantern shows with traditional local characteristics.4._________</a:t>
            </a:r>
            <a:r>
              <a:rPr kumimoji="0" lang="en-US" altLang="zh-CN" sz="2400" b="0"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increasing number of Chinese living abroad, the world is gaining interest and accepting Chinese culture. Lantern shows are held every year in many parts of the world 5.___________(celebrate) Lantern Festival. </a:t>
            </a: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There also regional differences in China’s lantern art culture. Lantern with lit candles are signatures of the South. In Northeast China, Lantern Festival in Harbin, </a:t>
            </a:r>
            <a:r>
              <a:rPr kumimoji="0" lang="en-US" altLang="zh-CN" sz="2400" b="0" i="0" u="none" strike="noStrike" kern="1200" cap="none" spc="0" normalizeH="0" baseline="0" noProof="0" dirty="0" err="1">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HeilongJiang</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province, boasts 6</a:t>
            </a:r>
            <a:r>
              <a:rPr kumimoji="0" lang="en-US" altLang="zh-CN" sz="2400" b="0" i="0" u="none" strike="noStrike" kern="1200" cap="none" spc="0" normalizeH="0" baseline="0" noProof="0" dirty="0">
                <a:ln>
                  <a:noFill/>
                </a:ln>
                <a:effectLst/>
                <a:uLnTx/>
                <a:uFillTx/>
                <a:latin typeface="Times New Roman" panose="02020603050405020304" pitchFamily="18" charset="0"/>
                <a:ea typeface="等线" panose="02010600030101010101" pitchFamily="2" charset="-122"/>
                <a:cs typeface="Times New Roman" panose="02020603050405020304" pitchFamily="18" charset="0"/>
              </a:rPr>
              <a:t>._________ </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one-of-a-kind scenery. Glittering and translucent ice sculpture in different shapes create a fairytale of 7.____________(crystal) reflections of color and light.</a:t>
            </a:r>
          </a:p>
        </p:txBody>
      </p:sp>
      <p:sp>
        <p:nvSpPr>
          <p:cNvPr id="2" name="文本框 1"/>
          <p:cNvSpPr txBox="1"/>
          <p:nvPr/>
        </p:nvSpPr>
        <p:spPr>
          <a:xfrm>
            <a:off x="4575267" y="127728"/>
            <a:ext cx="1807031" cy="461665"/>
          </a:xfrm>
          <a:prstGeom prst="rect">
            <a:avLst/>
          </a:prstGeom>
          <a:noFill/>
        </p:spPr>
        <p:txBody>
          <a:bodyPr wrap="square">
            <a:spAutoFit/>
          </a:bodyPr>
          <a:lstStyle/>
          <a:p>
            <a:pPr lvl="0">
              <a:defRPr/>
            </a:pPr>
            <a:r>
              <a:rPr lang="en-US" altLang="zh-CN" sz="2400" dirty="0">
                <a:solidFill>
                  <a:srgbClr val="FF0000"/>
                </a:solidFill>
                <a:latin typeface="Times New Roman" panose="02020603050405020304" pitchFamily="18" charset="0"/>
                <a:cs typeface="Times New Roman" panose="02020603050405020304" pitchFamily="18" charset="0"/>
              </a:rPr>
              <a:t>existing</a:t>
            </a:r>
            <a:endParaRPr kumimoji="0" lang="zh-CN" altLang="en-US" sz="24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3" name="文本框 2"/>
          <p:cNvSpPr txBox="1"/>
          <p:nvPr/>
        </p:nvSpPr>
        <p:spPr>
          <a:xfrm>
            <a:off x="1537427" y="839942"/>
            <a:ext cx="1807031" cy="461665"/>
          </a:xfrm>
          <a:prstGeom prst="rect">
            <a:avLst/>
          </a:prstGeom>
          <a:noFill/>
        </p:spPr>
        <p:txBody>
          <a:bodyPr wrap="square">
            <a:spAutoFit/>
          </a:bodyPr>
          <a:lstStyle/>
          <a:p>
            <a:pPr lvl="0">
              <a:defRPr/>
            </a:pPr>
            <a:r>
              <a:rPr lang="en-US" altLang="zh-CN" sz="2400" dirty="0">
                <a:solidFill>
                  <a:srgbClr val="FF0000"/>
                </a:solidFill>
                <a:latin typeface="Times New Roman" panose="02020603050405020304" pitchFamily="18" charset="0"/>
                <a:cs typeface="Times New Roman" panose="02020603050405020304" pitchFamily="18" charset="0"/>
              </a:rPr>
              <a:t>customary</a:t>
            </a:r>
            <a:endParaRPr kumimoji="0" lang="zh-CN" altLang="en-US" sz="24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4" name="文本框 3"/>
          <p:cNvSpPr txBox="1"/>
          <p:nvPr/>
        </p:nvSpPr>
        <p:spPr>
          <a:xfrm>
            <a:off x="2768236" y="1973181"/>
            <a:ext cx="2047604" cy="461665"/>
          </a:xfrm>
          <a:prstGeom prst="rect">
            <a:avLst/>
          </a:prstGeom>
          <a:noFill/>
        </p:spPr>
        <p:txBody>
          <a:bodyPr wrap="square">
            <a:spAutoFit/>
          </a:bodyPr>
          <a:lstStyle/>
          <a:p>
            <a:pPr lvl="0">
              <a:defRPr/>
            </a:pPr>
            <a:r>
              <a:rPr lang="en-US" altLang="zh-CN" sz="2400" dirty="0">
                <a:solidFill>
                  <a:srgbClr val="FF0000"/>
                </a:solidFill>
                <a:latin typeface="Times New Roman" panose="02020603050405020304" pitchFamily="18" charset="0"/>
                <a:cs typeface="Times New Roman" panose="02020603050405020304" pitchFamily="18" charset="0"/>
              </a:rPr>
              <a:t>representative</a:t>
            </a:r>
            <a:endParaRPr kumimoji="0" lang="zh-CN" altLang="en-US" sz="24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6" name="文本框 5"/>
          <p:cNvSpPr txBox="1"/>
          <p:nvPr/>
        </p:nvSpPr>
        <p:spPr>
          <a:xfrm>
            <a:off x="2532382" y="2343718"/>
            <a:ext cx="1807031" cy="461665"/>
          </a:xfrm>
          <a:prstGeom prst="rect">
            <a:avLst/>
          </a:prstGeom>
          <a:noFill/>
        </p:spPr>
        <p:txBody>
          <a:bodyPr wrap="square">
            <a:spAutoFit/>
          </a:bodyPr>
          <a:lstStyle/>
          <a:p>
            <a:pPr lvl="0">
              <a:defRPr/>
            </a:pPr>
            <a:r>
              <a:rPr lang="en-US" altLang="zh-CN" sz="2400" dirty="0">
                <a:solidFill>
                  <a:srgbClr val="FF0000"/>
                </a:solidFill>
                <a:latin typeface="Times New Roman" panose="02020603050405020304" pitchFamily="18" charset="0"/>
                <a:cs typeface="Times New Roman" panose="02020603050405020304" pitchFamily="18" charset="0"/>
              </a:rPr>
              <a:t>With</a:t>
            </a:r>
            <a:endParaRPr kumimoji="0" lang="zh-CN" altLang="en-US" sz="24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7" name="文本框 6"/>
          <p:cNvSpPr txBox="1"/>
          <p:nvPr/>
        </p:nvSpPr>
        <p:spPr>
          <a:xfrm>
            <a:off x="1324067" y="3035612"/>
            <a:ext cx="1807031" cy="461665"/>
          </a:xfrm>
          <a:prstGeom prst="rect">
            <a:avLst/>
          </a:prstGeom>
          <a:noFill/>
        </p:spPr>
        <p:txBody>
          <a:bodyPr wrap="square">
            <a:spAutoFit/>
          </a:bodyPr>
          <a:lstStyle/>
          <a:p>
            <a:pPr lvl="0">
              <a:defRPr/>
            </a:pPr>
            <a:r>
              <a:rPr lang="en-US" altLang="zh-CN" sz="2400" dirty="0">
                <a:solidFill>
                  <a:srgbClr val="FF0000"/>
                </a:solidFill>
                <a:latin typeface="Times New Roman" panose="02020603050405020304" pitchFamily="18" charset="0"/>
                <a:cs typeface="Times New Roman" panose="02020603050405020304" pitchFamily="18" charset="0"/>
              </a:rPr>
              <a:t>to celebrate</a:t>
            </a:r>
            <a:endParaRPr kumimoji="0" lang="zh-CN" altLang="en-US" sz="24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8" name="文本框 7"/>
          <p:cNvSpPr txBox="1"/>
          <p:nvPr/>
        </p:nvSpPr>
        <p:spPr>
          <a:xfrm>
            <a:off x="1864720" y="4189171"/>
            <a:ext cx="1807031" cy="461665"/>
          </a:xfrm>
          <a:prstGeom prst="rect">
            <a:avLst/>
          </a:prstGeom>
          <a:noFill/>
        </p:spPr>
        <p:txBody>
          <a:bodyPr wrap="square">
            <a:spAutoFit/>
          </a:bodyPr>
          <a:lstStyle/>
          <a:p>
            <a:pPr lvl="0">
              <a:defRPr/>
            </a:pPr>
            <a:r>
              <a:rPr lang="en-US" altLang="zh-CN" sz="2400" dirty="0">
                <a:solidFill>
                  <a:srgbClr val="FF0000"/>
                </a:solidFill>
                <a:latin typeface="Times New Roman" panose="02020603050405020304" pitchFamily="18" charset="0"/>
                <a:cs typeface="Times New Roman" panose="02020603050405020304" pitchFamily="18" charset="0"/>
              </a:rPr>
              <a:t>a</a:t>
            </a:r>
            <a:endParaRPr kumimoji="0" lang="zh-CN" altLang="en-US" sz="24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9" name="文本框 8"/>
          <p:cNvSpPr txBox="1"/>
          <p:nvPr/>
        </p:nvSpPr>
        <p:spPr>
          <a:xfrm>
            <a:off x="3792038" y="4514146"/>
            <a:ext cx="1807031" cy="461665"/>
          </a:xfrm>
          <a:prstGeom prst="rect">
            <a:avLst/>
          </a:prstGeom>
          <a:noFill/>
        </p:spPr>
        <p:txBody>
          <a:bodyPr wrap="square">
            <a:spAutoFit/>
          </a:bodyPr>
          <a:lstStyle/>
          <a:p>
            <a:pPr lvl="0">
              <a:defRPr/>
            </a:pPr>
            <a:r>
              <a:rPr lang="en-US" altLang="zh-CN" sz="2400" dirty="0">
                <a:solidFill>
                  <a:srgbClr val="FF0000"/>
                </a:solidFill>
                <a:latin typeface="Times New Roman" panose="02020603050405020304" pitchFamily="18" charset="0"/>
                <a:cs typeface="Times New Roman" panose="02020603050405020304" pitchFamily="18" charset="0"/>
              </a:rPr>
              <a:t>crystallized</a:t>
            </a:r>
            <a:endParaRPr kumimoji="0" lang="zh-CN" altLang="en-US" sz="24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endParaRPr>
          </a:p>
        </p:txBody>
      </p:sp>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1920" y="5104440"/>
            <a:ext cx="13726160" cy="7720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arn(inVertical)">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barn(inVertical)">
                                      <p:cBhvr>
                                        <p:cTn id="3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6" grpId="0"/>
      <p:bldP spid="7" grpId="0"/>
      <p:bldP spid="8"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60595" y="3954604"/>
            <a:ext cx="5806792" cy="290339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文本框 4"/>
          <p:cNvSpPr txBox="1"/>
          <p:nvPr/>
        </p:nvSpPr>
        <p:spPr>
          <a:xfrm>
            <a:off x="157842" y="87088"/>
            <a:ext cx="11876315" cy="3785652"/>
          </a:xfrm>
          <a:prstGeom prst="rect">
            <a:avLst/>
          </a:prstGeom>
          <a:noFill/>
          <a:ln w="19050">
            <a:solidFill>
              <a:srgbClr val="C00000"/>
            </a:solidFill>
          </a:ln>
        </p:spPr>
        <p:txBody>
          <a:bodyPr wrap="square">
            <a:spAutoFit/>
          </a:bodyPr>
          <a:lstStyle/>
          <a:p>
            <a:pPr algn="just"/>
            <a:r>
              <a:rPr lang="en-US" altLang="zh-CN" sz="2200"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In addition to </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8.____________(view) </a:t>
            </a:r>
            <a:r>
              <a:rPr lang="en-US" altLang="zh-CN" sz="2400" dirty="0">
                <a:latin typeface="Times New Roman" panose="02020603050405020304" pitchFamily="18" charset="0"/>
                <a:cs typeface="Times New Roman" panose="02020603050405020304" pitchFamily="18" charset="0"/>
              </a:rPr>
              <a:t>lanterns, there is another custom of Lantern Festival that cannot </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9.____________(miss)</a:t>
            </a:r>
            <a:r>
              <a:rPr lang="en-US" altLang="zh-CN" sz="2400" dirty="0">
                <a:latin typeface="Times New Roman" panose="02020603050405020304" pitchFamily="18" charset="0"/>
                <a:cs typeface="Times New Roman" panose="02020603050405020304" pitchFamily="18" charset="0"/>
              </a:rPr>
              <a:t>, eating tangyuan or glutinous rice balls. The feelings can be sweet such sesame or jujube paste or savory, with minced meat. These sweet and round delicacies are molded from glutinous rice flour, symbolizing wholesomeness of family. Sometimes people will pick out a tangyuan and put in a special “stuffing” such as a coin. The one lucky person 10._________ bites onto that coin is said to be blessed with good luck in the new year.</a:t>
            </a:r>
          </a:p>
          <a:p>
            <a:pPr algn="just"/>
            <a:r>
              <a:rPr lang="en-US" altLang="zh-CN" sz="2400" dirty="0">
                <a:latin typeface="Times New Roman" panose="02020603050405020304" pitchFamily="18" charset="0"/>
                <a:cs typeface="Times New Roman" panose="02020603050405020304" pitchFamily="18" charset="0"/>
              </a:rPr>
              <a:t>   Lantern Festival is the last day of Chinese New Year celebrations. For those working or studying away from home, it is time to bid farewell to their families and set out on a journey in a brand new year.</a:t>
            </a:r>
          </a:p>
        </p:txBody>
      </p:sp>
      <p:sp>
        <p:nvSpPr>
          <p:cNvPr id="4" name="文本框 3"/>
          <p:cNvSpPr txBox="1"/>
          <p:nvPr/>
        </p:nvSpPr>
        <p:spPr>
          <a:xfrm>
            <a:off x="2736307" y="87088"/>
            <a:ext cx="1807031" cy="461665"/>
          </a:xfrm>
          <a:prstGeom prst="rect">
            <a:avLst/>
          </a:prstGeom>
          <a:noFill/>
        </p:spPr>
        <p:txBody>
          <a:bodyPr wrap="square">
            <a:spAutoFit/>
          </a:bodyPr>
          <a:lstStyle/>
          <a:p>
            <a:pPr lvl="0">
              <a:defRPr/>
            </a:pPr>
            <a:r>
              <a:rPr lang="en-US" altLang="zh-CN" sz="2400" dirty="0">
                <a:solidFill>
                  <a:srgbClr val="FF0000"/>
                </a:solidFill>
                <a:latin typeface="Times New Roman" panose="02020603050405020304" pitchFamily="18" charset="0"/>
                <a:cs typeface="Times New Roman" panose="02020603050405020304" pitchFamily="18" charset="0"/>
              </a:rPr>
              <a:t>viewing</a:t>
            </a:r>
            <a:endParaRPr kumimoji="0" lang="zh-CN" altLang="en-US" sz="24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6" name="文本框 5"/>
          <p:cNvSpPr txBox="1"/>
          <p:nvPr/>
        </p:nvSpPr>
        <p:spPr>
          <a:xfrm>
            <a:off x="2136867" y="443702"/>
            <a:ext cx="1807031" cy="461665"/>
          </a:xfrm>
          <a:prstGeom prst="rect">
            <a:avLst/>
          </a:prstGeom>
          <a:noFill/>
        </p:spPr>
        <p:txBody>
          <a:bodyPr wrap="square">
            <a:spAutoFit/>
          </a:bodyPr>
          <a:lstStyle/>
          <a:p>
            <a:pPr lvl="0">
              <a:defRPr/>
            </a:pPr>
            <a:r>
              <a:rPr lang="en-US" altLang="zh-CN" sz="2400" dirty="0">
                <a:solidFill>
                  <a:srgbClr val="FF0000"/>
                </a:solidFill>
                <a:latin typeface="Times New Roman" panose="02020603050405020304" pitchFamily="18" charset="0"/>
                <a:cs typeface="Times New Roman" panose="02020603050405020304" pitchFamily="18" charset="0"/>
              </a:rPr>
              <a:t>be missed</a:t>
            </a:r>
            <a:endParaRPr kumimoji="0" lang="zh-CN" altLang="en-US" sz="24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7" name="文本框 6"/>
          <p:cNvSpPr txBox="1"/>
          <p:nvPr/>
        </p:nvSpPr>
        <p:spPr>
          <a:xfrm>
            <a:off x="3142707" y="1949434"/>
            <a:ext cx="1807031" cy="461665"/>
          </a:xfrm>
          <a:prstGeom prst="rect">
            <a:avLst/>
          </a:prstGeom>
          <a:noFill/>
        </p:spPr>
        <p:txBody>
          <a:bodyPr wrap="square">
            <a:spAutoFit/>
          </a:bodyPr>
          <a:lstStyle/>
          <a:p>
            <a:pPr lvl="0">
              <a:defRPr/>
            </a:pPr>
            <a:r>
              <a:rPr lang="en-US" altLang="zh-CN" sz="2400" dirty="0">
                <a:solidFill>
                  <a:srgbClr val="FF0000"/>
                </a:solidFill>
                <a:latin typeface="Times New Roman" panose="02020603050405020304" pitchFamily="18" charset="0"/>
                <a:cs typeface="Times New Roman" panose="02020603050405020304" pitchFamily="18" charset="0"/>
              </a:rPr>
              <a:t>who</a:t>
            </a:r>
            <a:endParaRPr kumimoji="0" lang="zh-CN" altLang="en-US" sz="24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endParaRPr>
          </a:p>
        </p:txBody>
      </p:sp>
      <p:pic>
        <p:nvPicPr>
          <p:cNvPr id="9" name="图片 8"/>
          <p:cNvPicPr>
            <a:picLocks noChangeAspect="1"/>
          </p:cNvPicPr>
          <p:nvPr/>
        </p:nvPicPr>
        <p:blipFill>
          <a:blip r:embed="rId3"/>
          <a:stretch>
            <a:fillRect/>
          </a:stretch>
        </p:blipFill>
        <p:spPr>
          <a:xfrm>
            <a:off x="157842" y="3954604"/>
            <a:ext cx="3139362" cy="2903396"/>
          </a:xfrm>
          <a:prstGeom prst="rect">
            <a:avLst/>
          </a:prstGeom>
          <a:ln>
            <a:noFill/>
          </a:ln>
          <a:effectLst>
            <a:outerShdw blurRad="292100" dist="139700" dir="2700000" algn="tl" rotWithShape="0">
              <a:srgbClr val="333333">
                <a:alpha val="65000"/>
              </a:srgbClr>
            </a:outerShdw>
          </a:effectLst>
        </p:spPr>
      </p:pic>
      <p:pic>
        <p:nvPicPr>
          <p:cNvPr id="11" name="图片 10"/>
          <p:cNvPicPr>
            <a:picLocks noChangeAspect="1"/>
          </p:cNvPicPr>
          <p:nvPr/>
        </p:nvPicPr>
        <p:blipFill>
          <a:blip r:embed="rId4"/>
          <a:stretch>
            <a:fillRect/>
          </a:stretch>
        </p:blipFill>
        <p:spPr>
          <a:xfrm>
            <a:off x="9230778" y="3954604"/>
            <a:ext cx="2803379" cy="2903396"/>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a:p>
        </p:txBody>
      </p:sp>
      <p:pic>
        <p:nvPicPr>
          <p:cNvPr id="5" name="图片 4"/>
          <p:cNvPicPr>
            <a:picLocks noChangeAspect="1"/>
          </p:cNvPicPr>
          <p:nvPr/>
        </p:nvPicPr>
        <p:blipFill>
          <a:blip r:embed="rId2"/>
          <a:stretch>
            <a:fillRect/>
          </a:stretch>
        </p:blipFill>
        <p:spPr>
          <a:xfrm>
            <a:off x="838200" y="1"/>
            <a:ext cx="10515600" cy="6858000"/>
          </a:xfrm>
          <a:prstGeom prst="rect">
            <a:avLst/>
          </a:prstGeom>
        </p:spPr>
      </p:pic>
      <p:sp>
        <p:nvSpPr>
          <p:cNvPr id="6" name="矩形 5"/>
          <p:cNvSpPr/>
          <p:nvPr/>
        </p:nvSpPr>
        <p:spPr>
          <a:xfrm>
            <a:off x="-741680" y="0"/>
            <a:ext cx="1534160" cy="6858000"/>
          </a:xfrm>
          <a:prstGeom prst="rect">
            <a:avLst/>
          </a:prstGeom>
          <a:solidFill>
            <a:srgbClr val="2A2D7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 name="矩形 6"/>
          <p:cNvSpPr/>
          <p:nvPr/>
        </p:nvSpPr>
        <p:spPr>
          <a:xfrm>
            <a:off x="11409680" y="-1"/>
            <a:ext cx="1534160" cy="6858000"/>
          </a:xfrm>
          <a:prstGeom prst="rect">
            <a:avLst/>
          </a:prstGeom>
          <a:solidFill>
            <a:srgbClr val="EC6E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2"/>
          <a:stretch>
            <a:fillRect/>
          </a:stretch>
        </p:blipFill>
        <p:spPr>
          <a:xfrm>
            <a:off x="2786218" y="160682"/>
            <a:ext cx="9070501" cy="6536636"/>
          </a:xfrm>
          <a:prstGeom prst="rect">
            <a:avLst/>
          </a:prstGeom>
        </p:spPr>
      </p:pic>
      <p:pic>
        <p:nvPicPr>
          <p:cNvPr id="3074" name="Picture 2" descr="Android Giveaway of the Day - Word Bank"/>
          <p:cNvPicPr>
            <a:picLocks noChangeAspect="1" noChangeArrowheads="1"/>
          </p:cNvPicPr>
          <p:nvPr/>
        </p:nvPicPr>
        <p:blipFill>
          <a:blip r:embed="rId3">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88784" y="488950"/>
            <a:ext cx="2583018" cy="258301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pic>
        <p:nvPicPr>
          <p:cNvPr id="10" name="图片 9"/>
          <p:cNvPicPr>
            <a:picLocks noChangeAspect="1"/>
          </p:cNvPicPr>
          <p:nvPr/>
        </p:nvPicPr>
        <p:blipFill>
          <a:blip r:embed="rId4"/>
          <a:stretch>
            <a:fillRect/>
          </a:stretch>
        </p:blipFill>
        <p:spPr>
          <a:xfrm>
            <a:off x="329424" y="4289150"/>
            <a:ext cx="2330570" cy="330217"/>
          </a:xfrm>
          <a:prstGeom prst="rect">
            <a:avLst/>
          </a:prstGeom>
        </p:spPr>
      </p:pic>
      <p:pic>
        <p:nvPicPr>
          <p:cNvPr id="12" name="图片 11"/>
          <p:cNvPicPr>
            <a:picLocks noChangeAspect="1"/>
          </p:cNvPicPr>
          <p:nvPr/>
        </p:nvPicPr>
        <p:blipFill>
          <a:blip r:embed="rId5">
            <a:clrChange>
              <a:clrFrom>
                <a:srgbClr val="D3EDEE"/>
              </a:clrFrom>
              <a:clrTo>
                <a:srgbClr val="D3EDEE">
                  <a:alpha val="0"/>
                </a:srgbClr>
              </a:clrTo>
            </a:clrChange>
          </a:blip>
          <a:stretch>
            <a:fillRect/>
          </a:stretch>
        </p:blipFill>
        <p:spPr>
          <a:xfrm>
            <a:off x="329424" y="4869016"/>
            <a:ext cx="2330571" cy="1672754"/>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TotalTime>
  <Words>761</Words>
  <Application>Microsoft Office PowerPoint</Application>
  <PresentationFormat>宽屏</PresentationFormat>
  <Paragraphs>36</Paragraphs>
  <Slides>12</Slides>
  <Notes>0</Notes>
  <HiddenSlides>0</HiddenSlides>
  <MMClips>1</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12</vt:i4>
      </vt:variant>
    </vt:vector>
  </HeadingPairs>
  <TitlesOfParts>
    <vt:vector size="22" baseType="lpstr">
      <vt:lpstr>微软雅黑</vt:lpstr>
      <vt:lpstr>Arial</vt:lpstr>
      <vt:lpstr>宋体</vt:lpstr>
      <vt:lpstr>华文新魏</vt:lpstr>
      <vt:lpstr>Times New Roman</vt:lpstr>
      <vt:lpstr>HelveticaNeue</vt:lpstr>
      <vt:lpstr>等线 Light</vt:lpstr>
      <vt:lpstr>Arial Black</vt:lpstr>
      <vt:lpstr>等线</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 For the Chinese, lanterns have not only lit up the night, but also illuminated hearts that long for home.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fang fay</dc:creator>
  <cp:lastModifiedBy>Wiesen Zhu</cp:lastModifiedBy>
  <cp:revision>26</cp:revision>
  <dcterms:created xsi:type="dcterms:W3CDTF">2023-12-27T13:31:00Z</dcterms:created>
  <dcterms:modified xsi:type="dcterms:W3CDTF">2024-02-23T06:17:26Z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7D813ACC1EA946B386887932CBCE26F8_12</vt:lpwstr>
  </property>
  <property fmtid="{D5CDD505-2E9C-101B-9397-08002B2CF9AE}" pid="3" name="KSOProductBuildVer">
    <vt:lpwstr>2052-10.8.2.6613</vt:lpwstr>
  </property>
</Properties>
</file>