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836" r:id="rId2"/>
    <p:sldId id="1132" r:id="rId3"/>
    <p:sldId id="1206" r:id="rId4"/>
    <p:sldId id="1214" r:id="rId5"/>
    <p:sldId id="1212" r:id="rId6"/>
    <p:sldId id="1170" r:id="rId7"/>
    <p:sldId id="1207" r:id="rId8"/>
    <p:sldId id="1205" r:id="rId9"/>
    <p:sldId id="1211" r:id="rId10"/>
    <p:sldId id="1213" r:id="rId11"/>
    <p:sldId id="1202" r:id="rId12"/>
    <p:sldId id="1208" r:id="rId13"/>
    <p:sldId id="1215" r:id="rId14"/>
    <p:sldId id="1210" r:id="rId15"/>
    <p:sldId id="1209" r:id="rId16"/>
  </p:sldIdLst>
  <p:sldSz cx="9144000" cy="5143500" type="screen16x9"/>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505F2C04-C923-438B-8C0F-E0CD2BADF298}">
      <wppc:fontMiss xmlns="" xmlns:wppc="http://www.wps.cn/officeDocument/PresentationCustomData"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BF"/>
    <a:srgbClr val="034EA2"/>
    <a:srgbClr val="0087CD"/>
    <a:srgbClr val="C68F06"/>
    <a:srgbClr val="DB2C03"/>
    <a:srgbClr val="EBAC07"/>
    <a:srgbClr val="008487"/>
    <a:srgbClr val="163C46"/>
    <a:srgbClr val="008F92"/>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354" autoAdjust="0"/>
  </p:normalViewPr>
  <p:slideViewPr>
    <p:cSldViewPr>
      <p:cViewPr varScale="1">
        <p:scale>
          <a:sx n="138" d="100"/>
          <a:sy n="138" d="100"/>
        </p:scale>
        <p:origin x="920" y="184"/>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5" d="100"/>
          <a:sy n="65" d="100"/>
        </p:scale>
        <p:origin x="-33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pPr/>
              <a:t>2020/2/16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noChangeArrowheads="1"/>
          </p:cNvSpPr>
          <p:nvPr>
            <p:ph type="sldImg" idx="4294967295"/>
          </p:nvPr>
        </p:nvSpPr>
        <p:spPr>
          <a:ln>
            <a:miter lim="800000"/>
          </a:ln>
        </p:spPr>
      </p:sp>
      <p:sp>
        <p:nvSpPr>
          <p:cNvPr id="15362" name="备注占位符 2"/>
          <p:cNvSpPr>
            <a:spLocks noGrp="1" noChangeArrowheads="1"/>
          </p:cNvSpPr>
          <p:nvPr>
            <p:ph type="body" idx="4294967295"/>
          </p:nvPr>
        </p:nvSpPr>
        <p:spPr/>
        <p:txBody>
          <a:bodyPr/>
          <a:lstStyle/>
          <a:p>
            <a:endParaRPr lang="zh-CN" altLang="en-US"/>
          </a:p>
        </p:txBody>
      </p:sp>
      <p:sp>
        <p:nvSpPr>
          <p:cNvPr id="15363" name="灯片编号占位符 3"/>
          <p:cNvSpPr>
            <a:spLocks noGrp="1" noChangeArrowheads="1"/>
          </p:cNvSpPr>
          <p:nvPr>
            <p:ph type="sldNum" sz="quarter" idx="5"/>
          </p:nvPr>
        </p:nvSpPr>
        <p:spPr bwMode="auto">
          <a:noFill/>
          <a:ln>
            <a:miter lim="800000"/>
          </a:ln>
        </p:spPr>
        <p:txBody>
          <a:bodyPr/>
          <a:lstStyle/>
          <a:p>
            <a:fld id="{BCEFD0A4-5D1E-44F4-A3F4-33C16D9CDA60}" type="slidenum">
              <a:rPr lang="zh-CN" altLang="en-US"/>
              <a:pPr/>
              <a:t>14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lumMod val="95000"/>
          </a:schemeClr>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2020/2/16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5" name="文本框 12"/>
          <p:cNvSpPr txBox="1">
            <a:spLocks noChangeArrowheads="1"/>
          </p:cNvSpPr>
          <p:nvPr userDrawn="1"/>
        </p:nvSpPr>
        <p:spPr bwMode="auto">
          <a:xfrm>
            <a:off x="615670" y="243648"/>
            <a:ext cx="1796090" cy="3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点击添加文字</a:t>
            </a:r>
          </a:p>
        </p:txBody>
      </p:sp>
      <p:sp>
        <p:nvSpPr>
          <p:cNvPr id="6" name="燕尾形 5"/>
          <p:cNvSpPr/>
          <p:nvPr userDrawn="1"/>
        </p:nvSpPr>
        <p:spPr>
          <a:xfrm>
            <a:off x="243136" y="267494"/>
            <a:ext cx="216024"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燕尾形 6"/>
          <p:cNvSpPr/>
          <p:nvPr userDrawn="1"/>
        </p:nvSpPr>
        <p:spPr>
          <a:xfrm>
            <a:off x="395536" y="267494"/>
            <a:ext cx="216024"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2020/2/16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工作回顾</a:t>
            </a:r>
          </a:p>
        </p:txBody>
      </p:sp>
      <p:sp>
        <p:nvSpPr>
          <p:cNvPr id="15" name="文本框 38"/>
          <p:cNvSpPr txBox="1"/>
          <p:nvPr userDrawn="1"/>
        </p:nvSpPr>
        <p:spPr>
          <a:xfrm>
            <a:off x="899592" y="432889"/>
            <a:ext cx="892058" cy="258958"/>
          </a:xfrm>
          <a:prstGeom prst="rect">
            <a:avLst/>
          </a:prstGeom>
          <a:noFill/>
        </p:spPr>
        <p:txBody>
          <a:bodyPr wrap="none" lIns="96434" tIns="48217" rIns="96434" bIns="48217" rtlCol="0">
            <a:spAutoFit/>
          </a:bodyPr>
          <a:lstStyle/>
          <a:p>
            <a:pPr defTabSz="964565"/>
            <a:r>
              <a:rPr lang="en-US" altLang="zh-CN" sz="1050" dirty="0">
                <a:solidFill>
                  <a:schemeClr val="tx1">
                    <a:lumMod val="50000"/>
                    <a:lumOff val="50000"/>
                  </a:schemeClr>
                </a:solidFill>
                <a:cs typeface="+mn-ea"/>
                <a:sym typeface="+mn-lt"/>
              </a:rPr>
              <a:t>Work review</a:t>
            </a:r>
            <a:endParaRPr lang="zh-CN" altLang="en-US" sz="1050" dirty="0">
              <a:solidFill>
                <a:schemeClr val="tx1">
                  <a:lumMod val="50000"/>
                  <a:lumOff val="50000"/>
                </a:schemeClr>
              </a:solidFill>
              <a:cs typeface="+mn-ea"/>
              <a:sym typeface="+mn-lt"/>
            </a:endParaRPr>
          </a:p>
        </p:txBody>
      </p:sp>
      <p:pic>
        <p:nvPicPr>
          <p:cNvPr id="10" name="Picture 3" descr="C:\Users\Administrator\Desktop\微立体创业计划\005.png"/>
          <p:cNvPicPr>
            <a:picLocks noChangeAspect="1" noChangeArrowheads="1"/>
          </p:cNvPicPr>
          <p:nvPr userDrawn="1"/>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504" y="123478"/>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pic>
        <p:nvPicPr>
          <p:cNvPr id="11" name="Picture 4" descr="C:\Users\Administrator\Desktop\微立体创业计划\004.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9903" y="132850"/>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61BD0C8-D35A-439E-96FB-C8D4A6430554}" type="datetimeFigureOut">
              <a:rPr lang="zh-CN" altLang="en-US" smtClean="0"/>
              <a:pPr/>
              <a:t>2020/2/16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70F15A6-E82C-4E1E-834E-C415C51F7DF3}" type="slidenum">
              <a:rPr lang="zh-CN" altLang="en-US" smtClean="0"/>
              <a:pPr/>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 y="0"/>
            <a:ext cx="9143499" cy="5143500"/>
          </a:xfrm>
          <a:prstGeom prst="rect">
            <a:avLst/>
          </a:prstGeom>
        </p:spPr>
      </p:pic>
      <p:grpSp>
        <p:nvGrpSpPr>
          <p:cNvPr id="2" name="组合 3"/>
          <p:cNvGrpSpPr/>
          <p:nvPr userDrawn="1"/>
        </p:nvGrpSpPr>
        <p:grpSpPr bwMode="auto">
          <a:xfrm flipH="1">
            <a:off x="-1" y="248018"/>
            <a:ext cx="1797166" cy="507206"/>
            <a:chOff x="2370576" y="533400"/>
            <a:chExt cx="2417494" cy="675969"/>
          </a:xfrm>
          <a:solidFill>
            <a:srgbClr val="EE1C39"/>
          </a:solidFill>
        </p:grpSpPr>
        <p:sp>
          <p:nvSpPr>
            <p:cNvPr id="3" name="矩形 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cs typeface="+mn-ea"/>
                <a:sym typeface="+mn-lt"/>
              </a:endParaRPr>
            </a:p>
          </p:txBody>
        </p:sp>
        <p:sp>
          <p:nvSpPr>
            <p:cNvPr id="4" name="椭圆 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cs typeface="+mn-ea"/>
                <a:sym typeface="+mn-lt"/>
              </a:endParaRPr>
            </a:p>
          </p:txBody>
        </p:sp>
      </p:grpSp>
      <p:sp>
        <p:nvSpPr>
          <p:cNvPr id="6" name="文本框 12"/>
          <p:cNvSpPr txBox="1">
            <a:spLocks noChangeArrowheads="1"/>
          </p:cNvSpPr>
          <p:nvPr userDrawn="1"/>
        </p:nvSpPr>
        <p:spPr bwMode="auto">
          <a:xfrm>
            <a:off x="-1" y="370296"/>
            <a:ext cx="1796090" cy="61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dirty="0">
                <a:solidFill>
                  <a:schemeClr val="bg1"/>
                </a:solidFill>
                <a:latin typeface="微软雅黑" panose="020B0503020204020204" pitchFamily="34" charset="-122"/>
                <a:ea typeface="微软雅黑" panose="020B0503020204020204" pitchFamily="34" charset="-122"/>
                <a:cs typeface="+mn-ea"/>
                <a:sym typeface="+mn-lt"/>
              </a:rPr>
              <a:t>点击添加相关标题文字</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pPr/>
              <a:t>2020/2/16</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pPr/>
              <a:t>‹#›</a:t>
            </a:fld>
            <a:endParaRPr lang="zh-CN" altLang="en-US"/>
          </a:p>
        </p:txBody>
      </p:sp>
      <p:pic>
        <p:nvPicPr>
          <p:cNvPr id="8" name="图片 7" descr="图片包含 物体, 室内, 天空, 浅色&#10;&#10;描述已自动生成">
            <a:extLst>
              <a:ext uri="{FF2B5EF4-FFF2-40B4-BE49-F238E27FC236}">
                <a16:creationId xmlns:a16="http://schemas.microsoft.com/office/drawing/2014/main" id="{7DA579DD-69CF-0A4B-977C-08A7DFFE1AE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08304" y="185409"/>
            <a:ext cx="1663700" cy="533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bmarkate@Hotmail.com" TargetMode="External"/><Relationship Id="rId2" Type="http://schemas.openxmlformats.org/officeDocument/2006/relationships/hyperlink" Target="mailto:jasonh@gmail.com" TargetMode="External"/><Relationship Id="rId1" Type="http://schemas.openxmlformats.org/officeDocument/2006/relationships/slideLayout" Target="../slideLayouts/slideLayout2.xml"/><Relationship Id="rId5" Type="http://schemas.openxmlformats.org/officeDocument/2006/relationships/hyperlink" Target="mailto:bigtom@gmail.com" TargetMode="External"/><Relationship Id="rId4" Type="http://schemas.openxmlformats.org/officeDocument/2006/relationships/hyperlink" Target="mailto:chrisboom@yahoo.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istrator\Desktop\ca9507f98750f994ca16ba765fe38613副本.png"/>
          <p:cNvPicPr>
            <a:picLocks noChangeAspect="1" noChangeArrowheads="1"/>
          </p:cNvPicPr>
          <p:nvPr/>
        </p:nvPicPr>
        <p:blipFill>
          <a:blip r:embed="rId3" cstate="print"/>
          <a:srcRect/>
          <a:stretch>
            <a:fillRect/>
          </a:stretch>
        </p:blipFill>
        <p:spPr bwMode="auto">
          <a:xfrm>
            <a:off x="-1692696" y="-879376"/>
            <a:ext cx="6191250" cy="5467350"/>
          </a:xfrm>
          <a:prstGeom prst="rect">
            <a:avLst/>
          </a:prstGeom>
          <a:noFill/>
        </p:spPr>
      </p:pic>
      <p:sp>
        <p:nvSpPr>
          <p:cNvPr id="9" name="矩形 259"/>
          <p:cNvSpPr>
            <a:spLocks noChangeArrowheads="1"/>
          </p:cNvSpPr>
          <p:nvPr/>
        </p:nvSpPr>
        <p:spPr bwMode="auto">
          <a:xfrm>
            <a:off x="2859405" y="1837690"/>
            <a:ext cx="6449695" cy="7385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4800" cap="all" dirty="0">
                <a:solidFill>
                  <a:srgbClr val="002060"/>
                </a:solidFill>
                <a:latin typeface="Impact" panose="020B0806030902050204" pitchFamily="34" charset="0"/>
                <a:cs typeface="Arial" panose="020B0604020202020204" pitchFamily="34" charset="0"/>
              </a:rPr>
              <a:t>how to write an email</a:t>
            </a:r>
            <a:endParaRPr lang="en-US" altLang="zh-CN" sz="4800" b="1" cap="all" dirty="0">
              <a:solidFill>
                <a:srgbClr val="002060"/>
              </a:solidFill>
              <a:latin typeface="Impact" panose="020B0806030902050204" pitchFamily="34" charset="0"/>
              <a:cs typeface="Arial" panose="020B0604020202020204" pitchFamily="34" charset="0"/>
            </a:endParaRPr>
          </a:p>
        </p:txBody>
      </p:sp>
      <p:sp>
        <p:nvSpPr>
          <p:cNvPr id="11" name="矩形 259"/>
          <p:cNvSpPr>
            <a:spLocks noChangeArrowheads="1"/>
          </p:cNvSpPr>
          <p:nvPr/>
        </p:nvSpPr>
        <p:spPr bwMode="auto">
          <a:xfrm>
            <a:off x="4213423" y="3410585"/>
            <a:ext cx="3384376" cy="368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2400" b="1" dirty="0">
                <a:solidFill>
                  <a:schemeClr val="tx1">
                    <a:lumMod val="65000"/>
                    <a:lumOff val="35000"/>
                  </a:schemeClr>
                </a:solidFill>
                <a:cs typeface="Arial" panose="020B0604020202020204" pitchFamily="34" charset="0"/>
              </a:rPr>
              <a:t>Lecturer</a:t>
            </a:r>
            <a:r>
              <a:rPr lang="zh-CN" altLang="en-US" sz="2400" b="1" dirty="0">
                <a:solidFill>
                  <a:schemeClr val="tx1">
                    <a:lumMod val="65000"/>
                    <a:lumOff val="35000"/>
                  </a:schemeClr>
                </a:solidFill>
                <a:cs typeface="Arial" panose="020B0604020202020204" pitchFamily="34" charset="0"/>
              </a:rPr>
              <a:t>：</a:t>
            </a:r>
            <a:r>
              <a:rPr sz="2400" b="1" dirty="0">
                <a:solidFill>
                  <a:schemeClr val="tx1">
                    <a:lumMod val="65000"/>
                    <a:lumOff val="35000"/>
                  </a:schemeClr>
                </a:solidFill>
                <a:cs typeface="Arial" panose="020B0604020202020204" pitchFamily="34" charset="0"/>
              </a:rPr>
              <a:t>Tor Karlson</a:t>
            </a:r>
          </a:p>
        </p:txBody>
      </p:sp>
      <p:sp>
        <p:nvSpPr>
          <p:cNvPr id="13" name="矩形 259"/>
          <p:cNvSpPr>
            <a:spLocks noChangeArrowheads="1"/>
          </p:cNvSpPr>
          <p:nvPr/>
        </p:nvSpPr>
        <p:spPr bwMode="auto">
          <a:xfrm>
            <a:off x="2859405" y="658495"/>
            <a:ext cx="3350260" cy="368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sz="2400" b="1" i="1" cap="all" dirty="0">
                <a:solidFill>
                  <a:schemeClr val="tx1">
                    <a:lumMod val="65000"/>
                    <a:lumOff val="35000"/>
                  </a:schemeClr>
                </a:solidFill>
                <a:latin typeface="Arial" panose="020B0604020202020204" pitchFamily="34" charset="0"/>
                <a:cs typeface="Arial" panose="020B0604020202020204" pitchFamily="34" charset="0"/>
              </a:rPr>
              <a:t>sunedu Lecture</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3"/>
                                        </p:tgtEl>
                                        <p:attrNameLst>
                                          <p:attrName>ppt_y</p:attrName>
                                        </p:attrNameLst>
                                      </p:cBhvr>
                                      <p:tavLst>
                                        <p:tav tm="0">
                                          <p:val>
                                            <p:strVal val="#ppt_y"/>
                                          </p:val>
                                        </p:tav>
                                        <p:tav tm="100000">
                                          <p:val>
                                            <p:strVal val="#ppt_y"/>
                                          </p:val>
                                        </p:tav>
                                      </p:tavLst>
                                    </p:anim>
                                    <p:anim calcmode="lin" valueType="num">
                                      <p:cBhvr>
                                        <p:cTn id="14"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3"/>
                                        </p:tgtEl>
                                      </p:cBhvr>
                                    </p:animEffect>
                                  </p:childTnLst>
                                </p:cTn>
                              </p:par>
                            </p:childTnLst>
                          </p:cTn>
                        </p:par>
                        <p:par>
                          <p:cTn id="17" fill="hold">
                            <p:stCondLst>
                              <p:cond delay="1649"/>
                            </p:stCondLst>
                            <p:childTnLst>
                              <p:par>
                                <p:cTn id="18" presetID="26" presetClass="emph" presetSubtype="0" fill="hold" grpId="1" nodeType="afterEffect">
                                  <p:stCondLst>
                                    <p:cond delay="0"/>
                                  </p:stCondLst>
                                  <p:iterate type="lt">
                                    <p:tmPct val="0"/>
                                  </p:iterate>
                                  <p:childTnLst>
                                    <p:animEffect transition="out" filter="fade">
                                      <p:cBhvr>
                                        <p:cTn id="19" dur="500" tmFilter="0, 0; .2, .5; .8, .5; 1, 0"/>
                                        <p:tgtEl>
                                          <p:spTgt spid="13"/>
                                        </p:tgtEl>
                                      </p:cBhvr>
                                    </p:animEffect>
                                    <p:animScale>
                                      <p:cBhvr>
                                        <p:cTn id="20" dur="250" autoRev="1" fill="hold"/>
                                        <p:tgtEl>
                                          <p:spTgt spid="13"/>
                                        </p:tgtEl>
                                      </p:cBhvr>
                                      <p:by x="105000" y="105000"/>
                                    </p:animScale>
                                  </p:childTnLst>
                                </p:cTn>
                              </p:par>
                            </p:childTnLst>
                          </p:cTn>
                        </p:par>
                        <p:par>
                          <p:cTn id="21" fill="hold">
                            <p:stCondLst>
                              <p:cond delay="215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9"/>
                                        </p:tgtEl>
                                        <p:attrNameLst>
                                          <p:attrName>ppt_y</p:attrName>
                                        </p:attrNameLst>
                                      </p:cBhvr>
                                      <p:tavLst>
                                        <p:tav tm="0">
                                          <p:val>
                                            <p:strVal val="#ppt_y"/>
                                          </p:val>
                                        </p:tav>
                                        <p:tav tm="100000">
                                          <p:val>
                                            <p:strVal val="#ppt_y"/>
                                          </p:val>
                                        </p:tav>
                                      </p:tavLst>
                                    </p:anim>
                                    <p:anim calcmode="lin" valueType="num">
                                      <p:cBhvr>
                                        <p:cTn id="26"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9"/>
                                        </p:tgtEl>
                                      </p:cBhvr>
                                    </p:animEffect>
                                  </p:childTnLst>
                                </p:cTn>
                              </p:par>
                            </p:childTnLst>
                          </p:cTn>
                        </p:par>
                        <p:par>
                          <p:cTn id="29" fill="hold">
                            <p:stCondLst>
                              <p:cond delay="3650"/>
                            </p:stCondLst>
                            <p:childTnLst>
                              <p:par>
                                <p:cTn id="30" presetID="26" presetClass="emph" presetSubtype="0" fill="hold" grpId="1" nodeType="afterEffect">
                                  <p:stCondLst>
                                    <p:cond delay="0"/>
                                  </p:stCondLst>
                                  <p:iterate type="lt">
                                    <p:tmPct val="0"/>
                                  </p:iterate>
                                  <p:childTnLst>
                                    <p:animEffect transition="out" filter="fade">
                                      <p:cBhvr>
                                        <p:cTn id="31" dur="500" tmFilter="0, 0; .2, .5; .8, .5; 1, 0"/>
                                        <p:tgtEl>
                                          <p:spTgt spid="9"/>
                                        </p:tgtEl>
                                      </p:cBhvr>
                                    </p:animEffect>
                                    <p:animScale>
                                      <p:cBhvr>
                                        <p:cTn id="32" dur="250" autoRev="1" fill="hold"/>
                                        <p:tgtEl>
                                          <p:spTgt spid="9"/>
                                        </p:tgtEl>
                                      </p:cBhvr>
                                      <p:by x="105000" y="105000"/>
                                    </p:animScale>
                                  </p:childTnLst>
                                </p:cTn>
                              </p:par>
                            </p:childTnLst>
                          </p:cTn>
                        </p:par>
                        <p:par>
                          <p:cTn id="33" fill="hold">
                            <p:stCondLst>
                              <p:cond delay="4150"/>
                            </p:stCondLst>
                            <p:childTnLst>
                              <p:par>
                                <p:cTn id="34" presetID="41" presetClass="entr" presetSubtype="0" fill="hold" grpId="0" nodeType="afterEffect">
                                  <p:stCondLst>
                                    <p:cond delay="0"/>
                                  </p:stCondLst>
                                  <p:iterate type="lt">
                                    <p:tmPct val="10000"/>
                                  </p:iterate>
                                  <p:childTnLst>
                                    <p:set>
                                      <p:cBhvr>
                                        <p:cTn id="35" dur="1" fill="hold">
                                          <p:stCondLst>
                                            <p:cond delay="0"/>
                                          </p:stCondLst>
                                        </p:cTn>
                                        <p:tgtEl>
                                          <p:spTgt spid="11"/>
                                        </p:tgtEl>
                                        <p:attrNameLst>
                                          <p:attrName>style.visibility</p:attrName>
                                        </p:attrNameLst>
                                      </p:cBhvr>
                                      <p:to>
                                        <p:strVal val="visible"/>
                                      </p:to>
                                    </p:set>
                                    <p:anim calcmode="lin" valueType="num">
                                      <p:cBhvr>
                                        <p:cTn id="36"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11"/>
                                        </p:tgtEl>
                                        <p:attrNameLst>
                                          <p:attrName>ppt_y</p:attrName>
                                        </p:attrNameLst>
                                      </p:cBhvr>
                                      <p:tavLst>
                                        <p:tav tm="0">
                                          <p:val>
                                            <p:strVal val="#ppt_y"/>
                                          </p:val>
                                        </p:tav>
                                        <p:tav tm="100000">
                                          <p:val>
                                            <p:strVal val="#ppt_y"/>
                                          </p:val>
                                        </p:tav>
                                      </p:tavLst>
                                    </p:anim>
                                    <p:anim calcmode="lin" valueType="num">
                                      <p:cBhvr>
                                        <p:cTn id="38"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11"/>
                                        </p:tgtEl>
                                      </p:cBhvr>
                                    </p:animEffect>
                                  </p:childTnLst>
                                </p:cTn>
                              </p:par>
                            </p:childTnLst>
                          </p:cTn>
                        </p:par>
                        <p:par>
                          <p:cTn id="41" fill="hold">
                            <p:stCondLst>
                              <p:cond delay="5599"/>
                            </p:stCondLst>
                            <p:childTnLst>
                              <p:par>
                                <p:cTn id="42" presetID="26" presetClass="emph" presetSubtype="0" fill="hold" grpId="1" nodeType="afterEffect">
                                  <p:stCondLst>
                                    <p:cond delay="0"/>
                                  </p:stCondLst>
                                  <p:iterate type="lt">
                                    <p:tmPct val="0"/>
                                  </p:iterate>
                                  <p:childTnLst>
                                    <p:animEffect transition="out" filter="fade">
                                      <p:cBhvr>
                                        <p:cTn id="43" dur="500" tmFilter="0, 0; .2, .5; .8, .5; 1, 0"/>
                                        <p:tgtEl>
                                          <p:spTgt spid="11"/>
                                        </p:tgtEl>
                                      </p:cBhvr>
                                    </p:animEffect>
                                    <p:animScale>
                                      <p:cBhvr>
                                        <p:cTn id="44"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bldLvl="0" animBg="1"/>
      <p:bldP spid="11" grpId="0" bldLvl="0" animBg="1"/>
      <p:bldP spid="11" grpId="1" bldLvl="0" animBg="1"/>
      <p:bldP spid="13" grpId="0" bldLvl="0" animBg="1"/>
      <p:bldP spid="13" grpId="1"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E630EB-9FA0-5749-BDEF-35579141566F}"/>
              </a:ext>
            </a:extLst>
          </p:cNvPr>
          <p:cNvSpPr txBox="1"/>
          <p:nvPr/>
        </p:nvSpPr>
        <p:spPr>
          <a:xfrm>
            <a:off x="467545" y="843558"/>
            <a:ext cx="8247860" cy="3447098"/>
          </a:xfrm>
          <a:prstGeom prst="rect">
            <a:avLst/>
          </a:prstGeom>
          <a:noFill/>
        </p:spPr>
        <p:txBody>
          <a:bodyPr wrap="square" rtlCol="0">
            <a:spAutoFit/>
          </a:bodyPr>
          <a:lstStyle/>
          <a:p>
            <a:endParaRPr lang="en-US" sz="2000" dirty="0"/>
          </a:p>
          <a:p>
            <a:r>
              <a:rPr lang="en-US" sz="2000" dirty="0"/>
              <a:t>If you’re unable to drive home, we could call an Uber to pick you up.</a:t>
            </a:r>
          </a:p>
          <a:p>
            <a:r>
              <a:rPr lang="en-US" sz="2000" dirty="0"/>
              <a:t>I’ll be going out to get some supplies and ingredients to put on a great spread of food.</a:t>
            </a:r>
          </a:p>
          <a:p>
            <a:r>
              <a:rPr lang="en-US" sz="2000" dirty="0"/>
              <a:t>Wings, sausage rolls, </a:t>
            </a:r>
            <a:r>
              <a:rPr lang="en-US" sz="2000" dirty="0" err="1"/>
              <a:t>chilli</a:t>
            </a:r>
            <a:r>
              <a:rPr lang="en-US" sz="2000" dirty="0"/>
              <a:t>, bean dip, and of course some veggies.  I’ll let you know what the cost will be, likely it’ll be about $10 – 12 per person.</a:t>
            </a:r>
          </a:p>
          <a:p>
            <a:r>
              <a:rPr lang="en-US" sz="2000" dirty="0"/>
              <a:t>Let me know if you can make it ASAP, so I know how much food to prepare.</a:t>
            </a:r>
          </a:p>
          <a:p>
            <a:r>
              <a:rPr lang="en-US" sz="2000" dirty="0"/>
              <a:t>Talk you soon, </a:t>
            </a:r>
          </a:p>
          <a:p>
            <a:endParaRPr lang="en-US" sz="2000" dirty="0"/>
          </a:p>
          <a:p>
            <a:r>
              <a:rPr lang="en-US" sz="2000" dirty="0"/>
              <a:t>Tor</a:t>
            </a:r>
          </a:p>
          <a:p>
            <a:endParaRPr lang="en-US" dirty="0"/>
          </a:p>
        </p:txBody>
      </p:sp>
      <p:sp>
        <p:nvSpPr>
          <p:cNvPr id="3" name="文本框 1"/>
          <p:cNvSpPr txBox="1"/>
          <p:nvPr/>
        </p:nvSpPr>
        <p:spPr>
          <a:xfrm>
            <a:off x="857224" y="285734"/>
            <a:ext cx="2643206" cy="369332"/>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Sample: informal email </a:t>
            </a:r>
            <a:r>
              <a:rPr lang="zh-CN" altLang="en-US" b="1" dirty="0"/>
              <a:t> </a:t>
            </a:r>
          </a:p>
        </p:txBody>
      </p:sp>
    </p:spTree>
    <p:extLst>
      <p:ext uri="{BB962C8B-B14F-4D97-AF65-F5344CB8AC3E}">
        <p14:creationId xmlns:p14="http://schemas.microsoft.com/office/powerpoint/2010/main" val="335547826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3340735"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a:t>2.</a:t>
            </a:r>
            <a:r>
              <a:rPr lang="zh-CN" altLang="en-US" b="1"/>
              <a:t>How to follow the subject line</a:t>
            </a:r>
          </a:p>
        </p:txBody>
      </p:sp>
      <p:sp>
        <p:nvSpPr>
          <p:cNvPr id="3" name="TextBox 2">
            <a:extLst>
              <a:ext uri="{FF2B5EF4-FFF2-40B4-BE49-F238E27FC236}">
                <a16:creationId xmlns:a16="http://schemas.microsoft.com/office/drawing/2014/main" id="{5EBF75F6-2DA2-A046-9C2B-99D5F1FA66A8}"/>
              </a:ext>
            </a:extLst>
          </p:cNvPr>
          <p:cNvSpPr txBox="1"/>
          <p:nvPr/>
        </p:nvSpPr>
        <p:spPr>
          <a:xfrm>
            <a:off x="755576" y="915566"/>
            <a:ext cx="7816952" cy="3477875"/>
          </a:xfrm>
          <a:prstGeom prst="rect">
            <a:avLst/>
          </a:prstGeom>
          <a:noFill/>
        </p:spPr>
        <p:txBody>
          <a:bodyPr wrap="square" rtlCol="0">
            <a:spAutoFit/>
          </a:bodyPr>
          <a:lstStyle/>
          <a:p>
            <a:r>
              <a:rPr lang="en-US" sz="2000" dirty="0"/>
              <a:t>It’s important to remember to stay on topic with regards to the subject line.  You don’t want to necessarily ramble on about something that doesn’t relate to what you have stated in the subject line. </a:t>
            </a:r>
          </a:p>
          <a:p>
            <a:r>
              <a:rPr lang="en-US" sz="2000" dirty="0"/>
              <a:t>This can be an easy thing to do, get off topic and start talking about something else. </a:t>
            </a:r>
          </a:p>
          <a:p>
            <a:endParaRPr lang="en-US" sz="2000" dirty="0"/>
          </a:p>
          <a:p>
            <a:r>
              <a:rPr lang="en-US" sz="2000" dirty="0"/>
              <a:t>Remember:</a:t>
            </a:r>
          </a:p>
          <a:p>
            <a:pPr marL="285750" indent="-285750">
              <a:buFontTx/>
              <a:buChar char="-"/>
            </a:pPr>
            <a:r>
              <a:rPr lang="en-US" sz="2000" dirty="0"/>
              <a:t>Stay focused on your topic</a:t>
            </a:r>
          </a:p>
          <a:p>
            <a:pPr marL="285750" indent="-285750">
              <a:buFontTx/>
              <a:buChar char="-"/>
            </a:pPr>
            <a:r>
              <a:rPr lang="en-US" sz="2000" dirty="0"/>
              <a:t>Don’t ramble on </a:t>
            </a:r>
          </a:p>
          <a:p>
            <a:pPr marL="285750" indent="-285750">
              <a:buFontTx/>
              <a:buChar char="-"/>
            </a:pPr>
            <a:r>
              <a:rPr lang="en-US" sz="2000" dirty="0"/>
              <a:t>Have a purpose to your email</a:t>
            </a:r>
          </a:p>
          <a:p>
            <a:pPr marL="285750" indent="-285750">
              <a:buFontTx/>
              <a:buChar char="-"/>
            </a:pPr>
            <a:r>
              <a:rPr lang="en-US" sz="2000" dirty="0"/>
              <a:t>Use polite language </a:t>
            </a:r>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217678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3.</a:t>
            </a:r>
            <a:r>
              <a:rPr lang="zh-CN" altLang="en-US" b="1" dirty="0"/>
              <a:t>Word choice </a:t>
            </a:r>
          </a:p>
        </p:txBody>
      </p:sp>
      <p:sp>
        <p:nvSpPr>
          <p:cNvPr id="3" name="TextBox 2">
            <a:extLst>
              <a:ext uri="{FF2B5EF4-FFF2-40B4-BE49-F238E27FC236}">
                <a16:creationId xmlns:a16="http://schemas.microsoft.com/office/drawing/2014/main" id="{EB0FDBC9-1C0D-F844-A4B0-B6BAC7C457FB}"/>
              </a:ext>
            </a:extLst>
          </p:cNvPr>
          <p:cNvSpPr txBox="1"/>
          <p:nvPr/>
        </p:nvSpPr>
        <p:spPr>
          <a:xfrm>
            <a:off x="602615" y="987574"/>
            <a:ext cx="8255665" cy="2831544"/>
          </a:xfrm>
          <a:prstGeom prst="rect">
            <a:avLst/>
          </a:prstGeom>
          <a:noFill/>
        </p:spPr>
        <p:txBody>
          <a:bodyPr wrap="square" rtlCol="0">
            <a:spAutoFit/>
          </a:bodyPr>
          <a:lstStyle/>
          <a:p>
            <a:r>
              <a:rPr lang="en-US" sz="2000" dirty="0"/>
              <a:t>This is an important aspect when composing an email to someone in a position of authority, such as a boss or a bank manager.  Your words speak for you, so this is a direct reflection of who you are. You want to come across as someone who can be trusted, is confident in who they are, is an educated person, and, when able to, displays a degree of empathy.  </a:t>
            </a:r>
          </a:p>
          <a:p>
            <a:r>
              <a:rPr lang="en-US" sz="2000" dirty="0"/>
              <a:t>These qualities can all go a long way in towards your reputation and your character, all traits that can be highly beneficial for you as you make your way in the professional world.  </a:t>
            </a:r>
          </a:p>
          <a:p>
            <a:endParaRPr lang="en-US" dirty="0"/>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217678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a:t>3.</a:t>
            </a:r>
            <a:r>
              <a:rPr lang="zh-CN" altLang="en-US" b="1"/>
              <a:t>Word choice </a:t>
            </a:r>
          </a:p>
        </p:txBody>
      </p:sp>
      <p:sp>
        <p:nvSpPr>
          <p:cNvPr id="3" name="TextBox 2">
            <a:extLst>
              <a:ext uri="{FF2B5EF4-FFF2-40B4-BE49-F238E27FC236}">
                <a16:creationId xmlns:a16="http://schemas.microsoft.com/office/drawing/2014/main" id="{EB0FDBC9-1C0D-F844-A4B0-B6BAC7C457FB}"/>
              </a:ext>
            </a:extLst>
          </p:cNvPr>
          <p:cNvSpPr txBox="1"/>
          <p:nvPr/>
        </p:nvSpPr>
        <p:spPr>
          <a:xfrm>
            <a:off x="602615" y="987574"/>
            <a:ext cx="7827037" cy="3170099"/>
          </a:xfrm>
          <a:prstGeom prst="rect">
            <a:avLst/>
          </a:prstGeom>
          <a:noFill/>
        </p:spPr>
        <p:txBody>
          <a:bodyPr wrap="square" rtlCol="0">
            <a:spAutoFit/>
          </a:bodyPr>
          <a:lstStyle/>
          <a:p>
            <a:r>
              <a:rPr lang="en-US" sz="2000" dirty="0"/>
              <a:t>Much too often people do not take the time to adequately write an effective email.  </a:t>
            </a:r>
          </a:p>
          <a:p>
            <a:r>
              <a:rPr lang="en-US" sz="2000" dirty="0"/>
              <a:t>They rush through it and as a result, they will have various errors which they do not see and will send the email without being aware that they have made these errors.  </a:t>
            </a:r>
          </a:p>
          <a:p>
            <a:r>
              <a:rPr lang="en-US" sz="2000" dirty="0"/>
              <a:t>Do not be one of these people.  Take those extra few minutes to ensure that your email is error free, as this could mean the difference between landing that dream job which could change your life or not.  </a:t>
            </a:r>
          </a:p>
          <a:p>
            <a:endParaRPr lang="en-US" sz="2000" dirty="0"/>
          </a:p>
          <a:p>
            <a:r>
              <a:rPr lang="en-US" sz="2000" dirty="0"/>
              <a:t>Which do you want?</a:t>
            </a:r>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箭头3"/>
          <p:cNvSpPr>
            <a:spLocks noChangeArrowheads="1"/>
          </p:cNvSpPr>
          <p:nvPr/>
        </p:nvSpPr>
        <p:spPr bwMode="auto">
          <a:xfrm flipV="1">
            <a:off x="751523" y="2711194"/>
            <a:ext cx="819150" cy="1141413"/>
          </a:xfrm>
          <a:custGeom>
            <a:avLst/>
            <a:gdLst/>
            <a:ahLst/>
            <a:cxnLst>
              <a:cxn ang="0">
                <a:pos x="118" y="1044"/>
              </a:cxn>
              <a:cxn ang="0">
                <a:pos x="128" y="340"/>
              </a:cxn>
              <a:cxn ang="0">
                <a:pos x="264" y="210"/>
              </a:cxn>
              <a:cxn ang="0">
                <a:pos x="720" y="202"/>
              </a:cxn>
              <a:cxn ang="0">
                <a:pos x="720" y="320"/>
              </a:cxn>
              <a:cxn ang="0">
                <a:pos x="933" y="153"/>
              </a:cxn>
              <a:cxn ang="0">
                <a:pos x="712" y="0"/>
              </a:cxn>
              <a:cxn ang="0">
                <a:pos x="714" y="92"/>
              </a:cxn>
              <a:cxn ang="0">
                <a:pos x="234" y="94"/>
              </a:cxn>
              <a:cxn ang="0">
                <a:pos x="0" y="298"/>
              </a:cxn>
              <a:cxn ang="0">
                <a:pos x="0" y="1058"/>
              </a:cxn>
              <a:cxn ang="0">
                <a:pos x="118" y="1044"/>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A6A6A6"/>
          </a:solidFill>
          <a:ln w="9525">
            <a:noFill/>
            <a:round/>
          </a:ln>
        </p:spPr>
        <p:txBody>
          <a:bodyPr wrap="none" lIns="62111" tIns="31055" rIns="62111" bIns="31055" anchor="ctr"/>
          <a:lstStyle/>
          <a:p>
            <a:endParaRPr lang="zh-CN" altLang="en-US" sz="900" dirty="0">
              <a:solidFill>
                <a:srgbClr val="000000"/>
              </a:solidFill>
            </a:endParaRPr>
          </a:p>
        </p:txBody>
      </p:sp>
      <p:sp>
        <p:nvSpPr>
          <p:cNvPr id="28" name="箭头2"/>
          <p:cNvSpPr>
            <a:spLocks noChangeArrowheads="1"/>
          </p:cNvSpPr>
          <p:nvPr/>
        </p:nvSpPr>
        <p:spPr bwMode="auto">
          <a:xfrm rot="-5400000">
            <a:off x="967424" y="2236531"/>
            <a:ext cx="244475" cy="974725"/>
          </a:xfrm>
          <a:custGeom>
            <a:avLst/>
            <a:gdLst/>
            <a:ahLst/>
            <a:cxnLst>
              <a:cxn ang="0">
                <a:pos x="37" y="1"/>
              </a:cxn>
              <a:cxn ang="0">
                <a:pos x="45" y="472"/>
              </a:cxn>
              <a:cxn ang="0">
                <a:pos x="0" y="474"/>
              </a:cxn>
              <a:cxn ang="0">
                <a:pos x="72" y="604"/>
              </a:cxn>
              <a:cxn ang="0">
                <a:pos x="142" y="474"/>
              </a:cxn>
              <a:cxn ang="0">
                <a:pos x="100" y="474"/>
              </a:cxn>
              <a:cxn ang="0">
                <a:pos x="99" y="0"/>
              </a:cxn>
              <a:cxn ang="0">
                <a:pos x="37" y="1"/>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rgbClr val="A6A6A6"/>
          </a:solidFill>
          <a:ln w="9525">
            <a:noFill/>
            <a:round/>
          </a:ln>
        </p:spPr>
        <p:txBody>
          <a:bodyPr wrap="none" lIns="62111" tIns="31055" rIns="62111" bIns="31055" anchor="ctr"/>
          <a:lstStyle/>
          <a:p>
            <a:endParaRPr lang="zh-CN" altLang="en-US" sz="900" dirty="0">
              <a:solidFill>
                <a:srgbClr val="000000"/>
              </a:solidFill>
            </a:endParaRPr>
          </a:p>
        </p:txBody>
      </p:sp>
      <p:sp>
        <p:nvSpPr>
          <p:cNvPr id="29" name="箭头1"/>
          <p:cNvSpPr>
            <a:spLocks noChangeArrowheads="1"/>
          </p:cNvSpPr>
          <p:nvPr/>
        </p:nvSpPr>
        <p:spPr bwMode="auto">
          <a:xfrm>
            <a:off x="746760" y="1465006"/>
            <a:ext cx="819150" cy="1322387"/>
          </a:xfrm>
          <a:custGeom>
            <a:avLst/>
            <a:gdLst/>
            <a:ahLst/>
            <a:cxnLst>
              <a:cxn ang="0">
                <a:pos x="118" y="1044"/>
              </a:cxn>
              <a:cxn ang="0">
                <a:pos x="128" y="340"/>
              </a:cxn>
              <a:cxn ang="0">
                <a:pos x="264" y="210"/>
              </a:cxn>
              <a:cxn ang="0">
                <a:pos x="720" y="202"/>
              </a:cxn>
              <a:cxn ang="0">
                <a:pos x="720" y="320"/>
              </a:cxn>
              <a:cxn ang="0">
                <a:pos x="933" y="153"/>
              </a:cxn>
              <a:cxn ang="0">
                <a:pos x="712" y="0"/>
              </a:cxn>
              <a:cxn ang="0">
                <a:pos x="714" y="92"/>
              </a:cxn>
              <a:cxn ang="0">
                <a:pos x="234" y="94"/>
              </a:cxn>
              <a:cxn ang="0">
                <a:pos x="0" y="298"/>
              </a:cxn>
              <a:cxn ang="0">
                <a:pos x="0" y="1058"/>
              </a:cxn>
              <a:cxn ang="0">
                <a:pos x="118" y="1044"/>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A6A6A6"/>
          </a:solidFill>
          <a:ln w="9525">
            <a:noFill/>
            <a:round/>
          </a:ln>
        </p:spPr>
        <p:txBody>
          <a:bodyPr wrap="none" lIns="62111" tIns="31055" rIns="62111" bIns="31055" anchor="ctr"/>
          <a:lstStyle/>
          <a:p>
            <a:endParaRPr lang="zh-CN" altLang="en-US" sz="900" dirty="0">
              <a:solidFill>
                <a:srgbClr val="000000"/>
              </a:solidFill>
            </a:endParaRPr>
          </a:p>
        </p:txBody>
      </p:sp>
      <p:sp>
        <p:nvSpPr>
          <p:cNvPr id="30" name="文本1"/>
          <p:cNvSpPr>
            <a:spLocks noChangeArrowheads="1"/>
          </p:cNvSpPr>
          <p:nvPr/>
        </p:nvSpPr>
        <p:spPr bwMode="auto">
          <a:xfrm>
            <a:off x="2816860" y="956310"/>
            <a:ext cx="6038215" cy="897255"/>
          </a:xfrm>
          <a:prstGeom prst="roundRect">
            <a:avLst>
              <a:gd name="adj" fmla="val 11505"/>
            </a:avLst>
          </a:prstGeom>
          <a:noFill/>
          <a:ln w="15875">
            <a:solidFill>
              <a:schemeClr val="bg1">
                <a:lumMod val="75000"/>
              </a:schemeClr>
            </a:solidFill>
            <a:round/>
          </a:ln>
        </p:spPr>
        <p:txBody>
          <a:bodyPr lIns="62111" tIns="31055" rIns="62111" bIns="31055" anchor="ctr"/>
          <a:lstStyle/>
          <a:p>
            <a:pPr>
              <a:lnSpc>
                <a:spcPct val="120000"/>
              </a:lnSpc>
            </a:pPr>
            <a:r>
              <a:rPr lang="zh-CN" altLang="en-US" sz="1600" b="1" dirty="0">
                <a:latin typeface="微软雅黑" panose="020B0503020204020204" pitchFamily="34" charset="-122"/>
                <a:ea typeface="微软雅黑" panose="020B0503020204020204" pitchFamily="34" charset="-122"/>
              </a:rPr>
              <a:t>Always include a subject in the ‘Subject’ line, this allows the recipient to quickly know what the email could be about.</a:t>
            </a:r>
          </a:p>
        </p:txBody>
      </p:sp>
      <p:sp>
        <p:nvSpPr>
          <p:cNvPr id="31" name="标题1"/>
          <p:cNvSpPr>
            <a:spLocks noChangeArrowheads="1"/>
          </p:cNvSpPr>
          <p:nvPr/>
        </p:nvSpPr>
        <p:spPr bwMode="auto">
          <a:xfrm>
            <a:off x="1577340" y="951865"/>
            <a:ext cx="1174115" cy="901700"/>
          </a:xfrm>
          <a:prstGeom prst="roundRect">
            <a:avLst>
              <a:gd name="adj" fmla="val 11921"/>
            </a:avLst>
          </a:prstGeom>
          <a:solidFill>
            <a:schemeClr val="accent2"/>
          </a:solidFill>
          <a:ln w="25400">
            <a:noFill/>
            <a:round/>
          </a:ln>
        </p:spPr>
        <p:txBody>
          <a:bodyPr lIns="62111" tIns="31055" rIns="62111" bIns="31055" anchor="ctr"/>
          <a:lstStyle/>
          <a:p>
            <a:pPr algn="ctr">
              <a:lnSpc>
                <a:spcPct val="120000"/>
              </a:lnSpc>
            </a:pPr>
            <a:r>
              <a:rPr lang="en-US" altLang="zh-CN" b="1" dirty="0">
                <a:solidFill>
                  <a:srgbClr val="F2F2F2"/>
                </a:solidFill>
                <a:latin typeface="微软雅黑" panose="020B0503020204020204" pitchFamily="34" charset="-122"/>
                <a:ea typeface="微软雅黑" panose="020B0503020204020204" pitchFamily="34" charset="-122"/>
              </a:rPr>
              <a:t>s</a:t>
            </a:r>
            <a:r>
              <a:rPr lang="zh-CN" altLang="en-US" b="1" dirty="0">
                <a:solidFill>
                  <a:srgbClr val="F2F2F2"/>
                </a:solidFill>
                <a:latin typeface="微软雅黑" panose="020B0503020204020204" pitchFamily="34" charset="-122"/>
                <a:ea typeface="微软雅黑" panose="020B0503020204020204" pitchFamily="34" charset="-122"/>
              </a:rPr>
              <a:t>ubject</a:t>
            </a:r>
          </a:p>
        </p:txBody>
      </p:sp>
      <p:sp>
        <p:nvSpPr>
          <p:cNvPr id="32" name="文本2"/>
          <p:cNvSpPr>
            <a:spLocks noChangeArrowheads="1"/>
          </p:cNvSpPr>
          <p:nvPr/>
        </p:nvSpPr>
        <p:spPr bwMode="auto">
          <a:xfrm>
            <a:off x="2816860" y="2112010"/>
            <a:ext cx="6038215" cy="1151255"/>
          </a:xfrm>
          <a:prstGeom prst="roundRect">
            <a:avLst>
              <a:gd name="adj" fmla="val 11505"/>
            </a:avLst>
          </a:prstGeom>
          <a:noFill/>
          <a:ln w="15875">
            <a:solidFill>
              <a:schemeClr val="bg1">
                <a:lumMod val="75000"/>
              </a:schemeClr>
            </a:solidFill>
            <a:round/>
          </a:ln>
        </p:spPr>
        <p:txBody>
          <a:bodyPr lIns="62111" tIns="31055" rIns="62111" bIns="31055" anchor="ctr"/>
          <a:lstStyle/>
          <a:p>
            <a:pPr>
              <a:lnSpc>
                <a:spcPct val="120000"/>
              </a:lnSpc>
            </a:pPr>
            <a:r>
              <a:rPr lang="zh-CN" altLang="en-US" sz="1600" b="1" dirty="0">
                <a:solidFill>
                  <a:schemeClr val="tx1"/>
                </a:solidFill>
                <a:latin typeface="微软雅黑" panose="020B0503020204020204" pitchFamily="34" charset="-122"/>
                <a:ea typeface="微软雅黑" panose="020B0503020204020204" pitchFamily="34" charset="-122"/>
              </a:rPr>
              <a:t>Make sure that you know who is actually receiving your email, as you do not want to send it to someone other than your recipient by mistake…… this is where people can get themselves into sensitive situations.</a:t>
            </a:r>
            <a:r>
              <a:rPr lang="zh-CN" altLang="en-US" dirty="0">
                <a:solidFill>
                  <a:schemeClr val="tx1"/>
                </a:solidFill>
                <a:latin typeface="微软雅黑" panose="020B0503020204020204" pitchFamily="34" charset="-122"/>
                <a:ea typeface="微软雅黑" panose="020B0503020204020204" pitchFamily="34" charset="-122"/>
              </a:rPr>
              <a:t> </a:t>
            </a:r>
          </a:p>
        </p:txBody>
      </p:sp>
      <p:sp>
        <p:nvSpPr>
          <p:cNvPr id="33" name="标题2"/>
          <p:cNvSpPr>
            <a:spLocks noChangeArrowheads="1"/>
          </p:cNvSpPr>
          <p:nvPr/>
        </p:nvSpPr>
        <p:spPr bwMode="auto">
          <a:xfrm>
            <a:off x="1577340" y="2276475"/>
            <a:ext cx="1174115" cy="895350"/>
          </a:xfrm>
          <a:prstGeom prst="roundRect">
            <a:avLst>
              <a:gd name="adj" fmla="val 11921"/>
            </a:avLst>
          </a:prstGeom>
          <a:solidFill>
            <a:schemeClr val="accent3"/>
          </a:solidFill>
          <a:ln w="25400">
            <a:noFill/>
            <a:round/>
          </a:ln>
        </p:spPr>
        <p:txBody>
          <a:bodyPr lIns="62111" tIns="31055" rIns="62111" bIns="31055" anchor="ctr"/>
          <a:lstStyle/>
          <a:p>
            <a:pPr algn="ctr">
              <a:lnSpc>
                <a:spcPct val="120000"/>
              </a:lnSpc>
            </a:pPr>
            <a:r>
              <a:rPr lang="zh-CN" altLang="en-US" b="1" dirty="0">
                <a:solidFill>
                  <a:srgbClr val="F2F2F2"/>
                </a:solidFill>
                <a:latin typeface="微软雅黑" panose="020B0503020204020204" pitchFamily="34" charset="-122"/>
                <a:ea typeface="微软雅黑" panose="020B0503020204020204" pitchFamily="34" charset="-122"/>
              </a:rPr>
              <a:t>who</a:t>
            </a:r>
          </a:p>
        </p:txBody>
      </p:sp>
      <p:sp>
        <p:nvSpPr>
          <p:cNvPr id="34" name="文本3"/>
          <p:cNvSpPr>
            <a:spLocks noChangeArrowheads="1"/>
          </p:cNvSpPr>
          <p:nvPr/>
        </p:nvSpPr>
        <p:spPr bwMode="auto">
          <a:xfrm>
            <a:off x="2817495" y="3522345"/>
            <a:ext cx="6037580" cy="885825"/>
          </a:xfrm>
          <a:prstGeom prst="roundRect">
            <a:avLst>
              <a:gd name="adj" fmla="val 11505"/>
            </a:avLst>
          </a:prstGeom>
          <a:noFill/>
          <a:ln w="15875">
            <a:solidFill>
              <a:schemeClr val="bg1">
                <a:lumMod val="75000"/>
              </a:schemeClr>
            </a:solidFill>
            <a:round/>
          </a:ln>
        </p:spPr>
        <p:txBody>
          <a:bodyPr lIns="62111" tIns="31055" rIns="62111" bIns="31055" anchor="ctr"/>
          <a:lstStyle/>
          <a:p>
            <a:pPr>
              <a:lnSpc>
                <a:spcPct val="120000"/>
              </a:lnSpc>
            </a:pPr>
            <a:r>
              <a:rPr lang="zh-CN" altLang="en-US" sz="1600" b="1" dirty="0">
                <a:latin typeface="微软雅黑" panose="020B0503020204020204" pitchFamily="34" charset="-122"/>
                <a:ea typeface="微软雅黑" panose="020B0503020204020204" pitchFamily="34" charset="-122"/>
              </a:rPr>
              <a:t>It is customary to begin your email with a pleasant ‘hello’ or some type of friendly greeting.  </a:t>
            </a:r>
          </a:p>
        </p:txBody>
      </p:sp>
      <p:sp>
        <p:nvSpPr>
          <p:cNvPr id="35" name="标题3"/>
          <p:cNvSpPr>
            <a:spLocks noChangeArrowheads="1"/>
          </p:cNvSpPr>
          <p:nvPr/>
        </p:nvSpPr>
        <p:spPr bwMode="auto">
          <a:xfrm>
            <a:off x="1577340" y="3522345"/>
            <a:ext cx="1174115" cy="885825"/>
          </a:xfrm>
          <a:prstGeom prst="roundRect">
            <a:avLst>
              <a:gd name="adj" fmla="val 11921"/>
            </a:avLst>
          </a:prstGeom>
          <a:solidFill>
            <a:schemeClr val="accent4"/>
          </a:solidFill>
          <a:ln w="25400">
            <a:noFill/>
            <a:round/>
          </a:ln>
        </p:spPr>
        <p:txBody>
          <a:bodyPr lIns="62111" tIns="31055" rIns="62111" bIns="31055" anchor="ctr"/>
          <a:lstStyle/>
          <a:p>
            <a:pPr algn="ctr">
              <a:lnSpc>
                <a:spcPct val="120000"/>
              </a:lnSpc>
            </a:pPr>
            <a:r>
              <a:rPr lang="zh-CN" altLang="en-US" b="1" dirty="0">
                <a:solidFill>
                  <a:srgbClr val="F2F2F2"/>
                </a:solidFill>
                <a:latin typeface="微软雅黑" panose="020B0503020204020204" pitchFamily="34" charset="-122"/>
                <a:ea typeface="微软雅黑" panose="020B0503020204020204" pitchFamily="34" charset="-122"/>
              </a:rPr>
              <a:t>greeting</a:t>
            </a:r>
          </a:p>
        </p:txBody>
      </p:sp>
      <p:sp>
        <p:nvSpPr>
          <p:cNvPr id="36" name="Oval 19"/>
          <p:cNvSpPr>
            <a:spLocks noChangeArrowheads="1"/>
          </p:cNvSpPr>
          <p:nvPr/>
        </p:nvSpPr>
        <p:spPr bwMode="auto">
          <a:xfrm>
            <a:off x="133985" y="2276475"/>
            <a:ext cx="1179195" cy="895350"/>
          </a:xfrm>
          <a:prstGeom prst="ellipse">
            <a:avLst/>
          </a:prstGeom>
          <a:solidFill>
            <a:schemeClr val="accent1"/>
          </a:solidFill>
          <a:ln w="9525">
            <a:noFill/>
            <a:round/>
          </a:ln>
        </p:spPr>
        <p:txBody>
          <a:bodyPr lIns="62111" tIns="31055" rIns="62111" bIns="31055" anchor="ctr"/>
          <a:lstStyle/>
          <a:p>
            <a:pPr algn="ctr">
              <a:lnSpc>
                <a:spcPct val="120000"/>
              </a:lnSpc>
            </a:pPr>
            <a:r>
              <a:rPr lang="en-US" altLang="zh-CN" sz="1900" b="1" dirty="0">
                <a:solidFill>
                  <a:schemeClr val="bg1"/>
                </a:solidFill>
                <a:latin typeface="Arial" panose="020B0604020202020204" pitchFamily="34" charset="0"/>
                <a:ea typeface="微软雅黑" panose="020B0503020204020204" pitchFamily="34" charset="-122"/>
              </a:rPr>
              <a:t>E</a:t>
            </a:r>
            <a:r>
              <a:rPr lang="zh-CN" altLang="en-US" sz="1900" b="1" dirty="0">
                <a:solidFill>
                  <a:schemeClr val="bg1"/>
                </a:solidFill>
                <a:latin typeface="Arial" panose="020B0604020202020204" pitchFamily="34" charset="0"/>
                <a:ea typeface="微软雅黑" panose="020B0503020204020204" pitchFamily="34" charset="-122"/>
              </a:rPr>
              <a:t>mail</a:t>
            </a:r>
          </a:p>
        </p:txBody>
      </p:sp>
      <p:sp>
        <p:nvSpPr>
          <p:cNvPr id="3" name="文本框 2"/>
          <p:cNvSpPr txBox="1"/>
          <p:nvPr/>
        </p:nvSpPr>
        <p:spPr>
          <a:xfrm>
            <a:off x="602615" y="262255"/>
            <a:ext cx="3340735"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a:t>4.</a:t>
            </a:r>
            <a:r>
              <a:rPr lang="zh-CN" altLang="en-US" b="1"/>
              <a:t>Tips </a:t>
            </a:r>
            <a:r>
              <a:rPr lang="en-US" altLang="zh-CN" b="1"/>
              <a:t>- do's and don'ts</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left)">
                                      <p:cBhvr>
                                        <p:cTn id="13" dur="500"/>
                                        <p:tgtEl>
                                          <p:spTgt spid="2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wipe(left)">
                                      <p:cBhvr>
                                        <p:cTn id="21" dur="500"/>
                                        <p:tgtEl>
                                          <p:spTgt spid="30"/>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500"/>
                                        <p:tgtEl>
                                          <p:spTgt spid="33"/>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wipe(left)">
                                      <p:cBhvr>
                                        <p:cTn id="41" dur="500"/>
                                        <p:tgtEl>
                                          <p:spTgt spid="35"/>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P spid="28" grpId="0" bldLvl="0" animBg="1"/>
      <p:bldP spid="29" grpId="0" bldLvl="0" animBg="1"/>
      <p:bldP spid="30" grpId="0" bldLvl="0" animBg="1"/>
      <p:bldP spid="31" grpId="0" bldLvl="0" animBg="1"/>
      <p:bldP spid="32" grpId="0" bldLvl="0" animBg="1"/>
      <p:bldP spid="33" grpId="0" bldLvl="0" animBg="1"/>
      <p:bldP spid="34" grpId="0" bldLvl="0" animBg="1"/>
      <p:bldP spid="35" grpId="0" bldLvl="0" animBg="1"/>
      <p:bldP spid="36"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3340735"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a:t>4.</a:t>
            </a:r>
            <a:r>
              <a:rPr lang="zh-CN" altLang="en-US" b="1"/>
              <a:t>Tips </a:t>
            </a:r>
            <a:r>
              <a:rPr lang="en-US" altLang="zh-CN" b="1"/>
              <a:t>- do's and don'ts</a:t>
            </a:r>
          </a:p>
        </p:txBody>
      </p:sp>
      <p:sp>
        <p:nvSpPr>
          <p:cNvPr id="4" name="TextBox 3">
            <a:extLst>
              <a:ext uri="{FF2B5EF4-FFF2-40B4-BE49-F238E27FC236}">
                <a16:creationId xmlns:a16="http://schemas.microsoft.com/office/drawing/2014/main" id="{20328FCB-9615-1D48-AC5E-397C6778DA65}"/>
              </a:ext>
            </a:extLst>
          </p:cNvPr>
          <p:cNvSpPr txBox="1"/>
          <p:nvPr/>
        </p:nvSpPr>
        <p:spPr>
          <a:xfrm>
            <a:off x="357158" y="714362"/>
            <a:ext cx="8715436" cy="4093428"/>
          </a:xfrm>
          <a:prstGeom prst="rect">
            <a:avLst/>
          </a:prstGeom>
          <a:noFill/>
        </p:spPr>
        <p:txBody>
          <a:bodyPr wrap="square" rtlCol="0">
            <a:spAutoFit/>
          </a:bodyPr>
          <a:lstStyle/>
          <a:p>
            <a:r>
              <a:rPr lang="en-US" sz="2000" dirty="0"/>
              <a:t>Don’t: </a:t>
            </a:r>
          </a:p>
          <a:p>
            <a:pPr marL="285750" indent="-285750">
              <a:buFontTx/>
              <a:buChar char="-"/>
            </a:pPr>
            <a:r>
              <a:rPr lang="en-US" sz="2000" dirty="0"/>
              <a:t>be repetitive in your message, be direct and to the point</a:t>
            </a:r>
          </a:p>
          <a:p>
            <a:pPr marL="285750" indent="-285750">
              <a:buFontTx/>
              <a:buChar char="-"/>
            </a:pPr>
            <a:r>
              <a:rPr lang="en-US" sz="2000" dirty="0"/>
              <a:t>rush your email, as this can lead to unwanted errors that you may regret</a:t>
            </a:r>
          </a:p>
          <a:p>
            <a:pPr marL="285750" indent="-285750">
              <a:buFontTx/>
              <a:buChar char="-"/>
            </a:pPr>
            <a:r>
              <a:rPr lang="en-US" sz="2000" dirty="0"/>
              <a:t>change your subject midway through your email; stay focused and on task</a:t>
            </a:r>
          </a:p>
          <a:p>
            <a:pPr marL="285750" indent="-285750">
              <a:buFontTx/>
              <a:buChar char="-"/>
            </a:pPr>
            <a:r>
              <a:rPr lang="en-US" sz="2000" dirty="0"/>
              <a:t>add pictures or video unless you know your recipient and it pertains to your subject</a:t>
            </a:r>
          </a:p>
          <a:p>
            <a:r>
              <a:rPr lang="en-CA" sz="2000" b="1" dirty="0"/>
              <a:t>Remember, a sloppy email full of mistakes makes a bad impression.</a:t>
            </a:r>
            <a:endParaRPr lang="en-US" sz="2000" dirty="0"/>
          </a:p>
          <a:p>
            <a:r>
              <a:rPr lang="en-US" sz="2000" dirty="0"/>
              <a:t>Do:</a:t>
            </a:r>
          </a:p>
          <a:p>
            <a:pPr marL="285750" indent="-285750">
              <a:buFontTx/>
              <a:buChar char="-"/>
            </a:pPr>
            <a:r>
              <a:rPr lang="en-US" sz="2000" dirty="0"/>
              <a:t>use correct grammar, punctuation and spelling</a:t>
            </a:r>
          </a:p>
          <a:p>
            <a:pPr marL="285750" indent="-285750">
              <a:buFontTx/>
              <a:buChar char="-"/>
            </a:pPr>
            <a:r>
              <a:rPr lang="en-US" sz="2000" dirty="0"/>
              <a:t>be polite and courteous</a:t>
            </a:r>
          </a:p>
          <a:p>
            <a:pPr marL="285750" indent="-285750">
              <a:buFontTx/>
              <a:buChar char="-"/>
            </a:pPr>
            <a:r>
              <a:rPr lang="en-US" sz="2000" dirty="0"/>
              <a:t>be knowledgeable in what you are saying in your email</a:t>
            </a:r>
          </a:p>
          <a:p>
            <a:pPr marL="285750" indent="-285750">
              <a:buFontTx/>
              <a:buChar char="-"/>
            </a:pPr>
            <a:r>
              <a:rPr lang="en-US" sz="2000" dirty="0"/>
              <a:t>understand your audience </a:t>
            </a:r>
          </a:p>
          <a:p>
            <a:r>
              <a:rPr lang="en-US" sz="2000" b="1" dirty="0"/>
              <a:t>Remember, being positive, kind, and enthusiastic can go a long way</a:t>
            </a:r>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0"/>
          <p:cNvGrpSpPr/>
          <p:nvPr/>
        </p:nvGrpSpPr>
        <p:grpSpPr>
          <a:xfrm>
            <a:off x="6471524" y="2035820"/>
            <a:ext cx="1963125" cy="1904082"/>
            <a:chOff x="6572264" y="1643056"/>
            <a:chExt cx="1963381" cy="1903642"/>
          </a:xfrm>
        </p:grpSpPr>
        <p:sp>
          <p:nvSpPr>
            <p:cNvPr id="9" name="Arc 10"/>
            <p:cNvSpPr/>
            <p:nvPr/>
          </p:nvSpPr>
          <p:spPr>
            <a:xfrm>
              <a:off x="6572264" y="1643056"/>
              <a:ext cx="1903642" cy="1903642"/>
            </a:xfrm>
            <a:prstGeom prst="arc">
              <a:avLst>
                <a:gd name="adj1" fmla="val 21571566"/>
                <a:gd name="adj2" fmla="val 10822907"/>
              </a:avLst>
            </a:prstGeom>
            <a:solidFill>
              <a:schemeClr val="accent4"/>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2800" spc="213" dirty="0">
                  <a:solidFill>
                    <a:schemeClr val="bg1"/>
                  </a:solidFill>
                  <a:latin typeface="微软雅黑" panose="020B0503020204020204" pitchFamily="34" charset="-122"/>
                  <a:ea typeface="微软雅黑" panose="020B0503020204020204" pitchFamily="34" charset="-122"/>
                </a:rPr>
                <a:t>04</a:t>
              </a:r>
            </a:p>
          </p:txBody>
        </p:sp>
        <p:sp>
          <p:nvSpPr>
            <p:cNvPr id="10" name="Rectangle 15"/>
            <p:cNvSpPr/>
            <p:nvPr/>
          </p:nvSpPr>
          <p:spPr>
            <a:xfrm>
              <a:off x="6617338" y="1908759"/>
              <a:ext cx="1918307" cy="398688"/>
            </a:xfrm>
            <a:prstGeom prst="rect">
              <a:avLst/>
            </a:prstGeom>
          </p:spPr>
          <p:txBody>
            <a:bodyPr wrap="square">
              <a:spAutoFit/>
            </a:bodyPr>
            <a:lstStyle/>
            <a:p>
              <a:pPr lvl="0" algn="ctr"/>
              <a:r>
                <a:rPr lang="zh-CN" altLang="en-US" sz="2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CN" altLang="en-US" sz="20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Tips </a:t>
              </a:r>
              <a:endParaRPr lang="zh-CN" altLang="en-US" sz="9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 name="Group 39"/>
          <p:cNvGrpSpPr/>
          <p:nvPr/>
        </p:nvGrpSpPr>
        <p:grpSpPr>
          <a:xfrm>
            <a:off x="4542950" y="2035820"/>
            <a:ext cx="1928180" cy="1904082"/>
            <a:chOff x="4643438" y="1643056"/>
            <a:chExt cx="1928431" cy="1903642"/>
          </a:xfrm>
        </p:grpSpPr>
        <p:sp>
          <p:nvSpPr>
            <p:cNvPr id="22" name="Arc 9"/>
            <p:cNvSpPr/>
            <p:nvPr/>
          </p:nvSpPr>
          <p:spPr>
            <a:xfrm>
              <a:off x="4643438" y="1643056"/>
              <a:ext cx="1903642" cy="1903642"/>
            </a:xfrm>
            <a:prstGeom prst="arc">
              <a:avLst>
                <a:gd name="adj1" fmla="val 10782369"/>
                <a:gd name="adj2" fmla="val 0"/>
              </a:avLst>
            </a:prstGeom>
            <a:solidFill>
              <a:schemeClr val="accent3"/>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2800" spc="213" dirty="0">
                  <a:solidFill>
                    <a:schemeClr val="bg1"/>
                  </a:solidFill>
                  <a:latin typeface="微软雅黑" panose="020B0503020204020204" pitchFamily="34" charset="-122"/>
                  <a:ea typeface="微软雅黑" panose="020B0503020204020204" pitchFamily="34" charset="-122"/>
                </a:rPr>
                <a:t>03</a:t>
              </a:r>
            </a:p>
          </p:txBody>
        </p:sp>
        <p:sp>
          <p:nvSpPr>
            <p:cNvPr id="23" name="Rectangle 12"/>
            <p:cNvSpPr/>
            <p:nvPr/>
          </p:nvSpPr>
          <p:spPr>
            <a:xfrm>
              <a:off x="4741222" y="2939698"/>
              <a:ext cx="1830647" cy="398688"/>
            </a:xfrm>
            <a:prstGeom prst="rect">
              <a:avLst/>
            </a:prstGeom>
          </p:spPr>
          <p:txBody>
            <a:bodyPr wrap="square">
              <a:spAutoFit/>
            </a:bodyPr>
            <a:lstStyle/>
            <a:p>
              <a:pPr lvl="0" algn="ctr"/>
              <a:r>
                <a:rPr lang="zh-CN" altLang="en-US" sz="20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Word choice  </a:t>
              </a:r>
              <a:endParaRPr lang="zh-CN" altLang="en-US" sz="9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Group 37"/>
          <p:cNvGrpSpPr/>
          <p:nvPr/>
        </p:nvGrpSpPr>
        <p:grpSpPr>
          <a:xfrm>
            <a:off x="685801" y="2035820"/>
            <a:ext cx="1941830" cy="1904082"/>
            <a:chOff x="785786" y="1643056"/>
            <a:chExt cx="1942083" cy="1903642"/>
          </a:xfrm>
        </p:grpSpPr>
        <p:sp>
          <p:nvSpPr>
            <p:cNvPr id="29" name="Arc 7"/>
            <p:cNvSpPr/>
            <p:nvPr/>
          </p:nvSpPr>
          <p:spPr>
            <a:xfrm>
              <a:off x="785786" y="1643056"/>
              <a:ext cx="1903642" cy="1903642"/>
            </a:xfrm>
            <a:prstGeom prst="arc">
              <a:avLst>
                <a:gd name="adj1" fmla="val 10782369"/>
                <a:gd name="adj2" fmla="val 0"/>
              </a:avLst>
            </a:prstGeom>
            <a:solidFill>
              <a:schemeClr val="accent1"/>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2800" spc="213" dirty="0">
                  <a:solidFill>
                    <a:schemeClr val="bg1"/>
                  </a:solidFill>
                  <a:latin typeface="微软雅黑" panose="020B0503020204020204" pitchFamily="34" charset="-122"/>
                  <a:ea typeface="微软雅黑" panose="020B0503020204020204" pitchFamily="34" charset="-122"/>
                </a:rPr>
                <a:t>01</a:t>
              </a:r>
            </a:p>
          </p:txBody>
        </p:sp>
        <p:sp>
          <p:nvSpPr>
            <p:cNvPr id="30" name="Rectangle 13"/>
            <p:cNvSpPr/>
            <p:nvPr/>
          </p:nvSpPr>
          <p:spPr>
            <a:xfrm>
              <a:off x="785786" y="2785792"/>
              <a:ext cx="1942083" cy="706592"/>
            </a:xfrm>
            <a:prstGeom prst="rect">
              <a:avLst/>
            </a:prstGeom>
          </p:spPr>
          <p:txBody>
            <a:bodyPr wrap="square">
              <a:spAutoFit/>
            </a:bodyPr>
            <a:lstStyle/>
            <a:p>
              <a:pPr algn="ctr"/>
              <a:r>
                <a:rPr lang="en-US" altLang="zh-CN" sz="20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F</a:t>
              </a:r>
              <a:r>
                <a:rPr lang="zh-CN" altLang="en-US" sz="20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ormal  and informal letters</a:t>
              </a:r>
            </a:p>
          </p:txBody>
        </p:sp>
      </p:grpSp>
      <p:grpSp>
        <p:nvGrpSpPr>
          <p:cNvPr id="8" name="Group 38"/>
          <p:cNvGrpSpPr/>
          <p:nvPr/>
        </p:nvGrpSpPr>
        <p:grpSpPr>
          <a:xfrm>
            <a:off x="2614376" y="2035820"/>
            <a:ext cx="1957705" cy="1904082"/>
            <a:chOff x="2714612" y="1643056"/>
            <a:chExt cx="1957960" cy="1903642"/>
          </a:xfrm>
        </p:grpSpPr>
        <p:sp>
          <p:nvSpPr>
            <p:cNvPr id="35" name="Arc 8"/>
            <p:cNvSpPr/>
            <p:nvPr/>
          </p:nvSpPr>
          <p:spPr>
            <a:xfrm>
              <a:off x="2714612" y="1643056"/>
              <a:ext cx="1903642" cy="1903642"/>
            </a:xfrm>
            <a:prstGeom prst="arc">
              <a:avLst>
                <a:gd name="adj1" fmla="val 21571566"/>
                <a:gd name="adj2" fmla="val 10822907"/>
              </a:avLst>
            </a:prstGeom>
            <a:solidFill>
              <a:schemeClr val="accent2"/>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2800" spc="213" dirty="0">
                  <a:solidFill>
                    <a:schemeClr val="bg1"/>
                  </a:solidFill>
                  <a:latin typeface="微软雅黑" panose="020B0503020204020204" pitchFamily="34" charset="-122"/>
                  <a:ea typeface="微软雅黑" panose="020B0503020204020204" pitchFamily="34" charset="-122"/>
                </a:rPr>
                <a:t>02</a:t>
              </a:r>
            </a:p>
          </p:txBody>
        </p:sp>
        <p:sp>
          <p:nvSpPr>
            <p:cNvPr id="36" name="Rectangle 14"/>
            <p:cNvSpPr/>
            <p:nvPr/>
          </p:nvSpPr>
          <p:spPr>
            <a:xfrm>
              <a:off x="2714612" y="1754790"/>
              <a:ext cx="1957960" cy="706592"/>
            </a:xfrm>
            <a:prstGeom prst="rect">
              <a:avLst/>
            </a:prstGeom>
          </p:spPr>
          <p:txBody>
            <a:bodyPr wrap="square">
              <a:spAutoFit/>
            </a:bodyPr>
            <a:lstStyle/>
            <a:p>
              <a:pPr lvl="0" algn="ctr"/>
              <a:r>
                <a:rPr lang="zh-CN" altLang="en-US" sz="20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How to follow the subject line</a:t>
              </a:r>
            </a:p>
          </p:txBody>
        </p:sp>
      </p:grpSp>
      <p:sp>
        <p:nvSpPr>
          <p:cNvPr id="37" name="Subtitle 10"/>
          <p:cNvSpPr txBox="1"/>
          <p:nvPr/>
        </p:nvSpPr>
        <p:spPr>
          <a:xfrm>
            <a:off x="207010" y="406400"/>
            <a:ext cx="2860040" cy="796925"/>
          </a:xfrm>
          <a:prstGeom prst="rect">
            <a:avLst/>
          </a:prstGeom>
        </p:spPr>
        <p:txBody>
          <a:bodyPr lIns="65023" tIns="32511" rIns="65023" bIns="3251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4000" b="1" dirty="0">
                <a:solidFill>
                  <a:srgbClr val="002060"/>
                </a:solidFill>
                <a:latin typeface="Agency FB" panose="020B0503020202020204" pitchFamily="34" charset="0"/>
                <a:ea typeface="微软雅黑" panose="020B0503020204020204" pitchFamily="34" charset="-122"/>
              </a:rPr>
              <a:t>CONTENTS</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lide(fromTop)">
                                      <p:cBhvr>
                                        <p:cTn id="11" dur="500"/>
                                        <p:tgtEl>
                                          <p:spTgt spid="8"/>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lide(fromBottom)">
                                      <p:cBhvr>
                                        <p:cTn id="15" dur="500"/>
                                        <p:tgtEl>
                                          <p:spTgt spid="4"/>
                                        </p:tgtEl>
                                      </p:cBhvr>
                                    </p:animEffect>
                                  </p:childTnLst>
                                </p:cTn>
                              </p:par>
                            </p:childTnLst>
                          </p:cTn>
                        </p:par>
                        <p:par>
                          <p:cTn id="16" fill="hold">
                            <p:stCondLst>
                              <p:cond delay="1500"/>
                            </p:stCondLst>
                            <p:childTnLst>
                              <p:par>
                                <p:cTn id="17" presetID="12" presetClass="entr" presetSubtype="1"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slide(fromTop)">
                                      <p:cBhvr>
                                        <p:cTn id="19" dur="500"/>
                                        <p:tgtEl>
                                          <p:spTgt spid="2"/>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7">
                                            <p:txEl>
                                              <p:pRg st="0" end="0"/>
                                            </p:txEl>
                                          </p:spTgt>
                                        </p:tgtEl>
                                        <p:attrNameLst>
                                          <p:attrName>style.visibility</p:attrName>
                                        </p:attrNameLst>
                                      </p:cBhvr>
                                      <p:to>
                                        <p:strVal val="visible"/>
                                      </p:to>
                                    </p:set>
                                    <p:animEffect transition="in" filter="fade">
                                      <p:cBhvr>
                                        <p:cTn id="23"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31"/>
          <p:cNvCxnSpPr/>
          <p:nvPr/>
        </p:nvCxnSpPr>
        <p:spPr>
          <a:xfrm>
            <a:off x="4937678" y="3516089"/>
            <a:ext cx="2916642" cy="1"/>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02615" y="262255"/>
            <a:ext cx="317627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1. </a:t>
            </a:r>
            <a:r>
              <a:rPr lang="zh-CN" altLang="en-US" b="1" dirty="0"/>
              <a:t>Formal </a:t>
            </a:r>
            <a:r>
              <a:rPr lang="zh-CN" altLang="en-US" b="1" dirty="0">
                <a:solidFill>
                  <a:schemeClr val="tx1"/>
                </a:solidFill>
              </a:rPr>
              <a:t>and </a:t>
            </a:r>
            <a:r>
              <a:rPr lang="en-US" altLang="zh-CN" b="1" dirty="0">
                <a:solidFill>
                  <a:schemeClr val="tx1"/>
                </a:solidFill>
              </a:rPr>
              <a:t>I</a:t>
            </a:r>
            <a:r>
              <a:rPr lang="zh-CN" altLang="en-US" b="1" dirty="0">
                <a:solidFill>
                  <a:schemeClr val="tx1"/>
                </a:solidFill>
              </a:rPr>
              <a:t>nformal </a:t>
            </a:r>
            <a:r>
              <a:rPr lang="en-US" altLang="zh-CN" b="1" dirty="0">
                <a:solidFill>
                  <a:schemeClr val="tx1"/>
                </a:solidFill>
              </a:rPr>
              <a:t>Email’</a:t>
            </a:r>
            <a:r>
              <a:rPr lang="zh-CN" altLang="en-US" b="1" dirty="0"/>
              <a:t>s</a:t>
            </a:r>
          </a:p>
        </p:txBody>
      </p:sp>
      <p:sp>
        <p:nvSpPr>
          <p:cNvPr id="3" name="文本框 2"/>
          <p:cNvSpPr txBox="1"/>
          <p:nvPr/>
        </p:nvSpPr>
        <p:spPr>
          <a:xfrm>
            <a:off x="525780" y="3515995"/>
            <a:ext cx="7661275" cy="707886"/>
          </a:xfrm>
          <a:prstGeom prst="rect">
            <a:avLst/>
          </a:prstGeom>
          <a:noFill/>
        </p:spPr>
        <p:txBody>
          <a:bodyPr wrap="square" rtlCol="0" anchor="t">
            <a:spAutoFit/>
          </a:bodyPr>
          <a:lstStyle/>
          <a:p>
            <a:pPr marL="342900" indent="-342900">
              <a:buFont typeface="Wingdings" panose="05000000000000000000" charset="0"/>
              <a:buChar char="Ø"/>
            </a:pPr>
            <a:endParaRPr lang="en-US" altLang="zh-CN" sz="2000" b="1" dirty="0"/>
          </a:p>
          <a:p>
            <a:pPr marL="342900" indent="-342900">
              <a:buFont typeface="Wingdings" panose="05000000000000000000" charset="0"/>
              <a:buChar char="Ø"/>
            </a:pPr>
            <a:endParaRPr lang="en-US" altLang="zh-CN" sz="2000" b="1" dirty="0"/>
          </a:p>
        </p:txBody>
      </p:sp>
      <p:sp>
        <p:nvSpPr>
          <p:cNvPr id="6" name="文本框 5"/>
          <p:cNvSpPr txBox="1"/>
          <p:nvPr/>
        </p:nvSpPr>
        <p:spPr>
          <a:xfrm>
            <a:off x="500034" y="928676"/>
            <a:ext cx="8161655" cy="3785652"/>
          </a:xfrm>
          <a:prstGeom prst="rect">
            <a:avLst/>
          </a:prstGeom>
          <a:noFill/>
        </p:spPr>
        <p:txBody>
          <a:bodyPr wrap="square" rtlCol="0" anchor="t">
            <a:spAutoFit/>
          </a:bodyPr>
          <a:lstStyle/>
          <a:p>
            <a:pPr marL="342900" indent="-342900">
              <a:buFont typeface="Wingdings" panose="05000000000000000000" charset="0"/>
              <a:buChar char="Ø"/>
            </a:pPr>
            <a:r>
              <a:rPr lang="zh-CN" altLang="en-US" sz="2000" b="1" dirty="0">
                <a:solidFill>
                  <a:schemeClr val="tx1"/>
                </a:solidFill>
              </a:rPr>
              <a:t>If it is a formal email, then you will need to be precise and to the point.  Do not be too wordy or say something other than what your intended purpose is.</a:t>
            </a:r>
            <a:r>
              <a:rPr lang="en-US" altLang="zh-CN" sz="2000" b="1" dirty="0">
                <a:solidFill>
                  <a:schemeClr val="tx1"/>
                </a:solidFill>
              </a:rPr>
              <a:t> If you’re not sure whether to send a formal or informal email, .t’s usually better to send a formal message.  </a:t>
            </a:r>
            <a:r>
              <a:rPr lang="en-US" altLang="zh-CN" sz="2000" b="1" dirty="0"/>
              <a:t>Some examples of people that you would send a formal email to could include:</a:t>
            </a:r>
          </a:p>
          <a:p>
            <a:r>
              <a:rPr lang="en-US" altLang="zh-CN" sz="2000" b="1" dirty="0"/>
              <a:t>      y</a:t>
            </a:r>
            <a:r>
              <a:rPr lang="en-US" altLang="zh-CN" sz="2000" b="1" dirty="0">
                <a:solidFill>
                  <a:schemeClr val="tx1"/>
                </a:solidFill>
              </a:rPr>
              <a:t>our boss, a professor, or a public official</a:t>
            </a:r>
          </a:p>
          <a:p>
            <a:pPr marL="342900" indent="-342900">
              <a:buFont typeface="Wingdings" panose="05000000000000000000" charset="0"/>
              <a:buChar char="Ø"/>
            </a:pPr>
            <a:r>
              <a:rPr lang="en-US" altLang="zh-CN" sz="2000" b="1" dirty="0">
                <a:solidFill>
                  <a:schemeClr val="tx1"/>
                </a:solidFill>
              </a:rPr>
              <a:t>Salutation – this is how you begin your email, typically you would begin with ‘Dear Professor Smith, Dear Students, Dear Human Resources Director’</a:t>
            </a:r>
          </a:p>
          <a:p>
            <a:pPr marL="342900" indent="-342900">
              <a:buFont typeface="Wingdings" panose="05000000000000000000" charset="0"/>
              <a:buChar char="Ø"/>
            </a:pPr>
            <a:r>
              <a:rPr lang="en-US" altLang="zh-CN" sz="2000" b="1" dirty="0"/>
              <a:t>Closing - </a:t>
            </a:r>
            <a:r>
              <a:rPr lang="en-CA" sz="2000" b="1" dirty="0"/>
              <a:t>How you end a formal email is equally important. Since the email closing is the last thing your recipient looks at, your email closing can leave a lasting impression.</a:t>
            </a:r>
            <a:endParaRPr lang="en-US" altLang="zh-CN" sz="2000" b="1" dirty="0">
              <a:solidFill>
                <a:schemeClr val="tx1"/>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8FC0D6-B250-4748-8CFB-719E047D81A0}"/>
              </a:ext>
            </a:extLst>
          </p:cNvPr>
          <p:cNvSpPr txBox="1"/>
          <p:nvPr/>
        </p:nvSpPr>
        <p:spPr>
          <a:xfrm>
            <a:off x="899593" y="915566"/>
            <a:ext cx="7744374" cy="2215991"/>
          </a:xfrm>
          <a:prstGeom prst="rect">
            <a:avLst/>
          </a:prstGeom>
          <a:noFill/>
        </p:spPr>
        <p:txBody>
          <a:bodyPr wrap="square" rtlCol="0">
            <a:spAutoFit/>
          </a:bodyPr>
          <a:lstStyle/>
          <a:p>
            <a:r>
              <a:rPr lang="zh-CN" altLang="en-US" sz="2000" b="1" dirty="0">
                <a:solidFill>
                  <a:srgbClr val="002060"/>
                </a:solidFill>
              </a:rPr>
              <a:t>Eg. If you are sending an email to your boss letting him know that you will be going on vacation, don</a:t>
            </a:r>
            <a:r>
              <a:rPr lang="en-US" altLang="zh-CN" sz="2000" b="1" dirty="0">
                <a:solidFill>
                  <a:srgbClr val="002060"/>
                </a:solidFill>
              </a:rPr>
              <a:t>‘</a:t>
            </a:r>
            <a:r>
              <a:rPr lang="zh-CN" altLang="en-US" sz="2000" b="1" dirty="0">
                <a:solidFill>
                  <a:srgbClr val="002060"/>
                </a:solidFill>
              </a:rPr>
              <a:t>t tell him how fun it is going to be, or what you are going to do on vacation,</a:t>
            </a:r>
            <a:r>
              <a:rPr lang="en-US" altLang="zh-CN" sz="2000" b="1" dirty="0">
                <a:solidFill>
                  <a:srgbClr val="002060"/>
                </a:solidFill>
              </a:rPr>
              <a:t> </a:t>
            </a:r>
            <a:r>
              <a:rPr lang="zh-CN" altLang="en-US" sz="2000" b="1" dirty="0">
                <a:solidFill>
                  <a:srgbClr val="002060"/>
                </a:solidFill>
              </a:rPr>
              <a:t>keep it professional and formal</a:t>
            </a:r>
            <a:r>
              <a:rPr lang="en-US" altLang="zh-CN" sz="2000" b="1" dirty="0">
                <a:solidFill>
                  <a:srgbClr val="002060"/>
                </a:solidFill>
              </a:rPr>
              <a:t> and to the point.</a:t>
            </a:r>
            <a:r>
              <a:rPr lang="zh-CN" altLang="en-US" sz="2000" b="1" dirty="0">
                <a:solidFill>
                  <a:srgbClr val="002060"/>
                </a:solidFill>
              </a:rPr>
              <a:t>  </a:t>
            </a:r>
            <a:r>
              <a:rPr lang="en-US" altLang="zh-CN" sz="2000" b="1" dirty="0">
                <a:solidFill>
                  <a:srgbClr val="002060"/>
                </a:solidFill>
              </a:rPr>
              <a:t>Your boss is a very busy person, he likely receives hundreds of emails each day, he does not need to be bogged down with a lot of details of your trip.</a:t>
            </a:r>
            <a:endParaRPr lang="zh-CN" altLang="en-US" sz="2000" b="1" dirty="0">
              <a:solidFill>
                <a:srgbClr val="002060"/>
              </a:solidFill>
            </a:endParaRPr>
          </a:p>
          <a:p>
            <a:endParaRPr lang="en-US" dirty="0"/>
          </a:p>
        </p:txBody>
      </p:sp>
      <p:sp>
        <p:nvSpPr>
          <p:cNvPr id="3" name="文本框 1"/>
          <p:cNvSpPr txBox="1"/>
          <p:nvPr/>
        </p:nvSpPr>
        <p:spPr>
          <a:xfrm>
            <a:off x="602615" y="262255"/>
            <a:ext cx="317627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 </a:t>
            </a:r>
            <a:r>
              <a:rPr lang="zh-CN" altLang="en-US" b="1" dirty="0"/>
              <a:t>Formal </a:t>
            </a:r>
            <a:r>
              <a:rPr lang="zh-CN" altLang="en-US" b="1" dirty="0">
                <a:solidFill>
                  <a:schemeClr val="tx1"/>
                </a:solidFill>
              </a:rPr>
              <a:t>and </a:t>
            </a:r>
            <a:r>
              <a:rPr lang="en-US" altLang="zh-CN" b="1" dirty="0">
                <a:solidFill>
                  <a:schemeClr val="tx1"/>
                </a:solidFill>
              </a:rPr>
              <a:t>I</a:t>
            </a:r>
            <a:r>
              <a:rPr lang="zh-CN" altLang="en-US" b="1" dirty="0">
                <a:solidFill>
                  <a:schemeClr val="tx1"/>
                </a:solidFill>
              </a:rPr>
              <a:t>nformal </a:t>
            </a:r>
            <a:r>
              <a:rPr lang="en-US" altLang="zh-CN" b="1" dirty="0">
                <a:solidFill>
                  <a:schemeClr val="tx1"/>
                </a:solidFill>
              </a:rPr>
              <a:t>Email’</a:t>
            </a:r>
            <a:r>
              <a:rPr lang="zh-CN" altLang="en-US" b="1" dirty="0"/>
              <a:t>s</a:t>
            </a:r>
          </a:p>
        </p:txBody>
      </p:sp>
    </p:spTree>
    <p:extLst>
      <p:ext uri="{BB962C8B-B14F-4D97-AF65-F5344CB8AC3E}">
        <p14:creationId xmlns:p14="http://schemas.microsoft.com/office/powerpoint/2010/main" val="272969981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B922D1-FE18-3B41-BE29-D47701E3049A}"/>
              </a:ext>
            </a:extLst>
          </p:cNvPr>
          <p:cNvSpPr txBox="1"/>
          <p:nvPr/>
        </p:nvSpPr>
        <p:spPr>
          <a:xfrm>
            <a:off x="467545" y="771550"/>
            <a:ext cx="8247860" cy="3970318"/>
          </a:xfrm>
          <a:prstGeom prst="rect">
            <a:avLst/>
          </a:prstGeom>
          <a:noFill/>
        </p:spPr>
        <p:txBody>
          <a:bodyPr wrap="square" rtlCol="0">
            <a:spAutoFit/>
          </a:bodyPr>
          <a:lstStyle/>
          <a:p>
            <a:r>
              <a:rPr lang="zh-CN" altLang="en-US" b="1" dirty="0"/>
              <a:t>Here is an example of a formal email to the head of HR in a company that you are </a:t>
            </a:r>
            <a:endParaRPr lang="en-US" altLang="zh-CN" b="1" dirty="0"/>
          </a:p>
          <a:p>
            <a:r>
              <a:rPr lang="zh-CN" altLang="en-US" b="1" dirty="0"/>
              <a:t>interested in working at:</a:t>
            </a:r>
            <a:endParaRPr lang="en-US" altLang="zh-CN" b="1" dirty="0"/>
          </a:p>
          <a:p>
            <a:endParaRPr lang="en-US" altLang="zh-CN" b="1" dirty="0"/>
          </a:p>
          <a:p>
            <a:r>
              <a:rPr lang="zh-CN" altLang="en-US" b="1" dirty="0"/>
              <a:t>To:  hr@microsoft.com</a:t>
            </a:r>
          </a:p>
          <a:p>
            <a:r>
              <a:rPr lang="zh-CN" altLang="en-US" b="1" dirty="0"/>
              <a:t>Subject: Job Opportunity</a:t>
            </a:r>
          </a:p>
          <a:p>
            <a:endParaRPr lang="zh-CN" altLang="en-US" b="1" dirty="0"/>
          </a:p>
          <a:p>
            <a:r>
              <a:rPr lang="en-US" altLang="zh-CN" b="1" dirty="0"/>
              <a:t>Dear Human Resources Director</a:t>
            </a:r>
            <a:r>
              <a:rPr lang="zh-CN" altLang="en-US" b="1" dirty="0"/>
              <a:t>, </a:t>
            </a:r>
          </a:p>
          <a:p>
            <a:endParaRPr lang="zh-CN" altLang="en-US" b="1" dirty="0"/>
          </a:p>
          <a:p>
            <a:r>
              <a:rPr lang="zh-CN" altLang="en-US" b="1" dirty="0"/>
              <a:t>My name is Gary Smith and I am writing to you in regards to the amazing job</a:t>
            </a:r>
            <a:r>
              <a:rPr lang="en-US" altLang="zh-CN" b="1" dirty="0"/>
              <a:t> opportunity</a:t>
            </a:r>
          </a:p>
          <a:p>
            <a:r>
              <a:rPr lang="zh-CN" altLang="en-US" b="1" dirty="0"/>
              <a:t> </a:t>
            </a:r>
            <a:endParaRPr lang="en-US" altLang="zh-CN" b="1" dirty="0"/>
          </a:p>
          <a:p>
            <a:r>
              <a:rPr lang="zh-CN" altLang="en-US" b="1" dirty="0"/>
              <a:t>that you</a:t>
            </a:r>
            <a:r>
              <a:rPr lang="en-US" altLang="zh-CN" b="1" dirty="0"/>
              <a:t> </a:t>
            </a:r>
            <a:r>
              <a:rPr lang="zh-CN" altLang="en-US" b="1" dirty="0"/>
              <a:t>have available as Executive Director for International Recruitment.  </a:t>
            </a:r>
          </a:p>
          <a:p>
            <a:endParaRPr lang="zh-CN" altLang="en-US" b="1" dirty="0"/>
          </a:p>
          <a:p>
            <a:endParaRPr lang="en-US" dirty="0"/>
          </a:p>
        </p:txBody>
      </p:sp>
      <p:sp>
        <p:nvSpPr>
          <p:cNvPr id="3" name="文本框 1"/>
          <p:cNvSpPr txBox="1"/>
          <p:nvPr/>
        </p:nvSpPr>
        <p:spPr>
          <a:xfrm>
            <a:off x="602615" y="262255"/>
            <a:ext cx="3176270" cy="369332"/>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Sample: </a:t>
            </a:r>
            <a:r>
              <a:rPr lang="zh-CN" altLang="en-US" b="1" dirty="0"/>
              <a:t>Formal </a:t>
            </a:r>
            <a:r>
              <a:rPr lang="en-US" altLang="zh-CN" b="1" dirty="0"/>
              <a:t>email</a:t>
            </a:r>
            <a:endParaRPr lang="zh-CN" altLang="en-US" b="1" dirty="0"/>
          </a:p>
        </p:txBody>
      </p:sp>
    </p:spTree>
    <p:extLst>
      <p:ext uri="{BB962C8B-B14F-4D97-AF65-F5344CB8AC3E}">
        <p14:creationId xmlns:p14="http://schemas.microsoft.com/office/powerpoint/2010/main" val="37899424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317627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Sample: </a:t>
            </a:r>
            <a:r>
              <a:rPr lang="zh-CN" altLang="en-US" b="1" dirty="0"/>
              <a:t>Formal  </a:t>
            </a:r>
            <a:r>
              <a:rPr lang="en-US" altLang="zh-CN" b="1" dirty="0"/>
              <a:t>Email’</a:t>
            </a:r>
            <a:r>
              <a:rPr lang="zh-CN" altLang="en-US" b="1" dirty="0"/>
              <a:t>s</a:t>
            </a:r>
          </a:p>
        </p:txBody>
      </p:sp>
      <p:sp>
        <p:nvSpPr>
          <p:cNvPr id="5" name="文本框 4"/>
          <p:cNvSpPr txBox="1"/>
          <p:nvPr/>
        </p:nvSpPr>
        <p:spPr>
          <a:xfrm>
            <a:off x="305435" y="723265"/>
            <a:ext cx="8374380" cy="4247317"/>
          </a:xfrm>
          <a:prstGeom prst="rect">
            <a:avLst/>
          </a:prstGeom>
          <a:noFill/>
          <a:extLst>
            <a:ext uri="{909E8E84-426E-40DD-AFC4-6F175D3DCCD1}">
              <a14:hiddenFill xmlns:a14="http://schemas.microsoft.com/office/drawing/2010/main">
                <a:solidFill>
                  <a:srgbClr val="002060"/>
                </a:solidFill>
              </a14:hiddenFill>
            </a:ext>
          </a:extLst>
        </p:spPr>
        <p:txBody>
          <a:bodyPr wrap="square" rtlCol="0" anchor="t">
            <a:spAutoFit/>
          </a:bodyPr>
          <a:lstStyle/>
          <a:p>
            <a:r>
              <a:rPr lang="zh-CN" altLang="en-US" b="1" dirty="0">
                <a:solidFill>
                  <a:schemeClr val="tx1"/>
                </a:solidFill>
              </a:rPr>
              <a:t>I have extensive experience in this field, and I have also travelled around the world to</a:t>
            </a:r>
            <a:endParaRPr lang="en-US" altLang="zh-CN" b="1" dirty="0">
              <a:solidFill>
                <a:schemeClr val="tx1"/>
              </a:solidFill>
            </a:endParaRPr>
          </a:p>
          <a:p>
            <a:endParaRPr lang="en-US" altLang="zh-CN" b="1" dirty="0">
              <a:solidFill>
                <a:schemeClr val="tx1"/>
              </a:solidFill>
            </a:endParaRPr>
          </a:p>
          <a:p>
            <a:r>
              <a:rPr lang="zh-CN" altLang="en-US" b="1" dirty="0">
                <a:solidFill>
                  <a:schemeClr val="tx1"/>
                </a:solidFill>
              </a:rPr>
              <a:t> a number of countries.  I feel that together with my work experience and life</a:t>
            </a:r>
            <a:endParaRPr lang="en-US" altLang="zh-CN" b="1" dirty="0">
              <a:solidFill>
                <a:schemeClr val="tx1"/>
              </a:solidFill>
            </a:endParaRPr>
          </a:p>
          <a:p>
            <a:endParaRPr lang="en-US" altLang="zh-CN" b="1" dirty="0"/>
          </a:p>
          <a:p>
            <a:r>
              <a:rPr lang="zh-CN" altLang="en-US" b="1" dirty="0">
                <a:solidFill>
                  <a:schemeClr val="tx1"/>
                </a:solidFill>
              </a:rPr>
              <a:t> experiences, I would be the ideal candidate for this job.  </a:t>
            </a:r>
          </a:p>
          <a:p>
            <a:endParaRPr lang="zh-CN" altLang="en-US" b="1" dirty="0">
              <a:solidFill>
                <a:schemeClr val="tx1"/>
              </a:solidFill>
            </a:endParaRPr>
          </a:p>
          <a:p>
            <a:r>
              <a:rPr lang="zh-CN" altLang="en-US" b="1" dirty="0">
                <a:solidFill>
                  <a:schemeClr val="tx1"/>
                </a:solidFill>
              </a:rPr>
              <a:t>A little about myself: I am an enthusiastic and confident person who gets along well</a:t>
            </a:r>
            <a:endParaRPr lang="en-US" altLang="zh-CN" b="1" dirty="0">
              <a:solidFill>
                <a:schemeClr val="tx1"/>
              </a:solidFill>
            </a:endParaRPr>
          </a:p>
          <a:p>
            <a:endParaRPr lang="en-US" altLang="zh-CN" b="1" dirty="0"/>
          </a:p>
          <a:p>
            <a:r>
              <a:rPr lang="zh-CN" altLang="en-US" b="1" dirty="0">
                <a:solidFill>
                  <a:schemeClr val="tx1"/>
                </a:solidFill>
              </a:rPr>
              <a:t> with everyone.  I have been working in the field of marketing for 12 years now, all</a:t>
            </a:r>
            <a:endParaRPr lang="en-US" altLang="zh-CN" b="1" dirty="0">
              <a:solidFill>
                <a:schemeClr val="tx1"/>
              </a:solidFill>
            </a:endParaRPr>
          </a:p>
          <a:p>
            <a:endParaRPr lang="en-US" altLang="zh-CN" b="1" dirty="0"/>
          </a:p>
          <a:p>
            <a:r>
              <a:rPr lang="zh-CN" altLang="en-US" b="1" dirty="0">
                <a:solidFill>
                  <a:schemeClr val="tx1"/>
                </a:solidFill>
              </a:rPr>
              <a:t> with one company, Google.  Although this is an amazing company to to work for,</a:t>
            </a:r>
            <a:endParaRPr lang="en-US" altLang="zh-CN" b="1" dirty="0">
              <a:solidFill>
                <a:schemeClr val="tx1"/>
              </a:solidFill>
            </a:endParaRPr>
          </a:p>
          <a:p>
            <a:r>
              <a:rPr lang="zh-CN" altLang="en-US" b="1" dirty="0">
                <a:solidFill>
                  <a:schemeClr val="tx1"/>
                </a:solidFill>
              </a:rPr>
              <a:t> </a:t>
            </a:r>
            <a:endParaRPr lang="en-US" altLang="zh-CN" b="1" dirty="0">
              <a:solidFill>
                <a:schemeClr val="tx1"/>
              </a:solidFill>
            </a:endParaRPr>
          </a:p>
          <a:p>
            <a:r>
              <a:rPr lang="zh-CN" altLang="en-US" b="1" dirty="0">
                <a:sym typeface="+mn-ea"/>
              </a:rPr>
              <a:t>I feel that the time has come to make a change.  I speak 4 different languages</a:t>
            </a:r>
            <a:r>
              <a:rPr lang="en-US" altLang="zh-CN" b="1" dirty="0">
                <a:sym typeface="+mn-ea"/>
              </a:rPr>
              <a:t>;</a:t>
            </a:r>
            <a:r>
              <a:rPr lang="zh-CN" altLang="en-US" b="1" dirty="0">
                <a:sym typeface="+mn-ea"/>
              </a:rPr>
              <a:t> French</a:t>
            </a:r>
            <a:r>
              <a:rPr lang="en-US" altLang="zh-CN" b="1" dirty="0">
                <a:sym typeface="+mn-ea"/>
              </a:rPr>
              <a:t>,</a:t>
            </a:r>
          </a:p>
          <a:p>
            <a:endParaRPr lang="en-US" altLang="zh-CN" b="1" dirty="0">
              <a:sym typeface="+mn-ea"/>
            </a:endParaRPr>
          </a:p>
          <a:p>
            <a:r>
              <a:rPr lang="zh-CN" altLang="en-US" b="1" dirty="0">
                <a:sym typeface="+mn-ea"/>
              </a:rPr>
              <a:t>German, Spanish and my mother tongue, English.</a:t>
            </a:r>
            <a:endParaRPr lang="zh-CN" altLang="en-US" b="1" dirty="0">
              <a:solidFill>
                <a:schemeClr val="tx1"/>
              </a:solidFill>
            </a:endParaRPr>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317627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Sample: </a:t>
            </a:r>
            <a:r>
              <a:rPr lang="zh-CN" altLang="en-US" b="1" dirty="0"/>
              <a:t>Formal </a:t>
            </a:r>
            <a:r>
              <a:rPr lang="en-US" altLang="zh-CN" b="1" dirty="0"/>
              <a:t>Email</a:t>
            </a:r>
            <a:endParaRPr lang="zh-CN" altLang="en-US" b="1" dirty="0"/>
          </a:p>
        </p:txBody>
      </p:sp>
      <p:sp>
        <p:nvSpPr>
          <p:cNvPr id="5" name="文本框 4"/>
          <p:cNvSpPr txBox="1"/>
          <p:nvPr/>
        </p:nvSpPr>
        <p:spPr>
          <a:xfrm>
            <a:off x="295275" y="767080"/>
            <a:ext cx="8384540" cy="3970318"/>
          </a:xfrm>
          <a:prstGeom prst="rect">
            <a:avLst/>
          </a:prstGeom>
          <a:noFill/>
          <a:extLst>
            <a:ext uri="{909E8E84-426E-40DD-AFC4-6F175D3DCCD1}">
              <a14:hiddenFill xmlns:a14="http://schemas.microsoft.com/office/drawing/2010/main">
                <a:solidFill>
                  <a:srgbClr val="002060"/>
                </a:solidFill>
              </a14:hiddenFill>
            </a:ext>
          </a:extLst>
        </p:spPr>
        <p:txBody>
          <a:bodyPr wrap="square" rtlCol="0" anchor="t">
            <a:spAutoFit/>
          </a:bodyPr>
          <a:lstStyle/>
          <a:p>
            <a:r>
              <a:rPr lang="zh-CN" altLang="en-US" b="1" dirty="0">
                <a:solidFill>
                  <a:schemeClr val="tx1"/>
                </a:solidFill>
                <a:sym typeface="+mn-ea"/>
              </a:rPr>
              <a:t>Recently I have begun to learn Mandarin, as I feel this would be a huge asset, both professionally and personally.  I am not married and do not have any children, allowing me to pick up and travel to anywhere that I am needed to go</a:t>
            </a:r>
            <a:r>
              <a:rPr lang="en-US" altLang="zh-CN" b="1" dirty="0">
                <a:sym typeface="+mn-ea"/>
              </a:rPr>
              <a:t> at a moment’s notice. </a:t>
            </a:r>
          </a:p>
          <a:p>
            <a:endParaRPr lang="zh-CN" altLang="en-US" b="1" dirty="0">
              <a:solidFill>
                <a:schemeClr val="tx1"/>
              </a:solidFill>
            </a:endParaRPr>
          </a:p>
          <a:p>
            <a:r>
              <a:rPr lang="zh-CN" altLang="en-US" b="1" dirty="0">
                <a:solidFill>
                  <a:schemeClr val="tx1"/>
                </a:solidFill>
                <a:sym typeface="+mn-ea"/>
              </a:rPr>
              <a:t> I have attached my current resume and a list of references, both professional and personal. </a:t>
            </a:r>
            <a:endParaRPr lang="zh-CN" altLang="en-US" b="1" dirty="0">
              <a:solidFill>
                <a:schemeClr val="tx1"/>
              </a:solidFill>
            </a:endParaRPr>
          </a:p>
          <a:p>
            <a:r>
              <a:rPr lang="zh-CN" altLang="en-US" b="1" dirty="0">
                <a:solidFill>
                  <a:schemeClr val="tx1"/>
                </a:solidFill>
                <a:sym typeface="+mn-ea"/>
              </a:rPr>
              <a:t>I look forward to hearing from you in the near future. </a:t>
            </a:r>
            <a:endParaRPr lang="zh-CN" altLang="en-US" b="1" dirty="0">
              <a:solidFill>
                <a:schemeClr val="tx1"/>
              </a:solidFill>
            </a:endParaRPr>
          </a:p>
          <a:p>
            <a:r>
              <a:rPr lang="zh-CN" altLang="en-US" b="1" dirty="0">
                <a:solidFill>
                  <a:schemeClr val="tx1"/>
                </a:solidFill>
                <a:sym typeface="+mn-ea"/>
              </a:rPr>
              <a:t>Yours Sincerely, </a:t>
            </a:r>
            <a:endParaRPr lang="zh-CN" altLang="en-US" b="1" dirty="0">
              <a:solidFill>
                <a:schemeClr val="tx1"/>
              </a:solidFill>
            </a:endParaRPr>
          </a:p>
          <a:p>
            <a:endParaRPr lang="zh-CN" altLang="en-US" b="1" dirty="0">
              <a:solidFill>
                <a:schemeClr val="tx1"/>
              </a:solidFill>
            </a:endParaRPr>
          </a:p>
          <a:p>
            <a:r>
              <a:rPr lang="zh-CN" altLang="en-US" b="1" dirty="0">
                <a:solidFill>
                  <a:schemeClr val="tx1"/>
                </a:solidFill>
                <a:sym typeface="+mn-ea"/>
              </a:rPr>
              <a:t>Gary Smith</a:t>
            </a:r>
            <a:r>
              <a:rPr lang="en-US" altLang="zh-CN" b="1" dirty="0">
                <a:solidFill>
                  <a:schemeClr val="tx1"/>
                </a:solidFill>
                <a:sym typeface="+mn-ea"/>
              </a:rPr>
              <a:t>,</a:t>
            </a:r>
            <a:endParaRPr lang="zh-CN" altLang="en-US" b="1" dirty="0">
              <a:solidFill>
                <a:schemeClr val="tx1"/>
              </a:solidFill>
            </a:endParaRPr>
          </a:p>
          <a:p>
            <a:r>
              <a:rPr lang="en-US" altLang="zh-CN" b="1" dirty="0">
                <a:sym typeface="+mn-ea"/>
              </a:rPr>
              <a:t>Director of International Marketing and Recruitment</a:t>
            </a:r>
          </a:p>
          <a:p>
            <a:r>
              <a:rPr lang="en-US" altLang="zh-CN" b="1" dirty="0">
                <a:solidFill>
                  <a:schemeClr val="tx1"/>
                </a:solidFill>
                <a:sym typeface="+mn-ea"/>
              </a:rPr>
              <a:t>Google; Los Angeles, California, USA</a:t>
            </a:r>
          </a:p>
          <a:p>
            <a:endParaRPr lang="zh-CN" altLang="en-US" b="1" dirty="0">
              <a:solidFill>
                <a:schemeClr val="tx1"/>
              </a:solidFill>
              <a:sym typeface="+mn-ea"/>
            </a:endParaRPr>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2615" y="262255"/>
            <a:ext cx="3176270" cy="368300"/>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I</a:t>
            </a:r>
            <a:r>
              <a:rPr lang="zh-CN" altLang="en-US" b="1" dirty="0">
                <a:solidFill>
                  <a:schemeClr val="tx1"/>
                </a:solidFill>
              </a:rPr>
              <a:t>nformal</a:t>
            </a:r>
            <a:r>
              <a:rPr lang="zh-CN" altLang="en-US" b="1" dirty="0"/>
              <a:t> </a:t>
            </a:r>
            <a:r>
              <a:rPr lang="en-US" altLang="zh-CN" b="1" dirty="0"/>
              <a:t>Email</a:t>
            </a:r>
            <a:endParaRPr lang="zh-CN" altLang="en-US" b="1" dirty="0"/>
          </a:p>
        </p:txBody>
      </p:sp>
      <p:sp>
        <p:nvSpPr>
          <p:cNvPr id="4" name="TextBox 3">
            <a:extLst>
              <a:ext uri="{FF2B5EF4-FFF2-40B4-BE49-F238E27FC236}">
                <a16:creationId xmlns:a16="http://schemas.microsoft.com/office/drawing/2014/main" id="{11721D99-9727-4949-A8AA-23DD156A3A37}"/>
              </a:ext>
            </a:extLst>
          </p:cNvPr>
          <p:cNvSpPr txBox="1"/>
          <p:nvPr/>
        </p:nvSpPr>
        <p:spPr>
          <a:xfrm>
            <a:off x="467544" y="987574"/>
            <a:ext cx="8424936" cy="3416320"/>
          </a:xfrm>
          <a:prstGeom prst="rect">
            <a:avLst/>
          </a:prstGeom>
          <a:noFill/>
        </p:spPr>
        <p:txBody>
          <a:bodyPr wrap="square" rtlCol="0">
            <a:spAutoFit/>
          </a:bodyPr>
          <a:lstStyle/>
          <a:p>
            <a:r>
              <a:rPr lang="en-US" dirty="0"/>
              <a:t>Now we will take a look at how to compose an email to a friend or family member. When writing an informal email, you do not need to be too worried about your word choice.  Here it is ok to be more relaxed in your message and the choice of words you use.  Let’s say that you are planning to have some friends over to watch the big football game on the weekend.  You want to invite them over to watch the game together.  </a:t>
            </a:r>
          </a:p>
          <a:p>
            <a:endParaRPr lang="en-US" dirty="0"/>
          </a:p>
          <a:p>
            <a:r>
              <a:rPr lang="en-US" dirty="0"/>
              <a:t>Some things to consider when writing this email:</a:t>
            </a:r>
          </a:p>
          <a:p>
            <a:pPr marL="285750" indent="-285750">
              <a:buFontTx/>
              <a:buChar char="-"/>
            </a:pPr>
            <a:r>
              <a:rPr lang="en-US" dirty="0"/>
              <a:t>What time would you like them to arrive at your house</a:t>
            </a:r>
          </a:p>
          <a:p>
            <a:pPr marL="285750" indent="-285750">
              <a:buFontTx/>
              <a:buChar char="-"/>
            </a:pPr>
            <a:r>
              <a:rPr lang="en-US" dirty="0"/>
              <a:t>What, if anything, would you like them to bring</a:t>
            </a:r>
          </a:p>
          <a:p>
            <a:pPr marL="285750" indent="-285750">
              <a:buFontTx/>
              <a:buChar char="-"/>
            </a:pPr>
            <a:r>
              <a:rPr lang="en-US" dirty="0"/>
              <a:t>How long will the game last</a:t>
            </a:r>
          </a:p>
          <a:p>
            <a:pPr marL="285750" indent="-285750">
              <a:buFontTx/>
              <a:buChar char="-"/>
            </a:pPr>
            <a:r>
              <a:rPr lang="en-US" dirty="0"/>
              <a:t>Is there an option for some of them to spend the night or get a ride home after the game if they have had too much alcohol to drink? </a:t>
            </a:r>
          </a:p>
        </p:txBody>
      </p:sp>
    </p:spTree>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95BE85-D176-0045-BC1D-157AF6A5ECE5}"/>
              </a:ext>
            </a:extLst>
          </p:cNvPr>
          <p:cNvSpPr txBox="1"/>
          <p:nvPr/>
        </p:nvSpPr>
        <p:spPr>
          <a:xfrm>
            <a:off x="611560" y="785800"/>
            <a:ext cx="8246719" cy="3662541"/>
          </a:xfrm>
          <a:prstGeom prst="rect">
            <a:avLst/>
          </a:prstGeom>
          <a:noFill/>
        </p:spPr>
        <p:txBody>
          <a:bodyPr wrap="square" rtlCol="0">
            <a:spAutoFit/>
          </a:bodyPr>
          <a:lstStyle/>
          <a:p>
            <a:r>
              <a:rPr lang="en-US" dirty="0"/>
              <a:t>Here is an example email that you could send to your friends about the game:</a:t>
            </a:r>
          </a:p>
          <a:p>
            <a:endParaRPr lang="en-US" dirty="0"/>
          </a:p>
          <a:p>
            <a:r>
              <a:rPr lang="en-US" dirty="0"/>
              <a:t>To: </a:t>
            </a:r>
            <a:r>
              <a:rPr lang="en-US" dirty="0">
                <a:hlinkClick r:id="rId2"/>
              </a:rPr>
              <a:t>jasonh@gmail.com</a:t>
            </a:r>
            <a:r>
              <a:rPr lang="en-US" dirty="0"/>
              <a:t>, </a:t>
            </a:r>
            <a:r>
              <a:rPr lang="en-US" dirty="0">
                <a:hlinkClick r:id="rId3"/>
              </a:rPr>
              <a:t>bmarkate@Hotmail.com</a:t>
            </a:r>
            <a:r>
              <a:rPr lang="en-US" dirty="0"/>
              <a:t>, </a:t>
            </a:r>
            <a:r>
              <a:rPr lang="en-US" dirty="0">
                <a:hlinkClick r:id="rId4"/>
              </a:rPr>
              <a:t>chrisboom@yahoo.ca</a:t>
            </a:r>
            <a:r>
              <a:rPr lang="en-US" dirty="0"/>
              <a:t>,</a:t>
            </a:r>
          </a:p>
          <a:p>
            <a:r>
              <a:rPr lang="en-US" dirty="0"/>
              <a:t> </a:t>
            </a:r>
            <a:r>
              <a:rPr lang="en-US" dirty="0">
                <a:hlinkClick r:id="rId5"/>
              </a:rPr>
              <a:t>bigtom@gmail.com</a:t>
            </a:r>
            <a:endParaRPr lang="en-US" dirty="0"/>
          </a:p>
          <a:p>
            <a:r>
              <a:rPr lang="en-US" sz="2000" dirty="0"/>
              <a:t>Subject: Football Game at my house</a:t>
            </a:r>
          </a:p>
          <a:p>
            <a:r>
              <a:rPr lang="en-US" sz="2000" dirty="0"/>
              <a:t>Hey guys, </a:t>
            </a:r>
          </a:p>
          <a:p>
            <a:r>
              <a:rPr lang="en-US" sz="2000" dirty="0"/>
              <a:t>I’m planning on hosting the football game this Sunday at my house.  This is shaping up to be a massive game!!!  Let’s get together and watch it on my big screen TV.  Kickoff is at 3:00 p.m., so try and arrive by 2:30.  </a:t>
            </a:r>
          </a:p>
          <a:p>
            <a:r>
              <a:rPr lang="en-US" sz="2000" dirty="0"/>
              <a:t>The game should be over around 6:30.  My wife and kids will not be home, as they are going out for the night to gramma’s house and won’t be back until the next day. </a:t>
            </a:r>
          </a:p>
        </p:txBody>
      </p:sp>
      <p:sp>
        <p:nvSpPr>
          <p:cNvPr id="3" name="文本框 1"/>
          <p:cNvSpPr txBox="1"/>
          <p:nvPr/>
        </p:nvSpPr>
        <p:spPr>
          <a:xfrm>
            <a:off x="857224" y="285734"/>
            <a:ext cx="2643206" cy="369332"/>
          </a:xfrm>
          <a:prstGeom prst="rect">
            <a:avLst/>
          </a:prstGeom>
          <a:solidFill>
            <a:schemeClr val="accent5">
              <a:lumMod val="20000"/>
              <a:lumOff val="80000"/>
            </a:schemeClr>
          </a:solidFill>
          <a:effectLst>
            <a:outerShdw blurRad="50800" dist="38100" algn="l" rotWithShape="0">
              <a:prstClr val="black">
                <a:alpha val="40000"/>
              </a:prstClr>
            </a:outerShdw>
          </a:effectLst>
        </p:spPr>
        <p:txBody>
          <a:bodyPr vert="horz" wrap="square" rtlCol="0" anchor="t">
            <a:spAutoFit/>
          </a:bodyPr>
          <a:lstStyle/>
          <a:p>
            <a:r>
              <a:rPr lang="en-US" altLang="zh-CN" b="1" dirty="0"/>
              <a:t>Sample: informal email </a:t>
            </a:r>
            <a:r>
              <a:rPr lang="zh-CN" altLang="en-US" b="1" dirty="0"/>
              <a:t> </a:t>
            </a:r>
          </a:p>
        </p:txBody>
      </p:sp>
    </p:spTree>
    <p:extLst>
      <p:ext uri="{BB962C8B-B14F-4D97-AF65-F5344CB8AC3E}">
        <p14:creationId xmlns:p14="http://schemas.microsoft.com/office/powerpoint/2010/main" val="238071517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16"/>
</p:tagLst>
</file>

<file path=ppt/theme/theme1.xml><?xml version="1.0" encoding="utf-8"?>
<a:theme xmlns:a="http://schemas.openxmlformats.org/drawingml/2006/main" name="Office 主题​​">
  <a:themeElements>
    <a:clrScheme name="自定义 1065">
      <a:dk1>
        <a:sysClr val="windowText" lastClr="000000"/>
      </a:dk1>
      <a:lt1>
        <a:sysClr val="window" lastClr="FFFFFF"/>
      </a:lt1>
      <a:dk2>
        <a:srgbClr val="5A6378"/>
      </a:dk2>
      <a:lt2>
        <a:srgbClr val="D4D4D6"/>
      </a:lt2>
      <a:accent1>
        <a:srgbClr val="33739F"/>
      </a:accent1>
      <a:accent2>
        <a:srgbClr val="5FC0C9"/>
      </a:accent2>
      <a:accent3>
        <a:srgbClr val="33739F"/>
      </a:accent3>
      <a:accent4>
        <a:srgbClr val="5FC0C9"/>
      </a:accent4>
      <a:accent5>
        <a:srgbClr val="33739F"/>
      </a:accent5>
      <a:accent6>
        <a:srgbClr val="5FC0C9"/>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1519</Words>
  <Application>Microsoft Macintosh PowerPoint</Application>
  <PresentationFormat>全屏显示(16:9)</PresentationFormat>
  <Paragraphs>125</Paragraphs>
  <Slides>15</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微软雅黑</vt:lpstr>
      <vt:lpstr>Agency FB</vt:lpstr>
      <vt:lpstr>Arial</vt:lpstr>
      <vt:lpstr>Calibri</vt:lpstr>
      <vt:lpstr>Impact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nqdp</cp:lastModifiedBy>
  <cp:revision>462</cp:revision>
  <dcterms:created xsi:type="dcterms:W3CDTF">2014-11-09T01:07:00Z</dcterms:created>
  <dcterms:modified xsi:type="dcterms:W3CDTF">2020-02-16T01:00:23Z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