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10" r:id="rId2"/>
    <p:sldId id="256" r:id="rId3"/>
    <p:sldId id="257" r:id="rId4"/>
    <p:sldId id="258" r:id="rId5"/>
    <p:sldId id="261" r:id="rId6"/>
    <p:sldId id="259" r:id="rId7"/>
    <p:sldId id="297" r:id="rId8"/>
    <p:sldId id="260" r:id="rId9"/>
    <p:sldId id="262" r:id="rId10"/>
    <p:sldId id="264" r:id="rId11"/>
    <p:sldId id="315" r:id="rId12"/>
    <p:sldId id="276" r:id="rId13"/>
    <p:sldId id="278" r:id="rId14"/>
    <p:sldId id="279" r:id="rId15"/>
    <p:sldId id="280" r:id="rId16"/>
    <p:sldId id="281" r:id="rId17"/>
    <p:sldId id="316" r:id="rId18"/>
    <p:sldId id="326" r:id="rId19"/>
    <p:sldId id="327" r:id="rId20"/>
    <p:sldId id="328" r:id="rId21"/>
    <p:sldId id="284" r:id="rId22"/>
    <p:sldId id="330" r:id="rId23"/>
    <p:sldId id="285" r:id="rId24"/>
    <p:sldId id="296" r:id="rId25"/>
    <p:sldId id="314" r:id="rId26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4"/>
    <a:srgbClr val="E31B83"/>
    <a:srgbClr val="A76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1638" y="81"/>
      </p:cViewPr>
      <p:guideLst>
        <p:guide orient="horz" pos="21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2021/12/15</a:t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12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/>
              <a:t>10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E3CA4AC5-A8A6-420B-9295-E5E6EC6C4BE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364088" y="136525"/>
            <a:ext cx="3676650" cy="1190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1.tif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2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6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1" y="1792129"/>
            <a:ext cx="490394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256270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2069782"/>
            <a:ext cx="27027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t="53747" r="26672" b="6572"/>
          <a:stretch>
            <a:fillRect/>
          </a:stretch>
        </p:blipFill>
        <p:spPr>
          <a:xfrm>
            <a:off x="113665" y="1491615"/>
            <a:ext cx="8721725" cy="402462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" y="911225"/>
            <a:ext cx="869950" cy="58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右箭头 8"/>
          <p:cNvSpPr/>
          <p:nvPr/>
        </p:nvSpPr>
        <p:spPr>
          <a:xfrm rot="5400000">
            <a:off x="101600" y="2155825"/>
            <a:ext cx="1139825" cy="474663"/>
          </a:xfrm>
          <a:prstGeom prst="rightArrow">
            <a:avLst>
              <a:gd name="adj1" fmla="val 50000"/>
              <a:gd name="adj2" fmla="val 5002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defTabSz="685800">
              <a:buClrTx/>
            </a:pPr>
            <a:endParaRPr lang="zh-CN" altLang="en-US" sz="13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9863" y="2994025"/>
            <a:ext cx="1293812" cy="35083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defTabSz="685800">
              <a:buClrTx/>
              <a:buFont typeface="Arial" panose="020B0604020202020204" pitchFamily="34" charset="0"/>
            </a:pP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Vancouver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084263" y="3300413"/>
            <a:ext cx="479425" cy="422275"/>
            <a:chOff x="2812552" y="3633902"/>
            <a:chExt cx="284733" cy="255180"/>
          </a:xfrm>
        </p:grpSpPr>
        <p:sp>
          <p:nvSpPr>
            <p:cNvPr id="10246" name="椭圆 10"/>
            <p:cNvSpPr/>
            <p:nvPr/>
          </p:nvSpPr>
          <p:spPr>
            <a:xfrm>
              <a:off x="2812552" y="3633902"/>
              <a:ext cx="284733" cy="25518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47" name="椭圆 11"/>
            <p:cNvSpPr/>
            <p:nvPr/>
          </p:nvSpPr>
          <p:spPr>
            <a:xfrm>
              <a:off x="2882769" y="3687063"/>
              <a:ext cx="139155" cy="148857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279650" y="3413125"/>
            <a:ext cx="284163" cy="255588"/>
            <a:chOff x="2812552" y="3633902"/>
            <a:chExt cx="284733" cy="255180"/>
          </a:xfrm>
        </p:grpSpPr>
        <p:sp>
          <p:nvSpPr>
            <p:cNvPr id="10249" name="椭圆 15"/>
            <p:cNvSpPr/>
            <p:nvPr/>
          </p:nvSpPr>
          <p:spPr>
            <a:xfrm>
              <a:off x="2812552" y="3633902"/>
              <a:ext cx="284733" cy="25518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0" name="椭圆 16"/>
            <p:cNvSpPr/>
            <p:nvPr/>
          </p:nvSpPr>
          <p:spPr>
            <a:xfrm>
              <a:off x="2882769" y="3687063"/>
              <a:ext cx="139155" cy="148857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506538" y="3854450"/>
            <a:ext cx="1546225" cy="35083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algn="ctr" defTabSz="685800">
              <a:buClrTx/>
              <a:buFont typeface="Arial" panose="020B0604020202020204" pitchFamily="34" charset="0"/>
            </a:pP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Lake</a:t>
            </a:r>
            <a:r>
              <a:rPr lang="zh-CN" alt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Louise</a:t>
            </a:r>
          </a:p>
        </p:txBody>
      </p:sp>
      <p:sp>
        <p:nvSpPr>
          <p:cNvPr id="19" name="右箭头 18"/>
          <p:cNvSpPr/>
          <p:nvPr/>
        </p:nvSpPr>
        <p:spPr>
          <a:xfrm>
            <a:off x="1654175" y="3300413"/>
            <a:ext cx="625475" cy="4064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defTabSz="685800">
              <a:buClrTx/>
            </a:pPr>
            <a:endParaRPr lang="zh-CN" altLang="en-US" sz="13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147888" y="2973388"/>
            <a:ext cx="284162" cy="254000"/>
            <a:chOff x="2812552" y="3633902"/>
            <a:chExt cx="284733" cy="255180"/>
          </a:xfrm>
        </p:grpSpPr>
        <p:sp>
          <p:nvSpPr>
            <p:cNvPr id="10254" name="椭圆 21"/>
            <p:cNvSpPr/>
            <p:nvPr/>
          </p:nvSpPr>
          <p:spPr>
            <a:xfrm>
              <a:off x="2812552" y="3633902"/>
              <a:ext cx="284733" cy="25518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55" name="椭圆 22"/>
            <p:cNvSpPr/>
            <p:nvPr/>
          </p:nvSpPr>
          <p:spPr>
            <a:xfrm>
              <a:off x="2882769" y="3687063"/>
              <a:ext cx="139155" cy="148857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4" name="右箭头 23"/>
          <p:cNvSpPr/>
          <p:nvPr/>
        </p:nvSpPr>
        <p:spPr>
          <a:xfrm rot="-5400000">
            <a:off x="2209800" y="3205163"/>
            <a:ext cx="312738" cy="298450"/>
          </a:xfrm>
          <a:prstGeom prst="rightArrow">
            <a:avLst>
              <a:gd name="adj1" fmla="val 50000"/>
              <a:gd name="adj2" fmla="val 49924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defTabSz="685800">
              <a:buClrTx/>
            </a:pPr>
            <a:endParaRPr lang="zh-CN" altLang="en-US" sz="13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201863" y="2519363"/>
            <a:ext cx="854075" cy="35083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defTabSz="685800">
              <a:buClrTx/>
              <a:buFont typeface="Arial" panose="020B0604020202020204" pitchFamily="34" charset="0"/>
            </a:pP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Jasper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2789238" y="3144838"/>
            <a:ext cx="285750" cy="254000"/>
            <a:chOff x="2812552" y="3633902"/>
            <a:chExt cx="284733" cy="255180"/>
          </a:xfrm>
        </p:grpSpPr>
        <p:sp>
          <p:nvSpPr>
            <p:cNvPr id="10259" name="椭圆 27"/>
            <p:cNvSpPr/>
            <p:nvPr/>
          </p:nvSpPr>
          <p:spPr>
            <a:xfrm>
              <a:off x="2812552" y="3633902"/>
              <a:ext cx="284733" cy="25518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0" name="椭圆 28"/>
            <p:cNvSpPr/>
            <p:nvPr/>
          </p:nvSpPr>
          <p:spPr>
            <a:xfrm>
              <a:off x="2882769" y="3687063"/>
              <a:ext cx="139155" cy="148857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3101975" y="3116263"/>
            <a:ext cx="1417638" cy="35083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algn="ctr" defTabSz="685800">
              <a:buClrTx/>
              <a:buFont typeface="Arial" panose="020B0604020202020204" pitchFamily="34" charset="0"/>
            </a:pP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Edmonton</a:t>
            </a:r>
          </a:p>
        </p:txBody>
      </p:sp>
      <p:sp>
        <p:nvSpPr>
          <p:cNvPr id="32" name="右箭头 31"/>
          <p:cNvSpPr/>
          <p:nvPr/>
        </p:nvSpPr>
        <p:spPr>
          <a:xfrm>
            <a:off x="2481263" y="3008313"/>
            <a:ext cx="312737" cy="298450"/>
          </a:xfrm>
          <a:prstGeom prst="rightArrow">
            <a:avLst>
              <a:gd name="adj1" fmla="val 50000"/>
              <a:gd name="adj2" fmla="val 49924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defTabSz="685800">
              <a:buClrTx/>
            </a:pPr>
            <a:endParaRPr lang="zh-CN" altLang="en-US" sz="13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133725" y="2413000"/>
            <a:ext cx="2994025" cy="5524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ctr" anchorCtr="0"/>
          <a:lstStyle/>
          <a:p>
            <a:pPr defTabSz="685800">
              <a:buClrTx/>
              <a:buFont typeface="Arial" panose="020B0604020202020204" pitchFamily="34" charset="0"/>
            </a:pP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</a:t>
            </a:r>
            <a:r>
              <a:rPr lang="zh-CN" alt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Great Canadian Prairie</a:t>
            </a:r>
          </a:p>
        </p:txBody>
      </p:sp>
      <p:sp>
        <p:nvSpPr>
          <p:cNvPr id="38" name="矩形 37"/>
          <p:cNvSpPr/>
          <p:nvPr/>
        </p:nvSpPr>
        <p:spPr>
          <a:xfrm>
            <a:off x="3829050" y="4319588"/>
            <a:ext cx="1273175" cy="35242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algn="ctr" defTabSz="685800">
              <a:buClrTx/>
              <a:buFont typeface="Arial" panose="020B0604020202020204" pitchFamily="34" charset="0"/>
            </a:pP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Winnipeg</a:t>
            </a:r>
          </a:p>
        </p:txBody>
      </p:sp>
      <p:sp>
        <p:nvSpPr>
          <p:cNvPr id="39" name="右箭头 38"/>
          <p:cNvSpPr/>
          <p:nvPr/>
        </p:nvSpPr>
        <p:spPr>
          <a:xfrm rot="5400000">
            <a:off x="4476750" y="3327400"/>
            <a:ext cx="1009650" cy="40640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defTabSz="685800">
              <a:buClrTx/>
            </a:pPr>
            <a:endParaRPr lang="zh-CN" altLang="en-US" sz="13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4911725" y="4035425"/>
            <a:ext cx="284163" cy="255588"/>
            <a:chOff x="2812552" y="3633902"/>
            <a:chExt cx="284733" cy="255180"/>
          </a:xfrm>
        </p:grpSpPr>
        <p:sp>
          <p:nvSpPr>
            <p:cNvPr id="10267" name="椭圆 41"/>
            <p:cNvSpPr/>
            <p:nvPr/>
          </p:nvSpPr>
          <p:spPr>
            <a:xfrm>
              <a:off x="2812552" y="3633902"/>
              <a:ext cx="284733" cy="25518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68" name="椭圆 42"/>
            <p:cNvSpPr/>
            <p:nvPr/>
          </p:nvSpPr>
          <p:spPr>
            <a:xfrm>
              <a:off x="2882769" y="3687063"/>
              <a:ext cx="139155" cy="148857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5710238" y="4456113"/>
            <a:ext cx="1273175" cy="35083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algn="ctr" defTabSz="685800">
              <a:buClrTx/>
              <a:buFont typeface="Arial" panose="020B0604020202020204" pitchFamily="34" charset="0"/>
            </a:pP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Ontario</a:t>
            </a:r>
          </a:p>
        </p:txBody>
      </p:sp>
      <p:sp>
        <p:nvSpPr>
          <p:cNvPr id="45" name="右箭头 44"/>
          <p:cNvSpPr/>
          <p:nvPr/>
        </p:nvSpPr>
        <p:spPr>
          <a:xfrm>
            <a:off x="5338763" y="3975100"/>
            <a:ext cx="1008062" cy="404813"/>
          </a:xfrm>
          <a:prstGeom prst="rightArrow">
            <a:avLst>
              <a:gd name="adj1" fmla="val 50000"/>
              <a:gd name="adj2" fmla="val 50115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defTabSz="685800">
              <a:buClrTx/>
            </a:pPr>
            <a:endParaRPr lang="zh-CN" altLang="en-US" sz="13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357938" y="3932238"/>
            <a:ext cx="285750" cy="254000"/>
            <a:chOff x="2812552" y="3633902"/>
            <a:chExt cx="284733" cy="255180"/>
          </a:xfrm>
        </p:grpSpPr>
        <p:sp>
          <p:nvSpPr>
            <p:cNvPr id="10272" name="椭圆 47"/>
            <p:cNvSpPr/>
            <p:nvPr/>
          </p:nvSpPr>
          <p:spPr>
            <a:xfrm>
              <a:off x="2812552" y="3633902"/>
              <a:ext cx="284733" cy="25518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3" name="椭圆 48"/>
            <p:cNvSpPr/>
            <p:nvPr/>
          </p:nvSpPr>
          <p:spPr>
            <a:xfrm>
              <a:off x="2882769" y="3687063"/>
              <a:ext cx="139155" cy="148857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6289675" y="5427663"/>
            <a:ext cx="1273175" cy="350837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algn="ctr" defTabSz="685800">
              <a:buClrTx/>
              <a:buFont typeface="Arial" panose="020B0604020202020204" pitchFamily="34" charset="0"/>
            </a:pP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Toronto</a:t>
            </a:r>
          </a:p>
        </p:txBody>
      </p:sp>
      <p:sp>
        <p:nvSpPr>
          <p:cNvPr id="51" name="右箭头 50"/>
          <p:cNvSpPr/>
          <p:nvPr/>
        </p:nvSpPr>
        <p:spPr>
          <a:xfrm rot="3012352">
            <a:off x="6661150" y="4448175"/>
            <a:ext cx="1157288" cy="404813"/>
          </a:xfrm>
          <a:prstGeom prst="rightArrow">
            <a:avLst>
              <a:gd name="adj1" fmla="val 50000"/>
              <a:gd name="adj2" fmla="val 50201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lstStyle/>
          <a:p>
            <a:pPr defTabSz="685800">
              <a:buClrTx/>
            </a:pPr>
            <a:endParaRPr lang="zh-CN" altLang="en-US" sz="13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7583488" y="5184775"/>
            <a:ext cx="285750" cy="255588"/>
            <a:chOff x="2812552" y="3633902"/>
            <a:chExt cx="284733" cy="255180"/>
          </a:xfrm>
        </p:grpSpPr>
        <p:sp>
          <p:nvSpPr>
            <p:cNvPr id="10277" name="椭圆 53"/>
            <p:cNvSpPr/>
            <p:nvPr/>
          </p:nvSpPr>
          <p:spPr>
            <a:xfrm>
              <a:off x="2812552" y="3633902"/>
              <a:ext cx="284733" cy="25518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8" name="椭圆 54"/>
            <p:cNvSpPr/>
            <p:nvPr/>
          </p:nvSpPr>
          <p:spPr>
            <a:xfrm>
              <a:off x="2882769" y="3687063"/>
              <a:ext cx="139155" cy="148857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40" tIns="45720" rIns="91440" bIns="45720" anchor="t" anchorCtr="0"/>
            <a:lstStyle/>
            <a:p>
              <a:pPr defTabSz="685800">
                <a:buClrTx/>
              </a:pPr>
              <a:endParaRPr lang="zh-CN" altLang="en-US" sz="13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34925" y="-27307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While-reading: fast reading 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9" grpId="2" bldLvl="0" animBg="1"/>
      <p:bldP spid="10" grpId="0" bldLvl="0" animBg="1"/>
      <p:bldP spid="10" grpId="1" bldLvl="0" animBg="1"/>
      <p:bldP spid="10" grpId="2" bldLvl="0" animBg="1"/>
      <p:bldP spid="18" grpId="0" bldLvl="0" animBg="1"/>
      <p:bldP spid="18" grpId="1" bldLvl="0" animBg="1"/>
      <p:bldP spid="18" grpId="2" bldLvl="0" animBg="1"/>
      <p:bldP spid="19" grpId="0" bldLvl="0" animBg="1"/>
      <p:bldP spid="19" grpId="1" bldLvl="0" animBg="1"/>
      <p:bldP spid="19" grpId="2" bldLvl="0" animBg="1"/>
      <p:bldP spid="24" grpId="0" bldLvl="0" animBg="1"/>
      <p:bldP spid="24" grpId="1" bldLvl="0" animBg="1"/>
      <p:bldP spid="24" grpId="2" bldLvl="0" animBg="1"/>
      <p:bldP spid="25" grpId="0" bldLvl="0" animBg="1"/>
      <p:bldP spid="25" grpId="1" bldLvl="0" animBg="1"/>
      <p:bldP spid="25" grpId="2" bldLvl="0" animBg="1"/>
      <p:bldP spid="30" grpId="0" bldLvl="0" animBg="1"/>
      <p:bldP spid="30" grpId="1" bldLvl="0" animBg="1"/>
      <p:bldP spid="30" grpId="2" bldLvl="0" animBg="1"/>
      <p:bldP spid="32" grpId="0" bldLvl="0" animBg="1"/>
      <p:bldP spid="32" grpId="1" bldLvl="0" animBg="1"/>
      <p:bldP spid="32" grpId="2" bldLvl="0" animBg="1"/>
      <p:bldP spid="36" grpId="0" bldLvl="0" animBg="1"/>
      <p:bldP spid="38" grpId="2" bldLvl="0" animBg="1"/>
      <p:bldP spid="39" grpId="2" bldLvl="0" animBg="1"/>
      <p:bldP spid="44" grpId="0" bldLvl="0" animBg="1"/>
      <p:bldP spid="45" grpId="0" bldLvl="0" animBg="1"/>
      <p:bldP spid="50" grpId="0" bldLvl="0" animBg="1"/>
      <p:bldP spid="5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34925" y="-27307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While-reading: Students’ mind map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0">
            <a:off x="706755" y="1374140"/>
            <a:ext cx="7466965" cy="5072380"/>
          </a:xfrm>
          <a:prstGeom prst="rect">
            <a:avLst/>
          </a:prstGeom>
        </p:spPr>
      </p:pic>
      <p:pic>
        <p:nvPicPr>
          <p:cNvPr id="3" name="图片 2" descr="5hj1mj038t1pj7q1h23quc3mg_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803910" y="1161415"/>
            <a:ext cx="7105650" cy="5328920"/>
          </a:xfrm>
          <a:prstGeom prst="rect">
            <a:avLst/>
          </a:prstGeom>
        </p:spPr>
      </p:pic>
      <p:pic>
        <p:nvPicPr>
          <p:cNvPr id="4" name="图片 3" descr="3dz3inmygzwgsroyj3crxh748_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555" y="1197610"/>
            <a:ext cx="6802120" cy="5101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14605" y="-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While-reading: read for content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5" y="1484630"/>
            <a:ext cx="7098030" cy="288544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7950" y="764540"/>
            <a:ext cx="1774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 Demi" panose="020E0802020502020306" charset="0"/>
                <a:cs typeface="Berlin Sans FB Demi" panose="020E0802020502020306" charset="0"/>
              </a:rPr>
              <a:t>Para 1</a:t>
            </a:r>
          </a:p>
          <a:p>
            <a:endParaRPr lang="en-US" altLang="zh-CN"/>
          </a:p>
        </p:txBody>
      </p:sp>
      <p:sp>
        <p:nvSpPr>
          <p:cNvPr id="61" name="文本框 60"/>
          <p:cNvSpPr txBox="1"/>
          <p:nvPr/>
        </p:nvSpPr>
        <p:spPr>
          <a:xfrm>
            <a:off x="6732270" y="1700530"/>
            <a:ext cx="1188720" cy="337185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36010" y="2168525"/>
            <a:ext cx="4174490" cy="337185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24300" y="3068955"/>
            <a:ext cx="1419225" cy="337185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636010" y="2636520"/>
            <a:ext cx="2699385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427855" y="4004945"/>
            <a:ext cx="1160145" cy="337185"/>
          </a:xfrm>
          <a:prstGeom prst="rect">
            <a:avLst/>
          </a:prstGeom>
          <a:solidFill>
            <a:srgbClr val="00B0F0">
              <a:alpha val="36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31595" y="2204720"/>
            <a:ext cx="2304415" cy="33718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92885" y="4432935"/>
            <a:ext cx="3152140" cy="583565"/>
          </a:xfrm>
          <a:prstGeom prst="rect">
            <a:avLst/>
          </a:prstGeom>
          <a:solidFill>
            <a:srgbClr val="E31B8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200" b="1" strike="noStrike" noProof="1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P</a:t>
            </a:r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lace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475740" y="5024755"/>
            <a:ext cx="3169285" cy="583565"/>
          </a:xfrm>
          <a:prstGeom prst="rect">
            <a:avLst/>
          </a:prstGeom>
          <a:solidFill>
            <a:srgbClr val="FFC000">
              <a:alpha val="66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200" b="1" strike="noStrike" noProof="1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T</a:t>
            </a:r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ransportation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475740" y="5608320"/>
            <a:ext cx="3152140" cy="583565"/>
          </a:xfrm>
          <a:prstGeom prst="rect">
            <a:avLst/>
          </a:prstGeom>
          <a:solidFill>
            <a:srgbClr val="7030A0">
              <a:alpha val="8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200" b="1" strike="noStrike" noProof="1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A</a:t>
            </a:r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ctivities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475740" y="6165215"/>
            <a:ext cx="3152140" cy="583565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200" b="1" strike="noStrike" noProof="1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F</a:t>
            </a:r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eeling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5220335" y="5229225"/>
            <a:ext cx="3152140" cy="583565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200" b="1" strike="noStrike" noProof="1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T</a:t>
            </a:r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1" animBg="1"/>
      <p:bldP spid="61" grpId="1" animBg="1"/>
      <p:bldP spid="61" grpId="2" animBg="1"/>
      <p:bldP spid="15" grpId="1" animBg="1"/>
      <p:bldP spid="15" grpId="2" animBg="1"/>
      <p:bldP spid="16" grpId="1" animBg="1"/>
      <p:bldP spid="16" grpId="2" animBg="1"/>
      <p:bldP spid="48" grpId="1" animBg="1"/>
      <p:bldP spid="48" grpId="2" animBg="1"/>
      <p:bldP spid="44" grpId="1" animBg="1"/>
      <p:bldP spid="44" grpId="2" animBg="1"/>
      <p:bldP spid="17" grpId="1" animBg="1"/>
      <p:bldP spid="17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21" grpId="1" animBg="1"/>
      <p:bldP spid="21" grpId="2" animBg="1"/>
      <p:bldP spid="29" grpId="1" animBg="1"/>
      <p:bldP spid="2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14605" y="-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While-reading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0895"/>
            <a:ext cx="9288780" cy="290893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7950" y="1052830"/>
            <a:ext cx="177482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 Demi" panose="020E0802020502020306" charset="0"/>
                <a:cs typeface="Berlin Sans FB Demi" panose="020E0802020502020306" charset="0"/>
              </a:rPr>
              <a:t>Para 2 </a:t>
            </a:r>
          </a:p>
          <a:p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>
            <a:off x="4283710" y="1196975"/>
            <a:ext cx="1019175" cy="368300"/>
          </a:xfrm>
          <a:prstGeom prst="rect">
            <a:avLst/>
          </a:prstGeom>
          <a:solidFill>
            <a:srgbClr val="E31B83">
              <a:alpha val="5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8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83935" y="1826895"/>
            <a:ext cx="1072515" cy="337185"/>
          </a:xfrm>
          <a:prstGeom prst="rect">
            <a:avLst/>
          </a:prstGeom>
          <a:solidFill>
            <a:srgbClr val="FFC000">
              <a:alpha val="35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" y="4076700"/>
            <a:ext cx="2894965" cy="2610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83710" y="836930"/>
            <a:ext cx="2224405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79970" y="908685"/>
            <a:ext cx="1607185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83710" y="2141220"/>
            <a:ext cx="646430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93890" y="2413635"/>
            <a:ext cx="1213485" cy="30670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24115" y="3068955"/>
            <a:ext cx="525145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63845" y="1239520"/>
            <a:ext cx="1579880" cy="33718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78725" y="2780665"/>
            <a:ext cx="1579880" cy="33718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55465" y="3088005"/>
            <a:ext cx="3163570" cy="33718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19700" y="3429000"/>
            <a:ext cx="1361440" cy="33718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23105" y="2747010"/>
            <a:ext cx="2856865" cy="306705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16950" y="2443480"/>
            <a:ext cx="589280" cy="337185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56100" y="3382645"/>
            <a:ext cx="792480" cy="337185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47720" y="4110990"/>
            <a:ext cx="5215255" cy="460375"/>
          </a:xfrm>
          <a:prstGeom prst="rect">
            <a:avLst/>
          </a:prstGeom>
          <a:solidFill>
            <a:srgbClr val="E31B8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Vancouver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347720" y="4633595"/>
            <a:ext cx="5233035" cy="460375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Take a boat 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347720" y="5213350"/>
            <a:ext cx="5267325" cy="460375"/>
          </a:xfrm>
          <a:prstGeom prst="rect">
            <a:avLst/>
          </a:prstGeom>
          <a:solidFill>
            <a:srgbClr val="00B050">
              <a:alpha val="8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Before starting out, a few days, later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275965" y="6309360"/>
            <a:ext cx="5930265" cy="46037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mild, clear, pleased, wonderful, pleasant 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347720" y="5793105"/>
            <a:ext cx="5281295" cy="460375"/>
          </a:xfrm>
          <a:prstGeom prst="rect">
            <a:avLst/>
          </a:prstGeom>
          <a:solidFill>
            <a:srgbClr val="7030A0">
              <a:alpha val="8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various activities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932045" y="2145665"/>
            <a:ext cx="3543300" cy="33718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ldLvl="0" animBg="1"/>
      <p:bldP spid="6" grpId="0" animBg="1"/>
      <p:bldP spid="7" grpId="0" animBg="1"/>
      <p:bldP spid="8" grpId="0" animBg="1"/>
      <p:bldP spid="9" grpId="0" bldLvl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20" grpId="0" bldLvl="0" animBg="1"/>
      <p:bldP spid="21" grpId="0" animBg="1"/>
      <p:bldP spid="22" grpId="0" animBg="1"/>
      <p:bldP spid="24" grpId="0" animBg="1"/>
      <p:bldP spid="25" grpId="0" animBg="1"/>
      <p:bldP spid="26" grpId="0" bldLvl="0" animBg="1"/>
      <p:bldP spid="27" grpId="0" animBg="1"/>
      <p:bldP spid="2" grpId="0" bldLvl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14605" y="-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While-reading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" y="720725"/>
            <a:ext cx="9036685" cy="31305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7950" y="1052830"/>
            <a:ext cx="177482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FF00"/>
                </a:solidFill>
                <a:latin typeface="Berlin Sans FB Demi" panose="020E0802020502020306" charset="0"/>
                <a:cs typeface="Berlin Sans FB Demi" panose="020E0802020502020306" charset="0"/>
              </a:rPr>
              <a:t>Para 3</a:t>
            </a:r>
            <a:r>
              <a:rPr lang="en-US" altLang="zh-C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 Demi" panose="020E0802020502020306" charset="0"/>
                <a:cs typeface="Berlin Sans FB Demi" panose="020E0802020502020306" charset="0"/>
              </a:rPr>
              <a:t> </a:t>
            </a:r>
          </a:p>
          <a:p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" y="3933190"/>
            <a:ext cx="2983865" cy="269113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988310" y="3950970"/>
            <a:ext cx="6041390" cy="460375"/>
          </a:xfrm>
          <a:prstGeom prst="rect">
            <a:avLst/>
          </a:prstGeom>
          <a:solidFill>
            <a:srgbClr val="E31B8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Lake Louise, the Canadian Rockies, Jasper 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204210" y="4511040"/>
            <a:ext cx="5233035" cy="460375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Train, taxi, coach 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169920" y="5033645"/>
            <a:ext cx="5267325" cy="460375"/>
          </a:xfrm>
          <a:prstGeom prst="rect">
            <a:avLst/>
          </a:prstGeom>
          <a:solidFill>
            <a:srgbClr val="00B050">
              <a:alpha val="8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The next morning, spent the night  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275965" y="5556250"/>
            <a:ext cx="5281295" cy="460375"/>
          </a:xfrm>
          <a:prstGeom prst="rect">
            <a:avLst/>
          </a:prstGeom>
          <a:solidFill>
            <a:srgbClr val="7030A0">
              <a:alpha val="8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Enjoy the scenery and see creatures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882765" y="2564130"/>
            <a:ext cx="2261235" cy="30670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5315" y="2816225"/>
            <a:ext cx="760095" cy="275590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2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8040" y="3105150"/>
            <a:ext cx="6471285" cy="275590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2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103880" y="6033135"/>
            <a:ext cx="5968365" cy="82994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took their breath away, awesome, spectacular, exceptional beauty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372225" y="2045335"/>
            <a:ext cx="2224405" cy="24511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0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72000" y="2780665"/>
            <a:ext cx="916305" cy="306705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72000" y="2276475"/>
            <a:ext cx="1916430" cy="306705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75740" y="3043555"/>
            <a:ext cx="792480" cy="337185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04435" y="1087755"/>
            <a:ext cx="1188085" cy="229870"/>
          </a:xfrm>
          <a:prstGeom prst="rect">
            <a:avLst/>
          </a:prstGeom>
          <a:solidFill>
            <a:srgbClr val="E31B83">
              <a:alpha val="5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9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68260" y="1016000"/>
            <a:ext cx="1236980" cy="306705"/>
          </a:xfrm>
          <a:prstGeom prst="rect">
            <a:avLst/>
          </a:prstGeom>
          <a:solidFill>
            <a:srgbClr val="E31B83">
              <a:alpha val="5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84345" y="1322705"/>
            <a:ext cx="718820" cy="245110"/>
          </a:xfrm>
          <a:prstGeom prst="rect">
            <a:avLst/>
          </a:prstGeom>
          <a:solidFill>
            <a:srgbClr val="E31B83">
              <a:alpha val="5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0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12180" y="2559685"/>
            <a:ext cx="837565" cy="306705"/>
          </a:xfrm>
          <a:prstGeom prst="rect">
            <a:avLst/>
          </a:prstGeom>
          <a:solidFill>
            <a:srgbClr val="E31B83">
              <a:alpha val="5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67200" y="1050290"/>
            <a:ext cx="753110" cy="306705"/>
          </a:xfrm>
          <a:prstGeom prst="rect">
            <a:avLst/>
          </a:prstGeom>
          <a:solidFill>
            <a:srgbClr val="FFC000">
              <a:alpha val="5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77560" y="1787525"/>
            <a:ext cx="1005205" cy="275590"/>
          </a:xfrm>
          <a:prstGeom prst="rect">
            <a:avLst/>
          </a:prstGeom>
          <a:solidFill>
            <a:srgbClr val="FFC000">
              <a:alpha val="5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2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91235" y="2539365"/>
            <a:ext cx="1072515" cy="275590"/>
          </a:xfrm>
          <a:prstGeom prst="rect">
            <a:avLst/>
          </a:prstGeom>
          <a:solidFill>
            <a:srgbClr val="FFC000">
              <a:alpha val="5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2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236720" y="735330"/>
            <a:ext cx="1607185" cy="30670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517005" y="2277110"/>
            <a:ext cx="1934845" cy="275590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2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1" animBg="1"/>
      <p:bldP spid="22" grpId="0" animBg="1"/>
      <p:bldP spid="24" grpId="0" animBg="1"/>
      <p:bldP spid="25" grpId="0" animBg="1"/>
      <p:bldP spid="27" grpId="0" animBg="1"/>
      <p:bldP spid="7" grpId="0" animBg="1"/>
      <p:bldP spid="9" grpId="0" bldLvl="0" animBg="1"/>
      <p:bldP spid="10" grpId="0" animBg="1"/>
      <p:bldP spid="26" grpId="0" animBg="1"/>
      <p:bldP spid="11" grpId="0" bldLvl="0" animBg="1"/>
      <p:bldP spid="12" grpId="0" bldLvl="0" animBg="1"/>
      <p:bldP spid="13" grpId="0" bldLvl="0" animBg="1"/>
      <p:bldP spid="15" grpId="0" animBg="1"/>
      <p:bldP spid="18" grpId="0" bldLvl="0" animBg="1"/>
      <p:bldP spid="18" grpId="1" animBg="1"/>
      <p:bldP spid="6" grpId="0" bldLvl="0" animBg="1"/>
      <p:bldP spid="6" grpId="1" animBg="1"/>
      <p:bldP spid="8" grpId="0" bldLvl="0" animBg="1"/>
      <p:bldP spid="8" grpId="1" animBg="1"/>
      <p:bldP spid="17" grpId="0" bldLvl="0" animBg="1"/>
      <p:bldP spid="17" grpId="1" bldLvl="0" animBg="1"/>
      <p:bldP spid="19" grpId="0" bldLvl="0" animBg="1"/>
      <p:bldP spid="19" grpId="1" bldLvl="0" animBg="1"/>
      <p:bldP spid="20" grpId="0" bldLvl="0" animBg="1"/>
      <p:bldP spid="20" grpId="1" bldLvl="0" animBg="1"/>
      <p:bldP spid="21" grpId="0" bldLvl="0" animBg="1"/>
      <p:bldP spid="21" grpId="1" bldLvl="0" animBg="1"/>
      <p:bldP spid="23" grpId="0" bldLvl="0" animBg="1"/>
      <p:bldP spid="23" grpId="1" animBg="1"/>
      <p:bldP spid="28" grpId="0" bldLvl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14605" y="-1016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While-reading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5" y="720090"/>
            <a:ext cx="8593455" cy="1002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30" y="1628775"/>
            <a:ext cx="8555355" cy="20300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15735" y="116840"/>
            <a:ext cx="300164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E31B83"/>
                </a:solidFill>
                <a:latin typeface="Berlin Sans FB Demi" panose="020E0802020502020306" charset="0"/>
                <a:cs typeface="Berlin Sans FB Demi" panose="020E0802020502020306" charset="0"/>
              </a:rPr>
              <a:t>Para 4&amp;5 </a:t>
            </a:r>
          </a:p>
          <a:p>
            <a:endParaRPr lang="en-US" altLang="zh-CN" sz="3600" b="1">
              <a:solidFill>
                <a:srgbClr val="E31B83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89045"/>
            <a:ext cx="3070860" cy="276987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131820" y="3789045"/>
            <a:ext cx="5874385" cy="460375"/>
          </a:xfrm>
          <a:prstGeom prst="rect">
            <a:avLst/>
          </a:prstGeom>
          <a:solidFill>
            <a:srgbClr val="E31B8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Edmonton, the great Canadian Prairie 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203575" y="4379595"/>
            <a:ext cx="5233035" cy="460375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Train 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131820" y="4933950"/>
            <a:ext cx="5267325" cy="460375"/>
          </a:xfrm>
          <a:prstGeom prst="rect">
            <a:avLst/>
          </a:prstGeom>
          <a:solidFill>
            <a:srgbClr val="00B050">
              <a:alpha val="8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From Jasper, from Edmonton 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179445" y="5516880"/>
            <a:ext cx="5281295" cy="460375"/>
          </a:xfrm>
          <a:prstGeom prst="rect">
            <a:avLst/>
          </a:prstGeom>
          <a:solidFill>
            <a:srgbClr val="7030A0">
              <a:alpha val="8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Shopping mall, saw an open country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891790" y="1661795"/>
            <a:ext cx="4269105" cy="30670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00020" y="3004185"/>
            <a:ext cx="1964055" cy="30670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67585" y="3275330"/>
            <a:ext cx="5518150" cy="30670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092450" y="6033135"/>
            <a:ext cx="5968365" cy="46037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amazed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507990" y="2920365"/>
            <a:ext cx="792480" cy="337185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560" y="1106170"/>
            <a:ext cx="1080770" cy="245110"/>
          </a:xfrm>
          <a:prstGeom prst="rect">
            <a:avLst/>
          </a:prstGeom>
          <a:solidFill>
            <a:srgbClr val="E31B83">
              <a:alpha val="5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0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00245" y="2383790"/>
            <a:ext cx="2359660" cy="245110"/>
          </a:xfrm>
          <a:prstGeom prst="rect">
            <a:avLst/>
          </a:prstGeom>
          <a:solidFill>
            <a:srgbClr val="E31B83">
              <a:alpha val="5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0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7" grpId="0" animBg="1"/>
      <p:bldP spid="8" grpId="0" animBg="1"/>
      <p:bldP spid="9" grpId="0" animBg="1"/>
      <p:bldP spid="10" grpId="0" animBg="1"/>
      <p:bldP spid="26" grpId="0" animBg="1"/>
      <p:bldP spid="11" grpId="0" animBg="1"/>
      <p:bldP spid="18" grpId="0" bldLvl="0" animBg="1"/>
      <p:bldP spid="18" grpId="1" bldLvl="0" animBg="1"/>
      <p:bldP spid="18" grpId="2" bldLvl="0" animBg="1"/>
      <p:bldP spid="2" grpId="0" bldLvl="0" animBg="1"/>
      <p:bldP spid="2" grpId="1" bldLvl="0" animBg="1"/>
      <p:bldP spid="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796925"/>
            <a:ext cx="8736965" cy="2820670"/>
          </a:xfrm>
          <a:prstGeom prst="rect">
            <a:avLst/>
          </a:prstGeom>
        </p:spPr>
      </p:pic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14605" y="-1016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While-reading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15735" y="116840"/>
            <a:ext cx="300164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E31B83"/>
                </a:solidFill>
                <a:latin typeface="Berlin Sans FB Demi" panose="020E0802020502020306" charset="0"/>
                <a:cs typeface="Berlin Sans FB Demi" panose="020E0802020502020306" charset="0"/>
              </a:rPr>
              <a:t>Para 6 </a:t>
            </a:r>
          </a:p>
          <a:p>
            <a:endParaRPr lang="en-US" altLang="zh-CN" sz="3600" b="1">
              <a:solidFill>
                <a:srgbClr val="E31B83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74440"/>
            <a:ext cx="3204210" cy="289052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189605" y="3789045"/>
            <a:ext cx="5874385" cy="460375"/>
          </a:xfrm>
          <a:prstGeom prst="rect">
            <a:avLst/>
          </a:prstGeom>
          <a:solidFill>
            <a:srgbClr val="E31B8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Winnipeg, Ontario, Toronto, Lake Huron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275965" y="4364990"/>
            <a:ext cx="5233035" cy="460375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Train 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275965" y="4999990"/>
            <a:ext cx="5599430" cy="460375"/>
          </a:xfrm>
          <a:prstGeom prst="rect">
            <a:avLst/>
          </a:prstGeom>
          <a:solidFill>
            <a:srgbClr val="00B050">
              <a:alpha val="8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After another day, Autumn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1460" y="836930"/>
            <a:ext cx="2608580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99385" y="1124585"/>
            <a:ext cx="1590675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1460" y="2038350"/>
            <a:ext cx="724535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31820" y="2051685"/>
            <a:ext cx="1562735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3215" y="2375535"/>
            <a:ext cx="3383280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40015" y="2636520"/>
            <a:ext cx="1076960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3215" y="2924810"/>
            <a:ext cx="1151255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55875" y="3266440"/>
            <a:ext cx="2067560" cy="337185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251835" y="5572760"/>
            <a:ext cx="5281295" cy="460375"/>
          </a:xfrm>
          <a:prstGeom prst="rect">
            <a:avLst/>
          </a:prstGeom>
          <a:solidFill>
            <a:srgbClr val="7030A0">
              <a:alpha val="83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Enjoy the natural beauty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292090" y="1412875"/>
            <a:ext cx="3410585" cy="30670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1460" y="1736090"/>
            <a:ext cx="7047230" cy="306705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4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203575" y="6210935"/>
            <a:ext cx="5837555" cy="46037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The rolling hills, the wide stretch of Lake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16" grpId="0" animBg="1"/>
      <p:bldP spid="17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5010"/>
            <a:ext cx="9288780" cy="2908935"/>
          </a:xfrm>
          <a:prstGeom prst="rect">
            <a:avLst/>
          </a:prstGeom>
        </p:spPr>
      </p:pic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14605" y="-508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While reading: read for language 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585970" y="4076700"/>
            <a:ext cx="4558030" cy="255333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200" b="1" strike="noStrike" noProof="1">
                <a:solidFill>
                  <a:srgbClr val="FFFF00"/>
                </a:solidFill>
                <a:latin typeface="Berlin Sans FB Demi" panose="020E0802020502020306" charset="0"/>
                <a:cs typeface="Berlin Sans FB Demi" panose="020E0802020502020306" charset="0"/>
              </a:rPr>
              <a:t>    Read and compare</a:t>
            </a:r>
            <a:r>
              <a:rPr lang="zh-CN" altLang="en-US" sz="3200" b="1" strike="noStrike" noProof="1">
                <a:solidFill>
                  <a:srgbClr val="FFFF00"/>
                </a:solidFill>
                <a:latin typeface="Berlin Sans FB Demi" panose="020E0802020502020306" charset="0"/>
                <a:cs typeface="Berlin Sans FB Demi" panose="020E0802020502020306" charset="0"/>
              </a:rPr>
              <a:t>：</a:t>
            </a:r>
          </a:p>
          <a:p>
            <a:pPr algn="ctr" fontAlgn="base"/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...</a:t>
            </a:r>
            <a:r>
              <a:rPr lang="en-US" altLang="zh-CN" sz="2400" b="1" strike="noStrike" noProof="1">
                <a:solidFill>
                  <a:srgbClr val="00B0F0"/>
                </a:solidFill>
                <a:latin typeface="Berlin Sans FB Demi" panose="020E0802020502020306" charset="0"/>
                <a:cs typeface="Berlin Sans FB Demi" panose="020E0802020502020306" charset="0"/>
              </a:rPr>
              <a:t>Go to</a:t>
            </a:r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 a museum,</a:t>
            </a:r>
            <a:r>
              <a:rPr lang="en-US" altLang="zh-CN" sz="2400" b="1" strike="noStrike" noProof="1">
                <a:solidFill>
                  <a:srgbClr val="00B0F0"/>
                </a:solidFill>
                <a:latin typeface="Berlin Sans FB Demi" panose="020E0802020502020306" charset="0"/>
                <a:cs typeface="Berlin Sans FB Demi" panose="020E0802020502020306" charset="0"/>
              </a:rPr>
              <a:t> go to</a:t>
            </a:r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 the parks, </a:t>
            </a:r>
            <a:r>
              <a:rPr lang="en-US" altLang="zh-CN" sz="2400" b="1" strike="noStrike" noProof="1">
                <a:solidFill>
                  <a:srgbClr val="00B0F0"/>
                </a:solidFill>
                <a:latin typeface="Berlin Sans FB Demi" panose="020E0802020502020306" charset="0"/>
                <a:cs typeface="Berlin Sans FB Demi" panose="020E0802020502020306" charset="0"/>
              </a:rPr>
              <a:t>go to</a:t>
            </a:r>
            <a:r>
              <a:rPr lang="en-US" altLang="zh-CN" sz="2400" b="1" strike="noStrike" noProof="1">
                <a:solidFill>
                  <a:schemeClr val="accent5">
                    <a:lumMod val="40000"/>
                    <a:lumOff val="60000"/>
                  </a:schemeClr>
                </a:solidFill>
                <a:latin typeface="Berlin Sans FB Demi" panose="020E0802020502020306" charset="0"/>
                <a:cs typeface="Berlin Sans FB Demi" panose="020E0802020502020306" charset="0"/>
              </a:rPr>
              <a:t> see</a:t>
            </a:r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 the buildings, </a:t>
            </a:r>
            <a:r>
              <a:rPr lang="en-US" altLang="zh-CN" sz="2400" b="1" strike="noStrike" noProof="1">
                <a:solidFill>
                  <a:srgbClr val="00B0F0"/>
                </a:solidFill>
                <a:latin typeface="Berlin Sans FB Demi" panose="020E0802020502020306" charset="0"/>
                <a:cs typeface="Berlin Sans FB Demi" panose="020E0802020502020306" charset="0"/>
              </a:rPr>
              <a:t>go to</a:t>
            </a:r>
            <a:r>
              <a:rPr lang="en-US" altLang="zh-CN" sz="2400" b="1" strike="noStrike" noProof="1">
                <a:solidFill>
                  <a:schemeClr val="accent5">
                    <a:lumMod val="40000"/>
                    <a:lumOff val="60000"/>
                  </a:schemeClr>
                </a:solidFill>
                <a:latin typeface="Berlin Sans FB Demi" panose="020E0802020502020306" charset="0"/>
                <a:cs typeface="Berlin Sans FB Demi" panose="020E0802020502020306" charset="0"/>
              </a:rPr>
              <a:t> eat</a:t>
            </a:r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 the good local food, and</a:t>
            </a:r>
            <a:r>
              <a:rPr lang="en-US" altLang="zh-CN" sz="2400" b="1" strike="noStrike" noProof="1">
                <a:solidFill>
                  <a:srgbClr val="00B0F0"/>
                </a:solidFill>
                <a:latin typeface="Berlin Sans FB Demi" panose="020E0802020502020306" charset="0"/>
                <a:cs typeface="Berlin Sans FB Demi" panose="020E0802020502020306" charset="0"/>
              </a:rPr>
              <a:t> go </a:t>
            </a:r>
            <a:r>
              <a:rPr lang="en-US" altLang="zh-CN" sz="24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shopping at the local markets. </a:t>
            </a:r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435600" y="1124585"/>
            <a:ext cx="582930" cy="337185"/>
          </a:xfrm>
          <a:prstGeom prst="rect">
            <a:avLst/>
          </a:prstGeom>
          <a:solidFill>
            <a:srgbClr val="92D050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48170" y="836930"/>
            <a:ext cx="735330" cy="337185"/>
          </a:xfrm>
          <a:prstGeom prst="rect">
            <a:avLst/>
          </a:prstGeom>
          <a:solidFill>
            <a:srgbClr val="92D050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 flipV="1">
            <a:off x="5147945" y="751205"/>
            <a:ext cx="1224915" cy="337185"/>
          </a:xfrm>
          <a:prstGeom prst="rect">
            <a:avLst/>
          </a:prstGeom>
          <a:solidFill>
            <a:srgbClr val="92D050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87900" y="1679575"/>
            <a:ext cx="2357120" cy="337185"/>
          </a:xfrm>
          <a:prstGeom prst="rect">
            <a:avLst/>
          </a:prstGeom>
          <a:solidFill>
            <a:srgbClr val="92D050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87900" y="2060575"/>
            <a:ext cx="477520" cy="337185"/>
          </a:xfrm>
          <a:prstGeom prst="rect">
            <a:avLst/>
          </a:prstGeom>
          <a:solidFill>
            <a:srgbClr val="92D050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32495" y="2996565"/>
            <a:ext cx="600710" cy="337185"/>
          </a:xfrm>
          <a:prstGeom prst="rect">
            <a:avLst/>
          </a:prstGeom>
          <a:solidFill>
            <a:srgbClr val="92D050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87085" y="2644775"/>
            <a:ext cx="1955800" cy="337185"/>
          </a:xfrm>
          <a:prstGeom prst="rect">
            <a:avLst/>
          </a:prstGeom>
          <a:solidFill>
            <a:srgbClr val="92D050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19700" y="3260090"/>
            <a:ext cx="402590" cy="337185"/>
          </a:xfrm>
          <a:prstGeom prst="rect">
            <a:avLst/>
          </a:prstGeom>
          <a:solidFill>
            <a:srgbClr val="92D050">
              <a:alpha val="59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07315" y="4149090"/>
            <a:ext cx="4352925" cy="1322070"/>
          </a:xfrm>
          <a:prstGeom prst="rect">
            <a:avLst/>
          </a:prstGeom>
          <a:solidFill>
            <a:srgbClr val="DAA400">
              <a:alpha val="7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200" b="1" strike="noStrike" noProof="1">
                <a:solidFill>
                  <a:srgbClr val="F8E990"/>
                </a:solidFill>
                <a:latin typeface="Berlin Sans FB Demi" panose="020E0802020502020306" charset="0"/>
                <a:cs typeface="Berlin Sans FB Demi" panose="020E0802020502020306" charset="0"/>
              </a:rPr>
              <a:t>1. variety of verbs:</a:t>
            </a:r>
          </a:p>
          <a:p>
            <a:pPr algn="l" fontAlgn="base"/>
            <a:r>
              <a:rPr lang="en-US" altLang="zh-CN" sz="2400" b="1" i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“starting out, spent, seeing, take a boat, visit, took a hike”</a:t>
            </a:r>
            <a:endParaRPr lang="en-US" altLang="zh-CN" sz="32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38" grpId="1" animBg="1"/>
      <p:bldP spid="6" grpId="0" bldLvl="0" animBg="1"/>
      <p:bldP spid="6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47" grpId="0" bldLvl="0" animBg="1"/>
      <p:bldP spid="4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85" y="692785"/>
            <a:ext cx="9288780" cy="2908935"/>
          </a:xfrm>
          <a:prstGeom prst="rect">
            <a:avLst/>
          </a:prstGeom>
        </p:spPr>
      </p:pic>
      <p:sp>
        <p:nvSpPr>
          <p:cNvPr id="4" name="직사각형 240"/>
          <p:cNvSpPr/>
          <p:nvPr>
            <p:custDataLst>
              <p:tags r:id="rId1"/>
            </p:custDataLst>
          </p:nvPr>
        </p:nvSpPr>
        <p:spPr>
          <a:xfrm>
            <a:off x="-14605" y="-508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While reading: read for language 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0" y="3789045"/>
            <a:ext cx="4331335" cy="2306955"/>
          </a:xfrm>
          <a:prstGeom prst="rect">
            <a:avLst/>
          </a:prstGeom>
          <a:solidFill>
            <a:srgbClr val="DAA400">
              <a:alpha val="70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200" b="1" strike="noStrike" noProof="1">
                <a:solidFill>
                  <a:srgbClr val="F8E990"/>
                </a:solidFill>
                <a:latin typeface="Berlin Sans FB Demi" panose="020E0802020502020306" charset="0"/>
                <a:cs typeface="Berlin Sans FB Demi" panose="020E0802020502020306" charset="0"/>
              </a:rPr>
              <a:t>2. variety of adjectives:</a:t>
            </a:r>
          </a:p>
          <a:p>
            <a:pPr algn="l" fontAlgn="base"/>
            <a:r>
              <a:rPr lang="en-US" altLang="zh-CN" sz="2400" b="1" i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“wonderful, mild, pleased, beautiful, pleasant, short...”</a:t>
            </a:r>
          </a:p>
          <a:p>
            <a:pPr algn="ctr" fontAlgn="base"/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vivid description</a:t>
            </a:r>
          </a:p>
          <a:p>
            <a:pPr algn="ctr" fontAlgn="base"/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persuasive</a:t>
            </a:r>
            <a:endParaRPr lang="en-US" altLang="zh-CN" sz="32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876415" y="2060575"/>
            <a:ext cx="1005205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69485" y="2656205"/>
            <a:ext cx="466090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31585" y="2656205"/>
            <a:ext cx="720090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74990" y="2636520"/>
            <a:ext cx="720090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56100" y="3284855"/>
            <a:ext cx="807720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20560" y="3251835"/>
            <a:ext cx="438150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499610" y="3913505"/>
            <a:ext cx="4384040" cy="2061210"/>
          </a:xfrm>
          <a:prstGeom prst="rect">
            <a:avLst/>
          </a:prstGeom>
          <a:solidFill>
            <a:schemeClr val="accent2">
              <a:lumMod val="75000"/>
              <a:alpha val="71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200" b="1" strike="noStrike" noProof="1">
                <a:solidFill>
                  <a:srgbClr val="F8E990"/>
                </a:solidFill>
                <a:latin typeface="Berlin Sans FB Demi" panose="020E0802020502020306" charset="0"/>
                <a:cs typeface="Berlin Sans FB Demi" panose="020E0802020502020306" charset="0"/>
              </a:rPr>
              <a:t>3. variety of persons</a:t>
            </a:r>
            <a:r>
              <a:rPr lang="zh-CN" altLang="en-US" sz="3200" b="1" strike="noStrike" noProof="1">
                <a:solidFill>
                  <a:srgbClr val="F8E990"/>
                </a:solidFill>
                <a:latin typeface="Berlin Sans FB Demi" panose="020E0802020502020306" charset="0"/>
                <a:cs typeface="Berlin Sans FB Demi" panose="020E0802020502020306" charset="0"/>
              </a:rPr>
              <a:t>：</a:t>
            </a:r>
          </a:p>
          <a:p>
            <a:pPr algn="ctr" fontAlgn="base"/>
            <a:endParaRPr lang="zh-CN" altLang="en-US" sz="3200" b="1" strike="noStrike" noProof="1">
              <a:solidFill>
                <a:srgbClr val="FFFF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algn="ctr" fontAlgn="base"/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“you” </a:t>
            </a:r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shows closeness</a:t>
            </a:r>
          </a:p>
          <a:p>
            <a:pPr algn="ctr" fontAlgn="base"/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“sth” shows vividness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532495" y="2348865"/>
            <a:ext cx="466090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47" grpId="1" animBg="1"/>
      <p:bldP spid="48" grpId="0" bldLvl="0" animBg="1"/>
      <p:bldP spid="48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52" grpId="0" bldLvl="0" animBg="1"/>
      <p:bldP spid="52" grpId="1" animBg="1"/>
      <p:bldP spid="10" grpId="0" bldLvl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5" y="715010"/>
            <a:ext cx="9036685" cy="3130550"/>
          </a:xfrm>
          <a:prstGeom prst="rect">
            <a:avLst/>
          </a:prstGeom>
        </p:spPr>
      </p:pic>
      <p:sp>
        <p:nvSpPr>
          <p:cNvPr id="4" name="직사각형 240"/>
          <p:cNvSpPr/>
          <p:nvPr>
            <p:custDataLst>
              <p:tags r:id="rId1"/>
            </p:custDataLst>
          </p:nvPr>
        </p:nvSpPr>
        <p:spPr>
          <a:xfrm>
            <a:off x="-14605" y="-508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While reading: read for language 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6116955" y="1052830"/>
            <a:ext cx="1374775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76190" y="1340485"/>
            <a:ext cx="931545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84795" y="1557020"/>
            <a:ext cx="654050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6595" y="1844675"/>
            <a:ext cx="496570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04660" y="2564765"/>
            <a:ext cx="976630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691640" y="4364990"/>
            <a:ext cx="5256213" cy="1568450"/>
          </a:xfrm>
          <a:prstGeom prst="rect">
            <a:avLst/>
          </a:prstGeom>
          <a:solidFill>
            <a:schemeClr val="accent5">
              <a:lumMod val="50000"/>
              <a:alpha val="93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3200" b="1" strike="noStrike" noProof="1">
                <a:solidFill>
                  <a:srgbClr val="F8E990"/>
                </a:solidFill>
                <a:latin typeface="Berlin Sans FB Demi" panose="020E0802020502020306" charset="0"/>
                <a:cs typeface="Berlin Sans FB Demi" panose="020E0802020502020306" charset="0"/>
              </a:rPr>
              <a:t>4. sentence structures </a:t>
            </a:r>
          </a:p>
          <a:p>
            <a:pPr algn="ctr" fontAlgn="base"/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to emphasize</a:t>
            </a:r>
          </a:p>
          <a:p>
            <a:pPr algn="ctr" fontAlgn="base"/>
            <a:r>
              <a:rPr lang="en-US" altLang="zh-CN" sz="32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draw attention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956550" y="2780665"/>
            <a:ext cx="940435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9750" y="3068955"/>
            <a:ext cx="958850" cy="337185"/>
          </a:xfrm>
          <a:prstGeom prst="rect">
            <a:avLst/>
          </a:prstGeom>
          <a:solidFill>
            <a:srgbClr val="FFC000">
              <a:alpha val="34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endParaRPr lang="en-US" altLang="zh-CN" sz="1600" b="1" strike="noStrike" noProof="1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ldLvl="0" animBg="1"/>
      <p:bldP spid="48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46" grpId="0" bldLvl="0" animBg="1"/>
      <p:bldP spid="46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 anchorCtr="0"/>
          <a:lstStyle/>
          <a:p>
            <a:pPr defTabSz="914400">
              <a:buClrTx/>
              <a:buSzTx/>
              <a:buFontTx/>
              <a:buNone/>
            </a:pPr>
            <a:endParaRPr lang="zh-CN" altLang="zh-CN" sz="4400" kern="1200" baseline="0">
              <a:latin typeface="+mj-lt"/>
              <a:ea typeface="+mj-ea"/>
              <a:cs typeface="+mj-cs"/>
            </a:endParaRPr>
          </a:p>
        </p:txBody>
      </p:sp>
      <p:sp>
        <p:nvSpPr>
          <p:cNvPr id="3074" name="副标题 307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 anchorCtr="0"/>
          <a:lstStyle/>
          <a:p>
            <a:pPr defTabSz="914400">
              <a:buClrTx/>
              <a:buSzTx/>
              <a:buFontTx/>
            </a:pPr>
            <a:endParaRPr lang="zh-CN" altLang="zh-CN" sz="3200" kern="1200" baseline="0">
              <a:latin typeface="+mn-lt"/>
              <a:ea typeface="+mn-ea"/>
              <a:cs typeface="+mn-cs"/>
            </a:endParaRPr>
          </a:p>
        </p:txBody>
      </p:sp>
      <p:pic>
        <p:nvPicPr>
          <p:cNvPr id="307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25" y="-1587"/>
            <a:ext cx="9166225" cy="6859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0" y="116840"/>
            <a:ext cx="9166225" cy="286004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ko-KR" sz="4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Unit 4 JOURNEY ACROSS A VAST LAND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ko-KR" sz="4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READING AND THINKING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广东省东莞市第二高级中学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罗欣捷</a:t>
            </a:r>
            <a:endParaRPr kumimoji="1" lang="en-US" altLang="ko-KR" sz="4000" b="1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29210" y="-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Speaking: share your journeys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35560" y="720090"/>
            <a:ext cx="2442845" cy="1627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2430780" y="720090"/>
            <a:ext cx="4283075" cy="1605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6"/>
          <a:stretch>
            <a:fillRect/>
          </a:stretch>
        </p:blipFill>
        <p:spPr>
          <a:xfrm>
            <a:off x="6713855" y="720090"/>
            <a:ext cx="2442845" cy="164528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795" y="2376170"/>
          <a:ext cx="9133205" cy="4568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57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40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/>
                    </a:p>
                    <a:p>
                      <a:pPr algn="ctr">
                        <a:buNone/>
                      </a:pPr>
                      <a:endParaRPr lang="en-US" altLang="zh-CN"/>
                    </a:p>
                    <a:p>
                      <a:pPr algn="ctr">
                        <a:buNone/>
                      </a:pPr>
                      <a:endParaRPr lang="en-US" altLang="zh-CN"/>
                    </a:p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C00000"/>
                          </a:solidFill>
                        </a:rPr>
                        <a:t>Highlights</a:t>
                      </a:r>
                    </a:p>
                    <a:p>
                      <a:pPr algn="ctr">
                        <a:buNone/>
                      </a:pPr>
                      <a:endParaRPr lang="en-US" altLang="zh-CN">
                        <a:solidFill>
                          <a:srgbClr val="C0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C00000"/>
                          </a:solidFill>
                        </a:rPr>
                        <a:t>of </a:t>
                      </a:r>
                    </a:p>
                    <a:p>
                      <a:pPr algn="ctr">
                        <a:buNone/>
                      </a:pPr>
                      <a:endParaRPr lang="en-US" altLang="zh-CN">
                        <a:solidFill>
                          <a:srgbClr val="C0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C00000"/>
                          </a:solidFill>
                        </a:rPr>
                        <a:t>the </a:t>
                      </a:r>
                    </a:p>
                    <a:p>
                      <a:pPr algn="ctr">
                        <a:buNone/>
                      </a:pPr>
                      <a:endParaRPr lang="en-US" altLang="zh-CN">
                        <a:solidFill>
                          <a:srgbClr val="C0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>
                          <a:solidFill>
                            <a:srgbClr val="C00000"/>
                          </a:solidFill>
                        </a:rPr>
                        <a:t>journey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solidFill>
                            <a:srgbClr val="C00000"/>
                          </a:solidFill>
                        </a:rPr>
                        <a:t>Language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/>
                        <a:t>v.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b="1"/>
                        <a:t>arise, take one’s breath away, explore, admire, appreciate, enjoy, wander,  tour, cycle,  taste, be amazed 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/>
                        <a:t>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b="1"/>
                        <a:t>spectacular, beautiful, breathtaking, massive, pleasant, awesome, relaxing, delicious, fascinating, peaceful...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/>
                        <a:t>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b="1"/>
                        <a:t>city, hill, greenery, lake, architecture, farms, birdsong, breeze, tent, kite, frost, scenery, sunrise, sunset, boat, mountain...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b="1"/>
                    </a:p>
                    <a:p>
                      <a:pPr algn="ctr">
                        <a:buNone/>
                      </a:pPr>
                      <a:endParaRPr lang="en-US" altLang="zh-CN" b="1"/>
                    </a:p>
                    <a:p>
                      <a:pPr algn="ctr">
                        <a:buNone/>
                      </a:pPr>
                      <a:r>
                        <a:rPr lang="en-US" altLang="zh-CN" b="1"/>
                        <a:t>sentence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charset="0"/>
                        <a:buChar char="ü"/>
                      </a:pPr>
                      <a:r>
                        <a:rPr lang="en-US" altLang="zh-CN" b="1"/>
                        <a:t>Before starting out..., During the first day, and later, </a:t>
                      </a:r>
                    </a:p>
                    <a:p>
                      <a:pPr marL="285750" indent="-285750">
                        <a:buFont typeface="Wingdings" panose="05000000000000000000" charset="0"/>
                        <a:buChar char="ü"/>
                      </a:pPr>
                      <a:r>
                        <a:rPr lang="en-US" altLang="zh-CN" b="1"/>
                        <a:t>Seen  from..., Looking at..., In addition to doing...</a:t>
                      </a:r>
                    </a:p>
                    <a:p>
                      <a:pPr marL="285750" indent="-285750">
                        <a:buFont typeface="Wingdings" panose="05000000000000000000" charset="0"/>
                        <a:buChar char="ü"/>
                      </a:pPr>
                      <a:r>
                        <a:rPr lang="en-US" altLang="zh-CN" b="1"/>
                        <a:t>When they woke up..., Despite the weather...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35560" y="4109720"/>
            <a:ext cx="2442845" cy="1660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29210" y="-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Speaking: share your journeys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78405" y="2493010"/>
            <a:ext cx="6638925" cy="414401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>
            <a:off x="35560" y="836930"/>
            <a:ext cx="2442845" cy="1627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2430780" y="836930"/>
            <a:ext cx="4283075" cy="1605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8"/>
          <a:stretch>
            <a:fillRect/>
          </a:stretch>
        </p:blipFill>
        <p:spPr>
          <a:xfrm>
            <a:off x="35560" y="2464435"/>
            <a:ext cx="2442845" cy="16452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29210" y="-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Speaking: share your journey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3340" y="620395"/>
            <a:ext cx="9008110" cy="6294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I’d like to share one of my journey to the Greater Bay Area, which has been a wonderful trip so far.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We started in Dongguan, a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Gulim" pitchFamily="50" charset="-127"/>
                <a:cs typeface="Times New Roman" panose="02020603050405020304" pitchFamily="18" charset="0"/>
                <a:sym typeface="宋体" panose="02010600030101010101" pitchFamily="2" charset="-122"/>
              </a:rPr>
              <a:t> one-day leisurely stroll in this romantic and peaceful city will be a feast for the mind and the eye.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we took a coach to Shenzhen Bay. The scenery was spectafular--- the massive mountains, beautiful blue sea and all kinds of marine creatures. Finally, we took a train to Humen. Humen is an amazing city, through which you can feel the charm of Chinese history,Destruction of opium at Humen, and enjoy the delicous local seafood.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It has been a great trip, filling us with so many happy memories. We plan on spending about a week here getting rested up from our journey, and then we’ll fly home.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340" y="764540"/>
            <a:ext cx="9068435" cy="922020"/>
          </a:xfrm>
          <a:prstGeom prst="rect">
            <a:avLst/>
          </a:prstGeom>
          <a:noFill/>
          <a:ln w="38100" cmpd="sng">
            <a:solidFill>
              <a:srgbClr val="E31B83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6948805" y="1412558"/>
            <a:ext cx="1819275" cy="501650"/>
          </a:xfrm>
          <a:prstGeom prst="rect">
            <a:avLst/>
          </a:prstGeom>
          <a:solidFill>
            <a:srgbClr val="E31B8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665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Greetings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3980" y="1988820"/>
            <a:ext cx="8956040" cy="3138170"/>
          </a:xfrm>
          <a:prstGeom prst="rect">
            <a:avLst/>
          </a:prstGeom>
          <a:noFill/>
          <a:ln w="44450" cmpd="sng">
            <a:solidFill>
              <a:srgbClr val="0094C4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749290" y="4869180"/>
            <a:ext cx="3312160" cy="398780"/>
          </a:xfrm>
          <a:prstGeom prst="rect">
            <a:avLst/>
          </a:prstGeom>
          <a:solidFill>
            <a:srgbClr val="0094C4">
              <a:alpha val="95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000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Detailed tour information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3340" y="5300980"/>
            <a:ext cx="8904605" cy="1476375"/>
          </a:xfrm>
          <a:prstGeom prst="rect">
            <a:avLst/>
          </a:prstGeom>
          <a:noFill/>
          <a:ln w="44450" cmpd="sng">
            <a:solidFill>
              <a:srgbClr val="A76DD3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515735" y="6346825"/>
            <a:ext cx="1819275" cy="501650"/>
          </a:xfrm>
          <a:prstGeom prst="rect">
            <a:avLst/>
          </a:prstGeom>
          <a:solidFill>
            <a:srgbClr val="A76DD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altLang="zh-CN" sz="2665" b="1" strike="noStrike" noProof="1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Ending</a:t>
            </a:r>
          </a:p>
        </p:txBody>
      </p:sp>
      <p:sp>
        <p:nvSpPr>
          <p:cNvPr id="7" name="矩形 6"/>
          <p:cNvSpPr/>
          <p:nvPr/>
        </p:nvSpPr>
        <p:spPr>
          <a:xfrm rot="1320000">
            <a:off x="6068060" y="227330"/>
            <a:ext cx="267462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animBg="1"/>
      <p:bldP spid="12" grpId="0" bldLvl="0" animBg="1"/>
      <p:bldP spid="12" grpId="1" animBg="1"/>
      <p:bldP spid="11" grpId="0" bldLvl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29210" y="-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Summary</a:t>
            </a:r>
            <a:r>
              <a:rPr kumimoji="1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090"/>
            <a:ext cx="5126990" cy="61582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9750" y="4364990"/>
            <a:ext cx="7963535" cy="1076325"/>
          </a:xfrm>
          <a:prstGeom prst="rect">
            <a:avLst/>
          </a:prstGeom>
          <a:solidFill>
            <a:schemeClr val="bg2">
              <a:lumMod val="20000"/>
              <a:lumOff val="80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solidFill>
                  <a:srgbClr val="002060"/>
                </a:solidFill>
                <a:cs typeface="Arial" panose="020B0604020202020204" pitchFamily="34" charset="0"/>
              </a:rPr>
              <a:t>Travel for enough, you meet yourself. </a:t>
            </a:r>
          </a:p>
          <a:p>
            <a:r>
              <a:rPr lang="en-US" altLang="zh-CN" sz="3200" b="1">
                <a:solidFill>
                  <a:srgbClr val="002060"/>
                </a:solidFill>
                <a:cs typeface="Arial" panose="020B0604020202020204" pitchFamily="34" charset="0"/>
              </a:rPr>
              <a:t>                 --- David Mitchell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1505" y="2708910"/>
            <a:ext cx="7952740" cy="1076325"/>
          </a:xfrm>
          <a:prstGeom prst="rect">
            <a:avLst/>
          </a:prstGeom>
          <a:solidFill>
            <a:schemeClr val="bg2">
              <a:lumMod val="20000"/>
              <a:lumOff val="80000"/>
              <a:alpha val="83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3200" b="1" i="1" dirty="0">
                <a:solidFill>
                  <a:srgbClr val="002060"/>
                </a:solidFill>
                <a:cs typeface="+mn-lt"/>
                <a:sym typeface="+mn-ea"/>
              </a:rPr>
              <a:t>“It is better to travel ten thousand miles </a:t>
            </a:r>
          </a:p>
          <a:p>
            <a:r>
              <a:rPr lang="en-US" altLang="zh-CN" sz="3200" b="1" i="1" dirty="0">
                <a:solidFill>
                  <a:srgbClr val="002060"/>
                </a:solidFill>
                <a:cs typeface="+mn-lt"/>
                <a:sym typeface="+mn-ea"/>
              </a:rPr>
              <a:t>than to read ten thousand books.”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29210" y="-2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Homework </a:t>
            </a:r>
            <a:r>
              <a:rPr kumimoji="1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79705" y="1052830"/>
            <a:ext cx="8904605" cy="2799715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fontAlgn="base"/>
            <a:r>
              <a:rPr lang="en-US" altLang="zh-CN" sz="4400" b="1" strike="noStrike" noProof="1">
                <a:solidFill>
                  <a:srgbClr val="E31B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Talk about journeys with your partners.</a:t>
            </a:r>
          </a:p>
          <a:p>
            <a:pPr algn="l" fontAlgn="base"/>
            <a:r>
              <a:rPr lang="en-US" altLang="zh-CN" sz="4400" b="1" strike="noStrike" noProof="1">
                <a:solidFill>
                  <a:srgbClr val="E31B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Write down your interesting journeys.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364230" y="0"/>
            <a:ext cx="5779770" cy="6858000"/>
          </a:xfrm>
          <a:prstGeom prst="rect">
            <a:avLst/>
          </a:prstGeom>
          <a:blipFill rotWithShape="1">
            <a:blip r:embed="rId2"/>
            <a:srcRect/>
            <a:stretch>
              <a:fillRect l="-30076" r="-300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950" y="188595"/>
            <a:ext cx="67602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>Thank you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random/>
      </p:transition>
    </mc:Choice>
    <mc:Fallback xmlns="">
      <p:transition spd="med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0" y="-27307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Lead in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pic>
        <p:nvPicPr>
          <p:cNvPr id="3" name="媒体1">
            <a:hlinkClick r:id="" action="ppaction://media"/>
            <a:extLst>
              <a:ext uri="{FF2B5EF4-FFF2-40B4-BE49-F238E27FC236}">
                <a16:creationId xmlns:a16="http://schemas.microsoft.com/office/drawing/2014/main" id="{C6D4CA20-ED41-4EAD-A80D-AA4ECE474F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1556792"/>
            <a:ext cx="7632848" cy="4293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0" y="-27307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Lead in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560" y="620394"/>
            <a:ext cx="9243695" cy="3538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Dear Mom,</a:t>
            </a:r>
            <a:endParaRPr lang="en-US" altLang="zh-CN" sz="2800" noProof="1">
              <a:solidFill>
                <a:srgbClr val="E31B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  <a:p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My trip has been very </a:t>
            </a:r>
            <a:r>
              <a:rPr lang="en-US" altLang="zh-CN" sz="2800" u="sng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relaxing</a:t>
            </a:r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. </a:t>
            </a:r>
            <a:endParaRPr lang="en-US" altLang="zh-CN" sz="2800" noProof="1">
              <a:solidFill>
                <a:srgbClr val="E31B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  <a:p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I have seen some incredible </a:t>
            </a:r>
            <a:r>
              <a:rPr lang="en-US" altLang="zh-CN" sz="2800" u="sng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wildlife</a:t>
            </a:r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 and the scenery is </a:t>
            </a:r>
            <a:r>
              <a:rPr lang="en-US" altLang="zh-CN" sz="2800" u="sng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amazing</a:t>
            </a:r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. </a:t>
            </a:r>
            <a:endParaRPr lang="en-US" altLang="zh-CN" sz="2800" noProof="1">
              <a:solidFill>
                <a:srgbClr val="E31B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  <a:p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I’m keeping safe. </a:t>
            </a:r>
            <a:endParaRPr lang="en-US" altLang="zh-CN" sz="2800" noProof="1">
              <a:solidFill>
                <a:srgbClr val="E31B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  <a:p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I stay mostly on the beaten path. </a:t>
            </a:r>
            <a:endParaRPr lang="en-US" altLang="zh-CN" sz="2800" noProof="1">
              <a:solidFill>
                <a:srgbClr val="E31B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  <a:p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I’m </a:t>
            </a:r>
            <a:r>
              <a:rPr lang="en-US" altLang="zh-CN" sz="2800" u="sng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eating well</a:t>
            </a:r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. </a:t>
            </a:r>
            <a:endParaRPr lang="en-US" altLang="zh-CN" sz="2800" noProof="1">
              <a:solidFill>
                <a:srgbClr val="E31B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  <a:p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People here are </a:t>
            </a:r>
            <a:r>
              <a:rPr lang="en-US" altLang="zh-CN" sz="2800" u="sng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polite</a:t>
            </a:r>
            <a:r>
              <a:rPr lang="en-US" altLang="zh-CN" sz="2800" noProof="1">
                <a:solidFill>
                  <a:srgbClr val="E31B8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. </a:t>
            </a:r>
            <a:endParaRPr lang="en-US" altLang="zh-CN" sz="2800" noProof="1">
              <a:solidFill>
                <a:srgbClr val="E31B8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3573463"/>
            <a:ext cx="5487988" cy="302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20E2A840-FE50-4bc1-908C-16E9E79178A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75" y="2997200"/>
            <a:ext cx="6805613" cy="383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9A99310A-51F9-46be-841E-C80F32D783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2133600"/>
            <a:ext cx="7061200" cy="4010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3851910" y="3932873"/>
            <a:ext cx="612457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9600">
                <a:solidFill>
                  <a:srgbClr val="A76DD3"/>
                </a:solidFill>
                <a:latin typeface="Berlin Sans FB Demi" panose="020E0802020502020306" charset="0"/>
                <a:ea typeface="宋体" panose="02010600030101010101" pitchFamily="2" charset="-122"/>
              </a:rPr>
              <a:t>Canada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1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275965" y="0"/>
            <a:ext cx="6124575" cy="922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5400">
                <a:solidFill>
                  <a:srgbClr val="A76DD3"/>
                </a:solidFill>
                <a:latin typeface="Berlin Sans FB Demi" panose="020E0802020502020306" charset="0"/>
                <a:ea typeface="宋体" panose="02010600030101010101" pitchFamily="2" charset="-122"/>
              </a:rPr>
              <a:t>Canada</a:t>
            </a:r>
          </a:p>
        </p:txBody>
      </p:sp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29210" y="44448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Pre-reading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6148" name="文本框 4"/>
          <p:cNvSpPr txBox="1"/>
          <p:nvPr/>
        </p:nvSpPr>
        <p:spPr>
          <a:xfrm>
            <a:off x="-317" y="5300663"/>
            <a:ext cx="87344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sz="3200">
                <a:solidFill>
                  <a:srgbClr val="FFC000"/>
                </a:solidFill>
                <a:latin typeface="Berlin Sans FB Demi" panose="020E0802020502020306" charset="0"/>
                <a:ea typeface="宋体" panose="02010600030101010101" pitchFamily="2" charset="-122"/>
              </a:rPr>
              <a:t>What is Canada's land area ranking?</a:t>
            </a:r>
            <a:endParaRPr lang="zh-CN" altLang="zh-CN" sz="3200">
              <a:solidFill>
                <a:srgbClr val="FFC000"/>
              </a:solidFill>
              <a:latin typeface="Berlin Sans FB Demi" panose="020E0802020502020306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775" y="5733415"/>
            <a:ext cx="85248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E31B83"/>
                </a:solidFill>
                <a:latin typeface="Berlin Sans FB Demi" panose="020E0802020502020306" charset="0"/>
                <a:sym typeface="+mn-ea"/>
              </a:rPr>
              <a:t>The second largest country in the world. </a:t>
            </a:r>
            <a:endParaRPr lang="zh-CN" sz="2800">
              <a:solidFill>
                <a:srgbClr val="E31B83"/>
              </a:solidFill>
              <a:latin typeface="Berlin Sans FB Demi" panose="020E0802020502020306" charset="0"/>
              <a:ea typeface="宋体" panose="02010600030101010101" pitchFamily="2" charset="-122"/>
            </a:endParaRPr>
          </a:p>
          <a:p>
            <a:endParaRPr lang="zh-CN" altLang="en-US" sz="2800">
              <a:solidFill>
                <a:srgbClr val="E31B83"/>
              </a:solidFill>
              <a:latin typeface="Berlin Sans FB Demi" panose="020E0802020502020306" charset="0"/>
              <a:ea typeface="宋体" panose="02010600030101010101" pitchFamily="2" charset="-122"/>
            </a:endParaRPr>
          </a:p>
        </p:txBody>
      </p:sp>
      <p:pic>
        <p:nvPicPr>
          <p:cNvPr id="2" name="媒体2">
            <a:hlinkClick r:id="" action="ppaction://media"/>
            <a:extLst>
              <a:ext uri="{FF2B5EF4-FFF2-40B4-BE49-F238E27FC236}">
                <a16:creationId xmlns:a16="http://schemas.microsoft.com/office/drawing/2014/main" id="{A8C16337-DB63-4864-9D45-A8100B5519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771621"/>
            <a:ext cx="7924584" cy="4457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4" grpId="1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36830" y="-27307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Pre-reading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7170" name="文本框 3"/>
          <p:cNvSpPr txBox="1"/>
          <p:nvPr/>
        </p:nvSpPr>
        <p:spPr>
          <a:xfrm>
            <a:off x="57785" y="1196340"/>
            <a:ext cx="90290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>
                <a:solidFill>
                  <a:srgbClr val="7030A0"/>
                </a:solidFill>
                <a:latin typeface="Berlin Sans FB Demi" panose="020E0802020502020306" charset="0"/>
                <a:ea typeface="宋体" panose="02010600030101010101" pitchFamily="2" charset="-122"/>
              </a:rPr>
              <a:t>What transportation will you choose when you are travelling in Canada?</a:t>
            </a:r>
          </a:p>
        </p:txBody>
      </p:sp>
      <p:pic>
        <p:nvPicPr>
          <p:cNvPr id="7171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" y="4270375"/>
            <a:ext cx="9144000" cy="2587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媒体3">
            <a:hlinkClick r:id="" action="ppaction://media"/>
            <a:extLst>
              <a:ext uri="{FF2B5EF4-FFF2-40B4-BE49-F238E27FC236}">
                <a16:creationId xmlns:a16="http://schemas.microsoft.com/office/drawing/2014/main" id="{B346088A-5D8D-444F-A35E-4067A5B283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0282" y="2204864"/>
            <a:ext cx="6264696" cy="3523892"/>
          </a:xfrm>
          <a:prstGeom prst="rect">
            <a:avLst/>
          </a:prstGeom>
        </p:spPr>
      </p:pic>
      <p:sp>
        <p:nvSpPr>
          <p:cNvPr id="94" name="직사각형 240"/>
          <p:cNvSpPr/>
          <p:nvPr>
            <p:custDataLst>
              <p:tags r:id="rId3"/>
            </p:custDataLst>
          </p:nvPr>
        </p:nvSpPr>
        <p:spPr>
          <a:xfrm>
            <a:off x="-36830" y="-27307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Pre-reading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7315" y="692785"/>
            <a:ext cx="90843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E31B83"/>
                </a:solidFill>
                <a:latin typeface="Berlin Sans FB Demi" panose="020E0802020502020306" charset="0"/>
                <a:cs typeface="Berlin Sans FB Demi" panose="020E0802020502020306" charset="0"/>
              </a:rPr>
              <a:t>1. What animals do you see?</a:t>
            </a:r>
          </a:p>
          <a:p>
            <a:r>
              <a:rPr lang="en-US" altLang="zh-CN" sz="3600">
                <a:solidFill>
                  <a:srgbClr val="E31B83"/>
                </a:solidFill>
                <a:latin typeface="Berlin Sans FB Demi" panose="020E0802020502020306" charset="0"/>
                <a:cs typeface="Berlin Sans FB Demi" panose="020E0802020502020306" charset="0"/>
              </a:rPr>
              <a:t>2. What natural scenery do you see?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 t="20417" b="-20417"/>
          <a:stretch>
            <a:fillRect/>
          </a:stretch>
        </p:blipFill>
        <p:spPr>
          <a:xfrm>
            <a:off x="-756285" y="2348865"/>
            <a:ext cx="4142740" cy="2590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020" y="4149090"/>
            <a:ext cx="4422140" cy="2590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325" y="2132965"/>
            <a:ext cx="3122295" cy="2647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0975" y="1891665"/>
            <a:ext cx="5924550" cy="3270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6195" y="3716655"/>
            <a:ext cx="5432425" cy="3075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5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-36830" y="-27307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Reading: read for title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pic>
        <p:nvPicPr>
          <p:cNvPr id="819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692150"/>
            <a:ext cx="4075113" cy="6162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文本框 2"/>
          <p:cNvSpPr txBox="1"/>
          <p:nvPr/>
        </p:nvSpPr>
        <p:spPr>
          <a:xfrm>
            <a:off x="107950" y="765175"/>
            <a:ext cx="484505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SEEING THE TRUE NORTH VIA RAIL:</a:t>
            </a:r>
          </a:p>
          <a:p>
            <a:r>
              <a:rPr lang="en-US" altLang="zh-CN" sz="3200">
                <a:latin typeface="Arial" panose="020B0604020202020204" pitchFamily="34" charset="0"/>
                <a:ea typeface="宋体" panose="02010600030101010101" pitchFamily="2" charset="-122"/>
              </a:rPr>
              <a:t>VANCOUVER AND THE HEART OF CANADA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560" y="3284855"/>
            <a:ext cx="539813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noProof="1">
                <a:solidFill>
                  <a:srgbClr val="FFC000"/>
                </a:solidFill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Where:</a:t>
            </a:r>
            <a:endParaRPr lang="zh-CN" altLang="en-US" sz="3200" noProof="1">
              <a:solidFill>
                <a:srgbClr val="FFC000"/>
              </a:solidFill>
              <a:latin typeface="Berlin Sans FB Demi" panose="020E0802020502020306" charset="0"/>
              <a:ea typeface="宋体" panose="02010600030101010101" pitchFamily="2" charset="-122"/>
              <a:cs typeface="Berlin Sans FB Demi" panose="020E0802020502020306" charset="0"/>
            </a:endParaRPr>
          </a:p>
          <a:p>
            <a:endParaRPr lang="en-US" altLang="zh-CN" sz="3200" noProof="1">
              <a:solidFill>
                <a:srgbClr val="FFC000"/>
              </a:solidFill>
              <a:latin typeface="Berlin Sans FB Demi" panose="020E0802020502020306" charset="0"/>
              <a:ea typeface="宋体" panose="02010600030101010101" pitchFamily="2" charset="-122"/>
              <a:cs typeface="Berlin Sans FB Demi" panose="020E0802020502020306" charset="0"/>
            </a:endParaRPr>
          </a:p>
          <a:p>
            <a:r>
              <a:rPr lang="en-US" altLang="zh-CN" sz="3200" noProof="1">
                <a:solidFill>
                  <a:srgbClr val="FFC000"/>
                </a:solidFill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How:</a:t>
            </a:r>
            <a:r>
              <a:rPr lang="en-US" altLang="zh-CN" sz="3200" noProof="1">
                <a:solidFill>
                  <a:srgbClr val="0070C0"/>
                </a:solidFill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 </a:t>
            </a:r>
          </a:p>
          <a:p>
            <a:endParaRPr lang="en-US" altLang="zh-CN" sz="3200" noProof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Berlin Sans FB Demi" panose="020E0802020502020306" charset="0"/>
              <a:cs typeface="Berlin Sans FB Demi" panose="020E0802020502020306" charset="0"/>
            </a:endParaRPr>
          </a:p>
          <a:p>
            <a:r>
              <a:rPr lang="en-US" altLang="zh-CN" sz="3200" noProof="1">
                <a:solidFill>
                  <a:srgbClr val="FFC000"/>
                </a:solidFill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What: </a:t>
            </a:r>
            <a:endParaRPr lang="en-US" altLang="zh-CN" sz="3200" noProof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1595" y="5229225"/>
            <a:ext cx="4617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see scenery and people, </a:t>
            </a:r>
          </a:p>
          <a:p>
            <a:r>
              <a:rPr lang="en-US" altLang="zh-CN" sz="2800" noProof="1">
                <a:solidFill>
                  <a:srgbClr val="0070C0"/>
                </a:solidFill>
                <a:latin typeface="Berlin Sans FB Demi" panose="020E0802020502020306" charset="0"/>
                <a:cs typeface="Berlin Sans FB Demi" panose="020E0802020502020306" charset="0"/>
              </a:rPr>
              <a:t>feeling, food</a:t>
            </a:r>
          </a:p>
          <a:p>
            <a:endParaRPr lang="en-US" altLang="zh-CN" sz="2800" noProof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75740" y="3356610"/>
            <a:ext cx="4410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the True North Canada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475740" y="4364990"/>
            <a:ext cx="2626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by train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1" animBg="1"/>
      <p:bldP spid="4" grpId="0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240"/>
          <p:cNvSpPr/>
          <p:nvPr>
            <p:custDataLst>
              <p:tags r:id="rId1"/>
            </p:custDataLst>
          </p:nvPr>
        </p:nvSpPr>
        <p:spPr>
          <a:xfrm>
            <a:off x="34925" y="-27307"/>
            <a:ext cx="9173210" cy="720092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>
            <a:innerShdw blurRad="342900" dist="762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While-reading: fast reading   </a:t>
            </a: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</p:txBody>
      </p:sp>
      <p:sp>
        <p:nvSpPr>
          <p:cNvPr id="9218" name="文本框 3"/>
          <p:cNvSpPr txBox="1"/>
          <p:nvPr/>
        </p:nvSpPr>
        <p:spPr>
          <a:xfrm>
            <a:off x="323850" y="981075"/>
            <a:ext cx="8678863" cy="23066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>
                <a:solidFill>
                  <a:srgbClr val="0070C0"/>
                </a:solidFill>
                <a:latin typeface="Berlin Sans FB" panose="020E0602020502020306" charset="0"/>
                <a:ea typeface="宋体" panose="02010600030101010101" pitchFamily="2" charset="-122"/>
              </a:rPr>
              <a:t>Who are the main characters?</a:t>
            </a:r>
          </a:p>
          <a:p>
            <a:r>
              <a:rPr lang="en-US" altLang="zh-CN" sz="3600">
                <a:solidFill>
                  <a:srgbClr val="0070C0"/>
                </a:solidFill>
                <a:latin typeface="Berlin Sans FB" panose="020E0602020502020306" charset="0"/>
                <a:ea typeface="宋体" panose="02010600030101010101" pitchFamily="2" charset="-122"/>
              </a:rPr>
              <a:t>How did they go there?</a:t>
            </a:r>
          </a:p>
          <a:p>
            <a:r>
              <a:rPr lang="en-US" altLang="zh-CN" sz="3600">
                <a:solidFill>
                  <a:srgbClr val="0070C0"/>
                </a:solidFill>
                <a:latin typeface="Berlin Sans FB" panose="020E0602020502020306" charset="0"/>
                <a:ea typeface="宋体" panose="02010600030101010101" pitchFamily="2" charset="-122"/>
              </a:rPr>
              <a:t>Where did they go?</a:t>
            </a:r>
          </a:p>
          <a:p>
            <a:endParaRPr lang="en-US" altLang="zh-CN" sz="3600">
              <a:solidFill>
                <a:srgbClr val="0070C0"/>
              </a:solidFill>
              <a:latin typeface="Berlin Sans FB" panose="020E0602020502020306" charset="0"/>
              <a:ea typeface="宋体" panose="02010600030101010101" pitchFamily="2" charset="-122"/>
            </a:endParaRPr>
          </a:p>
        </p:txBody>
      </p:sp>
      <p:grpSp>
        <p:nvGrpSpPr>
          <p:cNvPr id="9219" name="组合 4"/>
          <p:cNvGrpSpPr/>
          <p:nvPr/>
        </p:nvGrpSpPr>
        <p:grpSpPr>
          <a:xfrm>
            <a:off x="361315" y="3068955"/>
            <a:ext cx="2679700" cy="1982788"/>
            <a:chOff x="95693" y="280549"/>
            <a:chExt cx="2092676" cy="1636266"/>
          </a:xfrm>
        </p:grpSpPr>
        <p:sp>
          <p:nvSpPr>
            <p:cNvPr id="9220" name="矩形 53"/>
            <p:cNvSpPr/>
            <p:nvPr>
              <p:custDataLst>
                <p:tags r:id="rId2"/>
              </p:custDataLst>
            </p:nvPr>
          </p:nvSpPr>
          <p:spPr>
            <a:xfrm>
              <a:off x="95693" y="1657317"/>
              <a:ext cx="2092676" cy="25949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68580" tIns="34290" rIns="68580" bIns="34290" anchor="t" anchorCtr="0">
              <a:spAutoFit/>
            </a:bodyPr>
            <a:lstStyle/>
            <a:p>
              <a:pPr algn="ctr"/>
              <a:r>
                <a:rPr lang="en-US" altLang="zh-CN" sz="1600" b="1" dirty="0">
                  <a:latin typeface="Comic Sans MS" panose="030F0702030302020204" pitchFamily="66" charset="0"/>
                  <a:ea typeface="宋体" panose="02010600030101010101" pitchFamily="2" charset="-122"/>
                </a:rPr>
                <a:t>Liu Qian &amp; Li </a:t>
              </a:r>
              <a:r>
                <a:rPr lang="en-US" altLang="zh-CN" sz="1600" b="1" dirty="0" err="1">
                  <a:latin typeface="Comic Sans MS" panose="030F0702030302020204" pitchFamily="66" charset="0"/>
                  <a:ea typeface="宋体" panose="02010600030101010101" pitchFamily="2" charset="-122"/>
                </a:rPr>
                <a:t>Daiyu</a:t>
              </a:r>
              <a:endParaRPr lang="en-US" altLang="zh-CN" sz="1600" b="1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pic>
          <p:nvPicPr>
            <p:cNvPr id="55" name="图片 54"/>
            <p:cNvPicPr>
              <a:picLocks noChangeAspect="1"/>
            </p:cNvPicPr>
            <p:nvPr/>
          </p:nvPicPr>
          <p:blipFill rotWithShape="1">
            <a:blip r:embed="rId4"/>
            <a:srcRect l="3152" t="20878" r="5658" b="5117"/>
            <a:stretch>
              <a:fillRect/>
            </a:stretch>
          </p:blipFill>
          <p:spPr>
            <a:xfrm>
              <a:off x="122354" y="280549"/>
              <a:ext cx="2066015" cy="1376768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9222" name="图片 26" descr="u=1440955201,2364577350&amp;fm=26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693" y="4076383"/>
            <a:ext cx="1992312" cy="1176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3" name="文本框 5"/>
          <p:cNvSpPr txBox="1"/>
          <p:nvPr/>
        </p:nvSpPr>
        <p:spPr>
          <a:xfrm>
            <a:off x="1115695" y="5373370"/>
            <a:ext cx="31730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>
                <a:solidFill>
                  <a:srgbClr val="E31B83"/>
                </a:solidFill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WHO</a:t>
            </a:r>
          </a:p>
        </p:txBody>
      </p:sp>
      <p:sp>
        <p:nvSpPr>
          <p:cNvPr id="9224" name="文本框 6"/>
          <p:cNvSpPr txBox="1"/>
          <p:nvPr/>
        </p:nvSpPr>
        <p:spPr>
          <a:xfrm>
            <a:off x="4427855" y="5301615"/>
            <a:ext cx="27997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200">
                <a:solidFill>
                  <a:srgbClr val="E31B83"/>
                </a:solidFill>
                <a:latin typeface="Berlin Sans FB Demi" panose="020E0802020502020306" charset="0"/>
                <a:ea typeface="宋体" panose="02010600030101010101" pitchFamily="2" charset="-122"/>
                <a:cs typeface="Berlin Sans FB Demi" panose="020E0802020502020306" charset="0"/>
              </a:rPr>
              <a:t>HOW</a:t>
            </a:r>
          </a:p>
        </p:txBody>
      </p:sp>
      <p:pic>
        <p:nvPicPr>
          <p:cNvPr id="12289" name="图片 12" descr="u=1112202574,2466201529&amp;fm=26&amp;gp=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805555" y="2924810"/>
            <a:ext cx="1822450" cy="1152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1" animBg="1"/>
      <p:bldP spid="9218" grpId="0"/>
      <p:bldP spid="9223" grpId="0"/>
      <p:bldP spid="92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a818e9a-189b-4d79-9eac-39f561adf98c}"/>
  <p:tag name="TABLE_ENDDRAG_ORIGIN_RECT" val="710*351"/>
  <p:tag name="TABLE_ENDDRAG_RECT" val="4*183*710*35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41,&quot;width&quot;:1331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AMIC_NUM_END" val="1"/>
  <p:tag name="KSO_WM_UNIT_INDEX" val="1609195798973_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857</Words>
  <Application>Microsoft Office PowerPoint</Application>
  <PresentationFormat>全屏显示(4:3)</PresentationFormat>
  <Paragraphs>169</Paragraphs>
  <Slides>25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HelveticaNeue</vt:lpstr>
      <vt:lpstr>华文新魏</vt:lpstr>
      <vt:lpstr>思源黑体</vt:lpstr>
      <vt:lpstr>Arial</vt:lpstr>
      <vt:lpstr>Arial Black</vt:lpstr>
      <vt:lpstr>Berlin Sans FB</vt:lpstr>
      <vt:lpstr>Berlin Sans FB Demi</vt:lpstr>
      <vt:lpstr>Calibri</vt:lpstr>
      <vt:lpstr>Comic Sans MS</vt:lpstr>
      <vt:lpstr>Times New Roman</vt:lpstr>
      <vt:lpstr>Wingdings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李鑫</dc:creator>
  <cp:lastModifiedBy>陈 顺坤</cp:lastModifiedBy>
  <cp:revision>70</cp:revision>
  <dcterms:created xsi:type="dcterms:W3CDTF">2021-10-08T03:01:00Z</dcterms:created>
  <dcterms:modified xsi:type="dcterms:W3CDTF">2021-12-15T07:45:32Z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6393791E013442A2BAEE59BAA62761EB</vt:lpwstr>
  </property>
</Properties>
</file>