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462" r:id="rId3"/>
    <p:sldId id="420" r:id="rId4"/>
    <p:sldId id="422" r:id="rId5"/>
    <p:sldId id="423" r:id="rId7"/>
    <p:sldId id="429" r:id="rId8"/>
    <p:sldId id="428" r:id="rId9"/>
    <p:sldId id="427" r:id="rId10"/>
    <p:sldId id="416" r:id="rId11"/>
    <p:sldId id="424" r:id="rId12"/>
    <p:sldId id="434" r:id="rId13"/>
    <p:sldId id="435" r:id="rId14"/>
    <p:sldId id="432" r:id="rId15"/>
    <p:sldId id="433" r:id="rId16"/>
    <p:sldId id="438" r:id="rId17"/>
    <p:sldId id="446" r:id="rId18"/>
    <p:sldId id="412" r:id="rId19"/>
    <p:sldId id="437" r:id="rId20"/>
    <p:sldId id="431" r:id="rId21"/>
    <p:sldId id="443" r:id="rId22"/>
    <p:sldId id="442" r:id="rId23"/>
    <p:sldId id="440" r:id="rId24"/>
    <p:sldId id="444" r:id="rId25"/>
    <p:sldId id="439" r:id="rId26"/>
    <p:sldId id="441" r:id="rId27"/>
    <p:sldId id="445" r:id="rId28"/>
    <p:sldId id="447" r:id="rId29"/>
    <p:sldId id="448" r:id="rId30"/>
    <p:sldId id="455" r:id="rId31"/>
    <p:sldId id="454" r:id="rId32"/>
    <p:sldId id="418" r:id="rId33"/>
  </p:sldIdLst>
  <p:sldSz cx="9144000" cy="5143500" type="screen16x9"/>
  <p:notesSz cx="6858000" cy="9144000"/>
  <p:embeddedFontLst>
    <p:embeddedFont>
      <p:font typeface="微软雅黑" panose="020B0503020204020204" pitchFamily="34" charset="-122"/>
      <p:regular r:id="rId37"/>
    </p:embeddedFont>
    <p:embeddedFont>
      <p:font typeface="MingLiU_HKSCS-ExtB" panose="02020500000000000000" pitchFamily="18" charset="-120"/>
      <p:regular r:id="rId38"/>
    </p:embeddedFont>
    <p:embeddedFont>
      <p:font typeface="楷体" panose="02010609060101010101" pitchFamily="49" charset="-122"/>
      <p:regular r:id="rId39"/>
    </p:embeddedFont>
    <p:embeddedFont>
      <p:font typeface="方正粗黑宋简体" panose="02000000000000000000" pitchFamily="2" charset="-122"/>
      <p:regular r:id="rId40"/>
    </p:embeddedFont>
    <p:embeddedFont>
      <p:font typeface="Castellar" panose="020A0402060406010301" pitchFamily="18" charset="0"/>
      <p:regular r:id="rId41"/>
    </p:embeddedFont>
    <p:embeddedFont>
      <p:font typeface="Calibri" panose="020F0502020204030204" charset="0"/>
      <p:regular r:id="rId42"/>
      <p:bold r:id="rId43"/>
      <p:italic r:id="rId44"/>
      <p:boldItalic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6DFDF"/>
    <a:srgbClr val="639541"/>
    <a:srgbClr val="FFFF99"/>
    <a:srgbClr val="000000"/>
    <a:srgbClr val="FAC14D"/>
    <a:srgbClr val="FFF4C5"/>
    <a:srgbClr val="E6F4E0"/>
    <a:srgbClr val="188582"/>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59" autoAdjust="0"/>
  </p:normalViewPr>
  <p:slideViewPr>
    <p:cSldViewPr>
      <p:cViewPr varScale="1">
        <p:scale>
          <a:sx n="122" d="100"/>
          <a:sy n="122" d="100"/>
        </p:scale>
        <p:origin x="75" y="69"/>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slide" Target="slides/slide2.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5125"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pic>
        <p:nvPicPr>
          <p:cNvPr id="2" name="图片 6" descr="logo横版 png"/>
          <p:cNvPicPr>
            <a:picLocks noChangeAspect="1"/>
          </p:cNvPicPr>
          <p:nvPr userDrawn="1"/>
        </p:nvPicPr>
        <p:blipFill>
          <a:blip r:embed="rId2"/>
          <a:stretch>
            <a:fillRect/>
          </a:stretch>
        </p:blipFill>
        <p:spPr>
          <a:xfrm>
            <a:off x="11604625" y="209550"/>
            <a:ext cx="608013" cy="642938"/>
          </a:xfrm>
          <a:prstGeom prst="rect">
            <a:avLst/>
          </a:prstGeom>
          <a:noFill/>
          <a:ln w="9525">
            <a:noFill/>
          </a:ln>
        </p:spPr>
      </p:pic>
      <p:pic>
        <p:nvPicPr>
          <p:cNvPr id="3" name="图片 6" descr="logo横版 png"/>
          <p:cNvPicPr>
            <a:picLocks noChangeAspect="1"/>
          </p:cNvPicPr>
          <p:nvPr userDrawn="1"/>
        </p:nvPicPr>
        <p:blipFill>
          <a:blip r:embed="rId2"/>
          <a:stretch>
            <a:fillRect/>
          </a:stretch>
        </p:blipFill>
        <p:spPr>
          <a:xfrm>
            <a:off x="11731625" y="336550"/>
            <a:ext cx="608013" cy="642938"/>
          </a:xfrm>
          <a:prstGeom prst="rect">
            <a:avLst/>
          </a:prstGeom>
          <a:noFill/>
          <a:ln w="9525">
            <a:noFill/>
          </a:ln>
        </p:spPr>
      </p:pic>
      <p:pic>
        <p:nvPicPr>
          <p:cNvPr id="4" name="图片 6" descr="logo横版 png"/>
          <p:cNvPicPr>
            <a:picLocks noChangeAspect="1"/>
          </p:cNvPicPr>
          <p:nvPr userDrawn="1"/>
        </p:nvPicPr>
        <p:blipFill>
          <a:blip r:embed="rId2"/>
          <a:stretch>
            <a:fillRect/>
          </a:stretch>
        </p:blipFill>
        <p:spPr>
          <a:xfrm>
            <a:off x="11858625" y="463550"/>
            <a:ext cx="608013" cy="642938"/>
          </a:xfrm>
          <a:prstGeom prst="rect">
            <a:avLst/>
          </a:prstGeom>
          <a:noFill/>
          <a:ln w="9525">
            <a:noFill/>
          </a:ln>
        </p:spPr>
      </p:pic>
      <p:pic>
        <p:nvPicPr>
          <p:cNvPr id="5" name="图片 6" descr="logo横版 png"/>
          <p:cNvPicPr>
            <a:picLocks noChangeAspect="1"/>
          </p:cNvPicPr>
          <p:nvPr userDrawn="1"/>
        </p:nvPicPr>
        <p:blipFill>
          <a:blip r:embed="rId2"/>
          <a:stretch>
            <a:fillRect/>
          </a:stretch>
        </p:blipFill>
        <p:spPr>
          <a:xfrm>
            <a:off x="11985625" y="590550"/>
            <a:ext cx="608013" cy="642938"/>
          </a:xfrm>
          <a:prstGeom prst="rect">
            <a:avLst/>
          </a:prstGeom>
          <a:noFill/>
          <a:ln w="9525">
            <a:noFill/>
          </a:ln>
        </p:spPr>
      </p:pic>
      <p:pic>
        <p:nvPicPr>
          <p:cNvPr id="6" name="图片 5" descr="图片1"/>
          <p:cNvPicPr>
            <a:picLocks noChangeAspect="1"/>
          </p:cNvPicPr>
          <p:nvPr userDrawn="1"/>
        </p:nvPicPr>
        <p:blipFill>
          <a:blip r:embed="rId3"/>
          <a:stretch>
            <a:fillRect/>
          </a:stretch>
        </p:blipFill>
        <p:spPr>
          <a:xfrm>
            <a:off x="8299450" y="147320"/>
            <a:ext cx="675005" cy="713740"/>
          </a:xfrm>
          <a:prstGeom prst="rect">
            <a:avLst/>
          </a:prstGeom>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pic>
        <p:nvPicPr>
          <p:cNvPr id="5125"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pic>
        <p:nvPicPr>
          <p:cNvPr id="5125"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5125"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5.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pic>
        <p:nvPicPr>
          <p:cNvPr id="7" name="图片 6" descr="图片1"/>
          <p:cNvPicPr>
            <a:picLocks noChangeAspect="1"/>
          </p:cNvPicPr>
          <p:nvPr userDrawn="1"/>
        </p:nvPicPr>
        <p:blipFill>
          <a:blip r:embed="rId9"/>
          <a:stretch>
            <a:fillRect/>
          </a:stretch>
        </p:blipFill>
        <p:spPr>
          <a:xfrm>
            <a:off x="8204200" y="531495"/>
            <a:ext cx="647065" cy="6845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30.jpeg"/><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0.jpeg"/><Relationship Id="rId3" Type="http://schemas.openxmlformats.org/officeDocument/2006/relationships/image" Target="../media/image12.jpeg"/><Relationship Id="rId2" Type="http://schemas.openxmlformats.org/officeDocument/2006/relationships/image" Target="../media/image19.jpe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4" descr="http://img5.imgtn.bdimg.com/it/u=1484929311,2177288036&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21" name="矩形 1"/>
          <p:cNvSpPr/>
          <p:nvPr/>
        </p:nvSpPr>
        <p:spPr>
          <a:xfrm>
            <a:off x="257175" y="556260"/>
            <a:ext cx="5017770" cy="4030980"/>
          </a:xfrm>
          <a:prstGeom prst="rect">
            <a:avLst/>
          </a:prstGeom>
          <a:noFill/>
          <a:ln w="9525">
            <a:noFill/>
          </a:ln>
        </p:spPr>
        <p:txBody>
          <a:bodyPr wrap="square" anchor="t">
            <a:spAutoFit/>
          </a:bodyPr>
          <a:p>
            <a:r>
              <a:rPr lang="zh-CN" altLang="en-US" sz="32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200" b="1">
              <a:solidFill>
                <a:srgbClr val="FF0000"/>
              </a:solidFill>
              <a:latin typeface="HelveticaNeue" pitchFamily="2" charset="0"/>
              <a:ea typeface="宋体" panose="02010600030101010101" pitchFamily="2" charset="-122"/>
            </a:endParaRPr>
          </a:p>
          <a:p>
            <a:endParaRPr lang="en-US" altLang="zh-CN" sz="3200" b="1">
              <a:solidFill>
                <a:srgbClr val="FF0000"/>
              </a:solidFill>
              <a:latin typeface="HelveticaNeue" pitchFamily="2" charset="0"/>
              <a:ea typeface="宋体" panose="02010600030101010101" pitchFamily="2" charset="-122"/>
            </a:endParaRPr>
          </a:p>
          <a:p>
            <a:r>
              <a:rPr lang="zh-CN" altLang="en-US" sz="3200" b="1">
                <a:solidFill>
                  <a:srgbClr val="FF0000"/>
                </a:solidFill>
                <a:latin typeface="HelveticaNeue" pitchFamily="2" charset="0"/>
                <a:ea typeface="宋体" panose="02010600030101010101" pitchFamily="2" charset="-122"/>
              </a:rPr>
              <a:t>更多教学资源请关注</a:t>
            </a:r>
            <a:endParaRPr lang="en-US" altLang="zh-CN" sz="3200" b="1">
              <a:solidFill>
                <a:srgbClr val="FF0000"/>
              </a:solidFill>
              <a:latin typeface="HelveticaNeue" pitchFamily="2" charset="0"/>
              <a:ea typeface="宋体" panose="02010600030101010101" pitchFamily="2" charset="-122"/>
            </a:endParaRPr>
          </a:p>
          <a:p>
            <a:r>
              <a:rPr lang="zh-CN" altLang="en-US" sz="3200" b="1">
                <a:solidFill>
                  <a:srgbClr val="FF0000"/>
                </a:solidFill>
                <a:latin typeface="HelveticaNeue" pitchFamily="2" charset="0"/>
                <a:ea typeface="宋体" panose="02010600030101010101" pitchFamily="2" charset="-122"/>
              </a:rPr>
              <a:t>公众号：溯恩高中英语</a:t>
            </a:r>
            <a:endParaRPr lang="zh-CN" altLang="en-US" sz="32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5860415" y="2336800"/>
            <a:ext cx="2250440" cy="2250440"/>
          </a:xfrm>
          <a:prstGeom prst="rect">
            <a:avLst/>
          </a:prstGeom>
          <a:noFill/>
          <a:ln w="9525">
            <a:noFill/>
          </a:ln>
        </p:spPr>
      </p:pic>
      <p:sp>
        <p:nvSpPr>
          <p:cNvPr id="5123" name="矩形 3"/>
          <p:cNvSpPr/>
          <p:nvPr/>
        </p:nvSpPr>
        <p:spPr>
          <a:xfrm>
            <a:off x="5860415" y="1734185"/>
            <a:ext cx="2992120" cy="521970"/>
          </a:xfrm>
          <a:prstGeom prst="rect">
            <a:avLst/>
          </a:prstGeom>
          <a:noFill/>
          <a:ln w="9525">
            <a:noFill/>
          </a:ln>
        </p:spPr>
        <p:txBody>
          <a:bodyPr wrap="square" anchor="t">
            <a:spAutoFit/>
          </a:bodyPr>
          <a:p>
            <a:r>
              <a:rPr lang="zh-CN" altLang="en-US" sz="2800" b="1">
                <a:latin typeface="华文新魏" pitchFamily="2" charset="-122"/>
                <a:ea typeface="宋体" panose="02010600030101010101" pitchFamily="2" charset="-122"/>
              </a:rPr>
              <a:t>知识产权声明</a:t>
            </a:r>
            <a:endParaRPr lang="zh-CN" altLang="en-US" sz="28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5392420" y="417195"/>
            <a:ext cx="3367405" cy="1090930"/>
          </a:xfrm>
          <a:prstGeom prst="rect">
            <a:avLst/>
          </a:prstGeom>
          <a:noFill/>
          <a:ln w="9525">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6732240" y="1779662"/>
            <a:ext cx="1368152" cy="5760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4" name="矩形 23"/>
          <p:cNvSpPr/>
          <p:nvPr/>
        </p:nvSpPr>
        <p:spPr>
          <a:xfrm>
            <a:off x="0" y="0"/>
            <a:ext cx="9144000" cy="2308324"/>
          </a:xfrm>
          <a:prstGeom prst="rect">
            <a:avLst/>
          </a:prstGeom>
        </p:spPr>
        <p:txBody>
          <a:bodyPr wrap="square">
            <a:spAutoFit/>
          </a:bodyPr>
          <a:lstStyle/>
          <a:p>
            <a:pPr algn="just"/>
            <a:r>
              <a:rPr lang="zh-CN" altLang="en-US" sz="3200" b="1" dirty="0">
                <a:solidFill>
                  <a:srgbClr val="002060"/>
                </a:solidFill>
                <a:latin typeface="楷体" panose="02010609060101010101" pitchFamily="49" charset="-122"/>
                <a:ea typeface="楷体" panose="02010609060101010101" pitchFamily="49" charset="-122"/>
              </a:rPr>
              <a:t>素材摘录：</a:t>
            </a:r>
            <a:r>
              <a:rPr lang="en-US" altLang="zh-CN" sz="2800" b="1" dirty="0"/>
              <a:t>He was smiling at a rather severe looking woman who was wearing square glasses exactly the shape of the markings the cat had had around its eyes. She, too, was wearing a cloak, an emerald one. Her black hair was drawn into a tight bun. She looked distinctly ruffled﻿. </a:t>
            </a:r>
            <a:endParaRPr lang="en-US" altLang="zh-CN" sz="2800" b="1" dirty="0"/>
          </a:p>
        </p:txBody>
      </p:sp>
      <p:sp>
        <p:nvSpPr>
          <p:cNvPr id="2" name="椭圆 1"/>
          <p:cNvSpPr/>
          <p:nvPr/>
        </p:nvSpPr>
        <p:spPr>
          <a:xfrm>
            <a:off x="6660232" y="123478"/>
            <a:ext cx="1115616" cy="504056"/>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067944" y="555526"/>
            <a:ext cx="230425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763688" y="1851670"/>
            <a:ext cx="1872208" cy="504056"/>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形标注 35"/>
          <p:cNvSpPr/>
          <p:nvPr/>
        </p:nvSpPr>
        <p:spPr>
          <a:xfrm rot="10518965">
            <a:off x="3601350" y="2184238"/>
            <a:ext cx="2896826" cy="1036001"/>
          </a:xfrm>
          <a:prstGeom prst="wedgeEllipseCallout">
            <a:avLst>
              <a:gd name="adj1" fmla="val 7458"/>
              <a:gd name="adj2" fmla="val 17328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altLang="zh-CN" sz="2400" b="1" dirty="0">
                <a:solidFill>
                  <a:schemeClr val="tx1"/>
                </a:solidFill>
              </a:rPr>
              <a:t>smart, wise</a:t>
            </a:r>
            <a:endParaRPr lang="en-US" altLang="zh-CN" sz="2400" b="1" dirty="0">
              <a:solidFill>
                <a:schemeClr val="tx1"/>
              </a:solidFill>
            </a:endParaRPr>
          </a:p>
          <a:p>
            <a:pPr algn="ctr"/>
            <a:r>
              <a:rPr lang="en-US" altLang="zh-CN" sz="2400" b="1" dirty="0">
                <a:solidFill>
                  <a:schemeClr val="tx1"/>
                </a:solidFill>
              </a:rPr>
              <a:t>Why square?</a:t>
            </a:r>
            <a:endParaRPr lang="zh-CN" altLang="en-US" sz="2400" b="1" dirty="0">
              <a:solidFill>
                <a:schemeClr val="tx1"/>
              </a:solidFill>
            </a:endParaRPr>
          </a:p>
        </p:txBody>
      </p:sp>
      <p:sp>
        <p:nvSpPr>
          <p:cNvPr id="18" name="椭圆形标注 17"/>
          <p:cNvSpPr/>
          <p:nvPr/>
        </p:nvSpPr>
        <p:spPr>
          <a:xfrm rot="10800000">
            <a:off x="0" y="2355726"/>
            <a:ext cx="3744416" cy="792088"/>
          </a:xfrm>
          <a:prstGeom prst="wedgeEllipseCallout">
            <a:avLst>
              <a:gd name="adj1" fmla="val -19680"/>
              <a:gd name="adj2" fmla="val 693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altLang="zh-CN" sz="2400" b="1" dirty="0">
                <a:solidFill>
                  <a:schemeClr val="tx1"/>
                </a:solidFill>
              </a:rPr>
              <a:t> rigorous ; strict ; well-knit </a:t>
            </a:r>
            <a:endParaRPr lang="zh-CN" altLang="en-US" sz="2400" b="1" dirty="0">
              <a:solidFill>
                <a:schemeClr val="tx1"/>
              </a:solidFill>
            </a:endParaRPr>
          </a:p>
        </p:txBody>
      </p:sp>
      <p:sp>
        <p:nvSpPr>
          <p:cNvPr id="6" name="矩形 5"/>
          <p:cNvSpPr/>
          <p:nvPr/>
        </p:nvSpPr>
        <p:spPr>
          <a:xfrm>
            <a:off x="6355416" y="2571750"/>
            <a:ext cx="2788584" cy="461665"/>
          </a:xfrm>
          <a:prstGeom prst="rect">
            <a:avLst/>
          </a:prstGeom>
          <a:solidFill>
            <a:schemeClr val="accent2">
              <a:lumMod val="20000"/>
              <a:lumOff val="80000"/>
            </a:schemeClr>
          </a:solidFill>
        </p:spPr>
        <p:txBody>
          <a:bodyPr wrap="none">
            <a:spAutoFit/>
          </a:bodyPr>
          <a:lstStyle/>
          <a:p>
            <a:r>
              <a:rPr lang="en-US" altLang="zh-CN" sz="2400" b="1" dirty="0"/>
              <a:t>distinctly adv.</a:t>
            </a:r>
            <a:r>
              <a:rPr lang="zh-CN" altLang="en-US" sz="2000" b="1" dirty="0">
                <a:latin typeface="宋体" panose="02010600030101010101" pitchFamily="2" charset="-122"/>
                <a:ea typeface="宋体" panose="02010600030101010101" pitchFamily="2" charset="-122"/>
              </a:rPr>
              <a:t>明显地</a:t>
            </a:r>
            <a:endParaRPr lang="zh-CN" altLang="en-US" sz="2000" dirty="0">
              <a:latin typeface="宋体" panose="02010600030101010101" pitchFamily="2" charset="-122"/>
              <a:ea typeface="宋体" panose="02010600030101010101" pitchFamily="2" charset="-122"/>
            </a:endParaRPr>
          </a:p>
        </p:txBody>
      </p:sp>
      <p:pic>
        <p:nvPicPr>
          <p:cNvPr id="43011" name="Picture 3"/>
          <p:cNvPicPr>
            <a:picLocks noChangeAspect="1" noChangeArrowheads="1"/>
          </p:cNvPicPr>
          <p:nvPr/>
        </p:nvPicPr>
        <p:blipFill>
          <a:blip r:embed="rId1" cstate="print"/>
          <a:srcRect/>
          <a:stretch>
            <a:fillRect/>
          </a:stretch>
        </p:blipFill>
        <p:spPr bwMode="auto">
          <a:xfrm>
            <a:off x="0" y="3147814"/>
            <a:ext cx="3161483" cy="1995686"/>
          </a:xfrm>
          <a:prstGeom prst="rect">
            <a:avLst/>
          </a:prstGeom>
          <a:noFill/>
          <a:ln w="9525">
            <a:noFill/>
            <a:miter lim="800000"/>
            <a:headEnd/>
            <a:tailEnd/>
          </a:ln>
          <a:effectLst/>
        </p:spPr>
      </p:pic>
      <p:sp>
        <p:nvSpPr>
          <p:cNvPr id="27" name="矩形 26"/>
          <p:cNvSpPr/>
          <p:nvPr/>
        </p:nvSpPr>
        <p:spPr>
          <a:xfrm>
            <a:off x="7341262" y="3003798"/>
            <a:ext cx="1802738" cy="461665"/>
          </a:xfrm>
          <a:prstGeom prst="rect">
            <a:avLst/>
          </a:prstGeom>
          <a:solidFill>
            <a:schemeClr val="accent2">
              <a:lumMod val="20000"/>
              <a:lumOff val="80000"/>
            </a:schemeClr>
          </a:solidFill>
        </p:spPr>
        <p:txBody>
          <a:bodyPr wrap="none">
            <a:spAutoFit/>
          </a:bodyPr>
          <a:lstStyle/>
          <a:p>
            <a:r>
              <a:rPr lang="en-US" altLang="zh-CN" sz="2400" b="1" dirty="0"/>
              <a:t>ruffle v. </a:t>
            </a:r>
            <a:r>
              <a:rPr lang="zh-CN" altLang="en-US" sz="2000" b="1" dirty="0">
                <a:latin typeface="宋体" panose="02010600030101010101" pitchFamily="2" charset="-122"/>
                <a:ea typeface="宋体" panose="02010600030101010101" pitchFamily="2" charset="-122"/>
              </a:rPr>
              <a:t>激怒</a:t>
            </a:r>
            <a:endParaRPr lang="zh-CN" altLang="en-US" sz="2000" dirty="0">
              <a:latin typeface="宋体" panose="02010600030101010101" pitchFamily="2" charset="-122"/>
              <a:ea typeface="宋体" panose="02010600030101010101" pitchFamily="2" charset="-122"/>
            </a:endParaRPr>
          </a:p>
        </p:txBody>
      </p:sp>
      <p:sp>
        <p:nvSpPr>
          <p:cNvPr id="33" name="矩形 32"/>
          <p:cNvSpPr/>
          <p:nvPr/>
        </p:nvSpPr>
        <p:spPr>
          <a:xfrm>
            <a:off x="3131840" y="3573840"/>
            <a:ext cx="6012160" cy="1569660"/>
          </a:xfrm>
          <a:prstGeom prst="rect">
            <a:avLst/>
          </a:prstGeom>
          <a:blipFill>
            <a:blip r:embed="rId2" cstate="print"/>
            <a:tile tx="0" ty="0" sx="100000" sy="100000" flip="none" algn="tl"/>
          </a:blipFill>
        </p:spPr>
        <p:txBody>
          <a:bodyPr wrap="square">
            <a:spAutoFit/>
          </a:bodyPr>
          <a:lstStyle/>
          <a:p>
            <a:r>
              <a:rPr lang="zh-CN" altLang="en-US" sz="2400" b="1" dirty="0">
                <a:latin typeface="宋体" panose="02010600030101010101" pitchFamily="2" charset="-122"/>
                <a:ea typeface="宋体" panose="02010600030101010101" pitchFamily="2" charset="-122"/>
              </a:rPr>
              <a:t>他朝一个神情严肃的女人微笑着。她戴一副方形眼镜，正是猫眼睛周围为纹路。她也披了一件祖母绿的斗篷。乌黑的头发挽成一个很紧的发髻。她看上去很生气﻿</a:t>
            </a:r>
            <a:r>
              <a:rPr lang="zh-CN" altLang="en-US" sz="2400" dirty="0"/>
              <a:t>。</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heel(1)">
                                      <p:cBhvr>
                                        <p:cTn id="23" dur="20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 grpId="0" animBg="1"/>
      <p:bldP spid="28" grpId="0" animBg="1"/>
      <p:bldP spid="29" grpId="0" animBg="1"/>
      <p:bldP spid="36" grpId="0" animBg="1"/>
      <p:bldP spid="18" grpId="0" animBg="1"/>
      <p:bldP spid="6" grpId="0" animBg="1"/>
      <p:bldP spid="27"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8964488" cy="4832092"/>
          </a:xfrm>
          <a:prstGeom prst="rect">
            <a:avLst/>
          </a:prstGeom>
        </p:spPr>
        <p:txBody>
          <a:bodyPr wrap="square">
            <a:spAutoFit/>
          </a:bodyPr>
          <a:lstStyle/>
          <a:p>
            <a:pPr algn="just"/>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800" b="1" dirty="0">
                <a:ea typeface="楷体" panose="02010609060101010101" pitchFamily="49" charset="-122"/>
                <a:cs typeface="Times New Roman" panose="02020603050405020304" pitchFamily="18" charset="0"/>
              </a:rPr>
              <a:t>解读</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Before </a:t>
            </a:r>
            <a:r>
              <a:rPr lang="en-US" altLang="zh-CN" sz="28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eleventh birthday, Professor McGonagall  waited outside the </a:t>
            </a:r>
            <a:r>
              <a:rPr lang="en-US" altLang="zh-CN" sz="28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Dursley’s</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house in the form of a cat.  </a:t>
            </a:r>
            <a:r>
              <a:rPr lang="en-US" altLang="zh-CN" sz="28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Albus</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Dumbledore recognized her. And she </a:t>
            </a:r>
            <a:r>
              <a:rPr lang="en-US" altLang="zh-CN" sz="28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shapeshifted</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again.  </a:t>
            </a:r>
            <a:endPar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a:p>
            <a:pPr algn="just"/>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Professor McGonagall's description goes from details to the whole, highlighting expressions, glasses, then clothing, and hair.</a:t>
            </a:r>
            <a:endPar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a:p>
            <a:pPr algn="just"/>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Square glasses is used to show that Professor McGonagall's personality has a slight bit of "dogmatism", adhering to rules and regulations, particularly respecting discipline and law. </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4" name="矩形 23"/>
          <p:cNvSpPr/>
          <p:nvPr/>
        </p:nvSpPr>
        <p:spPr>
          <a:xfrm>
            <a:off x="0" y="699542"/>
            <a:ext cx="9144000" cy="2677656"/>
          </a:xfrm>
          <a:prstGeom prst="rect">
            <a:avLst/>
          </a:prstGeom>
        </p:spPr>
        <p:txBody>
          <a:bodyPr wrap="square">
            <a:spAutoFit/>
          </a:bodyPr>
          <a:lstStyle/>
          <a:p>
            <a:pPr algn="just"/>
            <a:r>
              <a:rPr lang="zh-CN" altLang="en-US" sz="2800" b="1" dirty="0">
                <a:solidFill>
                  <a:srgbClr val="002060"/>
                </a:solidFill>
                <a:ea typeface="楷体" panose="02010609060101010101" pitchFamily="49" charset="-122"/>
              </a:rPr>
              <a:t>素材摘录：</a:t>
            </a:r>
            <a:r>
              <a:rPr lang="en-US" altLang="zh-CN" sz="2800" b="1" dirty="0"/>
              <a:t> He was almost twice as tall as a normal man and at least five times as wide. He looked simply too big to be allowed, and so wild — long tangles of bushy black hair and beard hid most of his face. He had hands the size of trash can lids, and his feet in their leather boots were like baby dolphins.</a:t>
            </a:r>
            <a:endParaRPr lang="en-US" altLang="zh-CN" sz="2800" b="1" dirty="0"/>
          </a:p>
        </p:txBody>
      </p:sp>
      <p:pic>
        <p:nvPicPr>
          <p:cNvPr id="3074" name="Picture 2" descr="图片"/>
          <p:cNvPicPr>
            <a:picLocks noChangeAspect="1" noChangeArrowheads="1"/>
          </p:cNvPicPr>
          <p:nvPr/>
        </p:nvPicPr>
        <p:blipFill>
          <a:blip r:embed="rId1" cstate="print"/>
          <a:srcRect/>
          <a:stretch>
            <a:fillRect/>
          </a:stretch>
        </p:blipFill>
        <p:spPr bwMode="auto">
          <a:xfrm>
            <a:off x="6516216" y="3431334"/>
            <a:ext cx="2627784" cy="1712165"/>
          </a:xfrm>
          <a:prstGeom prst="rect">
            <a:avLst/>
          </a:prstGeom>
          <a:noFill/>
        </p:spPr>
      </p:pic>
      <p:cxnSp>
        <p:nvCxnSpPr>
          <p:cNvPr id="31" name="直接连接符 30"/>
          <p:cNvCxnSpPr/>
          <p:nvPr/>
        </p:nvCxnSpPr>
        <p:spPr>
          <a:xfrm>
            <a:off x="4427984" y="1131590"/>
            <a:ext cx="460851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27584" y="1563638"/>
            <a:ext cx="381642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444208" y="2355726"/>
            <a:ext cx="2520280" cy="72008"/>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79512" y="2859782"/>
            <a:ext cx="8784976"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0" y="3291830"/>
            <a:ext cx="226774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48" name="椭圆形标注 47"/>
          <p:cNvSpPr/>
          <p:nvPr/>
        </p:nvSpPr>
        <p:spPr>
          <a:xfrm rot="10800000">
            <a:off x="0" y="3363838"/>
            <a:ext cx="2771800" cy="432048"/>
          </a:xfrm>
          <a:prstGeom prst="wedgeEllipseCallout">
            <a:avLst>
              <a:gd name="adj1" fmla="val -43657"/>
              <a:gd name="adj2" fmla="val 16969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altLang="zh-CN" sz="2400" b="1" dirty="0">
                <a:solidFill>
                  <a:schemeClr val="tx1"/>
                </a:solidFill>
              </a:rPr>
              <a:t>tall and big</a:t>
            </a:r>
            <a:endParaRPr lang="zh-CN" altLang="en-US" sz="2400" b="1" dirty="0">
              <a:solidFill>
                <a:schemeClr val="tx1"/>
              </a:solidFill>
            </a:endParaRPr>
          </a:p>
        </p:txBody>
      </p:sp>
      <p:sp>
        <p:nvSpPr>
          <p:cNvPr id="49" name="椭圆 48"/>
          <p:cNvSpPr/>
          <p:nvPr/>
        </p:nvSpPr>
        <p:spPr>
          <a:xfrm>
            <a:off x="2915816" y="1635646"/>
            <a:ext cx="864096" cy="43204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860032" y="1491630"/>
            <a:ext cx="1224136" cy="5760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6444208" y="1563638"/>
            <a:ext cx="1080120" cy="504056"/>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形标注 51"/>
          <p:cNvSpPr/>
          <p:nvPr/>
        </p:nvSpPr>
        <p:spPr>
          <a:xfrm rot="10518965">
            <a:off x="2398547" y="2805550"/>
            <a:ext cx="5567259" cy="566344"/>
          </a:xfrm>
          <a:prstGeom prst="wedgeEllipseCallout">
            <a:avLst>
              <a:gd name="adj1" fmla="val -4834"/>
              <a:gd name="adj2" fmla="val 18649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altLang="zh-CN" sz="2400" b="1" dirty="0">
                <a:solidFill>
                  <a:schemeClr val="tx1"/>
                </a:solidFill>
              </a:rPr>
              <a:t>wild and tough/ careless about his appearance</a:t>
            </a:r>
            <a:endParaRPr lang="zh-CN" altLang="en-US" sz="2400" b="1" dirty="0">
              <a:solidFill>
                <a:schemeClr val="tx1"/>
              </a:solidFill>
            </a:endParaRPr>
          </a:p>
        </p:txBody>
      </p:sp>
      <p:sp>
        <p:nvSpPr>
          <p:cNvPr id="53" name="矩形 52"/>
          <p:cNvSpPr/>
          <p:nvPr/>
        </p:nvSpPr>
        <p:spPr>
          <a:xfrm>
            <a:off x="1475656" y="195486"/>
            <a:ext cx="7416824" cy="523220"/>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取胜第</a:t>
            </a:r>
            <a:r>
              <a:rPr lang="zh-CN" altLang="en-US" sz="2800" b="1" dirty="0">
                <a:latin typeface="楷体" panose="02010609060101010101" pitchFamily="49" charset="-122"/>
                <a:ea typeface="楷体" panose="02010609060101010101" pitchFamily="49" charset="-122"/>
              </a:rPr>
              <a:t>三</a:t>
            </a:r>
            <a:r>
              <a:rPr lang="zh-CN" altLang="zh-CN" sz="2800" b="1" dirty="0">
                <a:latin typeface="楷体" panose="02010609060101010101" pitchFamily="49" charset="-122"/>
                <a:ea typeface="楷体" panose="02010609060101010101" pitchFamily="49" charset="-122"/>
              </a:rPr>
              <a:t>招</a:t>
            </a:r>
            <a:r>
              <a:rPr lang="zh-CN" altLang="en-US" sz="2800" b="1" dirty="0">
                <a:latin typeface="楷体" panose="02010609060101010101" pitchFamily="49" charset="-122"/>
                <a:ea typeface="楷体" panose="02010609060101010101" pitchFamily="49" charset="-122"/>
              </a:rPr>
              <a:t>：外貌描写</a:t>
            </a:r>
            <a:r>
              <a:rPr lang="zh-CN" altLang="en-US" sz="2800" b="1" dirty="0">
                <a:solidFill>
                  <a:srgbClr val="FF0000"/>
                </a:solidFill>
                <a:latin typeface="楷体" panose="02010609060101010101" pitchFamily="49" charset="-122"/>
                <a:ea typeface="楷体" panose="02010609060101010101" pitchFamily="49" charset="-122"/>
              </a:rPr>
              <a:t>要展现人物的显著特征</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54"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971600" cy="908888"/>
          </a:xfrm>
          <a:prstGeom prst="rect">
            <a:avLst/>
          </a:prstGeom>
          <a:noFill/>
        </p:spPr>
      </p:pic>
      <p:sp>
        <p:nvSpPr>
          <p:cNvPr id="56" name="椭圆 55"/>
          <p:cNvSpPr/>
          <p:nvPr/>
        </p:nvSpPr>
        <p:spPr>
          <a:xfrm>
            <a:off x="0" y="2355726"/>
            <a:ext cx="2232248" cy="5760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矩形 63"/>
          <p:cNvSpPr/>
          <p:nvPr/>
        </p:nvSpPr>
        <p:spPr>
          <a:xfrm>
            <a:off x="0" y="3820061"/>
            <a:ext cx="6516216" cy="1323439"/>
          </a:xfrm>
          <a:prstGeom prst="rect">
            <a:avLst/>
          </a:prstGeom>
          <a:blipFill>
            <a:blip r:embed="rId3" cstate="print"/>
            <a:tile tx="0" ty="0" sx="100000" sy="100000" flip="none" algn="tl"/>
          </a:blipFill>
        </p:spPr>
        <p:txBody>
          <a:bodyPr wrap="square">
            <a:spAutoFit/>
          </a:bodyPr>
          <a:lstStyle/>
          <a:p>
            <a:r>
              <a:rPr lang="zh-CN" altLang="en-US" sz="2000" b="1" dirty="0">
                <a:latin typeface="宋体" panose="02010600030101010101" pitchFamily="2" charset="-122"/>
                <a:ea typeface="宋体" panose="02010600030101010101" pitchFamily="2" charset="-122"/>
              </a:rPr>
              <a:t>他几乎比普通人高一倍，宽度至少五倍，显得出奇地高大，而且粗野</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纠结在一起的乱蓬蓬的黑色长发和胡须几乎遮住了大部分脸庞。那双手有垃圾桶那么大。一双穿着皮靴的脚像两只小海豚。</a:t>
            </a:r>
            <a:endParaRPr lang="zh-CN" altLang="en-US" sz="2000" b="1" dirty="0">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blinds(horizontal)">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down)">
                                      <p:cBhvr>
                                        <p:cTn id="48" dur="500"/>
                                        <p:tgtEl>
                                          <p:spTgt spid="4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additive="base">
                                        <p:cTn id="71" dur="500" fill="hold"/>
                                        <p:tgtEl>
                                          <p:spTgt spid="56"/>
                                        </p:tgtEl>
                                        <p:attrNameLst>
                                          <p:attrName>ppt_x</p:attrName>
                                        </p:attrNameLst>
                                      </p:cBhvr>
                                      <p:tavLst>
                                        <p:tav tm="0">
                                          <p:val>
                                            <p:strVal val="#ppt_x"/>
                                          </p:val>
                                        </p:tav>
                                        <p:tav tm="100000">
                                          <p:val>
                                            <p:strVal val="#ppt_x"/>
                                          </p:val>
                                        </p:tav>
                                      </p:tavLst>
                                    </p:anim>
                                    <p:anim calcmode="lin" valueType="num">
                                      <p:cBhvr additive="base">
                                        <p:cTn id="7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8" grpId="0" animBg="1"/>
      <p:bldP spid="49" grpId="0" animBg="1"/>
      <p:bldP spid="50" grpId="0" animBg="1"/>
      <p:bldP spid="51" grpId="0" animBg="1"/>
      <p:bldP spid="52" grpId="0" animBg="1"/>
      <p:bldP spid="56" grpId="0" animBg="1"/>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771550"/>
            <a:ext cx="8749480" cy="2677656"/>
          </a:xfrm>
          <a:prstGeom prst="rect">
            <a:avLst/>
          </a:prstGeom>
        </p:spPr>
        <p:txBody>
          <a:bodyPr wrap="square">
            <a:spAutoFit/>
          </a:bodyPr>
          <a:lstStyle/>
          <a:p>
            <a:pPr algn="just"/>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800" b="1" dirty="0">
                <a:ea typeface="楷体" panose="02010609060101010101" pitchFamily="49" charset="-122"/>
                <a:cs typeface="Times New Roman" panose="02020603050405020304" pitchFamily="18" charset="0"/>
              </a:rPr>
              <a:t>解读</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first appeared when he was riding a motorcycle to the front door of the </a:t>
            </a:r>
            <a:r>
              <a:rPr lang="en-US" altLang="zh-CN" sz="2800" b="1" dirty="0" err="1">
                <a:solidFill>
                  <a:srgbClr val="002060"/>
                </a:solidFill>
                <a:ea typeface="楷体" panose="02010609060101010101" pitchFamily="49" charset="-122"/>
                <a:cs typeface="Times New Roman" panose="02020603050405020304" pitchFamily="18" charset="0"/>
              </a:rPr>
              <a:t>Dursleys</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holding a bundle of blankets --- the baby Harry. </a:t>
            </a:r>
            <a:r>
              <a:rPr lang="en-US" altLang="zh-CN" sz="28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is a character who is both a teacher and a friend to Harry. </a:t>
            </a:r>
            <a:endPar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a:p>
            <a:pPr algn="just"/>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From the author’s vivid description, we clearly know his major appearance and personality characteristics.</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87824" y="2465844"/>
            <a:ext cx="6156176" cy="2677656"/>
          </a:xfrm>
          <a:prstGeom prst="rect">
            <a:avLst/>
          </a:prstGeom>
        </p:spPr>
        <p:txBody>
          <a:bodyPr wrap="square">
            <a:spAutoFit/>
          </a:bodyPr>
          <a:lstStyle/>
          <a:p>
            <a:pPr algn="just"/>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800" b="1" dirty="0">
                <a:ea typeface="楷体" panose="02010609060101010101" pitchFamily="49" charset="-122"/>
                <a:cs typeface="Times New Roman" panose="02020603050405020304" pitchFamily="18" charset="0"/>
              </a:rPr>
              <a:t>解读</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002060"/>
                </a:solidFill>
              </a:rPr>
              <a:t>The most distinguish appearance </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characteristics of</a:t>
            </a:r>
            <a:r>
              <a:rPr lang="en-US" altLang="zh-CN" sz="2800" b="1" dirty="0">
                <a:solidFill>
                  <a:srgbClr val="002060"/>
                </a:solidFill>
              </a:rPr>
              <a:t> </a:t>
            </a:r>
            <a:r>
              <a:rPr lang="en-US" altLang="zh-CN" sz="2800" b="1" dirty="0" err="1">
                <a:solidFill>
                  <a:srgbClr val="002060"/>
                </a:solidFill>
              </a:rPr>
              <a:t>Albus</a:t>
            </a:r>
            <a:r>
              <a:rPr lang="en-US" altLang="zh-CN" sz="2800" b="1" dirty="0">
                <a:solidFill>
                  <a:srgbClr val="7030A0"/>
                </a:solidFill>
              </a:rPr>
              <a:t> </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Dumbledore is his long silver hair and beard, which indicates he is old and he knows a lot about past and about </a:t>
            </a:r>
            <a:r>
              <a:rPr lang="en-US" altLang="zh-CN" sz="28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parents.</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8" name="矩形 17"/>
          <p:cNvSpPr/>
          <p:nvPr/>
        </p:nvSpPr>
        <p:spPr>
          <a:xfrm>
            <a:off x="0" y="267494"/>
            <a:ext cx="8892480" cy="1384995"/>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t>He was tall, thin and very </a:t>
            </a:r>
            <a:r>
              <a:rPr lang="en-US" altLang="zh-CN" sz="2800" b="1" dirty="0">
                <a:solidFill>
                  <a:srgbClr val="C00000"/>
                </a:solidFill>
              </a:rPr>
              <a:t>old</a:t>
            </a:r>
            <a:r>
              <a:rPr lang="en-US" altLang="zh-CN" sz="2800" b="1" dirty="0"/>
              <a:t>, judging by the </a:t>
            </a:r>
            <a:r>
              <a:rPr lang="en-US" altLang="zh-CN" sz="2800" b="1" dirty="0">
                <a:solidFill>
                  <a:srgbClr val="C00000"/>
                </a:solidFill>
              </a:rPr>
              <a:t>silver of his hair and beard</a:t>
            </a:r>
            <a:r>
              <a:rPr lang="en-US" altLang="zh-CN" sz="2800" b="1" dirty="0"/>
              <a:t>, which were both </a:t>
            </a:r>
            <a:r>
              <a:rPr lang="en-US" altLang="zh-CN" sz="2800" b="1" dirty="0">
                <a:solidFill>
                  <a:srgbClr val="00B050"/>
                </a:solidFill>
              </a:rPr>
              <a:t>long</a:t>
            </a:r>
            <a:r>
              <a:rPr lang="en-US" altLang="zh-CN" sz="2800" b="1" dirty="0"/>
              <a:t> enough to </a:t>
            </a:r>
            <a:r>
              <a:rPr lang="en-US" altLang="zh-CN" sz="2800" b="1" dirty="0">
                <a:solidFill>
                  <a:srgbClr val="00B050"/>
                </a:solidFill>
              </a:rPr>
              <a:t>tuck into his belt</a:t>
            </a:r>
            <a:r>
              <a:rPr lang="en-US" altLang="zh-CN" sz="2800" b="1" dirty="0"/>
              <a:t>. </a:t>
            </a:r>
            <a:endParaRPr lang="en-US" altLang="zh-CN" sz="2800" b="1" dirty="0"/>
          </a:p>
        </p:txBody>
      </p:sp>
      <p:pic>
        <p:nvPicPr>
          <p:cNvPr id="4" name="Picture 10" descr="https://ss3.bdstatic.com/70cFv8Sh_Q1YnxGkpoWK1HF6hhy/it/u=1571366130,526687383&amp;fm=15&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2499742"/>
            <a:ext cx="2915816" cy="218686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275856" y="1491630"/>
            <a:ext cx="5688632" cy="707886"/>
          </a:xfrm>
          <a:prstGeom prst="rect">
            <a:avLst/>
          </a:prstGeom>
          <a:blipFill>
            <a:blip r:embed="rId2" cstate="print"/>
            <a:tile tx="0" ty="0" sx="100000" sy="100000" flip="none" algn="tl"/>
          </a:blipFill>
        </p:spPr>
        <p:txBody>
          <a:bodyPr wrap="square">
            <a:spAutoFit/>
          </a:bodyPr>
          <a:lstStyle/>
          <a:p>
            <a:r>
              <a:rPr lang="zh-CN" altLang="en-US" sz="2000" b="1" dirty="0">
                <a:latin typeface="宋体" panose="02010600030101010101" pitchFamily="2" charset="-122"/>
                <a:ea typeface="宋体" panose="02010600030101010101" pitchFamily="2" charset="-122"/>
              </a:rPr>
              <a:t>他个子瘦高，银发和银须长到能够塞到腰带里了，凭这一点就可以断定他年纪已经很大了。</a:t>
            </a:r>
            <a:endParaRPr lang="zh-CN" altLang="en-US" sz="20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123478"/>
            <a:ext cx="9144000" cy="830997"/>
          </a:xfrm>
          <a:prstGeom prst="rect">
            <a:avLst/>
          </a:prstGeom>
        </p:spPr>
        <p:txBody>
          <a:bodyPr wrap="square">
            <a:spAutoFit/>
          </a:bodyPr>
          <a:lstStyle/>
          <a:p>
            <a:pPr algn="just"/>
            <a:r>
              <a:rPr lang="zh-CN" altLang="en-US" sz="2400" b="1" dirty="0">
                <a:solidFill>
                  <a:srgbClr val="002060"/>
                </a:solidFill>
                <a:latin typeface="楷体" panose="02010609060101010101" pitchFamily="49" charset="-122"/>
                <a:ea typeface="楷体" panose="02010609060101010101" pitchFamily="49" charset="-122"/>
              </a:rPr>
              <a:t>素材摘录</a:t>
            </a:r>
            <a:r>
              <a:rPr lang="en-US" altLang="zh-CN" sz="2400" b="1" dirty="0">
                <a:solidFill>
                  <a:srgbClr val="002060"/>
                </a:solidFill>
                <a:latin typeface="楷体" panose="02010609060101010101" pitchFamily="49" charset="-122"/>
                <a:ea typeface="楷体" panose="02010609060101010101" pitchFamily="49" charset="-122"/>
              </a:rPr>
              <a:t>1</a:t>
            </a:r>
            <a:r>
              <a:rPr lang="zh-CN" altLang="en-US" sz="2400" b="1" dirty="0">
                <a:solidFill>
                  <a:srgbClr val="002060"/>
                </a:solidFill>
                <a:latin typeface="楷体" panose="02010609060101010101" pitchFamily="49" charset="-122"/>
                <a:ea typeface="楷体" panose="02010609060101010101" pitchFamily="49" charset="-122"/>
              </a:rPr>
              <a:t>：</a:t>
            </a:r>
            <a:r>
              <a:rPr lang="en-US" altLang="zh-CN" sz="2400" b="1" dirty="0"/>
              <a:t>An old man was standing before them, his </a:t>
            </a:r>
            <a:r>
              <a:rPr lang="en-US" altLang="zh-CN" sz="2400" b="1" dirty="0">
                <a:solidFill>
                  <a:srgbClr val="FF0000"/>
                </a:solidFill>
              </a:rPr>
              <a:t>wide, pale eyes shining like moons </a:t>
            </a:r>
            <a:r>
              <a:rPr lang="en-US" altLang="zh-CN" sz="2400" b="1" dirty="0"/>
              <a:t>through the gloom of the shop.  </a:t>
            </a:r>
            <a:endParaRPr lang="zh-CN" altLang="en-US" sz="2400" b="1" dirty="0">
              <a:latin typeface="宋体" panose="02010600030101010101" pitchFamily="2" charset="-122"/>
              <a:ea typeface="宋体" panose="02010600030101010101" pitchFamily="2" charset="-122"/>
            </a:endParaRPr>
          </a:p>
        </p:txBody>
      </p:sp>
      <p:pic>
        <p:nvPicPr>
          <p:cNvPr id="66562" name="Picture 2" descr="https://inews.gtimg.com/newsapp_bt/0/12238572840/1000.jpg"/>
          <p:cNvPicPr>
            <a:picLocks noChangeAspect="1" noChangeArrowheads="1"/>
          </p:cNvPicPr>
          <p:nvPr/>
        </p:nvPicPr>
        <p:blipFill>
          <a:blip r:embed="rId1" cstate="print"/>
          <a:srcRect/>
          <a:stretch>
            <a:fillRect/>
          </a:stretch>
        </p:blipFill>
        <p:spPr bwMode="auto">
          <a:xfrm>
            <a:off x="5940152" y="3008936"/>
            <a:ext cx="3203848" cy="2134564"/>
          </a:xfrm>
          <a:prstGeom prst="rect">
            <a:avLst/>
          </a:prstGeom>
          <a:noFill/>
        </p:spPr>
      </p:pic>
      <p:sp>
        <p:nvSpPr>
          <p:cNvPr id="14" name="矩形 13"/>
          <p:cNvSpPr/>
          <p:nvPr/>
        </p:nvSpPr>
        <p:spPr>
          <a:xfrm>
            <a:off x="0" y="987574"/>
            <a:ext cx="8640960" cy="400110"/>
          </a:xfrm>
          <a:prstGeom prst="rect">
            <a:avLst/>
          </a:prstGeom>
          <a:blipFill>
            <a:blip r:embed="rId2" cstate="print"/>
            <a:tile tx="0" ty="0" sx="100000" sy="100000" flip="none" algn="tl"/>
          </a:blipFill>
        </p:spPr>
        <p:txBody>
          <a:bodyPr wrap="square">
            <a:spAutoFit/>
          </a:bodyPr>
          <a:lstStyle/>
          <a:p>
            <a:r>
              <a:rPr lang="zh-CN" altLang="en-US" sz="2000" b="1" dirty="0">
                <a:latin typeface="宋体" panose="02010600030101010101" pitchFamily="2" charset="-122"/>
                <a:ea typeface="宋体" panose="02010600030101010101" pitchFamily="2" charset="-122"/>
              </a:rPr>
              <a:t>一位老人站到他们面前。他浅色的大眼睛在暗淡的店铺里像两轮闪亮的月亮。</a:t>
            </a:r>
            <a:endParaRPr lang="zh-CN" altLang="en-US" sz="2000" b="1" dirty="0">
              <a:latin typeface="宋体" panose="02010600030101010101" pitchFamily="2" charset="-122"/>
              <a:ea typeface="宋体" panose="02010600030101010101" pitchFamily="2" charset="-122"/>
            </a:endParaRPr>
          </a:p>
        </p:txBody>
      </p:sp>
      <p:sp>
        <p:nvSpPr>
          <p:cNvPr id="16" name="矩形 15"/>
          <p:cNvSpPr/>
          <p:nvPr/>
        </p:nvSpPr>
        <p:spPr>
          <a:xfrm>
            <a:off x="0" y="1491630"/>
            <a:ext cx="9144000" cy="830997"/>
          </a:xfrm>
          <a:prstGeom prst="rect">
            <a:avLst/>
          </a:prstGeom>
        </p:spPr>
        <p:txBody>
          <a:bodyPr wrap="square">
            <a:spAutoFit/>
          </a:bodyPr>
          <a:lstStyle/>
          <a:p>
            <a:pPr algn="just"/>
            <a:r>
              <a:rPr lang="zh-CN" altLang="en-US" sz="2400" b="1" dirty="0">
                <a:solidFill>
                  <a:srgbClr val="002060"/>
                </a:solidFill>
                <a:latin typeface="楷体" panose="02010609060101010101" pitchFamily="49" charset="-122"/>
                <a:ea typeface="楷体" panose="02010609060101010101" pitchFamily="49" charset="-122"/>
              </a:rPr>
              <a:t>素材摘录</a:t>
            </a:r>
            <a:r>
              <a:rPr lang="en-US" altLang="zh-CN" sz="2400" b="1" dirty="0">
                <a:solidFill>
                  <a:srgbClr val="002060"/>
                </a:solidFill>
                <a:latin typeface="楷体" panose="02010609060101010101" pitchFamily="49" charset="-122"/>
                <a:ea typeface="楷体" panose="02010609060101010101" pitchFamily="49" charset="-122"/>
              </a:rPr>
              <a:t>2</a:t>
            </a:r>
            <a:r>
              <a:rPr lang="zh-CN" altLang="en-US" sz="2400" b="1" dirty="0">
                <a:solidFill>
                  <a:srgbClr val="002060"/>
                </a:solidFill>
                <a:latin typeface="楷体" panose="02010609060101010101" pitchFamily="49" charset="-122"/>
                <a:ea typeface="楷体" panose="02010609060101010101" pitchFamily="49" charset="-122"/>
              </a:rPr>
              <a:t>：</a:t>
            </a:r>
            <a:r>
              <a:rPr lang="en-US" altLang="zh-CN" sz="2400" b="1" dirty="0"/>
              <a:t>“Hmmm,” said Mr. </a:t>
            </a:r>
            <a:r>
              <a:rPr lang="en-US" altLang="zh-CN" sz="2400" b="1" dirty="0" err="1"/>
              <a:t>Ollivander</a:t>
            </a:r>
            <a:r>
              <a:rPr lang="en-US" altLang="zh-CN" sz="2400" b="1" dirty="0"/>
              <a:t>, giving </a:t>
            </a:r>
            <a:r>
              <a:rPr lang="en-US" altLang="zh-CN" sz="2400" b="1" dirty="0" err="1"/>
              <a:t>Hagrid</a:t>
            </a:r>
            <a:r>
              <a:rPr lang="en-US" altLang="zh-CN" sz="2400" b="1" dirty="0"/>
              <a:t> a</a:t>
            </a:r>
            <a:r>
              <a:rPr lang="en-US" altLang="zh-CN" sz="2400" b="1" dirty="0">
                <a:solidFill>
                  <a:srgbClr val="FF0000"/>
                </a:solidFill>
              </a:rPr>
              <a:t> piercing </a:t>
            </a:r>
            <a:r>
              <a:rPr lang="en-US" altLang="zh-CN" sz="2400" b="1" dirty="0"/>
              <a:t>look.</a:t>
            </a:r>
            <a:endParaRPr lang="zh-CN" altLang="en-US" sz="2400" b="1" dirty="0">
              <a:latin typeface="宋体" panose="02010600030101010101" pitchFamily="2" charset="-122"/>
              <a:ea typeface="宋体" panose="02010600030101010101" pitchFamily="2" charset="-122"/>
            </a:endParaRPr>
          </a:p>
        </p:txBody>
      </p:sp>
      <p:sp>
        <p:nvSpPr>
          <p:cNvPr id="17" name="矩形 16"/>
          <p:cNvSpPr/>
          <p:nvPr/>
        </p:nvSpPr>
        <p:spPr>
          <a:xfrm>
            <a:off x="2339752" y="1923678"/>
            <a:ext cx="5976664" cy="400110"/>
          </a:xfrm>
          <a:prstGeom prst="rect">
            <a:avLst/>
          </a:prstGeom>
          <a:blipFill>
            <a:blip r:embed="rId2" cstate="print"/>
            <a:tile tx="0" ty="0" sx="100000" sy="100000" flip="none" algn="tl"/>
          </a:blipFill>
        </p:spPr>
        <p:txBody>
          <a:bodyPr wrap="square">
            <a:spAutoFit/>
          </a:bodyPr>
          <a:lstStyle/>
          <a:p>
            <a:r>
              <a:rPr lang="zh-CN" altLang="en-US" sz="2000" b="1" dirty="0">
                <a:latin typeface="宋体" panose="02010600030101010101" pitchFamily="2" charset="-122"/>
                <a:ea typeface="宋体" panose="02010600030101010101" pitchFamily="2" charset="-122"/>
              </a:rPr>
              <a:t>“嗯，”奥利万德先生说，敏锐地看了海格一眼。</a:t>
            </a:r>
            <a:endParaRPr lang="zh-CN" altLang="en-US" sz="2000" b="1" dirty="0">
              <a:latin typeface="宋体" panose="02010600030101010101" pitchFamily="2" charset="-122"/>
              <a:ea typeface="宋体" panose="02010600030101010101" pitchFamily="2" charset="-122"/>
            </a:endParaRPr>
          </a:p>
        </p:txBody>
      </p:sp>
      <p:sp>
        <p:nvSpPr>
          <p:cNvPr id="18" name="矩形 17"/>
          <p:cNvSpPr/>
          <p:nvPr/>
        </p:nvSpPr>
        <p:spPr>
          <a:xfrm>
            <a:off x="0" y="2465844"/>
            <a:ext cx="5868144" cy="2677656"/>
          </a:xfrm>
          <a:prstGeom prst="rect">
            <a:avLst/>
          </a:prstGeom>
        </p:spPr>
        <p:txBody>
          <a:bodyPr wrap="square">
            <a:spAutoFit/>
          </a:bodyPr>
          <a:lstStyle/>
          <a:p>
            <a:pPr algn="just"/>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400" b="1" dirty="0">
                <a:ea typeface="楷体" panose="02010609060101010101" pitchFamily="49" charset="-122"/>
                <a:cs typeface="Times New Roman" panose="02020603050405020304" pitchFamily="18" charset="0"/>
              </a:rPr>
              <a:t>解读</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Thought his shop is narrow and shabby, yet from the description of his eyes, the readers will believe Mr.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Ollivander</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is undoubtedly the best wand maker in the world. Even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is nervous of him. So, it </a:t>
            </a:r>
            <a:r>
              <a:rPr lang="en-US" altLang="zh-CN" sz="2400" b="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is enough that </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only his eyes are described in the story.  </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a:solidFill>
                  <a:srgbClr val="7030A0"/>
                </a:solidFill>
                <a:latin typeface="Castellar" panose="020A0402060406010301" pitchFamily="18" charset="0"/>
              </a:rPr>
              <a:t>and  the </a:t>
            </a:r>
            <a:endParaRPr lang="en-US" altLang="zh-CN" sz="1400" b="1" dirty="0">
              <a:solidFill>
                <a:srgbClr val="7030A0"/>
              </a:solidFill>
              <a:latin typeface="Castellar" panose="020A0402060406010301" pitchFamily="18" charset="0"/>
            </a:endParaRPr>
          </a:p>
          <a:p>
            <a:pPr algn="ctr"/>
            <a:r>
              <a:rPr lang="en-US" altLang="zh-CN" sz="1400" b="1" dirty="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s1.bdstatic.com/70cFvXSh_Q1YnxGkpoWK1HF6hhy/it/u=2743727210,3104666685&amp;fm=26&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54556"/>
            <a:ext cx="2288944" cy="228894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ss2.bdstatic.com/70cFvnSh_Q1YnxGkpoWK1HF6hhy/it/u=1097089260,4203521994&amp;fm=26&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522814"/>
            <a:ext cx="2600036" cy="260003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79512" y="987574"/>
            <a:ext cx="8856984" cy="954107"/>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t>He was wearing </a:t>
            </a:r>
            <a:r>
              <a:rPr lang="en-US" altLang="zh-CN" sz="2800" b="1" dirty="0">
                <a:solidFill>
                  <a:srgbClr val="C00000"/>
                </a:solidFill>
              </a:rPr>
              <a:t>long robes</a:t>
            </a:r>
            <a:r>
              <a:rPr lang="en-US" altLang="zh-CN" sz="2800" b="1" dirty="0"/>
              <a:t>, a </a:t>
            </a:r>
            <a:r>
              <a:rPr lang="en-US" altLang="zh-CN" sz="2800" b="1" dirty="0">
                <a:solidFill>
                  <a:srgbClr val="C00000"/>
                </a:solidFill>
              </a:rPr>
              <a:t>purple cloak </a:t>
            </a:r>
            <a:r>
              <a:rPr lang="en-US" altLang="zh-CN" sz="2800" b="1" dirty="0"/>
              <a:t>which </a:t>
            </a:r>
            <a:r>
              <a:rPr lang="en-US" altLang="zh-CN" sz="2800" b="1" dirty="0">
                <a:solidFill>
                  <a:srgbClr val="00B0F0"/>
                </a:solidFill>
              </a:rPr>
              <a:t>swept the ground</a:t>
            </a:r>
            <a:r>
              <a:rPr lang="en-US" altLang="zh-CN" sz="2800" b="1" dirty="0"/>
              <a:t>, and high-heeled, </a:t>
            </a:r>
            <a:r>
              <a:rPr lang="en-US" altLang="zh-CN" sz="2800" b="1" dirty="0">
                <a:solidFill>
                  <a:srgbClr val="C00000"/>
                </a:solidFill>
              </a:rPr>
              <a:t>buckled boots</a:t>
            </a:r>
            <a:r>
              <a:rPr lang="en-US" altLang="zh-CN" sz="2800" b="1" dirty="0"/>
              <a:t>. </a:t>
            </a:r>
            <a:endParaRPr lang="en-US" altLang="zh-CN" sz="2800" b="1" dirty="0"/>
          </a:p>
        </p:txBody>
      </p:sp>
      <p:sp>
        <p:nvSpPr>
          <p:cNvPr id="35" name="矩形 34"/>
          <p:cNvSpPr/>
          <p:nvPr/>
        </p:nvSpPr>
        <p:spPr>
          <a:xfrm>
            <a:off x="3422812" y="116012"/>
            <a:ext cx="1728192" cy="523220"/>
          </a:xfrm>
          <a:prstGeom prst="rect">
            <a:avLst/>
          </a:prstGeom>
        </p:spPr>
        <p:txBody>
          <a:bodyPr wrap="square">
            <a:spAutoFit/>
          </a:bodyPr>
          <a:lstStyle/>
          <a:p>
            <a:pPr algn="ctr"/>
            <a:r>
              <a:rPr lang="zh-CN" altLang="en-US" sz="2800" b="1" dirty="0">
                <a:solidFill>
                  <a:srgbClr val="FFFFFF"/>
                </a:solidFill>
              </a:rPr>
              <a:t>服饰描写</a:t>
            </a:r>
            <a:endParaRPr lang="zh-CN" altLang="en-US" sz="2800" b="1" dirty="0">
              <a:solidFill>
                <a:srgbClr val="FFFFFF"/>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pic>
        <p:nvPicPr>
          <p:cNvPr id="11266" name="Picture 2" descr="https://ss3.bdstatic.com/70cFv8Sh_Q1YnxGkpoWK1HF6hhy/it/u=2294027052,2978160871&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852664"/>
            <a:ext cx="2499094" cy="2290836"/>
          </a:xfrm>
          <a:prstGeom prst="rect">
            <a:avLst/>
          </a:prstGeom>
          <a:noFill/>
          <a:extLst>
            <a:ext uri="{909E8E84-426E-40DD-AFC4-6F175D3DCCD1}">
              <a14:hiddenFill xmlns:a14="http://schemas.microsoft.com/office/drawing/2010/main">
                <a:solidFill>
                  <a:srgbClr val="FFFFFF"/>
                </a:solidFill>
              </a14:hiddenFill>
            </a:ext>
          </a:extLst>
        </p:spPr>
      </p:pic>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 name="矩形 1"/>
          <p:cNvSpPr/>
          <p:nvPr/>
        </p:nvSpPr>
        <p:spPr>
          <a:xfrm>
            <a:off x="0" y="2715766"/>
            <a:ext cx="1289969" cy="461665"/>
          </a:xfrm>
          <a:prstGeom prst="rect">
            <a:avLst/>
          </a:prstGeom>
        </p:spPr>
        <p:txBody>
          <a:bodyPr wrap="none">
            <a:spAutoFit/>
          </a:bodyPr>
          <a:lstStyle/>
          <a:p>
            <a:r>
              <a:rPr lang="en-US" altLang="zh-CN" sz="2400" b="1" dirty="0">
                <a:solidFill>
                  <a:srgbClr val="C00000"/>
                </a:solidFill>
              </a:rPr>
              <a:t>robe</a:t>
            </a:r>
            <a:r>
              <a:rPr lang="zh-CN" altLang="en-US" sz="2000" b="1" dirty="0">
                <a:solidFill>
                  <a:srgbClr val="C00000"/>
                </a:solidFill>
                <a:latin typeface="宋体" panose="02010600030101010101" pitchFamily="2" charset="-122"/>
                <a:ea typeface="宋体" panose="02010600030101010101" pitchFamily="2" charset="-122"/>
              </a:rPr>
              <a:t>袍服</a:t>
            </a:r>
            <a:endParaRPr lang="zh-CN" altLang="en-US" sz="2000" dirty="0">
              <a:latin typeface="宋体" panose="02010600030101010101" pitchFamily="2" charset="-122"/>
              <a:ea typeface="宋体" panose="02010600030101010101" pitchFamily="2" charset="-122"/>
            </a:endParaRPr>
          </a:p>
        </p:txBody>
      </p:sp>
      <p:sp>
        <p:nvSpPr>
          <p:cNvPr id="4" name="矩形 3"/>
          <p:cNvSpPr/>
          <p:nvPr/>
        </p:nvSpPr>
        <p:spPr>
          <a:xfrm>
            <a:off x="4427984" y="2931790"/>
            <a:ext cx="1398140" cy="461665"/>
          </a:xfrm>
          <a:prstGeom prst="rect">
            <a:avLst/>
          </a:prstGeom>
        </p:spPr>
        <p:txBody>
          <a:bodyPr wrap="none">
            <a:spAutoFit/>
          </a:bodyPr>
          <a:lstStyle/>
          <a:p>
            <a:r>
              <a:rPr lang="en-US" altLang="zh-CN" sz="2400" b="1" dirty="0">
                <a:solidFill>
                  <a:srgbClr val="C00000"/>
                </a:solidFill>
              </a:rPr>
              <a:t>cloak</a:t>
            </a:r>
            <a:r>
              <a:rPr lang="zh-CN" altLang="en-US" sz="2000" b="1" dirty="0">
                <a:solidFill>
                  <a:srgbClr val="C00000"/>
                </a:solidFill>
                <a:latin typeface="宋体" panose="02010600030101010101" pitchFamily="2" charset="-122"/>
                <a:ea typeface="宋体" panose="02010600030101010101" pitchFamily="2" charset="-122"/>
              </a:rPr>
              <a:t>斗篷</a:t>
            </a:r>
            <a:endParaRPr lang="zh-CN" altLang="en-US" sz="2000" dirty="0">
              <a:latin typeface="宋体" panose="02010600030101010101" pitchFamily="2" charset="-122"/>
              <a:ea typeface="宋体" panose="02010600030101010101" pitchFamily="2" charset="-122"/>
            </a:endParaRPr>
          </a:p>
        </p:txBody>
      </p:sp>
      <p:sp>
        <p:nvSpPr>
          <p:cNvPr id="5" name="矩形 4"/>
          <p:cNvSpPr/>
          <p:nvPr/>
        </p:nvSpPr>
        <p:spPr>
          <a:xfrm>
            <a:off x="5868144" y="3075806"/>
            <a:ext cx="2084225" cy="769441"/>
          </a:xfrm>
          <a:prstGeom prst="rect">
            <a:avLst/>
          </a:prstGeom>
        </p:spPr>
        <p:txBody>
          <a:bodyPr wrap="none">
            <a:spAutoFit/>
          </a:bodyPr>
          <a:lstStyle/>
          <a:p>
            <a:r>
              <a:rPr lang="en-US" altLang="zh-CN" sz="2400" b="1" dirty="0">
                <a:solidFill>
                  <a:srgbClr val="C00000"/>
                </a:solidFill>
              </a:rPr>
              <a:t>buckled boots </a:t>
            </a:r>
            <a:endParaRPr lang="en-US" altLang="zh-CN" sz="2400" b="1" dirty="0">
              <a:solidFill>
                <a:srgbClr val="C00000"/>
              </a:solidFill>
            </a:endParaRPr>
          </a:p>
          <a:p>
            <a:r>
              <a:rPr lang="zh-CN" altLang="en-US" sz="2000" b="1" dirty="0">
                <a:solidFill>
                  <a:srgbClr val="C00000"/>
                </a:solidFill>
                <a:latin typeface="宋体" panose="02010600030101010101" pitchFamily="2" charset="-122"/>
                <a:ea typeface="宋体" panose="02010600030101010101" pitchFamily="2" charset="-122"/>
              </a:rPr>
              <a:t>系扣的靴子</a:t>
            </a:r>
            <a:endParaRPr lang="zh-CN" altLang="en-US" sz="2000" b="1" dirty="0">
              <a:solidFill>
                <a:srgbClr val="C00000"/>
              </a:solidFill>
              <a:latin typeface="宋体" panose="02010600030101010101" pitchFamily="2" charset="-122"/>
              <a:ea typeface="宋体" panose="02010600030101010101" pitchFamily="2" charset="-122"/>
            </a:endParaRPr>
          </a:p>
        </p:txBody>
      </p:sp>
      <p:sp>
        <p:nvSpPr>
          <p:cNvPr id="17" name="矩形 16"/>
          <p:cNvSpPr/>
          <p:nvPr/>
        </p:nvSpPr>
        <p:spPr>
          <a:xfrm>
            <a:off x="1475656" y="195486"/>
            <a:ext cx="7416824" cy="523220"/>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取胜第</a:t>
            </a:r>
            <a:r>
              <a:rPr lang="zh-CN" altLang="en-US" sz="2800" b="1" dirty="0">
                <a:latin typeface="楷体" panose="02010609060101010101" pitchFamily="49" charset="-122"/>
                <a:ea typeface="楷体" panose="02010609060101010101" pitchFamily="49" charset="-122"/>
              </a:rPr>
              <a:t>四</a:t>
            </a:r>
            <a:r>
              <a:rPr lang="zh-CN" altLang="zh-CN" sz="2800" b="1" dirty="0">
                <a:latin typeface="楷体" panose="02010609060101010101" pitchFamily="49" charset="-122"/>
                <a:ea typeface="楷体" panose="02010609060101010101" pitchFamily="49" charset="-122"/>
              </a:rPr>
              <a:t>招</a:t>
            </a:r>
            <a:r>
              <a:rPr lang="zh-CN" altLang="en-US" sz="2800" b="1" dirty="0">
                <a:latin typeface="楷体" panose="02010609060101010101" pitchFamily="49" charset="-122"/>
                <a:ea typeface="楷体" panose="02010609060101010101" pitchFamily="49" charset="-122"/>
              </a:rPr>
              <a:t>：外貌描写</a:t>
            </a:r>
            <a:r>
              <a:rPr lang="zh-CN" altLang="en-US" sz="2800" b="1" dirty="0">
                <a:solidFill>
                  <a:srgbClr val="FF0000"/>
                </a:solidFill>
                <a:latin typeface="楷体" panose="02010609060101010101" pitchFamily="49" charset="-122"/>
                <a:ea typeface="楷体" panose="02010609060101010101" pitchFamily="49" charset="-122"/>
              </a:rPr>
              <a:t>要展现人物的身份</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8" name="Picture 2" descr="https://ss1.bdstatic.com/70cFvXSh_Q1YnxGkpoWK1HF6hhy/it/u=3441067162,3601670191&amp;fm=26&amp;gp=0.jpg"/>
          <p:cNvPicPr>
            <a:picLocks noChangeAspect="1" noChangeArrowheads="1"/>
          </p:cNvPicPr>
          <p:nvPr/>
        </p:nvPicPr>
        <p:blipFill>
          <a:blip r:embed="rId5" cstate="print"/>
          <a:srcRect/>
          <a:stretch>
            <a:fillRect/>
          </a:stretch>
        </p:blipFill>
        <p:spPr bwMode="auto">
          <a:xfrm>
            <a:off x="0" y="0"/>
            <a:ext cx="1115616" cy="1043608"/>
          </a:xfrm>
          <a:prstGeom prst="rect">
            <a:avLst/>
          </a:prstGeom>
          <a:noFill/>
        </p:spPr>
      </p:pic>
      <p:sp>
        <p:nvSpPr>
          <p:cNvPr id="19" name="矩形 18"/>
          <p:cNvSpPr/>
          <p:nvPr/>
        </p:nvSpPr>
        <p:spPr>
          <a:xfrm>
            <a:off x="467544" y="2067694"/>
            <a:ext cx="8064896" cy="400110"/>
          </a:xfrm>
          <a:prstGeom prst="rect">
            <a:avLst/>
          </a:prstGeom>
          <a:blipFill>
            <a:blip r:embed="rId6" cstate="print"/>
            <a:tile tx="0" ty="0" sx="100000" sy="100000" flip="none" algn="tl"/>
          </a:blipFill>
        </p:spPr>
        <p:txBody>
          <a:bodyPr wrap="square">
            <a:spAutoFit/>
          </a:bodyPr>
          <a:lstStyle/>
          <a:p>
            <a:r>
              <a:rPr lang="zh-CN" altLang="en-US" sz="2000" b="1" dirty="0">
                <a:latin typeface="宋体" panose="02010600030101010101" pitchFamily="2" charset="-122"/>
                <a:ea typeface="宋体" panose="02010600030101010101" pitchFamily="2" charset="-122"/>
              </a:rPr>
              <a:t>他穿一件长袍，披一件拖到地的紫色斗篷，蹬一双带搭扣的高跟靴子。</a:t>
            </a:r>
            <a:endParaRPr lang="zh-CN" altLang="en-US" sz="2000" b="1" dirty="0">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266"/>
                                        </p:tgtEl>
                                        <p:attrNameLst>
                                          <p:attrName>style.visibility</p:attrName>
                                        </p:attrNameLst>
                                      </p:cBhvr>
                                      <p:to>
                                        <p:strVal val="visible"/>
                                      </p:to>
                                    </p:set>
                                    <p:anim calcmode="lin" valueType="num">
                                      <p:cBhvr additive="base">
                                        <p:cTn id="30" dur="500" fill="hold"/>
                                        <p:tgtEl>
                                          <p:spTgt spid="11266"/>
                                        </p:tgtEl>
                                        <p:attrNameLst>
                                          <p:attrName>ppt_x</p:attrName>
                                        </p:attrNameLst>
                                      </p:cBhvr>
                                      <p:tavLst>
                                        <p:tav tm="0">
                                          <p:val>
                                            <p:strVal val="#ppt_x"/>
                                          </p:val>
                                        </p:tav>
                                        <p:tav tm="100000">
                                          <p:val>
                                            <p:strVal val="#ppt_x"/>
                                          </p:val>
                                        </p:tav>
                                      </p:tavLst>
                                    </p:anim>
                                    <p:anim calcmode="lin" valueType="num">
                                      <p:cBhvr additive="base">
                                        <p:cTn id="31"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272"/>
                                        </p:tgtEl>
                                        <p:attrNameLst>
                                          <p:attrName>style.visibility</p:attrName>
                                        </p:attrNameLst>
                                      </p:cBhvr>
                                      <p:to>
                                        <p:strVal val="visible"/>
                                      </p:to>
                                    </p:set>
                                    <p:animEffect transition="in" filter="fade">
                                      <p:cBhvr>
                                        <p:cTn id="41" dur="500"/>
                                        <p:tgtEl>
                                          <p:spTgt spid="1127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7504" y="483518"/>
            <a:ext cx="8749480" cy="2246769"/>
          </a:xfrm>
          <a:prstGeom prst="rect">
            <a:avLst/>
          </a:prstGeom>
        </p:spPr>
        <p:txBody>
          <a:bodyPr wrap="square">
            <a:spAutoFit/>
          </a:bodyPr>
          <a:lstStyle/>
          <a:p>
            <a:pPr algn="just"/>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800" b="1" dirty="0">
                <a:ea typeface="楷体" panose="02010609060101010101" pitchFamily="49" charset="-122"/>
                <a:cs typeface="Times New Roman" panose="02020603050405020304" pitchFamily="18" charset="0"/>
              </a:rPr>
              <a:t>解读</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 robe that explains Dumbledore’s identity as a magician; The purple robe, which is different from the green robe used by Professor McGonagall in the text, indicates the different colors of the robe, representing the level difference of the magician.</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915566"/>
            <a:ext cx="9144000" cy="1815882"/>
          </a:xfrm>
          <a:prstGeom prst="rect">
            <a:avLst/>
          </a:prstGeom>
        </p:spPr>
        <p:txBody>
          <a:bodyPr wrap="square">
            <a:spAutoFit/>
          </a:bodyPr>
          <a:lstStyle/>
          <a:p>
            <a:pPr algn="just"/>
            <a:r>
              <a:rPr lang="en-US" altLang="zh-CN" sz="2800" b="1" dirty="0"/>
              <a:t>﻿</a:t>
            </a:r>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t>Harry had always been small and skinny for his age. He looked even smaller and skinnier than he really was because all he had to wear were old clothes of Dudley’s, and Dudley was about four times bigger than he was. </a:t>
            </a:r>
            <a:endParaRPr lang="en-US" altLang="zh-CN" sz="2800" b="1" dirty="0"/>
          </a:p>
        </p:txBody>
      </p:sp>
      <p:sp>
        <p:nvSpPr>
          <p:cNvPr id="4" name="矩形 3"/>
          <p:cNvSpPr/>
          <p:nvPr/>
        </p:nvSpPr>
        <p:spPr>
          <a:xfrm>
            <a:off x="1475656" y="195486"/>
            <a:ext cx="7416824" cy="523220"/>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取胜第</a:t>
            </a:r>
            <a:r>
              <a:rPr lang="zh-CN" altLang="en-US" sz="2800" b="1" dirty="0">
                <a:latin typeface="楷体" panose="02010609060101010101" pitchFamily="49" charset="-122"/>
                <a:ea typeface="楷体" panose="02010609060101010101" pitchFamily="49" charset="-122"/>
              </a:rPr>
              <a:t>五</a:t>
            </a:r>
            <a:r>
              <a:rPr lang="zh-CN" altLang="zh-CN" sz="2800" b="1" dirty="0">
                <a:latin typeface="楷体" panose="02010609060101010101" pitchFamily="49" charset="-122"/>
                <a:ea typeface="楷体" panose="02010609060101010101" pitchFamily="49" charset="-122"/>
              </a:rPr>
              <a:t>招</a:t>
            </a:r>
            <a:r>
              <a:rPr lang="zh-CN" altLang="en-US" sz="2800" b="1" dirty="0">
                <a:latin typeface="楷体" panose="02010609060101010101" pitchFamily="49" charset="-122"/>
                <a:ea typeface="楷体" panose="02010609060101010101" pitchFamily="49" charset="-122"/>
              </a:rPr>
              <a:t>：外貌描写</a:t>
            </a:r>
            <a:r>
              <a:rPr lang="zh-CN" altLang="en-US" sz="2800" b="1" dirty="0">
                <a:solidFill>
                  <a:srgbClr val="FF0000"/>
                </a:solidFill>
                <a:latin typeface="楷体" panose="02010609060101010101" pitchFamily="49" charset="-122"/>
                <a:ea typeface="楷体" panose="02010609060101010101" pitchFamily="49" charset="-122"/>
              </a:rPr>
              <a:t>要反映人物所处的环境</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5"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115616" cy="1043608"/>
          </a:xfrm>
          <a:prstGeom prst="rect">
            <a:avLst/>
          </a:prstGeom>
          <a:noFill/>
        </p:spPr>
      </p:pic>
      <p:sp>
        <p:nvSpPr>
          <p:cNvPr id="8" name="矩形 7"/>
          <p:cNvSpPr/>
          <p:nvPr/>
        </p:nvSpPr>
        <p:spPr>
          <a:xfrm>
            <a:off x="0" y="3512284"/>
            <a:ext cx="9144000" cy="1631216"/>
          </a:xfrm>
          <a:prstGeom prst="rect">
            <a:avLst/>
          </a:prstGeom>
        </p:spPr>
        <p:txBody>
          <a:bodyPr wrap="square">
            <a:spAutoFit/>
          </a:bodyPr>
          <a:lstStyle/>
          <a:p>
            <a:pPr algn="just"/>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400" b="1" dirty="0">
                <a:ea typeface="楷体" panose="02010609060101010101" pitchFamily="49" charset="-122"/>
                <a:cs typeface="Times New Roman" panose="02020603050405020304" pitchFamily="18" charset="0"/>
              </a:rPr>
              <a:t>解读</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From the description of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appearance, the readers can see Harry wasn’t treated well by the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Dursleys</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thin and weak body was contrasted with Dudley‘s plump clothes, highlighting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small and thin figure.</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椭圆 8"/>
          <p:cNvSpPr/>
          <p:nvPr/>
        </p:nvSpPr>
        <p:spPr>
          <a:xfrm>
            <a:off x="5724128" y="915566"/>
            <a:ext cx="2592288" cy="5760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3707904" y="1347614"/>
            <a:ext cx="3312368" cy="5760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5508104" y="1851670"/>
            <a:ext cx="720080" cy="43204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3563888" y="2139702"/>
            <a:ext cx="3384376" cy="64807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0" y="2787774"/>
            <a:ext cx="8928992" cy="707886"/>
          </a:xfrm>
          <a:prstGeom prst="rect">
            <a:avLst/>
          </a:prstGeom>
          <a:blipFill>
            <a:blip r:embed="rId2" cstate="print"/>
            <a:tile tx="0" ty="0" sx="100000" sy="100000" flip="none" algn="tl"/>
          </a:blipFill>
        </p:spPr>
        <p:txBody>
          <a:bodyPr wrap="square">
            <a:spAutoFit/>
          </a:bodyPr>
          <a:lstStyle/>
          <a:p>
            <a:r>
              <a:rPr lang="zh-CN" altLang="en-US" sz="2000" b="1" dirty="0">
                <a:latin typeface="宋体" panose="02010600030101010101" pitchFamily="2" charset="-122"/>
                <a:ea typeface="宋体" panose="02010600030101010101" pitchFamily="2" charset="-122"/>
              </a:rPr>
              <a:t>哈利显得比他的同龄人瘦小。他看上去甚至比他实际的身材还要瘦小，因为他只能穿达力的旧衣服，而达力要比他宽大三四倍。</a:t>
            </a:r>
            <a:endParaRPr lang="zh-CN" altLang="en-US" sz="20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763688" y="0"/>
            <a:ext cx="5832648" cy="523220"/>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取胜第</a:t>
            </a:r>
            <a:r>
              <a:rPr lang="zh-CN" altLang="en-US" sz="2800" b="1" dirty="0">
                <a:latin typeface="楷体" panose="02010609060101010101" pitchFamily="49" charset="-122"/>
                <a:ea typeface="楷体" panose="02010609060101010101" pitchFamily="49" charset="-122"/>
              </a:rPr>
              <a:t>六</a:t>
            </a:r>
            <a:r>
              <a:rPr lang="zh-CN" altLang="zh-CN" sz="2800" b="1" dirty="0">
                <a:latin typeface="楷体" panose="02010609060101010101" pitchFamily="49" charset="-122"/>
                <a:ea typeface="楷体" panose="02010609060101010101" pitchFamily="49" charset="-122"/>
              </a:rPr>
              <a:t>招</a:t>
            </a:r>
            <a:r>
              <a:rPr lang="zh-CN" altLang="en-US" sz="2800" b="1" dirty="0">
                <a:latin typeface="楷体" panose="02010609060101010101" pitchFamily="49" charset="-122"/>
                <a:ea typeface="楷体" panose="02010609060101010101" pitchFamily="49" charset="-122"/>
              </a:rPr>
              <a:t>：外貌描写</a:t>
            </a:r>
            <a:r>
              <a:rPr lang="zh-CN" altLang="en-US" sz="2800" b="1" dirty="0">
                <a:solidFill>
                  <a:srgbClr val="FF0000"/>
                </a:solidFill>
                <a:latin typeface="楷体" panose="02010609060101010101" pitchFamily="49" charset="-122"/>
                <a:ea typeface="楷体" panose="02010609060101010101" pitchFamily="49" charset="-122"/>
              </a:rPr>
              <a:t>要紧扣细节</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4338"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971600" cy="908888"/>
          </a:xfrm>
          <a:prstGeom prst="rect">
            <a:avLst/>
          </a:prstGeom>
          <a:noFill/>
        </p:spPr>
      </p:pic>
      <p:sp>
        <p:nvSpPr>
          <p:cNvPr id="21" name="矩形 20"/>
          <p:cNvSpPr/>
          <p:nvPr/>
        </p:nvSpPr>
        <p:spPr>
          <a:xfrm>
            <a:off x="0" y="771550"/>
            <a:ext cx="9144000" cy="1692771"/>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t> He wore </a:t>
            </a:r>
            <a:r>
              <a:rPr lang="en-US" altLang="zh-CN" sz="2800" b="1" dirty="0">
                <a:solidFill>
                  <a:srgbClr val="FF0000"/>
                </a:solidFill>
              </a:rPr>
              <a:t>round</a:t>
            </a:r>
            <a:r>
              <a:rPr lang="en-US" altLang="zh-CN" sz="2800" b="1" dirty="0"/>
              <a:t> glasses held together with a lot of Scotch </a:t>
            </a:r>
            <a:r>
              <a:rPr lang="en-US" altLang="zh-CN" sz="2800" b="1" dirty="0">
                <a:solidFill>
                  <a:srgbClr val="FF0000"/>
                </a:solidFill>
              </a:rPr>
              <a:t>tape</a:t>
            </a:r>
            <a:r>
              <a:rPr lang="en-US" altLang="zh-CN" sz="2800" b="1" dirty="0"/>
              <a:t> because of all the times Dudley had </a:t>
            </a:r>
            <a:r>
              <a:rPr lang="en-US" altLang="zh-CN" sz="2800" b="1" dirty="0">
                <a:solidFill>
                  <a:srgbClr val="00B050"/>
                </a:solidFill>
              </a:rPr>
              <a:t>punched</a:t>
            </a:r>
            <a:r>
              <a:rPr lang="en-US" altLang="zh-CN" sz="2800" b="1" dirty="0"/>
              <a:t> him on the nose.  </a:t>
            </a:r>
            <a:r>
              <a:rPr lang="zh-CN" altLang="en-US" sz="2000" b="1" dirty="0">
                <a:latin typeface="宋体" panose="02010600030101010101" pitchFamily="2" charset="-122"/>
                <a:ea typeface="宋体" panose="02010600030101010101" pitchFamily="2" charset="-122"/>
              </a:rPr>
              <a:t>他戴着一副用许多透明胶粘在一起的圆框眼镜，因为达力总用拳头揍他的鼻子。</a:t>
            </a:r>
            <a:endParaRPr lang="zh-CN" altLang="en-US" sz="2000" b="1" dirty="0">
              <a:latin typeface="宋体" panose="02010600030101010101" pitchFamily="2" charset="-122"/>
              <a:ea typeface="宋体" panose="02010600030101010101" pitchFamily="2" charset="-122"/>
            </a:endParaRPr>
          </a:p>
        </p:txBody>
      </p:sp>
      <p:sp>
        <p:nvSpPr>
          <p:cNvPr id="24" name="矩形 23"/>
          <p:cNvSpPr/>
          <p:nvPr/>
        </p:nvSpPr>
        <p:spPr>
          <a:xfrm>
            <a:off x="5436096" y="2643758"/>
            <a:ext cx="3078087" cy="400110"/>
          </a:xfrm>
          <a:prstGeom prst="rect">
            <a:avLst/>
          </a:prstGeom>
          <a:solidFill>
            <a:schemeClr val="accent2">
              <a:lumMod val="20000"/>
              <a:lumOff val="80000"/>
            </a:schemeClr>
          </a:solidFill>
        </p:spPr>
        <p:txBody>
          <a:bodyPr wrap="none">
            <a:spAutoFit/>
          </a:bodyPr>
          <a:lstStyle/>
          <a:p>
            <a:r>
              <a:rPr lang="en-US" altLang="zh-CN" sz="2000" b="1" dirty="0"/>
              <a:t>Scotch tape:</a:t>
            </a:r>
            <a:r>
              <a:rPr lang="zh-CN" altLang="en-US" sz="2000" b="1" dirty="0">
                <a:latin typeface="宋体" panose="02010600030101010101" pitchFamily="2" charset="-122"/>
                <a:ea typeface="宋体" panose="02010600030101010101" pitchFamily="2" charset="-122"/>
              </a:rPr>
              <a:t>思高透明胶带</a:t>
            </a:r>
            <a:endParaRPr lang="zh-CN" altLang="en-US" sz="2000" b="1" dirty="0">
              <a:latin typeface="宋体" panose="02010600030101010101" pitchFamily="2" charset="-122"/>
              <a:ea typeface="宋体" panose="02010600030101010101" pitchFamily="2" charset="-122"/>
            </a:endParaRPr>
          </a:p>
        </p:txBody>
      </p:sp>
      <p:pic>
        <p:nvPicPr>
          <p:cNvPr id="7170" name="Picture 2" descr="https://img0.baidu.com/it/u=3219251681,2683395909&amp;fm=253&amp;fmt=auto&amp;app=138&amp;f=JPEG?w=500&amp;h=500"/>
          <p:cNvPicPr>
            <a:picLocks noChangeAspect="1" noChangeArrowheads="1"/>
          </p:cNvPicPr>
          <p:nvPr/>
        </p:nvPicPr>
        <p:blipFill>
          <a:blip r:embed="rId3" cstate="print"/>
          <a:srcRect/>
          <a:stretch>
            <a:fillRect/>
          </a:stretch>
        </p:blipFill>
        <p:spPr bwMode="auto">
          <a:xfrm>
            <a:off x="1691680" y="2695228"/>
            <a:ext cx="2448272" cy="2448272"/>
          </a:xfrm>
          <a:prstGeom prst="rect">
            <a:avLst/>
          </a:prstGeom>
          <a:noFill/>
        </p:spPr>
      </p:pic>
      <p:sp>
        <p:nvSpPr>
          <p:cNvPr id="11" name="矩形 10"/>
          <p:cNvSpPr/>
          <p:nvPr/>
        </p:nvSpPr>
        <p:spPr>
          <a:xfrm>
            <a:off x="7740352" y="4659982"/>
            <a:ext cx="954596" cy="369332"/>
          </a:xfrm>
          <a:prstGeom prst="rect">
            <a:avLst/>
          </a:prstGeom>
          <a:solidFill>
            <a:schemeClr val="bg1"/>
          </a:solidFill>
        </p:spPr>
        <p:txBody>
          <a:bodyPr wrap="square">
            <a:spAutoFit/>
          </a:bodyPr>
          <a:lstStyle/>
          <a:p>
            <a:endParaRPr lang="zh-CN" altLang="en-US" dirty="0"/>
          </a:p>
        </p:txBody>
      </p:sp>
      <p:sp>
        <p:nvSpPr>
          <p:cNvPr id="10" name="矩形 9"/>
          <p:cNvSpPr/>
          <p:nvPr/>
        </p:nvSpPr>
        <p:spPr>
          <a:xfrm>
            <a:off x="6876256" y="4620280"/>
            <a:ext cx="2015295" cy="523220"/>
          </a:xfrm>
          <a:prstGeom prst="rect">
            <a:avLst/>
          </a:prstGeom>
        </p:spPr>
        <p:txBody>
          <a:bodyPr wrap="none">
            <a:spAutoFit/>
          </a:bodyPr>
          <a:lstStyle/>
          <a:p>
            <a:pPr algn="ctr"/>
            <a:r>
              <a:rPr lang="en-US" altLang="zh-CN" sz="1400" b="1" dirty="0">
                <a:solidFill>
                  <a:srgbClr val="7030A0"/>
                </a:solidFill>
                <a:latin typeface="Castellar" panose="020A0402060406010301" pitchFamily="18" charset="0"/>
              </a:rPr>
              <a:t>and  the </a:t>
            </a:r>
            <a:endParaRPr lang="en-US" altLang="zh-CN" sz="1400" b="1" dirty="0">
              <a:solidFill>
                <a:srgbClr val="7030A0"/>
              </a:solidFill>
              <a:latin typeface="Castellar" panose="020A0402060406010301" pitchFamily="18" charset="0"/>
            </a:endParaRPr>
          </a:p>
          <a:p>
            <a:pPr algn="ctr"/>
            <a:r>
              <a:rPr lang="en-US" altLang="zh-CN" sz="1400" b="1" dirty="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0355" y="1321435"/>
            <a:ext cx="6003290" cy="1490980"/>
          </a:xfrm>
          <a:prstGeom prst="rect">
            <a:avLst/>
          </a:prstGeom>
        </p:spPr>
        <p:txBody>
          <a:bodyPr wrap="square">
            <a:prstTxWarp prst="textTriangleInverted">
              <a:avLst/>
            </a:prstTxWarp>
            <a:spAutoFit/>
          </a:bodyPr>
          <a:lstStyle/>
          <a:p>
            <a:r>
              <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rPr>
              <a:t>让人物在你的笔端鲜活</a:t>
            </a:r>
            <a:endPar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endParaRPr>
          </a:p>
        </p:txBody>
      </p:sp>
      <p:sp>
        <p:nvSpPr>
          <p:cNvPr id="3" name="矩形 2"/>
          <p:cNvSpPr/>
          <p:nvPr/>
        </p:nvSpPr>
        <p:spPr>
          <a:xfrm>
            <a:off x="3383136" y="2968853"/>
            <a:ext cx="1826142" cy="584775"/>
          </a:xfrm>
          <a:prstGeom prst="rect">
            <a:avLst/>
          </a:prstGeom>
        </p:spPr>
        <p:txBody>
          <a:bodyPr wrap="none">
            <a:spAutoFit/>
          </a:bodyPr>
          <a:lstStyle/>
          <a:p>
            <a:pPr algn="dist"/>
            <a:r>
              <a:rPr lang="zh-CN" altLang="en-US" sz="3200" b="1" dirty="0"/>
              <a:t>外貌描写</a:t>
            </a:r>
            <a:endParaRPr lang="zh-CN" altLang="en-US" sz="3200" b="1" dirty="0"/>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4" descr="http://img5.imgtn.bdimg.com/it/u=1484929311,2177288036&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79512" y="627534"/>
            <a:ext cx="8856984" cy="4154984"/>
          </a:xfrm>
          <a:prstGeom prst="rect">
            <a:avLst/>
          </a:prstGeom>
        </p:spPr>
        <p:txBody>
          <a:bodyPr wrap="square">
            <a:spAutoFit/>
          </a:bodyPr>
          <a:lstStyle/>
          <a:p>
            <a:pPr algn="just"/>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000" b="1" dirty="0">
                <a:ea typeface="楷体" panose="02010609060101010101" pitchFamily="49" charset="-122"/>
                <a:cs typeface="Times New Roman" panose="02020603050405020304" pitchFamily="18" charset="0"/>
              </a:rPr>
              <a:t>解读</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This is only one sentence and one detail, but it reveals much information.  First, it indicates that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life at the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Dursley</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family is not good at all. His cousin Dudley often bullies him. And the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Dursley</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couple are not good to him, for he hasn’t been given a new pair of glasses.</a:t>
            </a:r>
            <a:endPar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a:p>
            <a:pPr algn="just"/>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Why Harry wears round glasses, not square glasses like Professor McGonagall’s? Round usually means a hint of roundness and flexibility. It indicates that Harry is not as rigid and dogmatic as McGonagall. He is intelligent and flexible, and even in the 11 years of life of the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Dursley</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family, he survived the fittest with a touch of “smoothness”. </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3688" y="195486"/>
            <a:ext cx="5904656" cy="523220"/>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取胜第</a:t>
            </a:r>
            <a:r>
              <a:rPr lang="zh-CN" altLang="en-US" sz="2800" b="1" dirty="0">
                <a:latin typeface="楷体" panose="02010609060101010101" pitchFamily="49" charset="-122"/>
                <a:ea typeface="楷体" panose="02010609060101010101" pitchFamily="49" charset="-122"/>
              </a:rPr>
              <a:t>七</a:t>
            </a:r>
            <a:r>
              <a:rPr lang="zh-CN" altLang="zh-CN" sz="2800" b="1" dirty="0">
                <a:latin typeface="楷体" panose="02010609060101010101" pitchFamily="49" charset="-122"/>
                <a:ea typeface="楷体" panose="02010609060101010101" pitchFamily="49" charset="-122"/>
              </a:rPr>
              <a:t>招</a:t>
            </a:r>
            <a:r>
              <a:rPr lang="zh-CN" altLang="en-US" sz="2800" b="1" dirty="0">
                <a:latin typeface="楷体" panose="02010609060101010101" pitchFamily="49" charset="-122"/>
                <a:ea typeface="楷体" panose="02010609060101010101" pitchFamily="49" charset="-122"/>
              </a:rPr>
              <a:t>：外貌描写</a:t>
            </a:r>
            <a:r>
              <a:rPr lang="zh-CN" altLang="en-US" sz="2800" b="1" dirty="0">
                <a:solidFill>
                  <a:srgbClr val="FF0000"/>
                </a:solidFill>
                <a:latin typeface="楷体" panose="02010609060101010101" pitchFamily="49" charset="-122"/>
                <a:ea typeface="楷体" panose="02010609060101010101" pitchFamily="49" charset="-122"/>
              </a:rPr>
              <a:t>要结合动词</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4338"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115616" cy="1043608"/>
          </a:xfrm>
          <a:prstGeom prst="rect">
            <a:avLst/>
          </a:prstGeom>
          <a:noFill/>
        </p:spPr>
      </p:pic>
      <p:sp>
        <p:nvSpPr>
          <p:cNvPr id="4" name="矩形 3"/>
          <p:cNvSpPr/>
          <p:nvPr/>
        </p:nvSpPr>
        <p:spPr>
          <a:xfrm>
            <a:off x="0" y="1203598"/>
            <a:ext cx="9036496" cy="954107"/>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t>The </a:t>
            </a:r>
            <a:r>
              <a:rPr lang="en-US" altLang="zh-CN" sz="2800" b="1" dirty="0">
                <a:solidFill>
                  <a:srgbClr val="7030A0"/>
                </a:solidFill>
              </a:rPr>
              <a:t>giant</a:t>
            </a:r>
            <a:r>
              <a:rPr lang="en-US" altLang="zh-CN" sz="2800" b="1" dirty="0"/>
              <a:t> </a:t>
            </a:r>
            <a:r>
              <a:rPr lang="en-US" altLang="zh-CN" sz="2800" b="1" dirty="0">
                <a:solidFill>
                  <a:srgbClr val="FF0000"/>
                </a:solidFill>
              </a:rPr>
              <a:t>squeezed</a:t>
            </a:r>
            <a:r>
              <a:rPr lang="en-US" altLang="zh-CN" sz="2800" b="1" dirty="0"/>
              <a:t> his way into the hut, </a:t>
            </a:r>
            <a:r>
              <a:rPr lang="en-US" altLang="zh-CN" sz="2800" b="1" dirty="0">
                <a:solidFill>
                  <a:srgbClr val="FF0000"/>
                </a:solidFill>
              </a:rPr>
              <a:t>stooping</a:t>
            </a:r>
            <a:r>
              <a:rPr lang="en-US" altLang="zh-CN" sz="2800" b="1" dirty="0"/>
              <a:t> so that his head just </a:t>
            </a:r>
            <a:r>
              <a:rPr lang="en-US" altLang="zh-CN" sz="2800" b="1" dirty="0">
                <a:solidFill>
                  <a:srgbClr val="FF0000"/>
                </a:solidFill>
              </a:rPr>
              <a:t>brushed</a:t>
            </a:r>
            <a:r>
              <a:rPr lang="en-US" altLang="zh-CN" sz="2800" b="1" dirty="0"/>
              <a:t> the ceiling. </a:t>
            </a:r>
            <a:endParaRPr lang="en-US" altLang="zh-CN" sz="2800" b="1" dirty="0"/>
          </a:p>
        </p:txBody>
      </p:sp>
      <p:sp>
        <p:nvSpPr>
          <p:cNvPr id="5" name="矩形 4"/>
          <p:cNvSpPr/>
          <p:nvPr/>
        </p:nvSpPr>
        <p:spPr>
          <a:xfrm>
            <a:off x="0" y="3507854"/>
            <a:ext cx="9144000" cy="1384995"/>
          </a:xfrm>
          <a:prstGeom prst="rect">
            <a:avLst/>
          </a:prstGeom>
        </p:spPr>
        <p:txBody>
          <a:bodyPr wrap="square">
            <a:spAutoFit/>
          </a:bodyPr>
          <a:lstStyle/>
          <a:p>
            <a:pPr algn="just"/>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800" b="1" dirty="0">
                <a:ea typeface="楷体" panose="02010609060101010101" pitchFamily="49" charset="-122"/>
                <a:cs typeface="Times New Roman" panose="02020603050405020304" pitchFamily="18" charset="0"/>
              </a:rPr>
              <a:t>解读</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From the verbs “squeeze”, “stoop” and “brush”, a vivid image of a giant (</a:t>
            </a:r>
            <a:r>
              <a:rPr lang="en-US" altLang="zh-CN" sz="28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is formed in the readers’ mind.</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椭圆 5"/>
          <p:cNvSpPr/>
          <p:nvPr/>
        </p:nvSpPr>
        <p:spPr>
          <a:xfrm>
            <a:off x="3779912" y="1203598"/>
            <a:ext cx="1440160" cy="5760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0" y="1635646"/>
            <a:ext cx="1512168" cy="5760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0" y="2643758"/>
            <a:ext cx="9144000" cy="461665"/>
          </a:xfrm>
          <a:prstGeom prst="rect">
            <a:avLst/>
          </a:prstGeom>
          <a:blipFill>
            <a:blip r:embed="rId2" cstate="print"/>
            <a:tile tx="0" ty="0" sx="100000" sy="100000" flip="none" algn="tl"/>
          </a:blipFill>
        </p:spPr>
        <p:txBody>
          <a:bodyPr wrap="square">
            <a:spAutoFit/>
          </a:bodyPr>
          <a:lstStyle/>
          <a:p>
            <a:r>
              <a:rPr lang="zh-CN" altLang="en-US" sz="2400" b="1" dirty="0">
                <a:latin typeface="宋体" panose="02010600030101010101" pitchFamily="2" charset="-122"/>
                <a:ea typeface="宋体" panose="02010600030101010101" pitchFamily="2" charset="-122"/>
              </a:rPr>
              <a:t>巨人好不容易才挤进屋来。他弓着腰，这样他的头刚刚擦着天花板。</a:t>
            </a:r>
            <a:endParaRPr lang="zh-CN" altLang="en-US" sz="2400" b="1" dirty="0">
              <a:latin typeface="宋体" panose="02010600030101010101" pitchFamily="2" charset="-122"/>
              <a:ea typeface="宋体" panose="02010600030101010101" pitchFamily="2" charset="-122"/>
            </a:endParaRPr>
          </a:p>
        </p:txBody>
      </p:sp>
      <p:sp>
        <p:nvSpPr>
          <p:cNvPr id="10" name="椭圆 9"/>
          <p:cNvSpPr/>
          <p:nvPr/>
        </p:nvSpPr>
        <p:spPr>
          <a:xfrm>
            <a:off x="4499992" y="1635646"/>
            <a:ext cx="1440160" cy="5760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55526"/>
            <a:ext cx="9036496" cy="954107"/>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err="1"/>
              <a:t>Hagrid</a:t>
            </a:r>
            <a:r>
              <a:rPr lang="en-US" altLang="zh-CN" sz="2800" b="1" dirty="0"/>
              <a:t> was </a:t>
            </a:r>
            <a:r>
              <a:rPr lang="en-US" altLang="zh-CN" sz="2800" b="1" dirty="0">
                <a:solidFill>
                  <a:srgbClr val="00B050"/>
                </a:solidFill>
              </a:rPr>
              <a:t>so</a:t>
            </a:r>
            <a:r>
              <a:rPr lang="en-US" altLang="zh-CN" sz="2800" b="1" dirty="0"/>
              <a:t> huge </a:t>
            </a:r>
            <a:r>
              <a:rPr lang="en-US" altLang="zh-CN" sz="2800" b="1" dirty="0">
                <a:solidFill>
                  <a:srgbClr val="00B050"/>
                </a:solidFill>
              </a:rPr>
              <a:t>that</a:t>
            </a:r>
            <a:r>
              <a:rPr lang="en-US" altLang="zh-CN" sz="2800" b="1" dirty="0"/>
              <a:t> he </a:t>
            </a:r>
            <a:r>
              <a:rPr lang="en-US" altLang="zh-CN" sz="2800" b="1" dirty="0">
                <a:solidFill>
                  <a:srgbClr val="FF0000"/>
                </a:solidFill>
              </a:rPr>
              <a:t>parted</a:t>
            </a:r>
            <a:r>
              <a:rPr lang="en-US" altLang="zh-CN" sz="2800" b="1" dirty="0"/>
              <a:t> the crowd easily, all Harry had to do was keep behind him.</a:t>
            </a:r>
            <a:endParaRPr lang="en-US" altLang="zh-CN" sz="2800" b="1" dirty="0"/>
          </a:p>
        </p:txBody>
      </p:sp>
      <p:sp>
        <p:nvSpPr>
          <p:cNvPr id="5" name="矩形 4"/>
          <p:cNvSpPr/>
          <p:nvPr/>
        </p:nvSpPr>
        <p:spPr>
          <a:xfrm>
            <a:off x="0" y="2787774"/>
            <a:ext cx="9144000" cy="2246769"/>
          </a:xfrm>
          <a:prstGeom prst="rect">
            <a:avLst/>
          </a:prstGeom>
        </p:spPr>
        <p:txBody>
          <a:bodyPr wrap="square">
            <a:spAutoFit/>
          </a:bodyPr>
          <a:lstStyle/>
          <a:p>
            <a:pPr algn="just"/>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800" b="1" dirty="0">
                <a:ea typeface="楷体" panose="02010609060101010101" pitchFamily="49" charset="-122"/>
                <a:cs typeface="Times New Roman" panose="02020603050405020304" pitchFamily="18" charset="0"/>
              </a:rPr>
              <a:t>解读</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From the sentence, especially the verb “part”, the readers can easily get an image of a giant walking through the crow, who all make way for him, while the thin and small Harry tried his best to keep up with him with quick short steps.</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椭圆 5"/>
          <p:cNvSpPr/>
          <p:nvPr/>
        </p:nvSpPr>
        <p:spPr>
          <a:xfrm>
            <a:off x="6156176" y="555526"/>
            <a:ext cx="1152128" cy="5760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0" y="1635646"/>
            <a:ext cx="9144000" cy="830997"/>
          </a:xfrm>
          <a:prstGeom prst="rect">
            <a:avLst/>
          </a:prstGeom>
          <a:blipFill>
            <a:blip r:embed="rId1" cstate="print"/>
            <a:tile tx="0" ty="0" sx="100000" sy="100000" flip="none" algn="tl"/>
          </a:blipFill>
        </p:spPr>
        <p:txBody>
          <a:bodyPr wrap="square">
            <a:spAutoFit/>
          </a:bodyPr>
          <a:lstStyle/>
          <a:p>
            <a:r>
              <a:rPr lang="zh-CN" altLang="en-US" sz="2400" b="1" dirty="0">
                <a:latin typeface="宋体" panose="02010600030101010101" pitchFamily="2" charset="-122"/>
                <a:ea typeface="宋体" panose="02010600030101010101" pitchFamily="2" charset="-122"/>
              </a:rPr>
              <a:t>海格身材魁梧，很容易就把人群拨拉开了。哈利只要跟在他身后就行。</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195486"/>
            <a:ext cx="6552728" cy="523220"/>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取胜第</a:t>
            </a:r>
            <a:r>
              <a:rPr lang="zh-CN" altLang="en-US" sz="2800" b="1" dirty="0">
                <a:latin typeface="楷体" panose="02010609060101010101" pitchFamily="49" charset="-122"/>
                <a:ea typeface="楷体" panose="02010609060101010101" pitchFamily="49" charset="-122"/>
              </a:rPr>
              <a:t>八</a:t>
            </a:r>
            <a:r>
              <a:rPr lang="zh-CN" altLang="zh-CN" sz="2800" b="1" dirty="0">
                <a:latin typeface="楷体" panose="02010609060101010101" pitchFamily="49" charset="-122"/>
                <a:ea typeface="楷体" panose="02010609060101010101" pitchFamily="49" charset="-122"/>
              </a:rPr>
              <a:t>招</a:t>
            </a:r>
            <a:r>
              <a:rPr lang="zh-CN" altLang="en-US" sz="2800" b="1" dirty="0">
                <a:latin typeface="楷体" panose="02010609060101010101" pitchFamily="49" charset="-122"/>
                <a:ea typeface="楷体" panose="02010609060101010101" pitchFamily="49" charset="-122"/>
              </a:rPr>
              <a:t>：外貌描写</a:t>
            </a:r>
            <a:r>
              <a:rPr lang="zh-CN" altLang="en-US" sz="2800" b="1" dirty="0">
                <a:solidFill>
                  <a:srgbClr val="FF0000"/>
                </a:solidFill>
                <a:latin typeface="楷体" panose="02010609060101010101" pitchFamily="49" charset="-122"/>
                <a:ea typeface="楷体" panose="02010609060101010101" pitchFamily="49" charset="-122"/>
              </a:rPr>
              <a:t>要结合修辞手法</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4338"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115616" cy="1043608"/>
          </a:xfrm>
          <a:prstGeom prst="rect">
            <a:avLst/>
          </a:prstGeom>
          <a:noFill/>
        </p:spPr>
      </p:pic>
      <p:sp>
        <p:nvSpPr>
          <p:cNvPr id="5" name="矩形 4"/>
          <p:cNvSpPr/>
          <p:nvPr/>
        </p:nvSpPr>
        <p:spPr>
          <a:xfrm>
            <a:off x="0" y="699542"/>
            <a:ext cx="9144000" cy="1815882"/>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t>His face was almost completely hidden by a long, shaggy mane of hair and a wild, tangled beard, but you could make out his eyes, glinting like black beetles under all the hair. </a:t>
            </a:r>
            <a:endParaRPr lang="en-US" altLang="zh-CN" sz="2800" b="1" dirty="0"/>
          </a:p>
        </p:txBody>
      </p:sp>
      <p:sp>
        <p:nvSpPr>
          <p:cNvPr id="6" name="矩形 5"/>
          <p:cNvSpPr/>
          <p:nvPr/>
        </p:nvSpPr>
        <p:spPr>
          <a:xfrm>
            <a:off x="0" y="3142952"/>
            <a:ext cx="9144000" cy="2000548"/>
          </a:xfrm>
          <a:prstGeom prst="rect">
            <a:avLst/>
          </a:prstGeom>
        </p:spPr>
        <p:txBody>
          <a:bodyPr wrap="square">
            <a:spAutoFit/>
          </a:bodyPr>
          <a:lstStyle/>
          <a:p>
            <a:pPr algn="just"/>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800" b="1" dirty="0">
                <a:ea typeface="楷体" panose="02010609060101010101" pitchFamily="49" charset="-122"/>
                <a:cs typeface="Times New Roman" panose="02020603050405020304" pitchFamily="18" charset="0"/>
              </a:rPr>
              <a:t>解读</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It is the second time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has appeared in the story. His strong and big figure hasn’t changed much over the time. This time, the writer uses simile to describe his eyes to indicate that though his action of tearing down the door is reckless, he is actually a kind, warm-hearted and helpful person, especially to Harry. </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矩形 6"/>
          <p:cNvSpPr/>
          <p:nvPr/>
        </p:nvSpPr>
        <p:spPr>
          <a:xfrm>
            <a:off x="2915816" y="2067694"/>
            <a:ext cx="6228184" cy="1015663"/>
          </a:xfrm>
          <a:prstGeom prst="rect">
            <a:avLst/>
          </a:prstGeom>
          <a:blipFill>
            <a:blip r:embed="rId2" cstate="print"/>
            <a:tile tx="0" ty="0" sx="100000" sy="100000" flip="none" algn="tl"/>
          </a:blipFill>
        </p:spPr>
        <p:txBody>
          <a:bodyPr wrap="square">
            <a:spAutoFit/>
          </a:bodyPr>
          <a:lstStyle/>
          <a:p>
            <a:r>
              <a:rPr lang="zh-CN" altLang="en-US" sz="2000" b="1" dirty="0">
                <a:latin typeface="宋体" panose="02010600030101010101" pitchFamily="2" charset="-122"/>
                <a:ea typeface="宋体" panose="02010600030101010101" pitchFamily="2" charset="-122"/>
              </a:rPr>
              <a:t>他的脸几乎完全被他蓬乱斗地长发和结成一团的胡子遮住了，但你仍能清楚地看到他那对眼睛在头发下像黑甲壳虫似的闪闪发光。</a:t>
            </a:r>
            <a:endParaRPr lang="zh-CN" altLang="en-US" sz="2000" b="1" dirty="0">
              <a:latin typeface="宋体" panose="02010600030101010101" pitchFamily="2" charset="-122"/>
              <a:ea typeface="宋体" panose="02010600030101010101" pitchFamily="2" charset="-122"/>
            </a:endParaRPr>
          </a:p>
        </p:txBody>
      </p:sp>
      <p:sp>
        <p:nvSpPr>
          <p:cNvPr id="8" name="椭圆 7"/>
          <p:cNvSpPr/>
          <p:nvPr/>
        </p:nvSpPr>
        <p:spPr>
          <a:xfrm>
            <a:off x="6156176" y="1635646"/>
            <a:ext cx="720080" cy="43204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707654"/>
            <a:ext cx="8784976" cy="1200329"/>
          </a:xfrm>
          <a:prstGeom prst="rect">
            <a:avLst/>
          </a:prstGeom>
        </p:spPr>
        <p:txBody>
          <a:bodyPr wrap="square">
            <a:spAutoFit/>
          </a:bodyPr>
          <a:lstStyle/>
          <a:p>
            <a:pPr algn="just"/>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400" b="1" dirty="0">
                <a:ea typeface="楷体" panose="02010609060101010101" pitchFamily="49" charset="-122"/>
                <a:cs typeface="Times New Roman" panose="02020603050405020304" pitchFamily="18" charset="0"/>
              </a:rPr>
              <a:t>解读</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The writer uses simile to describe the most distinguish feature on </a:t>
            </a:r>
            <a:r>
              <a:rPr lang="en-US" altLang="zh-CN" sz="24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face: a scar shaped like a bolt of lightning, which is mentioned multiple times in the following stories.</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6084" name="Picture 4" descr="https://img0.baidu.com/it/u=3975929884,2925100706&amp;fm=253&amp;fmt=auto&amp;app=120&amp;f=JPEG?w=640&amp;h=475"/>
          <p:cNvPicPr>
            <a:picLocks noChangeAspect="1" noChangeArrowheads="1"/>
          </p:cNvPicPr>
          <p:nvPr/>
        </p:nvPicPr>
        <p:blipFill>
          <a:blip r:embed="rId1" cstate="print"/>
          <a:srcRect/>
          <a:stretch>
            <a:fillRect/>
          </a:stretch>
        </p:blipFill>
        <p:spPr bwMode="auto">
          <a:xfrm>
            <a:off x="6300192" y="3032860"/>
            <a:ext cx="2843808" cy="2110639"/>
          </a:xfrm>
          <a:prstGeom prst="rect">
            <a:avLst/>
          </a:prstGeom>
          <a:noFill/>
        </p:spPr>
      </p:pic>
      <p:pic>
        <p:nvPicPr>
          <p:cNvPr id="46086" name="Picture 6" descr="https://img2.baidu.com/it/u=4148880609,1214063986&amp;fm=253&amp;fmt=auto&amp;app=138&amp;f=JPEG?w=500&amp;h=500"/>
          <p:cNvPicPr>
            <a:picLocks noChangeAspect="1" noChangeArrowheads="1"/>
          </p:cNvPicPr>
          <p:nvPr/>
        </p:nvPicPr>
        <p:blipFill>
          <a:blip r:embed="rId2" cstate="print"/>
          <a:srcRect/>
          <a:stretch>
            <a:fillRect/>
          </a:stretch>
        </p:blipFill>
        <p:spPr bwMode="auto">
          <a:xfrm>
            <a:off x="0" y="3019772"/>
            <a:ext cx="2123728" cy="2123728"/>
          </a:xfrm>
          <a:prstGeom prst="rect">
            <a:avLst/>
          </a:prstGeom>
          <a:noFill/>
        </p:spPr>
      </p:pic>
      <p:sp>
        <p:nvSpPr>
          <p:cNvPr id="13" name="矩形 12"/>
          <p:cNvSpPr/>
          <p:nvPr/>
        </p:nvSpPr>
        <p:spPr>
          <a:xfrm>
            <a:off x="0" y="411510"/>
            <a:ext cx="9144000" cy="1384995"/>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t>Under </a:t>
            </a:r>
            <a:r>
              <a:rPr lang="en-US" altLang="zh-CN" sz="2800" b="1" dirty="0">
                <a:solidFill>
                  <a:srgbClr val="FF0000"/>
                </a:solidFill>
              </a:rPr>
              <a:t>tuft</a:t>
            </a:r>
            <a:r>
              <a:rPr lang="en-US" altLang="zh-CN" sz="2800" b="1" dirty="0"/>
              <a:t> of </a:t>
            </a:r>
            <a:r>
              <a:rPr lang="en-US" altLang="zh-CN" sz="2800" b="1" dirty="0">
                <a:solidFill>
                  <a:srgbClr val="FF0000"/>
                </a:solidFill>
              </a:rPr>
              <a:t>jet-black</a:t>
            </a:r>
            <a:r>
              <a:rPr lang="en-US" altLang="zh-CN" sz="2800" b="1" dirty="0"/>
              <a:t> hair over his forehead they could see a curiously shaped cut, like a </a:t>
            </a:r>
            <a:r>
              <a:rPr lang="en-US" altLang="zh-CN" sz="2800" b="1" dirty="0">
                <a:solidFill>
                  <a:srgbClr val="FF0000"/>
                </a:solidFill>
              </a:rPr>
              <a:t>bolt</a:t>
            </a:r>
            <a:r>
              <a:rPr lang="en-US" altLang="zh-CN" sz="2800" b="1" dirty="0"/>
              <a:t> of lightning. </a:t>
            </a:r>
            <a:endParaRPr lang="en-US" altLang="zh-CN" sz="2800" b="1" dirty="0"/>
          </a:p>
        </p:txBody>
      </p:sp>
      <p:sp>
        <p:nvSpPr>
          <p:cNvPr id="15" name="矩形 14"/>
          <p:cNvSpPr/>
          <p:nvPr/>
        </p:nvSpPr>
        <p:spPr>
          <a:xfrm>
            <a:off x="1835696" y="0"/>
            <a:ext cx="3024336" cy="400110"/>
          </a:xfrm>
          <a:prstGeom prst="rect">
            <a:avLst/>
          </a:prstGeom>
          <a:solidFill>
            <a:schemeClr val="accent2">
              <a:lumMod val="20000"/>
              <a:lumOff val="80000"/>
            </a:schemeClr>
          </a:solidFill>
        </p:spPr>
        <p:txBody>
          <a:bodyPr wrap="square">
            <a:spAutoFit/>
          </a:bodyPr>
          <a:lstStyle/>
          <a:p>
            <a:r>
              <a:rPr lang="en-US" altLang="zh-CN" sz="2000" b="1" dirty="0">
                <a:ea typeface="宋体" panose="02010600030101010101" pitchFamily="2" charset="-122"/>
              </a:rPr>
              <a:t>tuft n.:</a:t>
            </a:r>
            <a:r>
              <a:rPr lang="zh-CN" altLang="en-US" sz="2000" b="1" dirty="0">
                <a:ea typeface="宋体" panose="02010600030101010101" pitchFamily="2" charset="-122"/>
              </a:rPr>
              <a:t>一绺毛发，一丛草</a:t>
            </a:r>
            <a:endParaRPr lang="zh-CN" altLang="en-US" sz="2000" b="1" dirty="0">
              <a:ea typeface="宋体" panose="02010600030101010101" pitchFamily="2" charset="-122"/>
            </a:endParaRPr>
          </a:p>
        </p:txBody>
      </p:sp>
      <p:sp>
        <p:nvSpPr>
          <p:cNvPr id="16" name="矩形 15"/>
          <p:cNvSpPr/>
          <p:nvPr/>
        </p:nvSpPr>
        <p:spPr>
          <a:xfrm>
            <a:off x="5076056" y="0"/>
            <a:ext cx="3110147" cy="400110"/>
          </a:xfrm>
          <a:prstGeom prst="rect">
            <a:avLst/>
          </a:prstGeom>
          <a:solidFill>
            <a:schemeClr val="accent2">
              <a:lumMod val="20000"/>
              <a:lumOff val="80000"/>
            </a:schemeClr>
          </a:solidFill>
        </p:spPr>
        <p:txBody>
          <a:bodyPr wrap="none">
            <a:spAutoFit/>
          </a:bodyPr>
          <a:lstStyle/>
          <a:p>
            <a:r>
              <a:rPr lang="en-US" altLang="zh-CN" sz="2000" b="1" dirty="0"/>
              <a:t>Jet-black: adj. </a:t>
            </a:r>
            <a:r>
              <a:rPr lang="zh-CN" altLang="en-US" sz="2000" b="1" dirty="0">
                <a:latin typeface="宋体" panose="02010600030101010101" pitchFamily="2" charset="-122"/>
                <a:ea typeface="宋体" panose="02010600030101010101" pitchFamily="2" charset="-122"/>
              </a:rPr>
              <a:t>乌黑发亮的</a:t>
            </a:r>
            <a:endParaRPr lang="zh-CN" altLang="en-US" sz="2000" b="1" dirty="0">
              <a:latin typeface="宋体" panose="02010600030101010101" pitchFamily="2" charset="-122"/>
              <a:ea typeface="宋体" panose="02010600030101010101" pitchFamily="2" charset="-122"/>
            </a:endParaRPr>
          </a:p>
        </p:txBody>
      </p:sp>
      <p:sp>
        <p:nvSpPr>
          <p:cNvPr id="18" name="矩形 17"/>
          <p:cNvSpPr/>
          <p:nvPr/>
        </p:nvSpPr>
        <p:spPr>
          <a:xfrm>
            <a:off x="2267744" y="3579862"/>
            <a:ext cx="3924944" cy="1015663"/>
          </a:xfrm>
          <a:prstGeom prst="rect">
            <a:avLst/>
          </a:prstGeom>
          <a:blipFill>
            <a:blip r:embed="rId3" cstate="print"/>
            <a:tile tx="0" ty="0" sx="100000" sy="100000" flip="none" algn="tl"/>
          </a:blipFill>
        </p:spPr>
        <p:txBody>
          <a:bodyPr wrap="square">
            <a:spAutoFit/>
          </a:bodyPr>
          <a:lstStyle/>
          <a:p>
            <a:r>
              <a:rPr lang="zh-CN" altLang="en-US" sz="2000" b="1" dirty="0">
                <a:latin typeface="宋体" panose="02010600030101010101" pitchFamily="2" charset="-122"/>
                <a:ea typeface="宋体" panose="02010600030101010101" pitchFamily="2" charset="-122"/>
              </a:rPr>
              <a:t>在他额头上一簇乌黑发亮的头发下面，他们可以看到一道形状奇特的伤口，就像一道闪电。</a:t>
            </a:r>
            <a:endParaRPr lang="zh-CN" altLang="en-US" sz="2000" b="1" dirty="0">
              <a:latin typeface="宋体" panose="02010600030101010101" pitchFamily="2" charset="-122"/>
              <a:ea typeface="宋体" panose="02010600030101010101" pitchFamily="2" charset="-122"/>
            </a:endParaRPr>
          </a:p>
        </p:txBody>
      </p:sp>
      <p:sp>
        <p:nvSpPr>
          <p:cNvPr id="19" name="椭圆 18"/>
          <p:cNvSpPr/>
          <p:nvPr/>
        </p:nvSpPr>
        <p:spPr>
          <a:xfrm>
            <a:off x="6588224" y="843558"/>
            <a:ext cx="936104" cy="43204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animBg="1"/>
      <p:bldP spid="16"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img2.baidu.com/it/u=1262807071,2787452962&amp;fm=253&amp;app=138&amp;size=w931&amp;n=0&amp;f=JPEG&amp;fmt=auto?sec=1698512400&amp;t=a5007a8f380c7896782178ca41c8699b"/>
          <p:cNvPicPr>
            <a:picLocks noChangeAspect="1" noChangeArrowheads="1"/>
          </p:cNvPicPr>
          <p:nvPr/>
        </p:nvPicPr>
        <p:blipFill>
          <a:blip r:embed="rId1" cstate="print"/>
          <a:srcRect/>
          <a:stretch>
            <a:fillRect/>
          </a:stretch>
        </p:blipFill>
        <p:spPr bwMode="auto">
          <a:xfrm>
            <a:off x="6300192" y="3177210"/>
            <a:ext cx="2843808" cy="1966290"/>
          </a:xfrm>
          <a:prstGeom prst="rect">
            <a:avLst/>
          </a:prstGeom>
          <a:noFill/>
        </p:spPr>
      </p:pic>
      <p:sp>
        <p:nvSpPr>
          <p:cNvPr id="21" name="矩形 20"/>
          <p:cNvSpPr/>
          <p:nvPr/>
        </p:nvSpPr>
        <p:spPr>
          <a:xfrm>
            <a:off x="0" y="987574"/>
            <a:ext cx="9144000" cy="1692771"/>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t>A little man in a top hat was talking to the old </a:t>
            </a:r>
            <a:r>
              <a:rPr lang="en-US" altLang="zh-CN" sz="2800" b="1" dirty="0">
                <a:solidFill>
                  <a:srgbClr val="00B0F0"/>
                </a:solidFill>
              </a:rPr>
              <a:t>bartender</a:t>
            </a:r>
            <a:r>
              <a:rPr lang="en-US" altLang="zh-CN" sz="2800" b="1" dirty="0"/>
              <a:t>, who was quite </a:t>
            </a:r>
            <a:r>
              <a:rPr lang="en-US" altLang="zh-CN" sz="2800" b="1" dirty="0">
                <a:solidFill>
                  <a:srgbClr val="FF0000"/>
                </a:solidFill>
              </a:rPr>
              <a:t>bald</a:t>
            </a:r>
            <a:r>
              <a:rPr lang="en-US" altLang="zh-CN" sz="2800" b="1" dirty="0"/>
              <a:t> and </a:t>
            </a:r>
            <a:r>
              <a:rPr lang="en-US" altLang="zh-CN" sz="2800" b="1" dirty="0">
                <a:solidFill>
                  <a:srgbClr val="FF0000"/>
                </a:solidFill>
              </a:rPr>
              <a:t>looked like a toothless walnut</a:t>
            </a:r>
            <a:r>
              <a:rPr lang="en-US" altLang="zh-CN" sz="2800" b="1" dirty="0"/>
              <a:t>.</a:t>
            </a:r>
            <a:r>
              <a:rPr lang="zh-CN" altLang="en-US" sz="2000" b="1" dirty="0">
                <a:latin typeface="宋体" panose="02010600030101010101" pitchFamily="2" charset="-122"/>
                <a:ea typeface="宋体" panose="02010600030101010101" pitchFamily="2" charset="-122"/>
              </a:rPr>
              <a:t>一个戴大礼帽的小男人正在跟一个头发几乎脱光、长得像瘪胡桃似的酒保聊天。</a:t>
            </a:r>
            <a:endParaRPr lang="zh-CN" altLang="en-US" sz="2000" b="1" dirty="0">
              <a:latin typeface="宋体" panose="02010600030101010101" pitchFamily="2" charset="-122"/>
              <a:ea typeface="宋体" panose="02010600030101010101" pitchFamily="2" charset="-122"/>
            </a:endParaRPr>
          </a:p>
        </p:txBody>
      </p:sp>
      <p:sp>
        <p:nvSpPr>
          <p:cNvPr id="13" name="矩形 12"/>
          <p:cNvSpPr/>
          <p:nvPr/>
        </p:nvSpPr>
        <p:spPr>
          <a:xfrm>
            <a:off x="1331640" y="2427734"/>
            <a:ext cx="2520280" cy="461665"/>
          </a:xfrm>
          <a:prstGeom prst="rect">
            <a:avLst/>
          </a:prstGeom>
          <a:solidFill>
            <a:schemeClr val="accent2">
              <a:lumMod val="20000"/>
              <a:lumOff val="80000"/>
            </a:schemeClr>
          </a:solidFill>
        </p:spPr>
        <p:txBody>
          <a:bodyPr wrap="square">
            <a:spAutoFit/>
          </a:bodyPr>
          <a:lstStyle/>
          <a:p>
            <a:r>
              <a:rPr lang="en-US" altLang="zh-CN" sz="2400" b="1" dirty="0">
                <a:ea typeface="宋体" panose="02010600030101010101" pitchFamily="2" charset="-122"/>
              </a:rPr>
              <a:t>bartender n.</a:t>
            </a:r>
            <a:r>
              <a:rPr lang="zh-CN" altLang="en-US" sz="2000" b="1" dirty="0">
                <a:ea typeface="宋体" panose="02010600030101010101" pitchFamily="2" charset="-122"/>
              </a:rPr>
              <a:t>酒保</a:t>
            </a:r>
            <a:endParaRPr lang="zh-CN" altLang="en-US" sz="2000" b="1" dirty="0">
              <a:ea typeface="宋体" panose="02010600030101010101" pitchFamily="2" charset="-122"/>
            </a:endParaRPr>
          </a:p>
        </p:txBody>
      </p:sp>
      <p:sp>
        <p:nvSpPr>
          <p:cNvPr id="14" name="矩形 13"/>
          <p:cNvSpPr/>
          <p:nvPr/>
        </p:nvSpPr>
        <p:spPr>
          <a:xfrm>
            <a:off x="6623720" y="3003798"/>
            <a:ext cx="2052736" cy="461665"/>
          </a:xfrm>
          <a:prstGeom prst="rect">
            <a:avLst/>
          </a:prstGeom>
          <a:solidFill>
            <a:schemeClr val="accent2">
              <a:lumMod val="20000"/>
              <a:lumOff val="80000"/>
            </a:schemeClr>
          </a:solidFill>
        </p:spPr>
        <p:txBody>
          <a:bodyPr wrap="square">
            <a:spAutoFit/>
          </a:bodyPr>
          <a:lstStyle/>
          <a:p>
            <a:r>
              <a:rPr lang="en-US" altLang="zh-CN" sz="2400" b="1" dirty="0"/>
              <a:t>walnut</a:t>
            </a:r>
            <a:r>
              <a:rPr lang="en-US" altLang="zh-CN" sz="2400" b="1" dirty="0">
                <a:ea typeface="宋体" panose="02010600030101010101" pitchFamily="2" charset="-122"/>
              </a:rPr>
              <a:t> n.</a:t>
            </a:r>
            <a:r>
              <a:rPr lang="zh-CN" altLang="en-US" sz="2000" b="1" dirty="0">
                <a:ea typeface="宋体" panose="02010600030101010101" pitchFamily="2" charset="-122"/>
              </a:rPr>
              <a:t>胡桃</a:t>
            </a:r>
            <a:endParaRPr lang="zh-CN" altLang="en-US" sz="2000" b="1" dirty="0">
              <a:ea typeface="宋体" panose="02010600030101010101" pitchFamily="2" charset="-122"/>
            </a:endParaRPr>
          </a:p>
        </p:txBody>
      </p:sp>
      <p:sp>
        <p:nvSpPr>
          <p:cNvPr id="15" name="矩形 14"/>
          <p:cNvSpPr/>
          <p:nvPr/>
        </p:nvSpPr>
        <p:spPr>
          <a:xfrm>
            <a:off x="107504" y="3075806"/>
            <a:ext cx="6408712" cy="1938992"/>
          </a:xfrm>
          <a:prstGeom prst="rect">
            <a:avLst/>
          </a:prstGeom>
        </p:spPr>
        <p:txBody>
          <a:bodyPr wrap="square">
            <a:spAutoFit/>
          </a:bodyPr>
          <a:lstStyle/>
          <a:p>
            <a:pPr algn="just"/>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400" b="1" dirty="0">
                <a:ea typeface="楷体" panose="02010609060101010101" pitchFamily="49" charset="-122"/>
                <a:cs typeface="Times New Roman" panose="02020603050405020304" pitchFamily="18" charset="0"/>
              </a:rPr>
              <a:t>解读</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Here the bartender is only mentioned to develop the story. But clearly, the writer, or rather Harry, doesn’t like him or the environment, so the negative words like “bald”, “toothless” and “look like walnut” are used.  </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矩形 15"/>
          <p:cNvSpPr/>
          <p:nvPr/>
        </p:nvSpPr>
        <p:spPr>
          <a:xfrm>
            <a:off x="1619672" y="195486"/>
            <a:ext cx="6696744" cy="523220"/>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取胜第</a:t>
            </a:r>
            <a:r>
              <a:rPr lang="zh-CN" altLang="en-US" sz="2800" b="1" dirty="0">
                <a:latin typeface="楷体" panose="02010609060101010101" pitchFamily="49" charset="-122"/>
                <a:ea typeface="楷体" panose="02010609060101010101" pitchFamily="49" charset="-122"/>
              </a:rPr>
              <a:t>九</a:t>
            </a:r>
            <a:r>
              <a:rPr lang="zh-CN" altLang="zh-CN" sz="2800" b="1" dirty="0">
                <a:latin typeface="楷体" panose="02010609060101010101" pitchFamily="49" charset="-122"/>
                <a:ea typeface="楷体" panose="02010609060101010101" pitchFamily="49" charset="-122"/>
              </a:rPr>
              <a:t>招</a:t>
            </a:r>
            <a:r>
              <a:rPr lang="zh-CN" altLang="en-US" sz="2800" b="1" dirty="0">
                <a:latin typeface="楷体" panose="02010609060101010101" pitchFamily="49" charset="-122"/>
                <a:ea typeface="楷体" panose="02010609060101010101" pitchFamily="49" charset="-122"/>
              </a:rPr>
              <a:t>：外貌描写</a:t>
            </a:r>
            <a:r>
              <a:rPr lang="zh-CN" altLang="en-US" sz="2800" b="1" dirty="0">
                <a:solidFill>
                  <a:srgbClr val="FF0000"/>
                </a:solidFill>
                <a:latin typeface="楷体" panose="02010609060101010101" pitchFamily="49" charset="-122"/>
                <a:ea typeface="楷体" panose="02010609060101010101" pitchFamily="49" charset="-122"/>
              </a:rPr>
              <a:t>要体现对角色感情</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7"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1115616" cy="1043608"/>
          </a:xfrm>
          <a:prstGeom prst="rect">
            <a:avLst/>
          </a:prstGeom>
          <a:noFill/>
        </p:spPr>
      </p:pic>
      <p:sp>
        <p:nvSpPr>
          <p:cNvPr id="18" name="矩形 17"/>
          <p:cNvSpPr/>
          <p:nvPr/>
        </p:nvSpPr>
        <p:spPr>
          <a:xfrm>
            <a:off x="4355976" y="2427734"/>
            <a:ext cx="2520280" cy="461665"/>
          </a:xfrm>
          <a:prstGeom prst="rect">
            <a:avLst/>
          </a:prstGeom>
          <a:solidFill>
            <a:schemeClr val="accent2">
              <a:lumMod val="20000"/>
              <a:lumOff val="80000"/>
            </a:schemeClr>
          </a:solidFill>
        </p:spPr>
        <p:txBody>
          <a:bodyPr wrap="square">
            <a:spAutoFit/>
          </a:bodyPr>
          <a:lstStyle/>
          <a:p>
            <a:r>
              <a:rPr lang="en-US" altLang="zh-CN" sz="2400" b="1" dirty="0">
                <a:ea typeface="宋体" panose="02010600030101010101" pitchFamily="2" charset="-122"/>
              </a:rPr>
              <a:t>bald adj.</a:t>
            </a:r>
            <a:r>
              <a:rPr lang="zh-CN" altLang="en-US" sz="2000" b="1" dirty="0">
                <a:ea typeface="宋体" panose="02010600030101010101" pitchFamily="2" charset="-122"/>
              </a:rPr>
              <a:t>秃顶的</a:t>
            </a:r>
            <a:endParaRPr lang="zh-CN" altLang="en-US" sz="2000" b="1"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8610"/>
                                        </p:tgtEl>
                                        <p:attrNameLst>
                                          <p:attrName>style.visibility</p:attrName>
                                        </p:attrNameLst>
                                      </p:cBhvr>
                                      <p:to>
                                        <p:strVal val="visible"/>
                                      </p:to>
                                    </p:set>
                                    <p:anim calcmode="lin" valueType="num">
                                      <p:cBhvr additive="base">
                                        <p:cTn id="28" dur="500" fill="hold"/>
                                        <p:tgtEl>
                                          <p:spTgt spid="68610"/>
                                        </p:tgtEl>
                                        <p:attrNameLst>
                                          <p:attrName>ppt_x</p:attrName>
                                        </p:attrNameLst>
                                      </p:cBhvr>
                                      <p:tavLst>
                                        <p:tav tm="0">
                                          <p:val>
                                            <p:strVal val="#ppt_x"/>
                                          </p:val>
                                        </p:tav>
                                        <p:tav tm="100000">
                                          <p:val>
                                            <p:strVal val="#ppt_x"/>
                                          </p:val>
                                        </p:tav>
                                      </p:tavLst>
                                    </p:anim>
                                    <p:anim calcmode="lin" valueType="num">
                                      <p:cBhvr additive="base">
                                        <p:cTn id="29"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animBg="1"/>
      <p:bldP spid="14" grpId="0" animBg="1"/>
      <p:bldP spid="15"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23478"/>
            <a:ext cx="9144000" cy="1569660"/>
          </a:xfrm>
          <a:prstGeom prst="rect">
            <a:avLst/>
          </a:prstGeom>
        </p:spPr>
        <p:txBody>
          <a:bodyPr wrap="square">
            <a:spAutoFit/>
          </a:bodyPr>
          <a:lstStyle/>
          <a:p>
            <a:pPr algn="just"/>
            <a:r>
              <a:rPr lang="zh-CN" altLang="en-US" sz="2400" b="1" dirty="0">
                <a:solidFill>
                  <a:srgbClr val="002060"/>
                </a:solidFill>
                <a:ea typeface="宋体" panose="02010600030101010101" pitchFamily="2" charset="-122"/>
              </a:rPr>
              <a:t>素材摘录</a:t>
            </a:r>
            <a:r>
              <a:rPr lang="en-US" altLang="zh-CN" sz="2400" b="1" dirty="0">
                <a:solidFill>
                  <a:srgbClr val="002060"/>
                </a:solidFill>
                <a:ea typeface="宋体" panose="02010600030101010101" pitchFamily="2" charset="-122"/>
              </a:rPr>
              <a:t>1</a:t>
            </a:r>
            <a:r>
              <a:rPr lang="zh-CN" altLang="en-US" sz="2400" b="1" dirty="0">
                <a:solidFill>
                  <a:srgbClr val="002060"/>
                </a:solidFill>
                <a:ea typeface="宋体" panose="02010600030101010101" pitchFamily="2" charset="-122"/>
              </a:rPr>
              <a:t>：</a:t>
            </a:r>
            <a:r>
              <a:rPr lang="en-US" altLang="zh-CN" sz="2400" b="1" dirty="0">
                <a:ea typeface="宋体" panose="02010600030101010101" pitchFamily="2" charset="-122"/>
              </a:rPr>
              <a:t>The </a:t>
            </a:r>
            <a:r>
              <a:rPr lang="en-US" altLang="zh-CN" sz="2400" b="1" dirty="0">
                <a:solidFill>
                  <a:srgbClr val="FF0000"/>
                </a:solidFill>
                <a:ea typeface="宋体" panose="02010600030101010101" pitchFamily="2" charset="-122"/>
              </a:rPr>
              <a:t>goblin</a:t>
            </a:r>
            <a:r>
              <a:rPr lang="en-US" altLang="zh-CN" sz="2400" b="1" dirty="0">
                <a:ea typeface="宋体" panose="02010600030101010101" pitchFamily="2" charset="-122"/>
              </a:rPr>
              <a:t> was about a head shorter than Harry.</a:t>
            </a:r>
            <a:r>
              <a:rPr lang="zh-CN" altLang="en-US" sz="2400" b="1" dirty="0">
                <a:ea typeface="宋体" panose="02010600030101010101" pitchFamily="2" charset="-122"/>
              </a:rPr>
              <a:t> </a:t>
            </a:r>
            <a:r>
              <a:rPr lang="en-US" altLang="zh-CN" sz="2400" b="1" dirty="0">
                <a:ea typeface="宋体" panose="02010600030101010101" pitchFamily="2" charset="-122"/>
              </a:rPr>
              <a:t>He had a </a:t>
            </a:r>
            <a:r>
              <a:rPr lang="en-US" altLang="zh-CN" sz="2400" b="1" dirty="0">
                <a:solidFill>
                  <a:srgbClr val="FF0000"/>
                </a:solidFill>
                <a:ea typeface="宋体" panose="02010600030101010101" pitchFamily="2" charset="-122"/>
              </a:rPr>
              <a:t>swarthy</a:t>
            </a:r>
            <a:r>
              <a:rPr lang="en-US" altLang="zh-CN" sz="2400" b="1" dirty="0">
                <a:ea typeface="宋体" panose="02010600030101010101" pitchFamily="2" charset="-122"/>
              </a:rPr>
              <a:t>, clever face, a pointed beard and, Harry noticed, very long fingers and feet.</a:t>
            </a:r>
            <a:r>
              <a:rPr lang="zh-CN" altLang="en-US" sz="2000" b="1" dirty="0">
                <a:ea typeface="宋体" panose="02010600030101010101" pitchFamily="2" charset="-122"/>
              </a:rPr>
              <a:t>这个妖精大约比哈利矮一头。生着一张透着聪明的黝黑面孔，尖尖的胡子，哈利发现他的手和脚都特别长。</a:t>
            </a:r>
            <a:r>
              <a:rPr lang="en-US" altLang="zh-CN" sz="2400" b="1" dirty="0">
                <a:ea typeface="宋体" panose="02010600030101010101" pitchFamily="2" charset="-122"/>
              </a:rPr>
              <a:t> </a:t>
            </a:r>
            <a:endParaRPr lang="en-US" altLang="zh-CN" sz="2400" b="1" dirty="0">
              <a:ea typeface="宋体" panose="02010600030101010101" pitchFamily="2" charset="-122"/>
            </a:endParaRPr>
          </a:p>
        </p:txBody>
      </p:sp>
      <p:sp>
        <p:nvSpPr>
          <p:cNvPr id="6" name="矩形 5"/>
          <p:cNvSpPr/>
          <p:nvPr/>
        </p:nvSpPr>
        <p:spPr>
          <a:xfrm>
            <a:off x="0" y="4083918"/>
            <a:ext cx="9144000" cy="892552"/>
          </a:xfrm>
          <a:prstGeom prst="rect">
            <a:avLst/>
          </a:prstGeom>
        </p:spPr>
        <p:txBody>
          <a:bodyPr wrap="square">
            <a:spAutoFit/>
          </a:bodyPr>
          <a:lstStyle/>
          <a:p>
            <a:pPr algn="just"/>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800" b="1" dirty="0">
                <a:ea typeface="楷体" panose="02010609060101010101" pitchFamily="49" charset="-122"/>
                <a:cs typeface="Times New Roman" panose="02020603050405020304" pitchFamily="18" charset="0"/>
              </a:rPr>
              <a:t>解读</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Compare these two passages, isn’t it clear which one is liked by the writer, the goblin or the old man?! Why?</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椭圆 7"/>
          <p:cNvSpPr/>
          <p:nvPr/>
        </p:nvSpPr>
        <p:spPr>
          <a:xfrm>
            <a:off x="971600" y="555526"/>
            <a:ext cx="1008112" cy="36004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084168" y="1707654"/>
            <a:ext cx="2700808" cy="461665"/>
          </a:xfrm>
          <a:prstGeom prst="rect">
            <a:avLst/>
          </a:prstGeom>
          <a:solidFill>
            <a:schemeClr val="accent2">
              <a:lumMod val="20000"/>
              <a:lumOff val="80000"/>
            </a:schemeClr>
          </a:solidFill>
        </p:spPr>
        <p:txBody>
          <a:bodyPr wrap="square">
            <a:spAutoFit/>
          </a:bodyPr>
          <a:lstStyle/>
          <a:p>
            <a:r>
              <a:rPr lang="en-US" altLang="zh-CN" sz="2400" b="1" dirty="0">
                <a:ea typeface="宋体" panose="02010600030101010101" pitchFamily="2" charset="-122"/>
              </a:rPr>
              <a:t>swarthy adj.</a:t>
            </a:r>
            <a:r>
              <a:rPr lang="en-US" altLang="zh-CN" sz="2000" b="1" dirty="0">
                <a:ea typeface="宋体" panose="02010600030101010101" pitchFamily="2" charset="-122"/>
              </a:rPr>
              <a:t> </a:t>
            </a:r>
            <a:r>
              <a:rPr lang="zh-CN" altLang="en-US" sz="2000" b="1" dirty="0">
                <a:ea typeface="宋体" panose="02010600030101010101" pitchFamily="2" charset="-122"/>
              </a:rPr>
              <a:t>黝黑的</a:t>
            </a:r>
            <a:endParaRPr lang="zh-CN" altLang="en-US" sz="2000" b="1" dirty="0">
              <a:ea typeface="宋体" panose="02010600030101010101" pitchFamily="2" charset="-122"/>
            </a:endParaRPr>
          </a:p>
        </p:txBody>
      </p:sp>
      <p:sp>
        <p:nvSpPr>
          <p:cNvPr id="10" name="矩形 9"/>
          <p:cNvSpPr/>
          <p:nvPr/>
        </p:nvSpPr>
        <p:spPr>
          <a:xfrm>
            <a:off x="0" y="2139702"/>
            <a:ext cx="9144000" cy="1508105"/>
          </a:xfrm>
          <a:prstGeom prst="rect">
            <a:avLst/>
          </a:prstGeom>
        </p:spPr>
        <p:txBody>
          <a:bodyPr wrap="square">
            <a:spAutoFit/>
          </a:bodyPr>
          <a:lstStyle/>
          <a:p>
            <a:pPr algn="just"/>
            <a:r>
              <a:rPr lang="zh-CN" altLang="en-US" sz="2400" b="1" dirty="0">
                <a:solidFill>
                  <a:srgbClr val="002060"/>
                </a:solidFill>
                <a:ea typeface="宋体" panose="02010600030101010101" pitchFamily="2" charset="-122"/>
              </a:rPr>
              <a:t>素材摘录</a:t>
            </a:r>
            <a:r>
              <a:rPr lang="en-US" altLang="zh-CN" sz="2400" b="1" dirty="0">
                <a:solidFill>
                  <a:srgbClr val="002060"/>
                </a:solidFill>
                <a:ea typeface="宋体" panose="02010600030101010101" pitchFamily="2" charset="-122"/>
              </a:rPr>
              <a:t>2</a:t>
            </a:r>
            <a:r>
              <a:rPr lang="zh-CN" altLang="en-US" sz="2400" b="1" dirty="0">
                <a:solidFill>
                  <a:srgbClr val="002060"/>
                </a:solidFill>
                <a:ea typeface="宋体" panose="02010600030101010101" pitchFamily="2" charset="-122"/>
              </a:rPr>
              <a:t>：</a:t>
            </a:r>
            <a:r>
              <a:rPr lang="en-US" altLang="zh-CN" sz="2400" b="1" dirty="0">
                <a:ea typeface="宋体" panose="02010600030101010101" pitchFamily="2" charset="-122"/>
              </a:rPr>
              <a:t>A toothless old man came </a:t>
            </a:r>
            <a:r>
              <a:rPr lang="en-US" altLang="zh-CN" sz="2400" b="1" dirty="0">
                <a:solidFill>
                  <a:srgbClr val="FF0000"/>
                </a:solidFill>
                <a:ea typeface="宋体" panose="02010600030101010101" pitchFamily="2" charset="-122"/>
              </a:rPr>
              <a:t>ambling</a:t>
            </a:r>
            <a:r>
              <a:rPr lang="en-US" altLang="zh-CN" sz="2400" b="1" dirty="0">
                <a:ea typeface="宋体" panose="02010600030101010101" pitchFamily="2" charset="-122"/>
              </a:rPr>
              <a:t> up to them, pointing, with a rather wicked grin, at an old rowboat </a:t>
            </a:r>
            <a:r>
              <a:rPr lang="en-US" altLang="zh-CN" sz="2400" b="1" dirty="0">
                <a:solidFill>
                  <a:srgbClr val="FF0000"/>
                </a:solidFill>
                <a:ea typeface="宋体" panose="02010600030101010101" pitchFamily="2" charset="-122"/>
              </a:rPr>
              <a:t>bobbing</a:t>
            </a:r>
            <a:r>
              <a:rPr lang="en-US" altLang="zh-CN" sz="2400" b="1" dirty="0">
                <a:ea typeface="宋体" panose="02010600030101010101" pitchFamily="2" charset="-122"/>
              </a:rPr>
              <a:t> in the iron-gray water below them.  </a:t>
            </a:r>
            <a:r>
              <a:rPr lang="zh-CN" altLang="en-US" sz="2000" b="1" dirty="0">
                <a:ea typeface="宋体" panose="02010600030101010101" pitchFamily="2" charset="-122"/>
              </a:rPr>
              <a:t>一个没有牙齿的老人慢慢地向他们走来，带着相当邪恶的笑容，指着他们下面铁灰色水中漂浮的一艘旧划艇。</a:t>
            </a:r>
            <a:endParaRPr lang="en-US" altLang="zh-CN" sz="2000" b="1" dirty="0">
              <a:ea typeface="宋体" panose="02010600030101010101" pitchFamily="2" charset="-122"/>
            </a:endParaRPr>
          </a:p>
        </p:txBody>
      </p:sp>
      <p:sp>
        <p:nvSpPr>
          <p:cNvPr id="13" name="矩形 12"/>
          <p:cNvSpPr/>
          <p:nvPr/>
        </p:nvSpPr>
        <p:spPr>
          <a:xfrm>
            <a:off x="7055768" y="3363838"/>
            <a:ext cx="2088232" cy="461665"/>
          </a:xfrm>
          <a:prstGeom prst="rect">
            <a:avLst/>
          </a:prstGeom>
          <a:solidFill>
            <a:schemeClr val="accent2">
              <a:lumMod val="20000"/>
              <a:lumOff val="80000"/>
            </a:schemeClr>
          </a:solidFill>
        </p:spPr>
        <p:txBody>
          <a:bodyPr wrap="square">
            <a:spAutoFit/>
          </a:bodyPr>
          <a:lstStyle/>
          <a:p>
            <a:r>
              <a:rPr lang="en-US" altLang="zh-CN" sz="2400" b="1" dirty="0">
                <a:ea typeface="宋体" panose="02010600030101010101" pitchFamily="2" charset="-122"/>
              </a:rPr>
              <a:t>amble v. </a:t>
            </a:r>
            <a:r>
              <a:rPr lang="zh-CN" altLang="en-US" sz="2000" b="1" dirty="0">
                <a:ea typeface="宋体" panose="02010600030101010101" pitchFamily="2" charset="-122"/>
              </a:rPr>
              <a:t>慢行</a:t>
            </a:r>
            <a:endParaRPr lang="zh-CN" altLang="en-US" sz="2000" b="1" dirty="0">
              <a:ea typeface="宋体" panose="02010600030101010101" pitchFamily="2" charset="-122"/>
            </a:endParaRPr>
          </a:p>
        </p:txBody>
      </p:sp>
      <p:sp>
        <p:nvSpPr>
          <p:cNvPr id="14" name="矩形 13"/>
          <p:cNvSpPr/>
          <p:nvPr/>
        </p:nvSpPr>
        <p:spPr>
          <a:xfrm>
            <a:off x="5615608" y="3795886"/>
            <a:ext cx="3528392" cy="461665"/>
          </a:xfrm>
          <a:prstGeom prst="rect">
            <a:avLst/>
          </a:prstGeom>
          <a:solidFill>
            <a:schemeClr val="accent2">
              <a:lumMod val="20000"/>
              <a:lumOff val="80000"/>
            </a:schemeClr>
          </a:solidFill>
        </p:spPr>
        <p:txBody>
          <a:bodyPr wrap="square">
            <a:spAutoFit/>
          </a:bodyPr>
          <a:lstStyle/>
          <a:p>
            <a:r>
              <a:rPr lang="en-US" altLang="zh-CN" sz="2400" b="1" dirty="0">
                <a:ea typeface="宋体" panose="02010600030101010101" pitchFamily="2" charset="-122"/>
              </a:rPr>
              <a:t>bob v. (</a:t>
            </a:r>
            <a:r>
              <a:rPr lang="zh-CN" altLang="en-US" sz="2000" b="1" dirty="0">
                <a:ea typeface="宋体" panose="02010600030101010101" pitchFamily="2" charset="-122"/>
              </a:rPr>
              <a:t>在水中</a:t>
            </a:r>
            <a:r>
              <a:rPr lang="en-US" altLang="zh-CN" sz="2000" b="1" dirty="0">
                <a:ea typeface="宋体" panose="02010600030101010101" pitchFamily="2" charset="-122"/>
              </a:rPr>
              <a:t>)</a:t>
            </a:r>
            <a:r>
              <a:rPr lang="zh-CN" altLang="en-US" sz="2000" b="1" dirty="0">
                <a:ea typeface="宋体" panose="02010600030101010101" pitchFamily="2" charset="-122"/>
              </a:rPr>
              <a:t>上下快速移动</a:t>
            </a:r>
            <a:endParaRPr lang="zh-CN" altLang="en-US" sz="2000" b="1" dirty="0">
              <a:ea typeface="宋体" panose="02010600030101010101" pitchFamily="2" charset="-122"/>
            </a:endParaRPr>
          </a:p>
        </p:txBody>
      </p:sp>
      <p:sp>
        <p:nvSpPr>
          <p:cNvPr id="15" name="椭圆 14"/>
          <p:cNvSpPr/>
          <p:nvPr/>
        </p:nvSpPr>
        <p:spPr>
          <a:xfrm>
            <a:off x="2051720" y="2211710"/>
            <a:ext cx="1008112" cy="36004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p:nvSpPr>
        <p:spPr>
          <a:xfrm>
            <a:off x="6084168" y="1275606"/>
            <a:ext cx="2700808" cy="461665"/>
          </a:xfrm>
          <a:prstGeom prst="rect">
            <a:avLst/>
          </a:prstGeom>
          <a:solidFill>
            <a:schemeClr val="accent2">
              <a:lumMod val="20000"/>
              <a:lumOff val="80000"/>
            </a:schemeClr>
          </a:solidFill>
        </p:spPr>
        <p:txBody>
          <a:bodyPr wrap="square">
            <a:spAutoFit/>
          </a:bodyPr>
          <a:lstStyle/>
          <a:p>
            <a:r>
              <a:rPr lang="en-US" altLang="zh-CN" sz="2400" b="1" dirty="0">
                <a:ea typeface="宋体" panose="02010600030101010101" pitchFamily="2" charset="-122"/>
              </a:rPr>
              <a:t>goblin n. </a:t>
            </a:r>
            <a:r>
              <a:rPr lang="zh-CN" altLang="en-US" sz="2000" b="1" dirty="0">
                <a:ea typeface="宋体" panose="02010600030101010101" pitchFamily="2" charset="-122"/>
              </a:rPr>
              <a:t>小妖精</a:t>
            </a:r>
            <a:endParaRPr lang="zh-CN" altLang="en-US" sz="2000" b="1"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0" grpId="0"/>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Practice 1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016" y="434519"/>
            <a:ext cx="9145016" cy="470898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00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appearance of the characters, according to the Chinese meaning and the plot.</a:t>
            </a:r>
            <a:endParaRPr kumimoji="0" lang="en-US" altLang="zh-CN" sz="2000" b="1" i="0" u="none" strike="noStrike" cap="none" normalizeH="0" baseline="0" dirty="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According to the large clock over the arrivals board, Harry  had ten minutes left to get on the train to Hogwarts and he had no idea how to do it; he was stranded in the middle of a station with a heavy trunk, and a large owl.</a:t>
            </a:r>
            <a:endPar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Suddenly, Harry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heard someone say Hogwarts and </a:t>
            </a: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swung round. The speaker was a _______ (</a:t>
            </a:r>
            <a:r>
              <a:rPr kumimoji="0" lang="zh-CN" altLang="en-US"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丰满的</a:t>
            </a: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)woman who was talking to four boys, all with            _______________(</a:t>
            </a:r>
            <a:r>
              <a:rPr kumimoji="0" lang="zh-CN" altLang="en-US"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火红的头发</a:t>
            </a: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Each of them was pushing a trunk like </a:t>
            </a:r>
            <a:r>
              <a:rPr kumimoji="0" lang="en-US" altLang="zh-CN" sz="2000" b="1"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Harry’s</a:t>
            </a: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 and they had an owl.</a:t>
            </a:r>
            <a:endPar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algn="just" eaLnBrk="0" fontAlgn="base" hangingPunct="0">
              <a:spcBef>
                <a:spcPct val="0"/>
              </a:spcBef>
              <a:spcAft>
                <a:spcPct val="0"/>
              </a:spcAft>
            </a:pPr>
            <a:r>
              <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Heart hammering, Harry said to the plump woman,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Excuse me.” </a:t>
            </a:r>
            <a:endPar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“Hello, dear,” she said. “First time at Hogwarts? Ron’s new, too.”</a:t>
            </a:r>
            <a:endPar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lvl="0" algn="just" eaLnBrk="0" fontAlgn="base" hangingPunct="0">
              <a:spcBef>
                <a:spcPct val="0"/>
              </a:spcBef>
              <a:spcAft>
                <a:spcPct val="0"/>
              </a:spcAft>
            </a:pPr>
            <a:r>
              <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She pointed at the last and youngest of her sons.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 (</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他又高又瘦，略显笨拙，脸上长着雀斑，大大的手和脚，还有一个长长的鼻子。</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“Please, come with us.” she said kindly, and Harry nodded.</a:t>
            </a:r>
            <a:endPar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6" name="矩形 35"/>
          <p:cNvSpPr/>
          <p:nvPr/>
        </p:nvSpPr>
        <p:spPr>
          <a:xfrm>
            <a:off x="971600" y="2283718"/>
            <a:ext cx="896399" cy="400110"/>
          </a:xfrm>
          <a:prstGeom prst="rect">
            <a:avLst/>
          </a:prstGeom>
        </p:spPr>
        <p:txBody>
          <a:bodyPr wrap="none">
            <a:spAutoFit/>
          </a:bodyPr>
          <a:lstStyle/>
          <a:p>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plump</a:t>
            </a:r>
            <a:endParaRPr lang="zh-CN" altLang="en-US" sz="2000" dirty="0">
              <a:solidFill>
                <a:srgbClr val="FF0000"/>
              </a:solidFill>
            </a:endParaRPr>
          </a:p>
        </p:txBody>
      </p:sp>
      <p:sp>
        <p:nvSpPr>
          <p:cNvPr id="38" name="矩形 37"/>
          <p:cNvSpPr/>
          <p:nvPr/>
        </p:nvSpPr>
        <p:spPr>
          <a:xfrm>
            <a:off x="0" y="2643758"/>
            <a:ext cx="1972207" cy="400110"/>
          </a:xfrm>
          <a:prstGeom prst="rect">
            <a:avLst/>
          </a:prstGeom>
        </p:spPr>
        <p:txBody>
          <a:bodyPr wrap="none">
            <a:spAutoFit/>
          </a:bodyPr>
          <a:lstStyle/>
          <a:p>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flaming red hair</a:t>
            </a:r>
            <a:endParaRPr lang="zh-CN" altLang="en-US" sz="2000" dirty="0">
              <a:solidFill>
                <a:srgbClr val="FF0000"/>
              </a:solidFill>
            </a:endParaRPr>
          </a:p>
        </p:txBody>
      </p:sp>
      <p:sp>
        <p:nvSpPr>
          <p:cNvPr id="39" name="矩形 38"/>
          <p:cNvSpPr/>
          <p:nvPr/>
        </p:nvSpPr>
        <p:spPr>
          <a:xfrm>
            <a:off x="0" y="4083918"/>
            <a:ext cx="9041449" cy="400110"/>
          </a:xfrm>
          <a:prstGeom prst="rect">
            <a:avLst/>
          </a:prstGeom>
        </p:spPr>
        <p:txBody>
          <a:bodyPr wrap="none">
            <a:spAutoFit/>
          </a:bodyPr>
          <a:lstStyle/>
          <a:p>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He was tall, thin, and gangling, with freckles, big hands and feet, and a long nose.</a:t>
            </a:r>
            <a:endParaRPr lang="zh-CN" altLang="en-US" sz="20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Practice 2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016" y="588409"/>
            <a:ext cx="9145016" cy="44012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00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appearance of the characters, according to the Chinese meaning and the plot.</a:t>
            </a:r>
            <a:endParaRPr kumimoji="0" lang="en-US" altLang="zh-CN" sz="2000" b="1" i="0" u="none" strike="noStrike" cap="none" normalizeH="0" baseline="0" dirty="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fontAlgn="base">
              <a:spcBef>
                <a:spcPct val="0"/>
              </a:spcBef>
              <a:spcAft>
                <a:spcPct val="0"/>
              </a:spcAft>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Harry</a:t>
            </a:r>
            <a:r>
              <a:rPr kumimoji="0" lang="en-US" altLang="zh-CN" sz="2000" b="1" i="0" u="none" strike="noStrike" cap="none" normalizeH="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and other first year students </a:t>
            </a:r>
            <a:r>
              <a:rPr lang="en-US" altLang="zh-CN" sz="2000" b="1" dirty="0">
                <a:ea typeface="宋体" panose="02010600030101010101" pitchFamily="2" charset="-122"/>
                <a:cs typeface="Times New Roman" panose="02020603050405020304" pitchFamily="18" charset="0"/>
              </a:rPr>
              <a:t>clambered up a passageway in the rock after </a:t>
            </a:r>
            <a:r>
              <a:rPr lang="en-US" altLang="zh-CN" sz="2000" b="1" dirty="0" err="1">
                <a:ea typeface="宋体" panose="02010600030101010101" pitchFamily="2" charset="-122"/>
                <a:cs typeface="Times New Roman" panose="02020603050405020304" pitchFamily="18" charset="0"/>
              </a:rPr>
              <a:t>Hagrid’s</a:t>
            </a:r>
            <a:r>
              <a:rPr lang="en-US" altLang="zh-CN" sz="2000" b="1" dirty="0">
                <a:ea typeface="宋体" panose="02010600030101010101" pitchFamily="2" charset="-122"/>
                <a:cs typeface="Times New Roman" panose="02020603050405020304" pitchFamily="18" charset="0"/>
              </a:rPr>
              <a:t> lamp, came out at last onto smooth, damp grass right in the shadow of the castle, and walked up a flight of stone steps and crowded around the huge, Oak front door.</a:t>
            </a:r>
            <a:endParaRPr lang="en-US" altLang="zh-CN" sz="2000" b="1" dirty="0">
              <a:ea typeface="宋体" panose="02010600030101010101" pitchFamily="2" charset="-122"/>
              <a:cs typeface="宋体" panose="02010600030101010101" pitchFamily="2" charset="-122"/>
            </a:endParaRPr>
          </a:p>
          <a:p>
            <a:pPr lvl="0" eaLnBrk="0" fontAlgn="base" hangingPunct="0">
              <a:spcBef>
                <a:spcPct val="0"/>
              </a:spcBef>
              <a:spcAft>
                <a:spcPct val="0"/>
              </a:spcAft>
            </a:pPr>
            <a:r>
              <a:rPr lang="zh-CN" altLang="en-US"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Hagrid</a:t>
            </a:r>
            <a:r>
              <a:rPr lang="en-US" altLang="zh-CN" sz="2000" b="1" dirty="0">
                <a:ea typeface="宋体" panose="02010600030101010101" pitchFamily="2" charset="-122"/>
                <a:cs typeface="Times New Roman" panose="02020603050405020304" pitchFamily="18" charset="0"/>
              </a:rPr>
              <a:t> raised a ___________ (</a:t>
            </a:r>
            <a:r>
              <a:rPr lang="zh-CN" altLang="en-US" b="1" dirty="0">
                <a:ea typeface="宋体" panose="02010600030101010101" pitchFamily="2" charset="-122"/>
                <a:cs typeface="Times New Roman" panose="02020603050405020304" pitchFamily="18" charset="0"/>
              </a:rPr>
              <a:t>大拳头</a:t>
            </a:r>
            <a:r>
              <a:rPr lang="en-US" altLang="zh-CN" sz="2000" b="1" dirty="0">
                <a:ea typeface="宋体" panose="02010600030101010101" pitchFamily="2" charset="-122"/>
                <a:cs typeface="Times New Roman" panose="02020603050405020304" pitchFamily="18" charset="0"/>
              </a:rPr>
              <a:t>) and knocked three times on the castle door.</a:t>
            </a:r>
            <a:endParaRPr lang="en-US" altLang="zh-CN" sz="2000" b="1" dirty="0">
              <a:ea typeface="宋体" panose="02010600030101010101" pitchFamily="2" charset="-122"/>
              <a:cs typeface="宋体" panose="02010600030101010101" pitchFamily="2" charset="-122"/>
            </a:endParaRPr>
          </a:p>
          <a:p>
            <a:pPr lvl="0" eaLnBrk="0" fontAlgn="base" hangingPunct="0">
              <a:spcBef>
                <a:spcPct val="0"/>
              </a:spcBef>
              <a:spcAft>
                <a:spcPct val="0"/>
              </a:spcAft>
            </a:pPr>
            <a:r>
              <a:rPr lang="zh-CN" altLang="en-US" sz="2000" b="1" dirty="0">
                <a:ea typeface="宋体" panose="02010600030101010101" pitchFamily="2" charset="-122"/>
                <a:cs typeface="Times New Roman" panose="02020603050405020304" pitchFamily="18" charset="0"/>
              </a:rPr>
              <a:t>　　</a:t>
            </a:r>
            <a:r>
              <a:rPr lang="en-US" altLang="zh-CN" sz="2000" b="1" dirty="0">
                <a:ea typeface="宋体" panose="02010600030101010101" pitchFamily="2" charset="-122"/>
                <a:cs typeface="Times New Roman" panose="02020603050405020304" pitchFamily="18" charset="0"/>
              </a:rPr>
              <a:t>The door swung open at once. ______________________________________________________ (</a:t>
            </a:r>
            <a:r>
              <a:rPr lang="zh-CN" altLang="en-US" b="1" dirty="0">
                <a:ea typeface="宋体" panose="02010600030101010101" pitchFamily="2" charset="-122"/>
                <a:cs typeface="Times New Roman" panose="02020603050405020304" pitchFamily="18" charset="0"/>
              </a:rPr>
              <a:t>一个身穿翠绿色长袍的高个子黑头发女巫站在那里</a:t>
            </a:r>
            <a:r>
              <a:rPr lang="zh-CN" altLang="en-US" sz="2000" b="1" dirty="0">
                <a:ea typeface="宋体" panose="02010600030101010101" pitchFamily="2" charset="-122"/>
                <a:cs typeface="Times New Roman" panose="02020603050405020304" pitchFamily="18" charset="0"/>
              </a:rPr>
              <a:t>。</a:t>
            </a:r>
            <a:r>
              <a:rPr lang="en-US" altLang="zh-CN" sz="2000" b="1" dirty="0">
                <a:ea typeface="宋体" panose="02010600030101010101" pitchFamily="2" charset="-122"/>
                <a:cs typeface="Times New Roman" panose="02020603050405020304" pitchFamily="18" charset="0"/>
              </a:rPr>
              <a:t>) She had a very _____ (</a:t>
            </a:r>
            <a:r>
              <a:rPr lang="zh-CN" altLang="en-US" b="1" dirty="0">
                <a:ea typeface="宋体" panose="02010600030101010101" pitchFamily="2" charset="-122"/>
                <a:cs typeface="Times New Roman" panose="02020603050405020304" pitchFamily="18" charset="0"/>
              </a:rPr>
              <a:t>严厉的</a:t>
            </a:r>
            <a:r>
              <a:rPr lang="en-US" altLang="zh-CN" sz="2000" b="1" dirty="0">
                <a:ea typeface="宋体" panose="02010600030101010101" pitchFamily="2" charset="-122"/>
                <a:cs typeface="Times New Roman" panose="02020603050405020304" pitchFamily="18" charset="0"/>
              </a:rPr>
              <a:t>) face and </a:t>
            </a:r>
            <a:r>
              <a:rPr lang="en-US" altLang="zh-CN" sz="2000" b="1" dirty="0" err="1">
                <a:ea typeface="宋体" panose="02010600030101010101" pitchFamily="2" charset="-122"/>
                <a:cs typeface="Times New Roman" panose="02020603050405020304" pitchFamily="18" charset="0"/>
              </a:rPr>
              <a:t>Harry’s</a:t>
            </a:r>
            <a:r>
              <a:rPr lang="en-US" altLang="zh-CN" sz="2000" b="1" dirty="0">
                <a:ea typeface="宋体" panose="02010600030101010101" pitchFamily="2" charset="-122"/>
                <a:cs typeface="Times New Roman" panose="02020603050405020304" pitchFamily="18" charset="0"/>
              </a:rPr>
              <a:t> first thought was that this was not someone to cross.</a:t>
            </a:r>
            <a:endParaRPr lang="en-US" altLang="zh-CN" sz="2000" b="1" dirty="0">
              <a:ea typeface="宋体" panose="02010600030101010101" pitchFamily="2" charset="-122"/>
              <a:cs typeface="Times New Roman" panose="02020603050405020304" pitchFamily="18" charset="0"/>
            </a:endParaRPr>
          </a:p>
          <a:p>
            <a:pPr lvl="0" eaLnBrk="0" fontAlgn="base" hangingPunct="0">
              <a:spcBef>
                <a:spcPct val="0"/>
              </a:spcBef>
              <a:spcAft>
                <a:spcPct val="0"/>
              </a:spcAft>
            </a:pPr>
            <a:r>
              <a:rPr lang="en-US" altLang="zh-CN" sz="2000" b="1" dirty="0">
                <a:ea typeface="宋体" panose="02010600030101010101" pitchFamily="2" charset="-122"/>
                <a:cs typeface="Times New Roman" panose="02020603050405020304" pitchFamily="18" charset="0"/>
              </a:rPr>
              <a:t>       “</a:t>
            </a:r>
            <a:r>
              <a:rPr lang="en-US" altLang="zh-CN" sz="2000" b="1" dirty="0"/>
              <a:t>The first years, Professor McGonagall,” said </a:t>
            </a:r>
            <a:r>
              <a:rPr lang="en-US" altLang="zh-CN" sz="2000" b="1" dirty="0" err="1"/>
              <a:t>Hagrid</a:t>
            </a:r>
            <a:r>
              <a:rPr lang="en-US" altLang="zh-CN" sz="2000" b="1" dirty="0"/>
              <a:t>.</a:t>
            </a:r>
            <a:endParaRPr lang="zh-CN" altLang="zh-CN" sz="2000" b="1" dirty="0"/>
          </a:p>
          <a:p>
            <a:r>
              <a:rPr lang="zh-CN" altLang="zh-CN" sz="2000" b="1" dirty="0"/>
              <a:t>　　</a:t>
            </a:r>
            <a:r>
              <a:rPr lang="en-US" altLang="zh-CN" sz="2000" b="1" dirty="0"/>
              <a:t>“Thank you, </a:t>
            </a:r>
            <a:r>
              <a:rPr lang="en-US" altLang="zh-CN" sz="2000" b="1" dirty="0" err="1"/>
              <a:t>Hagrid</a:t>
            </a:r>
            <a:r>
              <a:rPr lang="en-US" altLang="zh-CN" sz="2000" b="1" dirty="0"/>
              <a:t>. I will take them from here.”</a:t>
            </a:r>
            <a:endParaRPr lang="en-US" altLang="zh-CN" sz="2000" b="1" dirty="0"/>
          </a:p>
        </p:txBody>
      </p:sp>
      <p:sp>
        <p:nvSpPr>
          <p:cNvPr id="36" name="矩形 35"/>
          <p:cNvSpPr/>
          <p:nvPr/>
        </p:nvSpPr>
        <p:spPr>
          <a:xfrm>
            <a:off x="2339752" y="2427734"/>
            <a:ext cx="1455848" cy="400110"/>
          </a:xfrm>
          <a:prstGeom prst="rect">
            <a:avLst/>
          </a:prstGeom>
        </p:spPr>
        <p:txBody>
          <a:bodyPr wrap="none">
            <a:spAutoFit/>
          </a:bodyPr>
          <a:lstStyle/>
          <a:p>
            <a:r>
              <a:rPr lang="en-US" altLang="zh-CN" sz="2000" b="1" dirty="0">
                <a:solidFill>
                  <a:srgbClr val="FF0000"/>
                </a:solidFill>
                <a:ea typeface="宋体" panose="02010600030101010101" pitchFamily="2" charset="-122"/>
                <a:cs typeface="Times New Roman" panose="02020603050405020304" pitchFamily="18" charset="0"/>
              </a:rPr>
              <a:t>gigantic fist</a:t>
            </a:r>
            <a:endParaRPr lang="zh-CN" altLang="en-US" sz="2000" dirty="0">
              <a:solidFill>
                <a:srgbClr val="FF0000"/>
              </a:solidFill>
            </a:endParaRPr>
          </a:p>
        </p:txBody>
      </p:sp>
      <p:sp>
        <p:nvSpPr>
          <p:cNvPr id="38" name="矩形 37"/>
          <p:cNvSpPr/>
          <p:nvPr/>
        </p:nvSpPr>
        <p:spPr>
          <a:xfrm>
            <a:off x="107504" y="3291830"/>
            <a:ext cx="6883038" cy="400110"/>
          </a:xfrm>
          <a:prstGeom prst="rect">
            <a:avLst/>
          </a:prstGeom>
        </p:spPr>
        <p:txBody>
          <a:bodyPr wrap="none">
            <a:spAutoFit/>
          </a:bodyPr>
          <a:lstStyle/>
          <a:p>
            <a:r>
              <a:rPr lang="en-US" altLang="zh-CN" sz="2000" b="1" dirty="0">
                <a:solidFill>
                  <a:srgbClr val="FF0000"/>
                </a:solidFill>
                <a:ea typeface="宋体" panose="02010600030101010101" pitchFamily="2" charset="-122"/>
                <a:cs typeface="Times New Roman" panose="02020603050405020304" pitchFamily="18" charset="0"/>
              </a:rPr>
              <a:t>A tall, black-haired witch in emerald-green robes stood there.</a:t>
            </a:r>
            <a:endParaRPr lang="zh-CN" altLang="en-US" sz="2000" dirty="0">
              <a:solidFill>
                <a:srgbClr val="FF0000"/>
              </a:solidFill>
            </a:endParaRPr>
          </a:p>
        </p:txBody>
      </p:sp>
      <p:sp>
        <p:nvSpPr>
          <p:cNvPr id="39" name="矩形 38"/>
          <p:cNvSpPr/>
          <p:nvPr/>
        </p:nvSpPr>
        <p:spPr>
          <a:xfrm>
            <a:off x="5292080" y="3651870"/>
            <a:ext cx="739305" cy="400110"/>
          </a:xfrm>
          <a:prstGeom prst="rect">
            <a:avLst/>
          </a:prstGeom>
        </p:spPr>
        <p:txBody>
          <a:bodyPr wrap="none">
            <a:spAutoFit/>
          </a:bodyPr>
          <a:lstStyle/>
          <a:p>
            <a:r>
              <a:rPr lang="en-US" altLang="zh-CN" sz="2000" b="1" dirty="0">
                <a:solidFill>
                  <a:srgbClr val="FF0000"/>
                </a:solidFill>
                <a:ea typeface="宋体" panose="02010600030101010101" pitchFamily="2" charset="-122"/>
                <a:cs typeface="Times New Roman" panose="02020603050405020304" pitchFamily="18" charset="0"/>
              </a:rPr>
              <a:t>stern</a:t>
            </a:r>
            <a:endParaRPr lang="zh-CN" altLang="en-US" sz="20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practice 3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016" y="896184"/>
            <a:ext cx="9145016" cy="378565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00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appearance of the characters, according to the Chinese meaning and the plot.</a:t>
            </a:r>
            <a:endParaRPr kumimoji="0" lang="en-US" altLang="zh-CN" sz="2000" b="1" i="0" u="none" strike="noStrike" cap="none" normalizeH="0" baseline="0" dirty="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000" b="1" dirty="0"/>
              <a:t>“Ron! Ron! Where are you? The game’s over! </a:t>
            </a:r>
            <a:r>
              <a:rPr lang="en-US" altLang="zh-CN" sz="2000" b="1" dirty="0" err="1"/>
              <a:t>Harry’s</a:t>
            </a:r>
            <a:r>
              <a:rPr lang="en-US" altLang="zh-CN" sz="2000" b="1" dirty="0"/>
              <a:t> won! We’ve won! Gryffindor is in the lead!” shrieked Hermione, dancing up and down on her seat and hugging </a:t>
            </a:r>
            <a:r>
              <a:rPr lang="en-US" altLang="zh-CN" sz="2000" b="1" dirty="0" err="1"/>
              <a:t>Parvati</a:t>
            </a:r>
            <a:r>
              <a:rPr lang="en-US" altLang="zh-CN" sz="2000" b="1" dirty="0"/>
              <a:t> </a:t>
            </a:r>
            <a:r>
              <a:rPr lang="en-US" altLang="zh-CN" sz="2000" b="1" dirty="0" err="1"/>
              <a:t>Patil</a:t>
            </a:r>
            <a:r>
              <a:rPr lang="en-US" altLang="zh-CN" sz="2000" b="1" dirty="0"/>
              <a:t> in the row in front.</a:t>
            </a:r>
            <a:endParaRPr lang="zh-CN" altLang="zh-CN" sz="2000" b="1" dirty="0"/>
          </a:p>
          <a:p>
            <a:pPr algn="just"/>
            <a:r>
              <a:rPr lang="zh-CN" altLang="zh-CN" sz="2000" b="1" dirty="0"/>
              <a:t>　　</a:t>
            </a:r>
            <a:r>
              <a:rPr lang="en-US" altLang="zh-CN" sz="2000" b="1" dirty="0"/>
              <a:t>Harry jumped off his broom, a foot from the ground. He couldn‘t believe it. He’d done it -- the game was over; it had barely lasted five minutes. As </a:t>
            </a:r>
            <a:r>
              <a:rPr lang="en-US" altLang="zh-CN" sz="2000" b="1" dirty="0" err="1"/>
              <a:t>Gryffindors</a:t>
            </a:r>
            <a:r>
              <a:rPr lang="en-US" altLang="zh-CN" sz="2000" b="1" dirty="0"/>
              <a:t> came spilling onto the field, he saw </a:t>
            </a:r>
            <a:r>
              <a:rPr lang="en-US" altLang="zh-CN" sz="2000" b="1" dirty="0" err="1"/>
              <a:t>Snape</a:t>
            </a:r>
            <a:r>
              <a:rPr lang="en-US" altLang="zh-CN" sz="2000" b="1" dirty="0"/>
              <a:t> land nearby, _________________________ (</a:t>
            </a:r>
            <a:r>
              <a:rPr lang="zh-CN" altLang="en-US" b="1" dirty="0">
                <a:latin typeface="宋体" panose="02010600030101010101" pitchFamily="2" charset="-122"/>
                <a:ea typeface="宋体" panose="02010600030101010101" pitchFamily="2" charset="-122"/>
              </a:rPr>
              <a:t>脸色煞白，嘴唇抿得紧紧的</a:t>
            </a:r>
            <a:r>
              <a:rPr lang="en-US" altLang="zh-CN" sz="2000" b="1" dirty="0"/>
              <a:t>) —— then Harry felt a hand on his shoulder and looked up into Dumbledore’s _________________ (</a:t>
            </a:r>
            <a:r>
              <a:rPr lang="zh-CN" altLang="en-US" b="1" dirty="0">
                <a:latin typeface="宋体" panose="02010600030101010101" pitchFamily="2" charset="-122"/>
                <a:ea typeface="宋体" panose="02010600030101010101" pitchFamily="2" charset="-122"/>
              </a:rPr>
              <a:t>笑脸</a:t>
            </a:r>
            <a:r>
              <a:rPr lang="en-US" altLang="zh-CN" sz="2000" b="1" dirty="0"/>
              <a:t>).</a:t>
            </a:r>
            <a:endParaRPr lang="en-US" altLang="zh-CN" sz="2000" b="1" dirty="0"/>
          </a:p>
          <a:p>
            <a:r>
              <a:rPr lang="zh-CN" altLang="zh-CN" sz="2000" b="1" dirty="0"/>
              <a:t>　　</a:t>
            </a:r>
            <a:endParaRPr lang="zh-CN" altLang="zh-CN" sz="2000" dirty="0"/>
          </a:p>
          <a:p>
            <a:pPr lvl="0" eaLnBrk="0" fontAlgn="base" hangingPunct="0">
              <a:spcBef>
                <a:spcPct val="0"/>
              </a:spcBef>
              <a:spcAft>
                <a:spcPct val="0"/>
              </a:spcAft>
            </a:pPr>
            <a:endParaRPr lang="en-US" altLang="zh-CN" sz="2000" dirty="0">
              <a:latin typeface="Arial" panose="020B0604020202020204" pitchFamily="34" charset="0"/>
              <a:ea typeface="宋体" panose="02010600030101010101" pitchFamily="2" charset="-122"/>
              <a:cs typeface="宋体" panose="02010600030101010101" pitchFamily="2" charset="-122"/>
            </a:endParaRPr>
          </a:p>
        </p:txBody>
      </p:sp>
      <p:sp>
        <p:nvSpPr>
          <p:cNvPr id="36" name="矩形 35"/>
          <p:cNvSpPr/>
          <p:nvPr/>
        </p:nvSpPr>
        <p:spPr>
          <a:xfrm>
            <a:off x="0" y="3363838"/>
            <a:ext cx="3272050" cy="400110"/>
          </a:xfrm>
          <a:prstGeom prst="rect">
            <a:avLst/>
          </a:prstGeom>
        </p:spPr>
        <p:txBody>
          <a:bodyPr wrap="none">
            <a:spAutoFit/>
          </a:bodyPr>
          <a:lstStyle/>
          <a:p>
            <a:r>
              <a:rPr lang="en-US" altLang="zh-CN" sz="2000" b="1" dirty="0">
                <a:solidFill>
                  <a:srgbClr val="FF0000"/>
                </a:solidFill>
              </a:rPr>
              <a:t>white-faced and tight-lipped</a:t>
            </a:r>
            <a:endParaRPr lang="zh-CN" altLang="en-US" sz="2000" dirty="0">
              <a:solidFill>
                <a:srgbClr val="FF0000"/>
              </a:solidFill>
            </a:endParaRPr>
          </a:p>
        </p:txBody>
      </p:sp>
      <p:sp>
        <p:nvSpPr>
          <p:cNvPr id="38" name="矩形 37"/>
          <p:cNvSpPr/>
          <p:nvPr/>
        </p:nvSpPr>
        <p:spPr>
          <a:xfrm>
            <a:off x="6300192" y="3723878"/>
            <a:ext cx="1556710" cy="400110"/>
          </a:xfrm>
          <a:prstGeom prst="rect">
            <a:avLst/>
          </a:prstGeom>
        </p:spPr>
        <p:txBody>
          <a:bodyPr wrap="square">
            <a:spAutoFit/>
          </a:bodyPr>
          <a:lstStyle/>
          <a:p>
            <a:r>
              <a:rPr lang="en-US" altLang="zh-CN" sz="2000" b="1" dirty="0">
                <a:solidFill>
                  <a:srgbClr val="FF0000"/>
                </a:solidFill>
              </a:rPr>
              <a:t>smiling face</a:t>
            </a:r>
            <a:endParaRPr lang="zh-CN" altLang="en-US" sz="20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71550"/>
            <a:ext cx="9144000" cy="1384995"/>
          </a:xfrm>
          <a:prstGeom prst="rect">
            <a:avLst/>
          </a:prstGeom>
          <a:blipFill>
            <a:blip r:embed="rId1" cstate="print"/>
            <a:tile tx="0" ty="0" sx="100000" sy="100000" flip="none" algn="tl"/>
          </a:blipFill>
        </p:spPr>
        <p:txBody>
          <a:bodyPr wrap="square">
            <a:spAutoFit/>
          </a:bodyPr>
          <a:lstStyle/>
          <a:p>
            <a:r>
              <a:rPr lang="zh-CN" altLang="en-US" sz="2800" b="1" dirty="0">
                <a:latin typeface="楷体" panose="02010609060101010101" pitchFamily="49" charset="-122"/>
                <a:ea typeface="楷体" panose="02010609060101010101" pitchFamily="49" charset="-122"/>
                <a:cs typeface="宋体" panose="02010600030101010101" pitchFamily="2" charset="-122"/>
              </a:rPr>
              <a:t>外貌</a:t>
            </a:r>
            <a:r>
              <a:rPr lang="zh-CN" altLang="zh-CN" sz="2800" b="1" dirty="0">
                <a:latin typeface="楷体" panose="02010609060101010101" pitchFamily="49" charset="-122"/>
                <a:ea typeface="楷体" panose="02010609060101010101" pitchFamily="49" charset="-122"/>
                <a:cs typeface="宋体" panose="02010600030101010101" pitchFamily="2" charset="-122"/>
              </a:rPr>
              <a:t>描写</a:t>
            </a:r>
            <a:r>
              <a:rPr lang="zh-CN" altLang="en-US" sz="2800" b="1" dirty="0">
                <a:latin typeface="楷体" panose="02010609060101010101" pitchFamily="49" charset="-122"/>
                <a:ea typeface="楷体" panose="02010609060101010101" pitchFamily="49" charset="-122"/>
                <a:cs typeface="宋体" panose="02010600030101010101" pitchFamily="2" charset="-122"/>
              </a:rPr>
              <a:t>是从人物的体貌特征</a:t>
            </a:r>
            <a:r>
              <a:rPr lang="en-US" altLang="zh-CN" sz="2800" b="1" dirty="0">
                <a:latin typeface="楷体" panose="02010609060101010101" pitchFamily="49" charset="-122"/>
                <a:ea typeface="楷体" panose="02010609060101010101" pitchFamily="49" charset="-122"/>
                <a:cs typeface="宋体" panose="02010600030101010101" pitchFamily="2" charset="-122"/>
              </a:rPr>
              <a:t>(</a:t>
            </a:r>
            <a:r>
              <a:rPr lang="zh-CN" altLang="en-US" sz="2800" b="1" dirty="0">
                <a:latin typeface="楷体" panose="02010609060101010101" pitchFamily="49" charset="-122"/>
                <a:ea typeface="楷体" panose="02010609060101010101" pitchFamily="49" charset="-122"/>
                <a:cs typeface="宋体" panose="02010600030101010101" pitchFamily="2" charset="-122"/>
              </a:rPr>
              <a:t>包括人物的容貌、衣着、体型、姿态等）进行描写，以揭示人物的思想性格，表达作者的爱憎，加深读者对人物的印象。</a:t>
            </a:r>
            <a:endParaRPr lang="zh-CN" altLang="en-US" sz="2800" b="1" dirty="0">
              <a:latin typeface="楷体" panose="02010609060101010101" pitchFamily="49" charset="-122"/>
              <a:ea typeface="楷体" panose="02010609060101010101" pitchFamily="49" charset="-122"/>
              <a:cs typeface="宋体" panose="02010600030101010101" pitchFamily="2" charset="-122"/>
            </a:endParaRPr>
          </a:p>
        </p:txBody>
      </p:sp>
      <p:sp>
        <p:nvSpPr>
          <p:cNvPr id="5" name="圆角矩形 113"/>
          <p:cNvSpPr/>
          <p:nvPr/>
        </p:nvSpPr>
        <p:spPr>
          <a:xfrm>
            <a:off x="2915816" y="0"/>
            <a:ext cx="3384376"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699792" y="116012"/>
            <a:ext cx="3744416" cy="523220"/>
          </a:xfrm>
          <a:prstGeom prst="rect">
            <a:avLst/>
          </a:prstGeom>
        </p:spPr>
        <p:txBody>
          <a:bodyPr wrap="square">
            <a:spAutoFit/>
          </a:bodyPr>
          <a:lstStyle/>
          <a:p>
            <a:pPr algn="ctr"/>
            <a:r>
              <a:rPr lang="zh-CN" altLang="en-US" sz="2800" b="1" dirty="0">
                <a:solidFill>
                  <a:srgbClr val="FFFFFF"/>
                </a:solidFill>
              </a:rPr>
              <a:t>外貌描写</a:t>
            </a:r>
            <a:endParaRPr lang="zh-CN" altLang="en-US" sz="2800" b="1" dirty="0">
              <a:solidFill>
                <a:srgbClr val="FFFFFF"/>
              </a:solidFill>
            </a:endParaRPr>
          </a:p>
        </p:txBody>
      </p:sp>
      <p:pic>
        <p:nvPicPr>
          <p:cNvPr id="2050" name="Picture 2" descr="https://img1.baidu.com/it/u=755499444,3895545530&amp;fm=253&amp;fmt=auto&amp;app=138&amp;f=JPEG?w=648&amp;h=500"/>
          <p:cNvPicPr>
            <a:picLocks noChangeAspect="1" noChangeArrowheads="1"/>
          </p:cNvPicPr>
          <p:nvPr/>
        </p:nvPicPr>
        <p:blipFill>
          <a:blip r:embed="rId2" cstate="print"/>
          <a:srcRect/>
          <a:stretch>
            <a:fillRect/>
          </a:stretch>
        </p:blipFill>
        <p:spPr bwMode="auto">
          <a:xfrm>
            <a:off x="6012160" y="3043696"/>
            <a:ext cx="3131840" cy="2416545"/>
          </a:xfrm>
          <a:prstGeom prst="rect">
            <a:avLst/>
          </a:prstGeom>
          <a:noFill/>
        </p:spPr>
      </p:pic>
      <p:pic>
        <p:nvPicPr>
          <p:cNvPr id="2056" name="Picture 8" descr="https://img0.baidu.com/it/u=3151054958,938186652&amp;fm=253&amp;fmt=auto&amp;app=138&amp;f=JPEG?w=500&amp;h=281"/>
          <p:cNvPicPr>
            <a:picLocks noChangeAspect="1" noChangeArrowheads="1"/>
          </p:cNvPicPr>
          <p:nvPr/>
        </p:nvPicPr>
        <p:blipFill>
          <a:blip r:embed="rId3" cstate="print"/>
          <a:srcRect/>
          <a:stretch>
            <a:fillRect/>
          </a:stretch>
        </p:blipFill>
        <p:spPr bwMode="auto">
          <a:xfrm>
            <a:off x="2371528" y="3075806"/>
            <a:ext cx="3679171" cy="2067694"/>
          </a:xfrm>
          <a:prstGeom prst="rect">
            <a:avLst/>
          </a:prstGeom>
          <a:noFill/>
        </p:spPr>
      </p:pic>
      <p:pic>
        <p:nvPicPr>
          <p:cNvPr id="2060" name="Picture 12" descr="https://img0.baidu.com/it/u=3906779997,3337748649&amp;fm=253&amp;fmt=auto&amp;app=138&amp;f=JPEG?w=630&amp;h=472"/>
          <p:cNvPicPr>
            <a:picLocks noChangeAspect="1" noChangeArrowheads="1"/>
          </p:cNvPicPr>
          <p:nvPr/>
        </p:nvPicPr>
        <p:blipFill>
          <a:blip r:embed="rId4" cstate="print"/>
          <a:srcRect/>
          <a:stretch>
            <a:fillRect/>
          </a:stretch>
        </p:blipFill>
        <p:spPr bwMode="auto">
          <a:xfrm>
            <a:off x="-396553" y="3075806"/>
            <a:ext cx="3000537" cy="2248022"/>
          </a:xfrm>
          <a:prstGeom prst="rect">
            <a:avLst/>
          </a:prstGeom>
          <a:noFill/>
        </p:spPr>
      </p:pic>
      <p:sp>
        <p:nvSpPr>
          <p:cNvPr id="8" name="矩形 7"/>
          <p:cNvSpPr/>
          <p:nvPr/>
        </p:nvSpPr>
        <p:spPr>
          <a:xfrm>
            <a:off x="0" y="2211710"/>
            <a:ext cx="9144000" cy="954107"/>
          </a:xfrm>
          <a:prstGeom prst="rect">
            <a:avLst/>
          </a:prstGeom>
        </p:spPr>
        <p:txBody>
          <a:bodyPr wrap="square">
            <a:spAutoFit/>
          </a:bodyPr>
          <a:lstStyle/>
          <a:p>
            <a:r>
              <a:rPr lang="en-US" altLang="zh-CN" sz="2800" b="1" dirty="0">
                <a:solidFill>
                  <a:srgbClr val="7030A0"/>
                </a:solidFill>
                <a:latin typeface="方正粗黑宋简体" panose="02000000000000000000" pitchFamily="2" charset="-122"/>
                <a:ea typeface="方正粗黑宋简体" panose="02000000000000000000" pitchFamily="2" charset="-122"/>
              </a:rPr>
              <a:t>TIP:</a:t>
            </a:r>
            <a:r>
              <a:rPr lang="zh-CN" altLang="en-US" sz="2800" b="1" dirty="0">
                <a:solidFill>
                  <a:srgbClr val="7030A0"/>
                </a:solidFill>
                <a:latin typeface="方正粗黑宋简体" panose="02000000000000000000" pitchFamily="2" charset="-122"/>
                <a:ea typeface="方正粗黑宋简体" panose="02000000000000000000" pitchFamily="2" charset="-122"/>
              </a:rPr>
              <a:t>外貌描写可长可短。但要完全从文章主题表达的需要来勾勒，所写外貌必须切合文章的主题，为刻画人物服务</a:t>
            </a:r>
            <a:endParaRPr lang="zh-CN" altLang="en-US" sz="2800" b="1" dirty="0">
              <a:solidFill>
                <a:srgbClr val="7030A0"/>
              </a:solidFill>
              <a:latin typeface="方正粗黑宋简体" panose="02000000000000000000" pitchFamily="2" charset="-122"/>
              <a:ea typeface="方正粗黑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14" name="矩形 36867" descr="weave"/>
          <p:cNvSpPr>
            <a:spLocks noChangeArrowheads="1" noChangeShapeType="1" noTextEdit="1"/>
          </p:cNvSpPr>
          <p:nvPr/>
        </p:nvSpPr>
        <p:spPr bwMode="auto">
          <a:xfrm>
            <a:off x="979572" y="699542"/>
            <a:ext cx="6552728" cy="2232248"/>
          </a:xfrm>
          <a:prstGeom prst="rect">
            <a:avLst/>
          </a:prstGeom>
          <a:solidFill>
            <a:schemeClr val="bg1"/>
          </a:solidFill>
        </p:spPr>
        <p:txBody>
          <a:bodyPr wrap="none" fromWordArt="1">
            <a:prstTxWarp prst="textPlain">
              <a:avLst>
                <a:gd name="adj" fmla="val 49902"/>
              </a:avLst>
            </a:prstTxWarp>
            <a:scene3d>
              <a:camera prst="legacyObliqueRight"/>
              <a:lightRig rig="legacyHarsh3" dir="t"/>
            </a:scene3d>
            <a:sp3d extrusionH="100000" prstMaterial="legacyMatte">
              <a:extrusionClr>
                <a:srgbClr val="663300"/>
              </a:extrusionClr>
            </a:sp3d>
          </a:bodyPr>
          <a:lstStyle/>
          <a:p>
            <a:pPr algn="ctr"/>
            <a:r>
              <a:rPr lang="zh-CN" altLang="en-US" sz="3600" b="1" dirty="0">
                <a:blipFill dpi="0" rotWithShape="0">
                  <a:blip r:embed="rId1"/>
                  <a:srcRect/>
                  <a:tile tx="0" ty="0" sx="100000" sy="100000" flip="none" algn="tl"/>
                </a:blipFill>
                <a:latin typeface="宋体" panose="02010600030101010101" pitchFamily="2" charset="-122"/>
                <a:ea typeface="宋体" panose="02010600030101010101" pitchFamily="2" charset="-122"/>
              </a:rPr>
              <a:t>抓住最主要的特点</a:t>
            </a:r>
            <a:endParaRPr lang="en-US" altLang="zh-CN" sz="3600" b="1" dirty="0">
              <a:blipFill dpi="0" rotWithShape="0">
                <a:blip r:embed="rId1"/>
                <a:srcRect/>
                <a:tile tx="0" ty="0" sx="100000" sy="100000" flip="none" algn="tl"/>
              </a:blipFill>
              <a:latin typeface="宋体" panose="02010600030101010101" pitchFamily="2" charset="-122"/>
              <a:ea typeface="宋体" panose="02010600030101010101" pitchFamily="2" charset="-122"/>
            </a:endParaRPr>
          </a:p>
          <a:p>
            <a:pPr algn="ctr"/>
            <a:r>
              <a:rPr lang="zh-CN" altLang="en-US" sz="3600" b="1" dirty="0">
                <a:blipFill dpi="0" rotWithShape="0">
                  <a:blip r:embed="rId1"/>
                  <a:srcRect/>
                  <a:tile tx="0" ty="0" sx="100000" sy="100000" flip="none" algn="tl"/>
                </a:blipFill>
                <a:latin typeface="宋体" panose="02010600030101010101" pitchFamily="2" charset="-122"/>
                <a:ea typeface="宋体" panose="02010600030101010101" pitchFamily="2" charset="-122"/>
              </a:rPr>
              <a:t>运用最贴切的词汇</a:t>
            </a:r>
            <a:endParaRPr lang="zh-CN" altLang="en-US" sz="3600" b="1" dirty="0">
              <a:blipFill dpi="0" rotWithShape="0">
                <a:blip r:embed="rId1"/>
                <a:srcRect/>
                <a:tile tx="0" ty="0" sx="100000" sy="100000" flip="none" algn="tl"/>
              </a:blipFill>
              <a:latin typeface="宋体" panose="02010600030101010101" pitchFamily="2" charset="-122"/>
              <a:ea typeface="宋体" panose="02010600030101010101" pitchFamily="2" charset="-122"/>
            </a:endParaRPr>
          </a:p>
        </p:txBody>
      </p:sp>
      <p:sp>
        <p:nvSpPr>
          <p:cNvPr id="15" name="矩形 36867" descr="weave"/>
          <p:cNvSpPr>
            <a:spLocks noChangeArrowheads="1" noChangeShapeType="1" noTextEdit="1"/>
          </p:cNvSpPr>
          <p:nvPr/>
        </p:nvSpPr>
        <p:spPr bwMode="auto">
          <a:xfrm>
            <a:off x="4139952" y="4086626"/>
            <a:ext cx="3392348" cy="1008112"/>
          </a:xfrm>
          <a:prstGeom prst="rect">
            <a:avLst/>
          </a:prstGeom>
          <a:solidFill>
            <a:schemeClr val="bg1"/>
          </a:solidFill>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altLang="zh-CN" sz="3600" dirty="0">
                <a:blipFill dpi="0" rotWithShape="0">
                  <a:blip r:embed="rId1"/>
                  <a:srcRect/>
                  <a:tile tx="0" ty="0" sx="100000" sy="100000" flip="none" algn="tl"/>
                </a:blipFill>
                <a:latin typeface="宋体" panose="02010600030101010101" pitchFamily="2" charset="-122"/>
                <a:ea typeface="宋体" panose="02010600030101010101" pitchFamily="2" charset="-122"/>
              </a:rPr>
              <a:t>Thank you</a:t>
            </a:r>
            <a:endParaRPr lang="zh-CN" altLang="en-US" sz="3600" dirty="0">
              <a:blipFill dpi="0" rotWithShape="0">
                <a:blip r:embed="rId1"/>
                <a:srcRect/>
                <a:tile tx="0" ty="0" sx="100000" sy="100000" flip="none" algn="tl"/>
              </a:blipFill>
              <a:latin typeface="宋体" panose="02010600030101010101" pitchFamily="2" charset="-122"/>
              <a:ea typeface="宋体" panose="02010600030101010101" pitchFamily="2" charset="-122"/>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195486"/>
            <a:ext cx="7704856" cy="523220"/>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取胜第一招</a:t>
            </a:r>
            <a:r>
              <a:rPr lang="zh-CN" altLang="en-US" sz="2800" b="1" dirty="0">
                <a:latin typeface="楷体" panose="02010609060101010101" pitchFamily="49" charset="-122"/>
                <a:ea typeface="楷体" panose="02010609060101010101" pitchFamily="49" charset="-122"/>
              </a:rPr>
              <a:t>：外貌描写</a:t>
            </a:r>
            <a:r>
              <a:rPr lang="zh-CN" altLang="en-US" sz="2800" b="1" dirty="0">
                <a:solidFill>
                  <a:srgbClr val="FF0000"/>
                </a:solidFill>
                <a:latin typeface="楷体" panose="02010609060101010101" pitchFamily="49" charset="-122"/>
                <a:ea typeface="楷体" panose="02010609060101010101" pitchFamily="49" charset="-122"/>
              </a:rPr>
              <a:t>要据情节发展的需要去写</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4338"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115616" cy="1043608"/>
          </a:xfrm>
          <a:prstGeom prst="rect">
            <a:avLst/>
          </a:prstGeom>
          <a:noFill/>
        </p:spPr>
      </p:pic>
      <p:sp>
        <p:nvSpPr>
          <p:cNvPr id="9" name="矩形 8"/>
          <p:cNvSpPr/>
          <p:nvPr/>
        </p:nvSpPr>
        <p:spPr>
          <a:xfrm>
            <a:off x="107504" y="987574"/>
            <a:ext cx="8856984" cy="1384995"/>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solidFill>
                  <a:srgbClr val="002060"/>
                </a:solidFill>
                <a:latin typeface="楷体" panose="02010609060101010101" pitchFamily="49" charset="-122"/>
                <a:ea typeface="楷体" panose="02010609060101010101" pitchFamily="49" charset="-122"/>
              </a:rPr>
              <a:t>1</a:t>
            </a:r>
            <a:r>
              <a:rPr lang="zh-CN" altLang="en-US" sz="2800" b="1" dirty="0">
                <a:solidFill>
                  <a:srgbClr val="002060"/>
                </a:solidFill>
                <a:latin typeface="楷体" panose="02010609060101010101" pitchFamily="49" charset="-122"/>
                <a:ea typeface="楷体" panose="02010609060101010101" pitchFamily="49" charset="-122"/>
              </a:rPr>
              <a:t>：</a:t>
            </a:r>
            <a:r>
              <a:rPr lang="en-US" altLang="zh-CN" sz="2800" b="1" dirty="0"/>
              <a:t>Mr. </a:t>
            </a:r>
            <a:r>
              <a:rPr lang="en-US" altLang="zh-CN" sz="2800" b="1" dirty="0" err="1"/>
              <a:t>Dursley</a:t>
            </a:r>
            <a:r>
              <a:rPr lang="en-US" altLang="zh-CN" sz="2800" b="1" dirty="0"/>
              <a:t> was a big, </a:t>
            </a:r>
            <a:r>
              <a:rPr lang="en-US" altLang="zh-CN" sz="2800" b="1" dirty="0">
                <a:solidFill>
                  <a:srgbClr val="C00000"/>
                </a:solidFill>
              </a:rPr>
              <a:t>beefy</a:t>
            </a:r>
            <a:r>
              <a:rPr lang="en-US" altLang="zh-CN" sz="2800" b="1" dirty="0"/>
              <a:t> man </a:t>
            </a:r>
            <a:r>
              <a:rPr lang="en-US" altLang="zh-CN" sz="2800" b="1" dirty="0">
                <a:solidFill>
                  <a:srgbClr val="C00000"/>
                </a:solidFill>
              </a:rPr>
              <a:t>with hardly any neck</a:t>
            </a:r>
            <a:r>
              <a:rPr lang="en-US" altLang="zh-CN" sz="2800" b="1" dirty="0"/>
              <a:t>, although he did have a very large </a:t>
            </a:r>
            <a:r>
              <a:rPr lang="en-US" altLang="zh-CN" sz="2800" b="1" dirty="0">
                <a:solidFill>
                  <a:srgbClr val="C00000"/>
                </a:solidFill>
              </a:rPr>
              <a:t>mustache</a:t>
            </a:r>
            <a:r>
              <a:rPr lang="en-US" altLang="zh-CN" sz="2800" b="1" dirty="0"/>
              <a:t>.</a:t>
            </a:r>
            <a:endParaRPr lang="zh-CN" altLang="en-US" sz="2800" b="1" dirty="0"/>
          </a:p>
        </p:txBody>
      </p:sp>
      <p:sp>
        <p:nvSpPr>
          <p:cNvPr id="25" name="矩形 24"/>
          <p:cNvSpPr/>
          <p:nvPr/>
        </p:nvSpPr>
        <p:spPr>
          <a:xfrm>
            <a:off x="6876256" y="2499742"/>
            <a:ext cx="2051720" cy="1938992"/>
          </a:xfrm>
          <a:prstGeom prst="rect">
            <a:avLst/>
          </a:prstGeom>
          <a:blipFill>
            <a:blip r:embed="rId2" cstate="print"/>
            <a:tile tx="0" ty="0" sx="100000" sy="100000" flip="none" algn="tl"/>
          </a:blipFill>
        </p:spPr>
        <p:txBody>
          <a:bodyPr wrap="square">
            <a:spAutoFit/>
          </a:bodyPr>
          <a:lstStyle/>
          <a:p>
            <a:r>
              <a:rPr lang="zh-CN" altLang="en-US" sz="2400" b="1" dirty="0">
                <a:latin typeface="宋体" panose="02010600030101010101" pitchFamily="2" charset="-122"/>
                <a:ea typeface="宋体" panose="02010600030101010101" pitchFamily="2" charset="-122"/>
              </a:rPr>
              <a:t>德斯利先生身材魁梧，几乎没有脖子，尽管他确实留着很大的胡子。</a:t>
            </a:r>
            <a:endParaRPr lang="zh-CN" altLang="en-US" sz="2400" b="1" dirty="0">
              <a:latin typeface="宋体" panose="02010600030101010101" pitchFamily="2" charset="-122"/>
              <a:ea typeface="宋体" panose="02010600030101010101" pitchFamily="2" charset="-122"/>
            </a:endParaRPr>
          </a:p>
        </p:txBody>
      </p:sp>
      <p:pic>
        <p:nvPicPr>
          <p:cNvPr id="13" name="Picture 2" descr="https://ss0.bdstatic.com/70cFvHSh_Q1YnxGkpoWK1HF6hhy/it/u=2403833314,280832276&amp;fm=11&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714879"/>
            <a:ext cx="2187599" cy="21875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24"/>
          <p:cNvGrpSpPr/>
          <p:nvPr/>
        </p:nvGrpSpPr>
        <p:grpSpPr>
          <a:xfrm>
            <a:off x="3347864" y="2499742"/>
            <a:ext cx="2008429" cy="676881"/>
            <a:chOff x="4052541" y="2215552"/>
            <a:chExt cx="2008429" cy="676881"/>
          </a:xfrm>
        </p:grpSpPr>
        <p:sp>
          <p:nvSpPr>
            <p:cNvPr id="30" name="圆角矩形 113"/>
            <p:cNvSpPr/>
            <p:nvPr/>
          </p:nvSpPr>
          <p:spPr>
            <a:xfrm>
              <a:off x="4052541" y="2215552"/>
              <a:ext cx="2008429" cy="676881"/>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253944" y="2261604"/>
              <a:ext cx="1119217" cy="584775"/>
            </a:xfrm>
            <a:prstGeom prst="rect">
              <a:avLst/>
            </a:prstGeom>
          </p:spPr>
          <p:txBody>
            <a:bodyPr wrap="none">
              <a:spAutoFit/>
            </a:bodyPr>
            <a:lstStyle/>
            <a:p>
              <a:r>
                <a:rPr lang="en-US" altLang="zh-CN" sz="3200" b="1" dirty="0">
                  <a:solidFill>
                    <a:srgbClr val="FFFFFF"/>
                  </a:solidFill>
                  <a:effectLst>
                    <a:outerShdw blurRad="38100" dist="38100" dir="2700000" algn="tl">
                      <a:srgbClr val="000000">
                        <a:alpha val="43137"/>
                      </a:srgbClr>
                    </a:outerShdw>
                  </a:effectLst>
                </a:rPr>
                <a:t>beefy</a:t>
              </a:r>
              <a:endParaRPr lang="zh-CN" altLang="en-US" sz="3200" b="1" dirty="0">
                <a:solidFill>
                  <a:srgbClr val="FFFFFF"/>
                </a:solidFill>
                <a:effectLst>
                  <a:outerShdw blurRad="38100" dist="38100" dir="2700000" algn="tl">
                    <a:srgbClr val="000000">
                      <a:alpha val="43137"/>
                    </a:srgbClr>
                  </a:outerShdw>
                </a:effectLst>
              </a:endParaRPr>
            </a:p>
          </p:txBody>
        </p:sp>
      </p:grpSp>
      <p:grpSp>
        <p:nvGrpSpPr>
          <p:cNvPr id="15" name="组合 25"/>
          <p:cNvGrpSpPr/>
          <p:nvPr/>
        </p:nvGrpSpPr>
        <p:grpSpPr>
          <a:xfrm>
            <a:off x="3347865" y="3456621"/>
            <a:ext cx="3312368" cy="645756"/>
            <a:chOff x="3923928" y="3219987"/>
            <a:chExt cx="3312368" cy="645756"/>
          </a:xfrm>
        </p:grpSpPr>
        <p:sp>
          <p:nvSpPr>
            <p:cNvPr id="28" name="圆角矩形 113"/>
            <p:cNvSpPr/>
            <p:nvPr/>
          </p:nvSpPr>
          <p:spPr>
            <a:xfrm>
              <a:off x="3923928" y="3219987"/>
              <a:ext cx="3280907" cy="639009"/>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107273" y="3280968"/>
              <a:ext cx="3129023" cy="584775"/>
            </a:xfrm>
            <a:prstGeom prst="rect">
              <a:avLst/>
            </a:prstGeom>
          </p:spPr>
          <p:txBody>
            <a:bodyPr wrap="none">
              <a:spAutoFit/>
            </a:bodyPr>
            <a:lstStyle/>
            <a:p>
              <a:r>
                <a:rPr lang="en-US" altLang="zh-CN" sz="3200" b="1" dirty="0">
                  <a:solidFill>
                    <a:srgbClr val="FFFFFF"/>
                  </a:solidFill>
                  <a:effectLst>
                    <a:outerShdw blurRad="38100" dist="38100" dir="2700000" algn="tl">
                      <a:srgbClr val="000000">
                        <a:alpha val="43137"/>
                      </a:srgbClr>
                    </a:outerShdw>
                  </a:effectLst>
                </a:rPr>
                <a:t>hardly any neck</a:t>
              </a:r>
              <a:endParaRPr lang="zh-CN" altLang="en-US" sz="3200" b="1" dirty="0">
                <a:solidFill>
                  <a:srgbClr val="FFFFFF"/>
                </a:solidFill>
                <a:effectLst>
                  <a:outerShdw blurRad="38100" dist="38100" dir="2700000" algn="tl">
                    <a:srgbClr val="000000">
                      <a:alpha val="43137"/>
                    </a:srgbClr>
                  </a:outerShdw>
                </a:effectLst>
              </a:endParaRPr>
            </a:p>
          </p:txBody>
        </p:sp>
      </p:grpSp>
      <p:grpSp>
        <p:nvGrpSpPr>
          <p:cNvPr id="16" name="组合 91"/>
          <p:cNvGrpSpPr/>
          <p:nvPr/>
        </p:nvGrpSpPr>
        <p:grpSpPr>
          <a:xfrm>
            <a:off x="3339928" y="4385036"/>
            <a:ext cx="2035011" cy="612050"/>
            <a:chOff x="3555952" y="4149714"/>
            <a:chExt cx="2035011" cy="612050"/>
          </a:xfrm>
        </p:grpSpPr>
        <p:sp>
          <p:nvSpPr>
            <p:cNvPr id="26" name="圆角矩形 113"/>
            <p:cNvSpPr/>
            <p:nvPr/>
          </p:nvSpPr>
          <p:spPr>
            <a:xfrm>
              <a:off x="3555952" y="4149714"/>
              <a:ext cx="2035011" cy="61205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649165" y="4175388"/>
              <a:ext cx="1848583" cy="584775"/>
            </a:xfrm>
            <a:prstGeom prst="rect">
              <a:avLst/>
            </a:prstGeom>
          </p:spPr>
          <p:txBody>
            <a:bodyPr wrap="none">
              <a:spAutoFit/>
            </a:bodyPr>
            <a:lstStyle/>
            <a:p>
              <a:r>
                <a:rPr lang="en-US" altLang="zh-CN" sz="3200" b="1" dirty="0">
                  <a:solidFill>
                    <a:srgbClr val="FFFFFF"/>
                  </a:solidFill>
                  <a:effectLst>
                    <a:outerShdw blurRad="38100" dist="38100" dir="2700000" algn="tl">
                      <a:srgbClr val="000000">
                        <a:alpha val="43137"/>
                      </a:srgbClr>
                    </a:outerShdw>
                  </a:effectLst>
                </a:rPr>
                <a:t>mustache</a:t>
              </a:r>
              <a:endParaRPr lang="zh-CN" altLang="en-US" sz="3200" b="1" dirty="0">
                <a:solidFill>
                  <a:srgbClr val="FFFFFF"/>
                </a:solidFill>
                <a:effectLst>
                  <a:outerShdw blurRad="38100" dist="38100" dir="2700000" algn="tl">
                    <a:srgbClr val="000000">
                      <a:alpha val="43137"/>
                    </a:srgbClr>
                  </a:outerShdw>
                </a:effectLst>
              </a:endParaRPr>
            </a:p>
          </p:txBody>
        </p:sp>
      </p:grpSp>
      <p:cxnSp>
        <p:nvCxnSpPr>
          <p:cNvPr id="17" name="肘形连接符 16"/>
          <p:cNvCxnSpPr/>
          <p:nvPr/>
        </p:nvCxnSpPr>
        <p:spPr>
          <a:xfrm rot="10800000">
            <a:off x="1691682" y="3671168"/>
            <a:ext cx="1656183" cy="1080120"/>
          </a:xfrm>
          <a:prstGeom prst="bentConnector3">
            <a:avLst>
              <a:gd name="adj1" fmla="val 50000"/>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10800000">
            <a:off x="2304662" y="3808678"/>
            <a:ext cx="1001760" cy="95191"/>
          </a:xfrm>
          <a:prstGeom prst="bentConnector3">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rot="10800000" flipV="1">
            <a:off x="1835696" y="2743260"/>
            <a:ext cx="1371092" cy="1213624"/>
          </a:xfrm>
          <a:prstGeom prst="bentConnector3">
            <a:avLst/>
          </a:prstGeom>
          <a:ln w="508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rot="5400000">
            <a:off x="1873170" y="3201646"/>
            <a:ext cx="1584176" cy="1083060"/>
          </a:xfrm>
          <a:prstGeom prst="bentConnector3">
            <a:avLst/>
          </a:prstGeom>
          <a:ln w="508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ox(i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5"/>
          <p:cNvSpPr/>
          <p:nvPr/>
        </p:nvSpPr>
        <p:spPr bwMode="auto">
          <a:xfrm>
            <a:off x="1619672" y="2931790"/>
            <a:ext cx="288032" cy="136815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3" name="组合 16"/>
          <p:cNvGrpSpPr/>
          <p:nvPr/>
        </p:nvGrpSpPr>
        <p:grpSpPr>
          <a:xfrm>
            <a:off x="1979712" y="3219822"/>
            <a:ext cx="2520280" cy="576064"/>
            <a:chOff x="4052582" y="2211710"/>
            <a:chExt cx="2535642" cy="720080"/>
          </a:xfrm>
        </p:grpSpPr>
        <p:sp>
          <p:nvSpPr>
            <p:cNvPr id="74" name="圆角矩形 73"/>
            <p:cNvSpPr/>
            <p:nvPr/>
          </p:nvSpPr>
          <p:spPr>
            <a:xfrm>
              <a:off x="4052582" y="2211710"/>
              <a:ext cx="2535642" cy="720080"/>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圆角矩形 113"/>
            <p:cNvSpPr/>
            <p:nvPr/>
          </p:nvSpPr>
          <p:spPr>
            <a:xfrm>
              <a:off x="4269923" y="2211710"/>
              <a:ext cx="2008429" cy="676881"/>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4532298" y="2211710"/>
              <a:ext cx="1165704" cy="584775"/>
            </a:xfrm>
            <a:prstGeom prst="rect">
              <a:avLst/>
            </a:prstGeom>
          </p:spPr>
          <p:txBody>
            <a:bodyPr wrap="none">
              <a:spAutoFit/>
            </a:bodyPr>
            <a:lstStyle/>
            <a:p>
              <a:r>
                <a:rPr lang="en-US" altLang="zh-CN" sz="3200" b="1" dirty="0">
                  <a:solidFill>
                    <a:srgbClr val="FFFFFF"/>
                  </a:solidFill>
                  <a:effectLst>
                    <a:outerShdw blurRad="38100" dist="38100" dir="2700000" algn="tl">
                      <a:srgbClr val="000000">
                        <a:alpha val="43137"/>
                      </a:srgbClr>
                    </a:outerShdw>
                  </a:effectLst>
                </a:rPr>
                <a:t>crane</a:t>
              </a:r>
              <a:endParaRPr lang="zh-CN" altLang="en-US" sz="3200" b="1" dirty="0">
                <a:solidFill>
                  <a:srgbClr val="FFFFFF"/>
                </a:solidFill>
                <a:effectLst>
                  <a:outerShdw blurRad="38100" dist="38100" dir="2700000" algn="tl">
                    <a:srgbClr val="000000">
                      <a:alpha val="43137"/>
                    </a:srgbClr>
                  </a:outerShdw>
                </a:effectLst>
              </a:endParaRPr>
            </a:p>
          </p:txBody>
        </p:sp>
      </p:grpSp>
      <p:grpSp>
        <p:nvGrpSpPr>
          <p:cNvPr id="4" name="组合 33"/>
          <p:cNvGrpSpPr/>
          <p:nvPr/>
        </p:nvGrpSpPr>
        <p:grpSpPr>
          <a:xfrm>
            <a:off x="2051720" y="2571750"/>
            <a:ext cx="2592288" cy="617588"/>
            <a:chOff x="2051720" y="2571750"/>
            <a:chExt cx="2592288" cy="617588"/>
          </a:xfrm>
        </p:grpSpPr>
        <p:sp>
          <p:nvSpPr>
            <p:cNvPr id="68" name="圆角矩形 67"/>
            <p:cNvSpPr/>
            <p:nvPr/>
          </p:nvSpPr>
          <p:spPr>
            <a:xfrm>
              <a:off x="2051720" y="2643758"/>
              <a:ext cx="2544617" cy="545580"/>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圆角矩形 113"/>
            <p:cNvSpPr/>
            <p:nvPr/>
          </p:nvSpPr>
          <p:spPr>
            <a:xfrm>
              <a:off x="2195736" y="2715766"/>
              <a:ext cx="2376264" cy="422985"/>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339752" y="2571750"/>
              <a:ext cx="2304256" cy="584775"/>
            </a:xfrm>
            <a:prstGeom prst="rect">
              <a:avLst/>
            </a:prstGeom>
          </p:spPr>
          <p:txBody>
            <a:bodyPr wrap="square">
              <a:spAutoFit/>
            </a:bodyPr>
            <a:lstStyle/>
            <a:p>
              <a:r>
                <a:rPr lang="en-US" altLang="zh-CN" sz="3200" b="1" dirty="0">
                  <a:solidFill>
                    <a:srgbClr val="FFFFFF"/>
                  </a:solidFill>
                  <a:effectLst>
                    <a:outerShdw blurRad="38100" dist="38100" dir="2700000" algn="tl">
                      <a:srgbClr val="000000">
                        <a:alpha val="43137"/>
                      </a:srgbClr>
                    </a:outerShdw>
                  </a:effectLst>
                </a:rPr>
                <a:t>neck(twice)</a:t>
              </a:r>
              <a:endParaRPr lang="zh-CN" altLang="en-US" sz="3200" b="1" dirty="0">
                <a:solidFill>
                  <a:srgbClr val="FFFFFF"/>
                </a:solidFill>
                <a:effectLst>
                  <a:outerShdw blurRad="38100" dist="38100" dir="2700000" algn="tl">
                    <a:srgbClr val="000000">
                      <a:alpha val="43137"/>
                    </a:srgbClr>
                  </a:outerShdw>
                </a:effectLst>
              </a:endParaRPr>
            </a:p>
          </p:txBody>
        </p:sp>
      </p:grpSp>
      <p:grpSp>
        <p:nvGrpSpPr>
          <p:cNvPr id="5" name="组合 20"/>
          <p:cNvGrpSpPr/>
          <p:nvPr/>
        </p:nvGrpSpPr>
        <p:grpSpPr>
          <a:xfrm>
            <a:off x="2051720" y="3867894"/>
            <a:ext cx="2478607" cy="576067"/>
            <a:chOff x="4388471" y="4144777"/>
            <a:chExt cx="2478607" cy="781783"/>
          </a:xfrm>
        </p:grpSpPr>
        <p:sp>
          <p:nvSpPr>
            <p:cNvPr id="81" name="圆角矩形 80"/>
            <p:cNvSpPr/>
            <p:nvPr/>
          </p:nvSpPr>
          <p:spPr>
            <a:xfrm>
              <a:off x="4388471" y="4242503"/>
              <a:ext cx="2478607" cy="684057"/>
            </a:xfrm>
            <a:prstGeom prst="roundRect">
              <a:avLst>
                <a:gd name="adj" fmla="val 42577"/>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圆角矩形 113"/>
            <p:cNvSpPr/>
            <p:nvPr/>
          </p:nvSpPr>
          <p:spPr>
            <a:xfrm>
              <a:off x="4596010" y="4287723"/>
              <a:ext cx="2035011" cy="61205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964535" y="4144777"/>
              <a:ext cx="777777" cy="584775"/>
            </a:xfrm>
            <a:prstGeom prst="rect">
              <a:avLst/>
            </a:prstGeom>
          </p:spPr>
          <p:txBody>
            <a:bodyPr wrap="none">
              <a:spAutoFit/>
            </a:bodyPr>
            <a:lstStyle/>
            <a:p>
              <a:r>
                <a:rPr lang="en-US" altLang="zh-CN" sz="3200" b="1" dirty="0">
                  <a:solidFill>
                    <a:srgbClr val="FFFFFF"/>
                  </a:solidFill>
                  <a:effectLst>
                    <a:outerShdw blurRad="38100" dist="38100" dir="2700000" algn="tl">
                      <a:srgbClr val="000000">
                        <a:alpha val="43137"/>
                      </a:srgbClr>
                    </a:outerShdw>
                  </a:effectLst>
                </a:rPr>
                <a:t>spy</a:t>
              </a:r>
              <a:endParaRPr lang="zh-CN" altLang="en-US" sz="3200" b="1" dirty="0">
                <a:solidFill>
                  <a:srgbClr val="FFFFFF"/>
                </a:solidFill>
                <a:effectLst>
                  <a:outerShdw blurRad="38100" dist="38100" dir="2700000" algn="tl">
                    <a:srgbClr val="000000">
                      <a:alpha val="43137"/>
                    </a:srgbClr>
                  </a:outerShdw>
                </a:effectLst>
              </a:endParaRPr>
            </a:p>
          </p:txBody>
        </p:sp>
      </p:gr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8196" name="Picture 4" descr="https://ss1.bdstatic.com/70cFuXSh_Q1YnxGkpoWK1HF6hhy/it/u=1896387474,2293638725&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60232" y="1635646"/>
            <a:ext cx="2308045" cy="173103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547664" y="4374059"/>
            <a:ext cx="3855076" cy="769441"/>
          </a:xfrm>
          <a:prstGeom prst="rect">
            <a:avLst/>
          </a:prstGeom>
          <a:solidFill>
            <a:schemeClr val="bg1"/>
          </a:solidFill>
        </p:spPr>
        <p:txBody>
          <a:bodyPr wrap="square">
            <a:spAutoFit/>
          </a:bodyPr>
          <a:lstStyle/>
          <a:p>
            <a:r>
              <a:rPr lang="en-US" altLang="zh-CN" sz="4400" b="1" dirty="0">
                <a:pattFill prst="pct80">
                  <a:fgClr>
                    <a:srgbClr val="FFC000"/>
                  </a:fgClr>
                  <a:bgClr>
                    <a:schemeClr val="bg1"/>
                  </a:bgClr>
                </a:pattFill>
              </a:rPr>
              <a:t>Nosy(</a:t>
            </a:r>
            <a:r>
              <a:rPr lang="zh-CN" altLang="en-US" sz="4400" b="1" dirty="0">
                <a:pattFill prst="pct80">
                  <a:fgClr>
                    <a:srgbClr val="FFC000"/>
                  </a:fgClr>
                  <a:bgClr>
                    <a:schemeClr val="bg1"/>
                  </a:bgClr>
                </a:pattFill>
              </a:rPr>
              <a:t>爱八卦的</a:t>
            </a:r>
            <a:r>
              <a:rPr lang="en-US" altLang="zh-CN" sz="4400" b="1" dirty="0">
                <a:pattFill prst="pct80">
                  <a:fgClr>
                    <a:srgbClr val="FFC000"/>
                  </a:fgClr>
                  <a:bgClr>
                    <a:schemeClr val="bg1"/>
                  </a:bgClr>
                </a:pattFill>
              </a:rPr>
              <a:t>)</a:t>
            </a:r>
            <a:endParaRPr lang="zh-CN" altLang="en-US" sz="4400" b="1" dirty="0">
              <a:pattFill prst="pct80">
                <a:fgClr>
                  <a:srgbClr val="FFC000"/>
                </a:fgClr>
                <a:bgClr>
                  <a:schemeClr val="bg1"/>
                </a:bgClr>
              </a:pattFill>
            </a:endParaRPr>
          </a:p>
        </p:txBody>
      </p:sp>
      <p:sp>
        <p:nvSpPr>
          <p:cNvPr id="28" name="矩形 27"/>
          <p:cNvSpPr/>
          <p:nvPr/>
        </p:nvSpPr>
        <p:spPr>
          <a:xfrm>
            <a:off x="0" y="123478"/>
            <a:ext cx="9144000" cy="1815882"/>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solidFill>
                  <a:srgbClr val="002060"/>
                </a:solidFill>
                <a:latin typeface="楷体" panose="02010609060101010101" pitchFamily="49" charset="-122"/>
                <a:ea typeface="楷体" panose="02010609060101010101" pitchFamily="49" charset="-122"/>
              </a:rPr>
              <a:t>2</a:t>
            </a:r>
            <a:r>
              <a:rPr lang="zh-CN" altLang="en-US" sz="2800" b="1" dirty="0">
                <a:solidFill>
                  <a:srgbClr val="002060"/>
                </a:solidFill>
                <a:latin typeface="楷体" panose="02010609060101010101" pitchFamily="49" charset="-122"/>
                <a:ea typeface="楷体" panose="02010609060101010101" pitchFamily="49" charset="-122"/>
              </a:rPr>
              <a:t>：</a:t>
            </a:r>
            <a:r>
              <a:rPr lang="en-US" altLang="zh-CN" sz="2800" b="1" dirty="0"/>
              <a:t>Mrs. </a:t>
            </a:r>
            <a:r>
              <a:rPr lang="en-US" altLang="zh-CN" sz="2800" b="1" dirty="0" err="1"/>
              <a:t>Dursley</a:t>
            </a:r>
            <a:r>
              <a:rPr lang="en-US" altLang="zh-CN" sz="2800" b="1" dirty="0"/>
              <a:t> was thin and blonde and </a:t>
            </a:r>
            <a:r>
              <a:rPr lang="en-US" altLang="zh-CN" sz="2800" b="1" dirty="0">
                <a:solidFill>
                  <a:srgbClr val="C00000"/>
                </a:solidFill>
              </a:rPr>
              <a:t>had nearly twice the usual amount of neck</a:t>
            </a:r>
            <a:r>
              <a:rPr lang="en-US" altLang="zh-CN" sz="2800" b="1" dirty="0"/>
              <a:t>, which came in very useful as she spent so much of her time </a:t>
            </a:r>
            <a:r>
              <a:rPr lang="en-US" altLang="zh-CN" sz="2800" b="1" dirty="0">
                <a:solidFill>
                  <a:srgbClr val="C00000"/>
                </a:solidFill>
              </a:rPr>
              <a:t>craning</a:t>
            </a:r>
            <a:r>
              <a:rPr lang="en-US" altLang="zh-CN" sz="2800" b="1" dirty="0"/>
              <a:t> over garden fences, </a:t>
            </a:r>
            <a:r>
              <a:rPr lang="en-US" altLang="zh-CN" sz="2800" b="1" dirty="0">
                <a:solidFill>
                  <a:srgbClr val="C00000"/>
                </a:solidFill>
              </a:rPr>
              <a:t>spying</a:t>
            </a:r>
            <a:r>
              <a:rPr lang="en-US" altLang="zh-CN" sz="2800" b="1" dirty="0"/>
              <a:t> on the neighbors.</a:t>
            </a:r>
            <a:endParaRPr lang="zh-CN" altLang="en-US" sz="2800" b="1" dirty="0"/>
          </a:p>
        </p:txBody>
      </p:sp>
      <p:sp>
        <p:nvSpPr>
          <p:cNvPr id="29" name="矩形 28"/>
          <p:cNvSpPr/>
          <p:nvPr/>
        </p:nvSpPr>
        <p:spPr>
          <a:xfrm>
            <a:off x="5364088" y="3219822"/>
            <a:ext cx="3779912" cy="1938992"/>
          </a:xfrm>
          <a:prstGeom prst="rect">
            <a:avLst/>
          </a:prstGeom>
          <a:blipFill>
            <a:blip r:embed="rId2" cstate="print"/>
            <a:tile tx="0" ty="0" sx="100000" sy="100000" flip="none" algn="tl"/>
          </a:blipFill>
        </p:spPr>
        <p:txBody>
          <a:bodyPr wrap="square">
            <a:spAutoFit/>
          </a:bodyPr>
          <a:lstStyle/>
          <a:p>
            <a:r>
              <a:rPr lang="zh-CN" altLang="en-US" sz="2400" b="1" dirty="0">
                <a:latin typeface="宋体" panose="02010600030101010101" pitchFamily="2" charset="-122"/>
                <a:ea typeface="宋体" panose="02010600030101010101" pitchFamily="2" charset="-122"/>
              </a:rPr>
              <a:t>德思礼身材瘦削，金发碧眼，脖子几乎是平时的两倍，这对她来说非常有用，因为她花了很多时间在花园围栏上窥探邻居。</a:t>
            </a:r>
            <a:endParaRPr lang="zh-CN" altLang="en-US" sz="2400" b="1" dirty="0">
              <a:latin typeface="宋体" panose="02010600030101010101" pitchFamily="2" charset="-122"/>
              <a:ea typeface="宋体" panose="02010600030101010101" pitchFamily="2" charset="-122"/>
            </a:endParaRPr>
          </a:p>
        </p:txBody>
      </p:sp>
      <p:pic>
        <p:nvPicPr>
          <p:cNvPr id="14337" name="Picture 1"/>
          <p:cNvPicPr>
            <a:picLocks noChangeAspect="1" noChangeArrowheads="1"/>
          </p:cNvPicPr>
          <p:nvPr/>
        </p:nvPicPr>
        <p:blipFill>
          <a:blip r:embed="rId3" cstate="print"/>
          <a:srcRect/>
          <a:stretch>
            <a:fillRect/>
          </a:stretch>
        </p:blipFill>
        <p:spPr bwMode="auto">
          <a:xfrm>
            <a:off x="-1" y="2780969"/>
            <a:ext cx="1619673" cy="236253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337"/>
                                        </p:tgtEl>
                                        <p:attrNameLst>
                                          <p:attrName>style.visibility</p:attrName>
                                        </p:attrNameLst>
                                      </p:cBhvr>
                                      <p:to>
                                        <p:strVal val="visible"/>
                                      </p:to>
                                    </p:set>
                                    <p:anim calcmode="lin" valueType="num">
                                      <p:cBhvr additive="base">
                                        <p:cTn id="18" dur="500" fill="hold"/>
                                        <p:tgtEl>
                                          <p:spTgt spid="14337"/>
                                        </p:tgtEl>
                                        <p:attrNameLst>
                                          <p:attrName>ppt_x</p:attrName>
                                        </p:attrNameLst>
                                      </p:cBhvr>
                                      <p:tavLst>
                                        <p:tav tm="0">
                                          <p:val>
                                            <p:strVal val="#ppt_x"/>
                                          </p:val>
                                        </p:tav>
                                        <p:tav tm="100000">
                                          <p:val>
                                            <p:strVal val="#ppt_x"/>
                                          </p:val>
                                        </p:tav>
                                      </p:tavLst>
                                    </p:anim>
                                    <p:anim calcmode="lin" valueType="num">
                                      <p:cBhvr additive="base">
                                        <p:cTn id="19" dur="500" fill="hold"/>
                                        <p:tgtEl>
                                          <p:spTgt spid="1433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ppt_x"/>
                                          </p:val>
                                        </p:tav>
                                        <p:tav tm="100000">
                                          <p:val>
                                            <p:strVal val="#ppt_x"/>
                                          </p:val>
                                        </p:tav>
                                      </p:tavLst>
                                    </p:anim>
                                    <p:anim calcmode="lin" valueType="num">
                                      <p:cBhvr additive="base">
                                        <p:cTn id="2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8196"/>
                                        </p:tgtEl>
                                        <p:attrNameLst>
                                          <p:attrName>style.visibility</p:attrName>
                                        </p:attrNameLst>
                                      </p:cBhvr>
                                      <p:to>
                                        <p:strVal val="visible"/>
                                      </p:to>
                                    </p:set>
                                    <p:animEffect transition="in" filter="circle(in)">
                                      <p:cBhvr>
                                        <p:cTn id="41" dur="2000"/>
                                        <p:tgtEl>
                                          <p:spTgt spid="819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animBg="1"/>
      <p:bldP spid="28"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2" y="2589278"/>
            <a:ext cx="2195734" cy="2554222"/>
          </a:xfrm>
          <a:prstGeom prst="rect">
            <a:avLst/>
          </a:prstGeom>
          <a:noFill/>
          <a:ln w="9525">
            <a:noFill/>
            <a:miter lim="800000"/>
            <a:headEnd/>
            <a:tailEnd/>
          </a:ln>
        </p:spPr>
      </p:pic>
      <p:sp>
        <p:nvSpPr>
          <p:cNvPr id="9" name="矩形 8"/>
          <p:cNvSpPr/>
          <p:nvPr/>
        </p:nvSpPr>
        <p:spPr>
          <a:xfrm>
            <a:off x="0" y="267494"/>
            <a:ext cx="8856984" cy="1384995"/>
          </a:xfrm>
          <a:prstGeom prst="rect">
            <a:avLst/>
          </a:prstGeom>
        </p:spPr>
        <p:txBody>
          <a:bodyPr wrap="square">
            <a:spAutoFit/>
          </a:bodyPr>
          <a:lstStyle/>
          <a:p>
            <a:pPr algn="just"/>
            <a:r>
              <a:rPr lang="zh-CN" altLang="en-US" sz="2800" b="1" dirty="0">
                <a:solidFill>
                  <a:srgbClr val="002060"/>
                </a:solidFill>
                <a:latin typeface="楷体" panose="02010609060101010101" pitchFamily="49" charset="-122"/>
                <a:ea typeface="楷体" panose="02010609060101010101" pitchFamily="49" charset="-122"/>
              </a:rPr>
              <a:t>素材摘录</a:t>
            </a:r>
            <a:r>
              <a:rPr lang="en-US" altLang="zh-CN" sz="2800" b="1" dirty="0">
                <a:solidFill>
                  <a:srgbClr val="002060"/>
                </a:solidFill>
                <a:latin typeface="楷体" panose="02010609060101010101" pitchFamily="49" charset="-122"/>
                <a:ea typeface="楷体" panose="02010609060101010101" pitchFamily="49" charset="-122"/>
              </a:rPr>
              <a:t>3</a:t>
            </a:r>
            <a:r>
              <a:rPr lang="zh-CN" altLang="en-US" sz="2800" b="1" dirty="0">
                <a:solidFill>
                  <a:srgbClr val="002060"/>
                </a:solidFill>
                <a:latin typeface="楷体" panose="02010609060101010101" pitchFamily="49" charset="-122"/>
                <a:ea typeface="楷体" panose="02010609060101010101" pitchFamily="49" charset="-122"/>
              </a:rPr>
              <a:t>：</a:t>
            </a:r>
            <a:r>
              <a:rPr lang="en-US" altLang="zh-CN" sz="2800" dirty="0"/>
              <a:t> </a:t>
            </a:r>
            <a:r>
              <a:rPr lang="en-US" altLang="zh-CN" sz="2800" b="1" dirty="0"/>
              <a:t>He (Dudley) had a </a:t>
            </a:r>
            <a:r>
              <a:rPr lang="en-US" altLang="zh-CN" sz="2800" b="1" dirty="0">
                <a:solidFill>
                  <a:srgbClr val="00B0F0"/>
                </a:solidFill>
              </a:rPr>
              <a:t>large pink </a:t>
            </a:r>
            <a:r>
              <a:rPr lang="en-US" altLang="zh-CN" sz="2800" b="1" dirty="0"/>
              <a:t>face, </a:t>
            </a:r>
            <a:r>
              <a:rPr lang="en-US" altLang="zh-CN" sz="2800" b="1" dirty="0">
                <a:solidFill>
                  <a:srgbClr val="7030A0"/>
                </a:solidFill>
              </a:rPr>
              <a:t>not much neck</a:t>
            </a:r>
            <a:r>
              <a:rPr lang="en-US" altLang="zh-CN" sz="2800" b="1" dirty="0"/>
              <a:t>, </a:t>
            </a:r>
            <a:r>
              <a:rPr lang="en-US" altLang="zh-CN" sz="2800" b="1" dirty="0">
                <a:solidFill>
                  <a:srgbClr val="00B0F0"/>
                </a:solidFill>
              </a:rPr>
              <a:t>small</a:t>
            </a:r>
            <a:r>
              <a:rPr lang="en-US" altLang="zh-CN" sz="2800" b="1" dirty="0"/>
              <a:t>,</a:t>
            </a:r>
            <a:r>
              <a:rPr lang="en-US" altLang="zh-CN" sz="2800" b="1" dirty="0">
                <a:solidFill>
                  <a:srgbClr val="00B0F0"/>
                </a:solidFill>
              </a:rPr>
              <a:t> watery blue </a:t>
            </a:r>
            <a:r>
              <a:rPr lang="en-US" altLang="zh-CN" sz="2800" b="1" dirty="0"/>
              <a:t>eyes, and </a:t>
            </a:r>
            <a:r>
              <a:rPr lang="en-US" altLang="zh-CN" sz="2800" b="1" dirty="0">
                <a:solidFill>
                  <a:srgbClr val="FF0000"/>
                </a:solidFill>
              </a:rPr>
              <a:t>thick</a:t>
            </a:r>
            <a:r>
              <a:rPr lang="en-US" altLang="zh-CN" sz="2800" b="1" dirty="0">
                <a:solidFill>
                  <a:srgbClr val="7030A0"/>
                </a:solidFill>
              </a:rPr>
              <a:t> blond </a:t>
            </a:r>
            <a:r>
              <a:rPr lang="en-US" altLang="zh-CN" sz="2800" b="1" dirty="0"/>
              <a:t>hair that lay smoothly on his </a:t>
            </a:r>
            <a:r>
              <a:rPr lang="en-US" altLang="zh-CN" sz="2800" b="1" dirty="0">
                <a:solidFill>
                  <a:srgbClr val="FF0000"/>
                </a:solidFill>
              </a:rPr>
              <a:t>thick</a:t>
            </a:r>
            <a:r>
              <a:rPr lang="en-US" altLang="zh-CN" sz="2800" b="1" dirty="0"/>
              <a:t>,</a:t>
            </a:r>
            <a:r>
              <a:rPr lang="en-US" altLang="zh-CN" sz="2800" b="1" dirty="0">
                <a:solidFill>
                  <a:srgbClr val="FF0000"/>
                </a:solidFill>
              </a:rPr>
              <a:t> </a:t>
            </a:r>
            <a:r>
              <a:rPr lang="en-US" altLang="zh-CN" sz="2800" b="1" dirty="0">
                <a:solidFill>
                  <a:srgbClr val="7030A0"/>
                </a:solidFill>
              </a:rPr>
              <a:t>fat</a:t>
            </a:r>
            <a:r>
              <a:rPr lang="en-US" altLang="zh-CN" sz="2800" b="1" dirty="0">
                <a:solidFill>
                  <a:srgbClr val="FF0000"/>
                </a:solidFill>
              </a:rPr>
              <a:t> </a:t>
            </a:r>
            <a:r>
              <a:rPr lang="en-US" altLang="zh-CN" sz="2800" b="1" dirty="0"/>
              <a:t>head.﻿</a:t>
            </a:r>
            <a:endParaRPr lang="zh-CN" altLang="en-US" sz="2800" b="1" dirty="0"/>
          </a:p>
        </p:txBody>
      </p:sp>
      <p:sp>
        <p:nvSpPr>
          <p:cNvPr id="25" name="矩形 24"/>
          <p:cNvSpPr/>
          <p:nvPr/>
        </p:nvSpPr>
        <p:spPr>
          <a:xfrm>
            <a:off x="7020272" y="2034957"/>
            <a:ext cx="2123728" cy="3046988"/>
          </a:xfrm>
          <a:prstGeom prst="rect">
            <a:avLst/>
          </a:prstGeom>
          <a:blipFill>
            <a:blip r:embed="rId2" cstate="print"/>
            <a:tile tx="0" ty="0" sx="100000" sy="100000" flip="none" algn="tl"/>
          </a:blipFill>
        </p:spPr>
        <p:txBody>
          <a:bodyPr wrap="square">
            <a:spAutoFit/>
          </a:bodyPr>
          <a:lstStyle/>
          <a:p>
            <a:r>
              <a:rPr lang="zh-CN" altLang="en-US" sz="2400" b="1" dirty="0">
                <a:latin typeface="宋体" panose="02010600030101010101" pitchFamily="2" charset="-122"/>
                <a:ea typeface="宋体" panose="02010600030101010101" pitchFamily="2" charset="-122"/>
              </a:rPr>
              <a:t>他</a:t>
            </a:r>
            <a:r>
              <a:rPr lang="en-US" altLang="zh-CN" sz="2400" b="1" dirty="0"/>
              <a:t>(Dudley)</a:t>
            </a:r>
            <a:r>
              <a:rPr lang="zh-CN" altLang="en-US" sz="2400" b="1" dirty="0">
                <a:latin typeface="宋体" panose="02010600030101010101" pitchFamily="2" charset="-122"/>
                <a:ea typeface="宋体" panose="02010600030101010101" pitchFamily="2" charset="-122"/>
              </a:rPr>
              <a:t>有一张粉红色的大脸，脖子不大，水蓝色的小眼睛，浓密的金发平稳地披在他又厚又胖的头上。</a:t>
            </a:r>
            <a:endParaRPr lang="zh-CN" altLang="en-US" sz="2400" b="1" dirty="0">
              <a:latin typeface="宋体" panose="02010600030101010101" pitchFamily="2" charset="-122"/>
              <a:ea typeface="宋体" panose="02010600030101010101" pitchFamily="2" charset="-122"/>
            </a:endParaRPr>
          </a:p>
        </p:txBody>
      </p:sp>
      <p:grpSp>
        <p:nvGrpSpPr>
          <p:cNvPr id="3" name="组合 24"/>
          <p:cNvGrpSpPr/>
          <p:nvPr/>
        </p:nvGrpSpPr>
        <p:grpSpPr>
          <a:xfrm>
            <a:off x="3347864" y="2211710"/>
            <a:ext cx="3096344" cy="584775"/>
            <a:chOff x="4052541" y="2118853"/>
            <a:chExt cx="2008429" cy="785276"/>
          </a:xfrm>
        </p:grpSpPr>
        <p:sp>
          <p:nvSpPr>
            <p:cNvPr id="30" name="圆角矩形 113"/>
            <p:cNvSpPr/>
            <p:nvPr/>
          </p:nvSpPr>
          <p:spPr>
            <a:xfrm>
              <a:off x="4052541" y="2215552"/>
              <a:ext cx="2008429" cy="676881"/>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lumMod val="40000"/>
                <a:lumOff val="6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052541" y="2118853"/>
              <a:ext cx="1973617" cy="785276"/>
            </a:xfrm>
            <a:prstGeom prst="rect">
              <a:avLst/>
            </a:prstGeom>
          </p:spPr>
          <p:txBody>
            <a:bodyPr wrap="square">
              <a:spAutoFit/>
            </a:bodyPr>
            <a:lstStyle/>
            <a:p>
              <a:r>
                <a:rPr lang="en-US" altLang="zh-CN" sz="3200" b="1" dirty="0">
                  <a:solidFill>
                    <a:schemeClr val="bg1"/>
                  </a:solidFill>
                  <a:effectLst>
                    <a:outerShdw blurRad="38100" dist="38100" dir="2700000" algn="tl">
                      <a:srgbClr val="000000">
                        <a:alpha val="43137"/>
                      </a:srgbClr>
                    </a:outerShdw>
                  </a:effectLst>
                </a:rPr>
                <a:t>large pink face</a:t>
              </a:r>
              <a:endParaRPr lang="zh-CN" altLang="en-US" sz="3200" b="1" dirty="0">
                <a:solidFill>
                  <a:schemeClr val="bg1"/>
                </a:solidFill>
                <a:effectLst>
                  <a:outerShdw blurRad="38100" dist="38100" dir="2700000" algn="tl">
                    <a:srgbClr val="000000">
                      <a:alpha val="43137"/>
                    </a:srgbClr>
                  </a:outerShdw>
                </a:effectLst>
              </a:endParaRPr>
            </a:p>
          </p:txBody>
        </p:sp>
      </p:grpSp>
      <p:grpSp>
        <p:nvGrpSpPr>
          <p:cNvPr id="4" name="组合 25"/>
          <p:cNvGrpSpPr/>
          <p:nvPr/>
        </p:nvGrpSpPr>
        <p:grpSpPr>
          <a:xfrm>
            <a:off x="3346151" y="2787775"/>
            <a:ext cx="2882034" cy="638423"/>
            <a:chOff x="3995937" y="3219984"/>
            <a:chExt cx="2952328" cy="576068"/>
          </a:xfrm>
        </p:grpSpPr>
        <p:sp>
          <p:nvSpPr>
            <p:cNvPr id="28" name="圆角矩形 113"/>
            <p:cNvSpPr/>
            <p:nvPr/>
          </p:nvSpPr>
          <p:spPr>
            <a:xfrm>
              <a:off x="3995937" y="3291996"/>
              <a:ext cx="2952328" cy="504056"/>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tx2">
                <a:lumMod val="60000"/>
                <a:lumOff val="4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997692" y="3219984"/>
              <a:ext cx="2950572" cy="527660"/>
            </a:xfrm>
            <a:prstGeom prst="rect">
              <a:avLst/>
            </a:prstGeom>
          </p:spPr>
          <p:txBody>
            <a:bodyPr wrap="square">
              <a:spAutoFit/>
            </a:bodyPr>
            <a:lstStyle/>
            <a:p>
              <a:r>
                <a:rPr lang="en-US" altLang="zh-CN" sz="3200" b="1" dirty="0">
                  <a:solidFill>
                    <a:srgbClr val="FFFFFF"/>
                  </a:solidFill>
                  <a:effectLst>
                    <a:outerShdw blurRad="38100" dist="38100" dir="2700000" algn="tl">
                      <a:srgbClr val="000000">
                        <a:alpha val="43137"/>
                      </a:srgbClr>
                    </a:outerShdw>
                  </a:effectLst>
                </a:rPr>
                <a:t> not much neck</a:t>
              </a:r>
              <a:endParaRPr lang="zh-CN" altLang="en-US" sz="3200" b="1" dirty="0">
                <a:solidFill>
                  <a:srgbClr val="FFFFFF"/>
                </a:solidFill>
                <a:effectLst>
                  <a:outerShdw blurRad="38100" dist="38100" dir="2700000" algn="tl">
                    <a:srgbClr val="000000">
                      <a:alpha val="43137"/>
                    </a:srgbClr>
                  </a:outerShdw>
                </a:effectLst>
              </a:endParaRPr>
            </a:p>
          </p:txBody>
        </p:sp>
      </p:grpSp>
      <p:grpSp>
        <p:nvGrpSpPr>
          <p:cNvPr id="5" name="组合 91"/>
          <p:cNvGrpSpPr/>
          <p:nvPr/>
        </p:nvGrpSpPr>
        <p:grpSpPr>
          <a:xfrm>
            <a:off x="3275856" y="3435844"/>
            <a:ext cx="4176464" cy="576065"/>
            <a:chOff x="3503772" y="4074436"/>
            <a:chExt cx="2762682" cy="549867"/>
          </a:xfrm>
        </p:grpSpPr>
        <p:sp>
          <p:nvSpPr>
            <p:cNvPr id="26" name="圆角矩形 113"/>
            <p:cNvSpPr/>
            <p:nvPr/>
          </p:nvSpPr>
          <p:spPr>
            <a:xfrm>
              <a:off x="3555953" y="4149718"/>
              <a:ext cx="2400270" cy="474585"/>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tx2">
                <a:lumMod val="40000"/>
                <a:lumOff val="60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503772" y="4074436"/>
              <a:ext cx="2762682" cy="499426"/>
            </a:xfrm>
            <a:prstGeom prst="rect">
              <a:avLst/>
            </a:prstGeom>
          </p:spPr>
          <p:txBody>
            <a:bodyPr wrap="square">
              <a:spAutoFit/>
            </a:bodyPr>
            <a:lstStyle/>
            <a:p>
              <a:r>
                <a:rPr lang="en-US" altLang="zh-CN" sz="2800" b="1" dirty="0">
                  <a:solidFill>
                    <a:srgbClr val="FFFFFF"/>
                  </a:solidFill>
                  <a:effectLst>
                    <a:outerShdw blurRad="38100" dist="38100" dir="2700000" algn="tl">
                      <a:srgbClr val="000000">
                        <a:alpha val="43137"/>
                      </a:srgbClr>
                    </a:outerShdw>
                  </a:effectLst>
                </a:rPr>
                <a:t>small, watery blue eyes</a:t>
              </a:r>
              <a:endParaRPr lang="zh-CN" altLang="en-US" sz="2800" b="1" dirty="0">
                <a:solidFill>
                  <a:srgbClr val="FFFFFF"/>
                </a:solidFill>
                <a:effectLst>
                  <a:outerShdw blurRad="38100" dist="38100" dir="2700000" algn="tl">
                    <a:srgbClr val="000000">
                      <a:alpha val="43137"/>
                    </a:srgbClr>
                  </a:outerShdw>
                </a:effectLst>
              </a:endParaRPr>
            </a:p>
          </p:txBody>
        </p:sp>
      </p:grpSp>
      <p:cxnSp>
        <p:nvCxnSpPr>
          <p:cNvPr id="17" name="肘形连接符 16"/>
          <p:cNvCxnSpPr/>
          <p:nvPr/>
        </p:nvCxnSpPr>
        <p:spPr>
          <a:xfrm rot="10800000">
            <a:off x="1331640" y="3651870"/>
            <a:ext cx="1944216" cy="144016"/>
          </a:xfrm>
          <a:prstGeom prst="bentConnector3">
            <a:avLst>
              <a:gd name="adj1" fmla="val 50000"/>
            </a:avLst>
          </a:prstGeom>
          <a:ln w="60325">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10800000" flipV="1">
            <a:off x="1619672" y="3075806"/>
            <a:ext cx="1649832" cy="1368152"/>
          </a:xfrm>
          <a:prstGeom prst="bentConnector3">
            <a:avLst>
              <a:gd name="adj1" fmla="val 50000"/>
            </a:avLst>
          </a:prstGeom>
          <a:ln w="508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rot="10800000" flipV="1">
            <a:off x="1619672" y="2427734"/>
            <a:ext cx="1731132" cy="1296144"/>
          </a:xfrm>
          <a:prstGeom prst="bentConnector3">
            <a:avLst>
              <a:gd name="adj1" fmla="val 50000"/>
            </a:avLst>
          </a:prstGeom>
          <a:ln w="508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3" name="组合 91"/>
          <p:cNvGrpSpPr/>
          <p:nvPr/>
        </p:nvGrpSpPr>
        <p:grpSpPr>
          <a:xfrm>
            <a:off x="3347863" y="4011910"/>
            <a:ext cx="3168354" cy="584775"/>
            <a:chOff x="3627960" y="3819675"/>
            <a:chExt cx="1790811" cy="828406"/>
          </a:xfrm>
        </p:grpSpPr>
        <p:sp>
          <p:nvSpPr>
            <p:cNvPr id="34" name="圆角矩形 113"/>
            <p:cNvSpPr/>
            <p:nvPr/>
          </p:nvSpPr>
          <p:spPr>
            <a:xfrm>
              <a:off x="3627960" y="3921690"/>
              <a:ext cx="1709409" cy="612042"/>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lumMod val="75000"/>
              </a:schemeClr>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3627961" y="3819675"/>
              <a:ext cx="1790810" cy="828406"/>
            </a:xfrm>
            <a:prstGeom prst="rect">
              <a:avLst/>
            </a:prstGeom>
          </p:spPr>
          <p:txBody>
            <a:bodyPr wrap="square">
              <a:spAutoFit/>
            </a:bodyPr>
            <a:lstStyle/>
            <a:p>
              <a:r>
                <a:rPr lang="en-US" altLang="zh-CN" sz="3200" b="1" dirty="0">
                  <a:solidFill>
                    <a:srgbClr val="FFFFFF"/>
                  </a:solidFill>
                  <a:effectLst>
                    <a:outerShdw blurRad="38100" dist="38100" dir="2700000" algn="tl">
                      <a:srgbClr val="000000">
                        <a:alpha val="43137"/>
                      </a:srgbClr>
                    </a:outerShdw>
                  </a:effectLst>
                </a:rPr>
                <a:t>thick blond hair</a:t>
              </a:r>
              <a:endParaRPr lang="zh-CN" altLang="en-US" sz="3200" b="1" dirty="0">
                <a:solidFill>
                  <a:srgbClr val="FFFFFF"/>
                </a:solidFill>
                <a:effectLst>
                  <a:outerShdw blurRad="38100" dist="38100" dir="2700000" algn="tl">
                    <a:srgbClr val="000000">
                      <a:alpha val="43137"/>
                    </a:srgbClr>
                  </a:outerShdw>
                </a:effectLst>
              </a:endParaRPr>
            </a:p>
          </p:txBody>
        </p:sp>
      </p:grpSp>
      <p:cxnSp>
        <p:nvCxnSpPr>
          <p:cNvPr id="36" name="肘形连接符 35"/>
          <p:cNvCxnSpPr/>
          <p:nvPr/>
        </p:nvCxnSpPr>
        <p:spPr>
          <a:xfrm rot="10800000">
            <a:off x="1547664" y="2787774"/>
            <a:ext cx="1728192" cy="1584176"/>
          </a:xfrm>
          <a:prstGeom prst="bentConnector3">
            <a:avLst>
              <a:gd name="adj1" fmla="val 50000"/>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8" name="组合 91"/>
          <p:cNvGrpSpPr/>
          <p:nvPr/>
        </p:nvGrpSpPr>
        <p:grpSpPr>
          <a:xfrm>
            <a:off x="3347864" y="4558727"/>
            <a:ext cx="2808312" cy="584773"/>
            <a:chOff x="3555952" y="4079541"/>
            <a:chExt cx="2035011" cy="682223"/>
          </a:xfrm>
        </p:grpSpPr>
        <p:sp>
          <p:nvSpPr>
            <p:cNvPr id="39" name="圆角矩形 113"/>
            <p:cNvSpPr/>
            <p:nvPr/>
          </p:nvSpPr>
          <p:spPr>
            <a:xfrm>
              <a:off x="3555952" y="4149714"/>
              <a:ext cx="2035011" cy="61205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3555952" y="4079541"/>
              <a:ext cx="1596611" cy="682221"/>
            </a:xfrm>
            <a:prstGeom prst="rect">
              <a:avLst/>
            </a:prstGeom>
          </p:spPr>
          <p:txBody>
            <a:bodyPr wrap="none">
              <a:spAutoFit/>
            </a:bodyPr>
            <a:lstStyle/>
            <a:p>
              <a:r>
                <a:rPr lang="en-US" altLang="zh-CN" sz="3200" b="1" dirty="0">
                  <a:solidFill>
                    <a:srgbClr val="FFFFFF"/>
                  </a:solidFill>
                  <a:effectLst>
                    <a:outerShdw blurRad="38100" dist="38100" dir="2700000" algn="tl">
                      <a:srgbClr val="000000">
                        <a:alpha val="43137"/>
                      </a:srgbClr>
                    </a:outerShdw>
                  </a:effectLst>
                </a:rPr>
                <a:t>thick fat head</a:t>
              </a:r>
              <a:endParaRPr lang="zh-CN" altLang="en-US" sz="3200" b="1" dirty="0">
                <a:solidFill>
                  <a:srgbClr val="FFFFFF"/>
                </a:solidFill>
                <a:effectLst>
                  <a:outerShdw blurRad="38100" dist="38100" dir="2700000" algn="tl">
                    <a:srgbClr val="000000">
                      <a:alpha val="43137"/>
                    </a:srgbClr>
                  </a:outerShdw>
                </a:effectLst>
              </a:endParaRPr>
            </a:p>
          </p:txBody>
        </p:sp>
      </p:grpSp>
      <p:cxnSp>
        <p:nvCxnSpPr>
          <p:cNvPr id="41" name="肘形连接符 40"/>
          <p:cNvCxnSpPr/>
          <p:nvPr/>
        </p:nvCxnSpPr>
        <p:spPr>
          <a:xfrm rot="10800000">
            <a:off x="1331640" y="4783460"/>
            <a:ext cx="1944216" cy="216024"/>
          </a:xfrm>
          <a:prstGeom prst="bentConnector3">
            <a:avLst>
              <a:gd name="adj1" fmla="val 50000"/>
            </a:avLst>
          </a:prstGeom>
          <a:ln w="60325">
            <a:tailEnd type="arrow"/>
          </a:ln>
        </p:spPr>
        <p:style>
          <a:lnRef idx="1">
            <a:schemeClr val="accent1"/>
          </a:lnRef>
          <a:fillRef idx="0">
            <a:schemeClr val="accent1"/>
          </a:fillRef>
          <a:effectRef idx="0">
            <a:schemeClr val="accent1"/>
          </a:effectRef>
          <a:fontRef idx="minor">
            <a:schemeClr val="tx1"/>
          </a:fontRef>
        </p:style>
      </p:cxnSp>
      <p:sp>
        <p:nvSpPr>
          <p:cNvPr id="32" name="椭圆形标注 31"/>
          <p:cNvSpPr/>
          <p:nvPr/>
        </p:nvSpPr>
        <p:spPr>
          <a:xfrm rot="10518965">
            <a:off x="95899" y="1552454"/>
            <a:ext cx="2230674" cy="799998"/>
          </a:xfrm>
          <a:prstGeom prst="wedgeEllipseCallout">
            <a:avLst>
              <a:gd name="adj1" fmla="val -127845"/>
              <a:gd name="adj2" fmla="val 274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altLang="zh-CN" sz="2800" b="1" dirty="0">
                <a:solidFill>
                  <a:schemeClr val="tx1"/>
                </a:solidFill>
              </a:rPr>
              <a:t>Why thick???</a:t>
            </a:r>
            <a:endParaRPr lang="zh-CN" altLang="en-US" sz="2800" b="1" dirty="0">
              <a:solidFill>
                <a:schemeClr val="tx1"/>
              </a:solidFill>
            </a:endParaRPr>
          </a:p>
        </p:txBody>
      </p:sp>
      <p:sp>
        <p:nvSpPr>
          <p:cNvPr id="37" name="矩形 36"/>
          <p:cNvSpPr/>
          <p:nvPr/>
        </p:nvSpPr>
        <p:spPr>
          <a:xfrm>
            <a:off x="2555776" y="1779662"/>
            <a:ext cx="3305713" cy="461665"/>
          </a:xfrm>
          <a:prstGeom prst="rect">
            <a:avLst/>
          </a:prstGeom>
          <a:solidFill>
            <a:srgbClr val="92D050"/>
          </a:solidFill>
        </p:spPr>
        <p:txBody>
          <a:bodyPr wrap="none">
            <a:spAutoFit/>
          </a:bodyPr>
          <a:lstStyle/>
          <a:p>
            <a:r>
              <a:rPr lang="en-US" altLang="zh-CN" sz="2400" b="1" dirty="0"/>
              <a:t>thick also means foolish</a:t>
            </a:r>
            <a:endParaRPr lang="zh-CN" altLang="en-US" sz="20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ox(in)">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ppt_x"/>
                                          </p:val>
                                        </p:tav>
                                        <p:tav tm="100000">
                                          <p:val>
                                            <p:strVal val="#ppt_x"/>
                                          </p:val>
                                        </p:tav>
                                      </p:tavLst>
                                    </p:anim>
                                    <p:anim calcmode="lin" valueType="num">
                                      <p:cBhvr additive="base">
                                        <p:cTn id="5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box(in)">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heel(1)">
                                      <p:cBhvr>
                                        <p:cTn id="8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9144000" cy="3046988"/>
          </a:xfrm>
          <a:prstGeom prst="rect">
            <a:avLst/>
          </a:prstGeom>
        </p:spPr>
        <p:txBody>
          <a:bodyPr wrap="square">
            <a:spAutoFit/>
          </a:bodyPr>
          <a:lstStyle/>
          <a:p>
            <a:pPr algn="just"/>
            <a:r>
              <a:rPr lang="zh-CN" altLang="en-US" sz="2400" b="1" dirty="0">
                <a:ea typeface="楷体" panose="02010609060101010101" pitchFamily="49" charset="-122"/>
                <a:cs typeface="Times New Roman" panose="02020603050405020304" pitchFamily="18" charset="0"/>
              </a:rPr>
              <a:t>素材解读：</a:t>
            </a:r>
            <a:r>
              <a:rPr lang="en-US" altLang="zh-CN" sz="2400" b="1" dirty="0">
                <a:solidFill>
                  <a:srgbClr val="002060"/>
                </a:solidFill>
                <a:ea typeface="楷体" panose="02010609060101010101" pitchFamily="49" charset="-122"/>
                <a:cs typeface="Times New Roman" panose="02020603050405020304" pitchFamily="18" charset="0"/>
              </a:rPr>
              <a:t>The </a:t>
            </a:r>
            <a:r>
              <a:rPr lang="en-US" altLang="zh-CN" sz="2400" b="1" dirty="0" err="1">
                <a:solidFill>
                  <a:srgbClr val="002060"/>
                </a:solidFill>
                <a:ea typeface="楷体" panose="02010609060101010101" pitchFamily="49" charset="-122"/>
                <a:cs typeface="Times New Roman" panose="02020603050405020304" pitchFamily="18" charset="0"/>
              </a:rPr>
              <a:t>Dursleys</a:t>
            </a:r>
            <a:r>
              <a:rPr lang="en-US" altLang="zh-CN" sz="2400" b="1" dirty="0">
                <a:solidFill>
                  <a:srgbClr val="002060"/>
                </a:solidFill>
                <a:ea typeface="楷体" panose="02010609060101010101" pitchFamily="49" charset="-122"/>
                <a:cs typeface="Times New Roman" panose="02020603050405020304" pitchFamily="18" charset="0"/>
              </a:rPr>
              <a:t> are the first three characters to appear in the entire Harry Potter series. The main function of describing their appearance is to introduce the protagonist Harry Potter and explain how he grew up in the first 11 years of his life.</a:t>
            </a:r>
            <a:endParaRPr lang="en-US" altLang="zh-CN" sz="2400" b="1" dirty="0">
              <a:solidFill>
                <a:srgbClr val="002060"/>
              </a:solidFill>
              <a:ea typeface="楷体" panose="02010609060101010101" pitchFamily="49" charset="-122"/>
              <a:cs typeface="Times New Roman" panose="02020603050405020304" pitchFamily="18" charset="0"/>
            </a:endParaRPr>
          </a:p>
          <a:p>
            <a:pPr algn="just"/>
            <a:r>
              <a:rPr lang="en-US" altLang="zh-CN" sz="2400" b="1" dirty="0">
                <a:solidFill>
                  <a:srgbClr val="002060"/>
                </a:solidFill>
                <a:ea typeface="楷体" panose="02010609060101010101" pitchFamily="49" charset="-122"/>
                <a:cs typeface="Times New Roman" panose="02020603050405020304" pitchFamily="18" charset="0"/>
              </a:rPr>
              <a:t>Being minor figures, the three were not much attention paid, except the beginning of the story. The writer grabbed a common point - the neck - to write. Dudley has not much neck. Mr. </a:t>
            </a:r>
            <a:r>
              <a:rPr lang="en-US" altLang="zh-CN" sz="2400" b="1" dirty="0" err="1">
                <a:solidFill>
                  <a:srgbClr val="002060"/>
                </a:solidFill>
                <a:ea typeface="楷体" panose="02010609060101010101" pitchFamily="49" charset="-122"/>
                <a:cs typeface="Times New Roman" panose="02020603050405020304" pitchFamily="18" charset="0"/>
              </a:rPr>
              <a:t>Dursley</a:t>
            </a:r>
            <a:r>
              <a:rPr lang="en-US" altLang="zh-CN" sz="2400" b="1" dirty="0">
                <a:solidFill>
                  <a:srgbClr val="002060"/>
                </a:solidFill>
                <a:ea typeface="楷体" panose="02010609060101010101" pitchFamily="49" charset="-122"/>
                <a:cs typeface="Times New Roman" panose="02020603050405020304" pitchFamily="18" charset="0"/>
              </a:rPr>
              <a:t> has a short neck. While Mrs. </a:t>
            </a:r>
            <a:r>
              <a:rPr lang="en-US" altLang="zh-CN" sz="2400" b="1" dirty="0" err="1">
                <a:solidFill>
                  <a:srgbClr val="002060"/>
                </a:solidFill>
                <a:ea typeface="楷体" panose="02010609060101010101" pitchFamily="49" charset="-122"/>
                <a:cs typeface="Times New Roman" panose="02020603050405020304" pitchFamily="18" charset="0"/>
              </a:rPr>
              <a:t>Dursley’s</a:t>
            </a:r>
            <a:r>
              <a:rPr lang="en-US" altLang="zh-CN" sz="2400" b="1" dirty="0">
                <a:solidFill>
                  <a:srgbClr val="002060"/>
                </a:solidFill>
                <a:ea typeface="楷体" panose="02010609060101010101" pitchFamily="49" charset="-122"/>
                <a:cs typeface="Times New Roman" panose="02020603050405020304" pitchFamily="18" charset="0"/>
              </a:rPr>
              <a:t> neck is long.</a:t>
            </a:r>
            <a:endParaRPr lang="en-US" altLang="zh-CN" sz="2400" b="1" dirty="0">
              <a:solidFill>
                <a:srgbClr val="002060"/>
              </a:solidFill>
              <a:ea typeface="楷体" panose="02010609060101010101" pitchFamily="49" charset="-122"/>
              <a:cs typeface="Times New Roman" panose="02020603050405020304" pitchFamily="18" charset="0"/>
            </a:endParaRPr>
          </a:p>
        </p:txBody>
      </p:sp>
      <p:sp>
        <p:nvSpPr>
          <p:cNvPr id="3" name="矩形 2"/>
          <p:cNvSpPr/>
          <p:nvPr/>
        </p:nvSpPr>
        <p:spPr>
          <a:xfrm>
            <a:off x="0" y="3075806"/>
            <a:ext cx="9144000" cy="2000548"/>
          </a:xfrm>
          <a:prstGeom prst="rect">
            <a:avLst/>
          </a:prstGeom>
          <a:solidFill>
            <a:srgbClr val="7030A0"/>
          </a:solidFill>
        </p:spPr>
        <p:txBody>
          <a:bodyPr wrap="square">
            <a:spAutoFit/>
          </a:bodyPr>
          <a:lstStyle/>
          <a:p>
            <a:pPr algn="just"/>
            <a:r>
              <a:rPr lang="en-US" altLang="zh-CN" sz="2400" b="1" dirty="0">
                <a:solidFill>
                  <a:schemeClr val="bg1"/>
                </a:solidFill>
                <a:ea typeface="楷体" panose="02010609060101010101" pitchFamily="49" charset="-122"/>
                <a:cs typeface="Times New Roman" panose="02020603050405020304" pitchFamily="18" charset="0"/>
              </a:rPr>
              <a:t>From the appearance of Mr. </a:t>
            </a:r>
            <a:r>
              <a:rPr lang="en-US" altLang="zh-CN" sz="2400" b="1" dirty="0" err="1">
                <a:solidFill>
                  <a:schemeClr val="bg1"/>
                </a:solidFill>
                <a:ea typeface="楷体" panose="02010609060101010101" pitchFamily="49" charset="-122"/>
                <a:cs typeface="Times New Roman" panose="02020603050405020304" pitchFamily="18" charset="0"/>
              </a:rPr>
              <a:t>Dursley</a:t>
            </a:r>
            <a:r>
              <a:rPr lang="en-US" altLang="zh-CN" sz="2400" b="1" dirty="0">
                <a:solidFill>
                  <a:schemeClr val="bg1"/>
                </a:solidFill>
                <a:ea typeface="楷体" panose="02010609060101010101" pitchFamily="49" charset="-122"/>
                <a:cs typeface="Times New Roman" panose="02020603050405020304" pitchFamily="18" charset="0"/>
              </a:rPr>
              <a:t> (tall and chubby, a big beard on his face), the reader can imagine in their minds a man, who is bulky, rough, and even a bit wild. While the personality of Mrs. </a:t>
            </a:r>
            <a:r>
              <a:rPr lang="en-US" altLang="zh-CN" sz="2400" b="1" dirty="0" err="1">
                <a:solidFill>
                  <a:schemeClr val="bg1"/>
                </a:solidFill>
                <a:ea typeface="楷体" panose="02010609060101010101" pitchFamily="49" charset="-122"/>
                <a:cs typeface="Times New Roman" panose="02020603050405020304" pitchFamily="18" charset="0"/>
              </a:rPr>
              <a:t>Dursley</a:t>
            </a:r>
            <a:r>
              <a:rPr lang="en-US" altLang="zh-CN" sz="2400" b="1" dirty="0">
                <a:solidFill>
                  <a:schemeClr val="bg1"/>
                </a:solidFill>
                <a:ea typeface="楷体" panose="02010609060101010101" pitchFamily="49" charset="-122"/>
                <a:cs typeface="Times New Roman" panose="02020603050405020304" pitchFamily="18" charset="0"/>
              </a:rPr>
              <a:t> is nosy, isn't it? Clearly, the "function" of her long neck was emphasized. She used it to spy on her neighbors. Dudley is “thick”.</a:t>
            </a:r>
            <a:endParaRPr lang="zh-CN" altLang="en-US" sz="2400" b="1" dirty="0">
              <a:solidFill>
                <a:schemeClr val="bg1"/>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a:solidFill>
                  <a:srgbClr val="7030A0"/>
                </a:solidFill>
                <a:latin typeface="Castellar" panose="020A0402060406010301" pitchFamily="18" charset="0"/>
              </a:rPr>
              <a:t>and  the </a:t>
            </a:r>
            <a:endParaRPr lang="en-US" altLang="zh-CN" sz="1400" b="1" dirty="0">
              <a:solidFill>
                <a:srgbClr val="7030A0"/>
              </a:solidFill>
              <a:latin typeface="Castellar" panose="020A0402060406010301" pitchFamily="18" charset="0"/>
            </a:endParaRPr>
          </a:p>
          <a:p>
            <a:pPr algn="ctr"/>
            <a:r>
              <a:rPr lang="en-US" altLang="zh-CN" sz="1400" b="1" dirty="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4" name="矩形 23"/>
          <p:cNvSpPr/>
          <p:nvPr/>
        </p:nvSpPr>
        <p:spPr>
          <a:xfrm>
            <a:off x="179512" y="771550"/>
            <a:ext cx="8712968" cy="2062103"/>
          </a:xfrm>
          <a:prstGeom prst="rect">
            <a:avLst/>
          </a:prstGeom>
        </p:spPr>
        <p:txBody>
          <a:bodyPr wrap="square">
            <a:spAutoFit/>
          </a:bodyPr>
          <a:lstStyle/>
          <a:p>
            <a:pPr algn="just"/>
            <a:r>
              <a:rPr lang="zh-CN" altLang="en-US" sz="3200" b="1" dirty="0">
                <a:solidFill>
                  <a:srgbClr val="002060"/>
                </a:solidFill>
                <a:latin typeface="楷体" panose="02010609060101010101" pitchFamily="49" charset="-122"/>
                <a:ea typeface="楷体" panose="02010609060101010101" pitchFamily="49" charset="-122"/>
              </a:rPr>
              <a:t>素材摘录：</a:t>
            </a:r>
            <a:r>
              <a:rPr lang="en-US" altLang="zh-CN" sz="3200" b="1" dirty="0"/>
              <a:t>His blue eyes were light, bright, and sparkling behind half-moon spectacle</a:t>
            </a:r>
            <a:r>
              <a:rPr lang="en-US" altLang="zh-CN" sz="3200" b="1" dirty="0">
                <a:solidFill>
                  <a:srgbClr val="FF0000"/>
                </a:solidFill>
              </a:rPr>
              <a:t>s</a:t>
            </a:r>
            <a:r>
              <a:rPr lang="en-US" altLang="zh-CN" sz="3200" b="1" dirty="0"/>
              <a:t> and his nose was very long and crooked, as though it had been broken at least twice. </a:t>
            </a:r>
            <a:endParaRPr lang="en-US" altLang="zh-CN" sz="3200" b="1" dirty="0"/>
          </a:p>
        </p:txBody>
      </p:sp>
      <p:pic>
        <p:nvPicPr>
          <p:cNvPr id="14338" name="Picture 2" descr="https://dss1.bdstatic.com/70cFuXSh_Q1YnxGkpoWK1HF6hhy/it/u=407671884,4238609109&amp;fm=26&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931790"/>
            <a:ext cx="3103223" cy="2066747"/>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p:nvSpPr>
        <p:spPr>
          <a:xfrm>
            <a:off x="6660232" y="843558"/>
            <a:ext cx="2232248" cy="504056"/>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355976" y="1779662"/>
            <a:ext cx="1440160"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419872" y="1275606"/>
            <a:ext cx="2088232" cy="64807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形标注 3"/>
          <p:cNvSpPr/>
          <p:nvPr/>
        </p:nvSpPr>
        <p:spPr>
          <a:xfrm>
            <a:off x="6228184" y="411509"/>
            <a:ext cx="2736304" cy="471143"/>
          </a:xfrm>
          <a:prstGeom prst="wedgeEllipse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rPr>
              <a:t>smart,wise</a:t>
            </a:r>
            <a:endParaRPr lang="zh-CN" altLang="en-US" sz="2800" b="1" dirty="0">
              <a:solidFill>
                <a:schemeClr val="tx1"/>
              </a:solidFill>
            </a:endParaRPr>
          </a:p>
        </p:txBody>
      </p:sp>
      <p:sp>
        <p:nvSpPr>
          <p:cNvPr id="36" name="椭圆形标注 35"/>
          <p:cNvSpPr/>
          <p:nvPr/>
        </p:nvSpPr>
        <p:spPr>
          <a:xfrm rot="10518965">
            <a:off x="3728728" y="375598"/>
            <a:ext cx="2673039" cy="619368"/>
          </a:xfrm>
          <a:prstGeom prst="wedgeEllipseCallout">
            <a:avLst>
              <a:gd name="adj1" fmla="val -13767"/>
              <a:gd name="adj2" fmla="val -1970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altLang="zh-CN" sz="2800" b="1" dirty="0">
                <a:solidFill>
                  <a:schemeClr val="tx1"/>
                </a:solidFill>
              </a:rPr>
              <a:t>smart,wise</a:t>
            </a:r>
            <a:endParaRPr lang="zh-CN" altLang="en-US" sz="2800" b="1" dirty="0">
              <a:solidFill>
                <a:schemeClr val="tx1"/>
              </a:solidFill>
            </a:endParaRPr>
          </a:p>
        </p:txBody>
      </p:sp>
      <p:sp>
        <p:nvSpPr>
          <p:cNvPr id="18" name="椭圆形标注 17"/>
          <p:cNvSpPr/>
          <p:nvPr/>
        </p:nvSpPr>
        <p:spPr>
          <a:xfrm rot="10518965">
            <a:off x="424838" y="3005885"/>
            <a:ext cx="1847196" cy="793195"/>
          </a:xfrm>
          <a:prstGeom prst="wedgeEllipseCallout">
            <a:avLst>
              <a:gd name="adj1" fmla="val -178217"/>
              <a:gd name="adj2" fmla="val 10865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altLang="zh-CN" sz="2800" b="1" dirty="0">
                <a:solidFill>
                  <a:schemeClr val="tx1"/>
                </a:solidFill>
              </a:rPr>
              <a:t>Why???</a:t>
            </a:r>
            <a:endParaRPr lang="zh-CN" altLang="en-US" sz="2800" b="1" dirty="0">
              <a:solidFill>
                <a:schemeClr val="tx1"/>
              </a:solidFill>
            </a:endParaRPr>
          </a:p>
        </p:txBody>
      </p:sp>
      <p:sp>
        <p:nvSpPr>
          <p:cNvPr id="3" name="矩形 2"/>
          <p:cNvSpPr/>
          <p:nvPr/>
        </p:nvSpPr>
        <p:spPr>
          <a:xfrm>
            <a:off x="7052722" y="2283718"/>
            <a:ext cx="2091278" cy="461665"/>
          </a:xfrm>
          <a:prstGeom prst="rect">
            <a:avLst/>
          </a:prstGeom>
          <a:solidFill>
            <a:schemeClr val="accent2">
              <a:lumMod val="20000"/>
              <a:lumOff val="80000"/>
            </a:schemeClr>
          </a:solidFill>
        </p:spPr>
        <p:txBody>
          <a:bodyPr wrap="none">
            <a:spAutoFit/>
          </a:bodyPr>
          <a:lstStyle/>
          <a:p>
            <a:r>
              <a:rPr lang="en-US" altLang="zh-CN" sz="2400" b="1" dirty="0"/>
              <a:t>sparkle(v.)</a:t>
            </a:r>
            <a:r>
              <a:rPr lang="zh-CN" altLang="en-US" sz="2000" b="1" dirty="0">
                <a:latin typeface="宋体" panose="02010600030101010101" pitchFamily="2" charset="-122"/>
                <a:ea typeface="宋体" panose="02010600030101010101" pitchFamily="2" charset="-122"/>
              </a:rPr>
              <a:t>闪烁</a:t>
            </a:r>
            <a:endParaRPr lang="zh-CN" altLang="en-US" sz="2000" b="1" dirty="0">
              <a:latin typeface="宋体" panose="02010600030101010101" pitchFamily="2" charset="-122"/>
              <a:ea typeface="宋体" panose="02010600030101010101" pitchFamily="2" charset="-122"/>
            </a:endParaRPr>
          </a:p>
        </p:txBody>
      </p:sp>
      <p:sp>
        <p:nvSpPr>
          <p:cNvPr id="5" name="矩形 4"/>
          <p:cNvSpPr/>
          <p:nvPr/>
        </p:nvSpPr>
        <p:spPr>
          <a:xfrm>
            <a:off x="6694290" y="2715766"/>
            <a:ext cx="2449710" cy="461665"/>
          </a:xfrm>
          <a:prstGeom prst="rect">
            <a:avLst/>
          </a:prstGeom>
          <a:solidFill>
            <a:schemeClr val="accent2">
              <a:lumMod val="20000"/>
              <a:lumOff val="80000"/>
            </a:schemeClr>
          </a:solidFill>
        </p:spPr>
        <p:txBody>
          <a:bodyPr wrap="none">
            <a:spAutoFit/>
          </a:bodyPr>
          <a:lstStyle/>
          <a:p>
            <a:r>
              <a:rPr lang="en-US" altLang="zh-CN" sz="2400" b="1" dirty="0"/>
              <a:t>spectacle</a:t>
            </a:r>
            <a:r>
              <a:rPr lang="en-US" altLang="zh-CN" sz="2400" b="1" dirty="0">
                <a:solidFill>
                  <a:srgbClr val="FF0000"/>
                </a:solidFill>
              </a:rPr>
              <a:t>s</a:t>
            </a:r>
            <a:r>
              <a:rPr lang="en-US" altLang="zh-CN" sz="2400" b="1" dirty="0"/>
              <a:t>(n.)</a:t>
            </a:r>
            <a:r>
              <a:rPr lang="zh-CN" altLang="en-US" sz="2000" b="1" dirty="0">
                <a:latin typeface="宋体" panose="02010600030101010101" pitchFamily="2" charset="-122"/>
                <a:ea typeface="宋体" panose="02010600030101010101" pitchFamily="2" charset="-122"/>
              </a:rPr>
              <a:t>眼镜</a:t>
            </a:r>
            <a:endParaRPr lang="zh-CN" altLang="en-US" sz="2000" dirty="0">
              <a:latin typeface="宋体" panose="02010600030101010101" pitchFamily="2" charset="-122"/>
              <a:ea typeface="宋体" panose="02010600030101010101" pitchFamily="2" charset="-122"/>
            </a:endParaRPr>
          </a:p>
        </p:txBody>
      </p:sp>
      <p:sp>
        <p:nvSpPr>
          <p:cNvPr id="6" name="矩形 5"/>
          <p:cNvSpPr/>
          <p:nvPr/>
        </p:nvSpPr>
        <p:spPr>
          <a:xfrm>
            <a:off x="6425755" y="3147814"/>
            <a:ext cx="2718245" cy="461665"/>
          </a:xfrm>
          <a:prstGeom prst="rect">
            <a:avLst/>
          </a:prstGeom>
          <a:solidFill>
            <a:schemeClr val="accent2">
              <a:lumMod val="20000"/>
              <a:lumOff val="80000"/>
            </a:schemeClr>
          </a:solidFill>
        </p:spPr>
        <p:txBody>
          <a:bodyPr wrap="none">
            <a:spAutoFit/>
          </a:bodyPr>
          <a:lstStyle/>
          <a:p>
            <a:r>
              <a:rPr lang="en-US" altLang="zh-CN" sz="2400" b="1" dirty="0"/>
              <a:t>crooked(adj.)</a:t>
            </a:r>
            <a:r>
              <a:rPr lang="zh-CN" altLang="en-US" sz="2000" b="1" dirty="0">
                <a:latin typeface="宋体" panose="02010600030101010101" pitchFamily="2" charset="-122"/>
                <a:ea typeface="宋体" panose="02010600030101010101" pitchFamily="2" charset="-122"/>
              </a:rPr>
              <a:t>弯曲的</a:t>
            </a:r>
            <a:endParaRPr lang="zh-CN" altLang="en-US" sz="2000" dirty="0">
              <a:latin typeface="宋体" panose="02010600030101010101" pitchFamily="2" charset="-122"/>
              <a:ea typeface="宋体" panose="02010600030101010101" pitchFamily="2" charset="-122"/>
            </a:endParaRPr>
          </a:p>
        </p:txBody>
      </p:sp>
      <p:sp>
        <p:nvSpPr>
          <p:cNvPr id="20" name="矩形 19"/>
          <p:cNvSpPr/>
          <p:nvPr/>
        </p:nvSpPr>
        <p:spPr>
          <a:xfrm>
            <a:off x="1475656" y="123478"/>
            <a:ext cx="6840760" cy="523220"/>
          </a:xfrm>
          <a:prstGeom prst="rect">
            <a:avLst/>
          </a:prstGeom>
        </p:spPr>
        <p:txBody>
          <a:bodyPr wrap="square">
            <a:spAutoFit/>
          </a:bodyPr>
          <a:lstStyle/>
          <a:p>
            <a:r>
              <a:rPr lang="zh-CN" altLang="zh-CN" sz="2800" b="1" dirty="0">
                <a:latin typeface="楷体" panose="02010609060101010101" pitchFamily="49" charset="-122"/>
                <a:ea typeface="楷体" panose="02010609060101010101" pitchFamily="49" charset="-122"/>
              </a:rPr>
              <a:t>取胜第</a:t>
            </a:r>
            <a:r>
              <a:rPr lang="zh-CN" altLang="en-US" sz="2800" b="1" dirty="0">
                <a:latin typeface="楷体" panose="02010609060101010101" pitchFamily="49" charset="-122"/>
                <a:ea typeface="楷体" panose="02010609060101010101" pitchFamily="49" charset="-122"/>
              </a:rPr>
              <a:t>二</a:t>
            </a:r>
            <a:r>
              <a:rPr lang="zh-CN" altLang="zh-CN" sz="2800" b="1" dirty="0">
                <a:latin typeface="楷体" panose="02010609060101010101" pitchFamily="49" charset="-122"/>
                <a:ea typeface="楷体" panose="02010609060101010101" pitchFamily="49" charset="-122"/>
              </a:rPr>
              <a:t>招</a:t>
            </a:r>
            <a:r>
              <a:rPr lang="zh-CN" altLang="en-US" sz="2800" b="1" dirty="0">
                <a:latin typeface="楷体" panose="02010609060101010101" pitchFamily="49" charset="-122"/>
                <a:ea typeface="楷体" panose="02010609060101010101" pitchFamily="49" charset="-122"/>
              </a:rPr>
              <a:t>：外貌描写</a:t>
            </a:r>
            <a:r>
              <a:rPr lang="zh-CN" altLang="en-US" sz="2800" b="1" dirty="0">
                <a:solidFill>
                  <a:srgbClr val="FF0000"/>
                </a:solidFill>
                <a:latin typeface="楷体" panose="02010609060101010101" pitchFamily="49" charset="-122"/>
                <a:ea typeface="楷体" panose="02010609060101010101" pitchFamily="49" charset="-122"/>
              </a:rPr>
              <a:t>要展现人物的性格</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1" name="Picture 2" descr="https://ss1.bdstatic.com/70cFvXSh_Q1YnxGkpoWK1HF6hhy/it/u=3441067162,3601670191&amp;fm=26&amp;gp=0.jpg"/>
          <p:cNvPicPr>
            <a:picLocks noChangeAspect="1" noChangeArrowheads="1"/>
          </p:cNvPicPr>
          <p:nvPr/>
        </p:nvPicPr>
        <p:blipFill>
          <a:blip r:embed="rId3" cstate="print"/>
          <a:srcRect/>
          <a:stretch>
            <a:fillRect/>
          </a:stretch>
        </p:blipFill>
        <p:spPr bwMode="auto">
          <a:xfrm>
            <a:off x="0" y="0"/>
            <a:ext cx="971600" cy="908888"/>
          </a:xfrm>
          <a:prstGeom prst="rect">
            <a:avLst/>
          </a:prstGeom>
          <a:noFill/>
        </p:spPr>
      </p:pic>
      <p:sp>
        <p:nvSpPr>
          <p:cNvPr id="23" name="椭圆 22"/>
          <p:cNvSpPr/>
          <p:nvPr/>
        </p:nvSpPr>
        <p:spPr>
          <a:xfrm>
            <a:off x="179512" y="1347614"/>
            <a:ext cx="1800200" cy="504056"/>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0" y="4011910"/>
            <a:ext cx="2627784" cy="830997"/>
          </a:xfrm>
          <a:prstGeom prst="rect">
            <a:avLst/>
          </a:prstGeom>
          <a:blipFill>
            <a:blip r:embed="rId4" cstate="print"/>
            <a:tile tx="0" ty="0" sx="100000" sy="100000" flip="none" algn="tl"/>
          </a:blipFill>
        </p:spPr>
        <p:txBody>
          <a:bodyPr wrap="square">
            <a:spAutoFit/>
          </a:bodyPr>
          <a:lstStyle/>
          <a:p>
            <a:r>
              <a:rPr lang="en-US" altLang="zh-CN" sz="2400" b="1" dirty="0">
                <a:solidFill>
                  <a:srgbClr val="FFFFFF"/>
                </a:solidFill>
                <a:effectLst>
                  <a:outerShdw blurRad="38100" dist="38100" dir="2700000" algn="tl">
                    <a:srgbClr val="000000">
                      <a:alpha val="43137"/>
                    </a:srgbClr>
                  </a:outerShdw>
                </a:effectLst>
              </a:rPr>
              <a:t>It is a sorcerer with many stories.</a:t>
            </a:r>
            <a:endParaRPr lang="zh-CN" altLang="en-US" sz="2400" b="1" dirty="0">
              <a:solidFill>
                <a:srgbClr val="FFFFFF"/>
              </a:solidFill>
              <a:effectLst>
                <a:outerShdw blurRad="38100" dist="38100" dir="2700000" algn="tl">
                  <a:srgbClr val="000000">
                    <a:alpha val="43137"/>
                  </a:srgbClr>
                </a:outerShdw>
              </a:effectLst>
            </a:endParaRPr>
          </a:p>
        </p:txBody>
      </p:sp>
      <p:cxnSp>
        <p:nvCxnSpPr>
          <p:cNvPr id="26" name="直接连接符 25"/>
          <p:cNvCxnSpPr/>
          <p:nvPr/>
        </p:nvCxnSpPr>
        <p:spPr>
          <a:xfrm>
            <a:off x="6012160" y="2211710"/>
            <a:ext cx="273630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51520" y="2715766"/>
            <a:ext cx="4464496" cy="72008"/>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796136" y="3573840"/>
            <a:ext cx="3347864" cy="1569660"/>
          </a:xfrm>
          <a:prstGeom prst="rect">
            <a:avLst/>
          </a:prstGeom>
          <a:blipFill>
            <a:blip r:embed="rId5" cstate="print"/>
            <a:tile tx="0" ty="0" sx="100000" sy="100000" flip="none" algn="tl"/>
          </a:blipFill>
        </p:spPr>
        <p:txBody>
          <a:bodyPr wrap="square">
            <a:spAutoFit/>
          </a:bodyPr>
          <a:lstStyle/>
          <a:p>
            <a:r>
              <a:rPr lang="zh-CN" altLang="en-US" sz="2400" b="1" dirty="0">
                <a:latin typeface="宋体" panose="02010600030101010101" pitchFamily="2" charset="-122"/>
                <a:ea typeface="宋体" panose="02010600030101010101" pitchFamily="2" charset="-122"/>
              </a:rPr>
              <a:t>他那双半月形眼镜后边的蓝眼睛炯炯有神。鼻子又长又弯，看来至少断过两次。</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horizont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ircle(in)">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heel(1)">
                                      <p:cBhvr>
                                        <p:cTn id="67" dur="2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down)">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animBg="1"/>
      <p:bldP spid="28" grpId="0" animBg="1"/>
      <p:bldP spid="29" grpId="0" animBg="1"/>
      <p:bldP spid="4" grpId="0" animBg="1"/>
      <p:bldP spid="36" grpId="0" animBg="1"/>
      <p:bldP spid="18" grpId="0" animBg="1"/>
      <p:bldP spid="3" grpId="0" animBg="1"/>
      <p:bldP spid="5" grpId="0" animBg="1"/>
      <p:bldP spid="6" grpId="0" animBg="1"/>
      <p:bldP spid="23" grpId="0" animBg="1"/>
      <p:bldP spid="25"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1275606"/>
            <a:ext cx="8749480" cy="2246769"/>
          </a:xfrm>
          <a:prstGeom prst="rect">
            <a:avLst/>
          </a:prstGeom>
        </p:spPr>
        <p:txBody>
          <a:bodyPr wrap="square">
            <a:spAutoFit/>
          </a:bodyPr>
          <a:lstStyle/>
          <a:p>
            <a:pPr algn="just"/>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素材</a:t>
            </a:r>
            <a:r>
              <a:rPr lang="zh-CN" altLang="en-US" sz="2800" b="1" dirty="0">
                <a:ea typeface="楷体" panose="02010609060101010101" pitchFamily="49" charset="-122"/>
                <a:cs typeface="Times New Roman" panose="02020603050405020304" pitchFamily="18" charset="0"/>
              </a:rPr>
              <a:t>解读</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Dumbledore is a very important person to Harry Potter. He is a teacher, a benefactor, who bestowed many blessings on Harry. He has changed Potter’s entire life, thus his presence indicates a turning point that </a:t>
            </a:r>
            <a:r>
              <a:rPr lang="en-US" altLang="zh-CN" sz="2800" b="1" dirty="0" err="1">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fate is about to turn.</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12168</Words>
  <Application>WPS 演示</Application>
  <PresentationFormat>全屏显示(16:9)</PresentationFormat>
  <Paragraphs>281</Paragraphs>
  <Slides>30</Slides>
  <Notes>28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30</vt:i4>
      </vt:variant>
    </vt:vector>
  </HeadingPairs>
  <TitlesOfParts>
    <vt:vector size="45" baseType="lpstr">
      <vt:lpstr>Arial</vt:lpstr>
      <vt:lpstr>宋体</vt:lpstr>
      <vt:lpstr>Wingdings</vt:lpstr>
      <vt:lpstr>微软雅黑</vt:lpstr>
      <vt:lpstr>HelveticaNeue</vt:lpstr>
      <vt:lpstr>华文新魏</vt:lpstr>
      <vt:lpstr>MingLiU_HKSCS-ExtB</vt:lpstr>
      <vt:lpstr>楷体</vt:lpstr>
      <vt:lpstr>方正粗黑宋简体</vt:lpstr>
      <vt:lpstr>Times New Roman</vt:lpstr>
      <vt:lpstr>Castellar</vt:lpstr>
      <vt:lpstr>Segoe Print</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creator>wen</dc:creator>
  <dc:subject>wen</dc:subject>
  <cp:lastModifiedBy>Administrator</cp:lastModifiedBy>
  <cp:revision>560</cp:revision>
  <dcterms:created xsi:type="dcterms:W3CDTF">2016-05-28T13:05:00Z</dcterms:created>
  <dcterms:modified xsi:type="dcterms:W3CDTF">2024-02-02T09:03:45Z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