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handoutMasterIdLst>
    <p:handoutMasterId r:id="rId63"/>
  </p:handoutMasterIdLst>
  <p:sldIdLst>
    <p:sldId id="1361" r:id="rId3"/>
    <p:sldId id="495" r:id="rId4"/>
    <p:sldId id="496" r:id="rId5"/>
    <p:sldId id="497" r:id="rId6"/>
    <p:sldId id="498" r:id="rId7"/>
    <p:sldId id="499" r:id="rId8"/>
    <p:sldId id="500" r:id="rId9"/>
    <p:sldId id="501" r:id="rId10"/>
    <p:sldId id="502" r:id="rId11"/>
    <p:sldId id="503" r:id="rId12"/>
    <p:sldId id="504" r:id="rId13"/>
    <p:sldId id="505" r:id="rId14"/>
    <p:sldId id="506" r:id="rId15"/>
    <p:sldId id="507" r:id="rId16"/>
    <p:sldId id="508" r:id="rId17"/>
    <p:sldId id="509" r:id="rId18"/>
    <p:sldId id="510" r:id="rId19"/>
    <p:sldId id="511" r:id="rId20"/>
    <p:sldId id="512" r:id="rId21"/>
    <p:sldId id="513" r:id="rId22"/>
    <p:sldId id="514" r:id="rId23"/>
    <p:sldId id="515" r:id="rId24"/>
    <p:sldId id="516" r:id="rId25"/>
    <p:sldId id="517" r:id="rId26"/>
    <p:sldId id="518" r:id="rId27"/>
    <p:sldId id="519" r:id="rId28"/>
    <p:sldId id="520" r:id="rId29"/>
    <p:sldId id="521" r:id="rId30"/>
    <p:sldId id="522" r:id="rId31"/>
    <p:sldId id="523" r:id="rId32"/>
    <p:sldId id="524" r:id="rId33"/>
    <p:sldId id="525" r:id="rId34"/>
    <p:sldId id="526" r:id="rId35"/>
    <p:sldId id="527" r:id="rId36"/>
    <p:sldId id="528" r:id="rId37"/>
    <p:sldId id="529" r:id="rId38"/>
    <p:sldId id="530" r:id="rId39"/>
    <p:sldId id="531" r:id="rId40"/>
    <p:sldId id="532" r:id="rId41"/>
    <p:sldId id="533"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546" r:id="rId55"/>
    <p:sldId id="547" r:id="rId56"/>
    <p:sldId id="548" r:id="rId57"/>
    <p:sldId id="549" r:id="rId58"/>
    <p:sldId id="550" r:id="rId59"/>
    <p:sldId id="551" r:id="rId60"/>
    <p:sldId id="2711"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C37"/>
    <a:srgbClr val="87110F"/>
    <a:srgbClr val="E7675A"/>
    <a:srgbClr val="B56230"/>
    <a:srgbClr val="ED7D31"/>
    <a:srgbClr val="EB1375"/>
    <a:srgbClr val="EFEFEF"/>
    <a:srgbClr val="DCDBD9"/>
    <a:srgbClr val="F6F6F8"/>
    <a:srgbClr val="F7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6" autoAdjust="0"/>
    <p:restoredTop sz="94660"/>
  </p:normalViewPr>
  <p:slideViewPr>
    <p:cSldViewPr snapToGrid="0">
      <p:cViewPr varScale="1">
        <p:scale>
          <a:sx n="107" d="100"/>
          <a:sy n="107" d="100"/>
        </p:scale>
        <p:origin x="-90" y="-234"/>
      </p:cViewPr>
      <p:guideLst>
        <p:guide orient="horz" pos="215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notesMaster" Target="notesMasters/notesMaster1.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418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54186"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1054187"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54188"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179"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54180"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5418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54182"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54183"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54184"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词汇精讲">
    <p:spTree>
      <p:nvGrpSpPr>
        <p:cNvPr id="1" name=""/>
        <p:cNvGrpSpPr/>
        <p:nvPr/>
      </p:nvGrpSpPr>
      <p:grpSpPr>
        <a:xfrm>
          <a:off x="0" y="0"/>
          <a:ext cx="0" cy="0"/>
          <a:chOff x="0" y="0"/>
          <a:chExt cx="0" cy="0"/>
        </a:xfrm>
      </p:grpSpPr>
      <p:pic>
        <p:nvPicPr>
          <p:cNvPr id="2097155" name="图片 5"/>
          <p:cNvPicPr>
            <a:picLocks noChangeAspect="1"/>
          </p:cNvPicPr>
          <p:nvPr userDrawn="1"/>
        </p:nvPicPr>
        <p:blipFill>
          <a:blip r:embed="rId2" cstate="print"/>
          <a:stretch>
            <a:fillRect/>
          </a:stretch>
        </p:blipFill>
        <p:spPr>
          <a:xfrm>
            <a:off x="4" y="0"/>
            <a:ext cx="12244045" cy="6858000"/>
          </a:xfrm>
          <a:prstGeom prst="rect">
            <a:avLst/>
          </a:prstGeom>
        </p:spPr>
      </p:pic>
      <p:sp>
        <p:nvSpPr>
          <p:cNvPr id="1048606" name="标题 1"/>
          <p:cNvSpPr>
            <a:spLocks noGrp="1"/>
          </p:cNvSpPr>
          <p:nvPr>
            <p:ph type="title" hasCustomPrompt="1"/>
          </p:nvPr>
        </p:nvSpPr>
        <p:spPr>
          <a:xfrm>
            <a:off x="1572329" y="2365489"/>
            <a:ext cx="10515600" cy="1325563"/>
          </a:xfrm>
        </p:spPr>
        <p:txBody>
          <a:bodyPr>
            <a:normAutofit/>
          </a:bodyPr>
          <a:lstStyle/>
          <a:p>
            <a:r>
              <a:rPr lang="zh-CN" altLang="en-US" sz="4800" b="1" dirty="0" smtClean="0">
                <a:latin typeface="微软雅黑" panose="020B0503020204020204" pitchFamily="34" charset="-122"/>
                <a:ea typeface="微软雅黑" panose="020B0503020204020204" pitchFamily="34" charset="-122"/>
              </a:rPr>
              <a:t>高考词汇精讲</a:t>
            </a:r>
            <a:endParaRPr lang="zh-CN" altLang="en-US" sz="4800" b="1" dirty="0">
              <a:latin typeface="微软雅黑" panose="020B0503020204020204" pitchFamily="34" charset="-122"/>
              <a:ea typeface="微软雅黑" panose="020B0503020204020204" pitchFamily="34" charset="-122"/>
            </a:endParaRPr>
          </a:p>
        </p:txBody>
      </p:sp>
      <p:sp>
        <p:nvSpPr>
          <p:cNvPr id="1048607" name="矩形 7"/>
          <p:cNvSpPr/>
          <p:nvPr userDrawn="1"/>
        </p:nvSpPr>
        <p:spPr>
          <a:xfrm>
            <a:off x="4" y="1672681"/>
            <a:ext cx="1338146" cy="22370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8" name="矩形 8"/>
          <p:cNvSpPr/>
          <p:nvPr userDrawn="1"/>
        </p:nvSpPr>
        <p:spPr>
          <a:xfrm>
            <a:off x="1416209" y="3691052"/>
            <a:ext cx="2330605" cy="2187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9" name="矩形 9"/>
          <p:cNvSpPr/>
          <p:nvPr userDrawn="1"/>
        </p:nvSpPr>
        <p:spPr>
          <a:xfrm>
            <a:off x="3902934" y="3691051"/>
            <a:ext cx="2330605" cy="218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8607"/>
                                        </p:tgtEl>
                                        <p:attrNameLst>
                                          <p:attrName>style.visibility</p:attrName>
                                        </p:attrNameLst>
                                      </p:cBhvr>
                                      <p:to>
                                        <p:strVal val="visible"/>
                                      </p:to>
                                    </p:set>
                                    <p:animEffect transition="in" filter="wipe(down)">
                                      <p:cBhvr>
                                        <p:cTn id="7" dur="500"/>
                                        <p:tgtEl>
                                          <p:spTgt spid="104860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8608"/>
                                        </p:tgtEl>
                                        <p:attrNameLst>
                                          <p:attrName>style.visibility</p:attrName>
                                        </p:attrNameLst>
                                      </p:cBhvr>
                                      <p:to>
                                        <p:strVal val="visible"/>
                                      </p:to>
                                    </p:set>
                                    <p:animEffect transition="in" filter="wipe(left)">
                                      <p:cBhvr>
                                        <p:cTn id="11" dur="500"/>
                                        <p:tgtEl>
                                          <p:spTgt spid="104860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8609"/>
                                        </p:tgtEl>
                                        <p:attrNameLst>
                                          <p:attrName>style.visibility</p:attrName>
                                        </p:attrNameLst>
                                      </p:cBhvr>
                                      <p:to>
                                        <p:strVal val="visible"/>
                                      </p:to>
                                    </p:set>
                                    <p:animEffect transition="in" filter="wipe(left)">
                                      <p:cBhvr>
                                        <p:cTn id="15" dur="500"/>
                                        <p:tgtEl>
                                          <p:spTgt spid="104860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48606"/>
                                        </p:tgtEl>
                                        <p:attrNameLst>
                                          <p:attrName>style.visibility</p:attrName>
                                        </p:attrNameLst>
                                      </p:cBhvr>
                                      <p:to>
                                        <p:strVal val="visible"/>
                                      </p:to>
                                    </p:set>
                                    <p:animEffect transition="in" filter="fade">
                                      <p:cBhvr>
                                        <p:cTn id="19" dur="1000"/>
                                        <p:tgtEl>
                                          <p:spTgt spid="1048606"/>
                                        </p:tgtEl>
                                      </p:cBhvr>
                                    </p:animEffect>
                                    <p:anim calcmode="lin" valueType="num">
                                      <p:cBhvr>
                                        <p:cTn id="20" dur="1000" fill="hold"/>
                                        <p:tgtEl>
                                          <p:spTgt spid="1048606"/>
                                        </p:tgtEl>
                                        <p:attrNameLst>
                                          <p:attrName>ppt_x</p:attrName>
                                        </p:attrNameLst>
                                      </p:cBhvr>
                                      <p:tavLst>
                                        <p:tav tm="0">
                                          <p:val>
                                            <p:strVal val="#ppt_x"/>
                                          </p:val>
                                        </p:tav>
                                        <p:tav tm="100000">
                                          <p:val>
                                            <p:strVal val="#ppt_x"/>
                                          </p:val>
                                        </p:tav>
                                      </p:tavLst>
                                    </p:anim>
                                    <p:anim calcmode="lin" valueType="num">
                                      <p:cBhvr>
                                        <p:cTn id="21" dur="1000" fill="hold"/>
                                        <p:tgtEl>
                                          <p:spTgt spid="1048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p:bldP spid="1048607" grpId="0" animBg="1"/>
      <p:bldP spid="1048608" grpId="0" animBg="1"/>
      <p:bldP spid="104860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词汇精练">
    <p:spTree>
      <p:nvGrpSpPr>
        <p:cNvPr id="1" name=""/>
        <p:cNvGrpSpPr/>
        <p:nvPr/>
      </p:nvGrpSpPr>
      <p:grpSpPr>
        <a:xfrm>
          <a:off x="0" y="0"/>
          <a:ext cx="0" cy="0"/>
          <a:chOff x="0" y="0"/>
          <a:chExt cx="0" cy="0"/>
        </a:xfrm>
      </p:grpSpPr>
      <p:sp>
        <p:nvSpPr>
          <p:cNvPr id="1048701" name="标题 1"/>
          <p:cNvSpPr>
            <a:spLocks noGrp="1"/>
          </p:cNvSpPr>
          <p:nvPr>
            <p:ph type="title" hasCustomPrompt="1"/>
          </p:nvPr>
        </p:nvSpPr>
        <p:spPr>
          <a:xfrm>
            <a:off x="1676400" y="2428101"/>
            <a:ext cx="10515600" cy="1325563"/>
          </a:xfrm>
        </p:spPr>
        <p:txBody>
          <a:bodyPr/>
          <a:lstStyle/>
          <a:p>
            <a:r>
              <a:rPr lang="zh-CN" altLang="en-US" dirty="0" smtClean="0"/>
              <a:t>高考词汇精讲</a:t>
            </a:r>
            <a:endParaRPr lang="zh-CN" altLang="en-US" dirty="0"/>
          </a:p>
        </p:txBody>
      </p:sp>
      <p:pic>
        <p:nvPicPr>
          <p:cNvPr id="2097156" name="图片 5"/>
          <p:cNvPicPr>
            <a:picLocks noChangeAspect="1"/>
          </p:cNvPicPr>
          <p:nvPr userDrawn="1"/>
        </p:nvPicPr>
        <p:blipFill>
          <a:blip r:embed="rId2" cstate="print"/>
          <a:stretch>
            <a:fillRect/>
          </a:stretch>
        </p:blipFill>
        <p:spPr>
          <a:xfrm>
            <a:off x="0" y="0"/>
            <a:ext cx="12192000" cy="6858000"/>
          </a:xfrm>
          <a:prstGeom prst="rect">
            <a:avLst/>
          </a:prstGeom>
        </p:spPr>
      </p:pic>
      <p:sp>
        <p:nvSpPr>
          <p:cNvPr id="1048702" name="标题 1"/>
          <p:cNvSpPr txBox="1"/>
          <p:nvPr userDrawn="1"/>
        </p:nvSpPr>
        <p:spPr>
          <a:xfrm>
            <a:off x="1572329" y="37109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b="1" smtClean="0">
                <a:latin typeface="微软雅黑" panose="020B0503020204020204" pitchFamily="34" charset="-122"/>
                <a:ea typeface="微软雅黑" panose="020B0503020204020204" pitchFamily="34" charset="-122"/>
              </a:rPr>
              <a:t>高考词汇精练</a:t>
            </a:r>
            <a:endParaRPr lang="zh-CN" altLang="en-US" sz="4800" b="1" dirty="0">
              <a:latin typeface="微软雅黑" panose="020B0503020204020204" pitchFamily="34" charset="-122"/>
              <a:ea typeface="微软雅黑" panose="020B0503020204020204" pitchFamily="34" charset="-122"/>
            </a:endParaRPr>
          </a:p>
        </p:txBody>
      </p:sp>
      <p:sp>
        <p:nvSpPr>
          <p:cNvPr id="1048703" name="矩形 7"/>
          <p:cNvSpPr/>
          <p:nvPr userDrawn="1"/>
        </p:nvSpPr>
        <p:spPr>
          <a:xfrm>
            <a:off x="4" y="3018156"/>
            <a:ext cx="1338146" cy="22370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4" name="矩形 8"/>
          <p:cNvSpPr/>
          <p:nvPr userDrawn="1"/>
        </p:nvSpPr>
        <p:spPr>
          <a:xfrm>
            <a:off x="1416209" y="5036527"/>
            <a:ext cx="2330605" cy="2187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5" name="矩形 9"/>
          <p:cNvSpPr/>
          <p:nvPr userDrawn="1"/>
        </p:nvSpPr>
        <p:spPr>
          <a:xfrm>
            <a:off x="3902934" y="5036526"/>
            <a:ext cx="2330605" cy="218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8703"/>
                                        </p:tgtEl>
                                        <p:attrNameLst>
                                          <p:attrName>style.visibility</p:attrName>
                                        </p:attrNameLst>
                                      </p:cBhvr>
                                      <p:to>
                                        <p:strVal val="visible"/>
                                      </p:to>
                                    </p:set>
                                    <p:animEffect transition="in" filter="wipe(down)">
                                      <p:cBhvr>
                                        <p:cTn id="7" dur="500"/>
                                        <p:tgtEl>
                                          <p:spTgt spid="10487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8704"/>
                                        </p:tgtEl>
                                        <p:attrNameLst>
                                          <p:attrName>style.visibility</p:attrName>
                                        </p:attrNameLst>
                                      </p:cBhvr>
                                      <p:to>
                                        <p:strVal val="visible"/>
                                      </p:to>
                                    </p:set>
                                    <p:animEffect transition="in" filter="wipe(left)">
                                      <p:cBhvr>
                                        <p:cTn id="11" dur="500"/>
                                        <p:tgtEl>
                                          <p:spTgt spid="104870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8705"/>
                                        </p:tgtEl>
                                        <p:attrNameLst>
                                          <p:attrName>style.visibility</p:attrName>
                                        </p:attrNameLst>
                                      </p:cBhvr>
                                      <p:to>
                                        <p:strVal val="visible"/>
                                      </p:to>
                                    </p:set>
                                    <p:animEffect transition="in" filter="wipe(left)">
                                      <p:cBhvr>
                                        <p:cTn id="15" dur="500"/>
                                        <p:tgtEl>
                                          <p:spTgt spid="104870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48702"/>
                                        </p:tgtEl>
                                        <p:attrNameLst>
                                          <p:attrName>style.visibility</p:attrName>
                                        </p:attrNameLst>
                                      </p:cBhvr>
                                      <p:to>
                                        <p:strVal val="visible"/>
                                      </p:to>
                                    </p:set>
                                    <p:animEffect transition="in" filter="fade">
                                      <p:cBhvr>
                                        <p:cTn id="19" dur="1000"/>
                                        <p:tgtEl>
                                          <p:spTgt spid="1048702"/>
                                        </p:tgtEl>
                                      </p:cBhvr>
                                    </p:animEffect>
                                    <p:anim calcmode="lin" valueType="num">
                                      <p:cBhvr>
                                        <p:cTn id="20" dur="1000" fill="hold"/>
                                        <p:tgtEl>
                                          <p:spTgt spid="1048702"/>
                                        </p:tgtEl>
                                        <p:attrNameLst>
                                          <p:attrName>ppt_x</p:attrName>
                                        </p:attrNameLst>
                                      </p:cBhvr>
                                      <p:tavLst>
                                        <p:tav tm="0">
                                          <p:val>
                                            <p:strVal val="#ppt_x"/>
                                          </p:val>
                                        </p:tav>
                                        <p:tav tm="100000">
                                          <p:val>
                                            <p:strVal val="#ppt_x"/>
                                          </p:val>
                                        </p:tav>
                                      </p:tavLst>
                                    </p:anim>
                                    <p:anim calcmode="lin" valueType="num">
                                      <p:cBhvr>
                                        <p:cTn id="21" dur="1000" fill="hold"/>
                                        <p:tgtEl>
                                          <p:spTgt spid="10487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2" grpId="0"/>
      <p:bldP spid="1048703" grpId="0" animBg="1"/>
      <p:bldP spid="1048704" grpId="0" animBg="1"/>
      <p:bldP spid="104870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1054148" name="标题 1"/>
          <p:cNvSpPr>
            <a:spLocks noGrp="1"/>
          </p:cNvSpPr>
          <p:nvPr>
            <p:ph type="ctrTitle" hasCustomPrompt="1"/>
          </p:nvPr>
        </p:nvSpPr>
        <p:spPr>
          <a:xfrm>
            <a:off x="2807854" y="317359"/>
            <a:ext cx="9144000" cy="761855"/>
          </a:xfrm>
        </p:spPr>
        <p:txBody>
          <a:bodyPr anchor="b">
            <a:normAutofit/>
          </a:bodyPr>
          <a:lstStyle>
            <a:lvl1pPr algn="ctr">
              <a:defRPr sz="3200" b="1"/>
            </a:lvl1pPr>
          </a:lstStyle>
          <a:p>
            <a:r>
              <a:rPr lang="zh-CN" altLang="en-US" dirty="0" smtClean="0"/>
              <a:t>章标题</a:t>
            </a:r>
            <a:endParaRPr lang="zh-CN" altLang="en-US" dirty="0"/>
          </a:p>
        </p:txBody>
      </p:sp>
      <p:sp>
        <p:nvSpPr>
          <p:cNvPr id="1054149" name="副标题 2"/>
          <p:cNvSpPr>
            <a:spLocks noGrp="1"/>
          </p:cNvSpPr>
          <p:nvPr>
            <p:ph type="subTitle" idx="1" hasCustomPrompt="1"/>
          </p:nvPr>
        </p:nvSpPr>
        <p:spPr>
          <a:xfrm>
            <a:off x="2807854" y="1147313"/>
            <a:ext cx="9144000" cy="53224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各节标题（含超级链接）</a:t>
            </a:r>
            <a:endParaRPr lang="zh-CN" altLang="en-US" dirty="0"/>
          </a:p>
        </p:txBody>
      </p:sp>
      <p:grpSp>
        <p:nvGrpSpPr>
          <p:cNvPr id="2301" name="组合 3"/>
          <p:cNvGrpSpPr/>
          <p:nvPr userDrawn="1"/>
        </p:nvGrpSpPr>
        <p:grpSpPr>
          <a:xfrm>
            <a:off x="114982" y="1908692"/>
            <a:ext cx="3026493" cy="2905010"/>
            <a:chOff x="71850" y="1261711"/>
            <a:chExt cx="3026493" cy="2905010"/>
          </a:xfrm>
        </p:grpSpPr>
        <p:grpSp>
          <p:nvGrpSpPr>
            <p:cNvPr id="2302" name="Group 1"/>
            <p:cNvGrpSpPr/>
            <p:nvPr userDrawn="1"/>
          </p:nvGrpSpPr>
          <p:grpSpPr>
            <a:xfrm>
              <a:off x="129104" y="1261711"/>
              <a:ext cx="2969239" cy="2905010"/>
              <a:chOff x="-949635" y="0"/>
              <a:chExt cx="7009631" cy="6858000"/>
            </a:xfrm>
          </p:grpSpPr>
          <p:sp>
            <p:nvSpPr>
              <p:cNvPr id="1054150" name="Diamond 3"/>
              <p:cNvSpPr/>
              <p:nvPr/>
            </p:nvSpPr>
            <p:spPr bwMode="auto">
              <a:xfrm>
                <a:off x="-949635" y="0"/>
                <a:ext cx="7009631" cy="6858000"/>
              </a:xfrm>
              <a:prstGeom prst="diamond">
                <a:avLst/>
              </a:prstGeom>
              <a:solidFill>
                <a:schemeClr val="tx2">
                  <a:lumMod val="20000"/>
                  <a:lumOff val="80000"/>
                  <a:alpha val="35000"/>
                </a:schemeClr>
              </a:solidFill>
              <a:ln w="19050">
                <a:noFill/>
                <a:round/>
              </a:ln>
            </p:spPr>
            <p:txBody>
              <a:bodyPr anchor="ctr"/>
              <a:lstStyle/>
              <a:p>
                <a:pPr algn="ctr"/>
              </a:p>
            </p:txBody>
          </p:sp>
          <p:sp>
            <p:nvSpPr>
              <p:cNvPr id="1054151" name="Diamond 4"/>
              <p:cNvSpPr/>
              <p:nvPr/>
            </p:nvSpPr>
            <p:spPr bwMode="auto">
              <a:xfrm>
                <a:off x="-176517" y="653134"/>
                <a:ext cx="5647878" cy="5525706"/>
              </a:xfrm>
              <a:prstGeom prst="diamond">
                <a:avLst/>
              </a:prstGeom>
              <a:solidFill>
                <a:schemeClr val="tx2">
                  <a:lumMod val="20000"/>
                  <a:lumOff val="80000"/>
                </a:schemeClr>
              </a:solidFill>
              <a:ln w="19050">
                <a:noFill/>
                <a:round/>
              </a:ln>
            </p:spPr>
            <p:txBody>
              <a:bodyPr anchor="ctr"/>
              <a:lstStyle/>
              <a:p>
                <a:pPr algn="ctr"/>
              </a:p>
            </p:txBody>
          </p:sp>
        </p:grpSp>
        <p:grpSp>
          <p:nvGrpSpPr>
            <p:cNvPr id="2303" name="Group 2"/>
            <p:cNvGrpSpPr/>
            <p:nvPr userDrawn="1"/>
          </p:nvGrpSpPr>
          <p:grpSpPr>
            <a:xfrm>
              <a:off x="71850" y="1824845"/>
              <a:ext cx="1778742" cy="1778742"/>
              <a:chOff x="990600" y="2044717"/>
              <a:chExt cx="2768566" cy="2768566"/>
            </a:xfrm>
          </p:grpSpPr>
          <p:sp>
            <p:nvSpPr>
              <p:cNvPr id="1054152" name="Diamond 5"/>
              <p:cNvSpPr/>
              <p:nvPr/>
            </p:nvSpPr>
            <p:spPr bwMode="auto">
              <a:xfrm>
                <a:off x="990600" y="2044717"/>
                <a:ext cx="2768566" cy="2768566"/>
              </a:xfrm>
              <a:prstGeom prst="diamond">
                <a:avLst/>
              </a:prstGeom>
              <a:solidFill>
                <a:schemeClr val="accent1"/>
              </a:solidFill>
              <a:ln w="50800">
                <a:noFill/>
                <a:round/>
              </a:ln>
            </p:spPr>
            <p:txBody>
              <a:bodyPr anchor="ctr"/>
              <a:lstStyle/>
              <a:p>
                <a:pPr algn="ctr"/>
              </a:p>
            </p:txBody>
          </p:sp>
          <p:grpSp>
            <p:nvGrpSpPr>
              <p:cNvPr id="2304" name="Group 9"/>
              <p:cNvGrpSpPr/>
              <p:nvPr/>
            </p:nvGrpSpPr>
            <p:grpSpPr>
              <a:xfrm>
                <a:off x="1429100" y="2771847"/>
                <a:ext cx="1800200" cy="992584"/>
                <a:chOff x="2345143" y="2365645"/>
                <a:chExt cx="1800200" cy="992584"/>
              </a:xfrm>
            </p:grpSpPr>
            <p:sp>
              <p:nvSpPr>
                <p:cNvPr id="1054153" name="TextBox 7"/>
                <p:cNvSpPr txBox="1"/>
                <p:nvPr/>
              </p:nvSpPr>
              <p:spPr>
                <a:xfrm>
                  <a:off x="2345143" y="2365645"/>
                  <a:ext cx="1800200" cy="677107"/>
                </a:xfrm>
                <a:prstGeom prst="rect">
                  <a:avLst/>
                </a:prstGeom>
                <a:noFill/>
              </p:spPr>
              <p:txBody>
                <a:bodyPr wrap="square" lIns="0" tIns="0" rIns="0" bIns="0">
                  <a:normAutofit fontScale="77500" lnSpcReduction="20000"/>
                </a:bodyPr>
                <a:lstStyle/>
                <a:p>
                  <a:pPr algn="ctr"/>
                  <a:r>
                    <a:rPr lang="zh-CN" altLang="en-US" sz="4400" dirty="0">
                      <a:solidFill>
                        <a:schemeClr val="bg1"/>
                      </a:solidFill>
                    </a:rPr>
                    <a:t>目录</a:t>
                  </a:r>
                  <a:endParaRPr lang="zh-CN" altLang="en-US" sz="4400" dirty="0">
                    <a:solidFill>
                      <a:schemeClr val="bg1"/>
                    </a:solidFill>
                  </a:endParaRPr>
                </a:p>
              </p:txBody>
            </p:sp>
            <p:sp>
              <p:nvSpPr>
                <p:cNvPr id="1054154" name="TextBox 8"/>
                <p:cNvSpPr txBox="1"/>
                <p:nvPr/>
              </p:nvSpPr>
              <p:spPr>
                <a:xfrm>
                  <a:off x="2345143" y="3142785"/>
                  <a:ext cx="1800200" cy="215444"/>
                </a:xfrm>
                <a:prstGeom prst="rect">
                  <a:avLst/>
                </a:prstGeom>
                <a:noFill/>
              </p:spPr>
              <p:txBody>
                <a:bodyPr wrap="square" lIns="0" tIns="0" rIns="0" bIns="0">
                  <a:normAutofit fontScale="77500" lnSpcReduction="20000"/>
                </a:bodyPr>
                <a:lstStyle/>
                <a:p>
                  <a:pPr algn="ctr"/>
                  <a:r>
                    <a:rPr lang="en-US" altLang="zh-CN" sz="1400">
                      <a:solidFill>
                        <a:schemeClr val="bg1"/>
                      </a:solidFill>
                    </a:rPr>
                    <a:t>CONTENTS</a:t>
                  </a:r>
                  <a:endParaRPr lang="en-US" altLang="zh-CN" sz="1400">
                    <a:solidFill>
                      <a:schemeClr val="bg1"/>
                    </a:solidFill>
                  </a:endParaRPr>
                </a:p>
              </p:txBody>
            </p:sp>
          </p:grpSp>
        </p:grpSp>
      </p:grpSp>
      <p:sp>
        <p:nvSpPr>
          <p:cNvPr id="1054155" name="动作按钮: 后退或前一项 15">
            <a:hlinkClick r:id="" action="ppaction://hlinkshowjump?jump=previousslide" highlightClick="1"/>
          </p:cNvPr>
          <p:cNvSpPr/>
          <p:nvPr userDrawn="1"/>
        </p:nvSpPr>
        <p:spPr>
          <a:xfrm>
            <a:off x="10990894"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54156" name="动作按钮: 前进或下一项 16">
            <a:hlinkClick r:id="" action="ppaction://hlinkshowjump?jump=nextslide" highlightClick="1"/>
          </p:cNvPr>
          <p:cNvSpPr/>
          <p:nvPr userDrawn="1"/>
        </p:nvSpPr>
        <p:spPr>
          <a:xfrm>
            <a:off x="11354432"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54157" name="动作按钮: 结束 17">
            <a:hlinkClick r:id="" action="ppaction://hlinkshowjump?jump=endshow" highlightClick="1"/>
          </p:cNvPr>
          <p:cNvSpPr/>
          <p:nvPr userDrawn="1"/>
        </p:nvSpPr>
        <p:spPr>
          <a:xfrm>
            <a:off x="11708444"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3145732" name="直接连接符 18"/>
          <p:cNvCxnSpPr/>
          <p:nvPr userDrawn="1"/>
        </p:nvCxnSpPr>
        <p:spPr>
          <a:xfrm>
            <a:off x="2807854" y="1105093"/>
            <a:ext cx="915459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306" name="Group 1"/>
          <p:cNvGrpSpPr/>
          <p:nvPr userDrawn="1"/>
        </p:nvGrpSpPr>
        <p:grpSpPr>
          <a:xfrm>
            <a:off x="821831" y="1261711"/>
            <a:ext cx="2969239" cy="2905010"/>
            <a:chOff x="-949635" y="0"/>
            <a:chExt cx="7009631" cy="6858000"/>
          </a:xfrm>
        </p:grpSpPr>
        <p:sp>
          <p:nvSpPr>
            <p:cNvPr id="1054158" name="Diamond 3"/>
            <p:cNvSpPr/>
            <p:nvPr/>
          </p:nvSpPr>
          <p:spPr bwMode="auto">
            <a:xfrm>
              <a:off x="-949635" y="0"/>
              <a:ext cx="7009631" cy="6858000"/>
            </a:xfrm>
            <a:prstGeom prst="diamond">
              <a:avLst/>
            </a:prstGeom>
            <a:solidFill>
              <a:schemeClr val="tx2">
                <a:lumMod val="20000"/>
                <a:lumOff val="80000"/>
                <a:alpha val="35000"/>
              </a:schemeClr>
            </a:solidFill>
            <a:ln w="19050">
              <a:noFill/>
              <a:round/>
            </a:ln>
          </p:spPr>
          <p:txBody>
            <a:bodyPr anchor="ctr"/>
            <a:lstStyle/>
            <a:p>
              <a:pPr algn="ctr"/>
            </a:p>
          </p:txBody>
        </p:sp>
        <p:sp>
          <p:nvSpPr>
            <p:cNvPr id="1054159" name="Diamond 4"/>
            <p:cNvSpPr/>
            <p:nvPr/>
          </p:nvSpPr>
          <p:spPr bwMode="auto">
            <a:xfrm>
              <a:off x="-176517" y="653134"/>
              <a:ext cx="5647878" cy="5525706"/>
            </a:xfrm>
            <a:prstGeom prst="diamond">
              <a:avLst/>
            </a:prstGeom>
            <a:solidFill>
              <a:schemeClr val="tx2">
                <a:lumMod val="20000"/>
                <a:lumOff val="80000"/>
              </a:schemeClr>
            </a:solidFill>
            <a:ln w="19050">
              <a:noFill/>
              <a:round/>
            </a:ln>
          </p:spPr>
          <p:txBody>
            <a:bodyPr anchor="ctr"/>
            <a:lstStyle/>
            <a:p>
              <a:pPr algn="ctr"/>
            </a:p>
          </p:txBody>
        </p:sp>
      </p:grpSp>
      <p:grpSp>
        <p:nvGrpSpPr>
          <p:cNvPr id="2307" name="Group 2"/>
          <p:cNvGrpSpPr/>
          <p:nvPr userDrawn="1"/>
        </p:nvGrpSpPr>
        <p:grpSpPr>
          <a:xfrm>
            <a:off x="764577" y="1824845"/>
            <a:ext cx="1778742" cy="1778742"/>
            <a:chOff x="990600" y="2044717"/>
            <a:chExt cx="2768566" cy="2768566"/>
          </a:xfrm>
        </p:grpSpPr>
        <p:sp>
          <p:nvSpPr>
            <p:cNvPr id="1054160" name="Diamond 5"/>
            <p:cNvSpPr/>
            <p:nvPr/>
          </p:nvSpPr>
          <p:spPr bwMode="auto">
            <a:xfrm>
              <a:off x="990600" y="2044717"/>
              <a:ext cx="2768566" cy="2768566"/>
            </a:xfrm>
            <a:prstGeom prst="diamond">
              <a:avLst/>
            </a:prstGeom>
            <a:solidFill>
              <a:schemeClr val="accent1"/>
            </a:solidFill>
            <a:ln w="50800">
              <a:noFill/>
              <a:round/>
            </a:ln>
          </p:spPr>
          <p:txBody>
            <a:bodyPr anchor="ctr"/>
            <a:lstStyle/>
            <a:p>
              <a:pPr algn="ctr"/>
            </a:p>
          </p:txBody>
        </p:sp>
        <p:grpSp>
          <p:nvGrpSpPr>
            <p:cNvPr id="2308" name="Group 9"/>
            <p:cNvGrpSpPr/>
            <p:nvPr/>
          </p:nvGrpSpPr>
          <p:grpSpPr>
            <a:xfrm>
              <a:off x="1429100" y="2771847"/>
              <a:ext cx="1800200" cy="992584"/>
              <a:chOff x="2345143" y="2365645"/>
              <a:chExt cx="1800200" cy="992584"/>
            </a:xfrm>
          </p:grpSpPr>
          <p:sp>
            <p:nvSpPr>
              <p:cNvPr id="1054161" name="TextBox 7"/>
              <p:cNvSpPr txBox="1"/>
              <p:nvPr/>
            </p:nvSpPr>
            <p:spPr>
              <a:xfrm>
                <a:off x="2345143" y="2365645"/>
                <a:ext cx="1800200" cy="677107"/>
              </a:xfrm>
              <a:prstGeom prst="rect">
                <a:avLst/>
              </a:prstGeom>
              <a:noFill/>
            </p:spPr>
            <p:txBody>
              <a:bodyPr wrap="square" lIns="0" tIns="0" rIns="0" bIns="0">
                <a:normAutofit fontScale="77500" lnSpcReduction="20000"/>
              </a:bodyPr>
              <a:lstStyle/>
              <a:p>
                <a:pPr algn="ctr"/>
                <a:r>
                  <a:rPr lang="zh-CN" altLang="en-US" sz="4400" dirty="0">
                    <a:solidFill>
                      <a:schemeClr val="bg1"/>
                    </a:solidFill>
                  </a:rPr>
                  <a:t>目录</a:t>
                </a:r>
                <a:endParaRPr lang="zh-CN" altLang="en-US" sz="4400" dirty="0">
                  <a:solidFill>
                    <a:schemeClr val="bg1"/>
                  </a:solidFill>
                </a:endParaRPr>
              </a:p>
            </p:txBody>
          </p:sp>
          <p:sp>
            <p:nvSpPr>
              <p:cNvPr id="1054162" name="TextBox 8"/>
              <p:cNvSpPr txBox="1"/>
              <p:nvPr/>
            </p:nvSpPr>
            <p:spPr>
              <a:xfrm>
                <a:off x="2345143" y="3142785"/>
                <a:ext cx="1800200" cy="215444"/>
              </a:xfrm>
              <a:prstGeom prst="rect">
                <a:avLst/>
              </a:prstGeom>
              <a:noFill/>
            </p:spPr>
            <p:txBody>
              <a:bodyPr wrap="square" lIns="0" tIns="0" rIns="0" bIns="0">
                <a:normAutofit fontScale="77500" lnSpcReduction="20000"/>
              </a:bodyPr>
              <a:lstStyle/>
              <a:p>
                <a:pPr algn="ctr"/>
                <a:r>
                  <a:rPr lang="en-US" altLang="zh-CN" sz="1400">
                    <a:solidFill>
                      <a:schemeClr val="bg1"/>
                    </a:solidFill>
                  </a:rPr>
                  <a:t>CONTENTS</a:t>
                </a:r>
                <a:endParaRPr lang="en-US" altLang="zh-CN" sz="1400">
                  <a:solidFill>
                    <a:schemeClr val="bg1"/>
                  </a:solidFill>
                </a:endParaRPr>
              </a:p>
            </p:txBody>
          </p:sp>
        </p:grpSp>
      </p:grpSp>
      <p:sp>
        <p:nvSpPr>
          <p:cNvPr id="1054163" name="Diamond 11"/>
          <p:cNvSpPr/>
          <p:nvPr userDrawn="1"/>
        </p:nvSpPr>
        <p:spPr bwMode="auto">
          <a:xfrm>
            <a:off x="1879174" y="951570"/>
            <a:ext cx="739798" cy="739797"/>
          </a:xfrm>
          <a:prstGeom prst="diamond">
            <a:avLst/>
          </a:prstGeom>
          <a:solidFill>
            <a:schemeClr val="accent2"/>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01</a:t>
            </a:r>
            <a:endParaRPr lang="en-US" altLang="zh-CN" sz="2400" b="1">
              <a:solidFill>
                <a:schemeClr val="bg1"/>
              </a:solidFill>
              <a:latin typeface="Impact" panose="020B0806030902050204" pitchFamily="34" charset="0"/>
            </a:endParaRPr>
          </a:p>
        </p:txBody>
      </p:sp>
      <p:sp>
        <p:nvSpPr>
          <p:cNvPr id="1054164" name="Diamond 12"/>
          <p:cNvSpPr/>
          <p:nvPr userDrawn="1"/>
        </p:nvSpPr>
        <p:spPr bwMode="auto">
          <a:xfrm>
            <a:off x="2707062" y="1762528"/>
            <a:ext cx="739798" cy="739797"/>
          </a:xfrm>
          <a:prstGeom prst="diamond">
            <a:avLst/>
          </a:prstGeom>
          <a:solidFill>
            <a:schemeClr val="accent3"/>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02</a:t>
            </a:r>
            <a:endParaRPr lang="en-US" altLang="zh-CN" sz="2400" b="1">
              <a:solidFill>
                <a:schemeClr val="bg1"/>
              </a:solidFill>
              <a:latin typeface="Impact" panose="020B0806030902050204" pitchFamily="34" charset="0"/>
            </a:endParaRPr>
          </a:p>
        </p:txBody>
      </p:sp>
      <p:sp>
        <p:nvSpPr>
          <p:cNvPr id="1054165" name="Diamond 13"/>
          <p:cNvSpPr/>
          <p:nvPr userDrawn="1"/>
        </p:nvSpPr>
        <p:spPr bwMode="auto">
          <a:xfrm>
            <a:off x="2707062" y="2907540"/>
            <a:ext cx="739798" cy="739797"/>
          </a:xfrm>
          <a:prstGeom prst="diamond">
            <a:avLst/>
          </a:prstGeom>
          <a:solidFill>
            <a:schemeClr val="accent4"/>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03</a:t>
            </a:r>
            <a:endParaRPr lang="en-US" altLang="zh-CN" sz="2400" b="1">
              <a:solidFill>
                <a:schemeClr val="bg1"/>
              </a:solidFill>
              <a:latin typeface="Impact" panose="020B0806030902050204" pitchFamily="34" charset="0"/>
            </a:endParaRPr>
          </a:p>
        </p:txBody>
      </p:sp>
      <p:sp>
        <p:nvSpPr>
          <p:cNvPr id="1054166" name="Diamond 14"/>
          <p:cNvSpPr/>
          <p:nvPr userDrawn="1"/>
        </p:nvSpPr>
        <p:spPr bwMode="auto">
          <a:xfrm>
            <a:off x="1879174" y="3768327"/>
            <a:ext cx="739798" cy="739797"/>
          </a:xfrm>
          <a:prstGeom prst="diamond">
            <a:avLst/>
          </a:prstGeom>
          <a:solidFill>
            <a:schemeClr val="accent5"/>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04</a:t>
            </a:r>
            <a:endParaRPr lang="en-US" altLang="zh-CN" sz="2400" b="1">
              <a:solidFill>
                <a:schemeClr val="bg1"/>
              </a:solidFill>
              <a:latin typeface="Impact" panose="020B0806030902050204" pitchFamily="34" charset="0"/>
            </a:endParaRPr>
          </a:p>
        </p:txBody>
      </p:sp>
      <p:grpSp>
        <p:nvGrpSpPr>
          <p:cNvPr id="2309" name="Group 21"/>
          <p:cNvGrpSpPr/>
          <p:nvPr userDrawn="1"/>
        </p:nvGrpSpPr>
        <p:grpSpPr>
          <a:xfrm>
            <a:off x="2618972" y="1135204"/>
            <a:ext cx="2545865" cy="361864"/>
            <a:chOff x="3943834" y="704409"/>
            <a:chExt cx="3962574" cy="563232"/>
          </a:xfrm>
        </p:grpSpPr>
        <p:sp>
          <p:nvSpPr>
            <p:cNvPr id="1054167" name="TextBox 19"/>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1">
                      <a:lumMod val="100000"/>
                    </a:schemeClr>
                  </a:solidFill>
                </a:rPr>
                <a:t>标题文本预设</a:t>
              </a:r>
              <a:endParaRPr lang="zh-CN" altLang="en-US" sz="1600" b="1">
                <a:solidFill>
                  <a:schemeClr val="accent1">
                    <a:lumMod val="100000"/>
                  </a:schemeClr>
                </a:solidFill>
              </a:endParaRPr>
            </a:p>
          </p:txBody>
        </p:sp>
        <p:sp>
          <p:nvSpPr>
            <p:cNvPr id="1054168" name="TextBox 20"/>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grpSp>
        <p:nvGrpSpPr>
          <p:cNvPr id="2310" name="Group 22"/>
          <p:cNvGrpSpPr/>
          <p:nvPr userDrawn="1"/>
        </p:nvGrpSpPr>
        <p:grpSpPr>
          <a:xfrm>
            <a:off x="3446860" y="1930146"/>
            <a:ext cx="2545865" cy="361864"/>
            <a:chOff x="3943834" y="704409"/>
            <a:chExt cx="3962574" cy="563232"/>
          </a:xfrm>
        </p:grpSpPr>
        <p:sp>
          <p:nvSpPr>
            <p:cNvPr id="1054169" name="TextBox 23"/>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2">
                      <a:lumMod val="100000"/>
                    </a:schemeClr>
                  </a:solidFill>
                </a:rPr>
                <a:t>标题文本预设</a:t>
              </a:r>
              <a:endParaRPr lang="zh-CN" altLang="en-US" sz="1600" b="1">
                <a:solidFill>
                  <a:schemeClr val="accent2">
                    <a:lumMod val="100000"/>
                  </a:schemeClr>
                </a:solidFill>
              </a:endParaRPr>
            </a:p>
          </p:txBody>
        </p:sp>
        <p:sp>
          <p:nvSpPr>
            <p:cNvPr id="1054170" name="TextBox 24"/>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grpSp>
        <p:nvGrpSpPr>
          <p:cNvPr id="2311" name="Group 25"/>
          <p:cNvGrpSpPr/>
          <p:nvPr userDrawn="1"/>
        </p:nvGrpSpPr>
        <p:grpSpPr>
          <a:xfrm>
            <a:off x="3446860" y="3148925"/>
            <a:ext cx="2545865" cy="361864"/>
            <a:chOff x="3943834" y="704409"/>
            <a:chExt cx="3962574" cy="563232"/>
          </a:xfrm>
        </p:grpSpPr>
        <p:sp>
          <p:nvSpPr>
            <p:cNvPr id="1054171" name="TextBox 26"/>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3">
                      <a:lumMod val="100000"/>
                    </a:schemeClr>
                  </a:solidFill>
                </a:rPr>
                <a:t>标题文本预设</a:t>
              </a:r>
              <a:endParaRPr lang="zh-CN" altLang="en-US" sz="1600" b="1">
                <a:solidFill>
                  <a:schemeClr val="accent3">
                    <a:lumMod val="100000"/>
                  </a:schemeClr>
                </a:solidFill>
              </a:endParaRPr>
            </a:p>
          </p:txBody>
        </p:sp>
        <p:sp>
          <p:nvSpPr>
            <p:cNvPr id="1054172" name="TextBox 27"/>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grpSp>
        <p:nvGrpSpPr>
          <p:cNvPr id="2312" name="Group 28"/>
          <p:cNvGrpSpPr/>
          <p:nvPr userDrawn="1"/>
        </p:nvGrpSpPr>
        <p:grpSpPr>
          <a:xfrm>
            <a:off x="2618972" y="4024449"/>
            <a:ext cx="2545865" cy="361864"/>
            <a:chOff x="3943834" y="704409"/>
            <a:chExt cx="3962574" cy="563232"/>
          </a:xfrm>
        </p:grpSpPr>
        <p:sp>
          <p:nvSpPr>
            <p:cNvPr id="1054173" name="TextBox 29"/>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4">
                      <a:lumMod val="100000"/>
                    </a:schemeClr>
                  </a:solidFill>
                </a:rPr>
                <a:t>标题文本预设</a:t>
              </a:r>
              <a:endParaRPr lang="zh-CN" altLang="en-US" sz="1600" b="1">
                <a:solidFill>
                  <a:schemeClr val="accent4">
                    <a:lumMod val="100000"/>
                  </a:schemeClr>
                </a:solidFill>
              </a:endParaRPr>
            </a:p>
          </p:txBody>
        </p:sp>
        <p:sp>
          <p:nvSpPr>
            <p:cNvPr id="1054174" name="TextBox 30"/>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endParaRPr lang="zh-CN" altLang="en-US" sz="1050">
                <a:solidFill>
                  <a:schemeClr val="dk1">
                    <a:lumMod val="100000"/>
                  </a:schemeClr>
                </a:solidFill>
              </a:endParaRPr>
            </a:p>
          </p:txBody>
        </p:sp>
      </p:grpSp>
      <p:sp>
        <p:nvSpPr>
          <p:cNvPr id="1054175" name="文本框 30">
            <a:hlinkClick r:id="" action="ppaction://noaction"/>
          </p:cNvPr>
          <p:cNvSpPr txBox="1">
            <a:spLocks noChangeArrowheads="1"/>
          </p:cNvSpPr>
          <p:nvPr userDrawn="1"/>
        </p:nvSpPr>
        <p:spPr bwMode="auto">
          <a:xfrm>
            <a:off x="10071100" y="6511490"/>
            <a:ext cx="887413" cy="3079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endParaRPr lang="zh-CN" altLang="en-US" sz="1400" b="1" dirty="0" smtClean="0">
              <a:solidFill>
                <a:srgbClr val="BFBFBF"/>
              </a:solidFill>
              <a:latin typeface="微软雅黑" panose="020B0503020204020204" pitchFamily="34" charset="-122"/>
              <a:ea typeface="微软雅黑" panose="020B0503020204020204" pitchFamily="34" charset="-122"/>
            </a:endParaRPr>
          </a:p>
        </p:txBody>
      </p:sp>
      <p:sp>
        <p:nvSpPr>
          <p:cNvPr id="1054176" name="动作按钮: 后退或前一项 31">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54177" name="动作按钮: 前进或下一项 32">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54178" name="动作按钮: 结束 33">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07"/>
                                        </p:tgtEl>
                                        <p:attrNameLst>
                                          <p:attrName>style.visibility</p:attrName>
                                        </p:attrNameLst>
                                      </p:cBhvr>
                                      <p:to>
                                        <p:strVal val="visible"/>
                                      </p:to>
                                    </p:set>
                                    <p:animEffect transition="in" filter="fade">
                                      <p:cBhvr>
                                        <p:cTn id="7" dur="1000"/>
                                        <p:tgtEl>
                                          <p:spTgt spid="2307"/>
                                        </p:tgtEl>
                                      </p:cBhvr>
                                    </p:animEffect>
                                    <p:anim calcmode="lin" valueType="num">
                                      <p:cBhvr>
                                        <p:cTn id="8" dur="1000" fill="hold"/>
                                        <p:tgtEl>
                                          <p:spTgt spid="2307"/>
                                        </p:tgtEl>
                                        <p:attrNameLst>
                                          <p:attrName>ppt_x</p:attrName>
                                        </p:attrNameLst>
                                      </p:cBhvr>
                                      <p:tavLst>
                                        <p:tav tm="0">
                                          <p:val>
                                            <p:strVal val="#ppt_x"/>
                                          </p:val>
                                        </p:tav>
                                        <p:tav tm="100000">
                                          <p:val>
                                            <p:strVal val="#ppt_x"/>
                                          </p:val>
                                        </p:tav>
                                      </p:tavLst>
                                    </p:anim>
                                    <p:anim calcmode="lin" valueType="num">
                                      <p:cBhvr>
                                        <p:cTn id="9" dur="1000" fill="hold"/>
                                        <p:tgtEl>
                                          <p:spTgt spid="23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306"/>
                                        </p:tgtEl>
                                        <p:attrNameLst>
                                          <p:attrName>style.visibility</p:attrName>
                                        </p:attrNameLst>
                                      </p:cBhvr>
                                      <p:to>
                                        <p:strVal val="visible"/>
                                      </p:to>
                                    </p:set>
                                    <p:animEffect transition="in" filter="randombar(horizontal)">
                                      <p:cBhvr>
                                        <p:cTn id="13" dur="500"/>
                                        <p:tgtEl>
                                          <p:spTgt spid="2306"/>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54163"/>
                                        </p:tgtEl>
                                        <p:attrNameLst>
                                          <p:attrName>style.visibility</p:attrName>
                                        </p:attrNameLst>
                                      </p:cBhvr>
                                      <p:to>
                                        <p:strVal val="visible"/>
                                      </p:to>
                                    </p:set>
                                    <p:anim calcmode="lin" valueType="num">
                                      <p:cBhvr additive="base">
                                        <p:cTn id="17" dur="500" fill="hold"/>
                                        <p:tgtEl>
                                          <p:spTgt spid="1054163"/>
                                        </p:tgtEl>
                                        <p:attrNameLst>
                                          <p:attrName>ppt_x</p:attrName>
                                        </p:attrNameLst>
                                      </p:cBhvr>
                                      <p:tavLst>
                                        <p:tav tm="0">
                                          <p:val>
                                            <p:strVal val="0-#ppt_w/2"/>
                                          </p:val>
                                        </p:tav>
                                        <p:tav tm="100000">
                                          <p:val>
                                            <p:strVal val="#ppt_x"/>
                                          </p:val>
                                        </p:tav>
                                      </p:tavLst>
                                    </p:anim>
                                    <p:anim calcmode="lin" valueType="num">
                                      <p:cBhvr additive="base">
                                        <p:cTn id="18" dur="500" fill="hold"/>
                                        <p:tgtEl>
                                          <p:spTgt spid="105416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54164"/>
                                        </p:tgtEl>
                                        <p:attrNameLst>
                                          <p:attrName>style.visibility</p:attrName>
                                        </p:attrNameLst>
                                      </p:cBhvr>
                                      <p:to>
                                        <p:strVal val="visible"/>
                                      </p:to>
                                    </p:set>
                                    <p:anim calcmode="lin" valueType="num">
                                      <p:cBhvr additive="base">
                                        <p:cTn id="21" dur="500" fill="hold"/>
                                        <p:tgtEl>
                                          <p:spTgt spid="1054164"/>
                                        </p:tgtEl>
                                        <p:attrNameLst>
                                          <p:attrName>ppt_x</p:attrName>
                                        </p:attrNameLst>
                                      </p:cBhvr>
                                      <p:tavLst>
                                        <p:tav tm="0">
                                          <p:val>
                                            <p:strVal val="0-#ppt_w/2"/>
                                          </p:val>
                                        </p:tav>
                                        <p:tav tm="100000">
                                          <p:val>
                                            <p:strVal val="#ppt_x"/>
                                          </p:val>
                                        </p:tav>
                                      </p:tavLst>
                                    </p:anim>
                                    <p:anim calcmode="lin" valueType="num">
                                      <p:cBhvr additive="base">
                                        <p:cTn id="22" dur="500" fill="hold"/>
                                        <p:tgtEl>
                                          <p:spTgt spid="105416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54165"/>
                                        </p:tgtEl>
                                        <p:attrNameLst>
                                          <p:attrName>style.visibility</p:attrName>
                                        </p:attrNameLst>
                                      </p:cBhvr>
                                      <p:to>
                                        <p:strVal val="visible"/>
                                      </p:to>
                                    </p:set>
                                    <p:anim calcmode="lin" valueType="num">
                                      <p:cBhvr additive="base">
                                        <p:cTn id="25" dur="500" fill="hold"/>
                                        <p:tgtEl>
                                          <p:spTgt spid="1054165"/>
                                        </p:tgtEl>
                                        <p:attrNameLst>
                                          <p:attrName>ppt_x</p:attrName>
                                        </p:attrNameLst>
                                      </p:cBhvr>
                                      <p:tavLst>
                                        <p:tav tm="0">
                                          <p:val>
                                            <p:strVal val="0-#ppt_w/2"/>
                                          </p:val>
                                        </p:tav>
                                        <p:tav tm="100000">
                                          <p:val>
                                            <p:strVal val="#ppt_x"/>
                                          </p:val>
                                        </p:tav>
                                      </p:tavLst>
                                    </p:anim>
                                    <p:anim calcmode="lin" valueType="num">
                                      <p:cBhvr additive="base">
                                        <p:cTn id="26" dur="500" fill="hold"/>
                                        <p:tgtEl>
                                          <p:spTgt spid="105416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54166"/>
                                        </p:tgtEl>
                                        <p:attrNameLst>
                                          <p:attrName>style.visibility</p:attrName>
                                        </p:attrNameLst>
                                      </p:cBhvr>
                                      <p:to>
                                        <p:strVal val="visible"/>
                                      </p:to>
                                    </p:set>
                                    <p:anim calcmode="lin" valueType="num">
                                      <p:cBhvr additive="base">
                                        <p:cTn id="29" dur="500" fill="hold"/>
                                        <p:tgtEl>
                                          <p:spTgt spid="1054166"/>
                                        </p:tgtEl>
                                        <p:attrNameLst>
                                          <p:attrName>ppt_x</p:attrName>
                                        </p:attrNameLst>
                                      </p:cBhvr>
                                      <p:tavLst>
                                        <p:tav tm="0">
                                          <p:val>
                                            <p:strVal val="0-#ppt_w/2"/>
                                          </p:val>
                                        </p:tav>
                                        <p:tav tm="100000">
                                          <p:val>
                                            <p:strVal val="#ppt_x"/>
                                          </p:val>
                                        </p:tav>
                                      </p:tavLst>
                                    </p:anim>
                                    <p:anim calcmode="lin" valueType="num">
                                      <p:cBhvr additive="base">
                                        <p:cTn id="30" dur="500" fill="hold"/>
                                        <p:tgtEl>
                                          <p:spTgt spid="105416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12"/>
                                        </p:tgtEl>
                                        <p:attrNameLst>
                                          <p:attrName>style.visibility</p:attrName>
                                        </p:attrNameLst>
                                      </p:cBhvr>
                                      <p:to>
                                        <p:strVal val="visible"/>
                                      </p:to>
                                    </p:set>
                                    <p:anim calcmode="lin" valueType="num">
                                      <p:cBhvr additive="base">
                                        <p:cTn id="33" dur="500" fill="hold"/>
                                        <p:tgtEl>
                                          <p:spTgt spid="2312"/>
                                        </p:tgtEl>
                                        <p:attrNameLst>
                                          <p:attrName>ppt_x</p:attrName>
                                        </p:attrNameLst>
                                      </p:cBhvr>
                                      <p:tavLst>
                                        <p:tav tm="0">
                                          <p:val>
                                            <p:strVal val="0-#ppt_w/2"/>
                                          </p:val>
                                        </p:tav>
                                        <p:tav tm="100000">
                                          <p:val>
                                            <p:strVal val="#ppt_x"/>
                                          </p:val>
                                        </p:tav>
                                      </p:tavLst>
                                    </p:anim>
                                    <p:anim calcmode="lin" valueType="num">
                                      <p:cBhvr additive="base">
                                        <p:cTn id="34" dur="500" fill="hold"/>
                                        <p:tgtEl>
                                          <p:spTgt spid="23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311"/>
                                        </p:tgtEl>
                                        <p:attrNameLst>
                                          <p:attrName>style.visibility</p:attrName>
                                        </p:attrNameLst>
                                      </p:cBhvr>
                                      <p:to>
                                        <p:strVal val="visible"/>
                                      </p:to>
                                    </p:set>
                                    <p:anim calcmode="lin" valueType="num">
                                      <p:cBhvr additive="base">
                                        <p:cTn id="37" dur="500" fill="hold"/>
                                        <p:tgtEl>
                                          <p:spTgt spid="2311"/>
                                        </p:tgtEl>
                                        <p:attrNameLst>
                                          <p:attrName>ppt_x</p:attrName>
                                        </p:attrNameLst>
                                      </p:cBhvr>
                                      <p:tavLst>
                                        <p:tav tm="0">
                                          <p:val>
                                            <p:strVal val="0-#ppt_w/2"/>
                                          </p:val>
                                        </p:tav>
                                        <p:tav tm="100000">
                                          <p:val>
                                            <p:strVal val="#ppt_x"/>
                                          </p:val>
                                        </p:tav>
                                      </p:tavLst>
                                    </p:anim>
                                    <p:anim calcmode="lin" valueType="num">
                                      <p:cBhvr additive="base">
                                        <p:cTn id="38" dur="500" fill="hold"/>
                                        <p:tgtEl>
                                          <p:spTgt spid="231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310"/>
                                        </p:tgtEl>
                                        <p:attrNameLst>
                                          <p:attrName>style.visibility</p:attrName>
                                        </p:attrNameLst>
                                      </p:cBhvr>
                                      <p:to>
                                        <p:strVal val="visible"/>
                                      </p:to>
                                    </p:set>
                                    <p:anim calcmode="lin" valueType="num">
                                      <p:cBhvr additive="base">
                                        <p:cTn id="41" dur="500" fill="hold"/>
                                        <p:tgtEl>
                                          <p:spTgt spid="2310"/>
                                        </p:tgtEl>
                                        <p:attrNameLst>
                                          <p:attrName>ppt_x</p:attrName>
                                        </p:attrNameLst>
                                      </p:cBhvr>
                                      <p:tavLst>
                                        <p:tav tm="0">
                                          <p:val>
                                            <p:strVal val="0-#ppt_w/2"/>
                                          </p:val>
                                        </p:tav>
                                        <p:tav tm="100000">
                                          <p:val>
                                            <p:strVal val="#ppt_x"/>
                                          </p:val>
                                        </p:tav>
                                      </p:tavLst>
                                    </p:anim>
                                    <p:anim calcmode="lin" valueType="num">
                                      <p:cBhvr additive="base">
                                        <p:cTn id="42" dur="500" fill="hold"/>
                                        <p:tgtEl>
                                          <p:spTgt spid="231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309"/>
                                        </p:tgtEl>
                                        <p:attrNameLst>
                                          <p:attrName>style.visibility</p:attrName>
                                        </p:attrNameLst>
                                      </p:cBhvr>
                                      <p:to>
                                        <p:strVal val="visible"/>
                                      </p:to>
                                    </p:set>
                                    <p:anim calcmode="lin" valueType="num">
                                      <p:cBhvr additive="base">
                                        <p:cTn id="45" dur="500" fill="hold"/>
                                        <p:tgtEl>
                                          <p:spTgt spid="2309"/>
                                        </p:tgtEl>
                                        <p:attrNameLst>
                                          <p:attrName>ppt_x</p:attrName>
                                        </p:attrNameLst>
                                      </p:cBhvr>
                                      <p:tavLst>
                                        <p:tav tm="0">
                                          <p:val>
                                            <p:strVal val="0-#ppt_w/2"/>
                                          </p:val>
                                        </p:tav>
                                        <p:tav tm="100000">
                                          <p:val>
                                            <p:strVal val="#ppt_x"/>
                                          </p:val>
                                        </p:tav>
                                      </p:tavLst>
                                    </p:anim>
                                    <p:anim calcmode="lin" valueType="num">
                                      <p:cBhvr additive="base">
                                        <p:cTn id="46" dur="500" fill="hold"/>
                                        <p:tgtEl>
                                          <p:spTgt spid="2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163" grpId="0" animBg="1"/>
      <p:bldP spid="1054164" grpId="0" animBg="1"/>
      <p:bldP spid="1054165" grpId="0" animBg="1"/>
      <p:bldP spid="105416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48584" name="标题 1"/>
          <p:cNvSpPr>
            <a:spLocks noGrp="1"/>
          </p:cNvSpPr>
          <p:nvPr>
            <p:ph type="title" hasCustomPrompt="1"/>
          </p:nvPr>
        </p:nvSpPr>
        <p:spPr>
          <a:xfrm>
            <a:off x="108222" y="80457"/>
            <a:ext cx="11905977" cy="644166"/>
          </a:xfrm>
        </p:spPr>
        <p:txBody>
          <a:bodyPr/>
          <a:lstStyle>
            <a:lvl1pPr algn="ctr"/>
          </a:lstStyle>
          <a:p>
            <a:r>
              <a:rPr lang="zh-CN" altLang="en-US" dirty="0" smtClean="0"/>
              <a:t>课时标题</a:t>
            </a:r>
            <a:endParaRPr lang="zh-CN" altLang="en-US" dirty="0"/>
          </a:p>
        </p:txBody>
      </p:sp>
      <p:sp>
        <p:nvSpPr>
          <p:cNvPr id="1048585" name="灯片编号占位符 4"/>
          <p:cNvSpPr>
            <a:spLocks noGrp="1"/>
          </p:cNvSpPr>
          <p:nvPr>
            <p:ph type="sldNum" sz="quarter" idx="12"/>
          </p:nvPr>
        </p:nvSpPr>
        <p:spPr>
          <a:xfrm>
            <a:off x="489018" y="6430679"/>
            <a:ext cx="372373" cy="365125"/>
          </a:xfrm>
        </p:spPr>
        <p:txBody>
          <a:bodyPr/>
          <a:lstStyle>
            <a:lvl1pPr>
              <a:defRPr sz="1200"/>
            </a:lvl1pPr>
          </a:lstStyle>
          <a:p>
            <a:fld id="{E82546D3-0A1B-4AD3-8423-C2D4F2A3C694}" type="slidenum">
              <a:rPr lang="zh-CN" altLang="en-US" smtClean="0"/>
            </a:fld>
            <a:endParaRPr lang="zh-CN" altLang="en-US" dirty="0"/>
          </a:p>
        </p:txBody>
      </p:sp>
      <p:sp>
        <p:nvSpPr>
          <p:cNvPr id="1048586" name="文本框 29">
            <a:hlinkClick r:id="rId2" action="ppaction://hlinksldjump"/>
          </p:cNvPr>
          <p:cNvSpPr txBox="1">
            <a:spLocks noChangeArrowheads="1"/>
          </p:cNvSpPr>
          <p:nvPr userDrawn="1"/>
        </p:nvSpPr>
        <p:spPr bwMode="auto">
          <a:xfrm>
            <a:off x="10071100" y="6511490"/>
            <a:ext cx="887413" cy="3079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endParaRPr lang="zh-CN" altLang="en-US" sz="1400" b="1" dirty="0" smtClean="0">
              <a:solidFill>
                <a:srgbClr val="BFBFBF"/>
              </a:solidFill>
              <a:latin typeface="微软雅黑" panose="020B0503020204020204" pitchFamily="34" charset="-122"/>
              <a:ea typeface="微软雅黑" panose="020B0503020204020204" pitchFamily="34" charset="-122"/>
            </a:endParaRPr>
          </a:p>
        </p:txBody>
      </p:sp>
      <p:sp>
        <p:nvSpPr>
          <p:cNvPr id="1048587" name="动作按钮: 后退或前一项 30">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588" name="动作按钮: 前进或下一项 31">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589" name="动作按钮: 结束 32">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3145728" name="直接连接符 37"/>
          <p:cNvCxnSpPr/>
          <p:nvPr userDrawn="1"/>
        </p:nvCxnSpPr>
        <p:spPr>
          <a:xfrm>
            <a:off x="139148" y="6292912"/>
            <a:ext cx="1187505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45729" name="直接连接符 38"/>
          <p:cNvCxnSpPr/>
          <p:nvPr userDrawn="1"/>
        </p:nvCxnSpPr>
        <p:spPr>
          <a:xfrm>
            <a:off x="139148" y="791981"/>
            <a:ext cx="1187505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45730" name="直接连接符 40"/>
          <p:cNvCxnSpPr/>
          <p:nvPr userDrawn="1"/>
        </p:nvCxnSpPr>
        <p:spPr>
          <a:xfrm>
            <a:off x="3130484" y="1221941"/>
            <a:ext cx="0" cy="4641011"/>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21" name="组合 42"/>
          <p:cNvGrpSpPr/>
          <p:nvPr userDrawn="1"/>
        </p:nvGrpSpPr>
        <p:grpSpPr>
          <a:xfrm>
            <a:off x="108223" y="2106221"/>
            <a:ext cx="3026493" cy="2905010"/>
            <a:chOff x="755951" y="2210607"/>
            <a:chExt cx="3026493" cy="2905010"/>
          </a:xfrm>
        </p:grpSpPr>
        <p:grpSp>
          <p:nvGrpSpPr>
            <p:cNvPr id="22" name="Group 1"/>
            <p:cNvGrpSpPr/>
            <p:nvPr/>
          </p:nvGrpSpPr>
          <p:grpSpPr>
            <a:xfrm>
              <a:off x="813205" y="2210607"/>
              <a:ext cx="2969239" cy="2905010"/>
              <a:chOff x="-949635" y="0"/>
              <a:chExt cx="7009631" cy="6858000"/>
            </a:xfrm>
          </p:grpSpPr>
          <p:sp>
            <p:nvSpPr>
              <p:cNvPr id="1048590" name="Diamond 3"/>
              <p:cNvSpPr/>
              <p:nvPr/>
            </p:nvSpPr>
            <p:spPr bwMode="auto">
              <a:xfrm>
                <a:off x="-949635" y="0"/>
                <a:ext cx="7009631" cy="6858000"/>
              </a:xfrm>
              <a:prstGeom prst="diamond">
                <a:avLst/>
              </a:prstGeom>
              <a:solidFill>
                <a:schemeClr val="tx2">
                  <a:lumMod val="20000"/>
                  <a:lumOff val="80000"/>
                  <a:alpha val="35000"/>
                </a:schemeClr>
              </a:solidFill>
              <a:ln w="19050">
                <a:noFill/>
                <a:round/>
              </a:ln>
            </p:spPr>
            <p:txBody>
              <a:bodyPr anchor="ctr"/>
              <a:lstStyle/>
              <a:p>
                <a:pPr algn="ctr"/>
              </a:p>
            </p:txBody>
          </p:sp>
          <p:sp>
            <p:nvSpPr>
              <p:cNvPr id="1048591" name="Diamond 4"/>
              <p:cNvSpPr/>
              <p:nvPr/>
            </p:nvSpPr>
            <p:spPr bwMode="auto">
              <a:xfrm>
                <a:off x="-176517" y="653134"/>
                <a:ext cx="5647878" cy="5525706"/>
              </a:xfrm>
              <a:prstGeom prst="diamond">
                <a:avLst/>
              </a:prstGeom>
              <a:solidFill>
                <a:schemeClr val="tx2">
                  <a:lumMod val="20000"/>
                  <a:lumOff val="80000"/>
                </a:schemeClr>
              </a:solidFill>
              <a:ln w="19050">
                <a:noFill/>
                <a:round/>
              </a:ln>
            </p:spPr>
            <p:txBody>
              <a:bodyPr anchor="ctr"/>
              <a:lstStyle/>
              <a:p>
                <a:pPr algn="ctr"/>
              </a:p>
            </p:txBody>
          </p:sp>
        </p:grpSp>
        <p:grpSp>
          <p:nvGrpSpPr>
            <p:cNvPr id="23" name="Group 2"/>
            <p:cNvGrpSpPr/>
            <p:nvPr/>
          </p:nvGrpSpPr>
          <p:grpSpPr>
            <a:xfrm>
              <a:off x="755951" y="2773741"/>
              <a:ext cx="1778742" cy="1778742"/>
              <a:chOff x="990600" y="2044717"/>
              <a:chExt cx="2768566" cy="2768566"/>
            </a:xfrm>
          </p:grpSpPr>
          <p:sp>
            <p:nvSpPr>
              <p:cNvPr id="1048592" name="Diamond 5"/>
              <p:cNvSpPr/>
              <p:nvPr/>
            </p:nvSpPr>
            <p:spPr bwMode="auto">
              <a:xfrm>
                <a:off x="990600" y="2044717"/>
                <a:ext cx="2768566" cy="2768566"/>
              </a:xfrm>
              <a:prstGeom prst="diamond">
                <a:avLst/>
              </a:prstGeom>
              <a:solidFill>
                <a:schemeClr val="accent1"/>
              </a:solidFill>
              <a:ln w="50800">
                <a:noFill/>
                <a:round/>
              </a:ln>
            </p:spPr>
            <p:txBody>
              <a:bodyPr anchor="ctr"/>
              <a:lstStyle/>
              <a:p>
                <a:pPr algn="ctr"/>
              </a:p>
            </p:txBody>
          </p:sp>
          <p:grpSp>
            <p:nvGrpSpPr>
              <p:cNvPr id="24" name="Group 9"/>
              <p:cNvGrpSpPr/>
              <p:nvPr/>
            </p:nvGrpSpPr>
            <p:grpSpPr>
              <a:xfrm>
                <a:off x="1429100" y="2771847"/>
                <a:ext cx="1800200" cy="992584"/>
                <a:chOff x="2345143" y="2365645"/>
                <a:chExt cx="1800200" cy="992584"/>
              </a:xfrm>
            </p:grpSpPr>
            <p:sp>
              <p:nvSpPr>
                <p:cNvPr id="1048593" name="TextBox 7"/>
                <p:cNvSpPr txBox="1"/>
                <p:nvPr/>
              </p:nvSpPr>
              <p:spPr>
                <a:xfrm>
                  <a:off x="2345143" y="2365645"/>
                  <a:ext cx="1800200" cy="677107"/>
                </a:xfrm>
                <a:prstGeom prst="rect">
                  <a:avLst/>
                </a:prstGeom>
                <a:noFill/>
              </p:spPr>
              <p:txBody>
                <a:bodyPr wrap="square" lIns="0" tIns="0" rIns="0" bIns="0">
                  <a:normAutofit fontScale="86364" lnSpcReduction="20000"/>
                </a:bodyPr>
                <a:lstStyle/>
                <a:p>
                  <a:pPr algn="ctr"/>
                  <a:r>
                    <a:rPr lang="zh-CN" altLang="en-US" sz="4400" dirty="0">
                      <a:solidFill>
                        <a:schemeClr val="bg1"/>
                      </a:solidFill>
                    </a:rPr>
                    <a:t>目录</a:t>
                  </a:r>
                  <a:endParaRPr lang="zh-CN" altLang="en-US" sz="4400" dirty="0">
                    <a:solidFill>
                      <a:schemeClr val="bg1"/>
                    </a:solidFill>
                  </a:endParaRPr>
                </a:p>
              </p:txBody>
            </p:sp>
            <p:sp>
              <p:nvSpPr>
                <p:cNvPr id="1048594" name="TextBox 8"/>
                <p:cNvSpPr txBox="1"/>
                <p:nvPr/>
              </p:nvSpPr>
              <p:spPr>
                <a:xfrm>
                  <a:off x="2345143" y="3142785"/>
                  <a:ext cx="1800200" cy="215444"/>
                </a:xfrm>
                <a:prstGeom prst="rect">
                  <a:avLst/>
                </a:prstGeom>
                <a:noFill/>
              </p:spPr>
              <p:txBody>
                <a:bodyPr wrap="square" lIns="0" tIns="0" rIns="0" bIns="0">
                  <a:normAutofit fontScale="92857" lnSpcReduction="20000"/>
                </a:bodyPr>
                <a:lstStyle/>
                <a:p>
                  <a:pPr algn="ctr"/>
                  <a:r>
                    <a:rPr lang="en-US" altLang="zh-CN" sz="1400" dirty="0">
                      <a:solidFill>
                        <a:schemeClr val="bg1"/>
                      </a:solidFill>
                    </a:rPr>
                    <a:t>CONTENTS</a:t>
                  </a:r>
                  <a:endParaRPr lang="en-US" altLang="zh-CN" sz="1400" dirty="0">
                    <a:solidFill>
                      <a:schemeClr val="bg1"/>
                    </a:solidFil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1" name="标题 1"/>
          <p:cNvSpPr>
            <a:spLocks noGrp="1"/>
          </p:cNvSpPr>
          <p:nvPr>
            <p:ph type="title" hasCustomPrompt="1"/>
          </p:nvPr>
        </p:nvSpPr>
        <p:spPr>
          <a:xfrm>
            <a:off x="241540" y="0"/>
            <a:ext cx="11701077" cy="465826"/>
          </a:xfrm>
        </p:spPr>
        <p:txBody>
          <a:bodyPr anchor="ctr" anchorCtr="0">
            <a:noAutofit/>
          </a:bodyPr>
          <a:lstStyle>
            <a:lvl1pPr algn="l">
              <a:defRPr sz="2800" b="1">
                <a:solidFill>
                  <a:schemeClr val="accent6">
                    <a:lumMod val="50000"/>
                  </a:schemeClr>
                </a:solidFill>
              </a:defRPr>
            </a:lvl1pPr>
          </a:lstStyle>
          <a:p>
            <a:r>
              <a:rPr lang="zh-CN" altLang="en-US" dirty="0" smtClean="0"/>
              <a:t>每节各个考点内容</a:t>
            </a:r>
            <a:endParaRPr lang="zh-CN" altLang="en-US" dirty="0"/>
          </a:p>
        </p:txBody>
      </p:sp>
      <p:sp>
        <p:nvSpPr>
          <p:cNvPr id="1048612"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1048613" name="文本框 6">
            <a:hlinkClick r:id="rId2" action="ppaction://hlinksldjump"/>
          </p:cNvPr>
          <p:cNvSpPr txBox="1">
            <a:spLocks noChangeArrowheads="1"/>
          </p:cNvSpPr>
          <p:nvPr userDrawn="1"/>
        </p:nvSpPr>
        <p:spPr bwMode="auto">
          <a:xfrm>
            <a:off x="10071100" y="6511490"/>
            <a:ext cx="887413" cy="3079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endParaRPr lang="zh-CN" altLang="en-US" sz="1400" b="1" dirty="0" smtClean="0">
              <a:solidFill>
                <a:srgbClr val="BFBFBF"/>
              </a:solidFill>
              <a:latin typeface="微软雅黑" panose="020B0503020204020204" pitchFamily="34" charset="-122"/>
              <a:ea typeface="微软雅黑" panose="020B0503020204020204" pitchFamily="34" charset="-122"/>
            </a:endParaRPr>
          </a:p>
        </p:txBody>
      </p:sp>
      <p:sp>
        <p:nvSpPr>
          <p:cNvPr id="1048614"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15"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16"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3145731" name="直接连接符 4"/>
          <p:cNvCxnSpPr/>
          <p:nvPr userDrawn="1"/>
        </p:nvCxnSpPr>
        <p:spPr>
          <a:xfrm>
            <a:off x="241540" y="465826"/>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8E961-0A61-4EB6-98E7-EFE1458794F6}"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546D3-0A1B-4AD3-8423-C2D4F2A3C694}" type="slidenum">
              <a:rPr lang="zh-CN" altLang="en-US" smtClean="0"/>
            </a:fld>
            <a:endParaRPr lang="zh-CN" altLang="en-US"/>
          </a:p>
        </p:txBody>
      </p:sp>
      <p:pic>
        <p:nvPicPr>
          <p:cNvPr id="2097152" name="图片 6"/>
          <p:cNvPicPr>
            <a:picLocks noChangeAspect="1"/>
          </p:cNvPicPr>
          <p:nvPr userDrawn="1"/>
        </p:nvPicPr>
        <p:blipFill>
          <a:blip r:embed="rId7" cstate="print"/>
          <a:stretch>
            <a:fillRect/>
          </a:stretch>
        </p:blipFill>
        <p:spPr>
          <a:xfrm>
            <a:off x="3611" y="0"/>
            <a:ext cx="12188389" cy="6858000"/>
          </a:xfrm>
          <a:prstGeom prst="rect">
            <a:avLst/>
          </a:prstGeom>
        </p:spPr>
      </p:pic>
      <p:sp>
        <p:nvSpPr>
          <p:cNvPr id="1048581" name="文本框 7"/>
          <p:cNvSpPr txBox="1"/>
          <p:nvPr userDrawn="1"/>
        </p:nvSpPr>
        <p:spPr>
          <a:xfrm>
            <a:off x="432854" y="6501159"/>
            <a:ext cx="427986" cy="307777"/>
          </a:xfrm>
          <a:prstGeom prst="rect">
            <a:avLst/>
          </a:prstGeom>
          <a:noFill/>
        </p:spPr>
        <p:txBody>
          <a:bodyPr wrap="square" rtlCol="0">
            <a:spAutoFit/>
          </a:bodyPr>
          <a:lstStyle/>
          <a:p>
            <a:pPr algn="ctr"/>
            <a:fld id="{582C8A1B-FD01-4FEC-BC4C-A4CD3B747067}" type="slidenum">
              <a:rPr lang="zh-CN" altLang="en-US" sz="1400" smtClean="0">
                <a:latin typeface="Times New Roman" panose="02020603050405020304" pitchFamily="18" charset="0"/>
                <a:cs typeface="Times New Roman" panose="02020603050405020304" pitchFamily="18" charset="0"/>
              </a:rPr>
            </a:fld>
            <a:endParaRPr lang="zh-CN" altLang="en-US" sz="1400" dirty="0">
              <a:latin typeface="Times New Roman" panose="02020603050405020304" pitchFamily="18" charset="0"/>
              <a:cs typeface="Times New Roman" panose="02020603050405020304" pitchFamily="18" charset="0"/>
            </a:endParaRPr>
          </a:p>
        </p:txBody>
      </p:sp>
      <p:sp>
        <p:nvSpPr>
          <p:cNvPr id="1048582" name="矩形 8">
            <a:hlinkClick r:id="" action="ppaction://hlinkshowjump?jump=previousslide"/>
          </p:cNvPr>
          <p:cNvSpPr/>
          <p:nvPr userDrawn="1"/>
        </p:nvSpPr>
        <p:spPr>
          <a:xfrm>
            <a:off x="-1" y="6280397"/>
            <a:ext cx="459107"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3" name="矩形 9">
            <a:hlinkClick r:id="" action="ppaction://hlinkshowjump?jump=nextslide"/>
          </p:cNvPr>
          <p:cNvSpPr/>
          <p:nvPr userDrawn="1"/>
        </p:nvSpPr>
        <p:spPr>
          <a:xfrm>
            <a:off x="834588" y="6280397"/>
            <a:ext cx="459107"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0" y="0"/>
            <a:ext cx="12292330" cy="6878955"/>
          </a:xfrm>
          <a:prstGeom prst="rect">
            <a:avLst/>
          </a:prstGeom>
        </p:spPr>
      </p:pic>
      <p:sp>
        <p:nvSpPr>
          <p:cNvPr id="4" name="文本框 3"/>
          <p:cNvSpPr txBox="1"/>
          <p:nvPr/>
        </p:nvSpPr>
        <p:spPr>
          <a:xfrm>
            <a:off x="398145" y="1251585"/>
            <a:ext cx="9032240" cy="706755"/>
          </a:xfrm>
          <a:prstGeom prst="rect">
            <a:avLst/>
          </a:prstGeom>
          <a:noFill/>
        </p:spPr>
        <p:txBody>
          <a:bodyPr wrap="square" rtlCol="0">
            <a:spAutoFit/>
          </a:bodyPr>
          <a:p>
            <a:r>
              <a:rPr lang="zh-CN" altLang="zh-CN" sz="4000" b="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高考</a:t>
            </a:r>
            <a:r>
              <a:rPr lang="en-US" altLang="zh-CN" sz="4000" b="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3500</a:t>
            </a:r>
            <a:r>
              <a:rPr lang="zh-CN" altLang="en-US" sz="4000" b="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单词巧学巧记和精讲精练 </a:t>
            </a:r>
            <a:r>
              <a:rPr lang="en-US" altLang="zh-CN" sz="4000" b="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4000" b="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7759065" y="4018915"/>
            <a:ext cx="4063365" cy="521970"/>
          </a:xfrm>
          <a:prstGeom prst="rect">
            <a:avLst/>
          </a:prstGeom>
          <a:noFill/>
        </p:spPr>
        <p:txBody>
          <a:bodyPr wrap="square" rtlCol="0">
            <a:spAutoFit/>
          </a:bodyPr>
          <a:p>
            <a:r>
              <a:rPr lang="en-US" altLang="zh-CN" sz="2800" b="1" i="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i="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结构法记单词  </a:t>
            </a:r>
            <a:r>
              <a:rPr lang="en-US" altLang="zh-CN" sz="2800" b="1" i="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7-8</a:t>
            </a:r>
            <a:endParaRPr lang="en-US" altLang="zh-CN" sz="2800" b="1" i="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83"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deep</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84"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199"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deep</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diːp</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00" name="表格 6"/>
          <p:cNvGraphicFramePr>
            <a:graphicFrameLocks noGrp="1"/>
          </p:cNvGraphicFramePr>
          <p:nvPr/>
        </p:nvGraphicFramePr>
        <p:xfrm>
          <a:off x="6081061" y="733724"/>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fall  into  a  deep  river</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关</a:t>
                      </a:r>
                      <a:r>
                        <a:rPr lang="en-US" altLang="zh-CN" sz="2400" b="1" kern="1200" dirty="0" smtClean="0">
                          <a:solidFill>
                            <a:schemeClr val="tx1"/>
                          </a:solidFill>
                          <a:latin typeface="+mn-lt"/>
                          <a:ea typeface="+mn-ea"/>
                          <a:cs typeface="+mn-cs"/>
                        </a:rPr>
                        <a:t>]deeply</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01"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022158"/>
                <a:gridCol w="3405582"/>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depth</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/dep</a:t>
                      </a:r>
                      <a:r>
                        <a:rPr lang="el-GR" altLang="zh-CN" sz="2400" b="1" dirty="0" smtClean="0">
                          <a:solidFill>
                            <a:schemeClr val="tx1"/>
                          </a:solidFill>
                        </a:rPr>
                        <a:t>θ</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02" name="表格 10"/>
          <p:cNvGraphicFramePr>
            <a:graphicFrameLocks noGrp="1"/>
          </p:cNvGraphicFramePr>
          <p:nvPr/>
        </p:nvGraphicFramePr>
        <p:xfrm>
          <a:off x="6092078" y="290709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de(e)p</a:t>
                      </a:r>
                      <a:r>
                        <a:rPr lang="zh-CN" altLang="en-US" sz="2400" dirty="0" smtClean="0">
                          <a:solidFill>
                            <a:schemeClr val="tx1"/>
                          </a:solidFill>
                        </a:rPr>
                        <a:t>＋</a:t>
                      </a:r>
                      <a:r>
                        <a:rPr lang="en-US" altLang="zh-CN" sz="2400" dirty="0" err="1" smtClean="0">
                          <a:solidFill>
                            <a:schemeClr val="tx1"/>
                          </a:solidFill>
                        </a:rPr>
                        <a:t>th</a:t>
                      </a:r>
                      <a:r>
                        <a:rPr lang="zh-CN" altLang="en-US" sz="2400" dirty="0" smtClean="0">
                          <a:solidFill>
                            <a:schemeClr val="tx1"/>
                          </a:solidFill>
                        </a:rPr>
                        <a:t>深的＋名词后缀→深度</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measure  the  depth  of  a  well</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85" name="文本框 19"/>
          <p:cNvSpPr txBox="1"/>
          <p:nvPr/>
        </p:nvSpPr>
        <p:spPr>
          <a:xfrm>
            <a:off x="2259873" y="1642094"/>
            <a:ext cx="3370217" cy="461665"/>
          </a:xfrm>
          <a:prstGeom prst="rect">
            <a:avLst/>
          </a:prstGeom>
          <a:noFill/>
        </p:spPr>
        <p:txBody>
          <a:bodyPr wrap="square" rtlCol="0">
            <a:spAutoFit/>
          </a:bodyPr>
          <a:lstStyle/>
          <a:p>
            <a:r>
              <a:rPr lang="en-US" altLang="zh-CN" sz="2400" b="1" i="1" dirty="0"/>
              <a:t>adj.</a:t>
            </a:r>
            <a:r>
              <a:rPr lang="zh-CN" altLang="en-US" sz="2400" b="1" dirty="0"/>
              <a:t>深的</a:t>
            </a:r>
            <a:endParaRPr lang="zh-CN" altLang="en-US" sz="2400" dirty="0"/>
          </a:p>
        </p:txBody>
      </p:sp>
      <p:sp>
        <p:nvSpPr>
          <p:cNvPr id="1049886" name="文本框 20"/>
          <p:cNvSpPr txBox="1"/>
          <p:nvPr/>
        </p:nvSpPr>
        <p:spPr>
          <a:xfrm>
            <a:off x="2282175" y="3343436"/>
            <a:ext cx="3370217" cy="461665"/>
          </a:xfrm>
          <a:prstGeom prst="rect">
            <a:avLst/>
          </a:prstGeom>
          <a:noFill/>
        </p:spPr>
        <p:txBody>
          <a:bodyPr wrap="square" rtlCol="0">
            <a:spAutoFit/>
          </a:bodyPr>
          <a:lstStyle/>
          <a:p>
            <a:r>
              <a:rPr lang="en-US" altLang="zh-CN" sz="2400" b="1" i="1" dirty="0"/>
              <a:t>n.</a:t>
            </a:r>
            <a:r>
              <a:rPr lang="zh-CN" altLang="en-US" sz="2400" b="1" dirty="0"/>
              <a:t>深度</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83"/>
                                        </p:tgtEl>
                                        <p:attrNameLst>
                                          <p:attrName>style.visibility</p:attrName>
                                        </p:attrNameLst>
                                      </p:cBhvr>
                                      <p:to>
                                        <p:strVal val="visible"/>
                                      </p:to>
                                    </p:set>
                                    <p:animEffect transition="in" filter="fade">
                                      <p:cBhvr>
                                        <p:cTn id="7" dur="500"/>
                                        <p:tgtEl>
                                          <p:spTgt spid="104988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84"/>
                                        </p:tgtEl>
                                        <p:attrNameLst>
                                          <p:attrName>style.visibility</p:attrName>
                                        </p:attrNameLst>
                                      </p:cBhvr>
                                      <p:to>
                                        <p:strVal val="visible"/>
                                      </p:to>
                                    </p:set>
                                    <p:animEffect transition="in" filter="wipe(up)">
                                      <p:cBhvr>
                                        <p:cTn id="11" dur="500"/>
                                        <p:tgtEl>
                                          <p:spTgt spid="10498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199"/>
                                        </p:tgtEl>
                                        <p:attrNameLst>
                                          <p:attrName>style.visibility</p:attrName>
                                        </p:attrNameLst>
                                      </p:cBhvr>
                                      <p:to>
                                        <p:strVal val="visible"/>
                                      </p:to>
                                    </p:set>
                                    <p:animEffect transition="in" filter="wipe(left)">
                                      <p:cBhvr>
                                        <p:cTn id="16" dur="500"/>
                                        <p:tgtEl>
                                          <p:spTgt spid="419519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85"/>
                                        </p:tgtEl>
                                        <p:attrNameLst>
                                          <p:attrName>style.visibility</p:attrName>
                                        </p:attrNameLst>
                                      </p:cBhvr>
                                      <p:to>
                                        <p:strVal val="visible"/>
                                      </p:to>
                                    </p:set>
                                    <p:animEffect transition="in" filter="fade">
                                      <p:cBhvr>
                                        <p:cTn id="21" dur="500"/>
                                        <p:tgtEl>
                                          <p:spTgt spid="10498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00"/>
                                        </p:tgtEl>
                                        <p:attrNameLst>
                                          <p:attrName>style.visibility</p:attrName>
                                        </p:attrNameLst>
                                      </p:cBhvr>
                                      <p:to>
                                        <p:strVal val="visible"/>
                                      </p:to>
                                    </p:set>
                                    <p:animEffect transition="in" filter="fade">
                                      <p:cBhvr>
                                        <p:cTn id="26" dur="500"/>
                                        <p:tgtEl>
                                          <p:spTgt spid="41952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01"/>
                                        </p:tgtEl>
                                        <p:attrNameLst>
                                          <p:attrName>style.visibility</p:attrName>
                                        </p:attrNameLst>
                                      </p:cBhvr>
                                      <p:to>
                                        <p:strVal val="visible"/>
                                      </p:to>
                                    </p:set>
                                    <p:animEffect transition="in" filter="wipe(left)">
                                      <p:cBhvr>
                                        <p:cTn id="31" dur="500"/>
                                        <p:tgtEl>
                                          <p:spTgt spid="419520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86"/>
                                        </p:tgtEl>
                                        <p:attrNameLst>
                                          <p:attrName>style.visibility</p:attrName>
                                        </p:attrNameLst>
                                      </p:cBhvr>
                                      <p:to>
                                        <p:strVal val="visible"/>
                                      </p:to>
                                    </p:set>
                                    <p:animEffect transition="in" filter="fade">
                                      <p:cBhvr>
                                        <p:cTn id="36" dur="500"/>
                                        <p:tgtEl>
                                          <p:spTgt spid="104988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02"/>
                                        </p:tgtEl>
                                        <p:attrNameLst>
                                          <p:attrName>style.visibility</p:attrName>
                                        </p:attrNameLst>
                                      </p:cBhvr>
                                      <p:to>
                                        <p:strVal val="visible"/>
                                      </p:to>
                                    </p:set>
                                    <p:animEffect transition="in" filter="fade">
                                      <p:cBhvr>
                                        <p:cTn id="41" dur="500"/>
                                        <p:tgtEl>
                                          <p:spTgt spid="4195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83" grpId="0"/>
      <p:bldP spid="1049884" grpId="0"/>
      <p:bldP spid="1049885" grpId="0"/>
      <p:bldP spid="10498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87"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defend</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88"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03"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defend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dɪ'fend</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04" name="表格 6"/>
          <p:cNvGraphicFramePr>
            <a:graphicFrameLocks noGrp="1"/>
          </p:cNvGraphicFramePr>
          <p:nvPr/>
        </p:nvGraphicFramePr>
        <p:xfrm>
          <a:off x="241540" y="1741767"/>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a:t>
                      </a:r>
                      <a:r>
                        <a:rPr lang="zh-CN" altLang="en-US" sz="2400" dirty="0" smtClean="0">
                          <a:solidFill>
                            <a:schemeClr val="tx1"/>
                          </a:solidFill>
                        </a:rPr>
                        <a:t>＋</a:t>
                      </a:r>
                      <a:r>
                        <a:rPr lang="en-US" altLang="zh-CN" sz="2400" dirty="0" smtClean="0">
                          <a:solidFill>
                            <a:schemeClr val="tx1"/>
                          </a:solidFill>
                        </a:rPr>
                        <a:t>fend</a:t>
                      </a:r>
                      <a:r>
                        <a:rPr lang="zh-CN" altLang="en-US" sz="2400" dirty="0" smtClean="0">
                          <a:solidFill>
                            <a:schemeClr val="tx1"/>
                          </a:solidFill>
                        </a:rPr>
                        <a:t>加强＋打击→打击侵略→保卫</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defend  our  motherland</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05" name="表格 9"/>
          <p:cNvGraphicFramePr>
            <a:graphicFrameLocks noGrp="1"/>
          </p:cNvGraphicFramePr>
          <p:nvPr/>
        </p:nvGraphicFramePr>
        <p:xfrm>
          <a:off x="241540" y="3342496"/>
          <a:ext cx="5427740" cy="94488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err="1" smtClean="0">
                          <a:solidFill>
                            <a:schemeClr val="bg1"/>
                          </a:solidFill>
                          <a:latin typeface="Arial" panose="020B0604020202020204" pitchFamily="34" charset="0"/>
                          <a:cs typeface="Arial" panose="020B0604020202020204" pitchFamily="34" charset="0"/>
                        </a:rPr>
                        <a:t>defence</a:t>
                      </a:r>
                      <a:r>
                        <a:rPr lang="en-US" altLang="zh-CN" sz="2800" b="1" dirty="0" smtClean="0">
                          <a:solidFill>
                            <a:schemeClr val="bg1"/>
                          </a:solidFill>
                          <a:latin typeface="Arial" panose="020B0604020202020204" pitchFamily="34" charset="0"/>
                          <a:cs typeface="Arial" panose="020B0604020202020204" pitchFamily="34" charset="0"/>
                        </a:rPr>
                        <a:t>/</a:t>
                      </a:r>
                      <a:endParaRPr lang="en-US" altLang="zh-CN" sz="2800" b="1" dirty="0" smtClean="0">
                        <a:solidFill>
                          <a:schemeClr val="bg1"/>
                        </a:solidFill>
                        <a:latin typeface="Arial" panose="020B0604020202020204" pitchFamily="34" charset="0"/>
                        <a:cs typeface="Arial" panose="020B0604020202020204" pitchFamily="34" charset="0"/>
                      </a:endParaRPr>
                    </a:p>
                    <a:p>
                      <a:pPr algn="ctr"/>
                      <a:r>
                        <a:rPr lang="en-US" altLang="zh-CN" sz="2800" b="1" dirty="0" smtClean="0">
                          <a:solidFill>
                            <a:schemeClr val="bg1"/>
                          </a:solidFill>
                          <a:latin typeface="Arial" panose="020B0604020202020204" pitchFamily="34" charset="0"/>
                          <a:cs typeface="Arial" panose="020B0604020202020204" pitchFamily="34" charset="0"/>
                        </a:rPr>
                        <a:t>defense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dɪ'fens</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06" name="表格 10"/>
          <p:cNvGraphicFramePr>
            <a:graphicFrameLocks noGrp="1"/>
          </p:cNvGraphicFramePr>
          <p:nvPr/>
        </p:nvGraphicFramePr>
        <p:xfrm>
          <a:off x="241540" y="399654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national  </a:t>
                      </a:r>
                      <a:r>
                        <a:rPr lang="en-US" altLang="zh-CN" sz="2400" b="1" kern="1200" dirty="0" err="1" smtClean="0">
                          <a:solidFill>
                            <a:schemeClr val="tx1"/>
                          </a:solidFill>
                          <a:latin typeface="+mn-lt"/>
                          <a:ea typeface="+mn-ea"/>
                          <a:cs typeface="+mn-cs"/>
                        </a:rPr>
                        <a:t>defence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07"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offence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ə'fens</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08" name="表格 14"/>
          <p:cNvGraphicFramePr>
            <a:graphicFrameLocks noGrp="1"/>
          </p:cNvGraphicFramePr>
          <p:nvPr/>
        </p:nvGraphicFramePr>
        <p:xfrm>
          <a:off x="6514877" y="181982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of</a:t>
                      </a:r>
                      <a:r>
                        <a:rPr lang="zh-CN" altLang="en-US" sz="2400" dirty="0" smtClean="0">
                          <a:solidFill>
                            <a:schemeClr val="tx1"/>
                          </a:solidFill>
                        </a:rPr>
                        <a:t>＋</a:t>
                      </a:r>
                      <a:r>
                        <a:rPr lang="en-US" altLang="zh-CN" sz="2400" dirty="0" smtClean="0">
                          <a:solidFill>
                            <a:schemeClr val="tx1"/>
                          </a:solidFill>
                        </a:rPr>
                        <a:t>fence</a:t>
                      </a:r>
                      <a:r>
                        <a:rPr lang="zh-CN" altLang="en-US" sz="2400" dirty="0" smtClean="0">
                          <a:solidFill>
                            <a:schemeClr val="tx1"/>
                          </a:solidFill>
                        </a:rPr>
                        <a:t>相反＋击打</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take  offence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09" name="表格 15"/>
          <p:cNvGraphicFramePr>
            <a:graphicFrameLocks noGrp="1"/>
          </p:cNvGraphicFramePr>
          <p:nvPr/>
        </p:nvGraphicFramePr>
        <p:xfrm>
          <a:off x="6514877" y="3342496"/>
          <a:ext cx="5428800" cy="914400"/>
        </p:xfrm>
        <a:graphic>
          <a:graphicData uri="http://schemas.openxmlformats.org/drawingml/2006/table">
            <a:tbl>
              <a:tblPr firstRow="1" bandRow="1">
                <a:tableStyleId>{93296810-A885-4BE3-A3E7-6D5BEEA58F35}</a:tableStyleId>
              </a:tblPr>
              <a:tblGrid>
                <a:gridCol w="2082713"/>
                <a:gridCol w="3346087"/>
              </a:tblGrid>
              <a:tr h="370840">
                <a:tc rowSpan="2">
                  <a:txBody>
                    <a:bodyPr/>
                    <a:lstStyle/>
                    <a:p>
                      <a:pPr algn="ctr"/>
                      <a:r>
                        <a:rPr lang="en-US" altLang="zh-CN" sz="2800" i="0" dirty="0" smtClean="0">
                          <a:solidFill>
                            <a:schemeClr val="bg1"/>
                          </a:solidFill>
                          <a:latin typeface="Arial" panose="020B0604020202020204" pitchFamily="34" charset="0"/>
                          <a:cs typeface="Arial" panose="020B0604020202020204" pitchFamily="34" charset="0"/>
                        </a:rPr>
                        <a:t>fence</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/fens/</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10" name="表格 16"/>
          <p:cNvGraphicFramePr>
            <a:graphicFrameLocks noGrp="1"/>
          </p:cNvGraphicFramePr>
          <p:nvPr/>
        </p:nvGraphicFramePr>
        <p:xfrm>
          <a:off x="6514877" y="3985389"/>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build  a  bamboo  fence  around  a cottage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89" name="文本框 19"/>
          <p:cNvSpPr txBox="1"/>
          <p:nvPr/>
        </p:nvSpPr>
        <p:spPr>
          <a:xfrm>
            <a:off x="2358322" y="1247102"/>
            <a:ext cx="3683727" cy="461665"/>
          </a:xfrm>
          <a:prstGeom prst="rect">
            <a:avLst/>
          </a:prstGeom>
          <a:noFill/>
        </p:spPr>
        <p:txBody>
          <a:bodyPr wrap="square" rtlCol="0">
            <a:spAutoFit/>
          </a:bodyPr>
          <a:lstStyle/>
          <a:p>
            <a:r>
              <a:rPr lang="en-US" altLang="zh-CN" sz="2400" b="1" i="1" dirty="0"/>
              <a:t>v.</a:t>
            </a:r>
            <a:r>
              <a:rPr lang="zh-CN" altLang="en-US" sz="2400" b="1" dirty="0"/>
              <a:t>保卫</a:t>
            </a:r>
            <a:endParaRPr lang="zh-CN" altLang="en-US" sz="2400" dirty="0"/>
          </a:p>
        </p:txBody>
      </p:sp>
      <p:sp>
        <p:nvSpPr>
          <p:cNvPr id="1049890" name="文本框 20"/>
          <p:cNvSpPr txBox="1"/>
          <p:nvPr/>
        </p:nvSpPr>
        <p:spPr>
          <a:xfrm>
            <a:off x="2272936" y="3825800"/>
            <a:ext cx="3370217" cy="461665"/>
          </a:xfrm>
          <a:prstGeom prst="rect">
            <a:avLst/>
          </a:prstGeom>
          <a:noFill/>
        </p:spPr>
        <p:txBody>
          <a:bodyPr wrap="square" rtlCol="0">
            <a:spAutoFit/>
          </a:bodyPr>
          <a:lstStyle/>
          <a:p>
            <a:r>
              <a:rPr lang="en-US" altLang="zh-CN" sz="2400" b="1" i="1" dirty="0"/>
              <a:t>n</a:t>
            </a:r>
            <a:r>
              <a:rPr lang="en-US" altLang="zh-CN" sz="2400" b="1" dirty="0"/>
              <a:t>.</a:t>
            </a:r>
            <a:r>
              <a:rPr lang="zh-CN" altLang="en-US" sz="2400" b="1" dirty="0"/>
              <a:t>防卫</a:t>
            </a:r>
            <a:endParaRPr lang="zh-CN" altLang="en-US" sz="2400" b="1" dirty="0"/>
          </a:p>
        </p:txBody>
      </p:sp>
      <p:sp>
        <p:nvSpPr>
          <p:cNvPr id="1049891" name="文本框 22"/>
          <p:cNvSpPr txBox="1"/>
          <p:nvPr/>
        </p:nvSpPr>
        <p:spPr>
          <a:xfrm>
            <a:off x="8572400" y="1257147"/>
            <a:ext cx="3537824" cy="461665"/>
          </a:xfrm>
          <a:prstGeom prst="rect">
            <a:avLst/>
          </a:prstGeom>
          <a:noFill/>
        </p:spPr>
        <p:txBody>
          <a:bodyPr wrap="square" rtlCol="0">
            <a:spAutoFit/>
          </a:bodyPr>
          <a:lstStyle/>
          <a:p>
            <a:r>
              <a:rPr lang="en-US" altLang="zh-CN" sz="2400" b="1" i="1" dirty="0"/>
              <a:t>n.</a:t>
            </a:r>
            <a:r>
              <a:rPr lang="zh-CN" altLang="en-US" sz="2400" b="1" dirty="0"/>
              <a:t>冒犯</a:t>
            </a:r>
            <a:endParaRPr lang="zh-CN" altLang="en-US" sz="2400" dirty="0"/>
          </a:p>
        </p:txBody>
      </p:sp>
      <p:sp>
        <p:nvSpPr>
          <p:cNvPr id="1049892" name="文本框 23"/>
          <p:cNvSpPr txBox="1"/>
          <p:nvPr/>
        </p:nvSpPr>
        <p:spPr>
          <a:xfrm>
            <a:off x="8650459" y="3821976"/>
            <a:ext cx="3370217" cy="461665"/>
          </a:xfrm>
          <a:prstGeom prst="rect">
            <a:avLst/>
          </a:prstGeom>
          <a:noFill/>
        </p:spPr>
        <p:txBody>
          <a:bodyPr wrap="square" rtlCol="0">
            <a:spAutoFit/>
          </a:bodyPr>
          <a:lstStyle/>
          <a:p>
            <a:r>
              <a:rPr lang="en-US" altLang="zh-CN" sz="2400" b="1" i="1" dirty="0"/>
              <a:t>n.</a:t>
            </a:r>
            <a:r>
              <a:rPr lang="zh-CN" altLang="en-US" sz="2400" b="1" dirty="0"/>
              <a:t>篱笆，栅栏</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87"/>
                                        </p:tgtEl>
                                        <p:attrNameLst>
                                          <p:attrName>style.visibility</p:attrName>
                                        </p:attrNameLst>
                                      </p:cBhvr>
                                      <p:to>
                                        <p:strVal val="visible"/>
                                      </p:to>
                                    </p:set>
                                    <p:animEffect transition="in" filter="fade">
                                      <p:cBhvr>
                                        <p:cTn id="7" dur="500"/>
                                        <p:tgtEl>
                                          <p:spTgt spid="104988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88"/>
                                        </p:tgtEl>
                                        <p:attrNameLst>
                                          <p:attrName>style.visibility</p:attrName>
                                        </p:attrNameLst>
                                      </p:cBhvr>
                                      <p:to>
                                        <p:strVal val="visible"/>
                                      </p:to>
                                    </p:set>
                                    <p:animEffect transition="in" filter="wipe(up)">
                                      <p:cBhvr>
                                        <p:cTn id="11" dur="500"/>
                                        <p:tgtEl>
                                          <p:spTgt spid="10498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03"/>
                                        </p:tgtEl>
                                        <p:attrNameLst>
                                          <p:attrName>style.visibility</p:attrName>
                                        </p:attrNameLst>
                                      </p:cBhvr>
                                      <p:to>
                                        <p:strVal val="visible"/>
                                      </p:to>
                                    </p:set>
                                    <p:animEffect transition="in" filter="wipe(left)">
                                      <p:cBhvr>
                                        <p:cTn id="16" dur="500"/>
                                        <p:tgtEl>
                                          <p:spTgt spid="419520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89"/>
                                        </p:tgtEl>
                                        <p:attrNameLst>
                                          <p:attrName>style.visibility</p:attrName>
                                        </p:attrNameLst>
                                      </p:cBhvr>
                                      <p:to>
                                        <p:strVal val="visible"/>
                                      </p:to>
                                    </p:set>
                                    <p:animEffect transition="in" filter="fade">
                                      <p:cBhvr>
                                        <p:cTn id="21" dur="500"/>
                                        <p:tgtEl>
                                          <p:spTgt spid="104988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04"/>
                                        </p:tgtEl>
                                        <p:attrNameLst>
                                          <p:attrName>style.visibility</p:attrName>
                                        </p:attrNameLst>
                                      </p:cBhvr>
                                      <p:to>
                                        <p:strVal val="visible"/>
                                      </p:to>
                                    </p:set>
                                    <p:animEffect transition="in" filter="fade">
                                      <p:cBhvr>
                                        <p:cTn id="26" dur="500"/>
                                        <p:tgtEl>
                                          <p:spTgt spid="419520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05"/>
                                        </p:tgtEl>
                                        <p:attrNameLst>
                                          <p:attrName>style.visibility</p:attrName>
                                        </p:attrNameLst>
                                      </p:cBhvr>
                                      <p:to>
                                        <p:strVal val="visible"/>
                                      </p:to>
                                    </p:set>
                                    <p:animEffect transition="in" filter="wipe(left)">
                                      <p:cBhvr>
                                        <p:cTn id="31" dur="500"/>
                                        <p:tgtEl>
                                          <p:spTgt spid="419520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90"/>
                                        </p:tgtEl>
                                        <p:attrNameLst>
                                          <p:attrName>style.visibility</p:attrName>
                                        </p:attrNameLst>
                                      </p:cBhvr>
                                      <p:to>
                                        <p:strVal val="visible"/>
                                      </p:to>
                                    </p:set>
                                    <p:animEffect transition="in" filter="fade">
                                      <p:cBhvr>
                                        <p:cTn id="36" dur="500"/>
                                        <p:tgtEl>
                                          <p:spTgt spid="104989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06"/>
                                        </p:tgtEl>
                                        <p:attrNameLst>
                                          <p:attrName>style.visibility</p:attrName>
                                        </p:attrNameLst>
                                      </p:cBhvr>
                                      <p:to>
                                        <p:strVal val="visible"/>
                                      </p:to>
                                    </p:set>
                                    <p:animEffect transition="in" filter="fade">
                                      <p:cBhvr>
                                        <p:cTn id="41" dur="500"/>
                                        <p:tgtEl>
                                          <p:spTgt spid="419520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07"/>
                                        </p:tgtEl>
                                        <p:attrNameLst>
                                          <p:attrName>style.visibility</p:attrName>
                                        </p:attrNameLst>
                                      </p:cBhvr>
                                      <p:to>
                                        <p:strVal val="visible"/>
                                      </p:to>
                                    </p:set>
                                    <p:animEffect transition="in" filter="wipe(left)">
                                      <p:cBhvr>
                                        <p:cTn id="46" dur="500"/>
                                        <p:tgtEl>
                                          <p:spTgt spid="419520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891"/>
                                        </p:tgtEl>
                                        <p:attrNameLst>
                                          <p:attrName>style.visibility</p:attrName>
                                        </p:attrNameLst>
                                      </p:cBhvr>
                                      <p:to>
                                        <p:strVal val="visible"/>
                                      </p:to>
                                    </p:set>
                                    <p:animEffect transition="in" filter="fade">
                                      <p:cBhvr>
                                        <p:cTn id="51" dur="500"/>
                                        <p:tgtEl>
                                          <p:spTgt spid="104989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08"/>
                                        </p:tgtEl>
                                        <p:attrNameLst>
                                          <p:attrName>style.visibility</p:attrName>
                                        </p:attrNameLst>
                                      </p:cBhvr>
                                      <p:to>
                                        <p:strVal val="visible"/>
                                      </p:to>
                                    </p:set>
                                    <p:animEffect transition="in" filter="fade">
                                      <p:cBhvr>
                                        <p:cTn id="56" dur="500"/>
                                        <p:tgtEl>
                                          <p:spTgt spid="419520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09"/>
                                        </p:tgtEl>
                                        <p:attrNameLst>
                                          <p:attrName>style.visibility</p:attrName>
                                        </p:attrNameLst>
                                      </p:cBhvr>
                                      <p:to>
                                        <p:strVal val="visible"/>
                                      </p:to>
                                    </p:set>
                                    <p:animEffect transition="in" filter="wipe(left)">
                                      <p:cBhvr>
                                        <p:cTn id="61" dur="500"/>
                                        <p:tgtEl>
                                          <p:spTgt spid="419520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9892"/>
                                        </p:tgtEl>
                                        <p:attrNameLst>
                                          <p:attrName>style.visibility</p:attrName>
                                        </p:attrNameLst>
                                      </p:cBhvr>
                                      <p:to>
                                        <p:strVal val="visible"/>
                                      </p:to>
                                    </p:set>
                                    <p:animEffect transition="in" filter="fade">
                                      <p:cBhvr>
                                        <p:cTn id="66" dur="500"/>
                                        <p:tgtEl>
                                          <p:spTgt spid="104989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10"/>
                                        </p:tgtEl>
                                        <p:attrNameLst>
                                          <p:attrName>style.visibility</p:attrName>
                                        </p:attrNameLst>
                                      </p:cBhvr>
                                      <p:to>
                                        <p:strVal val="visible"/>
                                      </p:to>
                                    </p:set>
                                    <p:animEffect transition="in" filter="fade">
                                      <p:cBhvr>
                                        <p:cTn id="71" dur="500"/>
                                        <p:tgtEl>
                                          <p:spTgt spid="4195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87" grpId="0"/>
      <p:bldP spid="1049888" grpId="0"/>
      <p:bldP spid="1049889" grpId="0"/>
      <p:bldP spid="1049890" grpId="0"/>
      <p:bldP spid="1049891" grpId="0"/>
      <p:bldP spid="10498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93"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depend</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94"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11"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depend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a:t>
                      </a:r>
                      <a:r>
                        <a:rPr lang="en-US" altLang="zh-CN" sz="2400" b="1" dirty="0" err="1" smtClean="0">
                          <a:solidFill>
                            <a:schemeClr val="tx1"/>
                          </a:solidFill>
                        </a:rPr>
                        <a:t>dɪ'pend</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12" name="表格 6"/>
          <p:cNvGraphicFramePr>
            <a:graphicFrameLocks noGrp="1"/>
          </p:cNvGraphicFramePr>
          <p:nvPr/>
        </p:nvGraphicFramePr>
        <p:xfrm>
          <a:off x="6092078" y="1007133"/>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a:t>
                      </a:r>
                      <a:r>
                        <a:rPr lang="zh-CN" altLang="en-US" sz="2400" dirty="0" smtClean="0">
                          <a:solidFill>
                            <a:schemeClr val="tx1"/>
                          </a:solidFill>
                        </a:rPr>
                        <a:t>＋</a:t>
                      </a:r>
                      <a:r>
                        <a:rPr lang="en-US" altLang="zh-CN" sz="2400" dirty="0" smtClean="0">
                          <a:solidFill>
                            <a:schemeClr val="tx1"/>
                          </a:solidFill>
                        </a:rPr>
                        <a:t>pend</a:t>
                      </a:r>
                      <a:r>
                        <a:rPr lang="zh-CN" altLang="en-US" sz="2400" dirty="0" smtClean="0">
                          <a:solidFill>
                            <a:schemeClr val="tx1"/>
                          </a:solidFill>
                        </a:rPr>
                        <a:t>加强＋挂→悬挂要依靠钉子→依靠</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depend  on  one's  parents</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13"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590870"/>
                <a:gridCol w="283687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independence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/ˌ</a:t>
                      </a:r>
                      <a:r>
                        <a:rPr lang="en-US" altLang="zh-CN" sz="2400" b="1" dirty="0" err="1" smtClean="0">
                          <a:solidFill>
                            <a:schemeClr val="tx1"/>
                          </a:solidFill>
                        </a:rPr>
                        <a:t>ɪndɪ'pendəns</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14" name="表格 10"/>
          <p:cNvGraphicFramePr>
            <a:graphicFrameLocks noGrp="1"/>
          </p:cNvGraphicFramePr>
          <p:nvPr/>
        </p:nvGraphicFramePr>
        <p:xfrm>
          <a:off x="6092078" y="288479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in</a:t>
                      </a:r>
                      <a:r>
                        <a:rPr lang="zh-CN" altLang="en-US" sz="2400" dirty="0" smtClean="0">
                          <a:solidFill>
                            <a:schemeClr val="tx1"/>
                          </a:solidFill>
                        </a:rPr>
                        <a:t>＋</a:t>
                      </a:r>
                      <a:r>
                        <a:rPr lang="en-US" altLang="zh-CN" sz="2400" dirty="0" smtClean="0">
                          <a:solidFill>
                            <a:schemeClr val="tx1"/>
                          </a:solidFill>
                        </a:rPr>
                        <a:t>dependence</a:t>
                      </a:r>
                      <a:r>
                        <a:rPr lang="zh-CN" altLang="en-US" sz="2400" dirty="0" smtClean="0">
                          <a:solidFill>
                            <a:schemeClr val="tx1"/>
                          </a:solidFill>
                        </a:rPr>
                        <a:t>不＋依靠→独立</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sense  of  independence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95" name="文本框 19"/>
          <p:cNvSpPr txBox="1"/>
          <p:nvPr/>
        </p:nvSpPr>
        <p:spPr>
          <a:xfrm>
            <a:off x="2538649" y="1642094"/>
            <a:ext cx="3370217" cy="461665"/>
          </a:xfrm>
          <a:prstGeom prst="rect">
            <a:avLst/>
          </a:prstGeom>
          <a:noFill/>
        </p:spPr>
        <p:txBody>
          <a:bodyPr wrap="square" rtlCol="0">
            <a:spAutoFit/>
          </a:bodyPr>
          <a:lstStyle/>
          <a:p>
            <a:r>
              <a:rPr lang="en-US" altLang="zh-CN" sz="2400" b="1" i="1" dirty="0"/>
              <a:t>vi.</a:t>
            </a:r>
            <a:r>
              <a:rPr lang="zh-CN" altLang="en-US" sz="2400" b="1" dirty="0"/>
              <a:t>依靠</a:t>
            </a:r>
            <a:endParaRPr lang="zh-CN" altLang="en-US" sz="2400" dirty="0"/>
          </a:p>
        </p:txBody>
      </p:sp>
      <p:sp>
        <p:nvSpPr>
          <p:cNvPr id="1049896" name="文本框 20"/>
          <p:cNvSpPr txBox="1"/>
          <p:nvPr/>
        </p:nvSpPr>
        <p:spPr>
          <a:xfrm>
            <a:off x="2839733" y="3343436"/>
            <a:ext cx="3370217" cy="461665"/>
          </a:xfrm>
          <a:prstGeom prst="rect">
            <a:avLst/>
          </a:prstGeom>
          <a:noFill/>
        </p:spPr>
        <p:txBody>
          <a:bodyPr wrap="square" rtlCol="0">
            <a:spAutoFit/>
          </a:bodyPr>
          <a:lstStyle/>
          <a:p>
            <a:r>
              <a:rPr lang="en-US" altLang="zh-CN" sz="2400" b="1" i="1" dirty="0"/>
              <a:t>n</a:t>
            </a:r>
            <a:r>
              <a:rPr lang="en-US" altLang="zh-CN" sz="2400" b="1" dirty="0"/>
              <a:t>.</a:t>
            </a:r>
            <a:r>
              <a:rPr lang="zh-CN" altLang="en-US" sz="2400" b="1" dirty="0"/>
              <a:t>独立</a:t>
            </a:r>
            <a:endParaRPr lang="zh-CN" altLang="en-US" sz="2400" b="1" dirty="0"/>
          </a:p>
        </p:txBody>
      </p:sp>
      <p:graphicFrame>
        <p:nvGraphicFramePr>
          <p:cNvPr id="4195215" name="表格 11"/>
          <p:cNvGraphicFramePr>
            <a:graphicFrameLocks noGrp="1"/>
          </p:cNvGraphicFramePr>
          <p:nvPr/>
        </p:nvGraphicFramePr>
        <p:xfrm>
          <a:off x="241540" y="4561387"/>
          <a:ext cx="5427740" cy="914400"/>
        </p:xfrm>
        <a:graphic>
          <a:graphicData uri="http://schemas.openxmlformats.org/drawingml/2006/table">
            <a:tbl>
              <a:tblPr firstRow="1" bandRow="1">
                <a:tableStyleId>{93296810-A885-4BE3-A3E7-6D5BEEA58F35}</a:tableStyleId>
              </a:tblPr>
              <a:tblGrid>
                <a:gridCol w="2568567"/>
                <a:gridCol w="28591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independent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/ˌ</a:t>
                      </a:r>
                      <a:r>
                        <a:rPr lang="en-US" altLang="zh-CN" sz="2400" b="1" dirty="0" err="1" smtClean="0">
                          <a:solidFill>
                            <a:schemeClr val="tx1"/>
                          </a:solidFill>
                        </a:rPr>
                        <a:t>ɪndɪ'pendənt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16" name="表格 12"/>
          <p:cNvGraphicFramePr>
            <a:graphicFrameLocks noGrp="1"/>
          </p:cNvGraphicFramePr>
          <p:nvPr/>
        </p:nvGraphicFramePr>
        <p:xfrm>
          <a:off x="6092078" y="4578402"/>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pt-BR" altLang="zh-CN" sz="2400" dirty="0" smtClean="0">
                          <a:solidFill>
                            <a:schemeClr val="tx1"/>
                          </a:solidFill>
                        </a:rPr>
                        <a:t>in</a:t>
                      </a:r>
                      <a:r>
                        <a:rPr lang="zh-CN" altLang="pt-BR" sz="2400" dirty="0" smtClean="0">
                          <a:solidFill>
                            <a:schemeClr val="tx1"/>
                          </a:solidFill>
                        </a:rPr>
                        <a:t>＋</a:t>
                      </a:r>
                      <a:r>
                        <a:rPr lang="pt-BR" altLang="zh-CN" sz="2400" dirty="0" smtClean="0">
                          <a:solidFill>
                            <a:schemeClr val="tx1"/>
                          </a:solidFill>
                        </a:rPr>
                        <a:t>dependent</a:t>
                      </a:r>
                      <a:r>
                        <a:rPr lang="zh-CN" altLang="pt-BR" sz="2400" dirty="0" smtClean="0">
                          <a:solidFill>
                            <a:schemeClr val="tx1"/>
                          </a:solidFill>
                        </a:rPr>
                        <a:t>不＋依靠的</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be  independent  from  Britain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97" name="文本框 13"/>
          <p:cNvSpPr txBox="1"/>
          <p:nvPr/>
        </p:nvSpPr>
        <p:spPr>
          <a:xfrm>
            <a:off x="2817430" y="5025892"/>
            <a:ext cx="3370217" cy="461665"/>
          </a:xfrm>
          <a:prstGeom prst="rect">
            <a:avLst/>
          </a:prstGeom>
          <a:noFill/>
        </p:spPr>
        <p:txBody>
          <a:bodyPr wrap="square" rtlCol="0">
            <a:spAutoFit/>
          </a:bodyPr>
          <a:lstStyle/>
          <a:p>
            <a:r>
              <a:rPr lang="en-US" altLang="zh-CN" sz="2400" b="1" i="1" dirty="0"/>
              <a:t>adj.</a:t>
            </a:r>
            <a:r>
              <a:rPr lang="zh-CN" altLang="en-US" sz="2400" b="1" dirty="0"/>
              <a:t>独立的</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93"/>
                                        </p:tgtEl>
                                        <p:attrNameLst>
                                          <p:attrName>style.visibility</p:attrName>
                                        </p:attrNameLst>
                                      </p:cBhvr>
                                      <p:to>
                                        <p:strVal val="visible"/>
                                      </p:to>
                                    </p:set>
                                    <p:animEffect transition="in" filter="fade">
                                      <p:cBhvr>
                                        <p:cTn id="7" dur="500"/>
                                        <p:tgtEl>
                                          <p:spTgt spid="104989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94"/>
                                        </p:tgtEl>
                                        <p:attrNameLst>
                                          <p:attrName>style.visibility</p:attrName>
                                        </p:attrNameLst>
                                      </p:cBhvr>
                                      <p:to>
                                        <p:strVal val="visible"/>
                                      </p:to>
                                    </p:set>
                                    <p:animEffect transition="in" filter="wipe(up)">
                                      <p:cBhvr>
                                        <p:cTn id="11" dur="500"/>
                                        <p:tgtEl>
                                          <p:spTgt spid="10498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11"/>
                                        </p:tgtEl>
                                        <p:attrNameLst>
                                          <p:attrName>style.visibility</p:attrName>
                                        </p:attrNameLst>
                                      </p:cBhvr>
                                      <p:to>
                                        <p:strVal val="visible"/>
                                      </p:to>
                                    </p:set>
                                    <p:animEffect transition="in" filter="wipe(left)">
                                      <p:cBhvr>
                                        <p:cTn id="16" dur="500"/>
                                        <p:tgtEl>
                                          <p:spTgt spid="41952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95"/>
                                        </p:tgtEl>
                                        <p:attrNameLst>
                                          <p:attrName>style.visibility</p:attrName>
                                        </p:attrNameLst>
                                      </p:cBhvr>
                                      <p:to>
                                        <p:strVal val="visible"/>
                                      </p:to>
                                    </p:set>
                                    <p:animEffect transition="in" filter="fade">
                                      <p:cBhvr>
                                        <p:cTn id="21" dur="500"/>
                                        <p:tgtEl>
                                          <p:spTgt spid="10498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12"/>
                                        </p:tgtEl>
                                        <p:attrNameLst>
                                          <p:attrName>style.visibility</p:attrName>
                                        </p:attrNameLst>
                                      </p:cBhvr>
                                      <p:to>
                                        <p:strVal val="visible"/>
                                      </p:to>
                                    </p:set>
                                    <p:animEffect transition="in" filter="fade">
                                      <p:cBhvr>
                                        <p:cTn id="26" dur="500"/>
                                        <p:tgtEl>
                                          <p:spTgt spid="41952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13"/>
                                        </p:tgtEl>
                                        <p:attrNameLst>
                                          <p:attrName>style.visibility</p:attrName>
                                        </p:attrNameLst>
                                      </p:cBhvr>
                                      <p:to>
                                        <p:strVal val="visible"/>
                                      </p:to>
                                    </p:set>
                                    <p:animEffect transition="in" filter="wipe(left)">
                                      <p:cBhvr>
                                        <p:cTn id="31" dur="500"/>
                                        <p:tgtEl>
                                          <p:spTgt spid="41952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96"/>
                                        </p:tgtEl>
                                        <p:attrNameLst>
                                          <p:attrName>style.visibility</p:attrName>
                                        </p:attrNameLst>
                                      </p:cBhvr>
                                      <p:to>
                                        <p:strVal val="visible"/>
                                      </p:to>
                                    </p:set>
                                    <p:animEffect transition="in" filter="fade">
                                      <p:cBhvr>
                                        <p:cTn id="36" dur="500"/>
                                        <p:tgtEl>
                                          <p:spTgt spid="104989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14"/>
                                        </p:tgtEl>
                                        <p:attrNameLst>
                                          <p:attrName>style.visibility</p:attrName>
                                        </p:attrNameLst>
                                      </p:cBhvr>
                                      <p:to>
                                        <p:strVal val="visible"/>
                                      </p:to>
                                    </p:set>
                                    <p:animEffect transition="in" filter="fade">
                                      <p:cBhvr>
                                        <p:cTn id="41" dur="500"/>
                                        <p:tgtEl>
                                          <p:spTgt spid="41952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15"/>
                                        </p:tgtEl>
                                        <p:attrNameLst>
                                          <p:attrName>style.visibility</p:attrName>
                                        </p:attrNameLst>
                                      </p:cBhvr>
                                      <p:to>
                                        <p:strVal val="visible"/>
                                      </p:to>
                                    </p:set>
                                    <p:animEffect transition="in" filter="wipe(left)">
                                      <p:cBhvr>
                                        <p:cTn id="46" dur="500"/>
                                        <p:tgtEl>
                                          <p:spTgt spid="41952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897"/>
                                        </p:tgtEl>
                                        <p:attrNameLst>
                                          <p:attrName>style.visibility</p:attrName>
                                        </p:attrNameLst>
                                      </p:cBhvr>
                                      <p:to>
                                        <p:strVal val="visible"/>
                                      </p:to>
                                    </p:set>
                                    <p:animEffect transition="in" filter="fade">
                                      <p:cBhvr>
                                        <p:cTn id="51" dur="500"/>
                                        <p:tgtEl>
                                          <p:spTgt spid="104989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16"/>
                                        </p:tgtEl>
                                        <p:attrNameLst>
                                          <p:attrName>style.visibility</p:attrName>
                                        </p:attrNameLst>
                                      </p:cBhvr>
                                      <p:to>
                                        <p:strVal val="visible"/>
                                      </p:to>
                                    </p:set>
                                    <p:animEffect transition="in" filter="fade">
                                      <p:cBhvr>
                                        <p:cTn id="56" dur="500"/>
                                        <p:tgtEl>
                                          <p:spTgt spid="4195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93" grpId="0"/>
      <p:bldP spid="1049894" grpId="0"/>
      <p:bldP spid="1049895" grpId="0"/>
      <p:bldP spid="1049896" grpId="0"/>
      <p:bldP spid="10498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98"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describe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99"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17"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describe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dɪ'skraɪb</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18" name="表格 6"/>
          <p:cNvGraphicFramePr>
            <a:graphicFrameLocks noGrp="1"/>
          </p:cNvGraphicFramePr>
          <p:nvPr/>
        </p:nvGraphicFramePr>
        <p:xfrm>
          <a:off x="241540" y="1741767"/>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a:t>
                      </a:r>
                      <a:r>
                        <a:rPr lang="zh-CN" altLang="en-US" sz="2400" dirty="0" smtClean="0">
                          <a:solidFill>
                            <a:schemeClr val="tx1"/>
                          </a:solidFill>
                        </a:rPr>
                        <a:t>＋</a:t>
                      </a:r>
                      <a:r>
                        <a:rPr lang="en-US" altLang="zh-CN" sz="2400" dirty="0" smtClean="0">
                          <a:solidFill>
                            <a:schemeClr val="tx1"/>
                          </a:solidFill>
                        </a:rPr>
                        <a:t>scribe</a:t>
                      </a:r>
                      <a:r>
                        <a:rPr lang="zh-CN" altLang="en-US" sz="2400" dirty="0" smtClean="0">
                          <a:solidFill>
                            <a:schemeClr val="tx1"/>
                          </a:solidFill>
                        </a:rPr>
                        <a:t>加强＋写→通过写描绘出来</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describe  a  village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19" name="表格 9"/>
          <p:cNvGraphicFramePr>
            <a:graphicFrameLocks noGrp="1"/>
          </p:cNvGraphicFramePr>
          <p:nvPr/>
        </p:nvGraphicFramePr>
        <p:xfrm>
          <a:off x="241540" y="3342496"/>
          <a:ext cx="5427740" cy="914400"/>
        </p:xfrm>
        <a:graphic>
          <a:graphicData uri="http://schemas.openxmlformats.org/drawingml/2006/table">
            <a:tbl>
              <a:tblPr firstRow="1" bandRow="1">
                <a:tableStyleId>{93296810-A885-4BE3-A3E7-6D5BEEA58F35}</a:tableStyleId>
              </a:tblPr>
              <a:tblGrid>
                <a:gridCol w="2155972"/>
                <a:gridCol w="3271768"/>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description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dɪ'skrɪpʃən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20" name="表格 10"/>
          <p:cNvGraphicFramePr>
            <a:graphicFrameLocks noGrp="1"/>
          </p:cNvGraphicFramePr>
          <p:nvPr/>
        </p:nvGraphicFramePr>
        <p:xfrm>
          <a:off x="241540" y="4377910"/>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descri</a:t>
                      </a:r>
                      <a:r>
                        <a:rPr lang="en-US" altLang="zh-CN" sz="2400" dirty="0" smtClean="0">
                          <a:solidFill>
                            <a:schemeClr val="tx1"/>
                          </a:solidFill>
                        </a:rPr>
                        <a:t>(be)</a:t>
                      </a:r>
                      <a:r>
                        <a:rPr lang="zh-CN" altLang="en-US" sz="2400" dirty="0" smtClean="0">
                          <a:solidFill>
                            <a:schemeClr val="tx1"/>
                          </a:solidFill>
                        </a:rPr>
                        <a:t>＋</a:t>
                      </a:r>
                      <a:r>
                        <a:rPr lang="en-US" altLang="zh-CN" sz="2400" dirty="0" smtClean="0">
                          <a:solidFill>
                            <a:schemeClr val="tx1"/>
                          </a:solidFill>
                        </a:rPr>
                        <a:t>(p)</a:t>
                      </a:r>
                      <a:r>
                        <a:rPr lang="en-US" altLang="zh-CN" sz="2400" dirty="0" err="1" smtClean="0">
                          <a:solidFill>
                            <a:schemeClr val="tx1"/>
                          </a:solidFill>
                        </a:rPr>
                        <a:t>tion</a:t>
                      </a:r>
                      <a:r>
                        <a:rPr lang="zh-CN" altLang="en-US" sz="2400" dirty="0" smtClean="0">
                          <a:solidFill>
                            <a:schemeClr val="tx1"/>
                          </a:solidFill>
                        </a:rPr>
                        <a:t>描绘＋后缀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beyond  description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21"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283435"/>
                <a:gridCol w="3144305"/>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prescription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prɪ'skrɪpʃən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22" name="表格 14"/>
          <p:cNvGraphicFramePr>
            <a:graphicFrameLocks noGrp="1"/>
          </p:cNvGraphicFramePr>
          <p:nvPr/>
        </p:nvGraphicFramePr>
        <p:xfrm>
          <a:off x="6514877" y="1819825"/>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pre</a:t>
                      </a:r>
                      <a:r>
                        <a:rPr lang="zh-CN" altLang="en-US" sz="2400" dirty="0" smtClean="0">
                          <a:solidFill>
                            <a:schemeClr val="tx1"/>
                          </a:solidFill>
                        </a:rPr>
                        <a:t>＋</a:t>
                      </a:r>
                      <a:r>
                        <a:rPr lang="en-US" altLang="zh-CN" sz="2400" dirty="0" smtClean="0">
                          <a:solidFill>
                            <a:schemeClr val="tx1"/>
                          </a:solidFill>
                        </a:rPr>
                        <a:t>scribe</a:t>
                      </a:r>
                      <a:r>
                        <a:rPr lang="zh-CN" altLang="en-US" sz="2400" dirty="0" smtClean="0">
                          <a:solidFill>
                            <a:schemeClr val="tx1"/>
                          </a:solidFill>
                        </a:rPr>
                        <a:t>＋</a:t>
                      </a:r>
                      <a:r>
                        <a:rPr lang="en-US" altLang="zh-CN" sz="2400" dirty="0" err="1" smtClean="0">
                          <a:solidFill>
                            <a:schemeClr val="tx1"/>
                          </a:solidFill>
                        </a:rPr>
                        <a:t>tion</a:t>
                      </a:r>
                      <a:r>
                        <a:rPr lang="zh-CN" altLang="en-US" sz="2400" dirty="0" smtClean="0">
                          <a:solidFill>
                            <a:schemeClr val="tx1"/>
                          </a:solidFill>
                        </a:rPr>
                        <a:t>在前＋写＋名词后缀→抓药前写出来的是“处方”</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23" name="表格 15"/>
          <p:cNvGraphicFramePr>
            <a:graphicFrameLocks noGrp="1"/>
          </p:cNvGraphicFramePr>
          <p:nvPr/>
        </p:nvGraphicFramePr>
        <p:xfrm>
          <a:off x="6514877" y="3342496"/>
          <a:ext cx="5428800" cy="914400"/>
        </p:xfrm>
        <a:graphic>
          <a:graphicData uri="http://schemas.openxmlformats.org/drawingml/2006/table">
            <a:tbl>
              <a:tblPr firstRow="1" bandRow="1">
                <a:tableStyleId>{93296810-A885-4BE3-A3E7-6D5BEEA58F35}</a:tableStyleId>
              </a:tblPr>
              <a:tblGrid>
                <a:gridCol w="2082713"/>
                <a:gridCol w="3346087"/>
              </a:tblGrid>
              <a:tr h="370840">
                <a:tc rowSpan="2">
                  <a:txBody>
                    <a:bodyPr/>
                    <a:lstStyle/>
                    <a:p>
                      <a:pPr algn="ctr"/>
                      <a:r>
                        <a:rPr lang="en-US" altLang="zh-CN" sz="2800" i="0" dirty="0" smtClean="0">
                          <a:solidFill>
                            <a:schemeClr val="bg1"/>
                          </a:solidFill>
                          <a:latin typeface="Arial" panose="020B0604020202020204" pitchFamily="34" charset="0"/>
                          <a:cs typeface="Arial" panose="020B0604020202020204" pitchFamily="34" charset="0"/>
                        </a:rPr>
                        <a:t>subscribe</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səb'skraɪb</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24" name="表格 16"/>
          <p:cNvGraphicFramePr>
            <a:graphicFrameLocks noGrp="1"/>
          </p:cNvGraphicFramePr>
          <p:nvPr/>
        </p:nvGraphicFramePr>
        <p:xfrm>
          <a:off x="6514877" y="437791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sub</a:t>
                      </a:r>
                      <a:r>
                        <a:rPr lang="zh-CN" altLang="en-US" sz="2400" dirty="0" smtClean="0">
                          <a:solidFill>
                            <a:schemeClr val="tx1"/>
                          </a:solidFill>
                        </a:rPr>
                        <a:t>＋</a:t>
                      </a:r>
                      <a:r>
                        <a:rPr lang="en-US" altLang="zh-CN" sz="2400" dirty="0" smtClean="0">
                          <a:solidFill>
                            <a:schemeClr val="tx1"/>
                          </a:solidFill>
                        </a:rPr>
                        <a:t>scribe</a:t>
                      </a:r>
                      <a:r>
                        <a:rPr lang="zh-CN" altLang="en-US" sz="2400" dirty="0" smtClean="0">
                          <a:solidFill>
                            <a:schemeClr val="tx1"/>
                          </a:solidFill>
                        </a:rPr>
                        <a:t>下面＋写→在下面写征订单→订阅</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00" name="文本框 19"/>
          <p:cNvSpPr txBox="1"/>
          <p:nvPr/>
        </p:nvSpPr>
        <p:spPr>
          <a:xfrm>
            <a:off x="2358322" y="1247102"/>
            <a:ext cx="3683727" cy="461665"/>
          </a:xfrm>
          <a:prstGeom prst="rect">
            <a:avLst/>
          </a:prstGeom>
          <a:noFill/>
        </p:spPr>
        <p:txBody>
          <a:bodyPr wrap="square" rtlCol="0">
            <a:spAutoFit/>
          </a:bodyPr>
          <a:lstStyle/>
          <a:p>
            <a:r>
              <a:rPr lang="en-US" altLang="zh-CN" sz="2400" b="1" i="1" dirty="0"/>
              <a:t>v.</a:t>
            </a:r>
            <a:r>
              <a:rPr lang="zh-CN" altLang="en-US" sz="2400" b="1" dirty="0"/>
              <a:t>描绘，描述</a:t>
            </a:r>
            <a:endParaRPr lang="zh-CN" altLang="en-US" sz="2400" dirty="0"/>
          </a:p>
        </p:txBody>
      </p:sp>
      <p:sp>
        <p:nvSpPr>
          <p:cNvPr id="1049901" name="文本框 20"/>
          <p:cNvSpPr txBox="1"/>
          <p:nvPr/>
        </p:nvSpPr>
        <p:spPr>
          <a:xfrm>
            <a:off x="2395597" y="3825800"/>
            <a:ext cx="3370217" cy="461665"/>
          </a:xfrm>
          <a:prstGeom prst="rect">
            <a:avLst/>
          </a:prstGeom>
          <a:noFill/>
        </p:spPr>
        <p:txBody>
          <a:bodyPr wrap="square" rtlCol="0">
            <a:spAutoFit/>
          </a:bodyPr>
          <a:lstStyle/>
          <a:p>
            <a:r>
              <a:rPr lang="en-US" altLang="zh-CN" sz="2400" b="1" i="1" dirty="0"/>
              <a:t>n.</a:t>
            </a:r>
            <a:r>
              <a:rPr lang="zh-CN" altLang="en-US" sz="2400" b="1" dirty="0"/>
              <a:t>描绘</a:t>
            </a:r>
            <a:endParaRPr lang="zh-CN" altLang="en-US" sz="2400" b="1" dirty="0"/>
          </a:p>
        </p:txBody>
      </p:sp>
      <p:sp>
        <p:nvSpPr>
          <p:cNvPr id="1049902" name="文本框 22"/>
          <p:cNvSpPr txBox="1"/>
          <p:nvPr/>
        </p:nvSpPr>
        <p:spPr>
          <a:xfrm>
            <a:off x="8806573" y="1257147"/>
            <a:ext cx="3537824" cy="461665"/>
          </a:xfrm>
          <a:prstGeom prst="rect">
            <a:avLst/>
          </a:prstGeom>
          <a:noFill/>
        </p:spPr>
        <p:txBody>
          <a:bodyPr wrap="square" rtlCol="0">
            <a:spAutoFit/>
          </a:bodyPr>
          <a:lstStyle/>
          <a:p>
            <a:r>
              <a:rPr lang="en-US" altLang="zh-CN" sz="2400" b="1" i="1" dirty="0"/>
              <a:t>n.</a:t>
            </a:r>
            <a:r>
              <a:rPr lang="zh-CN" altLang="en-US" sz="2400" b="1" dirty="0"/>
              <a:t>处方</a:t>
            </a:r>
            <a:endParaRPr lang="zh-CN" altLang="en-US" sz="2400" dirty="0"/>
          </a:p>
        </p:txBody>
      </p:sp>
      <p:sp>
        <p:nvSpPr>
          <p:cNvPr id="1049903" name="文本框 23"/>
          <p:cNvSpPr txBox="1"/>
          <p:nvPr/>
        </p:nvSpPr>
        <p:spPr>
          <a:xfrm>
            <a:off x="8650459" y="3821976"/>
            <a:ext cx="3370217" cy="461665"/>
          </a:xfrm>
          <a:prstGeom prst="rect">
            <a:avLst/>
          </a:prstGeom>
          <a:noFill/>
        </p:spPr>
        <p:txBody>
          <a:bodyPr wrap="square" rtlCol="0">
            <a:spAutoFit/>
          </a:bodyPr>
          <a:lstStyle/>
          <a:p>
            <a:r>
              <a:rPr lang="en-US" altLang="zh-CN" sz="2400" b="1" i="1" dirty="0"/>
              <a:t>v.</a:t>
            </a:r>
            <a:r>
              <a:rPr lang="zh-CN" altLang="en-US" sz="2400" b="1" dirty="0"/>
              <a:t>捐献；订阅</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98"/>
                                        </p:tgtEl>
                                        <p:attrNameLst>
                                          <p:attrName>style.visibility</p:attrName>
                                        </p:attrNameLst>
                                      </p:cBhvr>
                                      <p:to>
                                        <p:strVal val="visible"/>
                                      </p:to>
                                    </p:set>
                                    <p:animEffect transition="in" filter="fade">
                                      <p:cBhvr>
                                        <p:cTn id="7" dur="500"/>
                                        <p:tgtEl>
                                          <p:spTgt spid="104989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99"/>
                                        </p:tgtEl>
                                        <p:attrNameLst>
                                          <p:attrName>style.visibility</p:attrName>
                                        </p:attrNameLst>
                                      </p:cBhvr>
                                      <p:to>
                                        <p:strVal val="visible"/>
                                      </p:to>
                                    </p:set>
                                    <p:animEffect transition="in" filter="wipe(up)">
                                      <p:cBhvr>
                                        <p:cTn id="11" dur="500"/>
                                        <p:tgtEl>
                                          <p:spTgt spid="10498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17"/>
                                        </p:tgtEl>
                                        <p:attrNameLst>
                                          <p:attrName>style.visibility</p:attrName>
                                        </p:attrNameLst>
                                      </p:cBhvr>
                                      <p:to>
                                        <p:strVal val="visible"/>
                                      </p:to>
                                    </p:set>
                                    <p:animEffect transition="in" filter="wipe(left)">
                                      <p:cBhvr>
                                        <p:cTn id="16" dur="500"/>
                                        <p:tgtEl>
                                          <p:spTgt spid="41952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00"/>
                                        </p:tgtEl>
                                        <p:attrNameLst>
                                          <p:attrName>style.visibility</p:attrName>
                                        </p:attrNameLst>
                                      </p:cBhvr>
                                      <p:to>
                                        <p:strVal val="visible"/>
                                      </p:to>
                                    </p:set>
                                    <p:animEffect transition="in" filter="fade">
                                      <p:cBhvr>
                                        <p:cTn id="21" dur="500"/>
                                        <p:tgtEl>
                                          <p:spTgt spid="10499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18"/>
                                        </p:tgtEl>
                                        <p:attrNameLst>
                                          <p:attrName>style.visibility</p:attrName>
                                        </p:attrNameLst>
                                      </p:cBhvr>
                                      <p:to>
                                        <p:strVal val="visible"/>
                                      </p:to>
                                    </p:set>
                                    <p:animEffect transition="in" filter="fade">
                                      <p:cBhvr>
                                        <p:cTn id="26" dur="500"/>
                                        <p:tgtEl>
                                          <p:spTgt spid="41952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19"/>
                                        </p:tgtEl>
                                        <p:attrNameLst>
                                          <p:attrName>style.visibility</p:attrName>
                                        </p:attrNameLst>
                                      </p:cBhvr>
                                      <p:to>
                                        <p:strVal val="visible"/>
                                      </p:to>
                                    </p:set>
                                    <p:animEffect transition="in" filter="wipe(left)">
                                      <p:cBhvr>
                                        <p:cTn id="31" dur="500"/>
                                        <p:tgtEl>
                                          <p:spTgt spid="41952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01"/>
                                        </p:tgtEl>
                                        <p:attrNameLst>
                                          <p:attrName>style.visibility</p:attrName>
                                        </p:attrNameLst>
                                      </p:cBhvr>
                                      <p:to>
                                        <p:strVal val="visible"/>
                                      </p:to>
                                    </p:set>
                                    <p:animEffect transition="in" filter="fade">
                                      <p:cBhvr>
                                        <p:cTn id="36" dur="500"/>
                                        <p:tgtEl>
                                          <p:spTgt spid="104990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20"/>
                                        </p:tgtEl>
                                        <p:attrNameLst>
                                          <p:attrName>style.visibility</p:attrName>
                                        </p:attrNameLst>
                                      </p:cBhvr>
                                      <p:to>
                                        <p:strVal val="visible"/>
                                      </p:to>
                                    </p:set>
                                    <p:animEffect transition="in" filter="fade">
                                      <p:cBhvr>
                                        <p:cTn id="41" dur="500"/>
                                        <p:tgtEl>
                                          <p:spTgt spid="41952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21"/>
                                        </p:tgtEl>
                                        <p:attrNameLst>
                                          <p:attrName>style.visibility</p:attrName>
                                        </p:attrNameLst>
                                      </p:cBhvr>
                                      <p:to>
                                        <p:strVal val="visible"/>
                                      </p:to>
                                    </p:set>
                                    <p:animEffect transition="in" filter="wipe(left)">
                                      <p:cBhvr>
                                        <p:cTn id="46" dur="500"/>
                                        <p:tgtEl>
                                          <p:spTgt spid="41952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902"/>
                                        </p:tgtEl>
                                        <p:attrNameLst>
                                          <p:attrName>style.visibility</p:attrName>
                                        </p:attrNameLst>
                                      </p:cBhvr>
                                      <p:to>
                                        <p:strVal val="visible"/>
                                      </p:to>
                                    </p:set>
                                    <p:animEffect transition="in" filter="fade">
                                      <p:cBhvr>
                                        <p:cTn id="51" dur="500"/>
                                        <p:tgtEl>
                                          <p:spTgt spid="104990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22"/>
                                        </p:tgtEl>
                                        <p:attrNameLst>
                                          <p:attrName>style.visibility</p:attrName>
                                        </p:attrNameLst>
                                      </p:cBhvr>
                                      <p:to>
                                        <p:strVal val="visible"/>
                                      </p:to>
                                    </p:set>
                                    <p:animEffect transition="in" filter="fade">
                                      <p:cBhvr>
                                        <p:cTn id="56" dur="500"/>
                                        <p:tgtEl>
                                          <p:spTgt spid="41952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23"/>
                                        </p:tgtEl>
                                        <p:attrNameLst>
                                          <p:attrName>style.visibility</p:attrName>
                                        </p:attrNameLst>
                                      </p:cBhvr>
                                      <p:to>
                                        <p:strVal val="visible"/>
                                      </p:to>
                                    </p:set>
                                    <p:animEffect transition="in" filter="wipe(left)">
                                      <p:cBhvr>
                                        <p:cTn id="61" dur="500"/>
                                        <p:tgtEl>
                                          <p:spTgt spid="41952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9903"/>
                                        </p:tgtEl>
                                        <p:attrNameLst>
                                          <p:attrName>style.visibility</p:attrName>
                                        </p:attrNameLst>
                                      </p:cBhvr>
                                      <p:to>
                                        <p:strVal val="visible"/>
                                      </p:to>
                                    </p:set>
                                    <p:animEffect transition="in" filter="fade">
                                      <p:cBhvr>
                                        <p:cTn id="66" dur="500"/>
                                        <p:tgtEl>
                                          <p:spTgt spid="104990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24"/>
                                        </p:tgtEl>
                                        <p:attrNameLst>
                                          <p:attrName>style.visibility</p:attrName>
                                        </p:attrNameLst>
                                      </p:cBhvr>
                                      <p:to>
                                        <p:strVal val="visible"/>
                                      </p:to>
                                    </p:set>
                                    <p:animEffect transition="in" filter="fade">
                                      <p:cBhvr>
                                        <p:cTn id="71" dur="500"/>
                                        <p:tgtEl>
                                          <p:spTgt spid="4195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98" grpId="0"/>
      <p:bldP spid="1049899" grpId="0"/>
      <p:bldP spid="1049900" grpId="0"/>
      <p:bldP spid="1049901" grpId="0"/>
      <p:bldP spid="1049902" grpId="0"/>
      <p:bldP spid="10499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04"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determine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05"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25"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determine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dɪ'tɜːmɪn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26" name="表格 6"/>
          <p:cNvGraphicFramePr>
            <a:graphicFrameLocks noGrp="1"/>
          </p:cNvGraphicFramePr>
          <p:nvPr/>
        </p:nvGraphicFramePr>
        <p:xfrm>
          <a:off x="6092078" y="973674"/>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a:t>
                      </a:r>
                      <a:r>
                        <a:rPr lang="zh-CN" altLang="en-US" sz="2400" dirty="0" smtClean="0">
                          <a:solidFill>
                            <a:schemeClr val="tx1"/>
                          </a:solidFill>
                        </a:rPr>
                        <a:t>＋</a:t>
                      </a:r>
                      <a:r>
                        <a:rPr lang="en-US" altLang="zh-CN" sz="2400" dirty="0" err="1" smtClean="0">
                          <a:solidFill>
                            <a:schemeClr val="tx1"/>
                          </a:solidFill>
                        </a:rPr>
                        <a:t>termin</a:t>
                      </a:r>
                      <a:r>
                        <a:rPr lang="zh-CN" altLang="en-US" sz="2400" dirty="0" smtClean="0">
                          <a:solidFill>
                            <a:schemeClr val="tx1"/>
                          </a:solidFill>
                        </a:rPr>
                        <a:t>＋</a:t>
                      </a:r>
                      <a:r>
                        <a:rPr lang="en-US" altLang="zh-CN" sz="2400" dirty="0" smtClean="0">
                          <a:solidFill>
                            <a:schemeClr val="tx1"/>
                          </a:solidFill>
                        </a:rPr>
                        <a:t>e</a:t>
                      </a:r>
                      <a:r>
                        <a:rPr lang="zh-CN" altLang="en-US" sz="2400" dirty="0" smtClean="0">
                          <a:solidFill>
                            <a:schemeClr val="tx1"/>
                          </a:solidFill>
                        </a:rPr>
                        <a:t>加强＋结束→考虑结束就决定</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determine  one's  future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27"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602021"/>
                <a:gridCol w="282571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determination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a:t>
                      </a:r>
                      <a:r>
                        <a:rPr lang="en-US" altLang="zh-CN" sz="2400" b="1" dirty="0" err="1" smtClean="0">
                          <a:solidFill>
                            <a:schemeClr val="tx1"/>
                          </a:solidFill>
                        </a:rPr>
                        <a:t>dɪˌtɜːmɪ'neɪʃən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28" name="表格 10"/>
          <p:cNvGraphicFramePr>
            <a:graphicFrameLocks noGrp="1"/>
          </p:cNvGraphicFramePr>
          <p:nvPr/>
        </p:nvGraphicFramePr>
        <p:xfrm>
          <a:off x="6092078" y="2717526"/>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smtClean="0">
                        <a:solidFill>
                          <a:schemeClr val="tx1"/>
                        </a:solidFill>
                      </a:endParaRPr>
                    </a:p>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determin</a:t>
                      </a:r>
                      <a:r>
                        <a:rPr lang="en-US" altLang="zh-CN" sz="2400" dirty="0" smtClean="0">
                          <a:solidFill>
                            <a:schemeClr val="tx1"/>
                          </a:solidFill>
                        </a:rPr>
                        <a:t>(e)</a:t>
                      </a:r>
                      <a:r>
                        <a:rPr lang="zh-CN" altLang="en-US" sz="2400" dirty="0" smtClean="0">
                          <a:solidFill>
                            <a:schemeClr val="tx1"/>
                          </a:solidFill>
                        </a:rPr>
                        <a:t>＋</a:t>
                      </a:r>
                      <a:r>
                        <a:rPr lang="en-US" altLang="zh-CN" sz="2400" dirty="0" smtClean="0">
                          <a:solidFill>
                            <a:schemeClr val="tx1"/>
                          </a:solidFill>
                        </a:rPr>
                        <a:t>(a)</a:t>
                      </a:r>
                      <a:r>
                        <a:rPr lang="en-US" altLang="zh-CN" sz="2400" dirty="0" err="1" smtClean="0">
                          <a:solidFill>
                            <a:schemeClr val="tx1"/>
                          </a:solidFill>
                        </a:rPr>
                        <a:t>tion</a:t>
                      </a:r>
                      <a:r>
                        <a:rPr lang="zh-CN" altLang="en-US" sz="2400" dirty="0" smtClean="0">
                          <a:solidFill>
                            <a:schemeClr val="tx1"/>
                          </a:solidFill>
                        </a:rPr>
                        <a:t>决定＋名词后缀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firm  determination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06" name="文本框 19"/>
          <p:cNvSpPr txBox="1"/>
          <p:nvPr/>
        </p:nvSpPr>
        <p:spPr>
          <a:xfrm>
            <a:off x="2538649" y="1642094"/>
            <a:ext cx="3370217" cy="461665"/>
          </a:xfrm>
          <a:prstGeom prst="rect">
            <a:avLst/>
          </a:prstGeom>
          <a:noFill/>
        </p:spPr>
        <p:txBody>
          <a:bodyPr wrap="square" rtlCol="0">
            <a:spAutoFit/>
          </a:bodyPr>
          <a:lstStyle/>
          <a:p>
            <a:r>
              <a:rPr lang="en-US" altLang="zh-CN" sz="2400" b="1" i="1" dirty="0"/>
              <a:t>v.</a:t>
            </a:r>
            <a:r>
              <a:rPr lang="zh-CN" altLang="en-US" sz="2400" b="1" dirty="0"/>
              <a:t>决定</a:t>
            </a:r>
            <a:endParaRPr lang="zh-CN" altLang="en-US" sz="2400" dirty="0"/>
          </a:p>
        </p:txBody>
      </p:sp>
      <p:sp>
        <p:nvSpPr>
          <p:cNvPr id="1049907" name="文本框 20"/>
          <p:cNvSpPr txBox="1"/>
          <p:nvPr/>
        </p:nvSpPr>
        <p:spPr>
          <a:xfrm>
            <a:off x="2817431" y="3365738"/>
            <a:ext cx="3370217" cy="461665"/>
          </a:xfrm>
          <a:prstGeom prst="rect">
            <a:avLst/>
          </a:prstGeom>
          <a:noFill/>
        </p:spPr>
        <p:txBody>
          <a:bodyPr wrap="square" rtlCol="0">
            <a:spAutoFit/>
          </a:bodyPr>
          <a:lstStyle/>
          <a:p>
            <a:r>
              <a:rPr lang="en-US" altLang="zh-CN" sz="2400" b="1" i="1" dirty="0"/>
              <a:t>n.</a:t>
            </a:r>
            <a:r>
              <a:rPr lang="zh-CN" altLang="en-US" sz="2400" b="1" dirty="0"/>
              <a:t>决心</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04"/>
                                        </p:tgtEl>
                                        <p:attrNameLst>
                                          <p:attrName>style.visibility</p:attrName>
                                        </p:attrNameLst>
                                      </p:cBhvr>
                                      <p:to>
                                        <p:strVal val="visible"/>
                                      </p:to>
                                    </p:set>
                                    <p:animEffect transition="in" filter="fade">
                                      <p:cBhvr>
                                        <p:cTn id="7" dur="500"/>
                                        <p:tgtEl>
                                          <p:spTgt spid="104990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05"/>
                                        </p:tgtEl>
                                        <p:attrNameLst>
                                          <p:attrName>style.visibility</p:attrName>
                                        </p:attrNameLst>
                                      </p:cBhvr>
                                      <p:to>
                                        <p:strVal val="visible"/>
                                      </p:to>
                                    </p:set>
                                    <p:animEffect transition="in" filter="wipe(up)">
                                      <p:cBhvr>
                                        <p:cTn id="11" dur="500"/>
                                        <p:tgtEl>
                                          <p:spTgt spid="10499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25"/>
                                        </p:tgtEl>
                                        <p:attrNameLst>
                                          <p:attrName>style.visibility</p:attrName>
                                        </p:attrNameLst>
                                      </p:cBhvr>
                                      <p:to>
                                        <p:strVal val="visible"/>
                                      </p:to>
                                    </p:set>
                                    <p:animEffect transition="in" filter="wipe(left)">
                                      <p:cBhvr>
                                        <p:cTn id="16" dur="500"/>
                                        <p:tgtEl>
                                          <p:spTgt spid="41952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06"/>
                                        </p:tgtEl>
                                        <p:attrNameLst>
                                          <p:attrName>style.visibility</p:attrName>
                                        </p:attrNameLst>
                                      </p:cBhvr>
                                      <p:to>
                                        <p:strVal val="visible"/>
                                      </p:to>
                                    </p:set>
                                    <p:animEffect transition="in" filter="fade">
                                      <p:cBhvr>
                                        <p:cTn id="21" dur="500"/>
                                        <p:tgtEl>
                                          <p:spTgt spid="10499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26"/>
                                        </p:tgtEl>
                                        <p:attrNameLst>
                                          <p:attrName>style.visibility</p:attrName>
                                        </p:attrNameLst>
                                      </p:cBhvr>
                                      <p:to>
                                        <p:strVal val="visible"/>
                                      </p:to>
                                    </p:set>
                                    <p:animEffect transition="in" filter="fade">
                                      <p:cBhvr>
                                        <p:cTn id="26" dur="500"/>
                                        <p:tgtEl>
                                          <p:spTgt spid="41952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27"/>
                                        </p:tgtEl>
                                        <p:attrNameLst>
                                          <p:attrName>style.visibility</p:attrName>
                                        </p:attrNameLst>
                                      </p:cBhvr>
                                      <p:to>
                                        <p:strVal val="visible"/>
                                      </p:to>
                                    </p:set>
                                    <p:animEffect transition="in" filter="wipe(left)">
                                      <p:cBhvr>
                                        <p:cTn id="31" dur="500"/>
                                        <p:tgtEl>
                                          <p:spTgt spid="41952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07"/>
                                        </p:tgtEl>
                                        <p:attrNameLst>
                                          <p:attrName>style.visibility</p:attrName>
                                        </p:attrNameLst>
                                      </p:cBhvr>
                                      <p:to>
                                        <p:strVal val="visible"/>
                                      </p:to>
                                    </p:set>
                                    <p:animEffect transition="in" filter="fade">
                                      <p:cBhvr>
                                        <p:cTn id="36" dur="500"/>
                                        <p:tgtEl>
                                          <p:spTgt spid="104990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28"/>
                                        </p:tgtEl>
                                        <p:attrNameLst>
                                          <p:attrName>style.visibility</p:attrName>
                                        </p:attrNameLst>
                                      </p:cBhvr>
                                      <p:to>
                                        <p:strVal val="visible"/>
                                      </p:to>
                                    </p:set>
                                    <p:animEffect transition="in" filter="fade">
                                      <p:cBhvr>
                                        <p:cTn id="41" dur="500"/>
                                        <p:tgtEl>
                                          <p:spTgt spid="4195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04" grpId="0"/>
      <p:bldP spid="1049905" grpId="0"/>
      <p:bldP spid="1049906" grpId="0"/>
      <p:bldP spid="10499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08"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devote</a:t>
            </a:r>
            <a:r>
              <a:rPr lang="zh-CN" altLang="en-US" dirty="0" smtClean="0">
                <a:solidFill>
                  <a:schemeClr val="tx1"/>
                </a:solidFill>
                <a:latin typeface="微软雅黑" panose="020B0503020204020204" pitchFamily="34" charset="-122"/>
                <a:ea typeface="微软雅黑" panose="020B0503020204020204" pitchFamily="34" charset="-122"/>
              </a:rPr>
              <a:t>串</a:t>
            </a:r>
            <a:r>
              <a:rPr lang="zh-CN" altLang="en-US" dirty="0">
                <a:solidFill>
                  <a:schemeClr val="tx1"/>
                </a:solidFill>
                <a:latin typeface="微软雅黑" panose="020B0503020204020204" pitchFamily="34" charset="-122"/>
                <a:ea typeface="微软雅黑" panose="020B0503020204020204" pitchFamily="34" charset="-122"/>
              </a:rPr>
              <a:t>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09"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29"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devote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dɪ'vəʊt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30" name="表格 6"/>
          <p:cNvGraphicFramePr>
            <a:graphicFrameLocks noGrp="1"/>
          </p:cNvGraphicFramePr>
          <p:nvPr/>
        </p:nvGraphicFramePr>
        <p:xfrm>
          <a:off x="6092078" y="962529"/>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a:t>
                      </a:r>
                      <a:r>
                        <a:rPr lang="zh-CN" altLang="en-US" sz="2400" dirty="0" smtClean="0">
                          <a:solidFill>
                            <a:schemeClr val="tx1"/>
                          </a:solidFill>
                        </a:rPr>
                        <a:t>＋</a:t>
                      </a:r>
                      <a:r>
                        <a:rPr lang="en-US" altLang="zh-CN" sz="2400" dirty="0" smtClean="0">
                          <a:solidFill>
                            <a:schemeClr val="tx1"/>
                          </a:solidFill>
                        </a:rPr>
                        <a:t>vote</a:t>
                      </a:r>
                      <a:r>
                        <a:rPr lang="zh-CN" altLang="en-US" sz="2400" dirty="0" smtClean="0">
                          <a:solidFill>
                            <a:schemeClr val="tx1"/>
                          </a:solidFill>
                        </a:rPr>
                        <a:t>加强＋发誓→拼命发誓要奉献</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devote  oneself  to  </a:t>
                      </a:r>
                      <a:r>
                        <a:rPr lang="en-US" altLang="zh-CN" sz="2400" b="1" kern="1200" dirty="0" err="1" smtClean="0">
                          <a:solidFill>
                            <a:schemeClr val="tx1"/>
                          </a:solidFill>
                          <a:latin typeface="+mn-lt"/>
                          <a:ea typeface="+mn-ea"/>
                          <a:cs typeface="+mn-cs"/>
                        </a:rPr>
                        <a:t>sth</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31"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devotion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dɪ'vəʊʃən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32" name="表格 10"/>
          <p:cNvGraphicFramePr>
            <a:graphicFrameLocks noGrp="1"/>
          </p:cNvGraphicFramePr>
          <p:nvPr/>
        </p:nvGraphicFramePr>
        <p:xfrm>
          <a:off x="6092078" y="291824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devot</a:t>
                      </a:r>
                      <a:r>
                        <a:rPr lang="en-US" altLang="zh-CN" sz="2400" dirty="0" smtClean="0">
                          <a:solidFill>
                            <a:schemeClr val="tx1"/>
                          </a:solidFill>
                        </a:rPr>
                        <a:t>(e)</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奉献＋名词后缀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selfless  devotion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33" name="表格 11"/>
          <p:cNvGraphicFramePr>
            <a:graphicFrameLocks noGrp="1"/>
          </p:cNvGraphicFramePr>
          <p:nvPr/>
        </p:nvGraphicFramePr>
        <p:xfrm>
          <a:off x="241540" y="4593368"/>
          <a:ext cx="5428800" cy="914400"/>
        </p:xfrm>
        <a:graphic>
          <a:graphicData uri="http://schemas.openxmlformats.org/drawingml/2006/table">
            <a:tbl>
              <a:tblPr firstRow="1" bandRow="1">
                <a:tableStyleId>{93296810-A885-4BE3-A3E7-6D5BEEA58F35}</a:tableStyleId>
              </a:tblPr>
              <a:tblGrid>
                <a:gridCol w="2019600"/>
                <a:gridCol w="340920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vote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vəʊt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34" name="表格 12"/>
          <p:cNvGraphicFramePr>
            <a:graphicFrameLocks noGrp="1"/>
          </p:cNvGraphicFramePr>
          <p:nvPr/>
        </p:nvGraphicFramePr>
        <p:xfrm>
          <a:off x="6092078" y="4370348"/>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vote  for/against  </a:t>
                      </a:r>
                      <a:r>
                        <a:rPr lang="en-US" altLang="zh-CN" sz="2400" b="1" kern="1200" dirty="0" err="1" smtClean="0">
                          <a:solidFill>
                            <a:schemeClr val="tx1"/>
                          </a:solidFill>
                          <a:latin typeface="+mn-lt"/>
                          <a:ea typeface="+mn-ea"/>
                          <a:cs typeface="+mn-cs"/>
                        </a:rPr>
                        <a:t>sb</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10" name="文本框 19"/>
          <p:cNvSpPr txBox="1"/>
          <p:nvPr/>
        </p:nvSpPr>
        <p:spPr>
          <a:xfrm>
            <a:off x="2259873" y="1642094"/>
            <a:ext cx="3370217" cy="461665"/>
          </a:xfrm>
          <a:prstGeom prst="rect">
            <a:avLst/>
          </a:prstGeom>
          <a:noFill/>
        </p:spPr>
        <p:txBody>
          <a:bodyPr wrap="square" rtlCol="0">
            <a:spAutoFit/>
          </a:bodyPr>
          <a:lstStyle/>
          <a:p>
            <a:r>
              <a:rPr lang="en-US" altLang="zh-CN" sz="2400" b="1" i="1" dirty="0" err="1"/>
              <a:t>vt.</a:t>
            </a:r>
            <a:r>
              <a:rPr lang="zh-CN" altLang="en-US" sz="2400" b="1" dirty="0"/>
              <a:t>把</a:t>
            </a:r>
            <a:r>
              <a:rPr lang="en-US" altLang="zh-CN" sz="2400" b="1" dirty="0">
                <a:latin typeface="+mn-ea"/>
              </a:rPr>
              <a:t>……</a:t>
            </a:r>
            <a:r>
              <a:rPr lang="zh-CN" altLang="en-US" sz="2400" b="1" dirty="0"/>
              <a:t>奉献</a:t>
            </a:r>
            <a:endParaRPr lang="zh-CN" altLang="en-US" sz="2400" dirty="0"/>
          </a:p>
        </p:txBody>
      </p:sp>
      <p:sp>
        <p:nvSpPr>
          <p:cNvPr id="1049911" name="文本框 20"/>
          <p:cNvSpPr txBox="1"/>
          <p:nvPr/>
        </p:nvSpPr>
        <p:spPr>
          <a:xfrm>
            <a:off x="2259873" y="3365738"/>
            <a:ext cx="3370217" cy="461665"/>
          </a:xfrm>
          <a:prstGeom prst="rect">
            <a:avLst/>
          </a:prstGeom>
          <a:noFill/>
        </p:spPr>
        <p:txBody>
          <a:bodyPr wrap="square" rtlCol="0">
            <a:spAutoFit/>
          </a:bodyPr>
          <a:lstStyle/>
          <a:p>
            <a:r>
              <a:rPr lang="en-US" altLang="zh-CN" sz="2400" b="1" i="1" dirty="0"/>
              <a:t>n.</a:t>
            </a:r>
            <a:r>
              <a:rPr lang="zh-CN" altLang="en-US" sz="2400" b="1" dirty="0"/>
              <a:t>奉献</a:t>
            </a:r>
            <a:endParaRPr lang="zh-CN" altLang="en-US" sz="2400" b="1" dirty="0"/>
          </a:p>
        </p:txBody>
      </p:sp>
      <p:sp>
        <p:nvSpPr>
          <p:cNvPr id="1049912" name="文本框 21"/>
          <p:cNvSpPr txBox="1"/>
          <p:nvPr/>
        </p:nvSpPr>
        <p:spPr>
          <a:xfrm>
            <a:off x="2271028" y="5057985"/>
            <a:ext cx="3370217" cy="461665"/>
          </a:xfrm>
          <a:prstGeom prst="rect">
            <a:avLst/>
          </a:prstGeom>
          <a:noFill/>
        </p:spPr>
        <p:txBody>
          <a:bodyPr wrap="square" rtlCol="0">
            <a:spAutoFit/>
          </a:bodyPr>
          <a:lstStyle/>
          <a:p>
            <a:r>
              <a:rPr lang="en-US" altLang="zh-CN" sz="2400" b="1" i="1" dirty="0"/>
              <a:t>v./n.</a:t>
            </a:r>
            <a:r>
              <a:rPr lang="zh-CN" altLang="en-US" sz="2400" b="1" dirty="0"/>
              <a:t>投票</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08"/>
                                        </p:tgtEl>
                                        <p:attrNameLst>
                                          <p:attrName>style.visibility</p:attrName>
                                        </p:attrNameLst>
                                      </p:cBhvr>
                                      <p:to>
                                        <p:strVal val="visible"/>
                                      </p:to>
                                    </p:set>
                                    <p:animEffect transition="in" filter="fade">
                                      <p:cBhvr>
                                        <p:cTn id="7" dur="500"/>
                                        <p:tgtEl>
                                          <p:spTgt spid="104990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09"/>
                                        </p:tgtEl>
                                        <p:attrNameLst>
                                          <p:attrName>style.visibility</p:attrName>
                                        </p:attrNameLst>
                                      </p:cBhvr>
                                      <p:to>
                                        <p:strVal val="visible"/>
                                      </p:to>
                                    </p:set>
                                    <p:animEffect transition="in" filter="wipe(up)">
                                      <p:cBhvr>
                                        <p:cTn id="11" dur="500"/>
                                        <p:tgtEl>
                                          <p:spTgt spid="104990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29"/>
                                        </p:tgtEl>
                                        <p:attrNameLst>
                                          <p:attrName>style.visibility</p:attrName>
                                        </p:attrNameLst>
                                      </p:cBhvr>
                                      <p:to>
                                        <p:strVal val="visible"/>
                                      </p:to>
                                    </p:set>
                                    <p:animEffect transition="in" filter="wipe(left)">
                                      <p:cBhvr>
                                        <p:cTn id="16" dur="500"/>
                                        <p:tgtEl>
                                          <p:spTgt spid="41952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10"/>
                                        </p:tgtEl>
                                        <p:attrNameLst>
                                          <p:attrName>style.visibility</p:attrName>
                                        </p:attrNameLst>
                                      </p:cBhvr>
                                      <p:to>
                                        <p:strVal val="visible"/>
                                      </p:to>
                                    </p:set>
                                    <p:animEffect transition="in" filter="fade">
                                      <p:cBhvr>
                                        <p:cTn id="21" dur="500"/>
                                        <p:tgtEl>
                                          <p:spTgt spid="10499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30"/>
                                        </p:tgtEl>
                                        <p:attrNameLst>
                                          <p:attrName>style.visibility</p:attrName>
                                        </p:attrNameLst>
                                      </p:cBhvr>
                                      <p:to>
                                        <p:strVal val="visible"/>
                                      </p:to>
                                    </p:set>
                                    <p:animEffect transition="in" filter="fade">
                                      <p:cBhvr>
                                        <p:cTn id="26" dur="500"/>
                                        <p:tgtEl>
                                          <p:spTgt spid="41952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31"/>
                                        </p:tgtEl>
                                        <p:attrNameLst>
                                          <p:attrName>style.visibility</p:attrName>
                                        </p:attrNameLst>
                                      </p:cBhvr>
                                      <p:to>
                                        <p:strVal val="visible"/>
                                      </p:to>
                                    </p:set>
                                    <p:animEffect transition="in" filter="wipe(left)">
                                      <p:cBhvr>
                                        <p:cTn id="31" dur="500"/>
                                        <p:tgtEl>
                                          <p:spTgt spid="41952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11"/>
                                        </p:tgtEl>
                                        <p:attrNameLst>
                                          <p:attrName>style.visibility</p:attrName>
                                        </p:attrNameLst>
                                      </p:cBhvr>
                                      <p:to>
                                        <p:strVal val="visible"/>
                                      </p:to>
                                    </p:set>
                                    <p:animEffect transition="in" filter="fade">
                                      <p:cBhvr>
                                        <p:cTn id="36" dur="500"/>
                                        <p:tgtEl>
                                          <p:spTgt spid="10499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32"/>
                                        </p:tgtEl>
                                        <p:attrNameLst>
                                          <p:attrName>style.visibility</p:attrName>
                                        </p:attrNameLst>
                                      </p:cBhvr>
                                      <p:to>
                                        <p:strVal val="visible"/>
                                      </p:to>
                                    </p:set>
                                    <p:animEffect transition="in" filter="fade">
                                      <p:cBhvr>
                                        <p:cTn id="41" dur="500"/>
                                        <p:tgtEl>
                                          <p:spTgt spid="41952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33"/>
                                        </p:tgtEl>
                                        <p:attrNameLst>
                                          <p:attrName>style.visibility</p:attrName>
                                        </p:attrNameLst>
                                      </p:cBhvr>
                                      <p:to>
                                        <p:strVal val="visible"/>
                                      </p:to>
                                    </p:set>
                                    <p:animEffect transition="in" filter="wipe(left)">
                                      <p:cBhvr>
                                        <p:cTn id="46" dur="500"/>
                                        <p:tgtEl>
                                          <p:spTgt spid="41952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912"/>
                                        </p:tgtEl>
                                        <p:attrNameLst>
                                          <p:attrName>style.visibility</p:attrName>
                                        </p:attrNameLst>
                                      </p:cBhvr>
                                      <p:to>
                                        <p:strVal val="visible"/>
                                      </p:to>
                                    </p:set>
                                    <p:animEffect transition="in" filter="fade">
                                      <p:cBhvr>
                                        <p:cTn id="51" dur="500"/>
                                        <p:tgtEl>
                                          <p:spTgt spid="10499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34"/>
                                        </p:tgtEl>
                                        <p:attrNameLst>
                                          <p:attrName>style.visibility</p:attrName>
                                        </p:attrNameLst>
                                      </p:cBhvr>
                                      <p:to>
                                        <p:strVal val="visible"/>
                                      </p:to>
                                    </p:set>
                                    <p:animEffect transition="in" filter="fade">
                                      <p:cBhvr>
                                        <p:cTn id="56" dur="500"/>
                                        <p:tgtEl>
                                          <p:spTgt spid="41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08" grpId="0"/>
      <p:bldP spid="1049909" grpId="0"/>
      <p:bldP spid="1049910" grpId="0"/>
      <p:bldP spid="1049911" grpId="0"/>
      <p:bldP spid="10499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13"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14"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35"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daɪ</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36" name="表格 6"/>
          <p:cNvGraphicFramePr>
            <a:graphicFrameLocks noGrp="1"/>
          </p:cNvGraphicFramePr>
          <p:nvPr/>
        </p:nvGraphicFramePr>
        <p:xfrm>
          <a:off x="241540" y="181982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谐音“呆”→呆着不动了→死</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die  out  in  the  end</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37" name="表格 9"/>
          <p:cNvGraphicFramePr>
            <a:graphicFrameLocks noGrp="1"/>
          </p:cNvGraphicFramePr>
          <p:nvPr/>
        </p:nvGraphicFramePr>
        <p:xfrm>
          <a:off x="241540" y="3320192"/>
          <a:ext cx="5427740" cy="914400"/>
        </p:xfrm>
        <a:graphic>
          <a:graphicData uri="http://schemas.openxmlformats.org/drawingml/2006/table">
            <a:tbl>
              <a:tblPr firstRow="1" bandRow="1">
                <a:tableStyleId>{93296810-A885-4BE3-A3E7-6D5BEEA58F35}</a:tableStyleId>
              </a:tblPr>
              <a:tblGrid>
                <a:gridCol w="2289787"/>
                <a:gridCol w="313795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diet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daɪət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38" name="表格 10"/>
          <p:cNvGraphicFramePr>
            <a:graphicFrameLocks noGrp="1"/>
          </p:cNvGraphicFramePr>
          <p:nvPr/>
        </p:nvGraphicFramePr>
        <p:xfrm>
          <a:off x="241540" y="435337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联想：没有饮食就会死</a:t>
                      </a:r>
                      <a:r>
                        <a:rPr lang="en-US" altLang="zh-CN" sz="2400" dirty="0" smtClean="0">
                          <a:solidFill>
                            <a:schemeClr val="tx1"/>
                          </a:solidFill>
                        </a:rPr>
                        <a:t>(die)</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on  diet</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39"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dead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ded</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40" name="表格 14"/>
          <p:cNvGraphicFramePr>
            <a:graphicFrameLocks noGrp="1"/>
          </p:cNvGraphicFramePr>
          <p:nvPr/>
        </p:nvGraphicFramePr>
        <p:xfrm>
          <a:off x="6514877" y="142953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dead  body</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41" name="表格 15"/>
          <p:cNvGraphicFramePr>
            <a:graphicFrameLocks noGrp="1"/>
          </p:cNvGraphicFramePr>
          <p:nvPr/>
        </p:nvGraphicFramePr>
        <p:xfrm>
          <a:off x="6514877" y="3320192"/>
          <a:ext cx="5428800" cy="914400"/>
        </p:xfrm>
        <a:graphic>
          <a:graphicData uri="http://schemas.openxmlformats.org/drawingml/2006/table">
            <a:tbl>
              <a:tblPr firstRow="1" bandRow="1">
                <a:tableStyleId>{93296810-A885-4BE3-A3E7-6D5BEEA58F35}</a:tableStyleId>
              </a:tblPr>
              <a:tblGrid>
                <a:gridCol w="2473006"/>
                <a:gridCol w="2955794"/>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deadline</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dedlaɪn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42" name="表格 16"/>
          <p:cNvGraphicFramePr>
            <a:graphicFrameLocks noGrp="1"/>
          </p:cNvGraphicFramePr>
          <p:nvPr/>
        </p:nvGraphicFramePr>
        <p:xfrm>
          <a:off x="6514877" y="4353377"/>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dead</a:t>
                      </a:r>
                      <a:r>
                        <a:rPr lang="zh-CN" altLang="en-US" sz="2400" dirty="0" smtClean="0">
                          <a:solidFill>
                            <a:schemeClr val="tx1"/>
                          </a:solidFill>
                        </a:rPr>
                        <a:t>＋</a:t>
                      </a:r>
                      <a:r>
                        <a:rPr lang="en-US" altLang="zh-CN" sz="2400" dirty="0" smtClean="0">
                          <a:solidFill>
                            <a:schemeClr val="tx1"/>
                          </a:solidFill>
                        </a:rPr>
                        <a:t>line</a:t>
                      </a:r>
                      <a:r>
                        <a:rPr lang="zh-CN" altLang="en-US" sz="2400" dirty="0" smtClean="0">
                          <a:solidFill>
                            <a:schemeClr val="tx1"/>
                          </a:solidFill>
                        </a:rPr>
                        <a:t>死的＋线→到这线就死掉→最后期限</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set  a  deadline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15" name="文本框 19"/>
          <p:cNvSpPr txBox="1"/>
          <p:nvPr/>
        </p:nvSpPr>
        <p:spPr>
          <a:xfrm>
            <a:off x="2358322" y="1269404"/>
            <a:ext cx="3683727" cy="461665"/>
          </a:xfrm>
          <a:prstGeom prst="rect">
            <a:avLst/>
          </a:prstGeom>
          <a:noFill/>
        </p:spPr>
        <p:txBody>
          <a:bodyPr wrap="square" rtlCol="0">
            <a:spAutoFit/>
          </a:bodyPr>
          <a:lstStyle/>
          <a:p>
            <a:r>
              <a:rPr lang="en-US" altLang="zh-CN" sz="2400" b="1" i="1" dirty="0"/>
              <a:t>vi.</a:t>
            </a:r>
            <a:r>
              <a:rPr lang="zh-CN" altLang="en-US" sz="2400" b="1" dirty="0"/>
              <a:t>死</a:t>
            </a:r>
            <a:endParaRPr lang="zh-CN" altLang="en-US" sz="2400" dirty="0"/>
          </a:p>
        </p:txBody>
      </p:sp>
      <p:sp>
        <p:nvSpPr>
          <p:cNvPr id="1049916" name="文本框 20"/>
          <p:cNvSpPr txBox="1"/>
          <p:nvPr/>
        </p:nvSpPr>
        <p:spPr>
          <a:xfrm>
            <a:off x="2562868" y="3803496"/>
            <a:ext cx="3370217" cy="461665"/>
          </a:xfrm>
          <a:prstGeom prst="rect">
            <a:avLst/>
          </a:prstGeom>
          <a:noFill/>
        </p:spPr>
        <p:txBody>
          <a:bodyPr wrap="square" rtlCol="0">
            <a:spAutoFit/>
          </a:bodyPr>
          <a:lstStyle/>
          <a:p>
            <a:r>
              <a:rPr lang="en-US" altLang="zh-CN" sz="2400" b="1" i="1" dirty="0"/>
              <a:t>n.</a:t>
            </a:r>
            <a:r>
              <a:rPr lang="zh-CN" altLang="en-US" sz="2400" b="1" dirty="0"/>
              <a:t>饮食</a:t>
            </a:r>
            <a:endParaRPr lang="zh-CN" altLang="en-US" sz="2400" b="1" dirty="0"/>
          </a:p>
        </p:txBody>
      </p:sp>
      <p:sp>
        <p:nvSpPr>
          <p:cNvPr id="1049917" name="文本框 22"/>
          <p:cNvSpPr txBox="1"/>
          <p:nvPr/>
        </p:nvSpPr>
        <p:spPr>
          <a:xfrm>
            <a:off x="8572400" y="1257147"/>
            <a:ext cx="3537824" cy="461665"/>
          </a:xfrm>
          <a:prstGeom prst="rect">
            <a:avLst/>
          </a:prstGeom>
          <a:noFill/>
        </p:spPr>
        <p:txBody>
          <a:bodyPr wrap="square" rtlCol="0">
            <a:spAutoFit/>
          </a:bodyPr>
          <a:lstStyle/>
          <a:p>
            <a:r>
              <a:rPr lang="en-US" altLang="zh-CN" sz="2400" b="1" i="1" dirty="0"/>
              <a:t>adj.</a:t>
            </a:r>
            <a:r>
              <a:rPr lang="zh-CN" altLang="en-US" sz="2400" b="1" dirty="0"/>
              <a:t>死的；呆板的</a:t>
            </a:r>
            <a:endParaRPr lang="zh-CN" altLang="en-US" sz="2400" dirty="0"/>
          </a:p>
        </p:txBody>
      </p:sp>
      <p:sp>
        <p:nvSpPr>
          <p:cNvPr id="1049918" name="文本框 23"/>
          <p:cNvSpPr txBox="1"/>
          <p:nvPr/>
        </p:nvSpPr>
        <p:spPr>
          <a:xfrm>
            <a:off x="9040747" y="3799672"/>
            <a:ext cx="3370217" cy="461665"/>
          </a:xfrm>
          <a:prstGeom prst="rect">
            <a:avLst/>
          </a:prstGeom>
          <a:noFill/>
        </p:spPr>
        <p:txBody>
          <a:bodyPr wrap="square" rtlCol="0">
            <a:spAutoFit/>
          </a:bodyPr>
          <a:lstStyle/>
          <a:p>
            <a:r>
              <a:rPr lang="en-US" altLang="zh-CN" sz="2400" b="1" i="1" dirty="0"/>
              <a:t>n.</a:t>
            </a:r>
            <a:r>
              <a:rPr lang="zh-CN" altLang="en-US" sz="2400" b="1" dirty="0"/>
              <a:t>最后期限</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13"/>
                                        </p:tgtEl>
                                        <p:attrNameLst>
                                          <p:attrName>style.visibility</p:attrName>
                                        </p:attrNameLst>
                                      </p:cBhvr>
                                      <p:to>
                                        <p:strVal val="visible"/>
                                      </p:to>
                                    </p:set>
                                    <p:animEffect transition="in" filter="fade">
                                      <p:cBhvr>
                                        <p:cTn id="7" dur="500"/>
                                        <p:tgtEl>
                                          <p:spTgt spid="10499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14"/>
                                        </p:tgtEl>
                                        <p:attrNameLst>
                                          <p:attrName>style.visibility</p:attrName>
                                        </p:attrNameLst>
                                      </p:cBhvr>
                                      <p:to>
                                        <p:strVal val="visible"/>
                                      </p:to>
                                    </p:set>
                                    <p:animEffect transition="in" filter="wipe(up)">
                                      <p:cBhvr>
                                        <p:cTn id="11" dur="500"/>
                                        <p:tgtEl>
                                          <p:spTgt spid="10499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35"/>
                                        </p:tgtEl>
                                        <p:attrNameLst>
                                          <p:attrName>style.visibility</p:attrName>
                                        </p:attrNameLst>
                                      </p:cBhvr>
                                      <p:to>
                                        <p:strVal val="visible"/>
                                      </p:to>
                                    </p:set>
                                    <p:animEffect transition="in" filter="wipe(left)">
                                      <p:cBhvr>
                                        <p:cTn id="16" dur="500"/>
                                        <p:tgtEl>
                                          <p:spTgt spid="41952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15"/>
                                        </p:tgtEl>
                                        <p:attrNameLst>
                                          <p:attrName>style.visibility</p:attrName>
                                        </p:attrNameLst>
                                      </p:cBhvr>
                                      <p:to>
                                        <p:strVal val="visible"/>
                                      </p:to>
                                    </p:set>
                                    <p:animEffect transition="in" filter="fade">
                                      <p:cBhvr>
                                        <p:cTn id="21" dur="500"/>
                                        <p:tgtEl>
                                          <p:spTgt spid="10499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36"/>
                                        </p:tgtEl>
                                        <p:attrNameLst>
                                          <p:attrName>style.visibility</p:attrName>
                                        </p:attrNameLst>
                                      </p:cBhvr>
                                      <p:to>
                                        <p:strVal val="visible"/>
                                      </p:to>
                                    </p:set>
                                    <p:animEffect transition="in" filter="fade">
                                      <p:cBhvr>
                                        <p:cTn id="26" dur="500"/>
                                        <p:tgtEl>
                                          <p:spTgt spid="41952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37"/>
                                        </p:tgtEl>
                                        <p:attrNameLst>
                                          <p:attrName>style.visibility</p:attrName>
                                        </p:attrNameLst>
                                      </p:cBhvr>
                                      <p:to>
                                        <p:strVal val="visible"/>
                                      </p:to>
                                    </p:set>
                                    <p:animEffect transition="in" filter="wipe(left)">
                                      <p:cBhvr>
                                        <p:cTn id="31" dur="500"/>
                                        <p:tgtEl>
                                          <p:spTgt spid="41952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16"/>
                                        </p:tgtEl>
                                        <p:attrNameLst>
                                          <p:attrName>style.visibility</p:attrName>
                                        </p:attrNameLst>
                                      </p:cBhvr>
                                      <p:to>
                                        <p:strVal val="visible"/>
                                      </p:to>
                                    </p:set>
                                    <p:animEffect transition="in" filter="fade">
                                      <p:cBhvr>
                                        <p:cTn id="36" dur="500"/>
                                        <p:tgtEl>
                                          <p:spTgt spid="10499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38"/>
                                        </p:tgtEl>
                                        <p:attrNameLst>
                                          <p:attrName>style.visibility</p:attrName>
                                        </p:attrNameLst>
                                      </p:cBhvr>
                                      <p:to>
                                        <p:strVal val="visible"/>
                                      </p:to>
                                    </p:set>
                                    <p:animEffect transition="in" filter="fade">
                                      <p:cBhvr>
                                        <p:cTn id="41" dur="500"/>
                                        <p:tgtEl>
                                          <p:spTgt spid="41952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39"/>
                                        </p:tgtEl>
                                        <p:attrNameLst>
                                          <p:attrName>style.visibility</p:attrName>
                                        </p:attrNameLst>
                                      </p:cBhvr>
                                      <p:to>
                                        <p:strVal val="visible"/>
                                      </p:to>
                                    </p:set>
                                    <p:animEffect transition="in" filter="wipe(left)">
                                      <p:cBhvr>
                                        <p:cTn id="46" dur="500"/>
                                        <p:tgtEl>
                                          <p:spTgt spid="41952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917"/>
                                        </p:tgtEl>
                                        <p:attrNameLst>
                                          <p:attrName>style.visibility</p:attrName>
                                        </p:attrNameLst>
                                      </p:cBhvr>
                                      <p:to>
                                        <p:strVal val="visible"/>
                                      </p:to>
                                    </p:set>
                                    <p:animEffect transition="in" filter="fade">
                                      <p:cBhvr>
                                        <p:cTn id="51" dur="500"/>
                                        <p:tgtEl>
                                          <p:spTgt spid="10499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40"/>
                                        </p:tgtEl>
                                        <p:attrNameLst>
                                          <p:attrName>style.visibility</p:attrName>
                                        </p:attrNameLst>
                                      </p:cBhvr>
                                      <p:to>
                                        <p:strVal val="visible"/>
                                      </p:to>
                                    </p:set>
                                    <p:animEffect transition="in" filter="fade">
                                      <p:cBhvr>
                                        <p:cTn id="56" dur="500"/>
                                        <p:tgtEl>
                                          <p:spTgt spid="419524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41"/>
                                        </p:tgtEl>
                                        <p:attrNameLst>
                                          <p:attrName>style.visibility</p:attrName>
                                        </p:attrNameLst>
                                      </p:cBhvr>
                                      <p:to>
                                        <p:strVal val="visible"/>
                                      </p:to>
                                    </p:set>
                                    <p:animEffect transition="in" filter="wipe(left)">
                                      <p:cBhvr>
                                        <p:cTn id="61" dur="500"/>
                                        <p:tgtEl>
                                          <p:spTgt spid="41952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9918"/>
                                        </p:tgtEl>
                                        <p:attrNameLst>
                                          <p:attrName>style.visibility</p:attrName>
                                        </p:attrNameLst>
                                      </p:cBhvr>
                                      <p:to>
                                        <p:strVal val="visible"/>
                                      </p:to>
                                    </p:set>
                                    <p:animEffect transition="in" filter="fade">
                                      <p:cBhvr>
                                        <p:cTn id="66" dur="500"/>
                                        <p:tgtEl>
                                          <p:spTgt spid="10499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42"/>
                                        </p:tgtEl>
                                        <p:attrNameLst>
                                          <p:attrName>style.visibility</p:attrName>
                                        </p:attrNameLst>
                                      </p:cBhvr>
                                      <p:to>
                                        <p:strVal val="visible"/>
                                      </p:to>
                                    </p:set>
                                    <p:animEffect transition="in" filter="fade">
                                      <p:cBhvr>
                                        <p:cTn id="71" dur="500"/>
                                        <p:tgtEl>
                                          <p:spTgt spid="41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13" grpId="0"/>
      <p:bldP spid="1049914" grpId="0"/>
      <p:bldP spid="1049915" grpId="0"/>
      <p:bldP spid="1049916" grpId="0"/>
      <p:bldP spid="1049917" grpId="0"/>
      <p:bldP spid="10499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19"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20"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43"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headline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hedlaɪn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44" name="表格 6"/>
          <p:cNvGraphicFramePr>
            <a:graphicFrameLocks noGrp="1"/>
          </p:cNvGraphicFramePr>
          <p:nvPr/>
        </p:nvGraphicFramePr>
        <p:xfrm>
          <a:off x="241540" y="1819825"/>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head</a:t>
                      </a:r>
                      <a:r>
                        <a:rPr lang="zh-CN" altLang="en-US" sz="2400" dirty="0" smtClean="0">
                          <a:solidFill>
                            <a:schemeClr val="tx1"/>
                          </a:solidFill>
                        </a:rPr>
                        <a:t>＋</a:t>
                      </a:r>
                      <a:r>
                        <a:rPr lang="en-US" altLang="zh-CN" sz="2400" dirty="0" smtClean="0">
                          <a:solidFill>
                            <a:schemeClr val="tx1"/>
                          </a:solidFill>
                        </a:rPr>
                        <a:t>line</a:t>
                      </a:r>
                      <a:r>
                        <a:rPr lang="zh-CN" altLang="en-US" sz="2400" dirty="0" smtClean="0">
                          <a:solidFill>
                            <a:schemeClr val="tx1"/>
                          </a:solidFill>
                        </a:rPr>
                        <a:t>头部＋一行→报纸顶头的一行字→头条大标题</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45" name="表格 9"/>
          <p:cNvGraphicFramePr>
            <a:graphicFrameLocks noGrp="1"/>
          </p:cNvGraphicFramePr>
          <p:nvPr/>
        </p:nvGraphicFramePr>
        <p:xfrm>
          <a:off x="241540" y="3320192"/>
          <a:ext cx="5427740" cy="914400"/>
        </p:xfrm>
        <a:graphic>
          <a:graphicData uri="http://schemas.openxmlformats.org/drawingml/2006/table">
            <a:tbl>
              <a:tblPr firstRow="1" bandRow="1">
                <a:tableStyleId>{93296810-A885-4BE3-A3E7-6D5BEEA58F35}</a:tableStyleId>
              </a:tblPr>
              <a:tblGrid>
                <a:gridCol w="2289787"/>
                <a:gridCol w="313795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online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ɒnlaɪn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46" name="表格 10"/>
          <p:cNvGraphicFramePr>
            <a:graphicFrameLocks noGrp="1"/>
          </p:cNvGraphicFramePr>
          <p:nvPr/>
        </p:nvGraphicFramePr>
        <p:xfrm>
          <a:off x="241540" y="435337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on</a:t>
                      </a:r>
                      <a:r>
                        <a:rPr lang="zh-CN" altLang="en-US" sz="2400" dirty="0" smtClean="0">
                          <a:solidFill>
                            <a:schemeClr val="tx1"/>
                          </a:solidFill>
                        </a:rPr>
                        <a:t>＋</a:t>
                      </a:r>
                      <a:r>
                        <a:rPr lang="en-US" altLang="zh-CN" sz="2400" dirty="0" smtClean="0">
                          <a:solidFill>
                            <a:schemeClr val="tx1"/>
                          </a:solidFill>
                        </a:rPr>
                        <a:t>line</a:t>
                      </a:r>
                      <a:r>
                        <a:rPr lang="zh-CN" altLang="en-US" sz="2400" dirty="0" smtClean="0">
                          <a:solidFill>
                            <a:schemeClr val="tx1"/>
                          </a:solidFill>
                        </a:rPr>
                        <a:t>在</a:t>
                      </a:r>
                      <a:r>
                        <a:rPr lang="en-US" altLang="zh-CN" sz="2400" dirty="0" smtClean="0">
                          <a:solidFill>
                            <a:schemeClr val="tx1"/>
                          </a:solidFill>
                          <a:latin typeface="+mn-ea"/>
                          <a:ea typeface="+mn-ea"/>
                        </a:rPr>
                        <a:t>……</a:t>
                      </a:r>
                      <a:r>
                        <a:rPr lang="zh-CN" altLang="en-US" sz="2400" dirty="0" smtClean="0">
                          <a:solidFill>
                            <a:schemeClr val="tx1"/>
                          </a:solidFill>
                        </a:rPr>
                        <a:t>上＋线</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play  online  games</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47"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outline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aʊtlaɪn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48" name="表格 14"/>
          <p:cNvGraphicFramePr>
            <a:graphicFrameLocks noGrp="1"/>
          </p:cNvGraphicFramePr>
          <p:nvPr/>
        </p:nvGraphicFramePr>
        <p:xfrm>
          <a:off x="6514877" y="180867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out</a:t>
                      </a:r>
                      <a:r>
                        <a:rPr lang="zh-CN" altLang="en-US" sz="2400" dirty="0" smtClean="0">
                          <a:solidFill>
                            <a:schemeClr val="tx1"/>
                          </a:solidFill>
                        </a:rPr>
                        <a:t>＋</a:t>
                      </a:r>
                      <a:r>
                        <a:rPr lang="en-US" altLang="zh-CN" sz="2400" dirty="0" smtClean="0">
                          <a:solidFill>
                            <a:schemeClr val="tx1"/>
                          </a:solidFill>
                        </a:rPr>
                        <a:t>line</a:t>
                      </a:r>
                      <a:r>
                        <a:rPr lang="zh-CN" altLang="en-US" sz="2400" dirty="0" smtClean="0">
                          <a:solidFill>
                            <a:schemeClr val="tx1"/>
                          </a:solidFill>
                        </a:rPr>
                        <a:t>外面＋一条线→轮廓</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draw  the  outline  of  a  train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49" name="表格 15"/>
          <p:cNvGraphicFramePr>
            <a:graphicFrameLocks noGrp="1"/>
          </p:cNvGraphicFramePr>
          <p:nvPr/>
        </p:nvGraphicFramePr>
        <p:xfrm>
          <a:off x="6514877" y="3320192"/>
          <a:ext cx="5428800" cy="914400"/>
        </p:xfrm>
        <a:graphic>
          <a:graphicData uri="http://schemas.openxmlformats.org/drawingml/2006/table">
            <a:tbl>
              <a:tblPr firstRow="1" bandRow="1">
                <a:tableStyleId>{93296810-A885-4BE3-A3E7-6D5BEEA58F35}</a:tableStyleId>
              </a:tblPr>
              <a:tblGrid>
                <a:gridCol w="2473006"/>
                <a:gridCol w="2955794"/>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death</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/de</a:t>
                      </a:r>
                      <a:r>
                        <a:rPr lang="el-GR" altLang="zh-CN" sz="2400" b="1" dirty="0" smtClean="0">
                          <a:solidFill>
                            <a:schemeClr val="tx1"/>
                          </a:solidFill>
                        </a:rPr>
                        <a:t>θ</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250" name="表格 16"/>
          <p:cNvGraphicFramePr>
            <a:graphicFrameLocks noGrp="1"/>
          </p:cNvGraphicFramePr>
          <p:nvPr/>
        </p:nvGraphicFramePr>
        <p:xfrm>
          <a:off x="6514877" y="435337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dea</a:t>
                      </a:r>
                      <a:r>
                        <a:rPr lang="en-US" altLang="zh-CN" sz="2400" dirty="0" smtClean="0">
                          <a:solidFill>
                            <a:schemeClr val="tx1"/>
                          </a:solidFill>
                        </a:rPr>
                        <a:t>(d)</a:t>
                      </a:r>
                      <a:r>
                        <a:rPr lang="zh-CN" altLang="en-US" sz="2400" dirty="0" smtClean="0">
                          <a:solidFill>
                            <a:schemeClr val="tx1"/>
                          </a:solidFill>
                        </a:rPr>
                        <a:t>＋</a:t>
                      </a:r>
                      <a:r>
                        <a:rPr lang="en-US" altLang="zh-CN" sz="2400" dirty="0" err="1" smtClean="0">
                          <a:solidFill>
                            <a:schemeClr val="tx1"/>
                          </a:solidFill>
                        </a:rPr>
                        <a:t>th</a:t>
                      </a:r>
                      <a:r>
                        <a:rPr lang="zh-CN" altLang="en-US" sz="2400" dirty="0" smtClean="0">
                          <a:solidFill>
                            <a:schemeClr val="tx1"/>
                          </a:solidFill>
                        </a:rPr>
                        <a:t>死的＋名词后缀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natural  death</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21" name="文本框 19"/>
          <p:cNvSpPr txBox="1"/>
          <p:nvPr/>
        </p:nvSpPr>
        <p:spPr>
          <a:xfrm>
            <a:off x="2358322" y="1269404"/>
            <a:ext cx="3683727" cy="461665"/>
          </a:xfrm>
          <a:prstGeom prst="rect">
            <a:avLst/>
          </a:prstGeom>
          <a:noFill/>
        </p:spPr>
        <p:txBody>
          <a:bodyPr wrap="square" rtlCol="0">
            <a:spAutoFit/>
          </a:bodyPr>
          <a:lstStyle/>
          <a:p>
            <a:r>
              <a:rPr lang="en-US" altLang="zh-CN" sz="2400" b="1" i="1" dirty="0"/>
              <a:t>n.</a:t>
            </a:r>
            <a:r>
              <a:rPr lang="zh-CN" altLang="en-US" sz="2400" b="1" dirty="0"/>
              <a:t>头条大标题</a:t>
            </a:r>
            <a:endParaRPr lang="zh-CN" altLang="en-US" sz="2400" dirty="0"/>
          </a:p>
        </p:txBody>
      </p:sp>
      <p:sp>
        <p:nvSpPr>
          <p:cNvPr id="1049922" name="文本框 20"/>
          <p:cNvSpPr txBox="1"/>
          <p:nvPr/>
        </p:nvSpPr>
        <p:spPr>
          <a:xfrm>
            <a:off x="2562868" y="3803496"/>
            <a:ext cx="3370217" cy="461665"/>
          </a:xfrm>
          <a:prstGeom prst="rect">
            <a:avLst/>
          </a:prstGeom>
          <a:noFill/>
        </p:spPr>
        <p:txBody>
          <a:bodyPr wrap="square" rtlCol="0">
            <a:spAutoFit/>
          </a:bodyPr>
          <a:lstStyle/>
          <a:p>
            <a:r>
              <a:rPr lang="en-US" altLang="zh-CN" sz="2400" b="1" i="1" dirty="0"/>
              <a:t>adj./adv.</a:t>
            </a:r>
            <a:r>
              <a:rPr lang="zh-CN" altLang="en-US" sz="2400" b="1" dirty="0"/>
              <a:t>在线</a:t>
            </a:r>
            <a:r>
              <a:rPr lang="en-US" altLang="zh-CN" sz="2400" b="1" dirty="0"/>
              <a:t>(</a:t>
            </a:r>
            <a:r>
              <a:rPr lang="zh-CN" altLang="en-US" sz="2400" b="1" dirty="0"/>
              <a:t>的</a:t>
            </a:r>
            <a:r>
              <a:rPr lang="en-US" altLang="zh-CN" sz="2400" b="1" dirty="0"/>
              <a:t>)</a:t>
            </a:r>
            <a:endParaRPr lang="zh-CN" altLang="en-US" sz="2400" b="1" dirty="0"/>
          </a:p>
        </p:txBody>
      </p:sp>
      <p:sp>
        <p:nvSpPr>
          <p:cNvPr id="1049923" name="文本框 22"/>
          <p:cNvSpPr txBox="1"/>
          <p:nvPr/>
        </p:nvSpPr>
        <p:spPr>
          <a:xfrm>
            <a:off x="8572400" y="1257147"/>
            <a:ext cx="3537824" cy="461665"/>
          </a:xfrm>
          <a:prstGeom prst="rect">
            <a:avLst/>
          </a:prstGeom>
          <a:noFill/>
        </p:spPr>
        <p:txBody>
          <a:bodyPr wrap="square" rtlCol="0">
            <a:spAutoFit/>
          </a:bodyPr>
          <a:lstStyle/>
          <a:p>
            <a:r>
              <a:rPr lang="en-US" altLang="zh-CN" sz="2400" b="1" i="1" dirty="0"/>
              <a:t>n.</a:t>
            </a:r>
            <a:r>
              <a:rPr lang="zh-CN" altLang="en-US" sz="2400" b="1" dirty="0"/>
              <a:t>轮廓</a:t>
            </a:r>
            <a:endParaRPr lang="zh-CN" altLang="en-US" sz="2400" dirty="0"/>
          </a:p>
        </p:txBody>
      </p:sp>
      <p:sp>
        <p:nvSpPr>
          <p:cNvPr id="1049924" name="文本框 23"/>
          <p:cNvSpPr txBox="1"/>
          <p:nvPr/>
        </p:nvSpPr>
        <p:spPr>
          <a:xfrm>
            <a:off x="9040747" y="3799672"/>
            <a:ext cx="3370217" cy="461665"/>
          </a:xfrm>
          <a:prstGeom prst="rect">
            <a:avLst/>
          </a:prstGeom>
          <a:noFill/>
        </p:spPr>
        <p:txBody>
          <a:bodyPr wrap="square" rtlCol="0">
            <a:spAutoFit/>
          </a:bodyPr>
          <a:lstStyle/>
          <a:p>
            <a:r>
              <a:rPr lang="en-US" altLang="zh-CN" sz="2400" b="1" i="1" dirty="0"/>
              <a:t>n.</a:t>
            </a:r>
            <a:r>
              <a:rPr lang="zh-CN" altLang="en-US" sz="2400" b="1" dirty="0"/>
              <a:t>死亡</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19"/>
                                        </p:tgtEl>
                                        <p:attrNameLst>
                                          <p:attrName>style.visibility</p:attrName>
                                        </p:attrNameLst>
                                      </p:cBhvr>
                                      <p:to>
                                        <p:strVal val="visible"/>
                                      </p:to>
                                    </p:set>
                                    <p:animEffect transition="in" filter="fade">
                                      <p:cBhvr>
                                        <p:cTn id="7" dur="500"/>
                                        <p:tgtEl>
                                          <p:spTgt spid="10499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20"/>
                                        </p:tgtEl>
                                        <p:attrNameLst>
                                          <p:attrName>style.visibility</p:attrName>
                                        </p:attrNameLst>
                                      </p:cBhvr>
                                      <p:to>
                                        <p:strVal val="visible"/>
                                      </p:to>
                                    </p:set>
                                    <p:animEffect transition="in" filter="wipe(up)">
                                      <p:cBhvr>
                                        <p:cTn id="11" dur="500"/>
                                        <p:tgtEl>
                                          <p:spTgt spid="10499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43"/>
                                        </p:tgtEl>
                                        <p:attrNameLst>
                                          <p:attrName>style.visibility</p:attrName>
                                        </p:attrNameLst>
                                      </p:cBhvr>
                                      <p:to>
                                        <p:strVal val="visible"/>
                                      </p:to>
                                    </p:set>
                                    <p:animEffect transition="in" filter="wipe(left)">
                                      <p:cBhvr>
                                        <p:cTn id="16" dur="500"/>
                                        <p:tgtEl>
                                          <p:spTgt spid="41952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21"/>
                                        </p:tgtEl>
                                        <p:attrNameLst>
                                          <p:attrName>style.visibility</p:attrName>
                                        </p:attrNameLst>
                                      </p:cBhvr>
                                      <p:to>
                                        <p:strVal val="visible"/>
                                      </p:to>
                                    </p:set>
                                    <p:animEffect transition="in" filter="fade">
                                      <p:cBhvr>
                                        <p:cTn id="21" dur="500"/>
                                        <p:tgtEl>
                                          <p:spTgt spid="10499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44"/>
                                        </p:tgtEl>
                                        <p:attrNameLst>
                                          <p:attrName>style.visibility</p:attrName>
                                        </p:attrNameLst>
                                      </p:cBhvr>
                                      <p:to>
                                        <p:strVal val="visible"/>
                                      </p:to>
                                    </p:set>
                                    <p:animEffect transition="in" filter="fade">
                                      <p:cBhvr>
                                        <p:cTn id="26" dur="500"/>
                                        <p:tgtEl>
                                          <p:spTgt spid="41952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45"/>
                                        </p:tgtEl>
                                        <p:attrNameLst>
                                          <p:attrName>style.visibility</p:attrName>
                                        </p:attrNameLst>
                                      </p:cBhvr>
                                      <p:to>
                                        <p:strVal val="visible"/>
                                      </p:to>
                                    </p:set>
                                    <p:animEffect transition="in" filter="wipe(left)">
                                      <p:cBhvr>
                                        <p:cTn id="31" dur="500"/>
                                        <p:tgtEl>
                                          <p:spTgt spid="41952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22"/>
                                        </p:tgtEl>
                                        <p:attrNameLst>
                                          <p:attrName>style.visibility</p:attrName>
                                        </p:attrNameLst>
                                      </p:cBhvr>
                                      <p:to>
                                        <p:strVal val="visible"/>
                                      </p:to>
                                    </p:set>
                                    <p:animEffect transition="in" filter="fade">
                                      <p:cBhvr>
                                        <p:cTn id="36" dur="500"/>
                                        <p:tgtEl>
                                          <p:spTgt spid="10499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46"/>
                                        </p:tgtEl>
                                        <p:attrNameLst>
                                          <p:attrName>style.visibility</p:attrName>
                                        </p:attrNameLst>
                                      </p:cBhvr>
                                      <p:to>
                                        <p:strVal val="visible"/>
                                      </p:to>
                                    </p:set>
                                    <p:animEffect transition="in" filter="fade">
                                      <p:cBhvr>
                                        <p:cTn id="41" dur="500"/>
                                        <p:tgtEl>
                                          <p:spTgt spid="41952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47"/>
                                        </p:tgtEl>
                                        <p:attrNameLst>
                                          <p:attrName>style.visibility</p:attrName>
                                        </p:attrNameLst>
                                      </p:cBhvr>
                                      <p:to>
                                        <p:strVal val="visible"/>
                                      </p:to>
                                    </p:set>
                                    <p:animEffect transition="in" filter="wipe(left)">
                                      <p:cBhvr>
                                        <p:cTn id="46" dur="500"/>
                                        <p:tgtEl>
                                          <p:spTgt spid="41952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923"/>
                                        </p:tgtEl>
                                        <p:attrNameLst>
                                          <p:attrName>style.visibility</p:attrName>
                                        </p:attrNameLst>
                                      </p:cBhvr>
                                      <p:to>
                                        <p:strVal val="visible"/>
                                      </p:to>
                                    </p:set>
                                    <p:animEffect transition="in" filter="fade">
                                      <p:cBhvr>
                                        <p:cTn id="51" dur="500"/>
                                        <p:tgtEl>
                                          <p:spTgt spid="10499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48"/>
                                        </p:tgtEl>
                                        <p:attrNameLst>
                                          <p:attrName>style.visibility</p:attrName>
                                        </p:attrNameLst>
                                      </p:cBhvr>
                                      <p:to>
                                        <p:strVal val="visible"/>
                                      </p:to>
                                    </p:set>
                                    <p:animEffect transition="in" filter="fade">
                                      <p:cBhvr>
                                        <p:cTn id="56" dur="500"/>
                                        <p:tgtEl>
                                          <p:spTgt spid="41952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49"/>
                                        </p:tgtEl>
                                        <p:attrNameLst>
                                          <p:attrName>style.visibility</p:attrName>
                                        </p:attrNameLst>
                                      </p:cBhvr>
                                      <p:to>
                                        <p:strVal val="visible"/>
                                      </p:to>
                                    </p:set>
                                    <p:animEffect transition="in" filter="wipe(left)">
                                      <p:cBhvr>
                                        <p:cTn id="61" dur="500"/>
                                        <p:tgtEl>
                                          <p:spTgt spid="419524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9924"/>
                                        </p:tgtEl>
                                        <p:attrNameLst>
                                          <p:attrName>style.visibility</p:attrName>
                                        </p:attrNameLst>
                                      </p:cBhvr>
                                      <p:to>
                                        <p:strVal val="visible"/>
                                      </p:to>
                                    </p:set>
                                    <p:animEffect transition="in" filter="fade">
                                      <p:cBhvr>
                                        <p:cTn id="66" dur="500"/>
                                        <p:tgtEl>
                                          <p:spTgt spid="10499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50"/>
                                        </p:tgtEl>
                                        <p:attrNameLst>
                                          <p:attrName>style.visibility</p:attrName>
                                        </p:attrNameLst>
                                      </p:cBhvr>
                                      <p:to>
                                        <p:strVal val="visible"/>
                                      </p:to>
                                    </p:set>
                                    <p:animEffect transition="in" filter="fade">
                                      <p:cBhvr>
                                        <p:cTn id="71" dur="500"/>
                                        <p:tgtEl>
                                          <p:spTgt spid="41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19" grpId="0"/>
      <p:bldP spid="1049920" grpId="0"/>
      <p:bldP spid="1049921" grpId="0"/>
      <p:bldP spid="1049922" grpId="0"/>
      <p:bldP spid="1049923" grpId="0"/>
      <p:bldP spid="10499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25"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differ</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26"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51"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differ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dɪ'fɜ</a:t>
                      </a:r>
                      <a:r>
                        <a:rPr lang="en-US" altLang="zh-CN" sz="2400" b="1" dirty="0" smtClean="0">
                          <a:solidFill>
                            <a:schemeClr val="tx1"/>
                          </a:solidFill>
                        </a:rPr>
                        <a:t>ː/</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52" name="表格 6"/>
          <p:cNvGraphicFramePr>
            <a:graphicFrameLocks noGrp="1"/>
          </p:cNvGraphicFramePr>
          <p:nvPr/>
        </p:nvGraphicFramePr>
        <p:xfrm>
          <a:off x="241540" y="1797522"/>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dif</a:t>
                      </a:r>
                      <a:r>
                        <a:rPr lang="zh-CN" altLang="en-US" sz="2400" dirty="0" smtClean="0">
                          <a:solidFill>
                            <a:schemeClr val="tx1"/>
                          </a:solidFill>
                        </a:rPr>
                        <a:t>＋</a:t>
                      </a:r>
                      <a:r>
                        <a:rPr lang="en-US" altLang="zh-CN" sz="2400" dirty="0" err="1" smtClean="0">
                          <a:solidFill>
                            <a:schemeClr val="tx1"/>
                          </a:solidFill>
                        </a:rPr>
                        <a:t>fer</a:t>
                      </a:r>
                      <a:r>
                        <a:rPr lang="zh-CN" altLang="en-US" sz="2400" dirty="0" smtClean="0">
                          <a:solidFill>
                            <a:schemeClr val="tx1"/>
                          </a:solidFill>
                        </a:rPr>
                        <a:t>不同＋拿→不同</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differ  from  </a:t>
                      </a:r>
                      <a:r>
                        <a:rPr lang="en-US" altLang="zh-CN" sz="2400" b="1" kern="1200" dirty="0" err="1" smtClean="0">
                          <a:solidFill>
                            <a:schemeClr val="tx1"/>
                          </a:solidFill>
                          <a:latin typeface="+mn-lt"/>
                          <a:ea typeface="+mn-ea"/>
                          <a:cs typeface="+mn-cs"/>
                        </a:rPr>
                        <a:t>sb</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关</a:t>
                      </a:r>
                      <a:r>
                        <a:rPr lang="en-US" altLang="zh-CN" sz="2400" b="1" kern="1200" dirty="0" smtClean="0">
                          <a:solidFill>
                            <a:schemeClr val="tx1"/>
                          </a:solidFill>
                          <a:latin typeface="+mn-lt"/>
                          <a:ea typeface="+mn-ea"/>
                          <a:cs typeface="+mn-cs"/>
                        </a:rPr>
                        <a:t>]difference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53" name="表格 9"/>
          <p:cNvGraphicFramePr>
            <a:graphicFrameLocks noGrp="1"/>
          </p:cNvGraphicFramePr>
          <p:nvPr/>
        </p:nvGraphicFramePr>
        <p:xfrm>
          <a:off x="241540" y="3342496"/>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indifferent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ɪn'dɪfərənt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54" name="表格 10"/>
          <p:cNvGraphicFramePr>
            <a:graphicFrameLocks noGrp="1"/>
          </p:cNvGraphicFramePr>
          <p:nvPr/>
        </p:nvGraphicFramePr>
        <p:xfrm>
          <a:off x="241540" y="4375681"/>
          <a:ext cx="5401923" cy="1280160"/>
        </p:xfrm>
        <a:graphic>
          <a:graphicData uri="http://schemas.openxmlformats.org/drawingml/2006/table">
            <a:tbl>
              <a:tblPr firstRow="1" bandRow="1">
                <a:tableStyleId>{5C22544A-7EE6-4342-B048-85BDC9FD1C3A}</a:tableStyleId>
              </a:tblPr>
              <a:tblGrid>
                <a:gridCol w="790426"/>
                <a:gridCol w="4611497"/>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in</a:t>
                      </a:r>
                      <a:r>
                        <a:rPr lang="zh-CN" altLang="en-US" sz="2400" dirty="0" smtClean="0">
                          <a:solidFill>
                            <a:schemeClr val="tx1"/>
                          </a:solidFill>
                        </a:rPr>
                        <a:t>＋</a:t>
                      </a:r>
                      <a:r>
                        <a:rPr lang="en-US" altLang="zh-CN" sz="2400" dirty="0" smtClean="0">
                          <a:solidFill>
                            <a:schemeClr val="tx1"/>
                          </a:solidFill>
                        </a:rPr>
                        <a:t>different</a:t>
                      </a:r>
                      <a:r>
                        <a:rPr lang="zh-CN" altLang="en-US" sz="2400" dirty="0" smtClean="0">
                          <a:solidFill>
                            <a:schemeClr val="tx1"/>
                          </a:solidFill>
                        </a:rPr>
                        <a:t>进入＋不同的</a:t>
                      </a:r>
                      <a:r>
                        <a:rPr lang="en-US" altLang="zh-CN" sz="2400" dirty="0" smtClean="0">
                          <a:solidFill>
                            <a:schemeClr val="tx1"/>
                          </a:solidFill>
                        </a:rPr>
                        <a:t>(</a:t>
                      </a:r>
                      <a:r>
                        <a:rPr lang="zh-CN" altLang="en-US" sz="2400" dirty="0" smtClean="0">
                          <a:solidFill>
                            <a:schemeClr val="tx1"/>
                          </a:solidFill>
                        </a:rPr>
                        <a:t>状 态</a:t>
                      </a:r>
                      <a:r>
                        <a:rPr lang="en-US" altLang="zh-CN" sz="2400" smtClean="0">
                          <a:solidFill>
                            <a:schemeClr val="tx1"/>
                          </a:solidFill>
                        </a:rPr>
                        <a:t>)</a:t>
                      </a:r>
                      <a:endParaRPr lang="en-US" altLang="zh-CN" sz="240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pPr>
                      <a:r>
                        <a:rPr lang="en-US" altLang="zh-CN" sz="2400" smtClean="0">
                          <a:solidFill>
                            <a:schemeClr val="tx1"/>
                          </a:solidFill>
                        </a:rPr>
                        <a:t>→</a:t>
                      </a:r>
                      <a:r>
                        <a:rPr lang="zh-CN" altLang="en-US" sz="2400" dirty="0" smtClean="0">
                          <a:solidFill>
                            <a:schemeClr val="tx1"/>
                          </a:solidFill>
                        </a:rPr>
                        <a:t>不关心的</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be  indifferent  to  </a:t>
                      </a:r>
                      <a:r>
                        <a:rPr lang="en-US" altLang="zh-CN" sz="2400" b="1" kern="1200" dirty="0" err="1" smtClean="0">
                          <a:solidFill>
                            <a:schemeClr val="tx1"/>
                          </a:solidFill>
                          <a:latin typeface="+mn-lt"/>
                          <a:ea typeface="+mn-ea"/>
                          <a:cs typeface="+mn-cs"/>
                        </a:rPr>
                        <a:t>sb</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55"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105016"/>
                <a:gridCol w="3322724"/>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conference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kɒnfərəns</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56" name="表格 14"/>
          <p:cNvGraphicFramePr>
            <a:graphicFrameLocks noGrp="1"/>
          </p:cNvGraphicFramePr>
          <p:nvPr/>
        </p:nvGraphicFramePr>
        <p:xfrm>
          <a:off x="6514877" y="1819825"/>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con</a:t>
                      </a:r>
                      <a:r>
                        <a:rPr lang="zh-CN" altLang="en-US" sz="2400" dirty="0" smtClean="0">
                          <a:solidFill>
                            <a:schemeClr val="tx1"/>
                          </a:solidFill>
                        </a:rPr>
                        <a:t>＋</a:t>
                      </a:r>
                      <a:r>
                        <a:rPr lang="en-US" altLang="zh-CN" sz="2400" dirty="0" err="1" smtClean="0">
                          <a:solidFill>
                            <a:schemeClr val="tx1"/>
                          </a:solidFill>
                        </a:rPr>
                        <a:t>fer</a:t>
                      </a:r>
                      <a:r>
                        <a:rPr lang="zh-CN" altLang="en-US" sz="2400" dirty="0" smtClean="0">
                          <a:solidFill>
                            <a:schemeClr val="tx1"/>
                          </a:solidFill>
                        </a:rPr>
                        <a:t>＋</a:t>
                      </a:r>
                      <a:r>
                        <a:rPr lang="en-US" altLang="zh-CN" sz="2400" dirty="0" err="1" smtClean="0">
                          <a:solidFill>
                            <a:schemeClr val="tx1"/>
                          </a:solidFill>
                        </a:rPr>
                        <a:t>ence</a:t>
                      </a:r>
                      <a:r>
                        <a:rPr lang="zh-CN" altLang="en-US" sz="2400" dirty="0" smtClean="0">
                          <a:solidFill>
                            <a:schemeClr val="tx1"/>
                          </a:solidFill>
                        </a:rPr>
                        <a:t>共同＋拿＋后缀→都拿出来讨论→会议</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57" name="表格 15"/>
          <p:cNvGraphicFramePr>
            <a:graphicFrameLocks noGrp="1"/>
          </p:cNvGraphicFramePr>
          <p:nvPr/>
        </p:nvGraphicFramePr>
        <p:xfrm>
          <a:off x="6514877" y="3342496"/>
          <a:ext cx="5428800" cy="914400"/>
        </p:xfrm>
        <a:graphic>
          <a:graphicData uri="http://schemas.openxmlformats.org/drawingml/2006/table">
            <a:tbl>
              <a:tblPr firstRow="1" bandRow="1">
                <a:tableStyleId>{93296810-A885-4BE3-A3E7-6D5BEEA58F35}</a:tableStyleId>
              </a:tblPr>
              <a:tblGrid>
                <a:gridCol w="2082713"/>
                <a:gridCol w="3346087"/>
              </a:tblGrid>
              <a:tr h="370840">
                <a:tc rowSpan="2">
                  <a:txBody>
                    <a:bodyPr/>
                    <a:lstStyle/>
                    <a:p>
                      <a:pPr algn="ctr"/>
                      <a:r>
                        <a:rPr lang="en-US" altLang="zh-CN" sz="2800" i="0" dirty="0" smtClean="0">
                          <a:solidFill>
                            <a:schemeClr val="bg1"/>
                          </a:solidFill>
                          <a:latin typeface="Arial" panose="020B0604020202020204" pitchFamily="34" charset="0"/>
                          <a:cs typeface="Arial" panose="020B0604020202020204" pitchFamily="34" charset="0"/>
                        </a:rPr>
                        <a:t>infer</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ɪn'fɜ</a:t>
                      </a:r>
                      <a:r>
                        <a:rPr lang="en-US" altLang="zh-CN" sz="2400" b="1" dirty="0" smtClean="0">
                          <a:solidFill>
                            <a:schemeClr val="tx1"/>
                          </a:solidFill>
                        </a:rPr>
                        <a:t>ː/</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58" name="表格 16"/>
          <p:cNvGraphicFramePr>
            <a:graphicFrameLocks noGrp="1"/>
          </p:cNvGraphicFramePr>
          <p:nvPr/>
        </p:nvGraphicFramePr>
        <p:xfrm>
          <a:off x="6514877" y="4375681"/>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in</a:t>
                      </a:r>
                      <a:r>
                        <a:rPr lang="zh-CN" altLang="en-US" sz="2400" dirty="0" smtClean="0">
                          <a:solidFill>
                            <a:schemeClr val="tx1"/>
                          </a:solidFill>
                        </a:rPr>
                        <a:t>＋</a:t>
                      </a:r>
                      <a:r>
                        <a:rPr lang="en-US" altLang="zh-CN" sz="2400" dirty="0" err="1" smtClean="0">
                          <a:solidFill>
                            <a:schemeClr val="tx1"/>
                          </a:solidFill>
                        </a:rPr>
                        <a:t>fer</a:t>
                      </a:r>
                      <a:r>
                        <a:rPr lang="zh-CN" altLang="en-US" sz="2400" dirty="0" smtClean="0">
                          <a:solidFill>
                            <a:schemeClr val="tx1"/>
                          </a:solidFill>
                        </a:rPr>
                        <a:t>内＋带→从内带出东西→推断</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infer  a  conclusion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27" name="文本框 19"/>
          <p:cNvSpPr txBox="1"/>
          <p:nvPr/>
        </p:nvSpPr>
        <p:spPr>
          <a:xfrm>
            <a:off x="2358322" y="1280555"/>
            <a:ext cx="3683727" cy="461665"/>
          </a:xfrm>
          <a:prstGeom prst="rect">
            <a:avLst/>
          </a:prstGeom>
          <a:noFill/>
        </p:spPr>
        <p:txBody>
          <a:bodyPr wrap="square" rtlCol="0">
            <a:spAutoFit/>
          </a:bodyPr>
          <a:lstStyle/>
          <a:p>
            <a:r>
              <a:rPr lang="en-US" altLang="zh-CN" sz="2400" b="1" i="1" dirty="0"/>
              <a:t>vi.</a:t>
            </a:r>
            <a:r>
              <a:rPr lang="zh-CN" altLang="en-US" sz="2400" b="1" dirty="0"/>
              <a:t>不同</a:t>
            </a:r>
            <a:endParaRPr lang="zh-CN" altLang="en-US" sz="2400" dirty="0"/>
          </a:p>
        </p:txBody>
      </p:sp>
      <p:sp>
        <p:nvSpPr>
          <p:cNvPr id="1049928" name="文本框 20"/>
          <p:cNvSpPr txBox="1"/>
          <p:nvPr/>
        </p:nvSpPr>
        <p:spPr>
          <a:xfrm>
            <a:off x="2272936" y="3825800"/>
            <a:ext cx="3370217" cy="461665"/>
          </a:xfrm>
          <a:prstGeom prst="rect">
            <a:avLst/>
          </a:prstGeom>
          <a:noFill/>
        </p:spPr>
        <p:txBody>
          <a:bodyPr wrap="square" rtlCol="0">
            <a:spAutoFit/>
          </a:bodyPr>
          <a:lstStyle/>
          <a:p>
            <a:r>
              <a:rPr lang="en-US" altLang="zh-CN" sz="2400" b="1" i="1" dirty="0"/>
              <a:t>adj.</a:t>
            </a:r>
            <a:r>
              <a:rPr lang="zh-CN" altLang="en-US" sz="2400" b="1" dirty="0"/>
              <a:t>不关心的</a:t>
            </a:r>
            <a:endParaRPr lang="zh-CN" altLang="en-US" sz="2400" b="1" dirty="0"/>
          </a:p>
        </p:txBody>
      </p:sp>
      <p:sp>
        <p:nvSpPr>
          <p:cNvPr id="1049929" name="文本框 22"/>
          <p:cNvSpPr txBox="1"/>
          <p:nvPr/>
        </p:nvSpPr>
        <p:spPr>
          <a:xfrm>
            <a:off x="8605853" y="1257147"/>
            <a:ext cx="3537824" cy="461665"/>
          </a:xfrm>
          <a:prstGeom prst="rect">
            <a:avLst/>
          </a:prstGeom>
          <a:noFill/>
        </p:spPr>
        <p:txBody>
          <a:bodyPr wrap="square" rtlCol="0">
            <a:spAutoFit/>
          </a:bodyPr>
          <a:lstStyle/>
          <a:p>
            <a:r>
              <a:rPr lang="en-US" altLang="zh-CN" sz="2400" b="1" i="1" dirty="0"/>
              <a:t>n.</a:t>
            </a:r>
            <a:r>
              <a:rPr lang="zh-CN" altLang="en-US" sz="2400" b="1" dirty="0"/>
              <a:t>会议</a:t>
            </a:r>
            <a:endParaRPr lang="zh-CN" altLang="en-US" sz="2400" dirty="0"/>
          </a:p>
        </p:txBody>
      </p:sp>
      <p:sp>
        <p:nvSpPr>
          <p:cNvPr id="1049930" name="文本框 23"/>
          <p:cNvSpPr txBox="1"/>
          <p:nvPr/>
        </p:nvSpPr>
        <p:spPr>
          <a:xfrm>
            <a:off x="8650459" y="3821976"/>
            <a:ext cx="3370217" cy="461665"/>
          </a:xfrm>
          <a:prstGeom prst="rect">
            <a:avLst/>
          </a:prstGeom>
          <a:noFill/>
        </p:spPr>
        <p:txBody>
          <a:bodyPr wrap="square" rtlCol="0">
            <a:spAutoFit/>
          </a:bodyPr>
          <a:lstStyle/>
          <a:p>
            <a:r>
              <a:rPr lang="en-US" altLang="zh-CN" sz="2400" b="1" i="1" dirty="0" err="1"/>
              <a:t>vt.</a:t>
            </a:r>
            <a:r>
              <a:rPr lang="zh-CN" altLang="en-US" sz="2400" b="1" dirty="0"/>
              <a:t>推论，推断</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25"/>
                                        </p:tgtEl>
                                        <p:attrNameLst>
                                          <p:attrName>style.visibility</p:attrName>
                                        </p:attrNameLst>
                                      </p:cBhvr>
                                      <p:to>
                                        <p:strVal val="visible"/>
                                      </p:to>
                                    </p:set>
                                    <p:animEffect transition="in" filter="fade">
                                      <p:cBhvr>
                                        <p:cTn id="7" dur="500"/>
                                        <p:tgtEl>
                                          <p:spTgt spid="10499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26"/>
                                        </p:tgtEl>
                                        <p:attrNameLst>
                                          <p:attrName>style.visibility</p:attrName>
                                        </p:attrNameLst>
                                      </p:cBhvr>
                                      <p:to>
                                        <p:strVal val="visible"/>
                                      </p:to>
                                    </p:set>
                                    <p:animEffect transition="in" filter="wipe(up)">
                                      <p:cBhvr>
                                        <p:cTn id="11" dur="500"/>
                                        <p:tgtEl>
                                          <p:spTgt spid="10499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51"/>
                                        </p:tgtEl>
                                        <p:attrNameLst>
                                          <p:attrName>style.visibility</p:attrName>
                                        </p:attrNameLst>
                                      </p:cBhvr>
                                      <p:to>
                                        <p:strVal val="visible"/>
                                      </p:to>
                                    </p:set>
                                    <p:animEffect transition="in" filter="wipe(left)">
                                      <p:cBhvr>
                                        <p:cTn id="16" dur="500"/>
                                        <p:tgtEl>
                                          <p:spTgt spid="41952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27"/>
                                        </p:tgtEl>
                                        <p:attrNameLst>
                                          <p:attrName>style.visibility</p:attrName>
                                        </p:attrNameLst>
                                      </p:cBhvr>
                                      <p:to>
                                        <p:strVal val="visible"/>
                                      </p:to>
                                    </p:set>
                                    <p:animEffect transition="in" filter="fade">
                                      <p:cBhvr>
                                        <p:cTn id="21" dur="500"/>
                                        <p:tgtEl>
                                          <p:spTgt spid="10499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52"/>
                                        </p:tgtEl>
                                        <p:attrNameLst>
                                          <p:attrName>style.visibility</p:attrName>
                                        </p:attrNameLst>
                                      </p:cBhvr>
                                      <p:to>
                                        <p:strVal val="visible"/>
                                      </p:to>
                                    </p:set>
                                    <p:animEffect transition="in" filter="fade">
                                      <p:cBhvr>
                                        <p:cTn id="26" dur="500"/>
                                        <p:tgtEl>
                                          <p:spTgt spid="419525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53"/>
                                        </p:tgtEl>
                                        <p:attrNameLst>
                                          <p:attrName>style.visibility</p:attrName>
                                        </p:attrNameLst>
                                      </p:cBhvr>
                                      <p:to>
                                        <p:strVal val="visible"/>
                                      </p:to>
                                    </p:set>
                                    <p:animEffect transition="in" filter="wipe(left)">
                                      <p:cBhvr>
                                        <p:cTn id="31" dur="500"/>
                                        <p:tgtEl>
                                          <p:spTgt spid="41952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28"/>
                                        </p:tgtEl>
                                        <p:attrNameLst>
                                          <p:attrName>style.visibility</p:attrName>
                                        </p:attrNameLst>
                                      </p:cBhvr>
                                      <p:to>
                                        <p:strVal val="visible"/>
                                      </p:to>
                                    </p:set>
                                    <p:animEffect transition="in" filter="fade">
                                      <p:cBhvr>
                                        <p:cTn id="36" dur="500"/>
                                        <p:tgtEl>
                                          <p:spTgt spid="10499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54"/>
                                        </p:tgtEl>
                                        <p:attrNameLst>
                                          <p:attrName>style.visibility</p:attrName>
                                        </p:attrNameLst>
                                      </p:cBhvr>
                                      <p:to>
                                        <p:strVal val="visible"/>
                                      </p:to>
                                    </p:set>
                                    <p:animEffect transition="in" filter="fade">
                                      <p:cBhvr>
                                        <p:cTn id="41" dur="500"/>
                                        <p:tgtEl>
                                          <p:spTgt spid="41952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55"/>
                                        </p:tgtEl>
                                        <p:attrNameLst>
                                          <p:attrName>style.visibility</p:attrName>
                                        </p:attrNameLst>
                                      </p:cBhvr>
                                      <p:to>
                                        <p:strVal val="visible"/>
                                      </p:to>
                                    </p:set>
                                    <p:animEffect transition="in" filter="wipe(left)">
                                      <p:cBhvr>
                                        <p:cTn id="46" dur="500"/>
                                        <p:tgtEl>
                                          <p:spTgt spid="41952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929"/>
                                        </p:tgtEl>
                                        <p:attrNameLst>
                                          <p:attrName>style.visibility</p:attrName>
                                        </p:attrNameLst>
                                      </p:cBhvr>
                                      <p:to>
                                        <p:strVal val="visible"/>
                                      </p:to>
                                    </p:set>
                                    <p:animEffect transition="in" filter="fade">
                                      <p:cBhvr>
                                        <p:cTn id="51" dur="500"/>
                                        <p:tgtEl>
                                          <p:spTgt spid="10499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56"/>
                                        </p:tgtEl>
                                        <p:attrNameLst>
                                          <p:attrName>style.visibility</p:attrName>
                                        </p:attrNameLst>
                                      </p:cBhvr>
                                      <p:to>
                                        <p:strVal val="visible"/>
                                      </p:to>
                                    </p:set>
                                    <p:animEffect transition="in" filter="fade">
                                      <p:cBhvr>
                                        <p:cTn id="56" dur="500"/>
                                        <p:tgtEl>
                                          <p:spTgt spid="41952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57"/>
                                        </p:tgtEl>
                                        <p:attrNameLst>
                                          <p:attrName>style.visibility</p:attrName>
                                        </p:attrNameLst>
                                      </p:cBhvr>
                                      <p:to>
                                        <p:strVal val="visible"/>
                                      </p:to>
                                    </p:set>
                                    <p:animEffect transition="in" filter="wipe(left)">
                                      <p:cBhvr>
                                        <p:cTn id="61" dur="500"/>
                                        <p:tgtEl>
                                          <p:spTgt spid="419525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9930"/>
                                        </p:tgtEl>
                                        <p:attrNameLst>
                                          <p:attrName>style.visibility</p:attrName>
                                        </p:attrNameLst>
                                      </p:cBhvr>
                                      <p:to>
                                        <p:strVal val="visible"/>
                                      </p:to>
                                    </p:set>
                                    <p:animEffect transition="in" filter="fade">
                                      <p:cBhvr>
                                        <p:cTn id="66" dur="500"/>
                                        <p:tgtEl>
                                          <p:spTgt spid="10499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58"/>
                                        </p:tgtEl>
                                        <p:attrNameLst>
                                          <p:attrName>style.visibility</p:attrName>
                                        </p:attrNameLst>
                                      </p:cBhvr>
                                      <p:to>
                                        <p:strVal val="visible"/>
                                      </p:to>
                                    </p:set>
                                    <p:animEffect transition="in" filter="fade">
                                      <p:cBhvr>
                                        <p:cTn id="71" dur="500"/>
                                        <p:tgtEl>
                                          <p:spTgt spid="4195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25" grpId="0"/>
      <p:bldP spid="1049926" grpId="0"/>
      <p:bldP spid="1049927" grpId="0"/>
      <p:bldP spid="1049928" grpId="0"/>
      <p:bldP spid="1049929" grpId="0"/>
      <p:bldP spid="10499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31"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differ</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32"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59"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offer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ɒfə</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60" name="表格 6"/>
          <p:cNvGraphicFramePr>
            <a:graphicFrameLocks noGrp="1"/>
          </p:cNvGraphicFramePr>
          <p:nvPr/>
        </p:nvGraphicFramePr>
        <p:xfrm>
          <a:off x="241540" y="1797522"/>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of</a:t>
                      </a:r>
                      <a:r>
                        <a:rPr lang="zh-CN" altLang="en-US" sz="2400" dirty="0" smtClean="0">
                          <a:solidFill>
                            <a:schemeClr val="tx1"/>
                          </a:solidFill>
                        </a:rPr>
                        <a:t>＋</a:t>
                      </a:r>
                      <a:r>
                        <a:rPr lang="en-US" altLang="zh-CN" sz="2400" dirty="0" err="1" smtClean="0">
                          <a:solidFill>
                            <a:schemeClr val="tx1"/>
                          </a:solidFill>
                        </a:rPr>
                        <a:t>fer</a:t>
                      </a:r>
                      <a:r>
                        <a:rPr lang="zh-CN" altLang="en-US" sz="2400" dirty="0" smtClean="0">
                          <a:solidFill>
                            <a:schemeClr val="tx1"/>
                          </a:solidFill>
                        </a:rPr>
                        <a:t>一再＋拿出来→提供</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offer  one's  seat</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同</a:t>
                      </a:r>
                      <a:r>
                        <a:rPr lang="en-US" altLang="zh-CN" sz="2400" b="1" kern="1200" dirty="0" smtClean="0">
                          <a:solidFill>
                            <a:schemeClr val="tx1"/>
                          </a:solidFill>
                          <a:latin typeface="+mn-lt"/>
                          <a:ea typeface="+mn-ea"/>
                          <a:cs typeface="+mn-cs"/>
                        </a:rPr>
                        <a:t>]give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61" name="表格 9"/>
          <p:cNvGraphicFramePr>
            <a:graphicFrameLocks noGrp="1"/>
          </p:cNvGraphicFramePr>
          <p:nvPr/>
        </p:nvGraphicFramePr>
        <p:xfrm>
          <a:off x="241540" y="3342496"/>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prefer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prɪ'fɜ</a:t>
                      </a:r>
                      <a:r>
                        <a:rPr lang="en-US" altLang="zh-CN" sz="2400" b="1" dirty="0" smtClean="0">
                          <a:solidFill>
                            <a:schemeClr val="tx1"/>
                          </a:solidFill>
                        </a:rPr>
                        <a:t>ː/</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62" name="表格 10"/>
          <p:cNvGraphicFramePr>
            <a:graphicFrameLocks noGrp="1"/>
          </p:cNvGraphicFramePr>
          <p:nvPr/>
        </p:nvGraphicFramePr>
        <p:xfrm>
          <a:off x="241540" y="437568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pre</a:t>
                      </a:r>
                      <a:r>
                        <a:rPr lang="zh-CN" altLang="en-US" sz="2400" dirty="0" smtClean="0">
                          <a:solidFill>
                            <a:schemeClr val="tx1"/>
                          </a:solidFill>
                        </a:rPr>
                        <a:t>＋</a:t>
                      </a:r>
                      <a:r>
                        <a:rPr lang="en-US" altLang="zh-CN" sz="2400" dirty="0" err="1" smtClean="0">
                          <a:solidFill>
                            <a:schemeClr val="tx1"/>
                          </a:solidFill>
                        </a:rPr>
                        <a:t>fer</a:t>
                      </a:r>
                      <a:r>
                        <a:rPr lang="zh-CN" altLang="en-US" sz="2400" dirty="0" smtClean="0">
                          <a:solidFill>
                            <a:schemeClr val="tx1"/>
                          </a:solidFill>
                        </a:rPr>
                        <a:t>在前＋拿→提前拿→选择</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prefer  apples  to  oranges</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63"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preference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prefərəns</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64" name="表格 14"/>
          <p:cNvGraphicFramePr>
            <a:graphicFrameLocks noGrp="1"/>
          </p:cNvGraphicFramePr>
          <p:nvPr/>
        </p:nvGraphicFramePr>
        <p:xfrm>
          <a:off x="6514877" y="181982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prefer</a:t>
                      </a:r>
                      <a:r>
                        <a:rPr lang="zh-CN" altLang="en-US" sz="2400" dirty="0" smtClean="0">
                          <a:solidFill>
                            <a:schemeClr val="tx1"/>
                          </a:solidFill>
                        </a:rPr>
                        <a:t>＋</a:t>
                      </a:r>
                      <a:r>
                        <a:rPr lang="en-US" altLang="zh-CN" sz="2400" dirty="0" err="1" smtClean="0">
                          <a:solidFill>
                            <a:schemeClr val="tx1"/>
                          </a:solidFill>
                        </a:rPr>
                        <a:t>ence</a:t>
                      </a:r>
                      <a:r>
                        <a:rPr lang="zh-CN" altLang="en-US" sz="2400" dirty="0" smtClean="0">
                          <a:solidFill>
                            <a:schemeClr val="tx1"/>
                          </a:solidFill>
                        </a:rPr>
                        <a:t>选择＋名词后缀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have  a  special  preference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65" name="表格 15"/>
          <p:cNvGraphicFramePr>
            <a:graphicFrameLocks noGrp="1"/>
          </p:cNvGraphicFramePr>
          <p:nvPr/>
        </p:nvGraphicFramePr>
        <p:xfrm>
          <a:off x="6514877" y="3342496"/>
          <a:ext cx="5428800" cy="914400"/>
        </p:xfrm>
        <a:graphic>
          <a:graphicData uri="http://schemas.openxmlformats.org/drawingml/2006/table">
            <a:tbl>
              <a:tblPr firstRow="1" bandRow="1">
                <a:tableStyleId>{93296810-A885-4BE3-A3E7-6D5BEEA58F35}</a:tableStyleId>
              </a:tblPr>
              <a:tblGrid>
                <a:gridCol w="2082713"/>
                <a:gridCol w="3346087"/>
              </a:tblGrid>
              <a:tr h="370840">
                <a:tc rowSpan="2">
                  <a:txBody>
                    <a:bodyPr/>
                    <a:lstStyle/>
                    <a:p>
                      <a:pPr algn="ctr"/>
                      <a:r>
                        <a:rPr lang="en-US" altLang="zh-CN" sz="2800" i="0" dirty="0" smtClean="0">
                          <a:solidFill>
                            <a:schemeClr val="bg1"/>
                          </a:solidFill>
                          <a:latin typeface="Arial" panose="020B0604020202020204" pitchFamily="34" charset="0"/>
                          <a:cs typeface="Arial" panose="020B0604020202020204" pitchFamily="34" charset="0"/>
                        </a:rPr>
                        <a:t>refer</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rɪ'fɜ</a:t>
                      </a:r>
                      <a:r>
                        <a:rPr lang="en-US" altLang="zh-CN" sz="2400" b="1" dirty="0" smtClean="0">
                          <a:solidFill>
                            <a:schemeClr val="tx1"/>
                          </a:solidFill>
                        </a:rPr>
                        <a:t>ː/</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66" name="表格 16"/>
          <p:cNvGraphicFramePr>
            <a:graphicFrameLocks noGrp="1"/>
          </p:cNvGraphicFramePr>
          <p:nvPr/>
        </p:nvGraphicFramePr>
        <p:xfrm>
          <a:off x="6514877" y="437568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re</a:t>
                      </a:r>
                      <a:r>
                        <a:rPr lang="zh-CN" altLang="en-US" sz="2400" dirty="0" smtClean="0">
                          <a:solidFill>
                            <a:schemeClr val="tx1"/>
                          </a:solidFill>
                        </a:rPr>
                        <a:t>＋</a:t>
                      </a:r>
                      <a:r>
                        <a:rPr lang="en-US" altLang="zh-CN" sz="2400" dirty="0" err="1" smtClean="0">
                          <a:solidFill>
                            <a:schemeClr val="tx1"/>
                          </a:solidFill>
                        </a:rPr>
                        <a:t>fer</a:t>
                      </a:r>
                      <a:r>
                        <a:rPr lang="zh-CN" altLang="en-US" sz="2400" dirty="0" smtClean="0">
                          <a:solidFill>
                            <a:schemeClr val="tx1"/>
                          </a:solidFill>
                        </a:rPr>
                        <a:t>重复＋拿→反复“查阅”</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refer  to  a  dictionary</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33" name="文本框 19"/>
          <p:cNvSpPr txBox="1"/>
          <p:nvPr/>
        </p:nvSpPr>
        <p:spPr>
          <a:xfrm>
            <a:off x="2358322" y="1258253"/>
            <a:ext cx="3683727" cy="461665"/>
          </a:xfrm>
          <a:prstGeom prst="rect">
            <a:avLst/>
          </a:prstGeom>
          <a:noFill/>
        </p:spPr>
        <p:txBody>
          <a:bodyPr wrap="square" rtlCol="0">
            <a:spAutoFit/>
          </a:bodyPr>
          <a:lstStyle/>
          <a:p>
            <a:r>
              <a:rPr lang="en-US" altLang="zh-CN" sz="2400" b="1" i="1" dirty="0" err="1"/>
              <a:t>vt.</a:t>
            </a:r>
            <a:r>
              <a:rPr lang="zh-CN" altLang="en-US" sz="2400" b="1" dirty="0"/>
              <a:t>提供；</a:t>
            </a:r>
            <a:r>
              <a:rPr lang="en-US" altLang="zh-CN" sz="2400" b="1" dirty="0"/>
              <a:t>(</a:t>
            </a:r>
            <a:r>
              <a:rPr lang="zh-CN" altLang="en-US" sz="2400" b="1" dirty="0"/>
              <a:t>主动</a:t>
            </a:r>
            <a:r>
              <a:rPr lang="en-US" altLang="zh-CN" sz="2400" b="1" dirty="0"/>
              <a:t>)</a:t>
            </a:r>
            <a:r>
              <a:rPr lang="zh-CN" altLang="en-US" sz="2400" b="1" dirty="0"/>
              <a:t>提出</a:t>
            </a:r>
            <a:endParaRPr lang="zh-CN" altLang="en-US" sz="2400" dirty="0"/>
          </a:p>
        </p:txBody>
      </p:sp>
      <p:sp>
        <p:nvSpPr>
          <p:cNvPr id="1049934" name="文本框 20"/>
          <p:cNvSpPr txBox="1"/>
          <p:nvPr/>
        </p:nvSpPr>
        <p:spPr>
          <a:xfrm>
            <a:off x="2272936" y="3825800"/>
            <a:ext cx="3370217" cy="461665"/>
          </a:xfrm>
          <a:prstGeom prst="rect">
            <a:avLst/>
          </a:prstGeom>
          <a:noFill/>
        </p:spPr>
        <p:txBody>
          <a:bodyPr wrap="square" rtlCol="0">
            <a:spAutoFit/>
          </a:bodyPr>
          <a:lstStyle/>
          <a:p>
            <a:r>
              <a:rPr lang="en-US" altLang="zh-CN" sz="2400" b="1" i="1" dirty="0" err="1"/>
              <a:t>vt.</a:t>
            </a:r>
            <a:r>
              <a:rPr lang="zh-CN" altLang="en-US" sz="2400" b="1" dirty="0"/>
              <a:t>宁要；选择</a:t>
            </a:r>
            <a:endParaRPr lang="zh-CN" altLang="en-US" sz="2400" b="1" dirty="0"/>
          </a:p>
        </p:txBody>
      </p:sp>
      <p:sp>
        <p:nvSpPr>
          <p:cNvPr id="1049935" name="文本框 22"/>
          <p:cNvSpPr txBox="1"/>
          <p:nvPr/>
        </p:nvSpPr>
        <p:spPr>
          <a:xfrm>
            <a:off x="8572400" y="1257147"/>
            <a:ext cx="3537824" cy="461665"/>
          </a:xfrm>
          <a:prstGeom prst="rect">
            <a:avLst/>
          </a:prstGeom>
          <a:noFill/>
        </p:spPr>
        <p:txBody>
          <a:bodyPr wrap="square" rtlCol="0">
            <a:spAutoFit/>
          </a:bodyPr>
          <a:lstStyle/>
          <a:p>
            <a:r>
              <a:rPr lang="en-US" altLang="zh-CN" sz="2400" b="1" i="1" dirty="0"/>
              <a:t>n.</a:t>
            </a:r>
            <a:r>
              <a:rPr lang="zh-CN" altLang="en-US" sz="2400" b="1" dirty="0"/>
              <a:t>偏爱</a:t>
            </a:r>
            <a:endParaRPr lang="zh-CN" altLang="en-US" sz="2400" dirty="0"/>
          </a:p>
        </p:txBody>
      </p:sp>
      <p:sp>
        <p:nvSpPr>
          <p:cNvPr id="1049936" name="文本框 23"/>
          <p:cNvSpPr txBox="1"/>
          <p:nvPr/>
        </p:nvSpPr>
        <p:spPr>
          <a:xfrm>
            <a:off x="8650459" y="3821976"/>
            <a:ext cx="3370217" cy="461665"/>
          </a:xfrm>
          <a:prstGeom prst="rect">
            <a:avLst/>
          </a:prstGeom>
          <a:noFill/>
        </p:spPr>
        <p:txBody>
          <a:bodyPr wrap="square" rtlCol="0">
            <a:spAutoFit/>
          </a:bodyPr>
          <a:lstStyle/>
          <a:p>
            <a:r>
              <a:rPr lang="en-US" altLang="zh-CN" sz="2400" b="1" i="1" dirty="0"/>
              <a:t>vi.</a:t>
            </a:r>
            <a:r>
              <a:rPr lang="zh-CN" altLang="en-US" sz="2400" b="1" dirty="0"/>
              <a:t>查阅；参考；提到</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31"/>
                                        </p:tgtEl>
                                        <p:attrNameLst>
                                          <p:attrName>style.visibility</p:attrName>
                                        </p:attrNameLst>
                                      </p:cBhvr>
                                      <p:to>
                                        <p:strVal val="visible"/>
                                      </p:to>
                                    </p:set>
                                    <p:animEffect transition="in" filter="fade">
                                      <p:cBhvr>
                                        <p:cTn id="7" dur="500"/>
                                        <p:tgtEl>
                                          <p:spTgt spid="10499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32"/>
                                        </p:tgtEl>
                                        <p:attrNameLst>
                                          <p:attrName>style.visibility</p:attrName>
                                        </p:attrNameLst>
                                      </p:cBhvr>
                                      <p:to>
                                        <p:strVal val="visible"/>
                                      </p:to>
                                    </p:set>
                                    <p:animEffect transition="in" filter="wipe(up)">
                                      <p:cBhvr>
                                        <p:cTn id="11" dur="500"/>
                                        <p:tgtEl>
                                          <p:spTgt spid="10499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59"/>
                                        </p:tgtEl>
                                        <p:attrNameLst>
                                          <p:attrName>style.visibility</p:attrName>
                                        </p:attrNameLst>
                                      </p:cBhvr>
                                      <p:to>
                                        <p:strVal val="visible"/>
                                      </p:to>
                                    </p:set>
                                    <p:animEffect transition="in" filter="wipe(left)">
                                      <p:cBhvr>
                                        <p:cTn id="16" dur="500"/>
                                        <p:tgtEl>
                                          <p:spTgt spid="41952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33"/>
                                        </p:tgtEl>
                                        <p:attrNameLst>
                                          <p:attrName>style.visibility</p:attrName>
                                        </p:attrNameLst>
                                      </p:cBhvr>
                                      <p:to>
                                        <p:strVal val="visible"/>
                                      </p:to>
                                    </p:set>
                                    <p:animEffect transition="in" filter="fade">
                                      <p:cBhvr>
                                        <p:cTn id="21" dur="500"/>
                                        <p:tgtEl>
                                          <p:spTgt spid="10499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60"/>
                                        </p:tgtEl>
                                        <p:attrNameLst>
                                          <p:attrName>style.visibility</p:attrName>
                                        </p:attrNameLst>
                                      </p:cBhvr>
                                      <p:to>
                                        <p:strVal val="visible"/>
                                      </p:to>
                                    </p:set>
                                    <p:animEffect transition="in" filter="fade">
                                      <p:cBhvr>
                                        <p:cTn id="26" dur="500"/>
                                        <p:tgtEl>
                                          <p:spTgt spid="419526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61"/>
                                        </p:tgtEl>
                                        <p:attrNameLst>
                                          <p:attrName>style.visibility</p:attrName>
                                        </p:attrNameLst>
                                      </p:cBhvr>
                                      <p:to>
                                        <p:strVal val="visible"/>
                                      </p:to>
                                    </p:set>
                                    <p:animEffect transition="in" filter="wipe(left)">
                                      <p:cBhvr>
                                        <p:cTn id="31" dur="500"/>
                                        <p:tgtEl>
                                          <p:spTgt spid="419526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34"/>
                                        </p:tgtEl>
                                        <p:attrNameLst>
                                          <p:attrName>style.visibility</p:attrName>
                                        </p:attrNameLst>
                                      </p:cBhvr>
                                      <p:to>
                                        <p:strVal val="visible"/>
                                      </p:to>
                                    </p:set>
                                    <p:animEffect transition="in" filter="fade">
                                      <p:cBhvr>
                                        <p:cTn id="36" dur="500"/>
                                        <p:tgtEl>
                                          <p:spTgt spid="10499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62"/>
                                        </p:tgtEl>
                                        <p:attrNameLst>
                                          <p:attrName>style.visibility</p:attrName>
                                        </p:attrNameLst>
                                      </p:cBhvr>
                                      <p:to>
                                        <p:strVal val="visible"/>
                                      </p:to>
                                    </p:set>
                                    <p:animEffect transition="in" filter="fade">
                                      <p:cBhvr>
                                        <p:cTn id="41" dur="500"/>
                                        <p:tgtEl>
                                          <p:spTgt spid="419526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63"/>
                                        </p:tgtEl>
                                        <p:attrNameLst>
                                          <p:attrName>style.visibility</p:attrName>
                                        </p:attrNameLst>
                                      </p:cBhvr>
                                      <p:to>
                                        <p:strVal val="visible"/>
                                      </p:to>
                                    </p:set>
                                    <p:animEffect transition="in" filter="wipe(left)">
                                      <p:cBhvr>
                                        <p:cTn id="46" dur="500"/>
                                        <p:tgtEl>
                                          <p:spTgt spid="41952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935"/>
                                        </p:tgtEl>
                                        <p:attrNameLst>
                                          <p:attrName>style.visibility</p:attrName>
                                        </p:attrNameLst>
                                      </p:cBhvr>
                                      <p:to>
                                        <p:strVal val="visible"/>
                                      </p:to>
                                    </p:set>
                                    <p:animEffect transition="in" filter="fade">
                                      <p:cBhvr>
                                        <p:cTn id="51" dur="500"/>
                                        <p:tgtEl>
                                          <p:spTgt spid="10499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64"/>
                                        </p:tgtEl>
                                        <p:attrNameLst>
                                          <p:attrName>style.visibility</p:attrName>
                                        </p:attrNameLst>
                                      </p:cBhvr>
                                      <p:to>
                                        <p:strVal val="visible"/>
                                      </p:to>
                                    </p:set>
                                    <p:animEffect transition="in" filter="fade">
                                      <p:cBhvr>
                                        <p:cTn id="56" dur="500"/>
                                        <p:tgtEl>
                                          <p:spTgt spid="419526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65"/>
                                        </p:tgtEl>
                                        <p:attrNameLst>
                                          <p:attrName>style.visibility</p:attrName>
                                        </p:attrNameLst>
                                      </p:cBhvr>
                                      <p:to>
                                        <p:strVal val="visible"/>
                                      </p:to>
                                    </p:set>
                                    <p:animEffect transition="in" filter="wipe(left)">
                                      <p:cBhvr>
                                        <p:cTn id="61" dur="500"/>
                                        <p:tgtEl>
                                          <p:spTgt spid="419526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9936"/>
                                        </p:tgtEl>
                                        <p:attrNameLst>
                                          <p:attrName>style.visibility</p:attrName>
                                        </p:attrNameLst>
                                      </p:cBhvr>
                                      <p:to>
                                        <p:strVal val="visible"/>
                                      </p:to>
                                    </p:set>
                                    <p:animEffect transition="in" filter="fade">
                                      <p:cBhvr>
                                        <p:cTn id="66" dur="500"/>
                                        <p:tgtEl>
                                          <p:spTgt spid="10499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66"/>
                                        </p:tgtEl>
                                        <p:attrNameLst>
                                          <p:attrName>style.visibility</p:attrName>
                                        </p:attrNameLst>
                                      </p:cBhvr>
                                      <p:to>
                                        <p:strVal val="visible"/>
                                      </p:to>
                                    </p:set>
                                    <p:animEffect transition="in" filter="fade">
                                      <p:cBhvr>
                                        <p:cTn id="71" dur="500"/>
                                        <p:tgtEl>
                                          <p:spTgt spid="4195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31" grpId="0"/>
      <p:bldP spid="1049932" grpId="0"/>
      <p:bldP spid="1049933" grpId="0"/>
      <p:bldP spid="1049934" grpId="0"/>
      <p:bldP spid="1049935" grpId="0"/>
      <p:bldP spid="10499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46" name="标题 1"/>
          <p:cNvSpPr>
            <a:spLocks noGrp="1"/>
          </p:cNvSpPr>
          <p:nvPr>
            <p:ph type="title"/>
          </p:nvPr>
        </p:nvSpPr>
        <p:spPr>
          <a:xfrm>
            <a:off x="838333" y="4566"/>
            <a:ext cx="10515600" cy="771087"/>
          </a:xfrm>
        </p:spPr>
        <p:txBody>
          <a:bodyPr>
            <a:normAutofit/>
          </a:bodyPr>
          <a:lstStyle/>
          <a:p>
            <a:r>
              <a:rPr lang="zh-CN" altLang="en-US" sz="3600" b="1" dirty="0" smtClean="0">
                <a:latin typeface="微软雅黑" panose="020B0503020204020204" pitchFamily="34" charset="-122"/>
                <a:ea typeface="微软雅黑" panose="020B0503020204020204" pitchFamily="34" charset="-122"/>
              </a:rPr>
              <a:t>结构法记词</a:t>
            </a:r>
            <a:r>
              <a:rPr lang="en-US" altLang="zh-CN" sz="3600" b="1" dirty="0" smtClean="0">
                <a:latin typeface="微软雅黑" panose="020B0503020204020204" pitchFamily="34" charset="-122"/>
                <a:ea typeface="微软雅黑" panose="020B0503020204020204" pitchFamily="34" charset="-122"/>
              </a:rPr>
              <a:t>-7</a:t>
            </a:r>
            <a:endParaRPr lang="zh-CN" altLang="en-US" sz="3600" b="1" dirty="0">
              <a:latin typeface="微软雅黑" panose="020B0503020204020204" pitchFamily="34" charset="-122"/>
              <a:ea typeface="微软雅黑" panose="020B0503020204020204" pitchFamily="34" charset="-122"/>
            </a:endParaRPr>
          </a:p>
        </p:txBody>
      </p:sp>
      <p:sp>
        <p:nvSpPr>
          <p:cNvPr id="1049847" name="Diamond 11"/>
          <p:cNvSpPr/>
          <p:nvPr/>
        </p:nvSpPr>
        <p:spPr bwMode="auto">
          <a:xfrm>
            <a:off x="2765322" y="2010806"/>
            <a:ext cx="739798" cy="739797"/>
          </a:xfrm>
          <a:prstGeom prst="diamond">
            <a:avLst/>
          </a:prstGeom>
          <a:solidFill>
            <a:schemeClr val="accent2"/>
          </a:solidFill>
          <a:ln w="19050">
            <a:noFill/>
            <a:round/>
          </a:ln>
        </p:spPr>
        <p:txBody>
          <a:bodyPr vert="horz" wrap="none" lIns="91440" tIns="45720" rIns="91440" bIns="45720" anchor="ctr" anchorCtr="1" compatLnSpc="1">
            <a:normAutofit fontScale="92500" lnSpcReduction="20000"/>
          </a:bodyPr>
          <a:lstStyle/>
          <a:p>
            <a:pPr algn="ctr"/>
            <a:r>
              <a:rPr lang="en-US" altLang="zh-CN" sz="2400" b="1" dirty="0">
                <a:solidFill>
                  <a:schemeClr val="bg1"/>
                </a:solidFill>
                <a:latin typeface="Impact" panose="020B0806030902050204" pitchFamily="34" charset="0"/>
              </a:rPr>
              <a:t>01</a:t>
            </a:r>
            <a:endParaRPr lang="en-US" altLang="zh-CN" sz="2400" b="1" dirty="0">
              <a:solidFill>
                <a:schemeClr val="bg1"/>
              </a:solidFill>
              <a:latin typeface="Impact" panose="020B0806030902050204" pitchFamily="34" charset="0"/>
            </a:endParaRPr>
          </a:p>
        </p:txBody>
      </p:sp>
      <p:sp>
        <p:nvSpPr>
          <p:cNvPr id="1049848" name="Diamond 12"/>
          <p:cNvSpPr/>
          <p:nvPr/>
        </p:nvSpPr>
        <p:spPr bwMode="auto">
          <a:xfrm>
            <a:off x="2765322" y="4476011"/>
            <a:ext cx="739798" cy="739797"/>
          </a:xfrm>
          <a:prstGeom prst="diamond">
            <a:avLst/>
          </a:prstGeom>
          <a:solidFill>
            <a:schemeClr val="tx1">
              <a:lumMod val="65000"/>
              <a:lumOff val="35000"/>
            </a:schemeClr>
          </a:solidFill>
          <a:ln w="19050">
            <a:noFill/>
            <a:round/>
          </a:ln>
        </p:spPr>
        <p:txBody>
          <a:bodyPr vert="horz" wrap="none" lIns="91440" tIns="45720" rIns="91440" bIns="45720" anchor="ctr" anchorCtr="1" compatLnSpc="1">
            <a:normAutofit fontScale="92500" lnSpcReduction="20000"/>
          </a:bodyPr>
          <a:lstStyle/>
          <a:p>
            <a:pPr algn="ctr"/>
            <a:r>
              <a:rPr lang="en-US" altLang="zh-CN" sz="2400" b="1" dirty="0">
                <a:solidFill>
                  <a:schemeClr val="bg1"/>
                </a:solidFill>
                <a:latin typeface="Impact" panose="020B0806030902050204" pitchFamily="34" charset="0"/>
              </a:rPr>
              <a:t>02</a:t>
            </a:r>
            <a:endParaRPr lang="en-US" altLang="zh-CN" sz="2400" b="1" dirty="0">
              <a:solidFill>
                <a:schemeClr val="bg1"/>
              </a:solidFill>
              <a:latin typeface="Impact" panose="020B0806030902050204" pitchFamily="34" charset="0"/>
            </a:endParaRPr>
          </a:p>
        </p:txBody>
      </p:sp>
      <p:grpSp>
        <p:nvGrpSpPr>
          <p:cNvPr id="1377" name="Group 22"/>
          <p:cNvGrpSpPr/>
          <p:nvPr/>
        </p:nvGrpSpPr>
        <p:grpSpPr>
          <a:xfrm>
            <a:off x="3582972" y="1054825"/>
            <a:ext cx="8304227" cy="2669547"/>
            <a:chOff x="3943833" y="-55144"/>
            <a:chExt cx="8193673" cy="2002003"/>
          </a:xfrm>
        </p:grpSpPr>
        <p:sp>
          <p:nvSpPr>
            <p:cNvPr id="1049849" name="TextBox 23"/>
            <p:cNvSpPr txBox="1"/>
            <p:nvPr/>
          </p:nvSpPr>
          <p:spPr>
            <a:xfrm>
              <a:off x="3943833" y="-55144"/>
              <a:ext cx="3005472" cy="2002003"/>
            </a:xfrm>
            <a:prstGeom prst="rect">
              <a:avLst/>
            </a:prstGeom>
            <a:noFill/>
          </p:spPr>
          <p:txBody>
            <a:bodyPr wrap="none" lIns="360000" tIns="0" rIns="0" bIns="0" anchor="ctr" anchorCtr="0">
              <a:normAutofit/>
            </a:bodyPr>
            <a:lstStyle/>
            <a:p>
              <a:r>
                <a:rPr lang="zh-CN" altLang="en-US" sz="2000" b="1" dirty="0" smtClean="0">
                  <a:solidFill>
                    <a:schemeClr val="accent2">
                      <a:lumMod val="100000"/>
                    </a:schemeClr>
                  </a:solidFill>
                </a:rPr>
                <a:t>高考词汇精讲</a:t>
              </a:r>
              <a:endParaRPr lang="zh-CN" altLang="en-US" sz="2000" b="1" dirty="0">
                <a:solidFill>
                  <a:schemeClr val="accent2">
                    <a:lumMod val="100000"/>
                  </a:schemeClr>
                </a:solidFill>
              </a:endParaRPr>
            </a:p>
          </p:txBody>
        </p:sp>
        <p:sp>
          <p:nvSpPr>
            <p:cNvPr id="1049850" name="TextBox 24"/>
            <p:cNvSpPr txBox="1"/>
            <p:nvPr/>
          </p:nvSpPr>
          <p:spPr>
            <a:xfrm>
              <a:off x="6949305" y="-55144"/>
              <a:ext cx="5188201" cy="2002003"/>
            </a:xfrm>
            <a:prstGeom prst="rect">
              <a:avLst/>
            </a:prstGeom>
          </p:spPr>
          <p:txBody>
            <a:bodyPr vert="horz" wrap="square" lIns="360000" tIns="0" rIns="0" bIns="0" anchor="ctr" anchorCtr="0">
              <a:normAutofit/>
            </a:bodyPr>
            <a:lstStyle/>
            <a:p>
              <a:pPr>
                <a:lnSpc>
                  <a:spcPct val="120000"/>
                </a:lnSpc>
              </a:pPr>
              <a:r>
                <a:rPr lang="en-US" altLang="zh-CN" dirty="0" smtClean="0">
                  <a:solidFill>
                    <a:schemeClr val="dk1">
                      <a:lumMod val="100000"/>
                    </a:schemeClr>
                  </a:solidFill>
                  <a:latin typeface="+mn-ea"/>
                  <a:hlinkClick r:id="rId1" action="ppaction://hlinksldjump"/>
                </a:rPr>
                <a:t>dam</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danger</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data</a:t>
              </a:r>
              <a:r>
                <a:rPr lang="zh-CN" altLang="en-US" dirty="0" smtClean="0">
                  <a:solidFill>
                    <a:schemeClr val="dk1">
                      <a:lumMod val="100000"/>
                    </a:schemeClr>
                  </a:solidFill>
                  <a:latin typeface="+mn-ea"/>
                  <a:hlinkClick r:id="rId1" action="ppaction://hlinksldjump"/>
                </a:rPr>
                <a:t>串记</a:t>
              </a:r>
              <a:endParaRPr lang="en-US" altLang="zh-CN" dirty="0" smtClean="0">
                <a:solidFill>
                  <a:schemeClr val="dk1">
                    <a:lumMod val="100000"/>
                  </a:schemeClr>
                </a:solidFill>
                <a:latin typeface="+mn-ea"/>
              </a:endParaRPr>
            </a:p>
            <a:p>
              <a:pPr>
                <a:lnSpc>
                  <a:spcPct val="120000"/>
                </a:lnSpc>
              </a:pPr>
              <a:r>
                <a:rPr lang="en-US" altLang="zh-CN" dirty="0" smtClean="0">
                  <a:solidFill>
                    <a:schemeClr val="dk1">
                      <a:lumMod val="100000"/>
                    </a:schemeClr>
                  </a:solidFill>
                  <a:latin typeface="+mn-ea"/>
                  <a:hlinkClick r:id="rId1" action="ppaction://hlinksldjump"/>
                </a:rPr>
                <a:t>decide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decorate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deed</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endParaRPr lang="en-US" altLang="zh-CN" dirty="0" smtClean="0">
                <a:solidFill>
                  <a:schemeClr val="dk1">
                    <a:lumMod val="100000"/>
                  </a:schemeClr>
                </a:solidFill>
                <a:latin typeface="+mn-ea"/>
              </a:endParaRPr>
            </a:p>
            <a:p>
              <a:pPr>
                <a:lnSpc>
                  <a:spcPct val="120000"/>
                </a:lnSpc>
              </a:pPr>
              <a:r>
                <a:rPr lang="en-US" altLang="zh-CN" dirty="0" smtClean="0">
                  <a:solidFill>
                    <a:schemeClr val="dk1">
                      <a:lumMod val="100000"/>
                    </a:schemeClr>
                  </a:solidFill>
                  <a:latin typeface="+mn-ea"/>
                  <a:hlinkClick r:id="rId1" action="ppaction://hlinksldjump"/>
                </a:rPr>
                <a:t>deep</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defend</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depend</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endParaRPr lang="en-US" altLang="zh-CN" dirty="0" smtClean="0">
                <a:solidFill>
                  <a:schemeClr val="dk1">
                    <a:lumMod val="100000"/>
                  </a:schemeClr>
                </a:solidFill>
                <a:latin typeface="+mn-ea"/>
              </a:endParaRPr>
            </a:p>
            <a:p>
              <a:pPr>
                <a:lnSpc>
                  <a:spcPct val="120000"/>
                </a:lnSpc>
              </a:pPr>
              <a:r>
                <a:rPr lang="en-US" altLang="zh-CN" dirty="0" smtClean="0">
                  <a:solidFill>
                    <a:schemeClr val="dk1">
                      <a:lumMod val="100000"/>
                    </a:schemeClr>
                  </a:solidFill>
                  <a:latin typeface="+mn-ea"/>
                  <a:hlinkClick r:id="rId1" action="ppaction://hlinksldjump"/>
                </a:rPr>
                <a:t>describe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determine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devote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endParaRPr lang="en-US" altLang="zh-CN" dirty="0" smtClean="0">
                <a:solidFill>
                  <a:schemeClr val="dk1">
                    <a:lumMod val="100000"/>
                  </a:schemeClr>
                </a:solidFill>
                <a:latin typeface="+mn-ea"/>
              </a:endParaRPr>
            </a:p>
            <a:p>
              <a:pPr>
                <a:lnSpc>
                  <a:spcPct val="120000"/>
                </a:lnSpc>
              </a:pPr>
              <a:r>
                <a:rPr lang="en-US" altLang="zh-CN" dirty="0" smtClean="0">
                  <a:solidFill>
                    <a:schemeClr val="dk1">
                      <a:lumMod val="100000"/>
                    </a:schemeClr>
                  </a:solidFill>
                  <a:latin typeface="+mn-ea"/>
                  <a:hlinkClick r:id="rId1" action="ppaction://hlinksldjump"/>
                </a:rPr>
                <a:t>die</a:t>
              </a:r>
              <a:r>
                <a:rPr lang="zh-CN" altLang="en-US" dirty="0" smtClean="0">
                  <a:solidFill>
                    <a:schemeClr val="dk1">
                      <a:lumMod val="100000"/>
                    </a:schemeClr>
                  </a:solidFill>
                  <a:latin typeface="+mn-ea"/>
                  <a:hlinkClick r:id="rId1" action="ppaction://hlinksldjump"/>
                </a:rPr>
                <a:t>串</a:t>
              </a:r>
              <a:r>
                <a:rPr lang="zh-CN" altLang="en-US" dirty="0">
                  <a:solidFill>
                    <a:schemeClr val="dk1">
                      <a:lumMod val="100000"/>
                    </a:schemeClr>
                  </a:solidFill>
                  <a:latin typeface="+mn-ea"/>
                  <a:hlinkClick r:id="rId1" action="ppaction://hlinksldjump"/>
                </a:rPr>
                <a:t>记</a:t>
              </a:r>
              <a:r>
                <a:rPr lang="zh-CN" altLang="en-US" dirty="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differ</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difficult</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endParaRPr lang="en-US" altLang="zh-CN" dirty="0" smtClean="0">
                <a:solidFill>
                  <a:schemeClr val="dk1">
                    <a:lumMod val="100000"/>
                  </a:schemeClr>
                </a:solidFill>
                <a:latin typeface="+mn-ea"/>
              </a:endParaRPr>
            </a:p>
          </p:txBody>
        </p:sp>
      </p:grpSp>
      <p:grpSp>
        <p:nvGrpSpPr>
          <p:cNvPr id="1378" name="Group 25"/>
          <p:cNvGrpSpPr/>
          <p:nvPr/>
        </p:nvGrpSpPr>
        <p:grpSpPr>
          <a:xfrm>
            <a:off x="3582972" y="3892034"/>
            <a:ext cx="8304228" cy="2163080"/>
            <a:chOff x="3943835" y="76699"/>
            <a:chExt cx="8193672" cy="1852422"/>
          </a:xfrm>
        </p:grpSpPr>
        <p:sp>
          <p:nvSpPr>
            <p:cNvPr id="1049851" name="TextBox 26"/>
            <p:cNvSpPr txBox="1"/>
            <p:nvPr/>
          </p:nvSpPr>
          <p:spPr>
            <a:xfrm>
              <a:off x="3943835" y="117724"/>
              <a:ext cx="3005471" cy="1811397"/>
            </a:xfrm>
            <a:prstGeom prst="rect">
              <a:avLst/>
            </a:prstGeom>
            <a:noFill/>
          </p:spPr>
          <p:txBody>
            <a:bodyPr wrap="none" lIns="360000" tIns="0" rIns="0" bIns="0" anchor="ctr" anchorCtr="0">
              <a:normAutofit/>
            </a:bodyPr>
            <a:lstStyle/>
            <a:p>
              <a:r>
                <a:rPr lang="zh-CN" altLang="en-US" sz="2000" b="1" dirty="0" smtClean="0">
                  <a:solidFill>
                    <a:schemeClr val="tx1">
                      <a:lumMod val="65000"/>
                      <a:lumOff val="35000"/>
                    </a:schemeClr>
                  </a:solidFill>
                </a:rPr>
                <a:t>高考词汇精练</a:t>
              </a:r>
              <a:endParaRPr lang="zh-CN" altLang="en-US" sz="2000" b="1" dirty="0">
                <a:solidFill>
                  <a:schemeClr val="tx1">
                    <a:lumMod val="65000"/>
                    <a:lumOff val="35000"/>
                  </a:schemeClr>
                </a:solidFill>
              </a:endParaRPr>
            </a:p>
          </p:txBody>
        </p:sp>
        <p:sp>
          <p:nvSpPr>
            <p:cNvPr id="1049852" name="TextBox 27"/>
            <p:cNvSpPr txBox="1"/>
            <p:nvPr/>
          </p:nvSpPr>
          <p:spPr>
            <a:xfrm>
              <a:off x="6949308" y="76699"/>
              <a:ext cx="5188199" cy="1852422"/>
            </a:xfrm>
            <a:prstGeom prst="rect">
              <a:avLst/>
            </a:prstGeom>
          </p:spPr>
          <p:txBody>
            <a:bodyPr vert="horz" wrap="square" lIns="360000" tIns="0" rIns="0" bIns="0" anchor="ctr" anchorCtr="0">
              <a:normAutofit/>
            </a:bodyPr>
            <a:lstStyle/>
            <a:p>
              <a:pPr>
                <a:lnSpc>
                  <a:spcPct val="120000"/>
                </a:lnSpc>
              </a:pPr>
              <a:r>
                <a:rPr lang="en-US" altLang="zh-CN" dirty="0" smtClean="0">
                  <a:solidFill>
                    <a:schemeClr val="dk1">
                      <a:lumMod val="100000"/>
                    </a:schemeClr>
                  </a:solidFill>
                  <a:hlinkClick r:id="rId1" action="ppaction://hlinksldjump"/>
                </a:rPr>
                <a:t>I. </a:t>
              </a:r>
              <a:r>
                <a:rPr lang="zh-CN" altLang="en-US" dirty="0" smtClean="0">
                  <a:solidFill>
                    <a:schemeClr val="dk1">
                      <a:lumMod val="100000"/>
                    </a:schemeClr>
                  </a:solidFill>
                  <a:hlinkClick r:id="rId1" action="ppaction://hlinksldjump"/>
                </a:rPr>
                <a:t>根据</a:t>
              </a:r>
              <a:r>
                <a:rPr lang="zh-CN" altLang="en-US" dirty="0">
                  <a:solidFill>
                    <a:schemeClr val="dk1">
                      <a:lumMod val="100000"/>
                    </a:schemeClr>
                  </a:solidFill>
                  <a:hlinkClick r:id="rId1" action="ppaction://hlinksldjump"/>
                </a:rPr>
                <a:t>提示写出单词的正确</a:t>
              </a:r>
              <a:r>
                <a:rPr lang="zh-CN" altLang="en-US" dirty="0" smtClean="0">
                  <a:solidFill>
                    <a:schemeClr val="dk1">
                      <a:lumMod val="100000"/>
                    </a:schemeClr>
                  </a:solidFill>
                  <a:hlinkClick r:id="rId1" action="ppaction://hlinksldjump"/>
                </a:rPr>
                <a:t>形式 </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II. </a:t>
              </a:r>
              <a:r>
                <a:rPr lang="zh-CN" altLang="en-US" dirty="0" smtClean="0">
                  <a:solidFill>
                    <a:schemeClr val="dk1">
                      <a:lumMod val="100000"/>
                    </a:schemeClr>
                  </a:solidFill>
                  <a:hlinkClick r:id="rId1" action="ppaction://hlinksldjump"/>
                </a:rPr>
                <a:t>写出</a:t>
              </a:r>
              <a:r>
                <a:rPr lang="zh-CN" altLang="en-US" dirty="0">
                  <a:solidFill>
                    <a:schemeClr val="dk1">
                      <a:lumMod val="100000"/>
                    </a:schemeClr>
                  </a:solidFill>
                  <a:hlinkClick r:id="rId1" action="ppaction://hlinksldjump"/>
                </a:rPr>
                <a:t>单词的正确</a:t>
              </a:r>
              <a:r>
                <a:rPr lang="zh-CN" altLang="en-US" dirty="0" smtClean="0">
                  <a:solidFill>
                    <a:schemeClr val="dk1">
                      <a:lumMod val="100000"/>
                    </a:schemeClr>
                  </a:solidFill>
                  <a:hlinkClick r:id="rId1" action="ppaction://hlinksldjump"/>
                </a:rPr>
                <a:t>含义</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III. </a:t>
              </a:r>
              <a:r>
                <a:rPr lang="zh-CN" altLang="en-US" dirty="0" smtClean="0">
                  <a:solidFill>
                    <a:schemeClr val="dk1">
                      <a:lumMod val="100000"/>
                    </a:schemeClr>
                  </a:solidFill>
                  <a:hlinkClick r:id="rId1" action="ppaction://hlinksldjump"/>
                </a:rPr>
                <a:t>单词活用</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IV. </a:t>
              </a:r>
              <a:r>
                <a:rPr lang="zh-CN" altLang="en-US" dirty="0" smtClean="0">
                  <a:solidFill>
                    <a:schemeClr val="dk1">
                      <a:lumMod val="100000"/>
                    </a:schemeClr>
                  </a:solidFill>
                  <a:hlinkClick r:id="rId1" action="ppaction://hlinksldjump"/>
                </a:rPr>
                <a:t>用</a:t>
              </a:r>
              <a:r>
                <a:rPr lang="zh-CN" altLang="en-US" dirty="0">
                  <a:solidFill>
                    <a:schemeClr val="dk1">
                      <a:lumMod val="100000"/>
                    </a:schemeClr>
                  </a:solidFill>
                  <a:hlinkClick r:id="rId1" action="ppaction://hlinksldjump"/>
                </a:rPr>
                <a:t>所给动词的适当形式</a:t>
              </a:r>
              <a:r>
                <a:rPr lang="zh-CN" altLang="en-US" dirty="0" smtClean="0">
                  <a:solidFill>
                    <a:schemeClr val="dk1">
                      <a:lumMod val="100000"/>
                    </a:schemeClr>
                  </a:solidFill>
                  <a:hlinkClick r:id="rId1" action="ppaction://hlinksldjump"/>
                </a:rPr>
                <a:t>填空</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V. </a:t>
              </a:r>
              <a:r>
                <a:rPr lang="zh-CN" altLang="en-US" dirty="0" smtClean="0">
                  <a:solidFill>
                    <a:schemeClr val="dk1">
                      <a:lumMod val="100000"/>
                    </a:schemeClr>
                  </a:solidFill>
                  <a:hlinkClick r:id="rId1" action="ppaction://hlinksldjump"/>
                </a:rPr>
                <a:t>选词填空</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VI. </a:t>
              </a:r>
              <a:r>
                <a:rPr lang="zh-CN" altLang="en-US" dirty="0" smtClean="0">
                  <a:solidFill>
                    <a:schemeClr val="dk1">
                      <a:lumMod val="100000"/>
                    </a:schemeClr>
                  </a:solidFill>
                  <a:hlinkClick r:id="rId1" action="ppaction://hlinksldjump"/>
                </a:rPr>
                <a:t>单句写作</a:t>
              </a:r>
              <a:endParaRPr lang="en-US" altLang="zh-CN" dirty="0" smtClean="0">
                <a:solidFill>
                  <a:schemeClr val="dk1">
                    <a:lumMod val="100000"/>
                  </a:schemeClr>
                </a:solidFill>
              </a:endParaRPr>
            </a:p>
          </p:txBody>
        </p:sp>
      </p:grpSp>
      <p:sp>
        <p:nvSpPr>
          <p:cNvPr id="1049853" name="矩形 2">
            <a:hlinkClick r:id="rId1" action="ppaction://hlinksldjump"/>
          </p:cNvPr>
          <p:cNvSpPr/>
          <p:nvPr/>
        </p:nvSpPr>
        <p:spPr>
          <a:xfrm>
            <a:off x="3880624" y="2207941"/>
            <a:ext cx="1672683" cy="379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854" name="矩形 3">
            <a:hlinkClick r:id="rId1" action="ppaction://hlinksldjump"/>
          </p:cNvPr>
          <p:cNvSpPr/>
          <p:nvPr/>
        </p:nvSpPr>
        <p:spPr>
          <a:xfrm>
            <a:off x="3880624" y="4795025"/>
            <a:ext cx="1672683"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37"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differ</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38"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67"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reference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refərəns</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68" name="表格 6"/>
          <p:cNvGraphicFramePr>
            <a:graphicFrameLocks noGrp="1"/>
          </p:cNvGraphicFramePr>
          <p:nvPr/>
        </p:nvGraphicFramePr>
        <p:xfrm>
          <a:off x="241540" y="176406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refer</a:t>
                      </a:r>
                      <a:r>
                        <a:rPr lang="zh-CN" altLang="en-US" sz="2400" dirty="0" smtClean="0">
                          <a:solidFill>
                            <a:schemeClr val="tx1"/>
                          </a:solidFill>
                        </a:rPr>
                        <a:t>＋</a:t>
                      </a:r>
                      <a:r>
                        <a:rPr lang="en-US" altLang="zh-CN" sz="2400" dirty="0" err="1" smtClean="0">
                          <a:solidFill>
                            <a:schemeClr val="tx1"/>
                          </a:solidFill>
                        </a:rPr>
                        <a:t>ence</a:t>
                      </a:r>
                      <a:r>
                        <a:rPr lang="zh-CN" altLang="en-US" sz="2400" dirty="0" smtClean="0">
                          <a:solidFill>
                            <a:schemeClr val="tx1"/>
                          </a:solidFill>
                        </a:rPr>
                        <a:t>参考＋名词后缀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reference  book</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69" name="表格 9"/>
          <p:cNvGraphicFramePr>
            <a:graphicFrameLocks noGrp="1"/>
          </p:cNvGraphicFramePr>
          <p:nvPr/>
        </p:nvGraphicFramePr>
        <p:xfrm>
          <a:off x="241540" y="3342496"/>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suffer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sʌfə</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70" name="表格 10"/>
          <p:cNvGraphicFramePr>
            <a:graphicFrameLocks noGrp="1"/>
          </p:cNvGraphicFramePr>
          <p:nvPr/>
        </p:nvGraphicFramePr>
        <p:xfrm>
          <a:off x="241540" y="437568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suf</a:t>
                      </a:r>
                      <a:r>
                        <a:rPr lang="zh-CN" altLang="en-US" sz="2400" dirty="0" smtClean="0">
                          <a:solidFill>
                            <a:schemeClr val="tx1"/>
                          </a:solidFill>
                        </a:rPr>
                        <a:t>＋</a:t>
                      </a:r>
                      <a:r>
                        <a:rPr lang="en-US" altLang="zh-CN" sz="2400" dirty="0" err="1" smtClean="0">
                          <a:solidFill>
                            <a:schemeClr val="tx1"/>
                          </a:solidFill>
                        </a:rPr>
                        <a:t>fer</a:t>
                      </a:r>
                      <a:r>
                        <a:rPr lang="zh-CN" altLang="en-US" sz="2400" dirty="0" smtClean="0">
                          <a:solidFill>
                            <a:schemeClr val="tx1"/>
                          </a:solidFill>
                        </a:rPr>
                        <a:t>从下＋带→受压→遭受</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suffer  from  hunger  and  thirst</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71"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suffering</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sʌfərɪŋ</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72" name="表格 14"/>
          <p:cNvGraphicFramePr>
            <a:graphicFrameLocks noGrp="1"/>
          </p:cNvGraphicFramePr>
          <p:nvPr/>
        </p:nvGraphicFramePr>
        <p:xfrm>
          <a:off x="6514877" y="176406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suffer</a:t>
                      </a:r>
                      <a:r>
                        <a:rPr lang="zh-CN" altLang="en-US" sz="2400" dirty="0" smtClean="0">
                          <a:solidFill>
                            <a:schemeClr val="tx1"/>
                          </a:solidFill>
                        </a:rPr>
                        <a:t>＋</a:t>
                      </a:r>
                      <a:r>
                        <a:rPr lang="en-US" altLang="zh-CN" sz="2400" dirty="0" err="1" smtClean="0">
                          <a:solidFill>
                            <a:schemeClr val="tx1"/>
                          </a:solidFill>
                        </a:rPr>
                        <a:t>ing</a:t>
                      </a:r>
                      <a:r>
                        <a:rPr lang="zh-CN" altLang="en-US" sz="2400" dirty="0" smtClean="0">
                          <a:solidFill>
                            <a:schemeClr val="tx1"/>
                          </a:solidFill>
                        </a:rPr>
                        <a:t>遭受＋名词后缀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shorten  a  patient's  suffering</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39" name="文本框 19"/>
          <p:cNvSpPr txBox="1"/>
          <p:nvPr/>
        </p:nvSpPr>
        <p:spPr>
          <a:xfrm>
            <a:off x="2358322" y="1258253"/>
            <a:ext cx="3683727" cy="461665"/>
          </a:xfrm>
          <a:prstGeom prst="rect">
            <a:avLst/>
          </a:prstGeom>
          <a:noFill/>
        </p:spPr>
        <p:txBody>
          <a:bodyPr wrap="square" rtlCol="0">
            <a:spAutoFit/>
          </a:bodyPr>
          <a:lstStyle/>
          <a:p>
            <a:r>
              <a:rPr lang="en-US" altLang="zh-CN" sz="2400" b="1" i="1" dirty="0"/>
              <a:t>n.</a:t>
            </a:r>
            <a:r>
              <a:rPr lang="zh-CN" altLang="en-US" sz="2400" b="1" dirty="0"/>
              <a:t>参考；证人，证明</a:t>
            </a:r>
            <a:endParaRPr lang="zh-CN" altLang="en-US" sz="2400" dirty="0"/>
          </a:p>
        </p:txBody>
      </p:sp>
      <p:sp>
        <p:nvSpPr>
          <p:cNvPr id="1049940" name="文本框 20"/>
          <p:cNvSpPr txBox="1"/>
          <p:nvPr/>
        </p:nvSpPr>
        <p:spPr>
          <a:xfrm>
            <a:off x="2272936" y="3825800"/>
            <a:ext cx="3370217" cy="461665"/>
          </a:xfrm>
          <a:prstGeom prst="rect">
            <a:avLst/>
          </a:prstGeom>
          <a:noFill/>
        </p:spPr>
        <p:txBody>
          <a:bodyPr wrap="square" rtlCol="0">
            <a:spAutoFit/>
          </a:bodyPr>
          <a:lstStyle/>
          <a:p>
            <a:r>
              <a:rPr lang="en-US" altLang="zh-CN" sz="2400" b="1" i="1" dirty="0"/>
              <a:t>v.</a:t>
            </a:r>
            <a:r>
              <a:rPr lang="zh-CN" altLang="en-US" sz="2400" b="1" dirty="0"/>
              <a:t>遭受</a:t>
            </a:r>
            <a:r>
              <a:rPr lang="en-US" altLang="zh-CN" sz="2400" b="1" dirty="0"/>
              <a:t>(</a:t>
            </a:r>
            <a:r>
              <a:rPr lang="zh-CN" altLang="en-US" sz="2400" b="1" dirty="0"/>
              <a:t>痛苦、灾难等</a:t>
            </a:r>
            <a:r>
              <a:rPr lang="en-US" altLang="zh-CN" sz="2400" b="1" dirty="0"/>
              <a:t>)</a:t>
            </a:r>
            <a:endParaRPr lang="zh-CN" altLang="en-US" sz="2400" b="1" dirty="0"/>
          </a:p>
        </p:txBody>
      </p:sp>
      <p:sp>
        <p:nvSpPr>
          <p:cNvPr id="1049941" name="文本框 22"/>
          <p:cNvSpPr txBox="1"/>
          <p:nvPr/>
        </p:nvSpPr>
        <p:spPr>
          <a:xfrm>
            <a:off x="8572400" y="1257147"/>
            <a:ext cx="3537824" cy="461665"/>
          </a:xfrm>
          <a:prstGeom prst="rect">
            <a:avLst/>
          </a:prstGeom>
          <a:noFill/>
        </p:spPr>
        <p:txBody>
          <a:bodyPr wrap="square" rtlCol="0">
            <a:spAutoFit/>
          </a:bodyPr>
          <a:lstStyle/>
          <a:p>
            <a:r>
              <a:rPr lang="en-US" altLang="zh-CN" sz="2400" b="1" i="1" dirty="0"/>
              <a:t>n.</a:t>
            </a:r>
            <a:r>
              <a:rPr lang="zh-CN" altLang="en-US" sz="2400" b="1" dirty="0"/>
              <a:t>痛苦，苦难</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37"/>
                                        </p:tgtEl>
                                        <p:attrNameLst>
                                          <p:attrName>style.visibility</p:attrName>
                                        </p:attrNameLst>
                                      </p:cBhvr>
                                      <p:to>
                                        <p:strVal val="visible"/>
                                      </p:to>
                                    </p:set>
                                    <p:animEffect transition="in" filter="fade">
                                      <p:cBhvr>
                                        <p:cTn id="7" dur="500"/>
                                        <p:tgtEl>
                                          <p:spTgt spid="104993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38"/>
                                        </p:tgtEl>
                                        <p:attrNameLst>
                                          <p:attrName>style.visibility</p:attrName>
                                        </p:attrNameLst>
                                      </p:cBhvr>
                                      <p:to>
                                        <p:strVal val="visible"/>
                                      </p:to>
                                    </p:set>
                                    <p:animEffect transition="in" filter="wipe(up)">
                                      <p:cBhvr>
                                        <p:cTn id="11" dur="500"/>
                                        <p:tgtEl>
                                          <p:spTgt spid="10499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67"/>
                                        </p:tgtEl>
                                        <p:attrNameLst>
                                          <p:attrName>style.visibility</p:attrName>
                                        </p:attrNameLst>
                                      </p:cBhvr>
                                      <p:to>
                                        <p:strVal val="visible"/>
                                      </p:to>
                                    </p:set>
                                    <p:animEffect transition="in" filter="wipe(left)">
                                      <p:cBhvr>
                                        <p:cTn id="16" dur="500"/>
                                        <p:tgtEl>
                                          <p:spTgt spid="41952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39"/>
                                        </p:tgtEl>
                                        <p:attrNameLst>
                                          <p:attrName>style.visibility</p:attrName>
                                        </p:attrNameLst>
                                      </p:cBhvr>
                                      <p:to>
                                        <p:strVal val="visible"/>
                                      </p:to>
                                    </p:set>
                                    <p:animEffect transition="in" filter="fade">
                                      <p:cBhvr>
                                        <p:cTn id="21" dur="500"/>
                                        <p:tgtEl>
                                          <p:spTgt spid="10499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68"/>
                                        </p:tgtEl>
                                        <p:attrNameLst>
                                          <p:attrName>style.visibility</p:attrName>
                                        </p:attrNameLst>
                                      </p:cBhvr>
                                      <p:to>
                                        <p:strVal val="visible"/>
                                      </p:to>
                                    </p:set>
                                    <p:animEffect transition="in" filter="fade">
                                      <p:cBhvr>
                                        <p:cTn id="26" dur="500"/>
                                        <p:tgtEl>
                                          <p:spTgt spid="41952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69"/>
                                        </p:tgtEl>
                                        <p:attrNameLst>
                                          <p:attrName>style.visibility</p:attrName>
                                        </p:attrNameLst>
                                      </p:cBhvr>
                                      <p:to>
                                        <p:strVal val="visible"/>
                                      </p:to>
                                    </p:set>
                                    <p:animEffect transition="in" filter="wipe(left)">
                                      <p:cBhvr>
                                        <p:cTn id="31" dur="500"/>
                                        <p:tgtEl>
                                          <p:spTgt spid="419526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40"/>
                                        </p:tgtEl>
                                        <p:attrNameLst>
                                          <p:attrName>style.visibility</p:attrName>
                                        </p:attrNameLst>
                                      </p:cBhvr>
                                      <p:to>
                                        <p:strVal val="visible"/>
                                      </p:to>
                                    </p:set>
                                    <p:animEffect transition="in" filter="fade">
                                      <p:cBhvr>
                                        <p:cTn id="36" dur="500"/>
                                        <p:tgtEl>
                                          <p:spTgt spid="10499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70"/>
                                        </p:tgtEl>
                                        <p:attrNameLst>
                                          <p:attrName>style.visibility</p:attrName>
                                        </p:attrNameLst>
                                      </p:cBhvr>
                                      <p:to>
                                        <p:strVal val="visible"/>
                                      </p:to>
                                    </p:set>
                                    <p:animEffect transition="in" filter="fade">
                                      <p:cBhvr>
                                        <p:cTn id="41" dur="500"/>
                                        <p:tgtEl>
                                          <p:spTgt spid="419527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71"/>
                                        </p:tgtEl>
                                        <p:attrNameLst>
                                          <p:attrName>style.visibility</p:attrName>
                                        </p:attrNameLst>
                                      </p:cBhvr>
                                      <p:to>
                                        <p:strVal val="visible"/>
                                      </p:to>
                                    </p:set>
                                    <p:animEffect transition="in" filter="wipe(left)">
                                      <p:cBhvr>
                                        <p:cTn id="46" dur="500"/>
                                        <p:tgtEl>
                                          <p:spTgt spid="419527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941"/>
                                        </p:tgtEl>
                                        <p:attrNameLst>
                                          <p:attrName>style.visibility</p:attrName>
                                        </p:attrNameLst>
                                      </p:cBhvr>
                                      <p:to>
                                        <p:strVal val="visible"/>
                                      </p:to>
                                    </p:set>
                                    <p:animEffect transition="in" filter="fade">
                                      <p:cBhvr>
                                        <p:cTn id="51" dur="500"/>
                                        <p:tgtEl>
                                          <p:spTgt spid="10499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72"/>
                                        </p:tgtEl>
                                        <p:attrNameLst>
                                          <p:attrName>style.visibility</p:attrName>
                                        </p:attrNameLst>
                                      </p:cBhvr>
                                      <p:to>
                                        <p:strVal val="visible"/>
                                      </p:to>
                                    </p:set>
                                    <p:animEffect transition="in" filter="fade">
                                      <p:cBhvr>
                                        <p:cTn id="56" dur="500"/>
                                        <p:tgtEl>
                                          <p:spTgt spid="4195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37" grpId="0"/>
      <p:bldP spid="1049938" grpId="0"/>
      <p:bldP spid="1049939" grpId="0"/>
      <p:bldP spid="1049940" grpId="0"/>
      <p:bldP spid="10499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42"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difficult</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943"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73"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difficult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dɪfɪkəlt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74" name="表格 6"/>
          <p:cNvGraphicFramePr>
            <a:graphicFrameLocks noGrp="1"/>
          </p:cNvGraphicFramePr>
          <p:nvPr/>
        </p:nvGraphicFramePr>
        <p:xfrm>
          <a:off x="6092078" y="917921"/>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solve  a  difficult  problem</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同</a:t>
                      </a:r>
                      <a:r>
                        <a:rPr lang="en-US" altLang="zh-CN" sz="2400" b="1" kern="1200" dirty="0" smtClean="0">
                          <a:solidFill>
                            <a:schemeClr val="tx1"/>
                          </a:solidFill>
                          <a:latin typeface="+mn-lt"/>
                          <a:ea typeface="+mn-ea"/>
                          <a:cs typeface="+mn-cs"/>
                        </a:rPr>
                        <a:t>]hard</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75" name="表格 9"/>
          <p:cNvGraphicFramePr>
            <a:graphicFrameLocks noGrp="1"/>
          </p:cNvGraphicFramePr>
          <p:nvPr/>
        </p:nvGraphicFramePr>
        <p:xfrm>
          <a:off x="241540" y="2990441"/>
          <a:ext cx="5427740" cy="914400"/>
        </p:xfrm>
        <a:graphic>
          <a:graphicData uri="http://schemas.openxmlformats.org/drawingml/2006/table">
            <a:tbl>
              <a:tblPr firstRow="1" bandRow="1">
                <a:tableStyleId>{93296810-A885-4BE3-A3E7-6D5BEEA58F35}</a:tableStyleId>
              </a:tblPr>
              <a:tblGrid>
                <a:gridCol w="2211728"/>
                <a:gridCol w="3216012"/>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difficulty</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a:t>
                      </a:r>
                      <a:r>
                        <a:rPr lang="en-US" altLang="zh-CN" sz="2400" b="1" dirty="0" err="1" smtClean="0">
                          <a:solidFill>
                            <a:schemeClr val="tx1"/>
                          </a:solidFill>
                        </a:rPr>
                        <a:t>dɪfɪkəlti</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76" name="表格 10"/>
          <p:cNvGraphicFramePr>
            <a:graphicFrameLocks noGrp="1"/>
          </p:cNvGraphicFramePr>
          <p:nvPr/>
        </p:nvGraphicFramePr>
        <p:xfrm>
          <a:off x="6092077" y="2996304"/>
          <a:ext cx="5717063" cy="914400"/>
        </p:xfrm>
        <a:graphic>
          <a:graphicData uri="http://schemas.openxmlformats.org/drawingml/2006/table">
            <a:tbl>
              <a:tblPr firstRow="1" bandRow="1">
                <a:tableStyleId>{5C22544A-7EE6-4342-B048-85BDC9FD1C3A}</a:tableStyleId>
              </a:tblPr>
              <a:tblGrid>
                <a:gridCol w="832559"/>
                <a:gridCol w="488450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difficult</a:t>
                      </a:r>
                      <a:r>
                        <a:rPr lang="zh-CN" altLang="en-US" sz="2400" dirty="0" smtClean="0">
                          <a:solidFill>
                            <a:schemeClr val="tx1"/>
                          </a:solidFill>
                        </a:rPr>
                        <a:t>＋</a:t>
                      </a:r>
                      <a:r>
                        <a:rPr lang="en-US" altLang="zh-CN" sz="2400" dirty="0" smtClean="0">
                          <a:solidFill>
                            <a:schemeClr val="tx1"/>
                          </a:solidFill>
                        </a:rPr>
                        <a:t>y</a:t>
                      </a:r>
                      <a:r>
                        <a:rPr lang="zh-CN" altLang="en-US" sz="2400" dirty="0" smtClean="0">
                          <a:solidFill>
                            <a:schemeClr val="tx1"/>
                          </a:solidFill>
                        </a:rPr>
                        <a:t>困难的＋名词后缀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overcome  difficulties</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同</a:t>
                      </a:r>
                      <a:r>
                        <a:rPr lang="en-US" altLang="zh-CN" sz="2400" b="1" kern="1200" dirty="0" smtClean="0">
                          <a:solidFill>
                            <a:schemeClr val="tx1"/>
                          </a:solidFill>
                          <a:latin typeface="+mn-lt"/>
                          <a:ea typeface="+mn-ea"/>
                          <a:cs typeface="+mn-cs"/>
                        </a:rPr>
                        <a:t>]hardship</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944" name="文本框 19"/>
          <p:cNvSpPr txBox="1"/>
          <p:nvPr/>
        </p:nvSpPr>
        <p:spPr>
          <a:xfrm>
            <a:off x="2538650" y="1608641"/>
            <a:ext cx="3130630" cy="461665"/>
          </a:xfrm>
          <a:prstGeom prst="rect">
            <a:avLst/>
          </a:prstGeom>
          <a:noFill/>
        </p:spPr>
        <p:txBody>
          <a:bodyPr wrap="square" rtlCol="0">
            <a:spAutoFit/>
          </a:bodyPr>
          <a:lstStyle/>
          <a:p>
            <a:r>
              <a:rPr lang="en-US" altLang="zh-CN" sz="2400" b="1" i="1" dirty="0"/>
              <a:t>adj.</a:t>
            </a:r>
            <a:r>
              <a:rPr lang="zh-CN" altLang="en-US" sz="2400" b="1" dirty="0"/>
              <a:t>困难的</a:t>
            </a:r>
            <a:endParaRPr lang="zh-CN" altLang="en-US" sz="2400" dirty="0"/>
          </a:p>
        </p:txBody>
      </p:sp>
      <p:sp>
        <p:nvSpPr>
          <p:cNvPr id="1049945" name="文本框 20"/>
          <p:cNvSpPr txBox="1"/>
          <p:nvPr/>
        </p:nvSpPr>
        <p:spPr>
          <a:xfrm>
            <a:off x="2494048" y="3466097"/>
            <a:ext cx="3370217" cy="461665"/>
          </a:xfrm>
          <a:prstGeom prst="rect">
            <a:avLst/>
          </a:prstGeom>
          <a:noFill/>
        </p:spPr>
        <p:txBody>
          <a:bodyPr wrap="square" rtlCol="0">
            <a:spAutoFit/>
          </a:bodyPr>
          <a:lstStyle/>
          <a:p>
            <a:r>
              <a:rPr lang="en-US" altLang="zh-CN" sz="2400" b="1" i="1" dirty="0"/>
              <a:t>n.</a:t>
            </a:r>
            <a:r>
              <a:rPr lang="zh-CN" altLang="en-US" sz="2400" b="1" dirty="0"/>
              <a:t>困难</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942"/>
                                        </p:tgtEl>
                                        <p:attrNameLst>
                                          <p:attrName>style.visibility</p:attrName>
                                        </p:attrNameLst>
                                      </p:cBhvr>
                                      <p:to>
                                        <p:strVal val="visible"/>
                                      </p:to>
                                    </p:set>
                                    <p:animEffect transition="in" filter="fade">
                                      <p:cBhvr>
                                        <p:cTn id="7" dur="500"/>
                                        <p:tgtEl>
                                          <p:spTgt spid="10499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943"/>
                                        </p:tgtEl>
                                        <p:attrNameLst>
                                          <p:attrName>style.visibility</p:attrName>
                                        </p:attrNameLst>
                                      </p:cBhvr>
                                      <p:to>
                                        <p:strVal val="visible"/>
                                      </p:to>
                                    </p:set>
                                    <p:animEffect transition="in" filter="wipe(up)">
                                      <p:cBhvr>
                                        <p:cTn id="11" dur="500"/>
                                        <p:tgtEl>
                                          <p:spTgt spid="10499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73"/>
                                        </p:tgtEl>
                                        <p:attrNameLst>
                                          <p:attrName>style.visibility</p:attrName>
                                        </p:attrNameLst>
                                      </p:cBhvr>
                                      <p:to>
                                        <p:strVal val="visible"/>
                                      </p:to>
                                    </p:set>
                                    <p:animEffect transition="in" filter="wipe(left)">
                                      <p:cBhvr>
                                        <p:cTn id="16" dur="500"/>
                                        <p:tgtEl>
                                          <p:spTgt spid="419527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944"/>
                                        </p:tgtEl>
                                        <p:attrNameLst>
                                          <p:attrName>style.visibility</p:attrName>
                                        </p:attrNameLst>
                                      </p:cBhvr>
                                      <p:to>
                                        <p:strVal val="visible"/>
                                      </p:to>
                                    </p:set>
                                    <p:animEffect transition="in" filter="fade">
                                      <p:cBhvr>
                                        <p:cTn id="21" dur="500"/>
                                        <p:tgtEl>
                                          <p:spTgt spid="104994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74"/>
                                        </p:tgtEl>
                                        <p:attrNameLst>
                                          <p:attrName>style.visibility</p:attrName>
                                        </p:attrNameLst>
                                      </p:cBhvr>
                                      <p:to>
                                        <p:strVal val="visible"/>
                                      </p:to>
                                    </p:set>
                                    <p:animEffect transition="in" filter="fade">
                                      <p:cBhvr>
                                        <p:cTn id="26" dur="500"/>
                                        <p:tgtEl>
                                          <p:spTgt spid="419527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75"/>
                                        </p:tgtEl>
                                        <p:attrNameLst>
                                          <p:attrName>style.visibility</p:attrName>
                                        </p:attrNameLst>
                                      </p:cBhvr>
                                      <p:to>
                                        <p:strVal val="visible"/>
                                      </p:to>
                                    </p:set>
                                    <p:animEffect transition="in" filter="wipe(left)">
                                      <p:cBhvr>
                                        <p:cTn id="31" dur="500"/>
                                        <p:tgtEl>
                                          <p:spTgt spid="419527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945"/>
                                        </p:tgtEl>
                                        <p:attrNameLst>
                                          <p:attrName>style.visibility</p:attrName>
                                        </p:attrNameLst>
                                      </p:cBhvr>
                                      <p:to>
                                        <p:strVal val="visible"/>
                                      </p:to>
                                    </p:set>
                                    <p:animEffect transition="in" filter="fade">
                                      <p:cBhvr>
                                        <p:cTn id="36" dur="500"/>
                                        <p:tgtEl>
                                          <p:spTgt spid="10499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76"/>
                                        </p:tgtEl>
                                        <p:attrNameLst>
                                          <p:attrName>style.visibility</p:attrName>
                                        </p:attrNameLst>
                                      </p:cBhvr>
                                      <p:to>
                                        <p:strVal val="visible"/>
                                      </p:to>
                                    </p:set>
                                    <p:animEffect transition="in" filter="fade">
                                      <p:cBhvr>
                                        <p:cTn id="41" dur="500"/>
                                        <p:tgtEl>
                                          <p:spTgt spid="4195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42" grpId="0"/>
      <p:bldP spid="1049943" grpId="0"/>
      <p:bldP spid="1049944" grpId="0"/>
      <p:bldP spid="10499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46"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47" name="标题 1"/>
          <p:cNvSpPr>
            <a:spLocks noGrp="1"/>
          </p:cNvSpPr>
          <p:nvPr>
            <p:ph type="title"/>
          </p:nvPr>
        </p:nvSpPr>
        <p:spPr/>
        <p:txBody>
          <a:bodyPr>
            <a:noAutofit/>
          </a:bodyPr>
          <a:lstStyle/>
          <a:p>
            <a:r>
              <a:rPr lang="en-US" altLang="zh-CN" dirty="0"/>
              <a:t>I. </a:t>
            </a:r>
            <a:r>
              <a:rPr lang="zh-CN" altLang="en-US" dirty="0"/>
              <a:t>根据提示写出单词的正确形式</a:t>
            </a:r>
            <a:endParaRPr lang="zh-CN" altLang="en-US" sz="2800" dirty="0">
              <a:solidFill>
                <a:schemeClr val="accent6">
                  <a:lumMod val="50000"/>
                </a:schemeClr>
              </a:solidFill>
            </a:endParaRPr>
          </a:p>
        </p:txBody>
      </p:sp>
      <p:sp>
        <p:nvSpPr>
          <p:cNvPr id="1049948" name="文本占位符 2"/>
          <p:cNvSpPr>
            <a:spLocks noGrp="1"/>
          </p:cNvSpPr>
          <p:nvPr>
            <p:ph type="body" idx="1"/>
          </p:nvPr>
        </p:nvSpPr>
        <p:spPr>
          <a:xfrm>
            <a:off x="241540" y="644243"/>
            <a:ext cx="5871877" cy="5911999"/>
          </a:xfrm>
        </p:spPr>
        <p:txBody>
          <a:bodyPr>
            <a:normAutofit/>
          </a:bodyPr>
          <a:lstStyle/>
          <a:p>
            <a:pPr>
              <a:lnSpc>
                <a:spcPct val="130000"/>
              </a:lnSpc>
            </a:pPr>
            <a:r>
              <a:rPr lang="en-US" altLang="zh-CN" b="1" dirty="0"/>
              <a:t>1</a:t>
            </a:r>
            <a:r>
              <a:rPr lang="zh-CN" altLang="en-US" b="1" dirty="0"/>
              <a:t>．</a:t>
            </a:r>
            <a:r>
              <a:rPr lang="en-US" altLang="zh-CN" b="1" dirty="0"/>
              <a:t>____________  </a:t>
            </a:r>
            <a:r>
              <a:rPr lang="en-US" altLang="zh-CN" b="1" i="1" dirty="0" smtClean="0"/>
              <a:t>n</a:t>
            </a:r>
            <a:r>
              <a:rPr lang="en-US" altLang="zh-CN" b="1" dirty="0" smtClean="0"/>
              <a:t>.</a:t>
            </a:r>
            <a:r>
              <a:rPr lang="zh-CN" altLang="en-US" b="1" dirty="0" smtClean="0"/>
              <a:t>危</a:t>
            </a:r>
            <a:r>
              <a:rPr lang="zh-CN" altLang="en-US" b="1" dirty="0"/>
              <a:t>险</a:t>
            </a:r>
            <a:endParaRPr lang="zh-CN" altLang="en-US" b="1" dirty="0"/>
          </a:p>
          <a:p>
            <a:pPr>
              <a:lnSpc>
                <a:spcPct val="130000"/>
              </a:lnSpc>
            </a:pPr>
            <a:r>
              <a:rPr lang="en-US" altLang="zh-CN" b="1" dirty="0"/>
              <a:t>2</a:t>
            </a:r>
            <a:r>
              <a:rPr lang="zh-CN" altLang="en-US" b="1" dirty="0"/>
              <a:t>．</a:t>
            </a:r>
            <a:r>
              <a:rPr lang="en-US" altLang="zh-CN" b="1" dirty="0"/>
              <a:t>____________  </a:t>
            </a:r>
            <a:r>
              <a:rPr lang="en-US" altLang="zh-CN" b="1" i="1" dirty="0" smtClean="0"/>
              <a:t>v</a:t>
            </a:r>
            <a:r>
              <a:rPr lang="en-US" altLang="zh-CN" b="1" dirty="0"/>
              <a:t>.</a:t>
            </a:r>
            <a:r>
              <a:rPr lang="zh-CN" altLang="en-US" b="1" dirty="0" smtClean="0"/>
              <a:t>决</a:t>
            </a:r>
            <a:r>
              <a:rPr lang="zh-CN" altLang="en-US" b="1" dirty="0"/>
              <a:t>定</a:t>
            </a:r>
            <a:endParaRPr lang="zh-CN" altLang="en-US" b="1" dirty="0"/>
          </a:p>
          <a:p>
            <a:pPr>
              <a:lnSpc>
                <a:spcPct val="130000"/>
              </a:lnSpc>
            </a:pPr>
            <a:r>
              <a:rPr lang="en-US" altLang="zh-CN" b="1" dirty="0"/>
              <a:t>3</a:t>
            </a:r>
            <a:r>
              <a:rPr lang="zh-CN" altLang="en-US" b="1" dirty="0"/>
              <a:t>．</a:t>
            </a:r>
            <a:r>
              <a:rPr lang="en-US" altLang="zh-CN" b="1" dirty="0"/>
              <a:t>____________  </a:t>
            </a:r>
            <a:r>
              <a:rPr lang="en-US" altLang="zh-CN" b="1" i="1" dirty="0" smtClean="0"/>
              <a:t>n</a:t>
            </a:r>
            <a:r>
              <a:rPr lang="en-US" altLang="zh-CN" b="1" dirty="0"/>
              <a:t>.</a:t>
            </a:r>
            <a:r>
              <a:rPr lang="zh-CN" altLang="en-US" b="1" dirty="0" smtClean="0"/>
              <a:t>决</a:t>
            </a:r>
            <a:r>
              <a:rPr lang="zh-CN" altLang="en-US" b="1" dirty="0"/>
              <a:t>定，决策</a:t>
            </a:r>
            <a:endParaRPr lang="zh-CN" altLang="en-US" b="1" dirty="0"/>
          </a:p>
          <a:p>
            <a:pPr>
              <a:lnSpc>
                <a:spcPct val="130000"/>
              </a:lnSpc>
            </a:pPr>
            <a:r>
              <a:rPr lang="en-US" altLang="zh-CN" b="1" dirty="0"/>
              <a:t>4</a:t>
            </a:r>
            <a:r>
              <a:rPr lang="zh-CN" altLang="en-US" b="1" dirty="0"/>
              <a:t>．</a:t>
            </a:r>
            <a:r>
              <a:rPr lang="en-US" altLang="zh-CN" b="1" dirty="0"/>
              <a:t>____________  </a:t>
            </a:r>
            <a:r>
              <a:rPr lang="en-US" altLang="zh-CN" b="1" i="1" dirty="0" smtClean="0"/>
              <a:t>v</a:t>
            </a:r>
            <a:r>
              <a:rPr lang="en-US" altLang="zh-CN" b="1" dirty="0"/>
              <a:t>.</a:t>
            </a:r>
            <a:r>
              <a:rPr lang="zh-CN" altLang="en-US" b="1" dirty="0" smtClean="0"/>
              <a:t>装</a:t>
            </a:r>
            <a:r>
              <a:rPr lang="zh-CN" altLang="en-US" b="1" dirty="0"/>
              <a:t>饰</a:t>
            </a:r>
            <a:endParaRPr lang="zh-CN" altLang="en-US" b="1" dirty="0"/>
          </a:p>
          <a:p>
            <a:pPr>
              <a:lnSpc>
                <a:spcPct val="130000"/>
              </a:lnSpc>
            </a:pPr>
            <a:r>
              <a:rPr lang="en-US" altLang="zh-CN" b="1" dirty="0"/>
              <a:t>5</a:t>
            </a:r>
            <a:r>
              <a:rPr lang="zh-CN" altLang="en-US" b="1" dirty="0"/>
              <a:t>．</a:t>
            </a:r>
            <a:r>
              <a:rPr lang="en-US" altLang="zh-CN" b="1" dirty="0"/>
              <a:t>____________  </a:t>
            </a:r>
            <a:r>
              <a:rPr lang="en-US" altLang="zh-CN" b="1" i="1" dirty="0"/>
              <a:t>adv.</a:t>
            </a:r>
            <a:r>
              <a:rPr lang="zh-CN" altLang="en-US" b="1" dirty="0"/>
              <a:t>确实</a:t>
            </a:r>
            <a:endParaRPr lang="zh-CN" altLang="en-US" b="1" dirty="0"/>
          </a:p>
          <a:p>
            <a:pPr>
              <a:lnSpc>
                <a:spcPct val="130000"/>
              </a:lnSpc>
            </a:pPr>
            <a:r>
              <a:rPr lang="en-US" altLang="zh-CN" b="1" dirty="0"/>
              <a:t>6</a:t>
            </a:r>
            <a:r>
              <a:rPr lang="zh-CN" altLang="en-US" b="1" dirty="0"/>
              <a:t>．</a:t>
            </a:r>
            <a:r>
              <a:rPr lang="en-US" altLang="zh-CN" b="1" dirty="0"/>
              <a:t>____________  </a:t>
            </a:r>
            <a:r>
              <a:rPr lang="en-US" altLang="zh-CN" b="1" i="1" dirty="0"/>
              <a:t>adj.</a:t>
            </a:r>
            <a:r>
              <a:rPr lang="zh-CN" altLang="en-US" b="1" dirty="0"/>
              <a:t>深的</a:t>
            </a:r>
            <a:endParaRPr lang="zh-CN" altLang="en-US" b="1" dirty="0"/>
          </a:p>
          <a:p>
            <a:pPr>
              <a:lnSpc>
                <a:spcPct val="130000"/>
              </a:lnSpc>
            </a:pPr>
            <a:r>
              <a:rPr lang="en-US" altLang="zh-CN" b="1" dirty="0"/>
              <a:t>7</a:t>
            </a:r>
            <a:r>
              <a:rPr lang="zh-CN" altLang="en-US" b="1" dirty="0"/>
              <a:t>．</a:t>
            </a:r>
            <a:r>
              <a:rPr lang="en-US" altLang="zh-CN" b="1" dirty="0"/>
              <a:t>____________  </a:t>
            </a:r>
            <a:r>
              <a:rPr lang="en-US" altLang="zh-CN" b="1" i="1" dirty="0"/>
              <a:t>vi.</a:t>
            </a:r>
            <a:r>
              <a:rPr lang="zh-CN" altLang="en-US" b="1" dirty="0"/>
              <a:t>依靠</a:t>
            </a:r>
            <a:endParaRPr lang="zh-CN" altLang="en-US" b="1" dirty="0"/>
          </a:p>
          <a:p>
            <a:pPr>
              <a:lnSpc>
                <a:spcPct val="130000"/>
              </a:lnSpc>
            </a:pPr>
            <a:r>
              <a:rPr lang="en-US" altLang="zh-CN" b="1" dirty="0"/>
              <a:t>8</a:t>
            </a:r>
            <a:r>
              <a:rPr lang="zh-CN" altLang="en-US" b="1" dirty="0"/>
              <a:t>．</a:t>
            </a:r>
            <a:r>
              <a:rPr lang="en-US" altLang="zh-CN" b="1" dirty="0"/>
              <a:t>____________  </a:t>
            </a:r>
            <a:r>
              <a:rPr lang="en-US" altLang="zh-CN" b="1" i="1" dirty="0" smtClean="0"/>
              <a:t>n</a:t>
            </a:r>
            <a:r>
              <a:rPr lang="en-US" altLang="zh-CN" b="1" i="1" dirty="0"/>
              <a:t>.</a:t>
            </a:r>
            <a:r>
              <a:rPr lang="zh-CN" altLang="en-US" b="1" dirty="0" smtClean="0"/>
              <a:t>独</a:t>
            </a:r>
            <a:r>
              <a:rPr lang="zh-CN" altLang="en-US" b="1" dirty="0"/>
              <a:t>立</a:t>
            </a:r>
            <a:endParaRPr lang="zh-CN" altLang="en-US" b="1" dirty="0"/>
          </a:p>
        </p:txBody>
      </p:sp>
      <p:sp>
        <p:nvSpPr>
          <p:cNvPr id="1049949" name="文本占位符 2"/>
          <p:cNvSpPr txBox="1"/>
          <p:nvPr/>
        </p:nvSpPr>
        <p:spPr>
          <a:xfrm>
            <a:off x="6049402" y="644243"/>
            <a:ext cx="5871877" cy="59119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30000"/>
              </a:lnSpc>
            </a:pPr>
            <a:r>
              <a:rPr lang="en-US" altLang="zh-CN" b="1" dirty="0"/>
              <a:t>9</a:t>
            </a:r>
            <a:r>
              <a:rPr lang="zh-CN" altLang="en-US" b="1" dirty="0"/>
              <a:t>．</a:t>
            </a:r>
            <a:r>
              <a:rPr lang="en-US" altLang="zh-CN" b="1" dirty="0"/>
              <a:t>____________  </a:t>
            </a:r>
            <a:r>
              <a:rPr lang="en-US" altLang="zh-CN" b="1" i="1" dirty="0"/>
              <a:t>adj.</a:t>
            </a:r>
            <a:r>
              <a:rPr lang="zh-CN" altLang="en-US" b="1" dirty="0"/>
              <a:t>独立的</a:t>
            </a:r>
            <a:endParaRPr lang="zh-CN" altLang="en-US" b="1" dirty="0"/>
          </a:p>
          <a:p>
            <a:pPr>
              <a:lnSpc>
                <a:spcPct val="130000"/>
              </a:lnSpc>
            </a:pPr>
            <a:r>
              <a:rPr lang="en-US" altLang="zh-CN" b="1" dirty="0"/>
              <a:t>10</a:t>
            </a:r>
            <a:r>
              <a:rPr lang="zh-CN" altLang="en-US" b="1" dirty="0"/>
              <a:t>．</a:t>
            </a:r>
            <a:r>
              <a:rPr lang="en-US" altLang="zh-CN" b="1" dirty="0"/>
              <a:t>____________  </a:t>
            </a:r>
            <a:r>
              <a:rPr lang="en-US" altLang="zh-CN" b="1" i="1" dirty="0" smtClean="0"/>
              <a:t>v</a:t>
            </a:r>
            <a:r>
              <a:rPr lang="en-US" altLang="zh-CN" b="1" i="1" dirty="0"/>
              <a:t>.</a:t>
            </a:r>
            <a:r>
              <a:rPr lang="zh-CN" altLang="en-US" b="1" dirty="0" smtClean="0"/>
              <a:t>描</a:t>
            </a:r>
            <a:r>
              <a:rPr lang="zh-CN" altLang="en-US" b="1" dirty="0"/>
              <a:t>绘，描述</a:t>
            </a:r>
            <a:endParaRPr lang="zh-CN" altLang="en-US" b="1" dirty="0"/>
          </a:p>
          <a:p>
            <a:pPr>
              <a:lnSpc>
                <a:spcPct val="130000"/>
              </a:lnSpc>
            </a:pPr>
            <a:r>
              <a:rPr lang="en-US" altLang="zh-CN" b="1" dirty="0"/>
              <a:t>11</a:t>
            </a:r>
            <a:r>
              <a:rPr lang="zh-CN" altLang="en-US" b="1" dirty="0"/>
              <a:t>．</a:t>
            </a:r>
            <a:r>
              <a:rPr lang="en-US" altLang="zh-CN" b="1" dirty="0"/>
              <a:t>____________  </a:t>
            </a:r>
            <a:r>
              <a:rPr lang="en-US" altLang="zh-CN" b="1" i="1" dirty="0" smtClean="0"/>
              <a:t>n</a:t>
            </a:r>
            <a:r>
              <a:rPr lang="en-US" altLang="zh-CN" b="1" i="1" dirty="0"/>
              <a:t>.</a:t>
            </a:r>
            <a:r>
              <a:rPr lang="zh-CN" altLang="en-US" b="1" dirty="0" smtClean="0"/>
              <a:t>描</a:t>
            </a:r>
            <a:r>
              <a:rPr lang="zh-CN" altLang="en-US" b="1" dirty="0"/>
              <a:t>绘</a:t>
            </a:r>
            <a:endParaRPr lang="zh-CN" altLang="en-US" b="1" dirty="0"/>
          </a:p>
          <a:p>
            <a:pPr>
              <a:lnSpc>
                <a:spcPct val="130000"/>
              </a:lnSpc>
            </a:pPr>
            <a:r>
              <a:rPr lang="en-US" altLang="zh-CN" b="1" dirty="0"/>
              <a:t>12</a:t>
            </a:r>
            <a:r>
              <a:rPr lang="zh-CN" altLang="en-US" b="1" dirty="0"/>
              <a:t>．</a:t>
            </a:r>
            <a:r>
              <a:rPr lang="en-US" altLang="zh-CN" b="1" dirty="0"/>
              <a:t>____________  </a:t>
            </a:r>
            <a:r>
              <a:rPr lang="en-US" altLang="zh-CN" b="1" i="1" dirty="0" smtClean="0"/>
              <a:t>v</a:t>
            </a:r>
            <a:r>
              <a:rPr lang="en-US" altLang="zh-CN" b="1" i="1" dirty="0"/>
              <a:t>.</a:t>
            </a:r>
            <a:r>
              <a:rPr lang="zh-CN" altLang="en-US" b="1" dirty="0" smtClean="0"/>
              <a:t>决</a:t>
            </a:r>
            <a:r>
              <a:rPr lang="zh-CN" altLang="en-US" b="1" dirty="0"/>
              <a:t>定</a:t>
            </a:r>
            <a:endParaRPr lang="zh-CN" altLang="en-US" b="1" dirty="0"/>
          </a:p>
          <a:p>
            <a:pPr>
              <a:lnSpc>
                <a:spcPct val="130000"/>
              </a:lnSpc>
            </a:pPr>
            <a:r>
              <a:rPr lang="en-US" altLang="zh-CN" b="1" dirty="0"/>
              <a:t>13</a:t>
            </a:r>
            <a:r>
              <a:rPr lang="zh-CN" altLang="en-US" b="1" dirty="0"/>
              <a:t>．</a:t>
            </a:r>
            <a:r>
              <a:rPr lang="en-US" altLang="zh-CN" b="1" dirty="0"/>
              <a:t>____________  </a:t>
            </a:r>
            <a:r>
              <a:rPr lang="en-US" altLang="zh-CN" b="1" i="1" dirty="0" smtClean="0"/>
              <a:t>n</a:t>
            </a:r>
            <a:r>
              <a:rPr lang="en-US" altLang="zh-CN" b="1" i="1" dirty="0"/>
              <a:t>.</a:t>
            </a:r>
            <a:r>
              <a:rPr lang="zh-CN" altLang="en-US" b="1" dirty="0" smtClean="0"/>
              <a:t>决</a:t>
            </a:r>
            <a:r>
              <a:rPr lang="zh-CN" altLang="en-US" b="1" dirty="0"/>
              <a:t>心</a:t>
            </a:r>
            <a:endParaRPr lang="zh-CN" altLang="en-US" b="1" dirty="0"/>
          </a:p>
          <a:p>
            <a:pPr>
              <a:lnSpc>
                <a:spcPct val="130000"/>
              </a:lnSpc>
            </a:pPr>
            <a:r>
              <a:rPr lang="en-US" altLang="zh-CN" b="1" dirty="0"/>
              <a:t>14</a:t>
            </a:r>
            <a:r>
              <a:rPr lang="zh-CN" altLang="en-US" b="1" dirty="0"/>
              <a:t>．</a:t>
            </a:r>
            <a:r>
              <a:rPr lang="en-US" altLang="zh-CN" b="1" dirty="0"/>
              <a:t>____________  </a:t>
            </a:r>
            <a:r>
              <a:rPr lang="en-US" altLang="zh-CN" b="1" i="1" dirty="0" err="1"/>
              <a:t>vt</a:t>
            </a:r>
            <a:r>
              <a:rPr lang="en-US" altLang="zh-CN" b="1" i="1" dirty="0" smtClean="0"/>
              <a:t>.</a:t>
            </a:r>
            <a:r>
              <a:rPr lang="zh-CN" altLang="en-US" b="1" dirty="0" smtClean="0"/>
              <a:t>把</a:t>
            </a:r>
            <a:r>
              <a:rPr lang="en-US" altLang="zh-CN" b="1" dirty="0" smtClean="0"/>
              <a:t>· · · · · ·</a:t>
            </a:r>
            <a:r>
              <a:rPr lang="zh-CN" altLang="en-US" b="1" dirty="0" smtClean="0"/>
              <a:t>奉</a:t>
            </a:r>
            <a:r>
              <a:rPr lang="zh-CN" altLang="en-US" b="1" dirty="0"/>
              <a:t>献</a:t>
            </a:r>
            <a:endParaRPr lang="zh-CN" altLang="en-US" b="1" dirty="0"/>
          </a:p>
          <a:p>
            <a:pPr>
              <a:lnSpc>
                <a:spcPct val="130000"/>
              </a:lnSpc>
            </a:pPr>
            <a:r>
              <a:rPr lang="en-US" altLang="zh-CN" b="1" dirty="0"/>
              <a:t>15</a:t>
            </a:r>
            <a:r>
              <a:rPr lang="zh-CN" altLang="en-US" b="1" dirty="0"/>
              <a:t>．</a:t>
            </a:r>
            <a:r>
              <a:rPr lang="en-US" altLang="zh-CN" b="1" dirty="0"/>
              <a:t>____________  </a:t>
            </a:r>
            <a:r>
              <a:rPr lang="en-US" altLang="zh-CN" b="1" i="1" dirty="0" smtClean="0"/>
              <a:t>n</a:t>
            </a:r>
            <a:r>
              <a:rPr lang="en-US" altLang="zh-CN" b="1" i="1" dirty="0"/>
              <a:t>.</a:t>
            </a:r>
            <a:r>
              <a:rPr lang="zh-CN" altLang="en-US" b="1" dirty="0" smtClean="0"/>
              <a:t>奉</a:t>
            </a:r>
            <a:r>
              <a:rPr lang="zh-CN" altLang="en-US" b="1" dirty="0"/>
              <a:t>献</a:t>
            </a:r>
            <a:endParaRPr lang="zh-CN" altLang="en-US" b="1" dirty="0"/>
          </a:p>
          <a:p>
            <a:pPr>
              <a:lnSpc>
                <a:spcPct val="130000"/>
              </a:lnSpc>
            </a:pPr>
            <a:r>
              <a:rPr lang="en-US" altLang="zh-CN" b="1" dirty="0"/>
              <a:t>16</a:t>
            </a:r>
            <a:r>
              <a:rPr lang="zh-CN" altLang="en-US" b="1" dirty="0"/>
              <a:t>．</a:t>
            </a:r>
            <a:r>
              <a:rPr lang="en-US" altLang="zh-CN" b="1" dirty="0"/>
              <a:t>____________  </a:t>
            </a:r>
            <a:r>
              <a:rPr lang="en-US" altLang="zh-CN" b="1" i="1" dirty="0" smtClean="0"/>
              <a:t>n</a:t>
            </a:r>
            <a:r>
              <a:rPr lang="en-US" altLang="zh-CN" b="1" i="1" dirty="0"/>
              <a:t>.</a:t>
            </a:r>
            <a:r>
              <a:rPr lang="zh-CN" altLang="en-US" b="1" dirty="0" smtClean="0"/>
              <a:t>饮</a:t>
            </a:r>
            <a:r>
              <a:rPr lang="zh-CN" altLang="en-US" b="1" dirty="0"/>
              <a:t>食</a:t>
            </a:r>
            <a:endParaRPr lang="zh-CN" altLang="en-US" b="1" dirty="0"/>
          </a:p>
        </p:txBody>
      </p:sp>
      <p:sp>
        <p:nvSpPr>
          <p:cNvPr id="1049950" name="文本框 5"/>
          <p:cNvSpPr txBox="1"/>
          <p:nvPr/>
        </p:nvSpPr>
        <p:spPr>
          <a:xfrm>
            <a:off x="755118" y="502593"/>
            <a:ext cx="3105106" cy="4908523"/>
          </a:xfrm>
          <a:prstGeom prst="rect">
            <a:avLst/>
          </a:prstGeom>
          <a:noFill/>
        </p:spPr>
        <p:txBody>
          <a:bodyPr wrap="square" rtlCol="0">
            <a:spAutoFit/>
          </a:bodyPr>
          <a:lstStyle/>
          <a:p>
            <a:pPr>
              <a:lnSpc>
                <a:spcPct val="163000"/>
              </a:lnSpc>
            </a:pPr>
            <a:r>
              <a:rPr lang="en-US" altLang="zh-CN" sz="2400" b="1" dirty="0" smtClean="0">
                <a:solidFill>
                  <a:srgbClr val="C00000"/>
                </a:solidFill>
              </a:rPr>
              <a:t>danger</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decide</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decision</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decorate</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indeed</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deep</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depend</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independence</a:t>
            </a:r>
            <a:endParaRPr lang="en-US" altLang="zh-CN" sz="2400" b="1" dirty="0">
              <a:solidFill>
                <a:srgbClr val="C00000"/>
              </a:solidFill>
            </a:endParaRPr>
          </a:p>
        </p:txBody>
      </p:sp>
      <p:sp>
        <p:nvSpPr>
          <p:cNvPr id="1049951" name="文本框 6"/>
          <p:cNvSpPr txBox="1"/>
          <p:nvPr/>
        </p:nvSpPr>
        <p:spPr>
          <a:xfrm>
            <a:off x="6637645" y="563598"/>
            <a:ext cx="3487780" cy="4839273"/>
          </a:xfrm>
          <a:prstGeom prst="rect">
            <a:avLst/>
          </a:prstGeom>
          <a:noFill/>
        </p:spPr>
        <p:txBody>
          <a:bodyPr wrap="square" rtlCol="0">
            <a:spAutoFit/>
          </a:bodyPr>
          <a:lstStyle/>
          <a:p>
            <a:pPr>
              <a:lnSpc>
                <a:spcPct val="163000"/>
              </a:lnSpc>
            </a:pPr>
            <a:r>
              <a:rPr lang="en-US" altLang="zh-CN" sz="2400" b="1" dirty="0" smtClean="0">
                <a:solidFill>
                  <a:srgbClr val="C00000"/>
                </a:solidFill>
              </a:rPr>
              <a:t>independent</a:t>
            </a:r>
            <a:endParaRPr lang="en-US" altLang="zh-CN" sz="2400" b="1" dirty="0">
              <a:solidFill>
                <a:srgbClr val="C00000"/>
              </a:solidFill>
            </a:endParaRPr>
          </a:p>
          <a:p>
            <a:pPr>
              <a:lnSpc>
                <a:spcPct val="163000"/>
              </a:lnSpc>
            </a:pPr>
            <a:r>
              <a:rPr lang="en-US" altLang="zh-CN" sz="2400" b="1" dirty="0" smtClean="0">
                <a:solidFill>
                  <a:srgbClr val="C00000"/>
                </a:solidFill>
              </a:rPr>
              <a:t>describe</a:t>
            </a:r>
            <a:endParaRPr lang="en-US" altLang="zh-CN" sz="2400" b="1" dirty="0" smtClean="0">
              <a:solidFill>
                <a:srgbClr val="C00000"/>
              </a:solidFill>
            </a:endParaRPr>
          </a:p>
          <a:p>
            <a:pPr>
              <a:lnSpc>
                <a:spcPct val="163000"/>
              </a:lnSpc>
            </a:pPr>
            <a:r>
              <a:rPr lang="en-US" altLang="zh-CN" sz="2400" b="1" dirty="0" smtClean="0">
                <a:solidFill>
                  <a:srgbClr val="C00000"/>
                </a:solidFill>
              </a:rPr>
              <a:t>description</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determine</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determination</a:t>
            </a:r>
            <a:r>
              <a:rPr lang="zh-CN" altLang="en-US" sz="2400" b="1" dirty="0">
                <a:solidFill>
                  <a:srgbClr val="C00000"/>
                </a:solidFill>
              </a:rPr>
              <a:t>　</a:t>
            </a:r>
            <a:endParaRPr lang="en-US" altLang="zh-CN" sz="2400" b="1" dirty="0" smtClean="0">
              <a:solidFill>
                <a:srgbClr val="C00000"/>
              </a:solidFill>
            </a:endParaRPr>
          </a:p>
          <a:p>
            <a:pPr>
              <a:lnSpc>
                <a:spcPct val="163000"/>
              </a:lnSpc>
            </a:pPr>
            <a:r>
              <a:rPr lang="en-US" altLang="zh-CN" sz="2400" b="1" dirty="0" smtClean="0">
                <a:solidFill>
                  <a:srgbClr val="C00000"/>
                </a:solidFill>
              </a:rPr>
              <a:t>devote</a:t>
            </a:r>
            <a:endParaRPr lang="en-US" altLang="zh-CN" sz="2400" b="1" dirty="0" smtClean="0">
              <a:solidFill>
                <a:srgbClr val="C00000"/>
              </a:solidFill>
            </a:endParaRPr>
          </a:p>
          <a:p>
            <a:pPr>
              <a:lnSpc>
                <a:spcPct val="163000"/>
              </a:lnSpc>
            </a:pPr>
            <a:r>
              <a:rPr lang="en-US" altLang="zh-CN" sz="2400" b="1" dirty="0" smtClean="0">
                <a:solidFill>
                  <a:srgbClr val="C00000"/>
                </a:solidFill>
              </a:rPr>
              <a:t>devotion</a:t>
            </a:r>
            <a:endParaRPr lang="en-US" altLang="zh-CN" sz="2400" b="1" dirty="0" smtClean="0">
              <a:solidFill>
                <a:srgbClr val="C00000"/>
              </a:solidFill>
            </a:endParaRPr>
          </a:p>
          <a:p>
            <a:pPr>
              <a:lnSpc>
                <a:spcPct val="163000"/>
              </a:lnSpc>
            </a:pPr>
            <a:r>
              <a:rPr lang="en-US" altLang="zh-CN" sz="2400" b="1" dirty="0" smtClean="0">
                <a:solidFill>
                  <a:srgbClr val="C00000"/>
                </a:solidFill>
              </a:rPr>
              <a:t>diet</a:t>
            </a:r>
            <a:endParaRPr lang="en-US" altLang="zh-CN"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47"/>
                                        </p:tgtEl>
                                        <p:attrNameLst>
                                          <p:attrName>style.visibility</p:attrName>
                                        </p:attrNameLst>
                                      </p:cBhvr>
                                      <p:to>
                                        <p:strVal val="visible"/>
                                      </p:to>
                                    </p:set>
                                    <p:animEffect transition="in" filter="fade">
                                      <p:cBhvr>
                                        <p:cTn id="7" dur="1000"/>
                                        <p:tgtEl>
                                          <p:spTgt spid="1049947"/>
                                        </p:tgtEl>
                                      </p:cBhvr>
                                    </p:animEffect>
                                    <p:anim calcmode="lin" valueType="num">
                                      <p:cBhvr>
                                        <p:cTn id="8" dur="1000" fill="hold"/>
                                        <p:tgtEl>
                                          <p:spTgt spid="1049947"/>
                                        </p:tgtEl>
                                        <p:attrNameLst>
                                          <p:attrName>ppt_x</p:attrName>
                                        </p:attrNameLst>
                                      </p:cBhvr>
                                      <p:tavLst>
                                        <p:tav tm="0">
                                          <p:val>
                                            <p:strVal val="#ppt_x"/>
                                          </p:val>
                                        </p:tav>
                                        <p:tav tm="100000">
                                          <p:val>
                                            <p:strVal val="#ppt_x"/>
                                          </p:val>
                                        </p:tav>
                                      </p:tavLst>
                                    </p:anim>
                                    <p:anim calcmode="lin" valueType="num">
                                      <p:cBhvr>
                                        <p:cTn id="9" dur="1000" fill="hold"/>
                                        <p:tgtEl>
                                          <p:spTgt spid="10499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46"/>
                                        </p:tgtEl>
                                        <p:attrNameLst>
                                          <p:attrName>style.visibility</p:attrName>
                                        </p:attrNameLst>
                                      </p:cBhvr>
                                      <p:to>
                                        <p:strVal val="visible"/>
                                      </p:to>
                                    </p:set>
                                    <p:animEffect transition="in" filter="barn(outVertical)">
                                      <p:cBhvr>
                                        <p:cTn id="13" dur="500"/>
                                        <p:tgtEl>
                                          <p:spTgt spid="1049946"/>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48"/>
                                        </p:tgtEl>
                                        <p:attrNameLst>
                                          <p:attrName>style.visibility</p:attrName>
                                        </p:attrNameLst>
                                      </p:cBhvr>
                                      <p:to>
                                        <p:strVal val="visible"/>
                                      </p:to>
                                    </p:set>
                                    <p:animEffect transition="in" filter="randombar(horizontal)">
                                      <p:cBhvr>
                                        <p:cTn id="17" dur="500"/>
                                        <p:tgtEl>
                                          <p:spTgt spid="1049948"/>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049949"/>
                                        </p:tgtEl>
                                        <p:attrNameLst>
                                          <p:attrName>style.visibility</p:attrName>
                                        </p:attrNameLst>
                                      </p:cBhvr>
                                      <p:to>
                                        <p:strVal val="visible"/>
                                      </p:to>
                                    </p:set>
                                    <p:animEffect transition="in" filter="randombar(horizontal)">
                                      <p:cBhvr>
                                        <p:cTn id="21" dur="500"/>
                                        <p:tgtEl>
                                          <p:spTgt spid="10499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49950"/>
                                        </p:tgtEl>
                                        <p:attrNameLst>
                                          <p:attrName>style.visibility</p:attrName>
                                        </p:attrNameLst>
                                      </p:cBhvr>
                                      <p:to>
                                        <p:strVal val="visible"/>
                                      </p:to>
                                    </p:set>
                                    <p:animEffect transition="in" filter="wipe(up)">
                                      <p:cBhvr>
                                        <p:cTn id="26" dur="500"/>
                                        <p:tgtEl>
                                          <p:spTgt spid="10499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49951"/>
                                        </p:tgtEl>
                                        <p:attrNameLst>
                                          <p:attrName>style.visibility</p:attrName>
                                        </p:attrNameLst>
                                      </p:cBhvr>
                                      <p:to>
                                        <p:strVal val="visible"/>
                                      </p:to>
                                    </p:set>
                                    <p:animEffect transition="in" filter="wipe(up)">
                                      <p:cBhvr>
                                        <p:cTn id="31" dur="500"/>
                                        <p:tgtEl>
                                          <p:spTgt spid="104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46" grpId="0" animBg="1"/>
      <p:bldP spid="1049947" grpId="0"/>
      <p:bldP spid="1049948" grpId="0"/>
      <p:bldP spid="1049949" grpId="0"/>
      <p:bldP spid="1049950" grpId="0"/>
      <p:bldP spid="10499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52"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53" name="标题 1"/>
          <p:cNvSpPr>
            <a:spLocks noGrp="1"/>
          </p:cNvSpPr>
          <p:nvPr>
            <p:ph type="title"/>
          </p:nvPr>
        </p:nvSpPr>
        <p:spPr/>
        <p:txBody>
          <a:bodyPr>
            <a:noAutofit/>
          </a:bodyPr>
          <a:lstStyle/>
          <a:p>
            <a:r>
              <a:rPr lang="en-US" altLang="zh-CN" dirty="0"/>
              <a:t>I. </a:t>
            </a:r>
            <a:r>
              <a:rPr lang="zh-CN" altLang="en-US" dirty="0"/>
              <a:t>根据提示写出单词的正确形式</a:t>
            </a:r>
            <a:endParaRPr lang="zh-CN" altLang="en-US" sz="2800" dirty="0">
              <a:solidFill>
                <a:schemeClr val="accent6">
                  <a:lumMod val="50000"/>
                </a:schemeClr>
              </a:solidFill>
            </a:endParaRPr>
          </a:p>
        </p:txBody>
      </p:sp>
      <p:sp>
        <p:nvSpPr>
          <p:cNvPr id="1049954" name="文本占位符 2"/>
          <p:cNvSpPr>
            <a:spLocks noGrp="1"/>
          </p:cNvSpPr>
          <p:nvPr>
            <p:ph type="body" idx="1"/>
          </p:nvPr>
        </p:nvSpPr>
        <p:spPr>
          <a:xfrm>
            <a:off x="241540" y="644243"/>
            <a:ext cx="5871877" cy="5911999"/>
          </a:xfrm>
        </p:spPr>
        <p:txBody>
          <a:bodyPr>
            <a:normAutofit/>
          </a:bodyPr>
          <a:lstStyle/>
          <a:p>
            <a:pPr>
              <a:lnSpc>
                <a:spcPct val="130000"/>
              </a:lnSpc>
            </a:pPr>
            <a:r>
              <a:rPr lang="en-US" altLang="zh-CN" b="1" dirty="0"/>
              <a:t>17</a:t>
            </a:r>
            <a:r>
              <a:rPr lang="zh-CN" altLang="en-US" b="1" dirty="0"/>
              <a:t>．</a:t>
            </a:r>
            <a:r>
              <a:rPr lang="en-US" altLang="zh-CN" b="1" dirty="0"/>
              <a:t>____________  </a:t>
            </a:r>
            <a:r>
              <a:rPr lang="en-US" altLang="zh-CN" b="1" i="1" dirty="0"/>
              <a:t>vi.</a:t>
            </a:r>
            <a:r>
              <a:rPr lang="zh-CN" altLang="en-US" b="1" dirty="0"/>
              <a:t>不同</a:t>
            </a:r>
            <a:endParaRPr lang="zh-CN" altLang="en-US" b="1" dirty="0"/>
          </a:p>
          <a:p>
            <a:pPr>
              <a:lnSpc>
                <a:spcPct val="130000"/>
              </a:lnSpc>
            </a:pPr>
            <a:r>
              <a:rPr lang="en-US" altLang="zh-CN" b="1" dirty="0"/>
              <a:t>18</a:t>
            </a:r>
            <a:r>
              <a:rPr lang="zh-CN" altLang="en-US" b="1" dirty="0"/>
              <a:t>．</a:t>
            </a:r>
            <a:r>
              <a:rPr lang="en-US" altLang="zh-CN" b="1" dirty="0"/>
              <a:t>____________  </a:t>
            </a:r>
            <a:r>
              <a:rPr lang="en-US" altLang="zh-CN" b="1" i="1" dirty="0" err="1"/>
              <a:t>vt.</a:t>
            </a:r>
            <a:r>
              <a:rPr lang="zh-CN" altLang="en-US" b="1" dirty="0"/>
              <a:t>提供；</a:t>
            </a:r>
            <a:r>
              <a:rPr lang="en-US" altLang="zh-CN" b="1" dirty="0"/>
              <a:t>(</a:t>
            </a:r>
            <a:r>
              <a:rPr lang="zh-CN" altLang="en-US" b="1" dirty="0"/>
              <a:t>主动</a:t>
            </a:r>
            <a:r>
              <a:rPr lang="en-US" altLang="zh-CN" b="1" dirty="0"/>
              <a:t>)</a:t>
            </a:r>
            <a:r>
              <a:rPr lang="zh-CN" altLang="en-US" b="1" dirty="0"/>
              <a:t>提出</a:t>
            </a:r>
            <a:endParaRPr lang="zh-CN" altLang="en-US" b="1" dirty="0"/>
          </a:p>
          <a:p>
            <a:pPr>
              <a:lnSpc>
                <a:spcPct val="130000"/>
              </a:lnSpc>
            </a:pPr>
            <a:r>
              <a:rPr lang="en-US" altLang="zh-CN" b="1" dirty="0"/>
              <a:t>19</a:t>
            </a:r>
            <a:r>
              <a:rPr lang="zh-CN" altLang="en-US" b="1" dirty="0"/>
              <a:t>．</a:t>
            </a:r>
            <a:r>
              <a:rPr lang="en-US" altLang="zh-CN" b="1" dirty="0"/>
              <a:t>____________  </a:t>
            </a:r>
            <a:r>
              <a:rPr lang="en-US" altLang="zh-CN" b="1" i="1" dirty="0" err="1"/>
              <a:t>vt.</a:t>
            </a:r>
            <a:r>
              <a:rPr lang="zh-CN" altLang="en-US" b="1" dirty="0"/>
              <a:t>宁要；选择</a:t>
            </a:r>
            <a:endParaRPr lang="zh-CN" altLang="en-US" b="1" dirty="0"/>
          </a:p>
          <a:p>
            <a:pPr>
              <a:lnSpc>
                <a:spcPct val="130000"/>
              </a:lnSpc>
            </a:pPr>
            <a:r>
              <a:rPr lang="en-US" altLang="zh-CN" b="1" dirty="0"/>
              <a:t>20</a:t>
            </a:r>
            <a:r>
              <a:rPr lang="zh-CN" altLang="en-US" b="1" dirty="0"/>
              <a:t>．</a:t>
            </a:r>
            <a:r>
              <a:rPr lang="en-US" altLang="zh-CN" b="1" dirty="0"/>
              <a:t>____________  </a:t>
            </a:r>
            <a:r>
              <a:rPr lang="en-US" altLang="zh-CN" b="1" i="1" dirty="0"/>
              <a:t>vi.</a:t>
            </a:r>
            <a:r>
              <a:rPr lang="zh-CN" altLang="en-US" b="1" dirty="0"/>
              <a:t>查阅；参考；提到</a:t>
            </a:r>
            <a:endParaRPr lang="zh-CN" altLang="en-US" b="1" dirty="0"/>
          </a:p>
          <a:p>
            <a:pPr>
              <a:lnSpc>
                <a:spcPct val="130000"/>
              </a:lnSpc>
            </a:pPr>
            <a:r>
              <a:rPr lang="en-US" altLang="zh-CN" b="1" dirty="0"/>
              <a:t>21</a:t>
            </a:r>
            <a:r>
              <a:rPr lang="zh-CN" altLang="en-US" b="1" dirty="0"/>
              <a:t>．</a:t>
            </a:r>
            <a:r>
              <a:rPr lang="en-US" altLang="zh-CN" b="1" dirty="0"/>
              <a:t>____________  </a:t>
            </a:r>
            <a:r>
              <a:rPr lang="en-US" altLang="zh-CN" b="1" i="1" dirty="0" smtClean="0"/>
              <a:t>v</a:t>
            </a:r>
            <a:r>
              <a:rPr lang="en-US" altLang="zh-CN" b="1" i="1" dirty="0"/>
              <a:t>.</a:t>
            </a:r>
            <a:r>
              <a:rPr lang="zh-CN" altLang="en-US" b="1" dirty="0" smtClean="0"/>
              <a:t>遭</a:t>
            </a:r>
            <a:r>
              <a:rPr lang="zh-CN" altLang="en-US" b="1" dirty="0"/>
              <a:t>受</a:t>
            </a:r>
            <a:r>
              <a:rPr lang="en-US" altLang="zh-CN" b="1" dirty="0"/>
              <a:t>(</a:t>
            </a:r>
            <a:r>
              <a:rPr lang="zh-CN" altLang="en-US" b="1" dirty="0"/>
              <a:t>痛苦、灾难等</a:t>
            </a:r>
            <a:r>
              <a:rPr lang="en-US" altLang="zh-CN" b="1" dirty="0"/>
              <a:t>)</a:t>
            </a:r>
            <a:endParaRPr lang="en-US" altLang="zh-CN" b="1" dirty="0"/>
          </a:p>
          <a:p>
            <a:pPr>
              <a:lnSpc>
                <a:spcPct val="130000"/>
              </a:lnSpc>
            </a:pPr>
            <a:r>
              <a:rPr lang="en-US" altLang="zh-CN" b="1" dirty="0"/>
              <a:t>22</a:t>
            </a:r>
            <a:r>
              <a:rPr lang="zh-CN" altLang="en-US" b="1" dirty="0"/>
              <a:t>．</a:t>
            </a:r>
            <a:r>
              <a:rPr lang="en-US" altLang="zh-CN" b="1" dirty="0"/>
              <a:t>____________  </a:t>
            </a:r>
            <a:r>
              <a:rPr lang="en-US" altLang="zh-CN" b="1" i="1" dirty="0"/>
              <a:t>adj.</a:t>
            </a:r>
            <a:r>
              <a:rPr lang="zh-CN" altLang="en-US" b="1" dirty="0"/>
              <a:t>困难的</a:t>
            </a:r>
            <a:endParaRPr lang="zh-CN" altLang="en-US" b="1" dirty="0"/>
          </a:p>
          <a:p>
            <a:pPr>
              <a:lnSpc>
                <a:spcPct val="130000"/>
              </a:lnSpc>
            </a:pPr>
            <a:r>
              <a:rPr lang="en-US" altLang="zh-CN" b="1" dirty="0"/>
              <a:t>23</a:t>
            </a:r>
            <a:r>
              <a:rPr lang="zh-CN" altLang="en-US" b="1" dirty="0"/>
              <a:t>．</a:t>
            </a:r>
            <a:r>
              <a:rPr lang="en-US" altLang="zh-CN" b="1" dirty="0"/>
              <a:t>____________  </a:t>
            </a:r>
            <a:r>
              <a:rPr lang="en-US" altLang="zh-CN" b="1" i="1" dirty="0" smtClean="0"/>
              <a:t>n</a:t>
            </a:r>
            <a:r>
              <a:rPr lang="en-US" altLang="zh-CN" b="1" i="1" dirty="0"/>
              <a:t>.</a:t>
            </a:r>
            <a:r>
              <a:rPr lang="zh-CN" altLang="en-US" b="1" dirty="0" smtClean="0"/>
              <a:t>困</a:t>
            </a:r>
            <a:r>
              <a:rPr lang="zh-CN" altLang="en-US" b="1" dirty="0"/>
              <a:t>难</a:t>
            </a:r>
            <a:endParaRPr lang="zh-CN" altLang="en-US" b="1" dirty="0"/>
          </a:p>
        </p:txBody>
      </p:sp>
      <p:sp>
        <p:nvSpPr>
          <p:cNvPr id="1049955" name="文本框 5"/>
          <p:cNvSpPr txBox="1"/>
          <p:nvPr/>
        </p:nvSpPr>
        <p:spPr>
          <a:xfrm>
            <a:off x="911232" y="502593"/>
            <a:ext cx="3105106" cy="4237250"/>
          </a:xfrm>
          <a:prstGeom prst="rect">
            <a:avLst/>
          </a:prstGeom>
          <a:noFill/>
        </p:spPr>
        <p:txBody>
          <a:bodyPr wrap="square" rtlCol="0">
            <a:spAutoFit/>
          </a:bodyPr>
          <a:lstStyle/>
          <a:p>
            <a:pPr>
              <a:lnSpc>
                <a:spcPct val="163000"/>
              </a:lnSpc>
            </a:pPr>
            <a:r>
              <a:rPr lang="en-US" altLang="zh-CN" sz="2400" b="1" dirty="0" smtClean="0">
                <a:solidFill>
                  <a:srgbClr val="C00000"/>
                </a:solidFill>
              </a:rPr>
              <a:t>differ</a:t>
            </a:r>
            <a:endParaRPr lang="en-US" altLang="zh-CN" sz="2400" b="1" dirty="0">
              <a:solidFill>
                <a:srgbClr val="C00000"/>
              </a:solidFill>
            </a:endParaRPr>
          </a:p>
          <a:p>
            <a:pPr>
              <a:lnSpc>
                <a:spcPct val="163000"/>
              </a:lnSpc>
            </a:pPr>
            <a:r>
              <a:rPr lang="en-US" altLang="zh-CN" sz="2400" b="1" dirty="0" smtClean="0">
                <a:solidFill>
                  <a:srgbClr val="C00000"/>
                </a:solidFill>
              </a:rPr>
              <a:t>offer</a:t>
            </a:r>
            <a:endParaRPr lang="en-US" altLang="zh-CN" sz="2400" b="1" dirty="0" smtClean="0">
              <a:solidFill>
                <a:srgbClr val="C00000"/>
              </a:solidFill>
            </a:endParaRPr>
          </a:p>
          <a:p>
            <a:pPr>
              <a:lnSpc>
                <a:spcPct val="163000"/>
              </a:lnSpc>
            </a:pPr>
            <a:r>
              <a:rPr lang="en-US" altLang="zh-CN" sz="2400" b="1" dirty="0" smtClean="0">
                <a:solidFill>
                  <a:srgbClr val="C00000"/>
                </a:solidFill>
              </a:rPr>
              <a:t>prefer</a:t>
            </a:r>
            <a:endParaRPr lang="en-US" altLang="zh-CN" sz="2400" b="1" dirty="0" smtClean="0">
              <a:solidFill>
                <a:srgbClr val="C00000"/>
              </a:solidFill>
            </a:endParaRPr>
          </a:p>
          <a:p>
            <a:pPr>
              <a:lnSpc>
                <a:spcPct val="163000"/>
              </a:lnSpc>
            </a:pPr>
            <a:r>
              <a:rPr lang="en-US" altLang="zh-CN" sz="2400" b="1" dirty="0" smtClean="0">
                <a:solidFill>
                  <a:srgbClr val="C00000"/>
                </a:solidFill>
              </a:rPr>
              <a:t>refer</a:t>
            </a:r>
            <a:endParaRPr lang="en-US" altLang="zh-CN" sz="2400" b="1" dirty="0" smtClean="0">
              <a:solidFill>
                <a:srgbClr val="C00000"/>
              </a:solidFill>
            </a:endParaRPr>
          </a:p>
          <a:p>
            <a:pPr>
              <a:lnSpc>
                <a:spcPct val="163000"/>
              </a:lnSpc>
            </a:pPr>
            <a:r>
              <a:rPr lang="en-US" altLang="zh-CN" sz="2400" b="1" dirty="0" smtClean="0">
                <a:solidFill>
                  <a:srgbClr val="C00000"/>
                </a:solidFill>
              </a:rPr>
              <a:t>suffer</a:t>
            </a:r>
            <a:endParaRPr lang="en-US" altLang="zh-CN" sz="2400" b="1" dirty="0" smtClean="0">
              <a:solidFill>
                <a:srgbClr val="C00000"/>
              </a:solidFill>
            </a:endParaRPr>
          </a:p>
          <a:p>
            <a:pPr>
              <a:lnSpc>
                <a:spcPct val="163000"/>
              </a:lnSpc>
            </a:pPr>
            <a:r>
              <a:rPr lang="en-US" altLang="zh-CN" sz="2400" b="1" dirty="0" smtClean="0">
                <a:solidFill>
                  <a:srgbClr val="C00000"/>
                </a:solidFill>
              </a:rPr>
              <a:t>difficult</a:t>
            </a:r>
            <a:endParaRPr lang="en-US" altLang="zh-CN" sz="2400" b="1" dirty="0" smtClean="0">
              <a:solidFill>
                <a:srgbClr val="C00000"/>
              </a:solidFill>
            </a:endParaRPr>
          </a:p>
          <a:p>
            <a:pPr>
              <a:lnSpc>
                <a:spcPct val="163000"/>
              </a:lnSpc>
            </a:pPr>
            <a:r>
              <a:rPr lang="en-US" altLang="zh-CN" sz="2400" b="1" dirty="0" smtClean="0">
                <a:solidFill>
                  <a:srgbClr val="C00000"/>
                </a:solidFill>
              </a:rPr>
              <a:t>difficulty</a:t>
            </a:r>
            <a:endParaRPr lang="en-US" altLang="zh-CN"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53"/>
                                        </p:tgtEl>
                                        <p:attrNameLst>
                                          <p:attrName>style.visibility</p:attrName>
                                        </p:attrNameLst>
                                      </p:cBhvr>
                                      <p:to>
                                        <p:strVal val="visible"/>
                                      </p:to>
                                    </p:set>
                                    <p:animEffect transition="in" filter="fade">
                                      <p:cBhvr>
                                        <p:cTn id="7" dur="1000"/>
                                        <p:tgtEl>
                                          <p:spTgt spid="1049953"/>
                                        </p:tgtEl>
                                      </p:cBhvr>
                                    </p:animEffect>
                                    <p:anim calcmode="lin" valueType="num">
                                      <p:cBhvr>
                                        <p:cTn id="8" dur="1000" fill="hold"/>
                                        <p:tgtEl>
                                          <p:spTgt spid="1049953"/>
                                        </p:tgtEl>
                                        <p:attrNameLst>
                                          <p:attrName>ppt_x</p:attrName>
                                        </p:attrNameLst>
                                      </p:cBhvr>
                                      <p:tavLst>
                                        <p:tav tm="0">
                                          <p:val>
                                            <p:strVal val="#ppt_x"/>
                                          </p:val>
                                        </p:tav>
                                        <p:tav tm="100000">
                                          <p:val>
                                            <p:strVal val="#ppt_x"/>
                                          </p:val>
                                        </p:tav>
                                      </p:tavLst>
                                    </p:anim>
                                    <p:anim calcmode="lin" valueType="num">
                                      <p:cBhvr>
                                        <p:cTn id="9" dur="1000" fill="hold"/>
                                        <p:tgtEl>
                                          <p:spTgt spid="10499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52"/>
                                        </p:tgtEl>
                                        <p:attrNameLst>
                                          <p:attrName>style.visibility</p:attrName>
                                        </p:attrNameLst>
                                      </p:cBhvr>
                                      <p:to>
                                        <p:strVal val="visible"/>
                                      </p:to>
                                    </p:set>
                                    <p:animEffect transition="in" filter="barn(outVertical)">
                                      <p:cBhvr>
                                        <p:cTn id="13" dur="500"/>
                                        <p:tgtEl>
                                          <p:spTgt spid="104995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54"/>
                                        </p:tgtEl>
                                        <p:attrNameLst>
                                          <p:attrName>style.visibility</p:attrName>
                                        </p:attrNameLst>
                                      </p:cBhvr>
                                      <p:to>
                                        <p:strVal val="visible"/>
                                      </p:to>
                                    </p:set>
                                    <p:animEffect transition="in" filter="randombar(horizontal)">
                                      <p:cBhvr>
                                        <p:cTn id="17" dur="500"/>
                                        <p:tgtEl>
                                          <p:spTgt spid="10499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49955"/>
                                        </p:tgtEl>
                                        <p:attrNameLst>
                                          <p:attrName>style.visibility</p:attrName>
                                        </p:attrNameLst>
                                      </p:cBhvr>
                                      <p:to>
                                        <p:strVal val="visible"/>
                                      </p:to>
                                    </p:set>
                                    <p:animEffect transition="in" filter="wipe(up)">
                                      <p:cBhvr>
                                        <p:cTn id="22" dur="500"/>
                                        <p:tgtEl>
                                          <p:spTgt spid="104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52" grpId="0" animBg="1"/>
      <p:bldP spid="1049953" grpId="0"/>
      <p:bldP spid="1049954" grpId="0"/>
      <p:bldP spid="10499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56"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57" name="标题 1"/>
          <p:cNvSpPr>
            <a:spLocks noGrp="1"/>
          </p:cNvSpPr>
          <p:nvPr>
            <p:ph type="title"/>
          </p:nvPr>
        </p:nvSpPr>
        <p:spPr/>
        <p:txBody>
          <a:bodyPr>
            <a:noAutofit/>
          </a:bodyPr>
          <a:lstStyle/>
          <a:p>
            <a:r>
              <a:rPr lang="en-US" altLang="zh-CN" sz="2800" dirty="0" smtClean="0">
                <a:solidFill>
                  <a:schemeClr val="accent6">
                    <a:lumMod val="50000"/>
                  </a:schemeClr>
                </a:solidFill>
              </a:rPr>
              <a:t>II. </a:t>
            </a:r>
            <a:r>
              <a:rPr lang="zh-CN" altLang="en-US" dirty="0" smtClean="0"/>
              <a:t>写出</a:t>
            </a:r>
            <a:r>
              <a:rPr lang="zh-CN" altLang="en-US" dirty="0"/>
              <a:t>单词的正确含义</a:t>
            </a:r>
            <a:endParaRPr lang="zh-CN" altLang="en-US" sz="2800" dirty="0">
              <a:solidFill>
                <a:schemeClr val="accent6">
                  <a:lumMod val="50000"/>
                </a:schemeClr>
              </a:solidFill>
            </a:endParaRPr>
          </a:p>
        </p:txBody>
      </p:sp>
      <p:sp>
        <p:nvSpPr>
          <p:cNvPr id="1049958" name="文本占位符 2"/>
          <p:cNvSpPr>
            <a:spLocks noGrp="1"/>
          </p:cNvSpPr>
          <p:nvPr>
            <p:ph type="body" idx="1"/>
          </p:nvPr>
        </p:nvSpPr>
        <p:spPr>
          <a:xfrm>
            <a:off x="241540" y="711148"/>
            <a:ext cx="5871877" cy="5911999"/>
          </a:xfrm>
        </p:spPr>
        <p:txBody>
          <a:bodyPr>
            <a:normAutofit/>
          </a:bodyPr>
          <a:lstStyle/>
          <a:p>
            <a:pPr>
              <a:lnSpc>
                <a:spcPct val="130000"/>
              </a:lnSpc>
            </a:pPr>
            <a:r>
              <a:rPr lang="en-US" altLang="zh-CN" b="1" dirty="0"/>
              <a:t>1</a:t>
            </a:r>
            <a:r>
              <a:rPr lang="zh-CN" altLang="en-US" b="1" dirty="0"/>
              <a:t>．</a:t>
            </a:r>
            <a:r>
              <a:rPr lang="en-US" altLang="zh-CN" b="1" dirty="0"/>
              <a:t>damage </a:t>
            </a:r>
            <a:r>
              <a:rPr lang="en-US" altLang="zh-CN" b="1" i="1" dirty="0" smtClean="0"/>
              <a:t>n</a:t>
            </a:r>
            <a:r>
              <a:rPr lang="en-US" altLang="zh-CN" b="1" i="1" dirty="0"/>
              <a:t>.</a:t>
            </a:r>
            <a:r>
              <a:rPr lang="en-US" altLang="zh-CN" b="1" i="1" dirty="0" smtClean="0"/>
              <a:t>/v.   </a:t>
            </a:r>
            <a:r>
              <a:rPr lang="en-US" altLang="zh-CN" b="1" dirty="0" smtClean="0"/>
              <a:t>____________</a:t>
            </a:r>
            <a:r>
              <a:rPr lang="zh-CN" altLang="en-US" b="1" dirty="0"/>
              <a:t>　　　　　</a:t>
            </a:r>
            <a:endParaRPr lang="zh-CN" altLang="en-US" b="1" dirty="0"/>
          </a:p>
          <a:p>
            <a:pPr>
              <a:lnSpc>
                <a:spcPct val="130000"/>
              </a:lnSpc>
            </a:pPr>
            <a:r>
              <a:rPr lang="en-US" altLang="zh-CN" b="1" dirty="0"/>
              <a:t>2</a:t>
            </a:r>
            <a:r>
              <a:rPr lang="zh-CN" altLang="en-US" b="1" dirty="0"/>
              <a:t>．</a:t>
            </a:r>
            <a:r>
              <a:rPr lang="en-US" altLang="zh-CN" b="1" dirty="0"/>
              <a:t>damp </a:t>
            </a:r>
            <a:r>
              <a:rPr lang="en-US" altLang="zh-CN" b="1" i="1" dirty="0"/>
              <a:t>adj</a:t>
            </a:r>
            <a:r>
              <a:rPr lang="en-US" altLang="zh-CN" b="1" i="1" dirty="0" smtClean="0"/>
              <a:t>.   </a:t>
            </a:r>
            <a:r>
              <a:rPr lang="en-US" altLang="zh-CN" b="1" dirty="0" smtClean="0"/>
              <a:t>____________</a:t>
            </a:r>
            <a:r>
              <a:rPr lang="zh-CN" altLang="en-US" b="1" dirty="0"/>
              <a:t>　　　　　</a:t>
            </a:r>
            <a:endParaRPr lang="zh-CN" altLang="en-US" b="1" dirty="0"/>
          </a:p>
          <a:p>
            <a:pPr>
              <a:lnSpc>
                <a:spcPct val="130000"/>
              </a:lnSpc>
            </a:pPr>
            <a:r>
              <a:rPr lang="en-US" altLang="zh-CN" b="1" dirty="0"/>
              <a:t>3</a:t>
            </a:r>
            <a:r>
              <a:rPr lang="zh-CN" altLang="en-US" b="1" dirty="0"/>
              <a:t>．</a:t>
            </a:r>
            <a:r>
              <a:rPr lang="en-US" altLang="zh-CN" b="1" dirty="0"/>
              <a:t>endanger </a:t>
            </a:r>
            <a:r>
              <a:rPr lang="en-US" altLang="zh-CN" b="1" i="1" dirty="0" err="1"/>
              <a:t>vt</a:t>
            </a:r>
            <a:r>
              <a:rPr lang="en-US" altLang="zh-CN" b="1" i="1" dirty="0" smtClean="0"/>
              <a:t>.   </a:t>
            </a:r>
            <a:r>
              <a:rPr lang="en-US" altLang="zh-CN" b="1" dirty="0" smtClean="0"/>
              <a:t>____________</a:t>
            </a:r>
            <a:r>
              <a:rPr lang="zh-CN" altLang="en-US" b="1" dirty="0"/>
              <a:t>　　　　　</a:t>
            </a:r>
            <a:endParaRPr lang="zh-CN" altLang="en-US" b="1" dirty="0"/>
          </a:p>
          <a:p>
            <a:pPr>
              <a:lnSpc>
                <a:spcPct val="130000"/>
              </a:lnSpc>
            </a:pPr>
            <a:r>
              <a:rPr lang="en-US" altLang="zh-CN" b="1" dirty="0"/>
              <a:t>4</a:t>
            </a:r>
            <a:r>
              <a:rPr lang="zh-CN" altLang="en-US" b="1" dirty="0"/>
              <a:t>．</a:t>
            </a:r>
            <a:r>
              <a:rPr lang="en-US" altLang="zh-CN" b="1" dirty="0"/>
              <a:t>data </a:t>
            </a:r>
            <a:r>
              <a:rPr lang="en-US" altLang="zh-CN" b="1" i="1" dirty="0" smtClean="0"/>
              <a:t>n.   </a:t>
            </a:r>
            <a:r>
              <a:rPr lang="en-US" altLang="zh-CN" b="1" dirty="0" smtClean="0"/>
              <a:t>____________</a:t>
            </a:r>
            <a:r>
              <a:rPr lang="zh-CN" altLang="en-US" b="1" dirty="0"/>
              <a:t>　　　　　</a:t>
            </a:r>
            <a:endParaRPr lang="zh-CN" altLang="en-US" b="1" dirty="0"/>
          </a:p>
          <a:p>
            <a:pPr>
              <a:lnSpc>
                <a:spcPct val="130000"/>
              </a:lnSpc>
            </a:pPr>
            <a:r>
              <a:rPr lang="en-US" altLang="zh-CN" b="1" dirty="0"/>
              <a:t>5</a:t>
            </a:r>
            <a:r>
              <a:rPr lang="zh-CN" altLang="en-US" b="1" dirty="0"/>
              <a:t>．</a:t>
            </a:r>
            <a:r>
              <a:rPr lang="en-US" altLang="zh-CN" b="1" dirty="0"/>
              <a:t>database </a:t>
            </a:r>
            <a:r>
              <a:rPr lang="en-US" altLang="zh-CN" b="1" i="1" dirty="0" smtClean="0"/>
              <a:t>n.   </a:t>
            </a:r>
            <a:r>
              <a:rPr lang="en-US" altLang="zh-CN" b="1" dirty="0" smtClean="0"/>
              <a:t>____________</a:t>
            </a:r>
            <a:r>
              <a:rPr lang="zh-CN" altLang="en-US" b="1" dirty="0"/>
              <a:t>　　　　　</a:t>
            </a:r>
            <a:endParaRPr lang="zh-CN" altLang="en-US" b="1" dirty="0"/>
          </a:p>
          <a:p>
            <a:pPr>
              <a:lnSpc>
                <a:spcPct val="130000"/>
              </a:lnSpc>
            </a:pPr>
            <a:r>
              <a:rPr lang="en-US" altLang="zh-CN" b="1" dirty="0"/>
              <a:t>6</a:t>
            </a:r>
            <a:r>
              <a:rPr lang="zh-CN" altLang="en-US" b="1" dirty="0"/>
              <a:t>．</a:t>
            </a:r>
            <a:r>
              <a:rPr lang="en-US" altLang="zh-CN" b="1" dirty="0"/>
              <a:t>date </a:t>
            </a:r>
            <a:r>
              <a:rPr lang="en-US" altLang="zh-CN" b="1" i="1" dirty="0" smtClean="0"/>
              <a:t>n.   </a:t>
            </a:r>
            <a:r>
              <a:rPr lang="en-US" altLang="zh-CN" b="1" dirty="0" smtClean="0"/>
              <a:t>____________</a:t>
            </a:r>
            <a:r>
              <a:rPr lang="zh-CN" altLang="en-US" b="1" dirty="0"/>
              <a:t>　　　　　</a:t>
            </a:r>
            <a:endParaRPr lang="zh-CN" altLang="en-US" b="1" dirty="0"/>
          </a:p>
          <a:p>
            <a:pPr>
              <a:lnSpc>
                <a:spcPct val="130000"/>
              </a:lnSpc>
            </a:pPr>
            <a:r>
              <a:rPr lang="en-US" altLang="zh-CN" b="1" dirty="0"/>
              <a:t>7</a:t>
            </a:r>
            <a:r>
              <a:rPr lang="zh-CN" altLang="en-US" b="1" dirty="0"/>
              <a:t>．</a:t>
            </a:r>
            <a:r>
              <a:rPr lang="en-US" altLang="zh-CN" b="1" dirty="0"/>
              <a:t>update </a:t>
            </a:r>
            <a:r>
              <a:rPr lang="en-US" altLang="zh-CN" b="1" i="1" dirty="0" err="1"/>
              <a:t>vt</a:t>
            </a:r>
            <a:r>
              <a:rPr lang="en-US" altLang="zh-CN" b="1" i="1" dirty="0" smtClean="0"/>
              <a:t>.   </a:t>
            </a:r>
            <a:r>
              <a:rPr lang="en-US" altLang="zh-CN" b="1" dirty="0" smtClean="0"/>
              <a:t>____________</a:t>
            </a:r>
            <a:r>
              <a:rPr lang="zh-CN" altLang="en-US" b="1" dirty="0"/>
              <a:t>　　　　　</a:t>
            </a:r>
            <a:endParaRPr lang="zh-CN" altLang="en-US" b="1" dirty="0"/>
          </a:p>
          <a:p>
            <a:pPr>
              <a:lnSpc>
                <a:spcPct val="130000"/>
              </a:lnSpc>
            </a:pPr>
            <a:r>
              <a:rPr lang="en-US" altLang="zh-CN" b="1" dirty="0"/>
              <a:t>8</a:t>
            </a:r>
            <a:r>
              <a:rPr lang="zh-CN" altLang="en-US" b="1" dirty="0"/>
              <a:t>．</a:t>
            </a:r>
            <a:r>
              <a:rPr lang="en-US" altLang="zh-CN" b="1" dirty="0"/>
              <a:t>decoration </a:t>
            </a:r>
            <a:r>
              <a:rPr lang="en-US" altLang="zh-CN" b="1" i="1" dirty="0" smtClean="0"/>
              <a:t>n</a:t>
            </a:r>
            <a:r>
              <a:rPr lang="en-US" altLang="zh-CN" b="1" dirty="0" smtClean="0"/>
              <a:t>.   ____________</a:t>
            </a:r>
            <a:r>
              <a:rPr lang="zh-CN" altLang="en-US" b="1" dirty="0"/>
              <a:t>　　　　　</a:t>
            </a:r>
            <a:endParaRPr lang="zh-CN" altLang="en-US" b="1" dirty="0"/>
          </a:p>
        </p:txBody>
      </p:sp>
      <p:sp>
        <p:nvSpPr>
          <p:cNvPr id="1049959" name="文本占位符 2"/>
          <p:cNvSpPr txBox="1"/>
          <p:nvPr/>
        </p:nvSpPr>
        <p:spPr>
          <a:xfrm>
            <a:off x="6049402" y="711148"/>
            <a:ext cx="5871877" cy="59119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30000"/>
              </a:lnSpc>
            </a:pPr>
            <a:r>
              <a:rPr lang="en-US" altLang="zh-CN" b="1" dirty="0"/>
              <a:t>9</a:t>
            </a:r>
            <a:r>
              <a:rPr lang="zh-CN" altLang="en-US" b="1" dirty="0"/>
              <a:t>．</a:t>
            </a:r>
            <a:r>
              <a:rPr lang="en-US" altLang="zh-CN" b="1" dirty="0"/>
              <a:t>depth </a:t>
            </a:r>
            <a:r>
              <a:rPr lang="en-US" altLang="zh-CN" b="1" i="1" dirty="0"/>
              <a:t>n</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10</a:t>
            </a:r>
            <a:r>
              <a:rPr lang="zh-CN" altLang="en-US" b="1" dirty="0"/>
              <a:t>．</a:t>
            </a:r>
            <a:r>
              <a:rPr lang="en-US" altLang="zh-CN" b="1" dirty="0"/>
              <a:t>defend </a:t>
            </a:r>
            <a:r>
              <a:rPr lang="en-US" altLang="zh-CN" b="1" i="1" dirty="0"/>
              <a:t>v</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a:t>11</a:t>
            </a:r>
            <a:r>
              <a:rPr lang="zh-CN" altLang="en-US" b="1" dirty="0"/>
              <a:t>．</a:t>
            </a:r>
            <a:r>
              <a:rPr lang="en-US" altLang="zh-CN" b="1" dirty="0" err="1"/>
              <a:t>defence</a:t>
            </a:r>
            <a:r>
              <a:rPr lang="en-US" altLang="zh-CN" b="1" dirty="0"/>
              <a:t> </a:t>
            </a:r>
            <a:r>
              <a:rPr lang="en-US" altLang="zh-CN" b="1" i="1" dirty="0"/>
              <a:t>n</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a:t>12</a:t>
            </a:r>
            <a:r>
              <a:rPr lang="zh-CN" altLang="en-US" b="1" dirty="0"/>
              <a:t>．</a:t>
            </a:r>
            <a:r>
              <a:rPr lang="en-US" altLang="zh-CN" b="1" dirty="0"/>
              <a:t>offend </a:t>
            </a:r>
            <a:r>
              <a:rPr lang="en-US" altLang="zh-CN" b="1" i="1" dirty="0" err="1"/>
              <a:t>vt</a:t>
            </a:r>
            <a:r>
              <a:rPr lang="en-US" altLang="zh-CN" b="1" dirty="0" smtClean="0"/>
              <a:t>.    ____________</a:t>
            </a:r>
            <a:r>
              <a:rPr lang="zh-CN" altLang="en-US" b="1" dirty="0"/>
              <a:t>　　　　　</a:t>
            </a:r>
            <a:endParaRPr lang="zh-CN" altLang="en-US" b="1" dirty="0"/>
          </a:p>
          <a:p>
            <a:pPr>
              <a:lnSpc>
                <a:spcPct val="130000"/>
              </a:lnSpc>
            </a:pPr>
            <a:r>
              <a:rPr lang="en-US" altLang="zh-CN" b="1" dirty="0"/>
              <a:t>13</a:t>
            </a:r>
            <a:r>
              <a:rPr lang="zh-CN" altLang="en-US" b="1" dirty="0"/>
              <a:t>．</a:t>
            </a:r>
            <a:r>
              <a:rPr lang="en-US" altLang="zh-CN" b="1" dirty="0"/>
              <a:t>offence </a:t>
            </a:r>
            <a:r>
              <a:rPr lang="en-US" altLang="zh-CN" b="1" i="1" dirty="0"/>
              <a:t>n</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a:t>14</a:t>
            </a:r>
            <a:r>
              <a:rPr lang="zh-CN" altLang="en-US" b="1" dirty="0"/>
              <a:t>．</a:t>
            </a:r>
            <a:r>
              <a:rPr lang="en-US" altLang="zh-CN" b="1" dirty="0"/>
              <a:t>prescription </a:t>
            </a:r>
            <a:r>
              <a:rPr lang="en-US" altLang="zh-CN" b="1" i="1" dirty="0"/>
              <a:t>n</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a:t>15</a:t>
            </a:r>
            <a:r>
              <a:rPr lang="zh-CN" altLang="en-US" b="1" dirty="0"/>
              <a:t>．</a:t>
            </a:r>
            <a:r>
              <a:rPr lang="en-US" altLang="zh-CN" b="1" dirty="0"/>
              <a:t>subscribe </a:t>
            </a:r>
            <a:r>
              <a:rPr lang="en-US" altLang="zh-CN" b="1" i="1" dirty="0"/>
              <a:t>v</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16</a:t>
            </a:r>
            <a:r>
              <a:rPr lang="zh-CN" altLang="en-US" b="1" dirty="0"/>
              <a:t>．</a:t>
            </a:r>
            <a:r>
              <a:rPr lang="en-US" altLang="zh-CN" b="1" dirty="0"/>
              <a:t>vote </a:t>
            </a:r>
            <a:r>
              <a:rPr lang="en-US" altLang="zh-CN" b="1" i="1" dirty="0" smtClean="0"/>
              <a:t>v</a:t>
            </a:r>
            <a:r>
              <a:rPr lang="en-US" altLang="zh-CN" b="1" i="1" dirty="0"/>
              <a:t>.</a:t>
            </a:r>
            <a:r>
              <a:rPr lang="en-US" altLang="zh-CN" b="1" i="1" dirty="0" smtClean="0"/>
              <a:t>/n</a:t>
            </a:r>
            <a:r>
              <a:rPr lang="en-US" altLang="zh-CN" b="1" dirty="0" smtClean="0"/>
              <a:t>.   ____________</a:t>
            </a:r>
            <a:r>
              <a:rPr lang="zh-CN" altLang="en-US" b="1" dirty="0"/>
              <a:t>　　　　　</a:t>
            </a:r>
            <a:endParaRPr lang="zh-CN" altLang="en-US" b="1" dirty="0"/>
          </a:p>
        </p:txBody>
      </p:sp>
      <p:sp>
        <p:nvSpPr>
          <p:cNvPr id="1049960" name="文本框 5"/>
          <p:cNvSpPr txBox="1"/>
          <p:nvPr/>
        </p:nvSpPr>
        <p:spPr>
          <a:xfrm>
            <a:off x="2017121" y="583008"/>
            <a:ext cx="3669420" cy="4967514"/>
          </a:xfrm>
          <a:prstGeom prst="rect">
            <a:avLst/>
          </a:prstGeom>
          <a:noFill/>
        </p:spPr>
        <p:txBody>
          <a:bodyPr wrap="square" rtlCol="0">
            <a:spAutoFit/>
          </a:bodyPr>
          <a:lstStyle/>
          <a:p>
            <a:pPr>
              <a:lnSpc>
                <a:spcPct val="180000"/>
              </a:lnSpc>
            </a:pPr>
            <a:r>
              <a:rPr lang="zh-CN" altLang="en-US" sz="2200" b="1" dirty="0" smtClean="0">
                <a:solidFill>
                  <a:srgbClr val="C00000"/>
                </a:solidFill>
              </a:rPr>
              <a:t>                   损坏</a:t>
            </a:r>
            <a:r>
              <a:rPr lang="zh-CN" altLang="en-US" sz="2200" b="1" dirty="0">
                <a:solidFill>
                  <a:srgbClr val="C00000"/>
                </a:solidFill>
              </a:rPr>
              <a:t>　</a:t>
            </a:r>
            <a:endParaRPr lang="en-US" altLang="zh-CN" sz="2200" b="1" dirty="0" smtClean="0">
              <a:solidFill>
                <a:srgbClr val="C00000"/>
              </a:solidFill>
            </a:endParaRPr>
          </a:p>
          <a:p>
            <a:pPr>
              <a:lnSpc>
                <a:spcPct val="180000"/>
              </a:lnSpc>
            </a:pPr>
            <a:r>
              <a:rPr lang="zh-CN" altLang="en-US" sz="2200" b="1" dirty="0" smtClean="0">
                <a:solidFill>
                  <a:srgbClr val="C00000"/>
                </a:solidFill>
              </a:rPr>
              <a:t>         潮湿</a:t>
            </a:r>
            <a:r>
              <a:rPr lang="zh-CN" altLang="en-US" sz="2200" b="1" dirty="0">
                <a:solidFill>
                  <a:srgbClr val="C00000"/>
                </a:solidFill>
              </a:rPr>
              <a:t>的　</a:t>
            </a:r>
            <a:endParaRPr lang="en-US" altLang="zh-CN" sz="2200" b="1" dirty="0" smtClean="0">
              <a:solidFill>
                <a:srgbClr val="C00000"/>
              </a:solidFill>
            </a:endParaRPr>
          </a:p>
          <a:p>
            <a:pPr>
              <a:lnSpc>
                <a:spcPct val="180000"/>
              </a:lnSpc>
            </a:pPr>
            <a:r>
              <a:rPr lang="zh-CN" altLang="en-US" sz="2200" b="1" dirty="0" smtClean="0">
                <a:solidFill>
                  <a:srgbClr val="C00000"/>
                </a:solidFill>
              </a:rPr>
              <a:t>         使</a:t>
            </a:r>
            <a:r>
              <a:rPr lang="zh-CN" altLang="en-US" sz="2200" b="1" dirty="0">
                <a:solidFill>
                  <a:srgbClr val="C00000"/>
                </a:solidFill>
              </a:rPr>
              <a:t>危险，危及　</a:t>
            </a:r>
            <a:endParaRPr lang="en-US" altLang="zh-CN" sz="2200" b="1" dirty="0" smtClean="0">
              <a:solidFill>
                <a:srgbClr val="C00000"/>
              </a:solidFill>
            </a:endParaRPr>
          </a:p>
          <a:p>
            <a:pPr>
              <a:lnSpc>
                <a:spcPct val="180000"/>
              </a:lnSpc>
            </a:pPr>
            <a:r>
              <a:rPr lang="zh-CN" altLang="en-US" sz="2200" b="1" dirty="0" smtClean="0">
                <a:solidFill>
                  <a:srgbClr val="C00000"/>
                </a:solidFill>
              </a:rPr>
              <a:t>      数据</a:t>
            </a:r>
            <a:r>
              <a:rPr lang="zh-CN" altLang="en-US" sz="2200" b="1" dirty="0">
                <a:solidFill>
                  <a:srgbClr val="C00000"/>
                </a:solidFill>
              </a:rPr>
              <a:t>　</a:t>
            </a:r>
            <a:endParaRPr lang="en-US" altLang="zh-CN" sz="2200" b="1" dirty="0" smtClean="0">
              <a:solidFill>
                <a:srgbClr val="C00000"/>
              </a:solidFill>
            </a:endParaRPr>
          </a:p>
          <a:p>
            <a:pPr>
              <a:lnSpc>
                <a:spcPct val="180000"/>
              </a:lnSpc>
            </a:pPr>
            <a:r>
              <a:rPr lang="zh-CN" altLang="en-US" sz="2200" b="1" dirty="0" smtClean="0">
                <a:solidFill>
                  <a:srgbClr val="C00000"/>
                </a:solidFill>
              </a:rPr>
              <a:t>            数据库</a:t>
            </a:r>
            <a:endParaRPr lang="zh-CN" altLang="en-US" sz="2200" b="1" dirty="0">
              <a:solidFill>
                <a:srgbClr val="C00000"/>
              </a:solidFill>
            </a:endParaRPr>
          </a:p>
          <a:p>
            <a:pPr>
              <a:lnSpc>
                <a:spcPct val="180000"/>
              </a:lnSpc>
            </a:pPr>
            <a:r>
              <a:rPr lang="zh-CN" altLang="en-US" sz="2200" b="1" dirty="0" smtClean="0">
                <a:solidFill>
                  <a:srgbClr val="C00000"/>
                </a:solidFill>
              </a:rPr>
              <a:t>日期</a:t>
            </a:r>
            <a:r>
              <a:rPr lang="zh-CN" altLang="en-US" sz="2200" b="1" dirty="0">
                <a:solidFill>
                  <a:srgbClr val="C00000"/>
                </a:solidFill>
              </a:rPr>
              <a:t>；约会　</a:t>
            </a:r>
            <a:endParaRPr lang="en-US" altLang="zh-CN" sz="2200" b="1" dirty="0" smtClean="0">
              <a:solidFill>
                <a:srgbClr val="C00000"/>
              </a:solidFill>
            </a:endParaRPr>
          </a:p>
          <a:p>
            <a:pPr>
              <a:lnSpc>
                <a:spcPct val="180000"/>
              </a:lnSpc>
            </a:pPr>
            <a:r>
              <a:rPr lang="zh-CN" altLang="en-US" sz="2200" b="1" dirty="0" smtClean="0">
                <a:solidFill>
                  <a:srgbClr val="C00000"/>
                </a:solidFill>
              </a:rPr>
              <a:t>           更新</a:t>
            </a:r>
            <a:r>
              <a:rPr lang="zh-CN" altLang="en-US" sz="2200" b="1" dirty="0">
                <a:solidFill>
                  <a:srgbClr val="C00000"/>
                </a:solidFill>
              </a:rPr>
              <a:t>　</a:t>
            </a:r>
            <a:endParaRPr lang="en-US" altLang="zh-CN" sz="2200" b="1" dirty="0" smtClean="0">
              <a:solidFill>
                <a:srgbClr val="C00000"/>
              </a:solidFill>
            </a:endParaRPr>
          </a:p>
          <a:p>
            <a:pPr>
              <a:lnSpc>
                <a:spcPct val="180000"/>
              </a:lnSpc>
            </a:pPr>
            <a:r>
              <a:rPr lang="zh-CN" altLang="en-US" sz="2200" b="1" dirty="0" smtClean="0">
                <a:solidFill>
                  <a:srgbClr val="C00000"/>
                </a:solidFill>
              </a:rPr>
              <a:t>                 装饰</a:t>
            </a:r>
            <a:endParaRPr lang="zh-CN" altLang="en-US" sz="2200" b="1" dirty="0">
              <a:solidFill>
                <a:srgbClr val="C00000"/>
              </a:solidFill>
            </a:endParaRPr>
          </a:p>
        </p:txBody>
      </p:sp>
      <p:sp>
        <p:nvSpPr>
          <p:cNvPr id="1049961" name="文本框 6"/>
          <p:cNvSpPr txBox="1"/>
          <p:nvPr/>
        </p:nvSpPr>
        <p:spPr>
          <a:xfrm>
            <a:off x="8169565" y="571991"/>
            <a:ext cx="3437779" cy="4967514"/>
          </a:xfrm>
          <a:prstGeom prst="rect">
            <a:avLst/>
          </a:prstGeom>
          <a:noFill/>
        </p:spPr>
        <p:txBody>
          <a:bodyPr wrap="square" rtlCol="0">
            <a:spAutoFit/>
          </a:bodyPr>
          <a:lstStyle/>
          <a:p>
            <a:pPr>
              <a:lnSpc>
                <a:spcPct val="180000"/>
              </a:lnSpc>
            </a:pPr>
            <a:r>
              <a:rPr lang="zh-CN" altLang="en-US" sz="2200" b="1" dirty="0" smtClean="0">
                <a:solidFill>
                  <a:srgbClr val="C00000"/>
                </a:solidFill>
              </a:rPr>
              <a:t>    深度</a:t>
            </a:r>
            <a:r>
              <a:rPr lang="zh-CN" altLang="en-US" sz="2200" b="1" dirty="0">
                <a:solidFill>
                  <a:srgbClr val="C00000"/>
                </a:solidFill>
              </a:rPr>
              <a:t>　</a:t>
            </a:r>
            <a:endParaRPr lang="en-US" altLang="zh-CN" sz="2200" b="1" dirty="0" smtClean="0">
              <a:solidFill>
                <a:srgbClr val="C00000"/>
              </a:solidFill>
            </a:endParaRPr>
          </a:p>
          <a:p>
            <a:pPr>
              <a:lnSpc>
                <a:spcPct val="180000"/>
              </a:lnSpc>
            </a:pPr>
            <a:r>
              <a:rPr lang="zh-CN" altLang="en-US" sz="2200" b="1" dirty="0" smtClean="0">
                <a:solidFill>
                  <a:srgbClr val="C00000"/>
                </a:solidFill>
              </a:rPr>
              <a:t>        保卫</a:t>
            </a:r>
            <a:endParaRPr lang="zh-CN" altLang="en-US" sz="2200" b="1" dirty="0">
              <a:solidFill>
                <a:srgbClr val="C00000"/>
              </a:solidFill>
            </a:endParaRPr>
          </a:p>
          <a:p>
            <a:pPr>
              <a:lnSpc>
                <a:spcPct val="180000"/>
              </a:lnSpc>
            </a:pPr>
            <a:r>
              <a:rPr lang="zh-CN" altLang="en-US" sz="2200" b="1" dirty="0" smtClean="0">
                <a:solidFill>
                  <a:srgbClr val="C00000"/>
                </a:solidFill>
              </a:rPr>
              <a:t>           防卫</a:t>
            </a:r>
            <a:endParaRPr lang="en-US" altLang="zh-CN" sz="2200" b="1" dirty="0" smtClean="0">
              <a:solidFill>
                <a:srgbClr val="C00000"/>
              </a:solidFill>
            </a:endParaRPr>
          </a:p>
          <a:p>
            <a:pPr>
              <a:lnSpc>
                <a:spcPct val="180000"/>
              </a:lnSpc>
            </a:pPr>
            <a:r>
              <a:rPr lang="zh-CN" altLang="en-US" sz="2200" b="1" dirty="0" smtClean="0">
                <a:solidFill>
                  <a:srgbClr val="C00000"/>
                </a:solidFill>
              </a:rPr>
              <a:t>   冒犯</a:t>
            </a:r>
            <a:r>
              <a:rPr lang="zh-CN" altLang="en-US" sz="2200" b="1" dirty="0">
                <a:solidFill>
                  <a:srgbClr val="C00000"/>
                </a:solidFill>
              </a:rPr>
              <a:t>，</a:t>
            </a:r>
            <a:r>
              <a:rPr lang="zh-CN" altLang="en-US" sz="2200" b="1" dirty="0" smtClean="0">
                <a:solidFill>
                  <a:srgbClr val="C00000"/>
                </a:solidFill>
              </a:rPr>
              <a:t>得罪</a:t>
            </a:r>
            <a:endParaRPr lang="en-US" altLang="zh-CN" sz="2200" b="1" dirty="0" smtClean="0">
              <a:solidFill>
                <a:srgbClr val="C00000"/>
              </a:solidFill>
            </a:endParaRPr>
          </a:p>
          <a:p>
            <a:pPr>
              <a:lnSpc>
                <a:spcPct val="180000"/>
              </a:lnSpc>
            </a:pPr>
            <a:r>
              <a:rPr lang="zh-CN" altLang="en-US" sz="2200" b="1" dirty="0" smtClean="0">
                <a:solidFill>
                  <a:srgbClr val="C00000"/>
                </a:solidFill>
              </a:rPr>
              <a:t>         冒犯</a:t>
            </a:r>
            <a:endParaRPr lang="en-US" altLang="zh-CN" sz="2200" b="1" dirty="0" smtClean="0">
              <a:solidFill>
                <a:srgbClr val="C00000"/>
              </a:solidFill>
            </a:endParaRPr>
          </a:p>
          <a:p>
            <a:pPr>
              <a:lnSpc>
                <a:spcPct val="180000"/>
              </a:lnSpc>
            </a:pPr>
            <a:r>
              <a:rPr lang="zh-CN" altLang="en-US" sz="2200" b="1" dirty="0" smtClean="0">
                <a:solidFill>
                  <a:srgbClr val="C00000"/>
                </a:solidFill>
              </a:rPr>
              <a:t>   </a:t>
            </a:r>
            <a:r>
              <a:rPr lang="zh-CN" altLang="en-US" sz="2200" b="1" i="1" dirty="0" smtClean="0">
                <a:solidFill>
                  <a:srgbClr val="C00000"/>
                </a:solidFill>
              </a:rPr>
              <a:t>  </a:t>
            </a:r>
            <a:r>
              <a:rPr lang="zh-CN" altLang="en-US" sz="2200" b="1" dirty="0" smtClean="0">
                <a:solidFill>
                  <a:srgbClr val="C00000"/>
                </a:solidFill>
              </a:rPr>
              <a:t>            处方</a:t>
            </a:r>
            <a:endParaRPr lang="en-US" altLang="zh-CN" sz="2200" b="1" dirty="0" smtClean="0">
              <a:solidFill>
                <a:srgbClr val="C00000"/>
              </a:solidFill>
            </a:endParaRPr>
          </a:p>
          <a:p>
            <a:pPr>
              <a:lnSpc>
                <a:spcPct val="180000"/>
              </a:lnSpc>
            </a:pPr>
            <a:r>
              <a:rPr lang="zh-CN" altLang="en-US" sz="2200" b="1" dirty="0" smtClean="0">
                <a:solidFill>
                  <a:srgbClr val="C00000"/>
                </a:solidFill>
              </a:rPr>
              <a:t>        捐献</a:t>
            </a:r>
            <a:r>
              <a:rPr lang="zh-CN" altLang="en-US" sz="2200" b="1" dirty="0">
                <a:solidFill>
                  <a:srgbClr val="C00000"/>
                </a:solidFill>
              </a:rPr>
              <a:t>；订阅　</a:t>
            </a:r>
            <a:endParaRPr lang="en-US" altLang="zh-CN" sz="2200" b="1" dirty="0" smtClean="0">
              <a:solidFill>
                <a:srgbClr val="C00000"/>
              </a:solidFill>
            </a:endParaRPr>
          </a:p>
          <a:p>
            <a:pPr>
              <a:lnSpc>
                <a:spcPct val="180000"/>
              </a:lnSpc>
            </a:pPr>
            <a:r>
              <a:rPr lang="zh-CN" altLang="en-US" sz="2200" b="1" dirty="0" smtClean="0">
                <a:solidFill>
                  <a:srgbClr val="C00000"/>
                </a:solidFill>
              </a:rPr>
              <a:t>        投票</a:t>
            </a:r>
            <a:endParaRPr lang="en-US" altLang="zh-CN" sz="2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57"/>
                                        </p:tgtEl>
                                        <p:attrNameLst>
                                          <p:attrName>style.visibility</p:attrName>
                                        </p:attrNameLst>
                                      </p:cBhvr>
                                      <p:to>
                                        <p:strVal val="visible"/>
                                      </p:to>
                                    </p:set>
                                    <p:animEffect transition="in" filter="fade">
                                      <p:cBhvr>
                                        <p:cTn id="7" dur="1000"/>
                                        <p:tgtEl>
                                          <p:spTgt spid="1049957"/>
                                        </p:tgtEl>
                                      </p:cBhvr>
                                    </p:animEffect>
                                    <p:anim calcmode="lin" valueType="num">
                                      <p:cBhvr>
                                        <p:cTn id="8" dur="1000" fill="hold"/>
                                        <p:tgtEl>
                                          <p:spTgt spid="1049957"/>
                                        </p:tgtEl>
                                        <p:attrNameLst>
                                          <p:attrName>ppt_x</p:attrName>
                                        </p:attrNameLst>
                                      </p:cBhvr>
                                      <p:tavLst>
                                        <p:tav tm="0">
                                          <p:val>
                                            <p:strVal val="#ppt_x"/>
                                          </p:val>
                                        </p:tav>
                                        <p:tav tm="100000">
                                          <p:val>
                                            <p:strVal val="#ppt_x"/>
                                          </p:val>
                                        </p:tav>
                                      </p:tavLst>
                                    </p:anim>
                                    <p:anim calcmode="lin" valueType="num">
                                      <p:cBhvr>
                                        <p:cTn id="9" dur="1000" fill="hold"/>
                                        <p:tgtEl>
                                          <p:spTgt spid="10499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56"/>
                                        </p:tgtEl>
                                        <p:attrNameLst>
                                          <p:attrName>style.visibility</p:attrName>
                                        </p:attrNameLst>
                                      </p:cBhvr>
                                      <p:to>
                                        <p:strVal val="visible"/>
                                      </p:to>
                                    </p:set>
                                    <p:animEffect transition="in" filter="barn(outVertical)">
                                      <p:cBhvr>
                                        <p:cTn id="13" dur="500"/>
                                        <p:tgtEl>
                                          <p:spTgt spid="1049956"/>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58"/>
                                        </p:tgtEl>
                                        <p:attrNameLst>
                                          <p:attrName>style.visibility</p:attrName>
                                        </p:attrNameLst>
                                      </p:cBhvr>
                                      <p:to>
                                        <p:strVal val="visible"/>
                                      </p:to>
                                    </p:set>
                                    <p:animEffect transition="in" filter="randombar(horizontal)">
                                      <p:cBhvr>
                                        <p:cTn id="17" dur="500"/>
                                        <p:tgtEl>
                                          <p:spTgt spid="1049958"/>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049959"/>
                                        </p:tgtEl>
                                        <p:attrNameLst>
                                          <p:attrName>style.visibility</p:attrName>
                                        </p:attrNameLst>
                                      </p:cBhvr>
                                      <p:to>
                                        <p:strVal val="visible"/>
                                      </p:to>
                                    </p:set>
                                    <p:animEffect transition="in" filter="randombar(horizontal)">
                                      <p:cBhvr>
                                        <p:cTn id="21" dur="500"/>
                                        <p:tgtEl>
                                          <p:spTgt spid="10499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49960"/>
                                        </p:tgtEl>
                                        <p:attrNameLst>
                                          <p:attrName>style.visibility</p:attrName>
                                        </p:attrNameLst>
                                      </p:cBhvr>
                                      <p:to>
                                        <p:strVal val="visible"/>
                                      </p:to>
                                    </p:set>
                                    <p:animEffect transition="in" filter="wipe(up)">
                                      <p:cBhvr>
                                        <p:cTn id="26" dur="500"/>
                                        <p:tgtEl>
                                          <p:spTgt spid="104996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49961"/>
                                        </p:tgtEl>
                                        <p:attrNameLst>
                                          <p:attrName>style.visibility</p:attrName>
                                        </p:attrNameLst>
                                      </p:cBhvr>
                                      <p:to>
                                        <p:strVal val="visible"/>
                                      </p:to>
                                    </p:set>
                                    <p:animEffect transition="in" filter="wipe(up)">
                                      <p:cBhvr>
                                        <p:cTn id="31" dur="500"/>
                                        <p:tgtEl>
                                          <p:spTgt spid="1049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56" grpId="0" animBg="1"/>
      <p:bldP spid="1049957" grpId="0"/>
      <p:bldP spid="1049958" grpId="0"/>
      <p:bldP spid="1049959" grpId="0"/>
      <p:bldP spid="1049960" grpId="0"/>
      <p:bldP spid="10499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62"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63" name="标题 1"/>
          <p:cNvSpPr>
            <a:spLocks noGrp="1"/>
          </p:cNvSpPr>
          <p:nvPr>
            <p:ph type="title"/>
          </p:nvPr>
        </p:nvSpPr>
        <p:spPr/>
        <p:txBody>
          <a:bodyPr>
            <a:noAutofit/>
          </a:bodyPr>
          <a:lstStyle/>
          <a:p>
            <a:r>
              <a:rPr lang="en-US" altLang="zh-CN" sz="2800" dirty="0" smtClean="0">
                <a:solidFill>
                  <a:schemeClr val="accent6">
                    <a:lumMod val="50000"/>
                  </a:schemeClr>
                </a:solidFill>
              </a:rPr>
              <a:t>II. </a:t>
            </a:r>
            <a:r>
              <a:rPr lang="zh-CN" altLang="en-US" dirty="0" smtClean="0"/>
              <a:t>写出</a:t>
            </a:r>
            <a:r>
              <a:rPr lang="zh-CN" altLang="en-US" dirty="0"/>
              <a:t>单词的正确含义</a:t>
            </a:r>
            <a:endParaRPr lang="zh-CN" altLang="en-US" sz="2800" dirty="0">
              <a:solidFill>
                <a:schemeClr val="accent6">
                  <a:lumMod val="50000"/>
                </a:schemeClr>
              </a:solidFill>
            </a:endParaRPr>
          </a:p>
        </p:txBody>
      </p:sp>
      <p:sp>
        <p:nvSpPr>
          <p:cNvPr id="1049964" name="文本占位符 2"/>
          <p:cNvSpPr>
            <a:spLocks noGrp="1"/>
          </p:cNvSpPr>
          <p:nvPr>
            <p:ph type="body" idx="1"/>
          </p:nvPr>
        </p:nvSpPr>
        <p:spPr>
          <a:xfrm>
            <a:off x="241540" y="711148"/>
            <a:ext cx="5871877" cy="5911999"/>
          </a:xfrm>
        </p:spPr>
        <p:txBody>
          <a:bodyPr>
            <a:normAutofit/>
          </a:bodyPr>
          <a:lstStyle/>
          <a:p>
            <a:pPr>
              <a:lnSpc>
                <a:spcPct val="130000"/>
              </a:lnSpc>
            </a:pPr>
            <a:r>
              <a:rPr lang="en-US" altLang="zh-CN" b="1" dirty="0"/>
              <a:t>17</a:t>
            </a:r>
            <a:r>
              <a:rPr lang="zh-CN" altLang="en-US" b="1" dirty="0"/>
              <a:t>．</a:t>
            </a:r>
            <a:r>
              <a:rPr lang="en-US" altLang="zh-CN" b="1" dirty="0"/>
              <a:t>die </a:t>
            </a:r>
            <a:r>
              <a:rPr lang="en-US" altLang="zh-CN" b="1" i="1" dirty="0"/>
              <a:t>vi</a:t>
            </a:r>
            <a:r>
              <a:rPr lang="en-US" altLang="zh-CN" b="1" i="1" dirty="0" smtClean="0"/>
              <a:t>.   </a:t>
            </a:r>
            <a:r>
              <a:rPr lang="en-US" altLang="zh-CN" b="1" dirty="0" smtClean="0"/>
              <a:t>____________</a:t>
            </a:r>
            <a:r>
              <a:rPr lang="zh-CN" altLang="en-US" b="1" dirty="0"/>
              <a:t>　　　　　</a:t>
            </a:r>
            <a:endParaRPr lang="zh-CN" altLang="en-US" b="1" dirty="0"/>
          </a:p>
          <a:p>
            <a:pPr>
              <a:lnSpc>
                <a:spcPct val="130000"/>
              </a:lnSpc>
            </a:pPr>
            <a:r>
              <a:rPr lang="en-US" altLang="zh-CN" b="1" dirty="0"/>
              <a:t>18</a:t>
            </a:r>
            <a:r>
              <a:rPr lang="zh-CN" altLang="en-US" b="1" dirty="0"/>
              <a:t>．</a:t>
            </a:r>
            <a:r>
              <a:rPr lang="en-US" altLang="zh-CN" b="1" dirty="0"/>
              <a:t>deadline </a:t>
            </a:r>
            <a:r>
              <a:rPr lang="en-US" altLang="zh-CN" b="1" i="1" dirty="0"/>
              <a:t>n</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a:t>19</a:t>
            </a:r>
            <a:r>
              <a:rPr lang="zh-CN" altLang="en-US" b="1" dirty="0"/>
              <a:t>．</a:t>
            </a:r>
            <a:r>
              <a:rPr lang="en-US" altLang="zh-CN" b="1" dirty="0"/>
              <a:t>headline </a:t>
            </a:r>
            <a:r>
              <a:rPr lang="en-US" altLang="zh-CN" b="1" i="1" dirty="0"/>
              <a:t>n</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a:t>20</a:t>
            </a:r>
            <a:r>
              <a:rPr lang="zh-CN" altLang="en-US" b="1" dirty="0"/>
              <a:t>．</a:t>
            </a:r>
            <a:r>
              <a:rPr lang="en-US" altLang="zh-CN" b="1" dirty="0"/>
              <a:t>outline </a:t>
            </a:r>
            <a:r>
              <a:rPr lang="en-US" altLang="zh-CN" b="1" i="1" dirty="0"/>
              <a:t>n</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a:t>21</a:t>
            </a:r>
            <a:r>
              <a:rPr lang="zh-CN" altLang="en-US" b="1" dirty="0"/>
              <a:t>．</a:t>
            </a:r>
            <a:r>
              <a:rPr lang="en-US" altLang="zh-CN" b="1" dirty="0"/>
              <a:t>conference </a:t>
            </a:r>
            <a:r>
              <a:rPr lang="en-US" altLang="zh-CN" b="1" i="1" dirty="0"/>
              <a:t>n</a:t>
            </a:r>
            <a:r>
              <a:rPr lang="zh-CN" altLang="en-US" b="1" dirty="0"/>
              <a:t>．</a:t>
            </a:r>
            <a:r>
              <a:rPr lang="en-US" altLang="zh-CN" b="1" dirty="0"/>
              <a:t>____________</a:t>
            </a:r>
            <a:r>
              <a:rPr lang="zh-CN" altLang="en-US" b="1" dirty="0"/>
              <a:t>　　　　　</a:t>
            </a:r>
            <a:endParaRPr lang="zh-CN" altLang="en-US" b="1" dirty="0"/>
          </a:p>
          <a:p>
            <a:pPr>
              <a:lnSpc>
                <a:spcPct val="130000"/>
              </a:lnSpc>
            </a:pPr>
            <a:r>
              <a:rPr lang="en-US" altLang="zh-CN" b="1" dirty="0" smtClean="0"/>
              <a:t>22</a:t>
            </a:r>
            <a:r>
              <a:rPr lang="zh-CN" altLang="en-US" b="1" dirty="0" smtClean="0"/>
              <a:t>．</a:t>
            </a:r>
            <a:r>
              <a:rPr lang="en-US" altLang="zh-CN" b="1" dirty="0" smtClean="0"/>
              <a:t>infer </a:t>
            </a:r>
            <a:r>
              <a:rPr lang="en-US" altLang="zh-CN" b="1" i="1" dirty="0" err="1" smtClean="0"/>
              <a:t>vt</a:t>
            </a:r>
            <a:r>
              <a:rPr lang="en-US" altLang="zh-CN" b="1" dirty="0" smtClean="0"/>
              <a:t>.    ____________</a:t>
            </a:r>
            <a:r>
              <a:rPr lang="zh-CN" altLang="en-US" b="1" dirty="0" smtClean="0"/>
              <a:t>　　　　　</a:t>
            </a:r>
            <a:endParaRPr lang="zh-CN" altLang="en-US" b="1" dirty="0" smtClean="0"/>
          </a:p>
          <a:p>
            <a:pPr>
              <a:lnSpc>
                <a:spcPct val="130000"/>
              </a:lnSpc>
            </a:pPr>
            <a:r>
              <a:rPr lang="en-US" altLang="zh-CN" b="1" dirty="0" smtClean="0"/>
              <a:t>23</a:t>
            </a:r>
            <a:r>
              <a:rPr lang="zh-CN" altLang="en-US" b="1" dirty="0" smtClean="0"/>
              <a:t>．</a:t>
            </a:r>
            <a:r>
              <a:rPr lang="en-US" altLang="zh-CN" b="1" dirty="0" smtClean="0"/>
              <a:t>preference </a:t>
            </a:r>
            <a:r>
              <a:rPr lang="en-US" altLang="zh-CN" b="1" i="1" dirty="0" smtClean="0"/>
              <a:t>n</a:t>
            </a:r>
            <a:r>
              <a:rPr lang="zh-CN" altLang="en-US" b="1" dirty="0" smtClean="0"/>
              <a:t>．</a:t>
            </a:r>
            <a:r>
              <a:rPr lang="en-US" altLang="zh-CN" b="1" dirty="0" smtClean="0"/>
              <a:t>____________</a:t>
            </a:r>
            <a:r>
              <a:rPr lang="zh-CN" altLang="en-US" b="1" dirty="0" smtClean="0"/>
              <a:t>　　　　　</a:t>
            </a:r>
            <a:endParaRPr lang="zh-CN" altLang="en-US" b="1" dirty="0" smtClean="0"/>
          </a:p>
          <a:p>
            <a:pPr>
              <a:lnSpc>
                <a:spcPct val="130000"/>
              </a:lnSpc>
            </a:pPr>
            <a:r>
              <a:rPr lang="en-US" altLang="zh-CN" b="1" dirty="0" smtClean="0"/>
              <a:t>24</a:t>
            </a:r>
            <a:r>
              <a:rPr lang="zh-CN" altLang="en-US" b="1" dirty="0" smtClean="0"/>
              <a:t>．</a:t>
            </a:r>
            <a:r>
              <a:rPr lang="en-US" altLang="zh-CN" b="1" dirty="0" smtClean="0"/>
              <a:t>reference </a:t>
            </a:r>
            <a:r>
              <a:rPr lang="en-US" altLang="zh-CN" b="1" i="1" dirty="0" smtClean="0"/>
              <a:t>n</a:t>
            </a:r>
            <a:r>
              <a:rPr lang="zh-CN" altLang="en-US" b="1" dirty="0" smtClean="0"/>
              <a:t>．</a:t>
            </a:r>
            <a:r>
              <a:rPr lang="en-US" altLang="zh-CN" b="1" dirty="0" smtClean="0"/>
              <a:t>____________</a:t>
            </a:r>
            <a:r>
              <a:rPr lang="zh-CN" altLang="en-US" b="1" dirty="0" smtClean="0"/>
              <a:t>　　　　　</a:t>
            </a:r>
            <a:endParaRPr lang="zh-CN" altLang="en-US" b="1" dirty="0"/>
          </a:p>
        </p:txBody>
      </p:sp>
      <p:sp>
        <p:nvSpPr>
          <p:cNvPr id="1049965" name="文本占位符 2"/>
          <p:cNvSpPr txBox="1"/>
          <p:nvPr/>
        </p:nvSpPr>
        <p:spPr>
          <a:xfrm>
            <a:off x="6049402" y="711148"/>
            <a:ext cx="5871877" cy="59119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30000"/>
              </a:lnSpc>
            </a:pPr>
            <a:r>
              <a:rPr lang="en-US" altLang="zh-CN" b="1" dirty="0" smtClean="0"/>
              <a:t>25</a:t>
            </a:r>
            <a:r>
              <a:rPr lang="zh-CN" altLang="en-US" b="1" dirty="0"/>
              <a:t>．</a:t>
            </a:r>
            <a:r>
              <a:rPr lang="en-US" altLang="zh-CN" b="1" dirty="0"/>
              <a:t>suffering </a:t>
            </a:r>
            <a:r>
              <a:rPr lang="en-US" altLang="zh-CN" b="1" i="1" dirty="0"/>
              <a:t>n</a:t>
            </a:r>
            <a:r>
              <a:rPr lang="zh-CN" altLang="en-US" b="1" dirty="0"/>
              <a:t>．</a:t>
            </a:r>
            <a:r>
              <a:rPr lang="en-US" altLang="zh-CN" b="1" dirty="0"/>
              <a:t>____________</a:t>
            </a:r>
            <a:r>
              <a:rPr lang="zh-CN" altLang="en-US" b="1" dirty="0"/>
              <a:t>　　　　　</a:t>
            </a:r>
            <a:endParaRPr lang="zh-CN" altLang="en-US" b="1" dirty="0"/>
          </a:p>
        </p:txBody>
      </p:sp>
      <p:sp>
        <p:nvSpPr>
          <p:cNvPr id="1049966" name="文本框 5"/>
          <p:cNvSpPr txBox="1"/>
          <p:nvPr/>
        </p:nvSpPr>
        <p:spPr>
          <a:xfrm>
            <a:off x="2248475" y="594026"/>
            <a:ext cx="3518049" cy="4967514"/>
          </a:xfrm>
          <a:prstGeom prst="rect">
            <a:avLst/>
          </a:prstGeom>
          <a:noFill/>
        </p:spPr>
        <p:txBody>
          <a:bodyPr wrap="square" rtlCol="0">
            <a:spAutoFit/>
          </a:bodyPr>
          <a:lstStyle/>
          <a:p>
            <a:pPr>
              <a:lnSpc>
                <a:spcPct val="180000"/>
              </a:lnSpc>
            </a:pPr>
            <a:r>
              <a:rPr lang="zh-CN" altLang="en-US" sz="2200" b="1" dirty="0" smtClean="0">
                <a:solidFill>
                  <a:srgbClr val="C00000"/>
                </a:solidFill>
              </a:rPr>
              <a:t>     死</a:t>
            </a:r>
            <a:r>
              <a:rPr lang="zh-CN" altLang="en-US" sz="2200" b="1" dirty="0">
                <a:solidFill>
                  <a:srgbClr val="C00000"/>
                </a:solidFill>
              </a:rPr>
              <a:t>　</a:t>
            </a:r>
            <a:endParaRPr lang="en-US" altLang="zh-CN" sz="2200" b="1" dirty="0" smtClean="0">
              <a:solidFill>
                <a:srgbClr val="C00000"/>
              </a:solidFill>
            </a:endParaRPr>
          </a:p>
          <a:p>
            <a:pPr>
              <a:lnSpc>
                <a:spcPct val="180000"/>
              </a:lnSpc>
            </a:pPr>
            <a:r>
              <a:rPr lang="zh-CN" altLang="en-US" sz="2200" b="1" dirty="0" smtClean="0">
                <a:solidFill>
                  <a:srgbClr val="C00000"/>
                </a:solidFill>
              </a:rPr>
              <a:t>         最后</a:t>
            </a:r>
            <a:r>
              <a:rPr lang="zh-CN" altLang="en-US" sz="2200" b="1" dirty="0">
                <a:solidFill>
                  <a:srgbClr val="C00000"/>
                </a:solidFill>
              </a:rPr>
              <a:t>期限　</a:t>
            </a:r>
            <a:endParaRPr lang="en-US" altLang="zh-CN" sz="2200" b="1" dirty="0" smtClean="0">
              <a:solidFill>
                <a:srgbClr val="C00000"/>
              </a:solidFill>
            </a:endParaRPr>
          </a:p>
          <a:p>
            <a:pPr>
              <a:lnSpc>
                <a:spcPct val="180000"/>
              </a:lnSpc>
            </a:pPr>
            <a:r>
              <a:rPr lang="zh-CN" altLang="en-US" sz="2200" b="1" dirty="0" smtClean="0">
                <a:solidFill>
                  <a:srgbClr val="C00000"/>
                </a:solidFill>
              </a:rPr>
              <a:t>       头条</a:t>
            </a:r>
            <a:r>
              <a:rPr lang="zh-CN" altLang="en-US" sz="2200" b="1" dirty="0">
                <a:solidFill>
                  <a:srgbClr val="C00000"/>
                </a:solidFill>
              </a:rPr>
              <a:t>大标题　</a:t>
            </a:r>
            <a:endParaRPr lang="en-US" altLang="zh-CN" sz="2200" b="1" dirty="0" smtClean="0">
              <a:solidFill>
                <a:srgbClr val="C00000"/>
              </a:solidFill>
            </a:endParaRPr>
          </a:p>
          <a:p>
            <a:pPr>
              <a:lnSpc>
                <a:spcPct val="180000"/>
              </a:lnSpc>
            </a:pPr>
            <a:r>
              <a:rPr lang="zh-CN" altLang="en-US" sz="2200" b="1" dirty="0" smtClean="0">
                <a:solidFill>
                  <a:srgbClr val="C00000"/>
                </a:solidFill>
              </a:rPr>
              <a:t>            轮廓</a:t>
            </a:r>
            <a:endParaRPr lang="en-US" altLang="zh-CN" sz="2200" b="1" dirty="0" smtClean="0">
              <a:solidFill>
                <a:srgbClr val="C00000"/>
              </a:solidFill>
            </a:endParaRPr>
          </a:p>
          <a:p>
            <a:pPr>
              <a:lnSpc>
                <a:spcPct val="180000"/>
              </a:lnSpc>
            </a:pPr>
            <a:r>
              <a:rPr lang="zh-CN" altLang="en-US" sz="2200" b="1" dirty="0" smtClean="0">
                <a:solidFill>
                  <a:srgbClr val="C00000"/>
                </a:solidFill>
              </a:rPr>
              <a:t>                  会议</a:t>
            </a:r>
            <a:endParaRPr lang="en-US" altLang="zh-CN" sz="2200" b="1" dirty="0" smtClean="0">
              <a:solidFill>
                <a:srgbClr val="C00000"/>
              </a:solidFill>
            </a:endParaRPr>
          </a:p>
          <a:p>
            <a:pPr>
              <a:lnSpc>
                <a:spcPct val="180000"/>
              </a:lnSpc>
            </a:pPr>
            <a:r>
              <a:rPr lang="zh-CN" altLang="en-US" sz="2200" b="1" dirty="0" smtClean="0">
                <a:solidFill>
                  <a:srgbClr val="C00000"/>
                </a:solidFill>
              </a:rPr>
              <a:t>推论</a:t>
            </a:r>
            <a:r>
              <a:rPr lang="zh-CN" altLang="en-US" sz="2200" b="1" dirty="0">
                <a:solidFill>
                  <a:srgbClr val="C00000"/>
                </a:solidFill>
              </a:rPr>
              <a:t>，推断　</a:t>
            </a:r>
            <a:endParaRPr lang="en-US" altLang="zh-CN" sz="2200" b="1" dirty="0" smtClean="0">
              <a:solidFill>
                <a:srgbClr val="C00000"/>
              </a:solidFill>
            </a:endParaRPr>
          </a:p>
          <a:p>
            <a:pPr>
              <a:lnSpc>
                <a:spcPct val="180000"/>
              </a:lnSpc>
            </a:pPr>
            <a:r>
              <a:rPr lang="zh-CN" altLang="en-US" sz="2200" b="1" dirty="0" smtClean="0">
                <a:solidFill>
                  <a:srgbClr val="C00000"/>
                </a:solidFill>
              </a:rPr>
              <a:t>                  偏爱</a:t>
            </a:r>
            <a:endParaRPr lang="en-US" altLang="zh-CN" sz="2200" b="1" dirty="0" smtClean="0">
              <a:solidFill>
                <a:srgbClr val="C00000"/>
              </a:solidFill>
            </a:endParaRPr>
          </a:p>
          <a:p>
            <a:pPr>
              <a:lnSpc>
                <a:spcPct val="180000"/>
              </a:lnSpc>
            </a:pPr>
            <a:r>
              <a:rPr lang="zh-CN" altLang="en-US" sz="2200" b="1" dirty="0" smtClean="0">
                <a:solidFill>
                  <a:srgbClr val="C00000"/>
                </a:solidFill>
              </a:rPr>
              <a:t>      参考</a:t>
            </a:r>
            <a:r>
              <a:rPr lang="zh-CN" altLang="en-US" sz="2200" b="1" dirty="0">
                <a:solidFill>
                  <a:srgbClr val="C00000"/>
                </a:solidFill>
              </a:rPr>
              <a:t>；证人，证明</a:t>
            </a:r>
            <a:endParaRPr lang="zh-CN" altLang="en-US" sz="2200" b="1" dirty="0">
              <a:solidFill>
                <a:srgbClr val="C00000"/>
              </a:solidFill>
            </a:endParaRPr>
          </a:p>
        </p:txBody>
      </p:sp>
      <p:sp>
        <p:nvSpPr>
          <p:cNvPr id="1049967" name="文本框 6"/>
          <p:cNvSpPr txBox="1"/>
          <p:nvPr/>
        </p:nvSpPr>
        <p:spPr>
          <a:xfrm>
            <a:off x="8527476" y="549957"/>
            <a:ext cx="2768702" cy="618439"/>
          </a:xfrm>
          <a:prstGeom prst="rect">
            <a:avLst/>
          </a:prstGeom>
          <a:noFill/>
        </p:spPr>
        <p:txBody>
          <a:bodyPr wrap="square" rtlCol="0">
            <a:spAutoFit/>
          </a:bodyPr>
          <a:lstStyle/>
          <a:p>
            <a:pPr>
              <a:lnSpc>
                <a:spcPct val="180000"/>
              </a:lnSpc>
            </a:pPr>
            <a:r>
              <a:rPr lang="zh-CN" altLang="en-US" sz="2200" b="1" dirty="0">
                <a:solidFill>
                  <a:srgbClr val="C00000"/>
                </a:solidFill>
              </a:rPr>
              <a:t>痛苦，苦难</a:t>
            </a:r>
            <a:endParaRPr lang="en-US" altLang="zh-CN" sz="2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63"/>
                                        </p:tgtEl>
                                        <p:attrNameLst>
                                          <p:attrName>style.visibility</p:attrName>
                                        </p:attrNameLst>
                                      </p:cBhvr>
                                      <p:to>
                                        <p:strVal val="visible"/>
                                      </p:to>
                                    </p:set>
                                    <p:animEffect transition="in" filter="fade">
                                      <p:cBhvr>
                                        <p:cTn id="7" dur="1000"/>
                                        <p:tgtEl>
                                          <p:spTgt spid="1049963"/>
                                        </p:tgtEl>
                                      </p:cBhvr>
                                    </p:animEffect>
                                    <p:anim calcmode="lin" valueType="num">
                                      <p:cBhvr>
                                        <p:cTn id="8" dur="1000" fill="hold"/>
                                        <p:tgtEl>
                                          <p:spTgt spid="1049963"/>
                                        </p:tgtEl>
                                        <p:attrNameLst>
                                          <p:attrName>ppt_x</p:attrName>
                                        </p:attrNameLst>
                                      </p:cBhvr>
                                      <p:tavLst>
                                        <p:tav tm="0">
                                          <p:val>
                                            <p:strVal val="#ppt_x"/>
                                          </p:val>
                                        </p:tav>
                                        <p:tav tm="100000">
                                          <p:val>
                                            <p:strVal val="#ppt_x"/>
                                          </p:val>
                                        </p:tav>
                                      </p:tavLst>
                                    </p:anim>
                                    <p:anim calcmode="lin" valueType="num">
                                      <p:cBhvr>
                                        <p:cTn id="9" dur="1000" fill="hold"/>
                                        <p:tgtEl>
                                          <p:spTgt spid="10499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62"/>
                                        </p:tgtEl>
                                        <p:attrNameLst>
                                          <p:attrName>style.visibility</p:attrName>
                                        </p:attrNameLst>
                                      </p:cBhvr>
                                      <p:to>
                                        <p:strVal val="visible"/>
                                      </p:to>
                                    </p:set>
                                    <p:animEffect transition="in" filter="barn(outVertical)">
                                      <p:cBhvr>
                                        <p:cTn id="13" dur="500"/>
                                        <p:tgtEl>
                                          <p:spTgt spid="104996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64"/>
                                        </p:tgtEl>
                                        <p:attrNameLst>
                                          <p:attrName>style.visibility</p:attrName>
                                        </p:attrNameLst>
                                      </p:cBhvr>
                                      <p:to>
                                        <p:strVal val="visible"/>
                                      </p:to>
                                    </p:set>
                                    <p:animEffect transition="in" filter="randombar(horizontal)">
                                      <p:cBhvr>
                                        <p:cTn id="17" dur="500"/>
                                        <p:tgtEl>
                                          <p:spTgt spid="1049964"/>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049965"/>
                                        </p:tgtEl>
                                        <p:attrNameLst>
                                          <p:attrName>style.visibility</p:attrName>
                                        </p:attrNameLst>
                                      </p:cBhvr>
                                      <p:to>
                                        <p:strVal val="visible"/>
                                      </p:to>
                                    </p:set>
                                    <p:animEffect transition="in" filter="randombar(horizontal)">
                                      <p:cBhvr>
                                        <p:cTn id="21" dur="500"/>
                                        <p:tgtEl>
                                          <p:spTgt spid="10499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49966"/>
                                        </p:tgtEl>
                                        <p:attrNameLst>
                                          <p:attrName>style.visibility</p:attrName>
                                        </p:attrNameLst>
                                      </p:cBhvr>
                                      <p:to>
                                        <p:strVal val="visible"/>
                                      </p:to>
                                    </p:set>
                                    <p:animEffect transition="in" filter="wipe(up)">
                                      <p:cBhvr>
                                        <p:cTn id="26" dur="500"/>
                                        <p:tgtEl>
                                          <p:spTgt spid="10499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49967"/>
                                        </p:tgtEl>
                                        <p:attrNameLst>
                                          <p:attrName>style.visibility</p:attrName>
                                        </p:attrNameLst>
                                      </p:cBhvr>
                                      <p:to>
                                        <p:strVal val="visible"/>
                                      </p:to>
                                    </p:set>
                                    <p:animEffect transition="in" filter="wipe(up)">
                                      <p:cBhvr>
                                        <p:cTn id="31" dur="500"/>
                                        <p:tgtEl>
                                          <p:spTgt spid="1049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2" grpId="0" animBg="1"/>
      <p:bldP spid="1049963" grpId="0"/>
      <p:bldP spid="1049964" grpId="0"/>
      <p:bldP spid="1049965" grpId="0"/>
      <p:bldP spid="1049966" grpId="0"/>
      <p:bldP spid="10499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68"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69" name="标题 1"/>
          <p:cNvSpPr>
            <a:spLocks noGrp="1"/>
          </p:cNvSpPr>
          <p:nvPr>
            <p:ph type="title"/>
          </p:nvPr>
        </p:nvSpPr>
        <p:spPr/>
        <p:txBody>
          <a:bodyPr>
            <a:noAutofit/>
          </a:bodyPr>
          <a:lstStyle/>
          <a:p>
            <a:r>
              <a:rPr lang="en-US" altLang="zh-CN" sz="2800" dirty="0" smtClean="0">
                <a:solidFill>
                  <a:schemeClr val="accent6">
                    <a:lumMod val="50000"/>
                  </a:schemeClr>
                </a:solidFill>
              </a:rPr>
              <a:t>III. </a:t>
            </a:r>
            <a:r>
              <a:rPr lang="zh-CN" altLang="en-US" dirty="0" smtClean="0"/>
              <a:t>单词活用</a:t>
            </a:r>
            <a:endParaRPr lang="zh-CN" altLang="en-US" sz="2800" dirty="0">
              <a:solidFill>
                <a:schemeClr val="accent6">
                  <a:lumMod val="50000"/>
                </a:schemeClr>
              </a:solidFill>
            </a:endParaRPr>
          </a:p>
        </p:txBody>
      </p:sp>
      <p:sp>
        <p:nvSpPr>
          <p:cNvPr id="1049970" name="文本占位符 2"/>
          <p:cNvSpPr>
            <a:spLocks noGrp="1"/>
          </p:cNvSpPr>
          <p:nvPr>
            <p:ph type="body" idx="1"/>
          </p:nvPr>
        </p:nvSpPr>
        <p:spPr>
          <a:xfrm>
            <a:off x="319918" y="563518"/>
            <a:ext cx="11528094" cy="5911999"/>
          </a:xfrm>
        </p:spPr>
        <p:txBody>
          <a:bodyPr>
            <a:normAutofit fontScale="92500"/>
          </a:bodyPr>
          <a:lstStyle/>
          <a:p>
            <a:pPr>
              <a:lnSpc>
                <a:spcPct val="170000"/>
              </a:lnSpc>
            </a:pPr>
            <a:r>
              <a:rPr lang="en-US" altLang="zh-CN" b="1" dirty="0"/>
              <a:t>1</a:t>
            </a:r>
            <a:r>
              <a:rPr lang="zh-CN" altLang="en-US" b="1" dirty="0"/>
              <a:t>．</a:t>
            </a:r>
            <a:r>
              <a:rPr lang="en-US" altLang="zh-CN" b="1" dirty="0"/>
              <a:t>In a society that tends to measure everything in terms of dollars and cents, we learn from a young age to consider the costs of our ____________(</a:t>
            </a:r>
            <a:r>
              <a:rPr lang="zh-CN" altLang="en-US" b="1" dirty="0"/>
              <a:t>决定</a:t>
            </a:r>
            <a:r>
              <a:rPr lang="en-US" altLang="zh-CN" b="1" dirty="0"/>
              <a:t>)in financial terms.</a:t>
            </a:r>
            <a:endParaRPr lang="en-US" altLang="zh-CN" b="1" dirty="0"/>
          </a:p>
          <a:p>
            <a:pPr>
              <a:lnSpc>
                <a:spcPct val="170000"/>
              </a:lnSpc>
            </a:pPr>
            <a:r>
              <a:rPr lang="en-US" altLang="zh-CN" b="1" dirty="0"/>
              <a:t>2</a:t>
            </a:r>
            <a:r>
              <a:rPr lang="zh-CN" altLang="en-US" b="1" dirty="0"/>
              <a:t>．</a:t>
            </a:r>
            <a:r>
              <a:rPr lang="en-US" altLang="zh-CN" b="1" dirty="0"/>
              <a:t>Some drivers like to draw some special patterns as </a:t>
            </a:r>
            <a:r>
              <a:rPr lang="en-US" altLang="zh-CN" b="1" dirty="0" smtClean="0"/>
              <a:t>______________(</a:t>
            </a:r>
            <a:r>
              <a:rPr lang="zh-CN" altLang="en-US" b="1" dirty="0"/>
              <a:t>装饰</a:t>
            </a:r>
            <a:r>
              <a:rPr lang="en-US" altLang="zh-CN" b="1" dirty="0"/>
              <a:t>) on their cars.</a:t>
            </a:r>
            <a:endParaRPr lang="en-US" altLang="zh-CN" b="1" dirty="0"/>
          </a:p>
          <a:p>
            <a:pPr>
              <a:lnSpc>
                <a:spcPct val="170000"/>
              </a:lnSpc>
            </a:pPr>
            <a:r>
              <a:rPr lang="en-US" altLang="zh-CN" b="1" dirty="0"/>
              <a:t>3</a:t>
            </a:r>
            <a:r>
              <a:rPr lang="en-US" altLang="zh-CN" b="1" dirty="0" smtClean="0"/>
              <a:t>.    </a:t>
            </a:r>
            <a:r>
              <a:rPr lang="en-US" altLang="zh-CN" b="1" dirty="0"/>
              <a:t>We felt at home with her and were impressed with the ________ (</a:t>
            </a:r>
            <a:r>
              <a:rPr lang="zh-CN" altLang="en-US" b="1" dirty="0"/>
              <a:t>深度</a:t>
            </a:r>
            <a:r>
              <a:rPr lang="en-US" altLang="zh-CN" b="1" dirty="0"/>
              <a:t>) of her knowledge.</a:t>
            </a:r>
            <a:endParaRPr lang="en-US" altLang="zh-CN" b="1" dirty="0"/>
          </a:p>
          <a:p>
            <a:pPr>
              <a:lnSpc>
                <a:spcPct val="170000"/>
              </a:lnSpc>
            </a:pPr>
            <a:r>
              <a:rPr lang="en-US" altLang="zh-CN" b="1" dirty="0"/>
              <a:t>4. </a:t>
            </a:r>
            <a:r>
              <a:rPr lang="en-US" altLang="zh-CN" b="1" dirty="0" smtClean="0"/>
              <a:t>   The </a:t>
            </a:r>
            <a:r>
              <a:rPr lang="en-US" altLang="zh-CN" b="1" dirty="0"/>
              <a:t>country finally gained </a:t>
            </a:r>
            <a:r>
              <a:rPr lang="en-US" altLang="zh-CN" b="1" dirty="0" smtClean="0"/>
              <a:t>_________________(</a:t>
            </a:r>
            <a:r>
              <a:rPr lang="zh-CN" altLang="en-US" b="1" dirty="0"/>
              <a:t>独立</a:t>
            </a:r>
            <a:r>
              <a:rPr lang="en-US" altLang="zh-CN" b="1" dirty="0"/>
              <a:t>) after being governed by the British for so many years.</a:t>
            </a:r>
            <a:endParaRPr lang="en-US" altLang="zh-CN" b="1" dirty="0"/>
          </a:p>
          <a:p>
            <a:pPr>
              <a:lnSpc>
                <a:spcPct val="170000"/>
              </a:lnSpc>
            </a:pPr>
            <a:r>
              <a:rPr lang="en-US" altLang="zh-CN" b="1" dirty="0"/>
              <a:t>5</a:t>
            </a:r>
            <a:r>
              <a:rPr lang="zh-CN" altLang="en-US" b="1" dirty="0"/>
              <a:t>．</a:t>
            </a:r>
            <a:r>
              <a:rPr lang="en-US" altLang="zh-CN" b="1" dirty="0"/>
              <a:t>He was attracted greatly by the </a:t>
            </a:r>
            <a:r>
              <a:rPr lang="en-US" altLang="zh-CN" b="1" dirty="0" smtClean="0"/>
              <a:t>______________(</a:t>
            </a:r>
            <a:r>
              <a:rPr lang="zh-CN" altLang="en-US" b="1" dirty="0"/>
              <a:t>描绘</a:t>
            </a:r>
            <a:r>
              <a:rPr lang="en-US" altLang="zh-CN" b="1" dirty="0"/>
              <a:t>)of a brave girl in the story.</a:t>
            </a:r>
            <a:endParaRPr lang="en-US" altLang="zh-CN" b="1" dirty="0"/>
          </a:p>
          <a:p>
            <a:pPr>
              <a:lnSpc>
                <a:spcPct val="170000"/>
              </a:lnSpc>
            </a:pPr>
            <a:r>
              <a:rPr lang="en-US" altLang="zh-CN" b="1" dirty="0"/>
              <a:t>6</a:t>
            </a:r>
            <a:r>
              <a:rPr lang="zh-CN" altLang="en-US" b="1" dirty="0"/>
              <a:t>．</a:t>
            </a:r>
            <a:r>
              <a:rPr lang="en-US" altLang="zh-CN" b="1" dirty="0"/>
              <a:t>It occurred to me that nothing is impossible if you have </a:t>
            </a:r>
            <a:r>
              <a:rPr lang="en-US" altLang="zh-CN" b="1" dirty="0" smtClean="0"/>
              <a:t>__________________(</a:t>
            </a:r>
            <a:r>
              <a:rPr lang="zh-CN" altLang="en-US" b="1" dirty="0"/>
              <a:t>决心</a:t>
            </a:r>
            <a:r>
              <a:rPr lang="en-US" altLang="zh-CN" b="1" dirty="0"/>
              <a:t>)</a:t>
            </a:r>
            <a:r>
              <a:rPr lang="zh-CN" altLang="en-US" b="1" dirty="0"/>
              <a:t>．</a:t>
            </a:r>
            <a:endParaRPr lang="zh-CN" altLang="en-US" b="1" dirty="0"/>
          </a:p>
        </p:txBody>
      </p:sp>
      <p:sp>
        <p:nvSpPr>
          <p:cNvPr id="1049971" name="矩形 7"/>
          <p:cNvSpPr/>
          <p:nvPr/>
        </p:nvSpPr>
        <p:spPr>
          <a:xfrm>
            <a:off x="5063968" y="1155497"/>
            <a:ext cx="1364476"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decisions</a:t>
            </a:r>
            <a:endParaRPr lang="zh-CN" altLang="en-US" sz="2400" b="1" dirty="0">
              <a:solidFill>
                <a:schemeClr val="bg1"/>
              </a:solidFill>
            </a:endParaRPr>
          </a:p>
        </p:txBody>
      </p:sp>
      <p:sp>
        <p:nvSpPr>
          <p:cNvPr id="1049972" name="矩形 8"/>
          <p:cNvSpPr/>
          <p:nvPr/>
        </p:nvSpPr>
        <p:spPr>
          <a:xfrm>
            <a:off x="6873518" y="1863886"/>
            <a:ext cx="1705916"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decorations</a:t>
            </a:r>
            <a:endParaRPr lang="zh-CN" altLang="en-US" sz="2400" b="1" dirty="0">
              <a:solidFill>
                <a:schemeClr val="bg1"/>
              </a:solidFill>
            </a:endParaRPr>
          </a:p>
        </p:txBody>
      </p:sp>
      <p:sp>
        <p:nvSpPr>
          <p:cNvPr id="1049973" name="矩形 9"/>
          <p:cNvSpPr/>
          <p:nvPr/>
        </p:nvSpPr>
        <p:spPr>
          <a:xfrm>
            <a:off x="7335893" y="2576187"/>
            <a:ext cx="938077"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depth</a:t>
            </a:r>
            <a:endParaRPr lang="zh-CN" altLang="en-US" sz="2400" b="1" dirty="0">
              <a:solidFill>
                <a:schemeClr val="bg1"/>
              </a:solidFill>
            </a:endParaRPr>
          </a:p>
        </p:txBody>
      </p:sp>
      <p:sp>
        <p:nvSpPr>
          <p:cNvPr id="1049974" name="矩形 10"/>
          <p:cNvSpPr/>
          <p:nvPr/>
        </p:nvSpPr>
        <p:spPr>
          <a:xfrm>
            <a:off x="4094102" y="3288684"/>
            <a:ext cx="1980029"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independence</a:t>
            </a:r>
            <a:endParaRPr lang="zh-CN" altLang="en-US" sz="2400" b="1" dirty="0">
              <a:solidFill>
                <a:schemeClr val="bg1"/>
              </a:solidFill>
            </a:endParaRPr>
          </a:p>
        </p:txBody>
      </p:sp>
      <p:sp>
        <p:nvSpPr>
          <p:cNvPr id="1049975" name="矩形 11"/>
          <p:cNvSpPr/>
          <p:nvPr/>
        </p:nvSpPr>
        <p:spPr>
          <a:xfrm>
            <a:off x="4660846" y="4555126"/>
            <a:ext cx="1654620"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description</a:t>
            </a:r>
            <a:endParaRPr lang="zh-CN" altLang="en-US" sz="2400" b="1" dirty="0">
              <a:solidFill>
                <a:schemeClr val="bg1"/>
              </a:solidFill>
            </a:endParaRPr>
          </a:p>
        </p:txBody>
      </p:sp>
      <p:sp>
        <p:nvSpPr>
          <p:cNvPr id="1049976" name="矩形 12"/>
          <p:cNvSpPr/>
          <p:nvPr/>
        </p:nvSpPr>
        <p:spPr>
          <a:xfrm>
            <a:off x="7519017" y="5230553"/>
            <a:ext cx="2047355"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determination</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69"/>
                                        </p:tgtEl>
                                        <p:attrNameLst>
                                          <p:attrName>style.visibility</p:attrName>
                                        </p:attrNameLst>
                                      </p:cBhvr>
                                      <p:to>
                                        <p:strVal val="visible"/>
                                      </p:to>
                                    </p:set>
                                    <p:animEffect transition="in" filter="fade">
                                      <p:cBhvr>
                                        <p:cTn id="7" dur="1000"/>
                                        <p:tgtEl>
                                          <p:spTgt spid="1049969"/>
                                        </p:tgtEl>
                                      </p:cBhvr>
                                    </p:animEffect>
                                    <p:anim calcmode="lin" valueType="num">
                                      <p:cBhvr>
                                        <p:cTn id="8" dur="1000" fill="hold"/>
                                        <p:tgtEl>
                                          <p:spTgt spid="1049969"/>
                                        </p:tgtEl>
                                        <p:attrNameLst>
                                          <p:attrName>ppt_x</p:attrName>
                                        </p:attrNameLst>
                                      </p:cBhvr>
                                      <p:tavLst>
                                        <p:tav tm="0">
                                          <p:val>
                                            <p:strVal val="#ppt_x"/>
                                          </p:val>
                                        </p:tav>
                                        <p:tav tm="100000">
                                          <p:val>
                                            <p:strVal val="#ppt_x"/>
                                          </p:val>
                                        </p:tav>
                                      </p:tavLst>
                                    </p:anim>
                                    <p:anim calcmode="lin" valueType="num">
                                      <p:cBhvr>
                                        <p:cTn id="9" dur="1000" fill="hold"/>
                                        <p:tgtEl>
                                          <p:spTgt spid="10499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68"/>
                                        </p:tgtEl>
                                        <p:attrNameLst>
                                          <p:attrName>style.visibility</p:attrName>
                                        </p:attrNameLst>
                                      </p:cBhvr>
                                      <p:to>
                                        <p:strVal val="visible"/>
                                      </p:to>
                                    </p:set>
                                    <p:animEffect transition="in" filter="barn(outVertical)">
                                      <p:cBhvr>
                                        <p:cTn id="13" dur="500"/>
                                        <p:tgtEl>
                                          <p:spTgt spid="1049968"/>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70"/>
                                        </p:tgtEl>
                                        <p:attrNameLst>
                                          <p:attrName>style.visibility</p:attrName>
                                        </p:attrNameLst>
                                      </p:cBhvr>
                                      <p:to>
                                        <p:strVal val="visible"/>
                                      </p:to>
                                    </p:set>
                                    <p:animEffect transition="in" filter="randombar(horizontal)">
                                      <p:cBhvr>
                                        <p:cTn id="17" dur="500"/>
                                        <p:tgtEl>
                                          <p:spTgt spid="104997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49971"/>
                                        </p:tgtEl>
                                        <p:attrNameLst>
                                          <p:attrName>style.visibility</p:attrName>
                                        </p:attrNameLst>
                                      </p:cBhvr>
                                      <p:to>
                                        <p:strVal val="visible"/>
                                      </p:to>
                                    </p:set>
                                    <p:anim calcmode="lin" valueType="num">
                                      <p:cBhvr>
                                        <p:cTn id="22" dur="500" fill="hold"/>
                                        <p:tgtEl>
                                          <p:spTgt spid="1049971"/>
                                        </p:tgtEl>
                                        <p:attrNameLst>
                                          <p:attrName>ppt_w</p:attrName>
                                        </p:attrNameLst>
                                      </p:cBhvr>
                                      <p:tavLst>
                                        <p:tav tm="0">
                                          <p:val>
                                            <p:fltVal val="0"/>
                                          </p:val>
                                        </p:tav>
                                        <p:tav tm="100000">
                                          <p:val>
                                            <p:strVal val="#ppt_w"/>
                                          </p:val>
                                        </p:tav>
                                      </p:tavLst>
                                    </p:anim>
                                    <p:anim calcmode="lin" valueType="num">
                                      <p:cBhvr>
                                        <p:cTn id="23" dur="500" fill="hold"/>
                                        <p:tgtEl>
                                          <p:spTgt spid="1049971"/>
                                        </p:tgtEl>
                                        <p:attrNameLst>
                                          <p:attrName>ppt_h</p:attrName>
                                        </p:attrNameLst>
                                      </p:cBhvr>
                                      <p:tavLst>
                                        <p:tav tm="0">
                                          <p:val>
                                            <p:fltVal val="0"/>
                                          </p:val>
                                        </p:tav>
                                        <p:tav tm="100000">
                                          <p:val>
                                            <p:strVal val="#ppt_h"/>
                                          </p:val>
                                        </p:tav>
                                      </p:tavLst>
                                    </p:anim>
                                    <p:animEffect transition="in" filter="fade">
                                      <p:cBhvr>
                                        <p:cTn id="24" dur="500"/>
                                        <p:tgtEl>
                                          <p:spTgt spid="104997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49972"/>
                                        </p:tgtEl>
                                        <p:attrNameLst>
                                          <p:attrName>style.visibility</p:attrName>
                                        </p:attrNameLst>
                                      </p:cBhvr>
                                      <p:to>
                                        <p:strVal val="visible"/>
                                      </p:to>
                                    </p:set>
                                    <p:anim calcmode="lin" valueType="num">
                                      <p:cBhvr>
                                        <p:cTn id="29" dur="500" fill="hold"/>
                                        <p:tgtEl>
                                          <p:spTgt spid="1049972"/>
                                        </p:tgtEl>
                                        <p:attrNameLst>
                                          <p:attrName>ppt_w</p:attrName>
                                        </p:attrNameLst>
                                      </p:cBhvr>
                                      <p:tavLst>
                                        <p:tav tm="0">
                                          <p:val>
                                            <p:fltVal val="0"/>
                                          </p:val>
                                        </p:tav>
                                        <p:tav tm="100000">
                                          <p:val>
                                            <p:strVal val="#ppt_w"/>
                                          </p:val>
                                        </p:tav>
                                      </p:tavLst>
                                    </p:anim>
                                    <p:anim calcmode="lin" valueType="num">
                                      <p:cBhvr>
                                        <p:cTn id="30" dur="500" fill="hold"/>
                                        <p:tgtEl>
                                          <p:spTgt spid="1049972"/>
                                        </p:tgtEl>
                                        <p:attrNameLst>
                                          <p:attrName>ppt_h</p:attrName>
                                        </p:attrNameLst>
                                      </p:cBhvr>
                                      <p:tavLst>
                                        <p:tav tm="0">
                                          <p:val>
                                            <p:fltVal val="0"/>
                                          </p:val>
                                        </p:tav>
                                        <p:tav tm="100000">
                                          <p:val>
                                            <p:strVal val="#ppt_h"/>
                                          </p:val>
                                        </p:tav>
                                      </p:tavLst>
                                    </p:anim>
                                    <p:animEffect transition="in" filter="fade">
                                      <p:cBhvr>
                                        <p:cTn id="31" dur="500"/>
                                        <p:tgtEl>
                                          <p:spTgt spid="104997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49973"/>
                                        </p:tgtEl>
                                        <p:attrNameLst>
                                          <p:attrName>style.visibility</p:attrName>
                                        </p:attrNameLst>
                                      </p:cBhvr>
                                      <p:to>
                                        <p:strVal val="visible"/>
                                      </p:to>
                                    </p:set>
                                    <p:anim calcmode="lin" valueType="num">
                                      <p:cBhvr>
                                        <p:cTn id="36" dur="500" fill="hold"/>
                                        <p:tgtEl>
                                          <p:spTgt spid="1049973"/>
                                        </p:tgtEl>
                                        <p:attrNameLst>
                                          <p:attrName>ppt_w</p:attrName>
                                        </p:attrNameLst>
                                      </p:cBhvr>
                                      <p:tavLst>
                                        <p:tav tm="0">
                                          <p:val>
                                            <p:fltVal val="0"/>
                                          </p:val>
                                        </p:tav>
                                        <p:tav tm="100000">
                                          <p:val>
                                            <p:strVal val="#ppt_w"/>
                                          </p:val>
                                        </p:tav>
                                      </p:tavLst>
                                    </p:anim>
                                    <p:anim calcmode="lin" valueType="num">
                                      <p:cBhvr>
                                        <p:cTn id="37" dur="500" fill="hold"/>
                                        <p:tgtEl>
                                          <p:spTgt spid="1049973"/>
                                        </p:tgtEl>
                                        <p:attrNameLst>
                                          <p:attrName>ppt_h</p:attrName>
                                        </p:attrNameLst>
                                      </p:cBhvr>
                                      <p:tavLst>
                                        <p:tav tm="0">
                                          <p:val>
                                            <p:fltVal val="0"/>
                                          </p:val>
                                        </p:tav>
                                        <p:tav tm="100000">
                                          <p:val>
                                            <p:strVal val="#ppt_h"/>
                                          </p:val>
                                        </p:tav>
                                      </p:tavLst>
                                    </p:anim>
                                    <p:animEffect transition="in" filter="fade">
                                      <p:cBhvr>
                                        <p:cTn id="38" dur="500"/>
                                        <p:tgtEl>
                                          <p:spTgt spid="104997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49974"/>
                                        </p:tgtEl>
                                        <p:attrNameLst>
                                          <p:attrName>style.visibility</p:attrName>
                                        </p:attrNameLst>
                                      </p:cBhvr>
                                      <p:to>
                                        <p:strVal val="visible"/>
                                      </p:to>
                                    </p:set>
                                    <p:anim calcmode="lin" valueType="num">
                                      <p:cBhvr>
                                        <p:cTn id="43" dur="500" fill="hold"/>
                                        <p:tgtEl>
                                          <p:spTgt spid="1049974"/>
                                        </p:tgtEl>
                                        <p:attrNameLst>
                                          <p:attrName>ppt_w</p:attrName>
                                        </p:attrNameLst>
                                      </p:cBhvr>
                                      <p:tavLst>
                                        <p:tav tm="0">
                                          <p:val>
                                            <p:fltVal val="0"/>
                                          </p:val>
                                        </p:tav>
                                        <p:tav tm="100000">
                                          <p:val>
                                            <p:strVal val="#ppt_w"/>
                                          </p:val>
                                        </p:tav>
                                      </p:tavLst>
                                    </p:anim>
                                    <p:anim calcmode="lin" valueType="num">
                                      <p:cBhvr>
                                        <p:cTn id="44" dur="500" fill="hold"/>
                                        <p:tgtEl>
                                          <p:spTgt spid="1049974"/>
                                        </p:tgtEl>
                                        <p:attrNameLst>
                                          <p:attrName>ppt_h</p:attrName>
                                        </p:attrNameLst>
                                      </p:cBhvr>
                                      <p:tavLst>
                                        <p:tav tm="0">
                                          <p:val>
                                            <p:fltVal val="0"/>
                                          </p:val>
                                        </p:tav>
                                        <p:tav tm="100000">
                                          <p:val>
                                            <p:strVal val="#ppt_h"/>
                                          </p:val>
                                        </p:tav>
                                      </p:tavLst>
                                    </p:anim>
                                    <p:animEffect transition="in" filter="fade">
                                      <p:cBhvr>
                                        <p:cTn id="45" dur="500"/>
                                        <p:tgtEl>
                                          <p:spTgt spid="104997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49975"/>
                                        </p:tgtEl>
                                        <p:attrNameLst>
                                          <p:attrName>style.visibility</p:attrName>
                                        </p:attrNameLst>
                                      </p:cBhvr>
                                      <p:to>
                                        <p:strVal val="visible"/>
                                      </p:to>
                                    </p:set>
                                    <p:anim calcmode="lin" valueType="num">
                                      <p:cBhvr>
                                        <p:cTn id="50" dur="500" fill="hold"/>
                                        <p:tgtEl>
                                          <p:spTgt spid="1049975"/>
                                        </p:tgtEl>
                                        <p:attrNameLst>
                                          <p:attrName>ppt_w</p:attrName>
                                        </p:attrNameLst>
                                      </p:cBhvr>
                                      <p:tavLst>
                                        <p:tav tm="0">
                                          <p:val>
                                            <p:fltVal val="0"/>
                                          </p:val>
                                        </p:tav>
                                        <p:tav tm="100000">
                                          <p:val>
                                            <p:strVal val="#ppt_w"/>
                                          </p:val>
                                        </p:tav>
                                      </p:tavLst>
                                    </p:anim>
                                    <p:anim calcmode="lin" valueType="num">
                                      <p:cBhvr>
                                        <p:cTn id="51" dur="500" fill="hold"/>
                                        <p:tgtEl>
                                          <p:spTgt spid="1049975"/>
                                        </p:tgtEl>
                                        <p:attrNameLst>
                                          <p:attrName>ppt_h</p:attrName>
                                        </p:attrNameLst>
                                      </p:cBhvr>
                                      <p:tavLst>
                                        <p:tav tm="0">
                                          <p:val>
                                            <p:fltVal val="0"/>
                                          </p:val>
                                        </p:tav>
                                        <p:tav tm="100000">
                                          <p:val>
                                            <p:strVal val="#ppt_h"/>
                                          </p:val>
                                        </p:tav>
                                      </p:tavLst>
                                    </p:anim>
                                    <p:animEffect transition="in" filter="fade">
                                      <p:cBhvr>
                                        <p:cTn id="52" dur="500"/>
                                        <p:tgtEl>
                                          <p:spTgt spid="104997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049976"/>
                                        </p:tgtEl>
                                        <p:attrNameLst>
                                          <p:attrName>style.visibility</p:attrName>
                                        </p:attrNameLst>
                                      </p:cBhvr>
                                      <p:to>
                                        <p:strVal val="visible"/>
                                      </p:to>
                                    </p:set>
                                    <p:anim calcmode="lin" valueType="num">
                                      <p:cBhvr>
                                        <p:cTn id="57" dur="500" fill="hold"/>
                                        <p:tgtEl>
                                          <p:spTgt spid="1049976"/>
                                        </p:tgtEl>
                                        <p:attrNameLst>
                                          <p:attrName>ppt_w</p:attrName>
                                        </p:attrNameLst>
                                      </p:cBhvr>
                                      <p:tavLst>
                                        <p:tav tm="0">
                                          <p:val>
                                            <p:fltVal val="0"/>
                                          </p:val>
                                        </p:tav>
                                        <p:tav tm="100000">
                                          <p:val>
                                            <p:strVal val="#ppt_w"/>
                                          </p:val>
                                        </p:tav>
                                      </p:tavLst>
                                    </p:anim>
                                    <p:anim calcmode="lin" valueType="num">
                                      <p:cBhvr>
                                        <p:cTn id="58" dur="500" fill="hold"/>
                                        <p:tgtEl>
                                          <p:spTgt spid="1049976"/>
                                        </p:tgtEl>
                                        <p:attrNameLst>
                                          <p:attrName>ppt_h</p:attrName>
                                        </p:attrNameLst>
                                      </p:cBhvr>
                                      <p:tavLst>
                                        <p:tav tm="0">
                                          <p:val>
                                            <p:fltVal val="0"/>
                                          </p:val>
                                        </p:tav>
                                        <p:tav tm="100000">
                                          <p:val>
                                            <p:strVal val="#ppt_h"/>
                                          </p:val>
                                        </p:tav>
                                      </p:tavLst>
                                    </p:anim>
                                    <p:animEffect transition="in" filter="fade">
                                      <p:cBhvr>
                                        <p:cTn id="59" dur="500"/>
                                        <p:tgtEl>
                                          <p:spTgt spid="1049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8" grpId="0" animBg="1"/>
      <p:bldP spid="1049969" grpId="0"/>
      <p:bldP spid="1049970" grpId="0"/>
      <p:bldP spid="1049971" grpId="0" animBg="1"/>
      <p:bldP spid="1049972" grpId="0" animBg="1"/>
      <p:bldP spid="1049973" grpId="0" animBg="1"/>
      <p:bldP spid="1049974" grpId="0" animBg="1"/>
      <p:bldP spid="1049975" grpId="0" animBg="1"/>
      <p:bldP spid="10499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77"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78" name="标题 1"/>
          <p:cNvSpPr>
            <a:spLocks noGrp="1"/>
          </p:cNvSpPr>
          <p:nvPr>
            <p:ph type="title"/>
          </p:nvPr>
        </p:nvSpPr>
        <p:spPr/>
        <p:txBody>
          <a:bodyPr>
            <a:noAutofit/>
          </a:bodyPr>
          <a:lstStyle/>
          <a:p>
            <a:r>
              <a:rPr lang="en-US" altLang="zh-CN" sz="2800" dirty="0" smtClean="0">
                <a:solidFill>
                  <a:schemeClr val="accent6">
                    <a:lumMod val="50000"/>
                  </a:schemeClr>
                </a:solidFill>
              </a:rPr>
              <a:t>IV. </a:t>
            </a:r>
            <a:r>
              <a:rPr lang="zh-CN" altLang="en-US" dirty="0" smtClean="0"/>
              <a:t>用</a:t>
            </a:r>
            <a:r>
              <a:rPr lang="zh-CN" altLang="en-US" dirty="0"/>
              <a:t>所给动词的适当形式填空</a:t>
            </a:r>
            <a:endParaRPr lang="zh-CN" altLang="en-US" sz="2800" dirty="0">
              <a:solidFill>
                <a:schemeClr val="accent6">
                  <a:lumMod val="50000"/>
                </a:schemeClr>
              </a:solidFill>
            </a:endParaRPr>
          </a:p>
        </p:txBody>
      </p:sp>
      <p:sp>
        <p:nvSpPr>
          <p:cNvPr id="1049979" name="文本占位符 2"/>
          <p:cNvSpPr>
            <a:spLocks noGrp="1"/>
          </p:cNvSpPr>
          <p:nvPr>
            <p:ph type="body" idx="1"/>
          </p:nvPr>
        </p:nvSpPr>
        <p:spPr>
          <a:xfrm>
            <a:off x="319918" y="541216"/>
            <a:ext cx="11528094" cy="5911999"/>
          </a:xfrm>
        </p:spPr>
        <p:txBody>
          <a:bodyPr>
            <a:normAutofit/>
          </a:bodyPr>
          <a:lstStyle/>
          <a:p>
            <a:pPr>
              <a:lnSpc>
                <a:spcPct val="170000"/>
              </a:lnSpc>
            </a:pPr>
            <a:r>
              <a:rPr lang="en-US" altLang="zh-CN" b="1" dirty="0"/>
              <a:t>1</a:t>
            </a:r>
            <a:r>
              <a:rPr lang="zh-CN" altLang="en-US" b="1" dirty="0"/>
              <a:t>．</a:t>
            </a:r>
            <a:r>
              <a:rPr lang="en-US" altLang="zh-CN" b="1" dirty="0"/>
              <a:t>Eager to become more professional</a:t>
            </a:r>
            <a:r>
              <a:rPr lang="zh-CN" altLang="en-US" b="1" dirty="0"/>
              <a:t>，</a:t>
            </a:r>
            <a:r>
              <a:rPr lang="en-US" altLang="zh-CN" b="1" dirty="0"/>
              <a:t>she concentrates on her job and </a:t>
            </a:r>
            <a:r>
              <a:rPr lang="en-US" altLang="zh-CN" b="1" dirty="0" smtClean="0"/>
              <a:t>____________ (</a:t>
            </a:r>
            <a:r>
              <a:rPr lang="en-US" altLang="zh-CN" b="1" dirty="0"/>
              <a:t>update)herself now and then.</a:t>
            </a:r>
            <a:endParaRPr lang="en-US" altLang="zh-CN" b="1" dirty="0"/>
          </a:p>
          <a:p>
            <a:pPr>
              <a:lnSpc>
                <a:spcPct val="170000"/>
              </a:lnSpc>
            </a:pPr>
            <a:r>
              <a:rPr lang="en-US" altLang="zh-CN" b="1" dirty="0"/>
              <a:t>2</a:t>
            </a:r>
            <a:r>
              <a:rPr lang="zh-CN" altLang="en-US" b="1" dirty="0"/>
              <a:t>．</a:t>
            </a:r>
            <a:r>
              <a:rPr lang="en-US" altLang="zh-CN" b="1" dirty="0"/>
              <a:t>The blackboard was ____________(decorate)with beautiful words</a:t>
            </a:r>
            <a:r>
              <a:rPr lang="zh-CN" altLang="en-US" b="1" dirty="0"/>
              <a:t>，</a:t>
            </a:r>
            <a:r>
              <a:rPr lang="en-US" altLang="zh-CN" b="1" dirty="0"/>
              <a:t>which read “Happy Teachers' Day</a:t>
            </a:r>
            <a:r>
              <a:rPr lang="zh-CN" altLang="en-US" b="1" dirty="0"/>
              <a:t>！”</a:t>
            </a:r>
            <a:endParaRPr lang="zh-CN" altLang="en-US" b="1" dirty="0"/>
          </a:p>
          <a:p>
            <a:pPr>
              <a:lnSpc>
                <a:spcPct val="170000"/>
              </a:lnSpc>
            </a:pPr>
            <a:r>
              <a:rPr lang="en-US" altLang="zh-CN" b="1" dirty="0"/>
              <a:t>3</a:t>
            </a:r>
            <a:r>
              <a:rPr lang="zh-CN" altLang="en-US" b="1" dirty="0"/>
              <a:t>．</a:t>
            </a:r>
            <a:r>
              <a:rPr lang="en-US" altLang="zh-CN" b="1" dirty="0"/>
              <a:t>Some think that students should be trained ____________(defend)themselves against some attacks.</a:t>
            </a:r>
            <a:endParaRPr lang="en-US" altLang="zh-CN" b="1" dirty="0"/>
          </a:p>
          <a:p>
            <a:pPr>
              <a:lnSpc>
                <a:spcPct val="170000"/>
              </a:lnSpc>
            </a:pPr>
            <a:r>
              <a:rPr lang="en-US" altLang="zh-CN" b="1" dirty="0"/>
              <a:t>4</a:t>
            </a:r>
            <a:r>
              <a:rPr lang="zh-CN" altLang="en-US" b="1" dirty="0"/>
              <a:t>．</a:t>
            </a:r>
            <a:r>
              <a:rPr lang="en-US" altLang="zh-CN" b="1" dirty="0"/>
              <a:t>Command a wonderful skill in ____________(describe)the hero and heroine in the novel makes the writer famous.</a:t>
            </a:r>
            <a:endParaRPr lang="en-US" altLang="zh-CN" b="1" dirty="0"/>
          </a:p>
        </p:txBody>
      </p:sp>
      <p:sp>
        <p:nvSpPr>
          <p:cNvPr id="1049980" name="矩形 7"/>
          <p:cNvSpPr/>
          <p:nvPr/>
        </p:nvSpPr>
        <p:spPr>
          <a:xfrm>
            <a:off x="10015600" y="642596"/>
            <a:ext cx="1212191"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updates</a:t>
            </a:r>
            <a:endParaRPr lang="zh-CN" altLang="en-US" sz="2400" b="1" dirty="0">
              <a:solidFill>
                <a:schemeClr val="bg1"/>
              </a:solidFill>
            </a:endParaRPr>
          </a:p>
        </p:txBody>
      </p:sp>
      <p:sp>
        <p:nvSpPr>
          <p:cNvPr id="1049981" name="矩形 8"/>
          <p:cNvSpPr/>
          <p:nvPr/>
        </p:nvSpPr>
        <p:spPr>
          <a:xfrm>
            <a:off x="3617141" y="2020581"/>
            <a:ext cx="1483098"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decorated</a:t>
            </a:r>
            <a:endParaRPr lang="zh-CN" altLang="en-US" sz="2400" b="1" dirty="0">
              <a:solidFill>
                <a:schemeClr val="bg1"/>
              </a:solidFill>
            </a:endParaRPr>
          </a:p>
        </p:txBody>
      </p:sp>
      <p:sp>
        <p:nvSpPr>
          <p:cNvPr id="1049982" name="矩形 9"/>
          <p:cNvSpPr/>
          <p:nvPr/>
        </p:nvSpPr>
        <p:spPr>
          <a:xfrm>
            <a:off x="6645970" y="3378814"/>
            <a:ext cx="1407758"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to defend</a:t>
            </a:r>
            <a:endParaRPr lang="zh-CN" altLang="en-US" sz="2400" b="1" dirty="0">
              <a:solidFill>
                <a:schemeClr val="bg1"/>
              </a:solidFill>
            </a:endParaRPr>
          </a:p>
        </p:txBody>
      </p:sp>
      <p:sp>
        <p:nvSpPr>
          <p:cNvPr id="1049983" name="矩形 10"/>
          <p:cNvSpPr/>
          <p:nvPr/>
        </p:nvSpPr>
        <p:spPr>
          <a:xfrm>
            <a:off x="4861325" y="4731770"/>
            <a:ext cx="1552028"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describing</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78"/>
                                        </p:tgtEl>
                                        <p:attrNameLst>
                                          <p:attrName>style.visibility</p:attrName>
                                        </p:attrNameLst>
                                      </p:cBhvr>
                                      <p:to>
                                        <p:strVal val="visible"/>
                                      </p:to>
                                    </p:set>
                                    <p:animEffect transition="in" filter="fade">
                                      <p:cBhvr>
                                        <p:cTn id="7" dur="1000"/>
                                        <p:tgtEl>
                                          <p:spTgt spid="1049978"/>
                                        </p:tgtEl>
                                      </p:cBhvr>
                                    </p:animEffect>
                                    <p:anim calcmode="lin" valueType="num">
                                      <p:cBhvr>
                                        <p:cTn id="8" dur="1000" fill="hold"/>
                                        <p:tgtEl>
                                          <p:spTgt spid="1049978"/>
                                        </p:tgtEl>
                                        <p:attrNameLst>
                                          <p:attrName>ppt_x</p:attrName>
                                        </p:attrNameLst>
                                      </p:cBhvr>
                                      <p:tavLst>
                                        <p:tav tm="0">
                                          <p:val>
                                            <p:strVal val="#ppt_x"/>
                                          </p:val>
                                        </p:tav>
                                        <p:tav tm="100000">
                                          <p:val>
                                            <p:strVal val="#ppt_x"/>
                                          </p:val>
                                        </p:tav>
                                      </p:tavLst>
                                    </p:anim>
                                    <p:anim calcmode="lin" valueType="num">
                                      <p:cBhvr>
                                        <p:cTn id="9" dur="1000" fill="hold"/>
                                        <p:tgtEl>
                                          <p:spTgt spid="10499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77"/>
                                        </p:tgtEl>
                                        <p:attrNameLst>
                                          <p:attrName>style.visibility</p:attrName>
                                        </p:attrNameLst>
                                      </p:cBhvr>
                                      <p:to>
                                        <p:strVal val="visible"/>
                                      </p:to>
                                    </p:set>
                                    <p:animEffect transition="in" filter="barn(outVertical)">
                                      <p:cBhvr>
                                        <p:cTn id="13" dur="500"/>
                                        <p:tgtEl>
                                          <p:spTgt spid="1049977"/>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79"/>
                                        </p:tgtEl>
                                        <p:attrNameLst>
                                          <p:attrName>style.visibility</p:attrName>
                                        </p:attrNameLst>
                                      </p:cBhvr>
                                      <p:to>
                                        <p:strVal val="visible"/>
                                      </p:to>
                                    </p:set>
                                    <p:animEffect transition="in" filter="randombar(horizontal)">
                                      <p:cBhvr>
                                        <p:cTn id="17" dur="500"/>
                                        <p:tgtEl>
                                          <p:spTgt spid="104997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49980"/>
                                        </p:tgtEl>
                                        <p:attrNameLst>
                                          <p:attrName>style.visibility</p:attrName>
                                        </p:attrNameLst>
                                      </p:cBhvr>
                                      <p:to>
                                        <p:strVal val="visible"/>
                                      </p:to>
                                    </p:set>
                                    <p:anim calcmode="lin" valueType="num">
                                      <p:cBhvr>
                                        <p:cTn id="22" dur="500" fill="hold"/>
                                        <p:tgtEl>
                                          <p:spTgt spid="1049980"/>
                                        </p:tgtEl>
                                        <p:attrNameLst>
                                          <p:attrName>ppt_w</p:attrName>
                                        </p:attrNameLst>
                                      </p:cBhvr>
                                      <p:tavLst>
                                        <p:tav tm="0">
                                          <p:val>
                                            <p:fltVal val="0"/>
                                          </p:val>
                                        </p:tav>
                                        <p:tav tm="100000">
                                          <p:val>
                                            <p:strVal val="#ppt_w"/>
                                          </p:val>
                                        </p:tav>
                                      </p:tavLst>
                                    </p:anim>
                                    <p:anim calcmode="lin" valueType="num">
                                      <p:cBhvr>
                                        <p:cTn id="23" dur="500" fill="hold"/>
                                        <p:tgtEl>
                                          <p:spTgt spid="1049980"/>
                                        </p:tgtEl>
                                        <p:attrNameLst>
                                          <p:attrName>ppt_h</p:attrName>
                                        </p:attrNameLst>
                                      </p:cBhvr>
                                      <p:tavLst>
                                        <p:tav tm="0">
                                          <p:val>
                                            <p:fltVal val="0"/>
                                          </p:val>
                                        </p:tav>
                                        <p:tav tm="100000">
                                          <p:val>
                                            <p:strVal val="#ppt_h"/>
                                          </p:val>
                                        </p:tav>
                                      </p:tavLst>
                                    </p:anim>
                                    <p:animEffect transition="in" filter="fade">
                                      <p:cBhvr>
                                        <p:cTn id="24" dur="500"/>
                                        <p:tgtEl>
                                          <p:spTgt spid="10499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49981"/>
                                        </p:tgtEl>
                                        <p:attrNameLst>
                                          <p:attrName>style.visibility</p:attrName>
                                        </p:attrNameLst>
                                      </p:cBhvr>
                                      <p:to>
                                        <p:strVal val="visible"/>
                                      </p:to>
                                    </p:set>
                                    <p:anim calcmode="lin" valueType="num">
                                      <p:cBhvr>
                                        <p:cTn id="29" dur="500" fill="hold"/>
                                        <p:tgtEl>
                                          <p:spTgt spid="1049981"/>
                                        </p:tgtEl>
                                        <p:attrNameLst>
                                          <p:attrName>ppt_w</p:attrName>
                                        </p:attrNameLst>
                                      </p:cBhvr>
                                      <p:tavLst>
                                        <p:tav tm="0">
                                          <p:val>
                                            <p:fltVal val="0"/>
                                          </p:val>
                                        </p:tav>
                                        <p:tav tm="100000">
                                          <p:val>
                                            <p:strVal val="#ppt_w"/>
                                          </p:val>
                                        </p:tav>
                                      </p:tavLst>
                                    </p:anim>
                                    <p:anim calcmode="lin" valueType="num">
                                      <p:cBhvr>
                                        <p:cTn id="30" dur="500" fill="hold"/>
                                        <p:tgtEl>
                                          <p:spTgt spid="1049981"/>
                                        </p:tgtEl>
                                        <p:attrNameLst>
                                          <p:attrName>ppt_h</p:attrName>
                                        </p:attrNameLst>
                                      </p:cBhvr>
                                      <p:tavLst>
                                        <p:tav tm="0">
                                          <p:val>
                                            <p:fltVal val="0"/>
                                          </p:val>
                                        </p:tav>
                                        <p:tav tm="100000">
                                          <p:val>
                                            <p:strVal val="#ppt_h"/>
                                          </p:val>
                                        </p:tav>
                                      </p:tavLst>
                                    </p:anim>
                                    <p:animEffect transition="in" filter="fade">
                                      <p:cBhvr>
                                        <p:cTn id="31" dur="500"/>
                                        <p:tgtEl>
                                          <p:spTgt spid="104998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49982"/>
                                        </p:tgtEl>
                                        <p:attrNameLst>
                                          <p:attrName>style.visibility</p:attrName>
                                        </p:attrNameLst>
                                      </p:cBhvr>
                                      <p:to>
                                        <p:strVal val="visible"/>
                                      </p:to>
                                    </p:set>
                                    <p:anim calcmode="lin" valueType="num">
                                      <p:cBhvr>
                                        <p:cTn id="36" dur="500" fill="hold"/>
                                        <p:tgtEl>
                                          <p:spTgt spid="1049982"/>
                                        </p:tgtEl>
                                        <p:attrNameLst>
                                          <p:attrName>ppt_w</p:attrName>
                                        </p:attrNameLst>
                                      </p:cBhvr>
                                      <p:tavLst>
                                        <p:tav tm="0">
                                          <p:val>
                                            <p:fltVal val="0"/>
                                          </p:val>
                                        </p:tav>
                                        <p:tav tm="100000">
                                          <p:val>
                                            <p:strVal val="#ppt_w"/>
                                          </p:val>
                                        </p:tav>
                                      </p:tavLst>
                                    </p:anim>
                                    <p:anim calcmode="lin" valueType="num">
                                      <p:cBhvr>
                                        <p:cTn id="37" dur="500" fill="hold"/>
                                        <p:tgtEl>
                                          <p:spTgt spid="1049982"/>
                                        </p:tgtEl>
                                        <p:attrNameLst>
                                          <p:attrName>ppt_h</p:attrName>
                                        </p:attrNameLst>
                                      </p:cBhvr>
                                      <p:tavLst>
                                        <p:tav tm="0">
                                          <p:val>
                                            <p:fltVal val="0"/>
                                          </p:val>
                                        </p:tav>
                                        <p:tav tm="100000">
                                          <p:val>
                                            <p:strVal val="#ppt_h"/>
                                          </p:val>
                                        </p:tav>
                                      </p:tavLst>
                                    </p:anim>
                                    <p:animEffect transition="in" filter="fade">
                                      <p:cBhvr>
                                        <p:cTn id="38" dur="500"/>
                                        <p:tgtEl>
                                          <p:spTgt spid="104998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49983"/>
                                        </p:tgtEl>
                                        <p:attrNameLst>
                                          <p:attrName>style.visibility</p:attrName>
                                        </p:attrNameLst>
                                      </p:cBhvr>
                                      <p:to>
                                        <p:strVal val="visible"/>
                                      </p:to>
                                    </p:set>
                                    <p:anim calcmode="lin" valueType="num">
                                      <p:cBhvr>
                                        <p:cTn id="43" dur="500" fill="hold"/>
                                        <p:tgtEl>
                                          <p:spTgt spid="1049983"/>
                                        </p:tgtEl>
                                        <p:attrNameLst>
                                          <p:attrName>ppt_w</p:attrName>
                                        </p:attrNameLst>
                                      </p:cBhvr>
                                      <p:tavLst>
                                        <p:tav tm="0">
                                          <p:val>
                                            <p:fltVal val="0"/>
                                          </p:val>
                                        </p:tav>
                                        <p:tav tm="100000">
                                          <p:val>
                                            <p:strVal val="#ppt_w"/>
                                          </p:val>
                                        </p:tav>
                                      </p:tavLst>
                                    </p:anim>
                                    <p:anim calcmode="lin" valueType="num">
                                      <p:cBhvr>
                                        <p:cTn id="44" dur="500" fill="hold"/>
                                        <p:tgtEl>
                                          <p:spTgt spid="1049983"/>
                                        </p:tgtEl>
                                        <p:attrNameLst>
                                          <p:attrName>ppt_h</p:attrName>
                                        </p:attrNameLst>
                                      </p:cBhvr>
                                      <p:tavLst>
                                        <p:tav tm="0">
                                          <p:val>
                                            <p:fltVal val="0"/>
                                          </p:val>
                                        </p:tav>
                                        <p:tav tm="100000">
                                          <p:val>
                                            <p:strVal val="#ppt_h"/>
                                          </p:val>
                                        </p:tav>
                                      </p:tavLst>
                                    </p:anim>
                                    <p:animEffect transition="in" filter="fade">
                                      <p:cBhvr>
                                        <p:cTn id="45" dur="500"/>
                                        <p:tgtEl>
                                          <p:spTgt spid="1049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77" grpId="0" animBg="1"/>
      <p:bldP spid="1049978" grpId="0"/>
      <p:bldP spid="1049979" grpId="0"/>
      <p:bldP spid="1049980" grpId="0" animBg="1"/>
      <p:bldP spid="1049981" grpId="0" animBg="1"/>
      <p:bldP spid="1049982" grpId="0" animBg="1"/>
      <p:bldP spid="10499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84"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85" name="标题 1"/>
          <p:cNvSpPr>
            <a:spLocks noGrp="1"/>
          </p:cNvSpPr>
          <p:nvPr>
            <p:ph type="title"/>
          </p:nvPr>
        </p:nvSpPr>
        <p:spPr/>
        <p:txBody>
          <a:bodyPr>
            <a:noAutofit/>
          </a:bodyPr>
          <a:lstStyle/>
          <a:p>
            <a:r>
              <a:rPr lang="en-US" altLang="zh-CN" sz="2800" dirty="0" smtClean="0">
                <a:solidFill>
                  <a:schemeClr val="accent6">
                    <a:lumMod val="50000"/>
                  </a:schemeClr>
                </a:solidFill>
              </a:rPr>
              <a:t>IV. </a:t>
            </a:r>
            <a:r>
              <a:rPr lang="zh-CN" altLang="en-US" dirty="0" smtClean="0"/>
              <a:t>用</a:t>
            </a:r>
            <a:r>
              <a:rPr lang="zh-CN" altLang="en-US" dirty="0"/>
              <a:t>所给动词的适当形式填空</a:t>
            </a:r>
            <a:endParaRPr lang="zh-CN" altLang="en-US" sz="2800" dirty="0">
              <a:solidFill>
                <a:schemeClr val="accent6">
                  <a:lumMod val="50000"/>
                </a:schemeClr>
              </a:solidFill>
            </a:endParaRPr>
          </a:p>
        </p:txBody>
      </p:sp>
      <p:sp>
        <p:nvSpPr>
          <p:cNvPr id="1049986" name="文本占位符 2"/>
          <p:cNvSpPr>
            <a:spLocks noGrp="1"/>
          </p:cNvSpPr>
          <p:nvPr>
            <p:ph type="body" idx="1"/>
          </p:nvPr>
        </p:nvSpPr>
        <p:spPr>
          <a:xfrm>
            <a:off x="319918" y="541216"/>
            <a:ext cx="11528094" cy="5911999"/>
          </a:xfrm>
        </p:spPr>
        <p:txBody>
          <a:bodyPr>
            <a:normAutofit/>
          </a:bodyPr>
          <a:lstStyle/>
          <a:p>
            <a:pPr>
              <a:lnSpc>
                <a:spcPct val="170000"/>
              </a:lnSpc>
            </a:pPr>
            <a:r>
              <a:rPr lang="en-US" altLang="zh-CN" b="1" dirty="0"/>
              <a:t>5</a:t>
            </a:r>
            <a:r>
              <a:rPr lang="zh-CN" altLang="en-US" b="1" dirty="0"/>
              <a:t>．</a:t>
            </a:r>
            <a:r>
              <a:rPr lang="en-US" altLang="zh-CN" b="1" dirty="0"/>
              <a:t>He ____________(subscribe) a large sum of money to the local charity.</a:t>
            </a:r>
            <a:endParaRPr lang="en-US" altLang="zh-CN" b="1" dirty="0"/>
          </a:p>
          <a:p>
            <a:pPr>
              <a:lnSpc>
                <a:spcPct val="170000"/>
              </a:lnSpc>
            </a:pPr>
            <a:r>
              <a:rPr lang="en-US" altLang="zh-CN" b="1" dirty="0"/>
              <a:t>6</a:t>
            </a:r>
            <a:r>
              <a:rPr lang="zh-CN" altLang="en-US" b="1" dirty="0"/>
              <a:t>．</a:t>
            </a:r>
            <a:r>
              <a:rPr lang="en-US" altLang="zh-CN" b="1" dirty="0"/>
              <a:t>Each of us ____________(differ)</a:t>
            </a:r>
            <a:r>
              <a:rPr lang="zh-CN" altLang="en-US" b="1" dirty="0"/>
              <a:t>，</a:t>
            </a:r>
            <a:r>
              <a:rPr lang="en-US" altLang="zh-CN" b="1" dirty="0"/>
              <a:t>but a cloned person is merely a copy.</a:t>
            </a:r>
            <a:endParaRPr lang="en-US" altLang="zh-CN" b="1" dirty="0"/>
          </a:p>
        </p:txBody>
      </p:sp>
      <p:sp>
        <p:nvSpPr>
          <p:cNvPr id="1049987" name="矩形 7"/>
          <p:cNvSpPr/>
          <p:nvPr/>
        </p:nvSpPr>
        <p:spPr>
          <a:xfrm>
            <a:off x="1418563" y="627017"/>
            <a:ext cx="1604927"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subscribed</a:t>
            </a:r>
            <a:endParaRPr lang="zh-CN" altLang="en-US" sz="2400" b="1" dirty="0">
              <a:solidFill>
                <a:schemeClr val="bg1"/>
              </a:solidFill>
            </a:endParaRPr>
          </a:p>
        </p:txBody>
      </p:sp>
      <p:sp>
        <p:nvSpPr>
          <p:cNvPr id="1049988" name="矩形 8"/>
          <p:cNvSpPr/>
          <p:nvPr/>
        </p:nvSpPr>
        <p:spPr>
          <a:xfrm>
            <a:off x="2582013" y="1373811"/>
            <a:ext cx="1039067"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differs</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85"/>
                                        </p:tgtEl>
                                        <p:attrNameLst>
                                          <p:attrName>style.visibility</p:attrName>
                                        </p:attrNameLst>
                                      </p:cBhvr>
                                      <p:to>
                                        <p:strVal val="visible"/>
                                      </p:to>
                                    </p:set>
                                    <p:animEffect transition="in" filter="fade">
                                      <p:cBhvr>
                                        <p:cTn id="7" dur="1000"/>
                                        <p:tgtEl>
                                          <p:spTgt spid="1049985"/>
                                        </p:tgtEl>
                                      </p:cBhvr>
                                    </p:animEffect>
                                    <p:anim calcmode="lin" valueType="num">
                                      <p:cBhvr>
                                        <p:cTn id="8" dur="1000" fill="hold"/>
                                        <p:tgtEl>
                                          <p:spTgt spid="1049985"/>
                                        </p:tgtEl>
                                        <p:attrNameLst>
                                          <p:attrName>ppt_x</p:attrName>
                                        </p:attrNameLst>
                                      </p:cBhvr>
                                      <p:tavLst>
                                        <p:tav tm="0">
                                          <p:val>
                                            <p:strVal val="#ppt_x"/>
                                          </p:val>
                                        </p:tav>
                                        <p:tav tm="100000">
                                          <p:val>
                                            <p:strVal val="#ppt_x"/>
                                          </p:val>
                                        </p:tav>
                                      </p:tavLst>
                                    </p:anim>
                                    <p:anim calcmode="lin" valueType="num">
                                      <p:cBhvr>
                                        <p:cTn id="9" dur="1000" fill="hold"/>
                                        <p:tgtEl>
                                          <p:spTgt spid="10499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84"/>
                                        </p:tgtEl>
                                        <p:attrNameLst>
                                          <p:attrName>style.visibility</p:attrName>
                                        </p:attrNameLst>
                                      </p:cBhvr>
                                      <p:to>
                                        <p:strVal val="visible"/>
                                      </p:to>
                                    </p:set>
                                    <p:animEffect transition="in" filter="barn(outVertical)">
                                      <p:cBhvr>
                                        <p:cTn id="13" dur="500"/>
                                        <p:tgtEl>
                                          <p:spTgt spid="1049984"/>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86"/>
                                        </p:tgtEl>
                                        <p:attrNameLst>
                                          <p:attrName>style.visibility</p:attrName>
                                        </p:attrNameLst>
                                      </p:cBhvr>
                                      <p:to>
                                        <p:strVal val="visible"/>
                                      </p:to>
                                    </p:set>
                                    <p:animEffect transition="in" filter="randombar(horizontal)">
                                      <p:cBhvr>
                                        <p:cTn id="17" dur="500"/>
                                        <p:tgtEl>
                                          <p:spTgt spid="104998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49987"/>
                                        </p:tgtEl>
                                        <p:attrNameLst>
                                          <p:attrName>style.visibility</p:attrName>
                                        </p:attrNameLst>
                                      </p:cBhvr>
                                      <p:to>
                                        <p:strVal val="visible"/>
                                      </p:to>
                                    </p:set>
                                    <p:anim calcmode="lin" valueType="num">
                                      <p:cBhvr>
                                        <p:cTn id="22" dur="500" fill="hold"/>
                                        <p:tgtEl>
                                          <p:spTgt spid="1049987"/>
                                        </p:tgtEl>
                                        <p:attrNameLst>
                                          <p:attrName>ppt_w</p:attrName>
                                        </p:attrNameLst>
                                      </p:cBhvr>
                                      <p:tavLst>
                                        <p:tav tm="0">
                                          <p:val>
                                            <p:fltVal val="0"/>
                                          </p:val>
                                        </p:tav>
                                        <p:tav tm="100000">
                                          <p:val>
                                            <p:strVal val="#ppt_w"/>
                                          </p:val>
                                        </p:tav>
                                      </p:tavLst>
                                    </p:anim>
                                    <p:anim calcmode="lin" valueType="num">
                                      <p:cBhvr>
                                        <p:cTn id="23" dur="500" fill="hold"/>
                                        <p:tgtEl>
                                          <p:spTgt spid="1049987"/>
                                        </p:tgtEl>
                                        <p:attrNameLst>
                                          <p:attrName>ppt_h</p:attrName>
                                        </p:attrNameLst>
                                      </p:cBhvr>
                                      <p:tavLst>
                                        <p:tav tm="0">
                                          <p:val>
                                            <p:fltVal val="0"/>
                                          </p:val>
                                        </p:tav>
                                        <p:tav tm="100000">
                                          <p:val>
                                            <p:strVal val="#ppt_h"/>
                                          </p:val>
                                        </p:tav>
                                      </p:tavLst>
                                    </p:anim>
                                    <p:animEffect transition="in" filter="fade">
                                      <p:cBhvr>
                                        <p:cTn id="24" dur="500"/>
                                        <p:tgtEl>
                                          <p:spTgt spid="104998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49988"/>
                                        </p:tgtEl>
                                        <p:attrNameLst>
                                          <p:attrName>style.visibility</p:attrName>
                                        </p:attrNameLst>
                                      </p:cBhvr>
                                      <p:to>
                                        <p:strVal val="visible"/>
                                      </p:to>
                                    </p:set>
                                    <p:anim calcmode="lin" valueType="num">
                                      <p:cBhvr>
                                        <p:cTn id="29" dur="500" fill="hold"/>
                                        <p:tgtEl>
                                          <p:spTgt spid="1049988"/>
                                        </p:tgtEl>
                                        <p:attrNameLst>
                                          <p:attrName>ppt_w</p:attrName>
                                        </p:attrNameLst>
                                      </p:cBhvr>
                                      <p:tavLst>
                                        <p:tav tm="0">
                                          <p:val>
                                            <p:fltVal val="0"/>
                                          </p:val>
                                        </p:tav>
                                        <p:tav tm="100000">
                                          <p:val>
                                            <p:strVal val="#ppt_w"/>
                                          </p:val>
                                        </p:tav>
                                      </p:tavLst>
                                    </p:anim>
                                    <p:anim calcmode="lin" valueType="num">
                                      <p:cBhvr>
                                        <p:cTn id="30" dur="500" fill="hold"/>
                                        <p:tgtEl>
                                          <p:spTgt spid="1049988"/>
                                        </p:tgtEl>
                                        <p:attrNameLst>
                                          <p:attrName>ppt_h</p:attrName>
                                        </p:attrNameLst>
                                      </p:cBhvr>
                                      <p:tavLst>
                                        <p:tav tm="0">
                                          <p:val>
                                            <p:fltVal val="0"/>
                                          </p:val>
                                        </p:tav>
                                        <p:tav tm="100000">
                                          <p:val>
                                            <p:strVal val="#ppt_h"/>
                                          </p:val>
                                        </p:tav>
                                      </p:tavLst>
                                    </p:anim>
                                    <p:animEffect transition="in" filter="fade">
                                      <p:cBhvr>
                                        <p:cTn id="31" dur="500"/>
                                        <p:tgtEl>
                                          <p:spTgt spid="104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84" grpId="0" animBg="1"/>
      <p:bldP spid="1049985" grpId="0"/>
      <p:bldP spid="1049986" grpId="0"/>
      <p:bldP spid="1049987" grpId="0" animBg="1"/>
      <p:bldP spid="10499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55" name="标题 1"/>
          <p:cNvSpPr>
            <a:spLocks noGrp="1"/>
          </p:cNvSpPr>
          <p:nvPr>
            <p:ph type="title"/>
          </p:nvPr>
        </p:nvSpPr>
        <p:spPr/>
        <p:txBody>
          <a:bodyPr/>
          <a:lstStyle/>
          <a:p>
            <a:r>
              <a:rPr lang="zh-CN" altLang="en-US" b="1" dirty="0" smtClean="0">
                <a:latin typeface="微软雅黑" panose="020B0503020204020204" pitchFamily="34" charset="-122"/>
                <a:ea typeface="微软雅黑" panose="020B0503020204020204" pitchFamily="34" charset="-122"/>
              </a:rPr>
              <a:t>高考词汇精讲</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89"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90" name="标题 1"/>
          <p:cNvSpPr>
            <a:spLocks noGrp="1"/>
          </p:cNvSpPr>
          <p:nvPr>
            <p:ph type="title"/>
          </p:nvPr>
        </p:nvSpPr>
        <p:spPr>
          <a:xfrm>
            <a:off x="241540" y="0"/>
            <a:ext cx="11701077" cy="465826"/>
          </a:xfrm>
        </p:spPr>
        <p:txBody>
          <a:bodyPr>
            <a:noAutofit/>
          </a:bodyPr>
          <a:lstStyle/>
          <a:p>
            <a:r>
              <a:rPr lang="en-US" altLang="zh-CN" sz="2800" dirty="0" smtClean="0">
                <a:solidFill>
                  <a:schemeClr val="accent6">
                    <a:lumMod val="50000"/>
                  </a:schemeClr>
                </a:solidFill>
              </a:rPr>
              <a:t>V. </a:t>
            </a:r>
            <a:r>
              <a:rPr lang="zh-CN" altLang="en-US" dirty="0" smtClean="0"/>
              <a:t>选词填空</a:t>
            </a:r>
            <a:endParaRPr lang="zh-CN" altLang="en-US" sz="2800" dirty="0">
              <a:solidFill>
                <a:schemeClr val="accent6">
                  <a:lumMod val="50000"/>
                </a:schemeClr>
              </a:solidFill>
            </a:endParaRPr>
          </a:p>
        </p:txBody>
      </p:sp>
      <p:sp>
        <p:nvSpPr>
          <p:cNvPr id="1049991" name="文本占位符 2"/>
          <p:cNvSpPr>
            <a:spLocks noGrp="1"/>
          </p:cNvSpPr>
          <p:nvPr>
            <p:ph type="body" idx="1"/>
          </p:nvPr>
        </p:nvSpPr>
        <p:spPr>
          <a:xfrm>
            <a:off x="319918" y="1310328"/>
            <a:ext cx="11528094" cy="5911999"/>
          </a:xfrm>
        </p:spPr>
        <p:txBody>
          <a:bodyPr>
            <a:normAutofit/>
          </a:bodyPr>
          <a:lstStyle/>
          <a:p>
            <a:pPr>
              <a:lnSpc>
                <a:spcPct val="140000"/>
              </a:lnSpc>
            </a:pPr>
            <a:r>
              <a:rPr lang="en-US" altLang="zh-CN" b="1" dirty="0"/>
              <a:t>1</a:t>
            </a:r>
            <a:r>
              <a:rPr lang="en-US" altLang="zh-CN" b="1" dirty="0" smtClean="0"/>
              <a:t>.   When </a:t>
            </a:r>
            <a:r>
              <a:rPr lang="en-US" altLang="zh-CN" b="1" dirty="0"/>
              <a:t>the old people are ________________ and badly need help</a:t>
            </a:r>
            <a:r>
              <a:rPr lang="zh-CN" altLang="en-US" b="1" dirty="0"/>
              <a:t>，</a:t>
            </a:r>
            <a:r>
              <a:rPr lang="en-US" altLang="zh-CN" b="1" dirty="0"/>
              <a:t>we should give an immediate first aid and help to send them to the nearest hospital.</a:t>
            </a:r>
            <a:endParaRPr lang="en-US" altLang="zh-CN" b="1" dirty="0"/>
          </a:p>
          <a:p>
            <a:pPr>
              <a:lnSpc>
                <a:spcPct val="140000"/>
              </a:lnSpc>
            </a:pPr>
            <a:r>
              <a:rPr lang="en-US" altLang="zh-CN" b="1" dirty="0"/>
              <a:t>2</a:t>
            </a:r>
            <a:r>
              <a:rPr lang="zh-CN" altLang="en-US" b="1" dirty="0"/>
              <a:t>．</a:t>
            </a:r>
            <a:r>
              <a:rPr lang="en-US" altLang="zh-CN" b="1" dirty="0"/>
              <a:t>It was foolish of you to ________________ your notes in such an important test.</a:t>
            </a:r>
            <a:endParaRPr lang="en-US" altLang="zh-CN" b="1" dirty="0"/>
          </a:p>
          <a:p>
            <a:pPr>
              <a:lnSpc>
                <a:spcPct val="140000"/>
              </a:lnSpc>
            </a:pPr>
            <a:r>
              <a:rPr lang="en-US" altLang="zh-CN" b="1" dirty="0"/>
              <a:t>3</a:t>
            </a:r>
            <a:r>
              <a:rPr lang="zh-CN" altLang="en-US" b="1" dirty="0"/>
              <a:t>．</a:t>
            </a:r>
            <a:r>
              <a:rPr lang="en-US" altLang="zh-CN" b="1" dirty="0"/>
              <a:t>David had a car accident a year ago and has </a:t>
            </a:r>
            <a:r>
              <a:rPr lang="en-US" altLang="zh-CN" b="1" dirty="0" smtClean="0"/>
              <a:t>_______________ </a:t>
            </a:r>
            <a:r>
              <a:rPr lang="en-US" altLang="zh-CN" b="1" dirty="0"/>
              <a:t>back pain from then on.</a:t>
            </a:r>
            <a:endParaRPr lang="en-US" altLang="zh-CN" b="1" dirty="0"/>
          </a:p>
          <a:p>
            <a:pPr>
              <a:lnSpc>
                <a:spcPct val="140000"/>
              </a:lnSpc>
            </a:pPr>
            <a:r>
              <a:rPr lang="en-US" altLang="zh-CN" b="1" dirty="0"/>
              <a:t>4</a:t>
            </a:r>
            <a:r>
              <a:rPr lang="zh-CN" altLang="en-US" b="1" dirty="0"/>
              <a:t>．</a:t>
            </a:r>
            <a:r>
              <a:rPr lang="en-US" altLang="zh-CN" b="1" dirty="0"/>
              <a:t>She was chosen </a:t>
            </a:r>
            <a:r>
              <a:rPr lang="en-US" altLang="zh-CN" b="1" dirty="0" smtClean="0"/>
              <a:t>____________________ </a:t>
            </a:r>
            <a:r>
              <a:rPr lang="en-US" altLang="zh-CN" b="1" dirty="0"/>
              <a:t>her sister as a volunteer.</a:t>
            </a:r>
            <a:endParaRPr lang="en-US" altLang="zh-CN" b="1" dirty="0"/>
          </a:p>
        </p:txBody>
      </p:sp>
      <p:sp>
        <p:nvSpPr>
          <p:cNvPr id="1049992" name="矩形 6"/>
          <p:cNvSpPr/>
          <p:nvPr/>
        </p:nvSpPr>
        <p:spPr>
          <a:xfrm>
            <a:off x="4314593" y="1330205"/>
            <a:ext cx="1441420"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in danger</a:t>
            </a:r>
            <a:endParaRPr lang="zh-CN" altLang="en-US" sz="2400" b="1" dirty="0">
              <a:solidFill>
                <a:schemeClr val="bg1"/>
              </a:solidFill>
            </a:endParaRPr>
          </a:p>
        </p:txBody>
      </p:sp>
      <p:sp>
        <p:nvSpPr>
          <p:cNvPr id="1049993" name="矩形 7"/>
          <p:cNvSpPr/>
          <p:nvPr/>
        </p:nvSpPr>
        <p:spPr>
          <a:xfrm>
            <a:off x="4381499" y="2486332"/>
            <a:ext cx="1154547"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refer to</a:t>
            </a:r>
            <a:endParaRPr lang="zh-CN" altLang="en-US" sz="2400" b="1" dirty="0">
              <a:solidFill>
                <a:schemeClr val="bg1"/>
              </a:solidFill>
            </a:endParaRPr>
          </a:p>
        </p:txBody>
      </p:sp>
      <p:sp>
        <p:nvSpPr>
          <p:cNvPr id="1049994" name="矩形 8"/>
          <p:cNvSpPr/>
          <p:nvPr/>
        </p:nvSpPr>
        <p:spPr>
          <a:xfrm>
            <a:off x="6583818" y="3118812"/>
            <a:ext cx="1976888"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suffered from</a:t>
            </a:r>
            <a:endParaRPr lang="zh-CN" altLang="en-US" sz="2400" b="1" dirty="0">
              <a:solidFill>
                <a:schemeClr val="bg1"/>
              </a:solidFill>
            </a:endParaRPr>
          </a:p>
        </p:txBody>
      </p:sp>
      <p:sp>
        <p:nvSpPr>
          <p:cNvPr id="1049995" name="矩形 9"/>
          <p:cNvSpPr/>
          <p:nvPr/>
        </p:nvSpPr>
        <p:spPr>
          <a:xfrm>
            <a:off x="3296266" y="3739813"/>
            <a:ext cx="2239780"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in preference to</a:t>
            </a:r>
            <a:endParaRPr lang="zh-CN" altLang="en-US" sz="2400" b="1" dirty="0">
              <a:solidFill>
                <a:schemeClr val="bg1"/>
              </a:solidFill>
            </a:endParaRPr>
          </a:p>
        </p:txBody>
      </p:sp>
      <p:sp>
        <p:nvSpPr>
          <p:cNvPr id="1049996" name="矩形 10"/>
          <p:cNvSpPr/>
          <p:nvPr/>
        </p:nvSpPr>
        <p:spPr>
          <a:xfrm>
            <a:off x="579119" y="778414"/>
            <a:ext cx="10981509"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400" b="1" dirty="0">
                <a:latin typeface="Times New Roman" panose="02020603050405020304" pitchFamily="18" charset="0"/>
              </a:rPr>
              <a:t>suffer from</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in preference to</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refer to</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in danger</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90"/>
                                        </p:tgtEl>
                                        <p:attrNameLst>
                                          <p:attrName>style.visibility</p:attrName>
                                        </p:attrNameLst>
                                      </p:cBhvr>
                                      <p:to>
                                        <p:strVal val="visible"/>
                                      </p:to>
                                    </p:set>
                                    <p:animEffect transition="in" filter="fade">
                                      <p:cBhvr>
                                        <p:cTn id="7" dur="1000"/>
                                        <p:tgtEl>
                                          <p:spTgt spid="1049990"/>
                                        </p:tgtEl>
                                      </p:cBhvr>
                                    </p:animEffect>
                                    <p:anim calcmode="lin" valueType="num">
                                      <p:cBhvr>
                                        <p:cTn id="8" dur="1000" fill="hold"/>
                                        <p:tgtEl>
                                          <p:spTgt spid="1049990"/>
                                        </p:tgtEl>
                                        <p:attrNameLst>
                                          <p:attrName>ppt_x</p:attrName>
                                        </p:attrNameLst>
                                      </p:cBhvr>
                                      <p:tavLst>
                                        <p:tav tm="0">
                                          <p:val>
                                            <p:strVal val="#ppt_x"/>
                                          </p:val>
                                        </p:tav>
                                        <p:tav tm="100000">
                                          <p:val>
                                            <p:strVal val="#ppt_x"/>
                                          </p:val>
                                        </p:tav>
                                      </p:tavLst>
                                    </p:anim>
                                    <p:anim calcmode="lin" valueType="num">
                                      <p:cBhvr>
                                        <p:cTn id="9" dur="1000" fill="hold"/>
                                        <p:tgtEl>
                                          <p:spTgt spid="10499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89"/>
                                        </p:tgtEl>
                                        <p:attrNameLst>
                                          <p:attrName>style.visibility</p:attrName>
                                        </p:attrNameLst>
                                      </p:cBhvr>
                                      <p:to>
                                        <p:strVal val="visible"/>
                                      </p:to>
                                    </p:set>
                                    <p:animEffect transition="in" filter="barn(outVertical)">
                                      <p:cBhvr>
                                        <p:cTn id="13" dur="500"/>
                                        <p:tgtEl>
                                          <p:spTgt spid="1049989"/>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96"/>
                                        </p:tgtEl>
                                        <p:attrNameLst>
                                          <p:attrName>style.visibility</p:attrName>
                                        </p:attrNameLst>
                                      </p:cBhvr>
                                      <p:to>
                                        <p:strVal val="visible"/>
                                      </p:to>
                                    </p:set>
                                    <p:animEffect transition="in" filter="randombar(horizontal)">
                                      <p:cBhvr>
                                        <p:cTn id="17" dur="500"/>
                                        <p:tgtEl>
                                          <p:spTgt spid="1049996"/>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049991"/>
                                        </p:tgtEl>
                                        <p:attrNameLst>
                                          <p:attrName>style.visibility</p:attrName>
                                        </p:attrNameLst>
                                      </p:cBhvr>
                                      <p:to>
                                        <p:strVal val="visible"/>
                                      </p:to>
                                    </p:set>
                                    <p:animEffect transition="in" filter="randombar(horizontal)">
                                      <p:cBhvr>
                                        <p:cTn id="21" dur="500"/>
                                        <p:tgtEl>
                                          <p:spTgt spid="104999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49992"/>
                                        </p:tgtEl>
                                        <p:attrNameLst>
                                          <p:attrName>style.visibility</p:attrName>
                                        </p:attrNameLst>
                                      </p:cBhvr>
                                      <p:to>
                                        <p:strVal val="visible"/>
                                      </p:to>
                                    </p:set>
                                    <p:anim calcmode="lin" valueType="num">
                                      <p:cBhvr>
                                        <p:cTn id="26" dur="500" fill="hold"/>
                                        <p:tgtEl>
                                          <p:spTgt spid="1049992"/>
                                        </p:tgtEl>
                                        <p:attrNameLst>
                                          <p:attrName>ppt_w</p:attrName>
                                        </p:attrNameLst>
                                      </p:cBhvr>
                                      <p:tavLst>
                                        <p:tav tm="0">
                                          <p:val>
                                            <p:fltVal val="0"/>
                                          </p:val>
                                        </p:tav>
                                        <p:tav tm="100000">
                                          <p:val>
                                            <p:strVal val="#ppt_w"/>
                                          </p:val>
                                        </p:tav>
                                      </p:tavLst>
                                    </p:anim>
                                    <p:anim calcmode="lin" valueType="num">
                                      <p:cBhvr>
                                        <p:cTn id="27" dur="500" fill="hold"/>
                                        <p:tgtEl>
                                          <p:spTgt spid="1049992"/>
                                        </p:tgtEl>
                                        <p:attrNameLst>
                                          <p:attrName>ppt_h</p:attrName>
                                        </p:attrNameLst>
                                      </p:cBhvr>
                                      <p:tavLst>
                                        <p:tav tm="0">
                                          <p:val>
                                            <p:fltVal val="0"/>
                                          </p:val>
                                        </p:tav>
                                        <p:tav tm="100000">
                                          <p:val>
                                            <p:strVal val="#ppt_h"/>
                                          </p:val>
                                        </p:tav>
                                      </p:tavLst>
                                    </p:anim>
                                    <p:animEffect transition="in" filter="fade">
                                      <p:cBhvr>
                                        <p:cTn id="28" dur="500"/>
                                        <p:tgtEl>
                                          <p:spTgt spid="104999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49993"/>
                                        </p:tgtEl>
                                        <p:attrNameLst>
                                          <p:attrName>style.visibility</p:attrName>
                                        </p:attrNameLst>
                                      </p:cBhvr>
                                      <p:to>
                                        <p:strVal val="visible"/>
                                      </p:to>
                                    </p:set>
                                    <p:anim calcmode="lin" valueType="num">
                                      <p:cBhvr>
                                        <p:cTn id="33" dur="500" fill="hold"/>
                                        <p:tgtEl>
                                          <p:spTgt spid="1049993"/>
                                        </p:tgtEl>
                                        <p:attrNameLst>
                                          <p:attrName>ppt_w</p:attrName>
                                        </p:attrNameLst>
                                      </p:cBhvr>
                                      <p:tavLst>
                                        <p:tav tm="0">
                                          <p:val>
                                            <p:fltVal val="0"/>
                                          </p:val>
                                        </p:tav>
                                        <p:tav tm="100000">
                                          <p:val>
                                            <p:strVal val="#ppt_w"/>
                                          </p:val>
                                        </p:tav>
                                      </p:tavLst>
                                    </p:anim>
                                    <p:anim calcmode="lin" valueType="num">
                                      <p:cBhvr>
                                        <p:cTn id="34" dur="500" fill="hold"/>
                                        <p:tgtEl>
                                          <p:spTgt spid="1049993"/>
                                        </p:tgtEl>
                                        <p:attrNameLst>
                                          <p:attrName>ppt_h</p:attrName>
                                        </p:attrNameLst>
                                      </p:cBhvr>
                                      <p:tavLst>
                                        <p:tav tm="0">
                                          <p:val>
                                            <p:fltVal val="0"/>
                                          </p:val>
                                        </p:tav>
                                        <p:tav tm="100000">
                                          <p:val>
                                            <p:strVal val="#ppt_h"/>
                                          </p:val>
                                        </p:tav>
                                      </p:tavLst>
                                    </p:anim>
                                    <p:animEffect transition="in" filter="fade">
                                      <p:cBhvr>
                                        <p:cTn id="35" dur="500"/>
                                        <p:tgtEl>
                                          <p:spTgt spid="104999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49994"/>
                                        </p:tgtEl>
                                        <p:attrNameLst>
                                          <p:attrName>style.visibility</p:attrName>
                                        </p:attrNameLst>
                                      </p:cBhvr>
                                      <p:to>
                                        <p:strVal val="visible"/>
                                      </p:to>
                                    </p:set>
                                    <p:anim calcmode="lin" valueType="num">
                                      <p:cBhvr>
                                        <p:cTn id="40" dur="500" fill="hold"/>
                                        <p:tgtEl>
                                          <p:spTgt spid="1049994"/>
                                        </p:tgtEl>
                                        <p:attrNameLst>
                                          <p:attrName>ppt_w</p:attrName>
                                        </p:attrNameLst>
                                      </p:cBhvr>
                                      <p:tavLst>
                                        <p:tav tm="0">
                                          <p:val>
                                            <p:fltVal val="0"/>
                                          </p:val>
                                        </p:tav>
                                        <p:tav tm="100000">
                                          <p:val>
                                            <p:strVal val="#ppt_w"/>
                                          </p:val>
                                        </p:tav>
                                      </p:tavLst>
                                    </p:anim>
                                    <p:anim calcmode="lin" valueType="num">
                                      <p:cBhvr>
                                        <p:cTn id="41" dur="500" fill="hold"/>
                                        <p:tgtEl>
                                          <p:spTgt spid="1049994"/>
                                        </p:tgtEl>
                                        <p:attrNameLst>
                                          <p:attrName>ppt_h</p:attrName>
                                        </p:attrNameLst>
                                      </p:cBhvr>
                                      <p:tavLst>
                                        <p:tav tm="0">
                                          <p:val>
                                            <p:fltVal val="0"/>
                                          </p:val>
                                        </p:tav>
                                        <p:tav tm="100000">
                                          <p:val>
                                            <p:strVal val="#ppt_h"/>
                                          </p:val>
                                        </p:tav>
                                      </p:tavLst>
                                    </p:anim>
                                    <p:animEffect transition="in" filter="fade">
                                      <p:cBhvr>
                                        <p:cTn id="42" dur="500"/>
                                        <p:tgtEl>
                                          <p:spTgt spid="104999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49995"/>
                                        </p:tgtEl>
                                        <p:attrNameLst>
                                          <p:attrName>style.visibility</p:attrName>
                                        </p:attrNameLst>
                                      </p:cBhvr>
                                      <p:to>
                                        <p:strVal val="visible"/>
                                      </p:to>
                                    </p:set>
                                    <p:anim calcmode="lin" valueType="num">
                                      <p:cBhvr>
                                        <p:cTn id="47" dur="500" fill="hold"/>
                                        <p:tgtEl>
                                          <p:spTgt spid="1049995"/>
                                        </p:tgtEl>
                                        <p:attrNameLst>
                                          <p:attrName>ppt_w</p:attrName>
                                        </p:attrNameLst>
                                      </p:cBhvr>
                                      <p:tavLst>
                                        <p:tav tm="0">
                                          <p:val>
                                            <p:fltVal val="0"/>
                                          </p:val>
                                        </p:tav>
                                        <p:tav tm="100000">
                                          <p:val>
                                            <p:strVal val="#ppt_w"/>
                                          </p:val>
                                        </p:tav>
                                      </p:tavLst>
                                    </p:anim>
                                    <p:anim calcmode="lin" valueType="num">
                                      <p:cBhvr>
                                        <p:cTn id="48" dur="500" fill="hold"/>
                                        <p:tgtEl>
                                          <p:spTgt spid="1049995"/>
                                        </p:tgtEl>
                                        <p:attrNameLst>
                                          <p:attrName>ppt_h</p:attrName>
                                        </p:attrNameLst>
                                      </p:cBhvr>
                                      <p:tavLst>
                                        <p:tav tm="0">
                                          <p:val>
                                            <p:fltVal val="0"/>
                                          </p:val>
                                        </p:tav>
                                        <p:tav tm="100000">
                                          <p:val>
                                            <p:strVal val="#ppt_h"/>
                                          </p:val>
                                        </p:tav>
                                      </p:tavLst>
                                    </p:anim>
                                    <p:animEffect transition="in" filter="fade">
                                      <p:cBhvr>
                                        <p:cTn id="49" dur="500"/>
                                        <p:tgtEl>
                                          <p:spTgt spid="104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89" grpId="0" animBg="1"/>
      <p:bldP spid="1049990" grpId="0"/>
      <p:bldP spid="1049991" grpId="0"/>
      <p:bldP spid="1049992" grpId="0" animBg="1"/>
      <p:bldP spid="1049993" grpId="0" animBg="1"/>
      <p:bldP spid="1049994" grpId="0" animBg="1"/>
      <p:bldP spid="1049995" grpId="0" animBg="1"/>
      <p:bldP spid="10499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97"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49998" name="标题 1"/>
          <p:cNvSpPr>
            <a:spLocks noGrp="1"/>
          </p:cNvSpPr>
          <p:nvPr>
            <p:ph type="title"/>
          </p:nvPr>
        </p:nvSpPr>
        <p:spPr>
          <a:xfrm>
            <a:off x="241540" y="0"/>
            <a:ext cx="11701077" cy="465826"/>
          </a:xfrm>
        </p:spPr>
        <p:txBody>
          <a:bodyPr>
            <a:noAutofit/>
          </a:bodyPr>
          <a:lstStyle/>
          <a:p>
            <a:r>
              <a:rPr lang="en-US" altLang="zh-CN" sz="2800" dirty="0" smtClean="0">
                <a:solidFill>
                  <a:schemeClr val="accent6">
                    <a:lumMod val="50000"/>
                  </a:schemeClr>
                </a:solidFill>
              </a:rPr>
              <a:t>VI. </a:t>
            </a:r>
            <a:r>
              <a:rPr lang="zh-CN" altLang="en-US" dirty="0" smtClean="0"/>
              <a:t>单句写作</a:t>
            </a:r>
            <a:endParaRPr lang="zh-CN" altLang="en-US" sz="2800" dirty="0">
              <a:solidFill>
                <a:schemeClr val="accent6">
                  <a:lumMod val="50000"/>
                </a:schemeClr>
              </a:solidFill>
            </a:endParaRPr>
          </a:p>
        </p:txBody>
      </p:sp>
      <p:sp>
        <p:nvSpPr>
          <p:cNvPr id="1049999" name="文本占位符 2"/>
          <p:cNvSpPr>
            <a:spLocks noGrp="1"/>
          </p:cNvSpPr>
          <p:nvPr>
            <p:ph type="body" idx="1"/>
          </p:nvPr>
        </p:nvSpPr>
        <p:spPr>
          <a:xfrm>
            <a:off x="319918" y="730782"/>
            <a:ext cx="11528094" cy="5911999"/>
          </a:xfrm>
        </p:spPr>
        <p:txBody>
          <a:bodyPr>
            <a:normAutofit/>
          </a:bodyPr>
          <a:lstStyle/>
          <a:p>
            <a:pPr>
              <a:lnSpc>
                <a:spcPts val="2300"/>
              </a:lnSpc>
            </a:pPr>
            <a:r>
              <a:rPr lang="en-US" altLang="zh-CN" b="1" dirty="0"/>
              <a:t>1</a:t>
            </a:r>
            <a:r>
              <a:rPr lang="zh-CN" altLang="en-US" b="1" dirty="0"/>
              <a:t>．我们不应该仅仅通过他所说的来评判一个人。</a:t>
            </a:r>
            <a:r>
              <a:rPr lang="en-US" altLang="zh-CN" b="1" dirty="0"/>
              <a:t>(depend on)</a:t>
            </a:r>
            <a:endParaRPr lang="en-US" altLang="zh-CN" b="1" dirty="0"/>
          </a:p>
          <a:p>
            <a:pPr>
              <a:lnSpc>
                <a:spcPts val="2300"/>
              </a:lnSpc>
            </a:pPr>
            <a:endParaRPr lang="en-US" altLang="zh-CN" b="1" dirty="0" smtClean="0"/>
          </a:p>
          <a:p>
            <a:pPr>
              <a:lnSpc>
                <a:spcPts val="2300"/>
              </a:lnSpc>
            </a:pPr>
            <a:endParaRPr lang="en-US" altLang="zh-CN" b="1" dirty="0"/>
          </a:p>
          <a:p>
            <a:pPr>
              <a:lnSpc>
                <a:spcPts val="2300"/>
              </a:lnSpc>
            </a:pPr>
            <a:r>
              <a:rPr lang="en-US" altLang="zh-CN" b="1" dirty="0" smtClean="0"/>
              <a:t>2</a:t>
            </a:r>
            <a:r>
              <a:rPr lang="zh-CN" altLang="en-US" b="1" dirty="0"/>
              <a:t>．成功鼓励着他，他开始把更多的时间投入到写作中。</a:t>
            </a:r>
            <a:r>
              <a:rPr lang="en-US" altLang="zh-CN" b="1" dirty="0"/>
              <a:t>(devote...to...)</a:t>
            </a:r>
            <a:endParaRPr lang="en-US" altLang="zh-CN" b="1" dirty="0"/>
          </a:p>
          <a:p>
            <a:pPr>
              <a:lnSpc>
                <a:spcPts val="2300"/>
              </a:lnSpc>
            </a:pPr>
            <a:endParaRPr lang="en-US" altLang="zh-CN" b="1" dirty="0" smtClean="0"/>
          </a:p>
          <a:p>
            <a:pPr>
              <a:lnSpc>
                <a:spcPts val="2300"/>
              </a:lnSpc>
            </a:pPr>
            <a:endParaRPr lang="en-US" altLang="zh-CN" b="1" dirty="0"/>
          </a:p>
          <a:p>
            <a:pPr>
              <a:lnSpc>
                <a:spcPts val="2300"/>
              </a:lnSpc>
            </a:pPr>
            <a:r>
              <a:rPr lang="en-US" altLang="zh-CN" b="1" dirty="0" smtClean="0"/>
              <a:t>3</a:t>
            </a:r>
            <a:r>
              <a:rPr lang="zh-CN" altLang="en-US" b="1" dirty="0"/>
              <a:t>．我知道你在学习方面有困难，因此我想给你提如下一些建议。</a:t>
            </a:r>
            <a:r>
              <a:rPr lang="en-US" altLang="zh-CN" b="1" dirty="0"/>
              <a:t>(have difficulty in</a:t>
            </a:r>
            <a:r>
              <a:rPr lang="zh-CN" altLang="en-US" b="1" dirty="0"/>
              <a:t>，</a:t>
            </a:r>
            <a:r>
              <a:rPr lang="en-US" altLang="zh-CN" b="1" dirty="0"/>
              <a:t>offer)</a:t>
            </a:r>
            <a:endParaRPr lang="en-US" altLang="zh-CN" b="1" dirty="0"/>
          </a:p>
        </p:txBody>
      </p:sp>
      <p:sp>
        <p:nvSpPr>
          <p:cNvPr id="1050000" name="矩形 6"/>
          <p:cNvSpPr/>
          <p:nvPr/>
        </p:nvSpPr>
        <p:spPr>
          <a:xfrm>
            <a:off x="817411" y="1187314"/>
            <a:ext cx="10847721" cy="461665"/>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We are not supposed to assess a person only depending on what he has said.</a:t>
            </a:r>
            <a:endParaRPr lang="zh-CN" altLang="en-US" sz="2400" b="1" dirty="0">
              <a:solidFill>
                <a:srgbClr val="C00000"/>
              </a:solidFill>
            </a:endParaRPr>
          </a:p>
        </p:txBody>
      </p:sp>
      <p:sp>
        <p:nvSpPr>
          <p:cNvPr id="1050001" name="矩形 7"/>
          <p:cNvSpPr/>
          <p:nvPr/>
        </p:nvSpPr>
        <p:spPr>
          <a:xfrm>
            <a:off x="817411" y="2428050"/>
            <a:ext cx="10847720" cy="461665"/>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Encouraged by his success, he began to devote more time to writing. </a:t>
            </a:r>
            <a:endParaRPr lang="zh-CN" altLang="en-US" sz="2400" b="1" dirty="0">
              <a:solidFill>
                <a:srgbClr val="C00000"/>
              </a:solidFill>
            </a:endParaRPr>
          </a:p>
        </p:txBody>
      </p:sp>
      <p:sp>
        <p:nvSpPr>
          <p:cNvPr id="1050002" name="矩形 8"/>
          <p:cNvSpPr/>
          <p:nvPr/>
        </p:nvSpPr>
        <p:spPr>
          <a:xfrm>
            <a:off x="817411" y="4011857"/>
            <a:ext cx="10847721" cy="830997"/>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I have learned that you have difficulty in learning and I would like to offer you the following suggestions.</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9998"/>
                                        </p:tgtEl>
                                        <p:attrNameLst>
                                          <p:attrName>style.visibility</p:attrName>
                                        </p:attrNameLst>
                                      </p:cBhvr>
                                      <p:to>
                                        <p:strVal val="visible"/>
                                      </p:to>
                                    </p:set>
                                    <p:animEffect transition="in" filter="fade">
                                      <p:cBhvr>
                                        <p:cTn id="7" dur="1000"/>
                                        <p:tgtEl>
                                          <p:spTgt spid="1049998"/>
                                        </p:tgtEl>
                                      </p:cBhvr>
                                    </p:animEffect>
                                    <p:anim calcmode="lin" valueType="num">
                                      <p:cBhvr>
                                        <p:cTn id="8" dur="1000" fill="hold"/>
                                        <p:tgtEl>
                                          <p:spTgt spid="1049998"/>
                                        </p:tgtEl>
                                        <p:attrNameLst>
                                          <p:attrName>ppt_x</p:attrName>
                                        </p:attrNameLst>
                                      </p:cBhvr>
                                      <p:tavLst>
                                        <p:tav tm="0">
                                          <p:val>
                                            <p:strVal val="#ppt_x"/>
                                          </p:val>
                                        </p:tav>
                                        <p:tav tm="100000">
                                          <p:val>
                                            <p:strVal val="#ppt_x"/>
                                          </p:val>
                                        </p:tav>
                                      </p:tavLst>
                                    </p:anim>
                                    <p:anim calcmode="lin" valueType="num">
                                      <p:cBhvr>
                                        <p:cTn id="9" dur="1000" fill="hold"/>
                                        <p:tgtEl>
                                          <p:spTgt spid="10499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49997"/>
                                        </p:tgtEl>
                                        <p:attrNameLst>
                                          <p:attrName>style.visibility</p:attrName>
                                        </p:attrNameLst>
                                      </p:cBhvr>
                                      <p:to>
                                        <p:strVal val="visible"/>
                                      </p:to>
                                    </p:set>
                                    <p:animEffect transition="in" filter="barn(outVertical)">
                                      <p:cBhvr>
                                        <p:cTn id="13" dur="500"/>
                                        <p:tgtEl>
                                          <p:spTgt spid="1049997"/>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49999"/>
                                        </p:tgtEl>
                                        <p:attrNameLst>
                                          <p:attrName>style.visibility</p:attrName>
                                        </p:attrNameLst>
                                      </p:cBhvr>
                                      <p:to>
                                        <p:strVal val="visible"/>
                                      </p:to>
                                    </p:set>
                                    <p:animEffect transition="in" filter="randombar(horizontal)">
                                      <p:cBhvr>
                                        <p:cTn id="17" dur="500"/>
                                        <p:tgtEl>
                                          <p:spTgt spid="10499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0000"/>
                                        </p:tgtEl>
                                        <p:attrNameLst>
                                          <p:attrName>style.visibility</p:attrName>
                                        </p:attrNameLst>
                                      </p:cBhvr>
                                      <p:to>
                                        <p:strVal val="visible"/>
                                      </p:to>
                                    </p:set>
                                    <p:animEffect transition="in" filter="fade">
                                      <p:cBhvr>
                                        <p:cTn id="22" dur="500"/>
                                        <p:tgtEl>
                                          <p:spTgt spid="10500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50001"/>
                                        </p:tgtEl>
                                        <p:attrNameLst>
                                          <p:attrName>style.visibility</p:attrName>
                                        </p:attrNameLst>
                                      </p:cBhvr>
                                      <p:to>
                                        <p:strVal val="visible"/>
                                      </p:to>
                                    </p:set>
                                    <p:animEffect transition="in" filter="fade">
                                      <p:cBhvr>
                                        <p:cTn id="27" dur="500"/>
                                        <p:tgtEl>
                                          <p:spTgt spid="10500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50002"/>
                                        </p:tgtEl>
                                        <p:attrNameLst>
                                          <p:attrName>style.visibility</p:attrName>
                                        </p:attrNameLst>
                                      </p:cBhvr>
                                      <p:to>
                                        <p:strVal val="visible"/>
                                      </p:to>
                                    </p:set>
                                    <p:animEffect transition="in" filter="fade">
                                      <p:cBhvr>
                                        <p:cTn id="32" dur="500"/>
                                        <p:tgtEl>
                                          <p:spTgt spid="1050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97" grpId="0" animBg="1"/>
      <p:bldP spid="1049998" grpId="0"/>
      <p:bldP spid="1049999" grpId="0"/>
      <p:bldP spid="1050000" grpId="0"/>
      <p:bldP spid="1050001" grpId="0"/>
      <p:bldP spid="105000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03" name="标题 1"/>
          <p:cNvSpPr>
            <a:spLocks noGrp="1"/>
          </p:cNvSpPr>
          <p:nvPr>
            <p:ph type="title"/>
          </p:nvPr>
        </p:nvSpPr>
        <p:spPr>
          <a:xfrm>
            <a:off x="838333" y="4566"/>
            <a:ext cx="10515600" cy="771087"/>
          </a:xfrm>
        </p:spPr>
        <p:txBody>
          <a:bodyPr>
            <a:normAutofit/>
          </a:bodyPr>
          <a:lstStyle/>
          <a:p>
            <a:r>
              <a:rPr lang="zh-CN" altLang="en-US" sz="3600" b="1" dirty="0" smtClean="0">
                <a:latin typeface="微软雅黑" panose="020B0503020204020204" pitchFamily="34" charset="-122"/>
                <a:ea typeface="微软雅黑" panose="020B0503020204020204" pitchFamily="34" charset="-122"/>
              </a:rPr>
              <a:t>结构法记词</a:t>
            </a:r>
            <a:r>
              <a:rPr lang="en-US" altLang="zh-CN" sz="3600" b="1" dirty="0" smtClean="0">
                <a:latin typeface="微软雅黑" panose="020B0503020204020204" pitchFamily="34" charset="-122"/>
                <a:ea typeface="微软雅黑" panose="020B0503020204020204" pitchFamily="34" charset="-122"/>
              </a:rPr>
              <a:t>-8</a:t>
            </a:r>
            <a:endParaRPr lang="zh-CN" altLang="en-US" sz="3600" b="1" dirty="0">
              <a:latin typeface="微软雅黑" panose="020B0503020204020204" pitchFamily="34" charset="-122"/>
              <a:ea typeface="微软雅黑" panose="020B0503020204020204" pitchFamily="34" charset="-122"/>
            </a:endParaRPr>
          </a:p>
        </p:txBody>
      </p:sp>
      <p:sp>
        <p:nvSpPr>
          <p:cNvPr id="1050004" name="Diamond 11"/>
          <p:cNvSpPr/>
          <p:nvPr/>
        </p:nvSpPr>
        <p:spPr bwMode="auto">
          <a:xfrm>
            <a:off x="2765322" y="2010806"/>
            <a:ext cx="739798" cy="739797"/>
          </a:xfrm>
          <a:prstGeom prst="diamond">
            <a:avLst/>
          </a:prstGeom>
          <a:solidFill>
            <a:schemeClr val="accent2"/>
          </a:solidFill>
          <a:ln w="19050">
            <a:noFill/>
            <a:round/>
          </a:ln>
        </p:spPr>
        <p:txBody>
          <a:bodyPr vert="horz" wrap="none" lIns="91440" tIns="45720" rIns="91440" bIns="45720" anchor="ctr" anchorCtr="1" compatLnSpc="1">
            <a:normAutofit fontScale="92500" lnSpcReduction="20000"/>
          </a:bodyPr>
          <a:lstStyle/>
          <a:p>
            <a:pPr algn="ctr"/>
            <a:r>
              <a:rPr lang="en-US" altLang="zh-CN" sz="2400" b="1" dirty="0">
                <a:solidFill>
                  <a:schemeClr val="bg1"/>
                </a:solidFill>
                <a:latin typeface="Impact" panose="020B0806030902050204" pitchFamily="34" charset="0"/>
              </a:rPr>
              <a:t>01</a:t>
            </a:r>
            <a:endParaRPr lang="en-US" altLang="zh-CN" sz="2400" b="1" dirty="0">
              <a:solidFill>
                <a:schemeClr val="bg1"/>
              </a:solidFill>
              <a:latin typeface="Impact" panose="020B0806030902050204" pitchFamily="34" charset="0"/>
            </a:endParaRPr>
          </a:p>
        </p:txBody>
      </p:sp>
      <p:sp>
        <p:nvSpPr>
          <p:cNvPr id="1050005" name="Diamond 12"/>
          <p:cNvSpPr/>
          <p:nvPr/>
        </p:nvSpPr>
        <p:spPr bwMode="auto">
          <a:xfrm>
            <a:off x="2765322" y="4476011"/>
            <a:ext cx="739798" cy="739797"/>
          </a:xfrm>
          <a:prstGeom prst="diamond">
            <a:avLst/>
          </a:prstGeom>
          <a:solidFill>
            <a:schemeClr val="tx1">
              <a:lumMod val="65000"/>
              <a:lumOff val="35000"/>
            </a:schemeClr>
          </a:solidFill>
          <a:ln w="19050">
            <a:noFill/>
            <a:round/>
          </a:ln>
        </p:spPr>
        <p:txBody>
          <a:bodyPr vert="horz" wrap="none" lIns="91440" tIns="45720" rIns="91440" bIns="45720" anchor="ctr" anchorCtr="1" compatLnSpc="1">
            <a:normAutofit fontScale="92500" lnSpcReduction="20000"/>
          </a:bodyPr>
          <a:lstStyle/>
          <a:p>
            <a:pPr algn="ctr"/>
            <a:r>
              <a:rPr lang="en-US" altLang="zh-CN" sz="2400" b="1" dirty="0">
                <a:solidFill>
                  <a:schemeClr val="bg1"/>
                </a:solidFill>
                <a:latin typeface="Impact" panose="020B0806030902050204" pitchFamily="34" charset="0"/>
              </a:rPr>
              <a:t>02</a:t>
            </a:r>
            <a:endParaRPr lang="en-US" altLang="zh-CN" sz="2400" b="1" dirty="0">
              <a:solidFill>
                <a:schemeClr val="bg1"/>
              </a:solidFill>
              <a:latin typeface="Impact" panose="020B0806030902050204" pitchFamily="34" charset="0"/>
            </a:endParaRPr>
          </a:p>
        </p:txBody>
      </p:sp>
      <p:grpSp>
        <p:nvGrpSpPr>
          <p:cNvPr id="1409" name="Group 22"/>
          <p:cNvGrpSpPr/>
          <p:nvPr/>
        </p:nvGrpSpPr>
        <p:grpSpPr>
          <a:xfrm>
            <a:off x="3582972" y="1054825"/>
            <a:ext cx="8304227" cy="2669547"/>
            <a:chOff x="3943833" y="-55144"/>
            <a:chExt cx="8193673" cy="2002003"/>
          </a:xfrm>
        </p:grpSpPr>
        <p:sp>
          <p:nvSpPr>
            <p:cNvPr id="1050006" name="TextBox 23"/>
            <p:cNvSpPr txBox="1"/>
            <p:nvPr/>
          </p:nvSpPr>
          <p:spPr>
            <a:xfrm>
              <a:off x="3943833" y="-55144"/>
              <a:ext cx="3005472" cy="2002003"/>
            </a:xfrm>
            <a:prstGeom prst="rect">
              <a:avLst/>
            </a:prstGeom>
            <a:noFill/>
          </p:spPr>
          <p:txBody>
            <a:bodyPr wrap="none" lIns="360000" tIns="0" rIns="0" bIns="0" anchor="ctr" anchorCtr="0">
              <a:normAutofit/>
            </a:bodyPr>
            <a:lstStyle/>
            <a:p>
              <a:r>
                <a:rPr lang="zh-CN" altLang="en-US" sz="2000" b="1" dirty="0" smtClean="0">
                  <a:solidFill>
                    <a:schemeClr val="accent2">
                      <a:lumMod val="100000"/>
                    </a:schemeClr>
                  </a:solidFill>
                </a:rPr>
                <a:t>高考词汇精讲</a:t>
              </a:r>
              <a:endParaRPr lang="zh-CN" altLang="en-US" sz="2000" b="1" dirty="0">
                <a:solidFill>
                  <a:schemeClr val="accent2">
                    <a:lumMod val="100000"/>
                  </a:schemeClr>
                </a:solidFill>
              </a:endParaRPr>
            </a:p>
          </p:txBody>
        </p:sp>
        <p:sp>
          <p:nvSpPr>
            <p:cNvPr id="1050007" name="TextBox 24"/>
            <p:cNvSpPr txBox="1"/>
            <p:nvPr/>
          </p:nvSpPr>
          <p:spPr>
            <a:xfrm>
              <a:off x="6949305" y="-55144"/>
              <a:ext cx="5188201" cy="2002003"/>
            </a:xfrm>
            <a:prstGeom prst="rect">
              <a:avLst/>
            </a:prstGeom>
          </p:spPr>
          <p:txBody>
            <a:bodyPr vert="horz" wrap="square" lIns="360000" tIns="0" rIns="0" bIns="0" anchor="ctr" anchorCtr="0">
              <a:normAutofit/>
            </a:bodyPr>
            <a:lstStyle/>
            <a:p>
              <a:pPr>
                <a:lnSpc>
                  <a:spcPct val="120000"/>
                </a:lnSpc>
              </a:pPr>
              <a:r>
                <a:rPr lang="en-US" altLang="zh-CN" dirty="0" smtClean="0">
                  <a:solidFill>
                    <a:schemeClr val="dk1">
                      <a:lumMod val="100000"/>
                    </a:schemeClr>
                  </a:solidFill>
                  <a:latin typeface="+mn-ea"/>
                  <a:hlinkClick r:id="rId1" action="ppaction://hlinksldjump"/>
                </a:rPr>
                <a:t>direct</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discuss</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distance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a:solidFill>
                    <a:schemeClr val="dk1">
                      <a:lumMod val="100000"/>
                    </a:schemeClr>
                  </a:solidFill>
                  <a:latin typeface="+mn-ea"/>
                  <a:hlinkClick r:id="rId1" action="ppaction://hlinksldjump"/>
                </a:rPr>
                <a:t>donate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a:solidFill>
                    <a:schemeClr val="dk1">
                      <a:lumMod val="100000"/>
                    </a:schemeClr>
                  </a:solidFill>
                  <a:latin typeface="+mn-ea"/>
                  <a:hlinkClick r:id="rId1" action="ppaction://hlinksldjump"/>
                </a:rPr>
                <a:t>down</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 </a:t>
              </a:r>
              <a:r>
                <a:rPr lang="en-US" altLang="zh-CN" dirty="0">
                  <a:solidFill>
                    <a:schemeClr val="dk1">
                      <a:lumMod val="100000"/>
                    </a:schemeClr>
                  </a:solidFill>
                  <a:latin typeface="+mn-ea"/>
                  <a:hlinkClick r:id="rId1" action="ppaction://hlinksldjump"/>
                </a:rPr>
                <a:t>draw</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endParaRPr lang="en-US" altLang="zh-CN" dirty="0" smtClean="0">
                <a:solidFill>
                  <a:schemeClr val="dk1">
                    <a:lumMod val="100000"/>
                  </a:schemeClr>
                </a:solidFill>
                <a:latin typeface="+mn-ea"/>
              </a:endParaRPr>
            </a:p>
            <a:p>
              <a:pPr>
                <a:lnSpc>
                  <a:spcPct val="120000"/>
                </a:lnSpc>
              </a:pPr>
              <a:r>
                <a:rPr lang="en-US" altLang="zh-CN" dirty="0">
                  <a:solidFill>
                    <a:schemeClr val="dk1">
                      <a:lumMod val="100000"/>
                    </a:schemeClr>
                  </a:solidFill>
                  <a:latin typeface="+mn-ea"/>
                  <a:hlinkClick r:id="rId1" action="ppaction://hlinksldjump"/>
                </a:rPr>
                <a:t>ease</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a:solidFill>
                    <a:schemeClr val="dk1">
                      <a:lumMod val="100000"/>
                    </a:schemeClr>
                  </a:solidFill>
                  <a:latin typeface="+mn-ea"/>
                  <a:hlinkClick r:id="rId1" action="ppaction://hlinksldjump"/>
                </a:rPr>
                <a:t>edit</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a:solidFill>
                    <a:schemeClr val="dk1">
                      <a:lumMod val="100000"/>
                    </a:schemeClr>
                  </a:solidFill>
                  <a:latin typeface="+mn-ea"/>
                  <a:hlinkClick r:id="rId1" action="ppaction://hlinksldjump"/>
                </a:rPr>
                <a:t>effect</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endParaRPr lang="en-US" altLang="zh-CN" dirty="0" smtClean="0">
                <a:solidFill>
                  <a:schemeClr val="dk1">
                    <a:lumMod val="100000"/>
                  </a:schemeClr>
                </a:solidFill>
                <a:latin typeface="+mn-ea"/>
              </a:endParaRPr>
            </a:p>
            <a:p>
              <a:pPr>
                <a:lnSpc>
                  <a:spcPct val="120000"/>
                </a:lnSpc>
              </a:pPr>
              <a:r>
                <a:rPr lang="en-US" altLang="zh-CN" dirty="0">
                  <a:solidFill>
                    <a:schemeClr val="dk1">
                      <a:lumMod val="100000"/>
                    </a:schemeClr>
                  </a:solidFill>
                  <a:latin typeface="+mn-ea"/>
                  <a:hlinkClick r:id="rId1" action="ppaction://hlinksldjump"/>
                </a:rPr>
                <a:t>elect</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a:solidFill>
                    <a:schemeClr val="dk1">
                      <a:lumMod val="100000"/>
                    </a:schemeClr>
                  </a:solidFill>
                  <a:latin typeface="+mn-ea"/>
                  <a:hlinkClick r:id="rId1" action="ppaction://hlinksldjump"/>
                </a:rPr>
                <a:t>electric</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r>
                <a:rPr lang="en-US" altLang="zh-CN" dirty="0" smtClean="0">
                  <a:solidFill>
                    <a:schemeClr val="dk1">
                      <a:lumMod val="100000"/>
                    </a:schemeClr>
                  </a:solidFill>
                  <a:latin typeface="+mn-ea"/>
                </a:rPr>
                <a:t>| </a:t>
              </a:r>
              <a:r>
                <a:rPr lang="en-US" altLang="zh-CN" dirty="0" smtClean="0">
                  <a:solidFill>
                    <a:schemeClr val="dk1">
                      <a:lumMod val="100000"/>
                    </a:schemeClr>
                  </a:solidFill>
                  <a:latin typeface="+mn-ea"/>
                  <a:hlinkClick r:id="rId1" action="ppaction://hlinksldjump"/>
                </a:rPr>
                <a:t>employ</a:t>
              </a:r>
              <a:r>
                <a:rPr lang="zh-CN" altLang="en-US" dirty="0" smtClean="0">
                  <a:solidFill>
                    <a:schemeClr val="dk1">
                      <a:lumMod val="100000"/>
                    </a:schemeClr>
                  </a:solidFill>
                  <a:latin typeface="+mn-ea"/>
                  <a:hlinkClick r:id="rId1" action="ppaction://hlinksldjump"/>
                </a:rPr>
                <a:t>串记</a:t>
              </a:r>
              <a:r>
                <a:rPr lang="zh-CN" altLang="en-US" dirty="0" smtClean="0">
                  <a:solidFill>
                    <a:schemeClr val="dk1">
                      <a:lumMod val="100000"/>
                    </a:schemeClr>
                  </a:solidFill>
                  <a:latin typeface="+mn-ea"/>
                </a:rPr>
                <a:t> </a:t>
              </a:r>
              <a:endParaRPr lang="en-US" altLang="zh-CN" dirty="0" smtClean="0">
                <a:solidFill>
                  <a:schemeClr val="dk1">
                    <a:lumMod val="100000"/>
                  </a:schemeClr>
                </a:solidFill>
                <a:latin typeface="+mn-ea"/>
              </a:endParaRPr>
            </a:p>
            <a:p>
              <a:pPr>
                <a:lnSpc>
                  <a:spcPct val="120000"/>
                </a:lnSpc>
              </a:pPr>
              <a:r>
                <a:rPr lang="en-US" altLang="zh-CN" dirty="0" smtClean="0">
                  <a:solidFill>
                    <a:schemeClr val="dk1">
                      <a:lumMod val="100000"/>
                    </a:schemeClr>
                  </a:solidFill>
                  <a:latin typeface="+mn-ea"/>
                  <a:hlinkClick r:id="rId1" action="ppaction://hlinksldjump"/>
                </a:rPr>
                <a:t>end</a:t>
              </a:r>
              <a:r>
                <a:rPr lang="zh-CN" altLang="en-US" dirty="0" smtClean="0">
                  <a:solidFill>
                    <a:schemeClr val="dk1">
                      <a:lumMod val="100000"/>
                    </a:schemeClr>
                  </a:solidFill>
                  <a:latin typeface="+mn-ea"/>
                  <a:hlinkClick r:id="rId1" action="ppaction://hlinksldjump"/>
                </a:rPr>
                <a:t>串</a:t>
              </a:r>
              <a:r>
                <a:rPr lang="zh-CN" altLang="en-US" dirty="0">
                  <a:solidFill>
                    <a:schemeClr val="dk1">
                      <a:lumMod val="100000"/>
                    </a:schemeClr>
                  </a:solidFill>
                  <a:latin typeface="+mn-ea"/>
                  <a:hlinkClick r:id="rId1" action="ppaction://hlinksldjump"/>
                </a:rPr>
                <a:t>记</a:t>
              </a:r>
              <a:r>
                <a:rPr lang="zh-CN" altLang="en-US" dirty="0">
                  <a:solidFill>
                    <a:schemeClr val="dk1">
                      <a:lumMod val="100000"/>
                    </a:schemeClr>
                  </a:solidFill>
                  <a:latin typeface="+mn-ea"/>
                </a:rPr>
                <a:t> </a:t>
              </a:r>
              <a:endParaRPr lang="zh-CN" altLang="en-US" dirty="0">
                <a:solidFill>
                  <a:schemeClr val="dk1">
                    <a:lumMod val="100000"/>
                  </a:schemeClr>
                </a:solidFill>
                <a:latin typeface="+mn-ea"/>
              </a:endParaRPr>
            </a:p>
          </p:txBody>
        </p:sp>
      </p:grpSp>
      <p:grpSp>
        <p:nvGrpSpPr>
          <p:cNvPr id="1410" name="Group 25"/>
          <p:cNvGrpSpPr/>
          <p:nvPr/>
        </p:nvGrpSpPr>
        <p:grpSpPr>
          <a:xfrm>
            <a:off x="3582972" y="3892034"/>
            <a:ext cx="8304228" cy="2163080"/>
            <a:chOff x="3943835" y="76699"/>
            <a:chExt cx="8193672" cy="1852422"/>
          </a:xfrm>
        </p:grpSpPr>
        <p:sp>
          <p:nvSpPr>
            <p:cNvPr id="1050008" name="TextBox 26"/>
            <p:cNvSpPr txBox="1"/>
            <p:nvPr/>
          </p:nvSpPr>
          <p:spPr>
            <a:xfrm>
              <a:off x="3943835" y="117724"/>
              <a:ext cx="3005471" cy="1811397"/>
            </a:xfrm>
            <a:prstGeom prst="rect">
              <a:avLst/>
            </a:prstGeom>
            <a:noFill/>
          </p:spPr>
          <p:txBody>
            <a:bodyPr wrap="none" lIns="360000" tIns="0" rIns="0" bIns="0" anchor="ctr" anchorCtr="0">
              <a:normAutofit/>
            </a:bodyPr>
            <a:lstStyle/>
            <a:p>
              <a:r>
                <a:rPr lang="zh-CN" altLang="en-US" sz="2000" b="1" dirty="0" smtClean="0">
                  <a:solidFill>
                    <a:schemeClr val="tx1">
                      <a:lumMod val="65000"/>
                      <a:lumOff val="35000"/>
                    </a:schemeClr>
                  </a:solidFill>
                </a:rPr>
                <a:t>高考词汇精练</a:t>
              </a:r>
              <a:endParaRPr lang="zh-CN" altLang="en-US" sz="2000" b="1" dirty="0">
                <a:solidFill>
                  <a:schemeClr val="tx1">
                    <a:lumMod val="65000"/>
                    <a:lumOff val="35000"/>
                  </a:schemeClr>
                </a:solidFill>
              </a:endParaRPr>
            </a:p>
          </p:txBody>
        </p:sp>
        <p:sp>
          <p:nvSpPr>
            <p:cNvPr id="1050009" name="TextBox 27"/>
            <p:cNvSpPr txBox="1"/>
            <p:nvPr/>
          </p:nvSpPr>
          <p:spPr>
            <a:xfrm>
              <a:off x="6949308" y="76699"/>
              <a:ext cx="5188199" cy="1852422"/>
            </a:xfrm>
            <a:prstGeom prst="rect">
              <a:avLst/>
            </a:prstGeom>
          </p:spPr>
          <p:txBody>
            <a:bodyPr vert="horz" wrap="square" lIns="360000" tIns="0" rIns="0" bIns="0" anchor="ctr" anchorCtr="0">
              <a:normAutofit/>
            </a:bodyPr>
            <a:lstStyle/>
            <a:p>
              <a:pPr>
                <a:lnSpc>
                  <a:spcPct val="120000"/>
                </a:lnSpc>
              </a:pPr>
              <a:r>
                <a:rPr lang="en-US" altLang="zh-CN" dirty="0" smtClean="0">
                  <a:solidFill>
                    <a:schemeClr val="dk1">
                      <a:lumMod val="100000"/>
                    </a:schemeClr>
                  </a:solidFill>
                  <a:hlinkClick r:id="rId1" action="ppaction://hlinksldjump"/>
                </a:rPr>
                <a:t>I. </a:t>
              </a:r>
              <a:r>
                <a:rPr lang="zh-CN" altLang="en-US" dirty="0" smtClean="0">
                  <a:solidFill>
                    <a:schemeClr val="dk1">
                      <a:lumMod val="100000"/>
                    </a:schemeClr>
                  </a:solidFill>
                  <a:hlinkClick r:id="rId1" action="ppaction://hlinksldjump"/>
                </a:rPr>
                <a:t>根据</a:t>
              </a:r>
              <a:r>
                <a:rPr lang="zh-CN" altLang="en-US" dirty="0">
                  <a:solidFill>
                    <a:schemeClr val="dk1">
                      <a:lumMod val="100000"/>
                    </a:schemeClr>
                  </a:solidFill>
                  <a:hlinkClick r:id="rId1" action="ppaction://hlinksldjump"/>
                </a:rPr>
                <a:t>提示写出单词的正确</a:t>
              </a:r>
              <a:r>
                <a:rPr lang="zh-CN" altLang="en-US" dirty="0" smtClean="0">
                  <a:solidFill>
                    <a:schemeClr val="dk1">
                      <a:lumMod val="100000"/>
                    </a:schemeClr>
                  </a:solidFill>
                  <a:hlinkClick r:id="rId1" action="ppaction://hlinksldjump"/>
                </a:rPr>
                <a:t>形式 </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II. </a:t>
              </a:r>
              <a:r>
                <a:rPr lang="zh-CN" altLang="en-US" dirty="0" smtClean="0">
                  <a:solidFill>
                    <a:schemeClr val="dk1">
                      <a:lumMod val="100000"/>
                    </a:schemeClr>
                  </a:solidFill>
                  <a:hlinkClick r:id="rId1" action="ppaction://hlinksldjump"/>
                </a:rPr>
                <a:t>写出</a:t>
              </a:r>
              <a:r>
                <a:rPr lang="zh-CN" altLang="en-US" dirty="0">
                  <a:solidFill>
                    <a:schemeClr val="dk1">
                      <a:lumMod val="100000"/>
                    </a:schemeClr>
                  </a:solidFill>
                  <a:hlinkClick r:id="rId1" action="ppaction://hlinksldjump"/>
                </a:rPr>
                <a:t>单词的正确</a:t>
              </a:r>
              <a:r>
                <a:rPr lang="zh-CN" altLang="en-US" dirty="0" smtClean="0">
                  <a:solidFill>
                    <a:schemeClr val="dk1">
                      <a:lumMod val="100000"/>
                    </a:schemeClr>
                  </a:solidFill>
                  <a:hlinkClick r:id="rId1" action="ppaction://hlinksldjump"/>
                </a:rPr>
                <a:t>含义</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III. </a:t>
              </a:r>
              <a:r>
                <a:rPr lang="zh-CN" altLang="en-US" dirty="0" smtClean="0">
                  <a:solidFill>
                    <a:schemeClr val="dk1">
                      <a:lumMod val="100000"/>
                    </a:schemeClr>
                  </a:solidFill>
                  <a:hlinkClick r:id="rId1" action="ppaction://hlinksldjump"/>
                </a:rPr>
                <a:t>根据</a:t>
              </a:r>
              <a:r>
                <a:rPr lang="zh-CN" altLang="en-US" dirty="0">
                  <a:solidFill>
                    <a:schemeClr val="dk1">
                      <a:lumMod val="100000"/>
                    </a:schemeClr>
                  </a:solidFill>
                  <a:hlinkClick r:id="rId1" action="ppaction://hlinksldjump"/>
                </a:rPr>
                <a:t>语境写出所给单词的正确形式</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IV. </a:t>
              </a:r>
              <a:r>
                <a:rPr lang="zh-CN" altLang="en-US" dirty="0" smtClean="0">
                  <a:solidFill>
                    <a:schemeClr val="dk1">
                      <a:lumMod val="100000"/>
                    </a:schemeClr>
                  </a:solidFill>
                  <a:hlinkClick r:id="rId1" action="ppaction://hlinksldjump"/>
                </a:rPr>
                <a:t>用</a:t>
              </a:r>
              <a:r>
                <a:rPr lang="zh-CN" altLang="en-US" dirty="0">
                  <a:solidFill>
                    <a:schemeClr val="dk1">
                      <a:lumMod val="100000"/>
                    </a:schemeClr>
                  </a:solidFill>
                  <a:hlinkClick r:id="rId1" action="ppaction://hlinksldjump"/>
                </a:rPr>
                <a:t>所给动词的适当形式</a:t>
              </a:r>
              <a:r>
                <a:rPr lang="zh-CN" altLang="en-US" dirty="0" smtClean="0">
                  <a:solidFill>
                    <a:schemeClr val="dk1">
                      <a:lumMod val="100000"/>
                    </a:schemeClr>
                  </a:solidFill>
                  <a:hlinkClick r:id="rId1" action="ppaction://hlinksldjump"/>
                </a:rPr>
                <a:t>填空</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V. </a:t>
              </a:r>
              <a:r>
                <a:rPr lang="zh-CN" altLang="en-US" dirty="0" smtClean="0">
                  <a:solidFill>
                    <a:schemeClr val="dk1">
                      <a:lumMod val="100000"/>
                    </a:schemeClr>
                  </a:solidFill>
                  <a:hlinkClick r:id="rId1" action="ppaction://hlinksldjump"/>
                </a:rPr>
                <a:t>介词填空</a:t>
              </a:r>
              <a:endParaRPr lang="en-US" altLang="zh-CN" dirty="0" smtClean="0">
                <a:solidFill>
                  <a:schemeClr val="dk1">
                    <a:lumMod val="100000"/>
                  </a:schemeClr>
                </a:solidFill>
              </a:endParaRPr>
            </a:p>
            <a:p>
              <a:pPr>
                <a:lnSpc>
                  <a:spcPct val="120000"/>
                </a:lnSpc>
              </a:pPr>
              <a:r>
                <a:rPr lang="en-US" altLang="zh-CN" dirty="0" smtClean="0">
                  <a:solidFill>
                    <a:schemeClr val="dk1">
                      <a:lumMod val="100000"/>
                    </a:schemeClr>
                  </a:solidFill>
                  <a:hlinkClick r:id="rId1" action="ppaction://hlinksldjump"/>
                </a:rPr>
                <a:t>VI. </a:t>
              </a:r>
              <a:r>
                <a:rPr lang="zh-CN" altLang="en-US" dirty="0" smtClean="0">
                  <a:solidFill>
                    <a:schemeClr val="dk1">
                      <a:lumMod val="100000"/>
                    </a:schemeClr>
                  </a:solidFill>
                  <a:hlinkClick r:id="rId1" action="ppaction://hlinksldjump"/>
                </a:rPr>
                <a:t>单句写作</a:t>
              </a:r>
              <a:endParaRPr lang="en-US" altLang="zh-CN" dirty="0" smtClean="0">
                <a:solidFill>
                  <a:schemeClr val="dk1">
                    <a:lumMod val="100000"/>
                  </a:schemeClr>
                </a:solidFill>
              </a:endParaRPr>
            </a:p>
          </p:txBody>
        </p:sp>
      </p:grpSp>
      <p:sp>
        <p:nvSpPr>
          <p:cNvPr id="1050010" name="矩形 2">
            <a:hlinkClick r:id="rId1" action="ppaction://hlinksldjump"/>
          </p:cNvPr>
          <p:cNvSpPr/>
          <p:nvPr/>
        </p:nvSpPr>
        <p:spPr>
          <a:xfrm>
            <a:off x="3880624" y="2207941"/>
            <a:ext cx="1672683" cy="379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011" name="矩形 3">
            <a:hlinkClick r:id="rId1" action="ppaction://hlinksldjump"/>
          </p:cNvPr>
          <p:cNvSpPr/>
          <p:nvPr/>
        </p:nvSpPr>
        <p:spPr>
          <a:xfrm>
            <a:off x="3880624" y="4795025"/>
            <a:ext cx="1672683"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12" name="标题 1"/>
          <p:cNvSpPr>
            <a:spLocks noGrp="1"/>
          </p:cNvSpPr>
          <p:nvPr>
            <p:ph type="title"/>
          </p:nvPr>
        </p:nvSpPr>
        <p:spPr/>
        <p:txBody>
          <a:bodyPr/>
          <a:lstStyle/>
          <a:p>
            <a:r>
              <a:rPr lang="zh-CN" altLang="en-US" b="1" dirty="0" smtClean="0">
                <a:latin typeface="微软雅黑" panose="020B0503020204020204" pitchFamily="34" charset="-122"/>
                <a:ea typeface="微软雅黑" panose="020B0503020204020204" pitchFamily="34" charset="-122"/>
              </a:rPr>
              <a:t>高考词汇精讲</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13"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direct</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14"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77" name="表格 4"/>
          <p:cNvGraphicFramePr>
            <a:graphicFrameLocks noGrp="1"/>
          </p:cNvGraphicFramePr>
          <p:nvPr/>
        </p:nvGraphicFramePr>
        <p:xfrm>
          <a:off x="241540" y="768161"/>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direct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dɪ'rekt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78" name="表格 6"/>
          <p:cNvGraphicFramePr>
            <a:graphicFrameLocks noGrp="1"/>
          </p:cNvGraphicFramePr>
          <p:nvPr/>
        </p:nvGraphicFramePr>
        <p:xfrm>
          <a:off x="241540" y="1936358"/>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a:t>
                      </a:r>
                      <a:r>
                        <a:rPr lang="zh-CN" altLang="en-US" sz="2400" dirty="0" smtClean="0">
                          <a:solidFill>
                            <a:schemeClr val="tx1"/>
                          </a:solidFill>
                        </a:rPr>
                        <a:t>＋</a:t>
                      </a:r>
                      <a:r>
                        <a:rPr lang="en-US" altLang="zh-CN" sz="2400" dirty="0" err="1" smtClean="0">
                          <a:solidFill>
                            <a:schemeClr val="tx1"/>
                          </a:solidFill>
                        </a:rPr>
                        <a:t>rect</a:t>
                      </a:r>
                      <a:r>
                        <a:rPr lang="zh-CN" altLang="en-US" sz="2400" dirty="0" smtClean="0">
                          <a:solidFill>
                            <a:schemeClr val="tx1"/>
                          </a:solidFill>
                        </a:rPr>
                        <a:t>使＋正→使方向正确→</a:t>
                      </a:r>
                      <a:endParaRPr lang="en-US" altLang="zh-CN" sz="2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指挥    </a:t>
                      </a:r>
                      <a:r>
                        <a:rPr lang="en-US" altLang="zh-CN" sz="2400" dirty="0" smtClean="0">
                          <a:solidFill>
                            <a:schemeClr val="tx1"/>
                          </a:solidFill>
                        </a:rPr>
                        <a:t>[</a:t>
                      </a:r>
                      <a:r>
                        <a:rPr lang="zh-CN" altLang="en-US" sz="2400" dirty="0" smtClean="0">
                          <a:solidFill>
                            <a:schemeClr val="tx1"/>
                          </a:solidFill>
                        </a:rPr>
                        <a:t>关</a:t>
                      </a:r>
                      <a:r>
                        <a:rPr lang="en-US" altLang="zh-CN" sz="2400" dirty="0" smtClean="0">
                          <a:solidFill>
                            <a:schemeClr val="tx1"/>
                          </a:solidFill>
                        </a:rPr>
                        <a:t>]directly</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79" name="表格 9"/>
          <p:cNvGraphicFramePr>
            <a:graphicFrameLocks noGrp="1"/>
          </p:cNvGraphicFramePr>
          <p:nvPr/>
        </p:nvGraphicFramePr>
        <p:xfrm>
          <a:off x="241540" y="3286742"/>
          <a:ext cx="5427740" cy="914400"/>
        </p:xfrm>
        <a:graphic>
          <a:graphicData uri="http://schemas.openxmlformats.org/drawingml/2006/table">
            <a:tbl>
              <a:tblPr firstRow="1" bandRow="1">
                <a:tableStyleId>{93296810-A885-4BE3-A3E7-6D5BEEA58F35}</a:tableStyleId>
              </a:tblPr>
              <a:tblGrid>
                <a:gridCol w="2523962"/>
                <a:gridCol w="2903778"/>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direction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dɪ'rekʃən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80" name="表格 10"/>
          <p:cNvGraphicFramePr>
            <a:graphicFrameLocks noGrp="1"/>
          </p:cNvGraphicFramePr>
          <p:nvPr/>
        </p:nvGraphicFramePr>
        <p:xfrm>
          <a:off x="241540" y="4390755"/>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direct</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指挥＋名词后缀→</a:t>
                      </a:r>
                      <a:endParaRPr lang="en-US" altLang="zh-CN" sz="2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方向</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come  from  every  direction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81" name="表格 13"/>
          <p:cNvGraphicFramePr>
            <a:graphicFrameLocks noGrp="1"/>
          </p:cNvGraphicFramePr>
          <p:nvPr/>
        </p:nvGraphicFramePr>
        <p:xfrm>
          <a:off x="6514877" y="768161"/>
          <a:ext cx="5427740" cy="914400"/>
        </p:xfrm>
        <a:graphic>
          <a:graphicData uri="http://schemas.openxmlformats.org/drawingml/2006/table">
            <a:tbl>
              <a:tblPr firstRow="1" bandRow="1">
                <a:tableStyleId>{93296810-A885-4BE3-A3E7-6D5BEEA58F35}</a:tableStyleId>
              </a:tblPr>
              <a:tblGrid>
                <a:gridCol w="2406099"/>
                <a:gridCol w="3021641"/>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director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dɪ'rektə</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82" name="表格 14"/>
          <p:cNvGraphicFramePr>
            <a:graphicFrameLocks noGrp="1"/>
          </p:cNvGraphicFramePr>
          <p:nvPr/>
        </p:nvGraphicFramePr>
        <p:xfrm>
          <a:off x="6514877" y="1936358"/>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direct</a:t>
                      </a:r>
                      <a:r>
                        <a:rPr lang="zh-CN" altLang="en-US" sz="2400" dirty="0" smtClean="0">
                          <a:solidFill>
                            <a:schemeClr val="tx1"/>
                          </a:solidFill>
                        </a:rPr>
                        <a:t>＋</a:t>
                      </a:r>
                      <a:r>
                        <a:rPr lang="en-US" altLang="zh-CN" sz="2400" dirty="0" smtClean="0">
                          <a:solidFill>
                            <a:schemeClr val="tx1"/>
                          </a:solidFill>
                        </a:rPr>
                        <a:t>or</a:t>
                      </a:r>
                      <a:r>
                        <a:rPr lang="zh-CN" altLang="en-US" sz="2400" dirty="0" smtClean="0">
                          <a:solidFill>
                            <a:schemeClr val="tx1"/>
                          </a:solidFill>
                        </a:rPr>
                        <a:t>指挥＋人</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factory  director</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83" name="表格 15"/>
          <p:cNvGraphicFramePr>
            <a:graphicFrameLocks noGrp="1"/>
          </p:cNvGraphicFramePr>
          <p:nvPr/>
        </p:nvGraphicFramePr>
        <p:xfrm>
          <a:off x="6514877" y="3286742"/>
          <a:ext cx="5428800" cy="914400"/>
        </p:xfrm>
        <a:graphic>
          <a:graphicData uri="http://schemas.openxmlformats.org/drawingml/2006/table">
            <a:tbl>
              <a:tblPr firstRow="1" bandRow="1">
                <a:tableStyleId>{93296810-A885-4BE3-A3E7-6D5BEEA58F35}</a:tableStyleId>
              </a:tblPr>
              <a:tblGrid>
                <a:gridCol w="2350343"/>
                <a:gridCol w="3078457"/>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directory</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dɪ'rektərɪ</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84" name="表格 16"/>
          <p:cNvGraphicFramePr>
            <a:graphicFrameLocks noGrp="1"/>
          </p:cNvGraphicFramePr>
          <p:nvPr/>
        </p:nvGraphicFramePr>
        <p:xfrm>
          <a:off x="6514877" y="4368450"/>
          <a:ext cx="5526559" cy="1280160"/>
        </p:xfrm>
        <a:graphic>
          <a:graphicData uri="http://schemas.openxmlformats.org/drawingml/2006/table">
            <a:tbl>
              <a:tblPr firstRow="1" bandRow="1">
                <a:tableStyleId>{5C22544A-7EE6-4342-B048-85BDC9FD1C3A}</a:tableStyleId>
              </a:tblPr>
              <a:tblGrid>
                <a:gridCol w="790426"/>
                <a:gridCol w="4736133"/>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direct</a:t>
                      </a:r>
                      <a:r>
                        <a:rPr lang="zh-CN" altLang="en-US" sz="2400" dirty="0" smtClean="0">
                          <a:solidFill>
                            <a:schemeClr val="tx1"/>
                          </a:solidFill>
                        </a:rPr>
                        <a:t>＋</a:t>
                      </a:r>
                      <a:r>
                        <a:rPr lang="en-US" altLang="zh-CN" sz="2400" dirty="0" err="1" smtClean="0">
                          <a:solidFill>
                            <a:schemeClr val="tx1"/>
                          </a:solidFill>
                        </a:rPr>
                        <a:t>ory</a:t>
                      </a:r>
                      <a:r>
                        <a:rPr lang="zh-CN" altLang="en-US" sz="2400" dirty="0" smtClean="0">
                          <a:solidFill>
                            <a:schemeClr val="tx1"/>
                          </a:solidFill>
                        </a:rPr>
                        <a:t>指挥＋物体→给人引导→电话簿</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borrow  a  directory</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15" name="文本框 19"/>
          <p:cNvSpPr txBox="1"/>
          <p:nvPr/>
        </p:nvSpPr>
        <p:spPr>
          <a:xfrm>
            <a:off x="2358322" y="1243645"/>
            <a:ext cx="3683727" cy="461665"/>
          </a:xfrm>
          <a:prstGeom prst="rect">
            <a:avLst/>
          </a:prstGeom>
          <a:noFill/>
        </p:spPr>
        <p:txBody>
          <a:bodyPr wrap="square" rtlCol="0">
            <a:spAutoFit/>
          </a:bodyPr>
          <a:lstStyle/>
          <a:p>
            <a:r>
              <a:rPr lang="en-US" altLang="zh-CN" sz="2400" b="1" i="1" dirty="0"/>
              <a:t>v.</a:t>
            </a:r>
            <a:r>
              <a:rPr lang="zh-CN" altLang="en-US" sz="2400" b="1" dirty="0" smtClean="0"/>
              <a:t>指挥  </a:t>
            </a:r>
            <a:r>
              <a:rPr lang="en-US" altLang="zh-CN" sz="2400" b="1" i="1" dirty="0" smtClean="0"/>
              <a:t>adj</a:t>
            </a:r>
            <a:r>
              <a:rPr lang="en-US" altLang="zh-CN" sz="2400" b="1" i="1" dirty="0"/>
              <a:t>.</a:t>
            </a:r>
            <a:r>
              <a:rPr lang="zh-CN" altLang="en-US" sz="2400" b="1" dirty="0"/>
              <a:t>直接的</a:t>
            </a:r>
            <a:endParaRPr lang="zh-CN" altLang="en-US" sz="2400" dirty="0"/>
          </a:p>
        </p:txBody>
      </p:sp>
      <p:sp>
        <p:nvSpPr>
          <p:cNvPr id="1050016" name="文本框 20"/>
          <p:cNvSpPr txBox="1"/>
          <p:nvPr/>
        </p:nvSpPr>
        <p:spPr>
          <a:xfrm>
            <a:off x="2763585" y="3753711"/>
            <a:ext cx="3370217" cy="461665"/>
          </a:xfrm>
          <a:prstGeom prst="rect">
            <a:avLst/>
          </a:prstGeom>
          <a:noFill/>
        </p:spPr>
        <p:txBody>
          <a:bodyPr wrap="square" rtlCol="0">
            <a:spAutoFit/>
          </a:bodyPr>
          <a:lstStyle/>
          <a:p>
            <a:r>
              <a:rPr lang="en-US" altLang="zh-CN" sz="2400" b="1" i="1" dirty="0"/>
              <a:t>n.</a:t>
            </a:r>
            <a:r>
              <a:rPr lang="zh-CN" altLang="en-US" sz="2400" b="1" dirty="0"/>
              <a:t>方向</a:t>
            </a:r>
            <a:endParaRPr lang="zh-CN" altLang="en-US" sz="2400" b="1" dirty="0"/>
          </a:p>
        </p:txBody>
      </p:sp>
      <p:sp>
        <p:nvSpPr>
          <p:cNvPr id="1050017" name="文本框 22"/>
          <p:cNvSpPr txBox="1"/>
          <p:nvPr/>
        </p:nvSpPr>
        <p:spPr>
          <a:xfrm>
            <a:off x="8906932" y="1243645"/>
            <a:ext cx="3370217" cy="461665"/>
          </a:xfrm>
          <a:prstGeom prst="rect">
            <a:avLst/>
          </a:prstGeom>
          <a:noFill/>
        </p:spPr>
        <p:txBody>
          <a:bodyPr wrap="square" rtlCol="0">
            <a:spAutoFit/>
          </a:bodyPr>
          <a:lstStyle/>
          <a:p>
            <a:r>
              <a:rPr lang="en-US" altLang="zh-CN" sz="2400" b="1" i="1" dirty="0"/>
              <a:t>n.</a:t>
            </a:r>
            <a:r>
              <a:rPr lang="zh-CN" altLang="en-US" sz="2400" b="1" dirty="0"/>
              <a:t>指挥者，导演</a:t>
            </a:r>
            <a:endParaRPr lang="zh-CN" altLang="en-US" sz="2400" dirty="0"/>
          </a:p>
        </p:txBody>
      </p:sp>
      <p:sp>
        <p:nvSpPr>
          <p:cNvPr id="1050018" name="文本框 23"/>
          <p:cNvSpPr txBox="1"/>
          <p:nvPr/>
        </p:nvSpPr>
        <p:spPr>
          <a:xfrm>
            <a:off x="8918083" y="3753711"/>
            <a:ext cx="3370217" cy="461665"/>
          </a:xfrm>
          <a:prstGeom prst="rect">
            <a:avLst/>
          </a:prstGeom>
          <a:noFill/>
        </p:spPr>
        <p:txBody>
          <a:bodyPr wrap="square" rtlCol="0">
            <a:spAutoFit/>
          </a:bodyPr>
          <a:lstStyle/>
          <a:p>
            <a:r>
              <a:rPr lang="en-US" altLang="zh-CN" sz="2400" b="1" i="1" dirty="0"/>
              <a:t>n.</a:t>
            </a:r>
            <a:r>
              <a:rPr lang="zh-CN" altLang="en-US" sz="2400" b="1" dirty="0"/>
              <a:t>电话簿</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13"/>
                                        </p:tgtEl>
                                        <p:attrNameLst>
                                          <p:attrName>style.visibility</p:attrName>
                                        </p:attrNameLst>
                                      </p:cBhvr>
                                      <p:to>
                                        <p:strVal val="visible"/>
                                      </p:to>
                                    </p:set>
                                    <p:animEffect transition="in" filter="fade">
                                      <p:cBhvr>
                                        <p:cTn id="7" dur="500"/>
                                        <p:tgtEl>
                                          <p:spTgt spid="10500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14"/>
                                        </p:tgtEl>
                                        <p:attrNameLst>
                                          <p:attrName>style.visibility</p:attrName>
                                        </p:attrNameLst>
                                      </p:cBhvr>
                                      <p:to>
                                        <p:strVal val="visible"/>
                                      </p:to>
                                    </p:set>
                                    <p:animEffect transition="in" filter="wipe(up)">
                                      <p:cBhvr>
                                        <p:cTn id="11" dur="500"/>
                                        <p:tgtEl>
                                          <p:spTgt spid="10500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77"/>
                                        </p:tgtEl>
                                        <p:attrNameLst>
                                          <p:attrName>style.visibility</p:attrName>
                                        </p:attrNameLst>
                                      </p:cBhvr>
                                      <p:to>
                                        <p:strVal val="visible"/>
                                      </p:to>
                                    </p:set>
                                    <p:animEffect transition="in" filter="wipe(left)">
                                      <p:cBhvr>
                                        <p:cTn id="16" dur="500"/>
                                        <p:tgtEl>
                                          <p:spTgt spid="4195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15"/>
                                        </p:tgtEl>
                                        <p:attrNameLst>
                                          <p:attrName>style.visibility</p:attrName>
                                        </p:attrNameLst>
                                      </p:cBhvr>
                                      <p:to>
                                        <p:strVal val="visible"/>
                                      </p:to>
                                    </p:set>
                                    <p:animEffect transition="in" filter="fade">
                                      <p:cBhvr>
                                        <p:cTn id="21" dur="500"/>
                                        <p:tgtEl>
                                          <p:spTgt spid="10500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78"/>
                                        </p:tgtEl>
                                        <p:attrNameLst>
                                          <p:attrName>style.visibility</p:attrName>
                                        </p:attrNameLst>
                                      </p:cBhvr>
                                      <p:to>
                                        <p:strVal val="visible"/>
                                      </p:to>
                                    </p:set>
                                    <p:animEffect transition="in" filter="fade">
                                      <p:cBhvr>
                                        <p:cTn id="26" dur="500"/>
                                        <p:tgtEl>
                                          <p:spTgt spid="419527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79"/>
                                        </p:tgtEl>
                                        <p:attrNameLst>
                                          <p:attrName>style.visibility</p:attrName>
                                        </p:attrNameLst>
                                      </p:cBhvr>
                                      <p:to>
                                        <p:strVal val="visible"/>
                                      </p:to>
                                    </p:set>
                                    <p:animEffect transition="in" filter="wipe(left)">
                                      <p:cBhvr>
                                        <p:cTn id="31" dur="500"/>
                                        <p:tgtEl>
                                          <p:spTgt spid="41952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16"/>
                                        </p:tgtEl>
                                        <p:attrNameLst>
                                          <p:attrName>style.visibility</p:attrName>
                                        </p:attrNameLst>
                                      </p:cBhvr>
                                      <p:to>
                                        <p:strVal val="visible"/>
                                      </p:to>
                                    </p:set>
                                    <p:animEffect transition="in" filter="fade">
                                      <p:cBhvr>
                                        <p:cTn id="36" dur="500"/>
                                        <p:tgtEl>
                                          <p:spTgt spid="10500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80"/>
                                        </p:tgtEl>
                                        <p:attrNameLst>
                                          <p:attrName>style.visibility</p:attrName>
                                        </p:attrNameLst>
                                      </p:cBhvr>
                                      <p:to>
                                        <p:strVal val="visible"/>
                                      </p:to>
                                    </p:set>
                                    <p:animEffect transition="in" filter="fade">
                                      <p:cBhvr>
                                        <p:cTn id="41" dur="500"/>
                                        <p:tgtEl>
                                          <p:spTgt spid="419528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81"/>
                                        </p:tgtEl>
                                        <p:attrNameLst>
                                          <p:attrName>style.visibility</p:attrName>
                                        </p:attrNameLst>
                                      </p:cBhvr>
                                      <p:to>
                                        <p:strVal val="visible"/>
                                      </p:to>
                                    </p:set>
                                    <p:animEffect transition="in" filter="wipe(left)">
                                      <p:cBhvr>
                                        <p:cTn id="46" dur="500"/>
                                        <p:tgtEl>
                                          <p:spTgt spid="419528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17"/>
                                        </p:tgtEl>
                                        <p:attrNameLst>
                                          <p:attrName>style.visibility</p:attrName>
                                        </p:attrNameLst>
                                      </p:cBhvr>
                                      <p:to>
                                        <p:strVal val="visible"/>
                                      </p:to>
                                    </p:set>
                                    <p:animEffect transition="in" filter="fade">
                                      <p:cBhvr>
                                        <p:cTn id="51" dur="500"/>
                                        <p:tgtEl>
                                          <p:spTgt spid="10500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82"/>
                                        </p:tgtEl>
                                        <p:attrNameLst>
                                          <p:attrName>style.visibility</p:attrName>
                                        </p:attrNameLst>
                                      </p:cBhvr>
                                      <p:to>
                                        <p:strVal val="visible"/>
                                      </p:to>
                                    </p:set>
                                    <p:animEffect transition="in" filter="fade">
                                      <p:cBhvr>
                                        <p:cTn id="56" dur="500"/>
                                        <p:tgtEl>
                                          <p:spTgt spid="419528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83"/>
                                        </p:tgtEl>
                                        <p:attrNameLst>
                                          <p:attrName>style.visibility</p:attrName>
                                        </p:attrNameLst>
                                      </p:cBhvr>
                                      <p:to>
                                        <p:strVal val="visible"/>
                                      </p:to>
                                    </p:set>
                                    <p:animEffect transition="in" filter="wipe(left)">
                                      <p:cBhvr>
                                        <p:cTn id="61" dur="500"/>
                                        <p:tgtEl>
                                          <p:spTgt spid="419528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50018"/>
                                        </p:tgtEl>
                                        <p:attrNameLst>
                                          <p:attrName>style.visibility</p:attrName>
                                        </p:attrNameLst>
                                      </p:cBhvr>
                                      <p:to>
                                        <p:strVal val="visible"/>
                                      </p:to>
                                    </p:set>
                                    <p:animEffect transition="in" filter="fade">
                                      <p:cBhvr>
                                        <p:cTn id="66" dur="500"/>
                                        <p:tgtEl>
                                          <p:spTgt spid="10500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84"/>
                                        </p:tgtEl>
                                        <p:attrNameLst>
                                          <p:attrName>style.visibility</p:attrName>
                                        </p:attrNameLst>
                                      </p:cBhvr>
                                      <p:to>
                                        <p:strVal val="visible"/>
                                      </p:to>
                                    </p:set>
                                    <p:animEffect transition="in" filter="fade">
                                      <p:cBhvr>
                                        <p:cTn id="71" dur="500"/>
                                        <p:tgtEl>
                                          <p:spTgt spid="419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13" grpId="0"/>
      <p:bldP spid="1050014" grpId="0"/>
      <p:bldP spid="1050015" grpId="0"/>
      <p:bldP spid="1050016" grpId="0"/>
      <p:bldP spid="1050017" grpId="0"/>
      <p:bldP spid="10500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19"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discuss</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20"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85"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discuss</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dɪ'skʌs</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86" name="表格 6"/>
          <p:cNvGraphicFramePr>
            <a:graphicFrameLocks noGrp="1"/>
          </p:cNvGraphicFramePr>
          <p:nvPr/>
        </p:nvGraphicFramePr>
        <p:xfrm>
          <a:off x="6092078" y="955498"/>
          <a:ext cx="5596818" cy="1280160"/>
        </p:xfrm>
        <a:graphic>
          <a:graphicData uri="http://schemas.openxmlformats.org/drawingml/2006/table">
            <a:tbl>
              <a:tblPr firstRow="1" bandRow="1">
                <a:tableStyleId>{5C22544A-7EE6-4342-B048-85BDC9FD1C3A}</a:tableStyleId>
              </a:tblPr>
              <a:tblGrid>
                <a:gridCol w="790426"/>
                <a:gridCol w="4806392"/>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dis</a:t>
                      </a:r>
                      <a:r>
                        <a:rPr lang="zh-CN" altLang="en-US" sz="2400" dirty="0" smtClean="0">
                          <a:solidFill>
                            <a:schemeClr val="tx1"/>
                          </a:solidFill>
                        </a:rPr>
                        <a:t>＋</a:t>
                      </a:r>
                      <a:r>
                        <a:rPr lang="en-US" altLang="zh-CN" sz="2400" dirty="0" smtClean="0">
                          <a:solidFill>
                            <a:schemeClr val="tx1"/>
                          </a:solidFill>
                        </a:rPr>
                        <a:t>cuss</a:t>
                      </a:r>
                      <a:r>
                        <a:rPr lang="zh-CN" altLang="en-US" sz="2400" dirty="0" smtClean="0">
                          <a:solidFill>
                            <a:schemeClr val="tx1"/>
                          </a:solidFill>
                        </a:rPr>
                        <a:t>分开＋敲打→把问题分开来敲打→讨论</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discuss  a  price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87"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discussion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dɪ'skʌʃən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288" name="表格 10"/>
          <p:cNvGraphicFramePr>
            <a:graphicFrameLocks noGrp="1"/>
          </p:cNvGraphicFramePr>
          <p:nvPr/>
        </p:nvGraphicFramePr>
        <p:xfrm>
          <a:off x="6092078" y="289716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discuss</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讨论＋名词后缀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under  discussion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21" name="文本框 19"/>
          <p:cNvSpPr txBox="1"/>
          <p:nvPr/>
        </p:nvSpPr>
        <p:spPr>
          <a:xfrm>
            <a:off x="2538649" y="1642094"/>
            <a:ext cx="3370217" cy="461665"/>
          </a:xfrm>
          <a:prstGeom prst="rect">
            <a:avLst/>
          </a:prstGeom>
          <a:noFill/>
        </p:spPr>
        <p:txBody>
          <a:bodyPr wrap="square" rtlCol="0">
            <a:spAutoFit/>
          </a:bodyPr>
          <a:lstStyle/>
          <a:p>
            <a:r>
              <a:rPr lang="en-US" altLang="zh-CN" sz="2400" b="1" i="1" dirty="0"/>
              <a:t>v.</a:t>
            </a:r>
            <a:r>
              <a:rPr lang="zh-CN" altLang="en-US" sz="2400" b="1" dirty="0"/>
              <a:t>讨论</a:t>
            </a:r>
            <a:endParaRPr lang="zh-CN" altLang="en-US" sz="2400" dirty="0"/>
          </a:p>
        </p:txBody>
      </p:sp>
      <p:sp>
        <p:nvSpPr>
          <p:cNvPr id="1050022" name="文本框 20"/>
          <p:cNvSpPr txBox="1"/>
          <p:nvPr/>
        </p:nvSpPr>
        <p:spPr>
          <a:xfrm>
            <a:off x="2560955" y="3365738"/>
            <a:ext cx="3370217" cy="461665"/>
          </a:xfrm>
          <a:prstGeom prst="rect">
            <a:avLst/>
          </a:prstGeom>
          <a:noFill/>
        </p:spPr>
        <p:txBody>
          <a:bodyPr wrap="square" rtlCol="0">
            <a:spAutoFit/>
          </a:bodyPr>
          <a:lstStyle/>
          <a:p>
            <a:r>
              <a:rPr lang="en-US" altLang="zh-CN" sz="2400" b="1" i="1" dirty="0"/>
              <a:t>n.</a:t>
            </a:r>
            <a:r>
              <a:rPr lang="zh-CN" altLang="en-US" sz="2400" b="1" dirty="0"/>
              <a:t>讨论</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19"/>
                                        </p:tgtEl>
                                        <p:attrNameLst>
                                          <p:attrName>style.visibility</p:attrName>
                                        </p:attrNameLst>
                                      </p:cBhvr>
                                      <p:to>
                                        <p:strVal val="visible"/>
                                      </p:to>
                                    </p:set>
                                    <p:animEffect transition="in" filter="fade">
                                      <p:cBhvr>
                                        <p:cTn id="7" dur="500"/>
                                        <p:tgtEl>
                                          <p:spTgt spid="10500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20"/>
                                        </p:tgtEl>
                                        <p:attrNameLst>
                                          <p:attrName>style.visibility</p:attrName>
                                        </p:attrNameLst>
                                      </p:cBhvr>
                                      <p:to>
                                        <p:strVal val="visible"/>
                                      </p:to>
                                    </p:set>
                                    <p:animEffect transition="in" filter="wipe(up)">
                                      <p:cBhvr>
                                        <p:cTn id="11" dur="500"/>
                                        <p:tgtEl>
                                          <p:spTgt spid="10500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85"/>
                                        </p:tgtEl>
                                        <p:attrNameLst>
                                          <p:attrName>style.visibility</p:attrName>
                                        </p:attrNameLst>
                                      </p:cBhvr>
                                      <p:to>
                                        <p:strVal val="visible"/>
                                      </p:to>
                                    </p:set>
                                    <p:animEffect transition="in" filter="wipe(left)">
                                      <p:cBhvr>
                                        <p:cTn id="16" dur="500"/>
                                        <p:tgtEl>
                                          <p:spTgt spid="41952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21"/>
                                        </p:tgtEl>
                                        <p:attrNameLst>
                                          <p:attrName>style.visibility</p:attrName>
                                        </p:attrNameLst>
                                      </p:cBhvr>
                                      <p:to>
                                        <p:strVal val="visible"/>
                                      </p:to>
                                    </p:set>
                                    <p:animEffect transition="in" filter="fade">
                                      <p:cBhvr>
                                        <p:cTn id="21" dur="500"/>
                                        <p:tgtEl>
                                          <p:spTgt spid="10500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86"/>
                                        </p:tgtEl>
                                        <p:attrNameLst>
                                          <p:attrName>style.visibility</p:attrName>
                                        </p:attrNameLst>
                                      </p:cBhvr>
                                      <p:to>
                                        <p:strVal val="visible"/>
                                      </p:to>
                                    </p:set>
                                    <p:animEffect transition="in" filter="fade">
                                      <p:cBhvr>
                                        <p:cTn id="26" dur="500"/>
                                        <p:tgtEl>
                                          <p:spTgt spid="419528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87"/>
                                        </p:tgtEl>
                                        <p:attrNameLst>
                                          <p:attrName>style.visibility</p:attrName>
                                        </p:attrNameLst>
                                      </p:cBhvr>
                                      <p:to>
                                        <p:strVal val="visible"/>
                                      </p:to>
                                    </p:set>
                                    <p:animEffect transition="in" filter="wipe(left)">
                                      <p:cBhvr>
                                        <p:cTn id="31" dur="500"/>
                                        <p:tgtEl>
                                          <p:spTgt spid="419528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22"/>
                                        </p:tgtEl>
                                        <p:attrNameLst>
                                          <p:attrName>style.visibility</p:attrName>
                                        </p:attrNameLst>
                                      </p:cBhvr>
                                      <p:to>
                                        <p:strVal val="visible"/>
                                      </p:to>
                                    </p:set>
                                    <p:animEffect transition="in" filter="fade">
                                      <p:cBhvr>
                                        <p:cTn id="36" dur="500"/>
                                        <p:tgtEl>
                                          <p:spTgt spid="10500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88"/>
                                        </p:tgtEl>
                                        <p:attrNameLst>
                                          <p:attrName>style.visibility</p:attrName>
                                        </p:attrNameLst>
                                      </p:cBhvr>
                                      <p:to>
                                        <p:strVal val="visible"/>
                                      </p:to>
                                    </p:set>
                                    <p:animEffect transition="in" filter="fade">
                                      <p:cBhvr>
                                        <p:cTn id="41" dur="500"/>
                                        <p:tgtEl>
                                          <p:spTgt spid="419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19" grpId="0"/>
      <p:bldP spid="1050020" grpId="0"/>
      <p:bldP spid="1050021" grpId="0"/>
      <p:bldP spid="10500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23"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distance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24"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89" name="表格 4"/>
          <p:cNvGraphicFramePr>
            <a:graphicFrameLocks noGrp="1"/>
          </p:cNvGraphicFramePr>
          <p:nvPr/>
        </p:nvGraphicFramePr>
        <p:xfrm>
          <a:off x="241540" y="768161"/>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distance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dɪstəns</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90" name="表格 6"/>
          <p:cNvGraphicFramePr>
            <a:graphicFrameLocks noGrp="1"/>
          </p:cNvGraphicFramePr>
          <p:nvPr/>
        </p:nvGraphicFramePr>
        <p:xfrm>
          <a:off x="241540" y="178181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a:t>
                      </a:r>
                      <a:r>
                        <a:rPr lang="zh-CN" altLang="en-US" sz="2400" dirty="0" smtClean="0">
                          <a:solidFill>
                            <a:schemeClr val="tx1"/>
                          </a:solidFill>
                        </a:rPr>
                        <a:t>＋</a:t>
                      </a:r>
                      <a:r>
                        <a:rPr lang="en-US" altLang="zh-CN" sz="2400" dirty="0" smtClean="0">
                          <a:solidFill>
                            <a:schemeClr val="tx1"/>
                          </a:solidFill>
                        </a:rPr>
                        <a:t>stance</a:t>
                      </a:r>
                      <a:r>
                        <a:rPr lang="zh-CN" altLang="en-US" sz="2400" dirty="0" smtClean="0">
                          <a:solidFill>
                            <a:schemeClr val="tx1"/>
                          </a:solidFill>
                        </a:rPr>
                        <a:t>两个＋立场→之间有“距离”</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long  distance  call</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91" name="表格 9"/>
          <p:cNvGraphicFramePr>
            <a:graphicFrameLocks noGrp="1"/>
          </p:cNvGraphicFramePr>
          <p:nvPr/>
        </p:nvGraphicFramePr>
        <p:xfrm>
          <a:off x="241540" y="3286742"/>
          <a:ext cx="5427740" cy="914400"/>
        </p:xfrm>
        <a:graphic>
          <a:graphicData uri="http://schemas.openxmlformats.org/drawingml/2006/table">
            <a:tbl>
              <a:tblPr firstRow="1" bandRow="1">
                <a:tableStyleId>{93296810-A885-4BE3-A3E7-6D5BEEA58F35}</a:tableStyleId>
              </a:tblPr>
              <a:tblGrid>
                <a:gridCol w="2523962"/>
                <a:gridCol w="2903778"/>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distant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dɪstənt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92" name="表格 10"/>
          <p:cNvGraphicFramePr>
            <a:graphicFrameLocks noGrp="1"/>
          </p:cNvGraphicFramePr>
          <p:nvPr/>
        </p:nvGraphicFramePr>
        <p:xfrm>
          <a:off x="241540" y="397862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distant  planet</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同</a:t>
                      </a:r>
                      <a:r>
                        <a:rPr lang="en-US" altLang="zh-CN" sz="2400" b="1" kern="1200" dirty="0" smtClean="0">
                          <a:solidFill>
                            <a:schemeClr val="tx1"/>
                          </a:solidFill>
                          <a:latin typeface="+mn-lt"/>
                          <a:ea typeface="+mn-ea"/>
                          <a:cs typeface="+mn-cs"/>
                        </a:rPr>
                        <a:t>]remote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93" name="表格 13"/>
          <p:cNvGraphicFramePr>
            <a:graphicFrameLocks noGrp="1"/>
          </p:cNvGraphicFramePr>
          <p:nvPr/>
        </p:nvGraphicFramePr>
        <p:xfrm>
          <a:off x="6514877" y="768161"/>
          <a:ext cx="5427740" cy="914400"/>
        </p:xfrm>
        <a:graphic>
          <a:graphicData uri="http://schemas.openxmlformats.org/drawingml/2006/table">
            <a:tbl>
              <a:tblPr firstRow="1" bandRow="1">
                <a:tableStyleId>{93296810-A885-4BE3-A3E7-6D5BEEA58F35}</a:tableStyleId>
              </a:tblPr>
              <a:tblGrid>
                <a:gridCol w="2406099"/>
                <a:gridCol w="3021641"/>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distinction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pPr marL="0" algn="l" defTabSz="914400" rtl="0" eaLnBrk="1" latinLnBrk="0" hangingPunct="1"/>
                      <a:r>
                        <a:rPr lang="en-US" altLang="zh-CN" sz="2400" b="1" kern="1200"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dɪ'stɪnkʃən</a:t>
                      </a:r>
                      <a:r>
                        <a:rPr lang="en-US" altLang="zh-CN" sz="2400" b="1" kern="1200"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b="1" kern="12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94" name="表格 14"/>
          <p:cNvGraphicFramePr>
            <a:graphicFrameLocks noGrp="1"/>
          </p:cNvGraphicFramePr>
          <p:nvPr/>
        </p:nvGraphicFramePr>
        <p:xfrm>
          <a:off x="6514877" y="178181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a:t>
                      </a:r>
                      <a:r>
                        <a:rPr lang="zh-CN" altLang="en-US" sz="2400" dirty="0" smtClean="0">
                          <a:solidFill>
                            <a:schemeClr val="tx1"/>
                          </a:solidFill>
                        </a:rPr>
                        <a:t>＋</a:t>
                      </a:r>
                      <a:r>
                        <a:rPr lang="en-US" altLang="zh-CN" sz="2400" dirty="0" err="1" smtClean="0">
                          <a:solidFill>
                            <a:schemeClr val="tx1"/>
                          </a:solidFill>
                        </a:rPr>
                        <a:t>stinct</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两个＋刺→突出的不同→区别</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make  distinction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95" name="表格 15"/>
          <p:cNvGraphicFramePr>
            <a:graphicFrameLocks noGrp="1"/>
          </p:cNvGraphicFramePr>
          <p:nvPr/>
        </p:nvGraphicFramePr>
        <p:xfrm>
          <a:off x="6514877" y="3286742"/>
          <a:ext cx="5428800" cy="914400"/>
        </p:xfrm>
        <a:graphic>
          <a:graphicData uri="http://schemas.openxmlformats.org/drawingml/2006/table">
            <a:tbl>
              <a:tblPr firstRow="1" bandRow="1">
                <a:tableStyleId>{93296810-A885-4BE3-A3E7-6D5BEEA58F35}</a:tableStyleId>
              </a:tblPr>
              <a:tblGrid>
                <a:gridCol w="2350343"/>
                <a:gridCol w="3078457"/>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distinguish</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pPr marL="0" algn="l" defTabSz="914400" rtl="0" eaLnBrk="1" latinLnBrk="0" hangingPunct="1"/>
                      <a:r>
                        <a:rPr lang="en-US" altLang="zh-CN" sz="2400" b="1" kern="1200"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dɪ'stɪnkwɪʃ</a:t>
                      </a:r>
                      <a:r>
                        <a:rPr lang="en-US" altLang="zh-CN" sz="2400" b="1" kern="1200"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b="1" kern="12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96" name="表格 16"/>
          <p:cNvGraphicFramePr>
            <a:graphicFrameLocks noGrp="1"/>
          </p:cNvGraphicFramePr>
          <p:nvPr/>
        </p:nvGraphicFramePr>
        <p:xfrm>
          <a:off x="6514877" y="436845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distingu</a:t>
                      </a:r>
                      <a:r>
                        <a:rPr lang="zh-CN" altLang="en-US" sz="2400" dirty="0" smtClean="0">
                          <a:solidFill>
                            <a:schemeClr val="tx1"/>
                          </a:solidFill>
                        </a:rPr>
                        <a:t>＋</a:t>
                      </a:r>
                      <a:r>
                        <a:rPr lang="en-US" altLang="zh-CN" sz="2400" dirty="0" err="1" smtClean="0">
                          <a:solidFill>
                            <a:schemeClr val="tx1"/>
                          </a:solidFill>
                        </a:rPr>
                        <a:t>ish</a:t>
                      </a:r>
                      <a:r>
                        <a:rPr lang="zh-CN" altLang="en-US" sz="2400" dirty="0" smtClean="0">
                          <a:solidFill>
                            <a:schemeClr val="tx1"/>
                          </a:solidFill>
                        </a:rPr>
                        <a:t>区别＋动词后缀→</a:t>
                      </a:r>
                      <a:endParaRPr lang="en-US" altLang="zh-CN" sz="2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区别</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distinguish  between  A  and  B</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25" name="文本框 19"/>
          <p:cNvSpPr txBox="1"/>
          <p:nvPr/>
        </p:nvSpPr>
        <p:spPr>
          <a:xfrm>
            <a:off x="2358322" y="1243645"/>
            <a:ext cx="3683727" cy="461665"/>
          </a:xfrm>
          <a:prstGeom prst="rect">
            <a:avLst/>
          </a:prstGeom>
          <a:noFill/>
        </p:spPr>
        <p:txBody>
          <a:bodyPr wrap="square" rtlCol="0">
            <a:spAutoFit/>
          </a:bodyPr>
          <a:lstStyle/>
          <a:p>
            <a:r>
              <a:rPr lang="en-US" altLang="zh-CN" sz="2400" b="1" i="1" dirty="0"/>
              <a:t>n.</a:t>
            </a:r>
            <a:r>
              <a:rPr lang="zh-CN" altLang="en-US" sz="2400" b="1" dirty="0"/>
              <a:t>距离</a:t>
            </a:r>
            <a:endParaRPr lang="zh-CN" altLang="en-US" sz="2400" dirty="0"/>
          </a:p>
        </p:txBody>
      </p:sp>
      <p:sp>
        <p:nvSpPr>
          <p:cNvPr id="1050026" name="文本框 20"/>
          <p:cNvSpPr txBox="1"/>
          <p:nvPr/>
        </p:nvSpPr>
        <p:spPr>
          <a:xfrm>
            <a:off x="2763585" y="3753711"/>
            <a:ext cx="3370217" cy="461665"/>
          </a:xfrm>
          <a:prstGeom prst="rect">
            <a:avLst/>
          </a:prstGeom>
          <a:noFill/>
        </p:spPr>
        <p:txBody>
          <a:bodyPr wrap="square" rtlCol="0">
            <a:spAutoFit/>
          </a:bodyPr>
          <a:lstStyle/>
          <a:p>
            <a:r>
              <a:rPr lang="en-US" altLang="zh-CN" sz="2400" b="1" i="1" dirty="0"/>
              <a:t>adj.</a:t>
            </a:r>
            <a:r>
              <a:rPr lang="zh-CN" altLang="en-US" sz="2400" b="1" dirty="0"/>
              <a:t>遥远的</a:t>
            </a:r>
            <a:endParaRPr lang="zh-CN" altLang="en-US" sz="2400" b="1" dirty="0"/>
          </a:p>
        </p:txBody>
      </p:sp>
      <p:sp>
        <p:nvSpPr>
          <p:cNvPr id="1050027" name="文本框 22"/>
          <p:cNvSpPr txBox="1"/>
          <p:nvPr/>
        </p:nvSpPr>
        <p:spPr>
          <a:xfrm>
            <a:off x="8906932" y="1243645"/>
            <a:ext cx="3370217" cy="461665"/>
          </a:xfrm>
          <a:prstGeom prst="rect">
            <a:avLst/>
          </a:prstGeom>
          <a:noFill/>
        </p:spPr>
        <p:txBody>
          <a:bodyPr wrap="square" rtlCol="0">
            <a:spAutoFit/>
          </a:bodyPr>
          <a:lstStyle/>
          <a:p>
            <a:r>
              <a:rPr lang="en-US" altLang="zh-CN" sz="2400" b="1" i="1" dirty="0"/>
              <a:t>n.</a:t>
            </a:r>
            <a:r>
              <a:rPr lang="zh-CN" altLang="en-US" sz="2400" b="1" dirty="0"/>
              <a:t>区别</a:t>
            </a:r>
            <a:endParaRPr lang="zh-CN" altLang="en-US" sz="2400" dirty="0"/>
          </a:p>
        </p:txBody>
      </p:sp>
      <p:sp>
        <p:nvSpPr>
          <p:cNvPr id="1050028" name="文本框 23"/>
          <p:cNvSpPr txBox="1"/>
          <p:nvPr/>
        </p:nvSpPr>
        <p:spPr>
          <a:xfrm>
            <a:off x="8918083" y="3753711"/>
            <a:ext cx="3370217" cy="461665"/>
          </a:xfrm>
          <a:prstGeom prst="rect">
            <a:avLst/>
          </a:prstGeom>
          <a:noFill/>
        </p:spPr>
        <p:txBody>
          <a:bodyPr wrap="square" rtlCol="0">
            <a:spAutoFit/>
          </a:bodyPr>
          <a:lstStyle/>
          <a:p>
            <a:r>
              <a:rPr lang="en-US" altLang="zh-CN" sz="2400" b="1" i="1" dirty="0"/>
              <a:t>v.</a:t>
            </a:r>
            <a:r>
              <a:rPr lang="zh-CN" altLang="en-US" sz="2400" b="1" dirty="0"/>
              <a:t>区别</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23"/>
                                        </p:tgtEl>
                                        <p:attrNameLst>
                                          <p:attrName>style.visibility</p:attrName>
                                        </p:attrNameLst>
                                      </p:cBhvr>
                                      <p:to>
                                        <p:strVal val="visible"/>
                                      </p:to>
                                    </p:set>
                                    <p:animEffect transition="in" filter="fade">
                                      <p:cBhvr>
                                        <p:cTn id="7" dur="500"/>
                                        <p:tgtEl>
                                          <p:spTgt spid="10500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24"/>
                                        </p:tgtEl>
                                        <p:attrNameLst>
                                          <p:attrName>style.visibility</p:attrName>
                                        </p:attrNameLst>
                                      </p:cBhvr>
                                      <p:to>
                                        <p:strVal val="visible"/>
                                      </p:to>
                                    </p:set>
                                    <p:animEffect transition="in" filter="wipe(up)">
                                      <p:cBhvr>
                                        <p:cTn id="11" dur="500"/>
                                        <p:tgtEl>
                                          <p:spTgt spid="10500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89"/>
                                        </p:tgtEl>
                                        <p:attrNameLst>
                                          <p:attrName>style.visibility</p:attrName>
                                        </p:attrNameLst>
                                      </p:cBhvr>
                                      <p:to>
                                        <p:strVal val="visible"/>
                                      </p:to>
                                    </p:set>
                                    <p:animEffect transition="in" filter="wipe(left)">
                                      <p:cBhvr>
                                        <p:cTn id="16" dur="500"/>
                                        <p:tgtEl>
                                          <p:spTgt spid="41952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25"/>
                                        </p:tgtEl>
                                        <p:attrNameLst>
                                          <p:attrName>style.visibility</p:attrName>
                                        </p:attrNameLst>
                                      </p:cBhvr>
                                      <p:to>
                                        <p:strVal val="visible"/>
                                      </p:to>
                                    </p:set>
                                    <p:animEffect transition="in" filter="fade">
                                      <p:cBhvr>
                                        <p:cTn id="21" dur="500"/>
                                        <p:tgtEl>
                                          <p:spTgt spid="10500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90"/>
                                        </p:tgtEl>
                                        <p:attrNameLst>
                                          <p:attrName>style.visibility</p:attrName>
                                        </p:attrNameLst>
                                      </p:cBhvr>
                                      <p:to>
                                        <p:strVal val="visible"/>
                                      </p:to>
                                    </p:set>
                                    <p:animEffect transition="in" filter="fade">
                                      <p:cBhvr>
                                        <p:cTn id="26" dur="500"/>
                                        <p:tgtEl>
                                          <p:spTgt spid="419529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91"/>
                                        </p:tgtEl>
                                        <p:attrNameLst>
                                          <p:attrName>style.visibility</p:attrName>
                                        </p:attrNameLst>
                                      </p:cBhvr>
                                      <p:to>
                                        <p:strVal val="visible"/>
                                      </p:to>
                                    </p:set>
                                    <p:animEffect transition="in" filter="wipe(left)">
                                      <p:cBhvr>
                                        <p:cTn id="31" dur="500"/>
                                        <p:tgtEl>
                                          <p:spTgt spid="419529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26"/>
                                        </p:tgtEl>
                                        <p:attrNameLst>
                                          <p:attrName>style.visibility</p:attrName>
                                        </p:attrNameLst>
                                      </p:cBhvr>
                                      <p:to>
                                        <p:strVal val="visible"/>
                                      </p:to>
                                    </p:set>
                                    <p:animEffect transition="in" filter="fade">
                                      <p:cBhvr>
                                        <p:cTn id="36" dur="500"/>
                                        <p:tgtEl>
                                          <p:spTgt spid="10500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292"/>
                                        </p:tgtEl>
                                        <p:attrNameLst>
                                          <p:attrName>style.visibility</p:attrName>
                                        </p:attrNameLst>
                                      </p:cBhvr>
                                      <p:to>
                                        <p:strVal val="visible"/>
                                      </p:to>
                                    </p:set>
                                    <p:animEffect transition="in" filter="fade">
                                      <p:cBhvr>
                                        <p:cTn id="41" dur="500"/>
                                        <p:tgtEl>
                                          <p:spTgt spid="419529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293"/>
                                        </p:tgtEl>
                                        <p:attrNameLst>
                                          <p:attrName>style.visibility</p:attrName>
                                        </p:attrNameLst>
                                      </p:cBhvr>
                                      <p:to>
                                        <p:strVal val="visible"/>
                                      </p:to>
                                    </p:set>
                                    <p:animEffect transition="in" filter="wipe(left)">
                                      <p:cBhvr>
                                        <p:cTn id="46" dur="500"/>
                                        <p:tgtEl>
                                          <p:spTgt spid="419529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27"/>
                                        </p:tgtEl>
                                        <p:attrNameLst>
                                          <p:attrName>style.visibility</p:attrName>
                                        </p:attrNameLst>
                                      </p:cBhvr>
                                      <p:to>
                                        <p:strVal val="visible"/>
                                      </p:to>
                                    </p:set>
                                    <p:animEffect transition="in" filter="fade">
                                      <p:cBhvr>
                                        <p:cTn id="51" dur="500"/>
                                        <p:tgtEl>
                                          <p:spTgt spid="10500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294"/>
                                        </p:tgtEl>
                                        <p:attrNameLst>
                                          <p:attrName>style.visibility</p:attrName>
                                        </p:attrNameLst>
                                      </p:cBhvr>
                                      <p:to>
                                        <p:strVal val="visible"/>
                                      </p:to>
                                    </p:set>
                                    <p:animEffect transition="in" filter="fade">
                                      <p:cBhvr>
                                        <p:cTn id="56" dur="500"/>
                                        <p:tgtEl>
                                          <p:spTgt spid="419529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295"/>
                                        </p:tgtEl>
                                        <p:attrNameLst>
                                          <p:attrName>style.visibility</p:attrName>
                                        </p:attrNameLst>
                                      </p:cBhvr>
                                      <p:to>
                                        <p:strVal val="visible"/>
                                      </p:to>
                                    </p:set>
                                    <p:animEffect transition="in" filter="wipe(left)">
                                      <p:cBhvr>
                                        <p:cTn id="61" dur="500"/>
                                        <p:tgtEl>
                                          <p:spTgt spid="419529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50028"/>
                                        </p:tgtEl>
                                        <p:attrNameLst>
                                          <p:attrName>style.visibility</p:attrName>
                                        </p:attrNameLst>
                                      </p:cBhvr>
                                      <p:to>
                                        <p:strVal val="visible"/>
                                      </p:to>
                                    </p:set>
                                    <p:animEffect transition="in" filter="fade">
                                      <p:cBhvr>
                                        <p:cTn id="66" dur="500"/>
                                        <p:tgtEl>
                                          <p:spTgt spid="10500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296"/>
                                        </p:tgtEl>
                                        <p:attrNameLst>
                                          <p:attrName>style.visibility</p:attrName>
                                        </p:attrNameLst>
                                      </p:cBhvr>
                                      <p:to>
                                        <p:strVal val="visible"/>
                                      </p:to>
                                    </p:set>
                                    <p:animEffect transition="in" filter="fade">
                                      <p:cBhvr>
                                        <p:cTn id="71" dur="500"/>
                                        <p:tgtEl>
                                          <p:spTgt spid="4195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23" grpId="0"/>
      <p:bldP spid="1050024" grpId="0"/>
      <p:bldP spid="1050025" grpId="0"/>
      <p:bldP spid="1050026" grpId="0"/>
      <p:bldP spid="1050027" grpId="0"/>
      <p:bldP spid="10500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29"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distance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30"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297" name="表格 4"/>
          <p:cNvGraphicFramePr>
            <a:graphicFrameLocks noGrp="1"/>
          </p:cNvGraphicFramePr>
          <p:nvPr/>
        </p:nvGraphicFramePr>
        <p:xfrm>
          <a:off x="241540" y="768161"/>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divide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dɪvɪde</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298" name="表格 6"/>
          <p:cNvGraphicFramePr>
            <a:graphicFrameLocks noGrp="1"/>
          </p:cNvGraphicFramePr>
          <p:nvPr/>
        </p:nvGraphicFramePr>
        <p:xfrm>
          <a:off x="241540" y="178181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a:t>
                      </a:r>
                      <a:r>
                        <a:rPr lang="zh-CN" altLang="en-US" sz="2400" dirty="0" smtClean="0">
                          <a:solidFill>
                            <a:schemeClr val="tx1"/>
                          </a:solidFill>
                        </a:rPr>
                        <a:t>＋</a:t>
                      </a:r>
                      <a:r>
                        <a:rPr lang="en-US" altLang="zh-CN" sz="2400" dirty="0" smtClean="0">
                          <a:solidFill>
                            <a:schemeClr val="tx1"/>
                          </a:solidFill>
                        </a:rPr>
                        <a:t>vide</a:t>
                      </a:r>
                      <a:r>
                        <a:rPr lang="zh-CN" altLang="en-US" sz="2400" dirty="0" smtClean="0">
                          <a:solidFill>
                            <a:schemeClr val="tx1"/>
                          </a:solidFill>
                        </a:rPr>
                        <a:t>使＋分开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divide  a  watermelon  into  four parts</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299" name="表格 9"/>
          <p:cNvGraphicFramePr>
            <a:graphicFrameLocks noGrp="1"/>
          </p:cNvGraphicFramePr>
          <p:nvPr/>
        </p:nvGraphicFramePr>
        <p:xfrm>
          <a:off x="241540" y="3286742"/>
          <a:ext cx="5427740" cy="914400"/>
        </p:xfrm>
        <a:graphic>
          <a:graphicData uri="http://schemas.openxmlformats.org/drawingml/2006/table">
            <a:tbl>
              <a:tblPr firstRow="1" bandRow="1">
                <a:tableStyleId>{93296810-A885-4BE3-A3E7-6D5BEEA58F35}</a:tableStyleId>
              </a:tblPr>
              <a:tblGrid>
                <a:gridCol w="2523962"/>
                <a:gridCol w="2903778"/>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division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dɪ'vɪʒən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00" name="表格 10"/>
          <p:cNvGraphicFramePr>
            <a:graphicFrameLocks noGrp="1"/>
          </p:cNvGraphicFramePr>
          <p:nvPr/>
        </p:nvGraphicFramePr>
        <p:xfrm>
          <a:off x="241540" y="433923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divi</a:t>
                      </a:r>
                      <a:r>
                        <a:rPr lang="en-US" altLang="zh-CN" sz="2400" dirty="0" smtClean="0">
                          <a:solidFill>
                            <a:schemeClr val="tx1"/>
                          </a:solidFill>
                        </a:rPr>
                        <a:t>(de)</a:t>
                      </a:r>
                      <a:r>
                        <a:rPr lang="zh-CN" altLang="en-US" sz="2400" dirty="0" smtClean="0">
                          <a:solidFill>
                            <a:schemeClr val="tx1"/>
                          </a:solidFill>
                        </a:rPr>
                        <a:t>＋</a:t>
                      </a:r>
                      <a:r>
                        <a:rPr lang="en-US" altLang="zh-CN" sz="2400" dirty="0" err="1" smtClean="0">
                          <a:solidFill>
                            <a:schemeClr val="tx1"/>
                          </a:solidFill>
                        </a:rPr>
                        <a:t>sion</a:t>
                      </a:r>
                      <a:r>
                        <a:rPr lang="zh-CN" altLang="en-US" sz="2400" dirty="0" smtClean="0">
                          <a:solidFill>
                            <a:schemeClr val="tx1"/>
                          </a:solidFill>
                        </a:rPr>
                        <a:t>分开＋名词后缀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division  head</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01" name="表格 13"/>
          <p:cNvGraphicFramePr>
            <a:graphicFrameLocks noGrp="1"/>
          </p:cNvGraphicFramePr>
          <p:nvPr/>
        </p:nvGraphicFramePr>
        <p:xfrm>
          <a:off x="6514877" y="768161"/>
          <a:ext cx="5427740" cy="914400"/>
        </p:xfrm>
        <a:graphic>
          <a:graphicData uri="http://schemas.openxmlformats.org/drawingml/2006/table">
            <a:tbl>
              <a:tblPr firstRow="1" bandRow="1">
                <a:tableStyleId>{93296810-A885-4BE3-A3E7-6D5BEEA58F35}</a:tableStyleId>
              </a:tblPr>
              <a:tblGrid>
                <a:gridCol w="2406099"/>
                <a:gridCol w="3021641"/>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divorce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dɪ'vɔːs</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02" name="表格 14"/>
          <p:cNvGraphicFramePr>
            <a:graphicFrameLocks noGrp="1"/>
          </p:cNvGraphicFramePr>
          <p:nvPr/>
        </p:nvGraphicFramePr>
        <p:xfrm>
          <a:off x="6514877" y="178181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di</a:t>
                      </a:r>
                      <a:r>
                        <a:rPr lang="zh-CN" altLang="en-US" sz="2400" dirty="0" smtClean="0">
                          <a:solidFill>
                            <a:schemeClr val="tx1"/>
                          </a:solidFill>
                        </a:rPr>
                        <a:t>＋</a:t>
                      </a:r>
                      <a:r>
                        <a:rPr lang="en-US" altLang="zh-CN" sz="2400" dirty="0" err="1" smtClean="0">
                          <a:solidFill>
                            <a:schemeClr val="tx1"/>
                          </a:solidFill>
                        </a:rPr>
                        <a:t>vorce</a:t>
                      </a:r>
                      <a:r>
                        <a:rPr lang="zh-CN" altLang="en-US" sz="2400" dirty="0" smtClean="0">
                          <a:solidFill>
                            <a:schemeClr val="tx1"/>
                          </a:solidFill>
                        </a:rPr>
                        <a:t>离开＋转→转身离开→离婚</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reduce  divorce  rate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31" name="文本框 19"/>
          <p:cNvSpPr txBox="1"/>
          <p:nvPr/>
        </p:nvSpPr>
        <p:spPr>
          <a:xfrm>
            <a:off x="2358322" y="1243645"/>
            <a:ext cx="3683727" cy="461665"/>
          </a:xfrm>
          <a:prstGeom prst="rect">
            <a:avLst/>
          </a:prstGeom>
          <a:noFill/>
        </p:spPr>
        <p:txBody>
          <a:bodyPr wrap="square" rtlCol="0">
            <a:spAutoFit/>
          </a:bodyPr>
          <a:lstStyle/>
          <a:p>
            <a:r>
              <a:rPr lang="en-US" altLang="zh-CN" sz="2400" b="1" i="1" dirty="0"/>
              <a:t>v.</a:t>
            </a:r>
            <a:r>
              <a:rPr lang="zh-CN" altLang="en-US" sz="2400" b="1" dirty="0"/>
              <a:t>分开；除</a:t>
            </a:r>
            <a:endParaRPr lang="zh-CN" altLang="en-US" sz="2400" dirty="0"/>
          </a:p>
        </p:txBody>
      </p:sp>
      <p:sp>
        <p:nvSpPr>
          <p:cNvPr id="1050032" name="文本框 20"/>
          <p:cNvSpPr txBox="1"/>
          <p:nvPr/>
        </p:nvSpPr>
        <p:spPr>
          <a:xfrm>
            <a:off x="2763585" y="3753711"/>
            <a:ext cx="3370217" cy="461665"/>
          </a:xfrm>
          <a:prstGeom prst="rect">
            <a:avLst/>
          </a:prstGeom>
          <a:noFill/>
        </p:spPr>
        <p:txBody>
          <a:bodyPr wrap="square" rtlCol="0">
            <a:spAutoFit/>
          </a:bodyPr>
          <a:lstStyle/>
          <a:p>
            <a:r>
              <a:rPr lang="en-US" altLang="zh-CN" sz="2400" b="1" i="1" dirty="0"/>
              <a:t>n.</a:t>
            </a:r>
            <a:r>
              <a:rPr lang="zh-CN" altLang="en-US" sz="2400" b="1" dirty="0"/>
              <a:t>分开；除；部门</a:t>
            </a:r>
            <a:endParaRPr lang="zh-CN" altLang="en-US" sz="2400" b="1" dirty="0"/>
          </a:p>
        </p:txBody>
      </p:sp>
      <p:sp>
        <p:nvSpPr>
          <p:cNvPr id="1050033" name="文本框 22"/>
          <p:cNvSpPr txBox="1"/>
          <p:nvPr/>
        </p:nvSpPr>
        <p:spPr>
          <a:xfrm>
            <a:off x="8906932" y="1243645"/>
            <a:ext cx="3370217" cy="461665"/>
          </a:xfrm>
          <a:prstGeom prst="rect">
            <a:avLst/>
          </a:prstGeom>
          <a:noFill/>
        </p:spPr>
        <p:txBody>
          <a:bodyPr wrap="square" rtlCol="0">
            <a:spAutoFit/>
          </a:bodyPr>
          <a:lstStyle/>
          <a:p>
            <a:r>
              <a:rPr lang="en-US" altLang="zh-CN" sz="2400" b="1" i="1" dirty="0"/>
              <a:t>n./v.</a:t>
            </a:r>
            <a:r>
              <a:rPr lang="zh-CN" altLang="en-US" sz="2400" b="1" dirty="0"/>
              <a:t>离婚</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29"/>
                                        </p:tgtEl>
                                        <p:attrNameLst>
                                          <p:attrName>style.visibility</p:attrName>
                                        </p:attrNameLst>
                                      </p:cBhvr>
                                      <p:to>
                                        <p:strVal val="visible"/>
                                      </p:to>
                                    </p:set>
                                    <p:animEffect transition="in" filter="fade">
                                      <p:cBhvr>
                                        <p:cTn id="7" dur="500"/>
                                        <p:tgtEl>
                                          <p:spTgt spid="10500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30"/>
                                        </p:tgtEl>
                                        <p:attrNameLst>
                                          <p:attrName>style.visibility</p:attrName>
                                        </p:attrNameLst>
                                      </p:cBhvr>
                                      <p:to>
                                        <p:strVal val="visible"/>
                                      </p:to>
                                    </p:set>
                                    <p:animEffect transition="in" filter="wipe(up)">
                                      <p:cBhvr>
                                        <p:cTn id="11" dur="500"/>
                                        <p:tgtEl>
                                          <p:spTgt spid="10500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297"/>
                                        </p:tgtEl>
                                        <p:attrNameLst>
                                          <p:attrName>style.visibility</p:attrName>
                                        </p:attrNameLst>
                                      </p:cBhvr>
                                      <p:to>
                                        <p:strVal val="visible"/>
                                      </p:to>
                                    </p:set>
                                    <p:animEffect transition="in" filter="wipe(left)">
                                      <p:cBhvr>
                                        <p:cTn id="16" dur="500"/>
                                        <p:tgtEl>
                                          <p:spTgt spid="41952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31"/>
                                        </p:tgtEl>
                                        <p:attrNameLst>
                                          <p:attrName>style.visibility</p:attrName>
                                        </p:attrNameLst>
                                      </p:cBhvr>
                                      <p:to>
                                        <p:strVal val="visible"/>
                                      </p:to>
                                    </p:set>
                                    <p:animEffect transition="in" filter="fade">
                                      <p:cBhvr>
                                        <p:cTn id="21" dur="500"/>
                                        <p:tgtEl>
                                          <p:spTgt spid="10500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298"/>
                                        </p:tgtEl>
                                        <p:attrNameLst>
                                          <p:attrName>style.visibility</p:attrName>
                                        </p:attrNameLst>
                                      </p:cBhvr>
                                      <p:to>
                                        <p:strVal val="visible"/>
                                      </p:to>
                                    </p:set>
                                    <p:animEffect transition="in" filter="fade">
                                      <p:cBhvr>
                                        <p:cTn id="26" dur="500"/>
                                        <p:tgtEl>
                                          <p:spTgt spid="41952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299"/>
                                        </p:tgtEl>
                                        <p:attrNameLst>
                                          <p:attrName>style.visibility</p:attrName>
                                        </p:attrNameLst>
                                      </p:cBhvr>
                                      <p:to>
                                        <p:strVal val="visible"/>
                                      </p:to>
                                    </p:set>
                                    <p:animEffect transition="in" filter="wipe(left)">
                                      <p:cBhvr>
                                        <p:cTn id="31" dur="500"/>
                                        <p:tgtEl>
                                          <p:spTgt spid="41952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32"/>
                                        </p:tgtEl>
                                        <p:attrNameLst>
                                          <p:attrName>style.visibility</p:attrName>
                                        </p:attrNameLst>
                                      </p:cBhvr>
                                      <p:to>
                                        <p:strVal val="visible"/>
                                      </p:to>
                                    </p:set>
                                    <p:animEffect transition="in" filter="fade">
                                      <p:cBhvr>
                                        <p:cTn id="36" dur="500"/>
                                        <p:tgtEl>
                                          <p:spTgt spid="10500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00"/>
                                        </p:tgtEl>
                                        <p:attrNameLst>
                                          <p:attrName>style.visibility</p:attrName>
                                        </p:attrNameLst>
                                      </p:cBhvr>
                                      <p:to>
                                        <p:strVal val="visible"/>
                                      </p:to>
                                    </p:set>
                                    <p:animEffect transition="in" filter="fade">
                                      <p:cBhvr>
                                        <p:cTn id="41" dur="500"/>
                                        <p:tgtEl>
                                          <p:spTgt spid="4195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01"/>
                                        </p:tgtEl>
                                        <p:attrNameLst>
                                          <p:attrName>style.visibility</p:attrName>
                                        </p:attrNameLst>
                                      </p:cBhvr>
                                      <p:to>
                                        <p:strVal val="visible"/>
                                      </p:to>
                                    </p:set>
                                    <p:animEffect transition="in" filter="wipe(left)">
                                      <p:cBhvr>
                                        <p:cTn id="46" dur="500"/>
                                        <p:tgtEl>
                                          <p:spTgt spid="419530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33"/>
                                        </p:tgtEl>
                                        <p:attrNameLst>
                                          <p:attrName>style.visibility</p:attrName>
                                        </p:attrNameLst>
                                      </p:cBhvr>
                                      <p:to>
                                        <p:strVal val="visible"/>
                                      </p:to>
                                    </p:set>
                                    <p:animEffect transition="in" filter="fade">
                                      <p:cBhvr>
                                        <p:cTn id="51" dur="500"/>
                                        <p:tgtEl>
                                          <p:spTgt spid="10500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02"/>
                                        </p:tgtEl>
                                        <p:attrNameLst>
                                          <p:attrName>style.visibility</p:attrName>
                                        </p:attrNameLst>
                                      </p:cBhvr>
                                      <p:to>
                                        <p:strVal val="visible"/>
                                      </p:to>
                                    </p:set>
                                    <p:animEffect transition="in" filter="fade">
                                      <p:cBhvr>
                                        <p:cTn id="56" dur="500"/>
                                        <p:tgtEl>
                                          <p:spTgt spid="419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29" grpId="0"/>
      <p:bldP spid="1050030" grpId="0"/>
      <p:bldP spid="1050031" grpId="0"/>
      <p:bldP spid="1050032" grpId="0"/>
      <p:bldP spid="10500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34"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donate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35"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03"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donate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dəʊ'neɪt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04" name="表格 6"/>
          <p:cNvGraphicFramePr>
            <a:graphicFrameLocks noGrp="1"/>
          </p:cNvGraphicFramePr>
          <p:nvPr/>
        </p:nvGraphicFramePr>
        <p:xfrm>
          <a:off x="6092078" y="1193492"/>
          <a:ext cx="5669862" cy="914400"/>
        </p:xfrm>
        <a:graphic>
          <a:graphicData uri="http://schemas.openxmlformats.org/drawingml/2006/table">
            <a:tbl>
              <a:tblPr firstRow="1" bandRow="1">
                <a:tableStyleId>{5C22544A-7EE6-4342-B048-85BDC9FD1C3A}</a:tableStyleId>
              </a:tblPr>
              <a:tblGrid>
                <a:gridCol w="825686"/>
                <a:gridCol w="4844176"/>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谐音：都拿→都拿出来捐了→捐献</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donate  one  million  dollars</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05"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donation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dəʊ'neɪʃən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06" name="表格 10"/>
          <p:cNvGraphicFramePr>
            <a:graphicFrameLocks noGrp="1"/>
          </p:cNvGraphicFramePr>
          <p:nvPr/>
        </p:nvGraphicFramePr>
        <p:xfrm>
          <a:off x="6092078" y="290969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donat</a:t>
                      </a:r>
                      <a:r>
                        <a:rPr lang="en-US" altLang="zh-CN" sz="2400" dirty="0" smtClean="0">
                          <a:solidFill>
                            <a:schemeClr val="tx1"/>
                          </a:solidFill>
                        </a:rPr>
                        <a:t>(e)</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捐献＋名词后缀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generous  donation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36" name="文本框 19"/>
          <p:cNvSpPr txBox="1"/>
          <p:nvPr/>
        </p:nvSpPr>
        <p:spPr>
          <a:xfrm>
            <a:off x="2538649" y="1642094"/>
            <a:ext cx="3370217" cy="461665"/>
          </a:xfrm>
          <a:prstGeom prst="rect">
            <a:avLst/>
          </a:prstGeom>
          <a:noFill/>
        </p:spPr>
        <p:txBody>
          <a:bodyPr wrap="square" rtlCol="0">
            <a:spAutoFit/>
          </a:bodyPr>
          <a:lstStyle/>
          <a:p>
            <a:r>
              <a:rPr lang="en-US" altLang="zh-CN" sz="2400" b="1" i="1" dirty="0"/>
              <a:t>v.</a:t>
            </a:r>
            <a:r>
              <a:rPr lang="zh-CN" altLang="en-US" sz="2400" b="1" dirty="0"/>
              <a:t>捐献</a:t>
            </a:r>
            <a:r>
              <a:rPr lang="en-US" altLang="zh-CN" sz="2400" b="1" dirty="0"/>
              <a:t>(</a:t>
            </a:r>
            <a:r>
              <a:rPr lang="zh-CN" altLang="en-US" sz="2400" b="1" dirty="0"/>
              <a:t>钱、物</a:t>
            </a:r>
            <a:r>
              <a:rPr lang="en-US" altLang="zh-CN" sz="2400" b="1" dirty="0"/>
              <a:t>)</a:t>
            </a:r>
            <a:endParaRPr lang="zh-CN" altLang="en-US" sz="2400" dirty="0"/>
          </a:p>
        </p:txBody>
      </p:sp>
      <p:sp>
        <p:nvSpPr>
          <p:cNvPr id="1050037" name="文本框 20"/>
          <p:cNvSpPr txBox="1"/>
          <p:nvPr/>
        </p:nvSpPr>
        <p:spPr>
          <a:xfrm>
            <a:off x="2560955" y="3365738"/>
            <a:ext cx="3370217" cy="461665"/>
          </a:xfrm>
          <a:prstGeom prst="rect">
            <a:avLst/>
          </a:prstGeom>
          <a:noFill/>
        </p:spPr>
        <p:txBody>
          <a:bodyPr wrap="square" rtlCol="0">
            <a:spAutoFit/>
          </a:bodyPr>
          <a:lstStyle/>
          <a:p>
            <a:r>
              <a:rPr lang="en-US" altLang="zh-CN" sz="2400" b="1" i="1" dirty="0"/>
              <a:t>n.</a:t>
            </a:r>
            <a:r>
              <a:rPr lang="zh-CN" altLang="en-US" sz="2400" b="1" dirty="0"/>
              <a:t>捐款；捐献</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34"/>
                                        </p:tgtEl>
                                        <p:attrNameLst>
                                          <p:attrName>style.visibility</p:attrName>
                                        </p:attrNameLst>
                                      </p:cBhvr>
                                      <p:to>
                                        <p:strVal val="visible"/>
                                      </p:to>
                                    </p:set>
                                    <p:animEffect transition="in" filter="fade">
                                      <p:cBhvr>
                                        <p:cTn id="7" dur="500"/>
                                        <p:tgtEl>
                                          <p:spTgt spid="105003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35"/>
                                        </p:tgtEl>
                                        <p:attrNameLst>
                                          <p:attrName>style.visibility</p:attrName>
                                        </p:attrNameLst>
                                      </p:cBhvr>
                                      <p:to>
                                        <p:strVal val="visible"/>
                                      </p:to>
                                    </p:set>
                                    <p:animEffect transition="in" filter="wipe(up)">
                                      <p:cBhvr>
                                        <p:cTn id="11" dur="500"/>
                                        <p:tgtEl>
                                          <p:spTgt spid="10500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03"/>
                                        </p:tgtEl>
                                        <p:attrNameLst>
                                          <p:attrName>style.visibility</p:attrName>
                                        </p:attrNameLst>
                                      </p:cBhvr>
                                      <p:to>
                                        <p:strVal val="visible"/>
                                      </p:to>
                                    </p:set>
                                    <p:animEffect transition="in" filter="wipe(left)">
                                      <p:cBhvr>
                                        <p:cTn id="16" dur="500"/>
                                        <p:tgtEl>
                                          <p:spTgt spid="419530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36"/>
                                        </p:tgtEl>
                                        <p:attrNameLst>
                                          <p:attrName>style.visibility</p:attrName>
                                        </p:attrNameLst>
                                      </p:cBhvr>
                                      <p:to>
                                        <p:strVal val="visible"/>
                                      </p:to>
                                    </p:set>
                                    <p:animEffect transition="in" filter="fade">
                                      <p:cBhvr>
                                        <p:cTn id="21" dur="500"/>
                                        <p:tgtEl>
                                          <p:spTgt spid="10500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04"/>
                                        </p:tgtEl>
                                        <p:attrNameLst>
                                          <p:attrName>style.visibility</p:attrName>
                                        </p:attrNameLst>
                                      </p:cBhvr>
                                      <p:to>
                                        <p:strVal val="visible"/>
                                      </p:to>
                                    </p:set>
                                    <p:animEffect transition="in" filter="fade">
                                      <p:cBhvr>
                                        <p:cTn id="26" dur="500"/>
                                        <p:tgtEl>
                                          <p:spTgt spid="419530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05"/>
                                        </p:tgtEl>
                                        <p:attrNameLst>
                                          <p:attrName>style.visibility</p:attrName>
                                        </p:attrNameLst>
                                      </p:cBhvr>
                                      <p:to>
                                        <p:strVal val="visible"/>
                                      </p:to>
                                    </p:set>
                                    <p:animEffect transition="in" filter="wipe(left)">
                                      <p:cBhvr>
                                        <p:cTn id="31" dur="500"/>
                                        <p:tgtEl>
                                          <p:spTgt spid="419530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37"/>
                                        </p:tgtEl>
                                        <p:attrNameLst>
                                          <p:attrName>style.visibility</p:attrName>
                                        </p:attrNameLst>
                                      </p:cBhvr>
                                      <p:to>
                                        <p:strVal val="visible"/>
                                      </p:to>
                                    </p:set>
                                    <p:animEffect transition="in" filter="fade">
                                      <p:cBhvr>
                                        <p:cTn id="36" dur="500"/>
                                        <p:tgtEl>
                                          <p:spTgt spid="10500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06"/>
                                        </p:tgtEl>
                                        <p:attrNameLst>
                                          <p:attrName>style.visibility</p:attrName>
                                        </p:attrNameLst>
                                      </p:cBhvr>
                                      <p:to>
                                        <p:strVal val="visible"/>
                                      </p:to>
                                    </p:set>
                                    <p:animEffect transition="in" filter="fade">
                                      <p:cBhvr>
                                        <p:cTn id="41" dur="500"/>
                                        <p:tgtEl>
                                          <p:spTgt spid="419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34" grpId="0"/>
      <p:bldP spid="1050035" grpId="0"/>
      <p:bldP spid="1050036" grpId="0"/>
      <p:bldP spid="10500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38"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down</a:t>
            </a:r>
            <a:r>
              <a:rPr lang="zh-CN" altLang="en-US" dirty="0" smtClean="0">
                <a:solidFill>
                  <a:schemeClr val="tx1"/>
                </a:solidFill>
                <a:latin typeface="微软雅黑" panose="020B0503020204020204" pitchFamily="34" charset="-122"/>
                <a:ea typeface="微软雅黑" panose="020B0503020204020204" pitchFamily="34" charset="-122"/>
              </a:rPr>
              <a:t>串</a:t>
            </a:r>
            <a:r>
              <a:rPr lang="zh-CN" altLang="en-US" dirty="0">
                <a:solidFill>
                  <a:schemeClr val="tx1"/>
                </a:solidFill>
                <a:latin typeface="微软雅黑" panose="020B0503020204020204" pitchFamily="34" charset="-122"/>
                <a:ea typeface="微软雅黑" panose="020B0503020204020204" pitchFamily="34" charset="-122"/>
              </a:rPr>
              <a:t>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39"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07"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390148"/>
                <a:gridCol w="3037592"/>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down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daʊn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08" name="表格 6"/>
          <p:cNvGraphicFramePr>
            <a:graphicFrameLocks noGrp="1"/>
          </p:cNvGraphicFramePr>
          <p:nvPr/>
        </p:nvGraphicFramePr>
        <p:xfrm>
          <a:off x="6092078" y="137893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例</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go  down  a  slope</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09"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167123"/>
                <a:gridCol w="3260617"/>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download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/ˌ</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daʊn'ləʊd</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10" name="表格 10"/>
          <p:cNvGraphicFramePr>
            <a:graphicFrameLocks noGrp="1"/>
          </p:cNvGraphicFramePr>
          <p:nvPr/>
        </p:nvGraphicFramePr>
        <p:xfrm>
          <a:off x="6092078" y="2884794"/>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down</a:t>
                      </a:r>
                      <a:r>
                        <a:rPr lang="zh-CN" altLang="en-US" sz="2400" dirty="0" smtClean="0">
                          <a:solidFill>
                            <a:schemeClr val="tx1"/>
                          </a:solidFill>
                        </a:rPr>
                        <a:t>＋</a:t>
                      </a:r>
                      <a:r>
                        <a:rPr lang="en-US" altLang="zh-CN" sz="2400" dirty="0" smtClean="0">
                          <a:solidFill>
                            <a:schemeClr val="tx1"/>
                          </a:solidFill>
                        </a:rPr>
                        <a:t>load</a:t>
                      </a:r>
                      <a:r>
                        <a:rPr lang="zh-CN" altLang="en-US" sz="2400" dirty="0" smtClean="0">
                          <a:solidFill>
                            <a:schemeClr val="tx1"/>
                          </a:solidFill>
                        </a:rPr>
                        <a:t>朝下＋装载</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download  an  article</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反</a:t>
                      </a:r>
                      <a:r>
                        <a:rPr lang="en-US" altLang="zh-CN" sz="2400" b="1" kern="1200" dirty="0" smtClean="0">
                          <a:solidFill>
                            <a:schemeClr val="tx1"/>
                          </a:solidFill>
                          <a:latin typeface="+mn-lt"/>
                          <a:ea typeface="+mn-ea"/>
                          <a:cs typeface="+mn-cs"/>
                        </a:rPr>
                        <a:t>]upload</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11" name="表格 11"/>
          <p:cNvGraphicFramePr>
            <a:graphicFrameLocks noGrp="1"/>
          </p:cNvGraphicFramePr>
          <p:nvPr/>
        </p:nvGraphicFramePr>
        <p:xfrm>
          <a:off x="241540" y="4593368"/>
          <a:ext cx="5428800" cy="914400"/>
        </p:xfrm>
        <a:graphic>
          <a:graphicData uri="http://schemas.openxmlformats.org/drawingml/2006/table">
            <a:tbl>
              <a:tblPr firstRow="1" bandRow="1">
                <a:tableStyleId>{93296810-A885-4BE3-A3E7-6D5BEEA58F35}</a:tableStyleId>
              </a:tblPr>
              <a:tblGrid>
                <a:gridCol w="2412450"/>
                <a:gridCol w="301635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unload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ʌn'ləʊd</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12" name="表格 12"/>
          <p:cNvGraphicFramePr>
            <a:graphicFrameLocks noGrp="1"/>
          </p:cNvGraphicFramePr>
          <p:nvPr/>
        </p:nvGraphicFramePr>
        <p:xfrm>
          <a:off x="6092078" y="462376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un</a:t>
                      </a:r>
                      <a:r>
                        <a:rPr lang="zh-CN" altLang="en-US" sz="2400" dirty="0" smtClean="0">
                          <a:solidFill>
                            <a:schemeClr val="tx1"/>
                          </a:solidFill>
                        </a:rPr>
                        <a:t>＋</a:t>
                      </a:r>
                      <a:r>
                        <a:rPr lang="en-US" altLang="zh-CN" sz="2400" dirty="0" smtClean="0">
                          <a:solidFill>
                            <a:schemeClr val="tx1"/>
                          </a:solidFill>
                        </a:rPr>
                        <a:t>load</a:t>
                      </a:r>
                      <a:r>
                        <a:rPr lang="zh-CN" altLang="en-US" sz="2400" dirty="0" smtClean="0">
                          <a:solidFill>
                            <a:schemeClr val="tx1"/>
                          </a:solidFill>
                        </a:rPr>
                        <a:t>相反＋装载</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unload  a  truck</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40" name="文本框 19"/>
          <p:cNvSpPr txBox="1"/>
          <p:nvPr/>
        </p:nvSpPr>
        <p:spPr>
          <a:xfrm>
            <a:off x="2605559" y="1642094"/>
            <a:ext cx="3370217" cy="461665"/>
          </a:xfrm>
          <a:prstGeom prst="rect">
            <a:avLst/>
          </a:prstGeom>
          <a:noFill/>
        </p:spPr>
        <p:txBody>
          <a:bodyPr wrap="square" rtlCol="0">
            <a:spAutoFit/>
          </a:bodyPr>
          <a:lstStyle/>
          <a:p>
            <a:r>
              <a:rPr lang="en-US" altLang="zh-CN" sz="2400" b="1" i="1" dirty="0"/>
              <a:t>adv./prep.</a:t>
            </a:r>
            <a:r>
              <a:rPr lang="zh-CN" altLang="en-US" sz="2400" b="1" dirty="0"/>
              <a:t>朝下</a:t>
            </a:r>
            <a:endParaRPr lang="zh-CN" altLang="en-US" sz="2400" dirty="0"/>
          </a:p>
        </p:txBody>
      </p:sp>
      <p:sp>
        <p:nvSpPr>
          <p:cNvPr id="1050041" name="文本框 20"/>
          <p:cNvSpPr txBox="1"/>
          <p:nvPr/>
        </p:nvSpPr>
        <p:spPr>
          <a:xfrm>
            <a:off x="2382534" y="3365738"/>
            <a:ext cx="3370217" cy="461665"/>
          </a:xfrm>
          <a:prstGeom prst="rect">
            <a:avLst/>
          </a:prstGeom>
          <a:noFill/>
        </p:spPr>
        <p:txBody>
          <a:bodyPr wrap="square" rtlCol="0">
            <a:spAutoFit/>
          </a:bodyPr>
          <a:lstStyle/>
          <a:p>
            <a:r>
              <a:rPr lang="en-US" altLang="zh-CN" sz="2400" b="1" i="1" dirty="0"/>
              <a:t>v.</a:t>
            </a:r>
            <a:r>
              <a:rPr lang="zh-CN" altLang="en-US" sz="2400" b="1" dirty="0"/>
              <a:t>下载</a:t>
            </a:r>
            <a:endParaRPr lang="zh-CN" altLang="en-US" sz="2400" b="1" dirty="0"/>
          </a:p>
        </p:txBody>
      </p:sp>
      <p:sp>
        <p:nvSpPr>
          <p:cNvPr id="1050042" name="文本框 21"/>
          <p:cNvSpPr txBox="1"/>
          <p:nvPr/>
        </p:nvSpPr>
        <p:spPr>
          <a:xfrm>
            <a:off x="2672469" y="5057985"/>
            <a:ext cx="3370217" cy="461665"/>
          </a:xfrm>
          <a:prstGeom prst="rect">
            <a:avLst/>
          </a:prstGeom>
          <a:noFill/>
        </p:spPr>
        <p:txBody>
          <a:bodyPr wrap="square" rtlCol="0">
            <a:spAutoFit/>
          </a:bodyPr>
          <a:lstStyle/>
          <a:p>
            <a:r>
              <a:rPr lang="en-US" altLang="zh-CN" sz="2400" b="1" i="1" dirty="0" err="1"/>
              <a:t>vt.</a:t>
            </a:r>
            <a:r>
              <a:rPr lang="zh-CN" altLang="en-US" sz="2400" b="1" dirty="0"/>
              <a:t>卸货；卸载</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38"/>
                                        </p:tgtEl>
                                        <p:attrNameLst>
                                          <p:attrName>style.visibility</p:attrName>
                                        </p:attrNameLst>
                                      </p:cBhvr>
                                      <p:to>
                                        <p:strVal val="visible"/>
                                      </p:to>
                                    </p:set>
                                    <p:animEffect transition="in" filter="fade">
                                      <p:cBhvr>
                                        <p:cTn id="7" dur="500"/>
                                        <p:tgtEl>
                                          <p:spTgt spid="10500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39"/>
                                        </p:tgtEl>
                                        <p:attrNameLst>
                                          <p:attrName>style.visibility</p:attrName>
                                        </p:attrNameLst>
                                      </p:cBhvr>
                                      <p:to>
                                        <p:strVal val="visible"/>
                                      </p:to>
                                    </p:set>
                                    <p:animEffect transition="in" filter="wipe(up)">
                                      <p:cBhvr>
                                        <p:cTn id="11" dur="500"/>
                                        <p:tgtEl>
                                          <p:spTgt spid="10500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07"/>
                                        </p:tgtEl>
                                        <p:attrNameLst>
                                          <p:attrName>style.visibility</p:attrName>
                                        </p:attrNameLst>
                                      </p:cBhvr>
                                      <p:to>
                                        <p:strVal val="visible"/>
                                      </p:to>
                                    </p:set>
                                    <p:animEffect transition="in" filter="wipe(left)">
                                      <p:cBhvr>
                                        <p:cTn id="16" dur="500"/>
                                        <p:tgtEl>
                                          <p:spTgt spid="41953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40"/>
                                        </p:tgtEl>
                                        <p:attrNameLst>
                                          <p:attrName>style.visibility</p:attrName>
                                        </p:attrNameLst>
                                      </p:cBhvr>
                                      <p:to>
                                        <p:strVal val="visible"/>
                                      </p:to>
                                    </p:set>
                                    <p:animEffect transition="in" filter="fade">
                                      <p:cBhvr>
                                        <p:cTn id="21" dur="500"/>
                                        <p:tgtEl>
                                          <p:spTgt spid="10500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08"/>
                                        </p:tgtEl>
                                        <p:attrNameLst>
                                          <p:attrName>style.visibility</p:attrName>
                                        </p:attrNameLst>
                                      </p:cBhvr>
                                      <p:to>
                                        <p:strVal val="visible"/>
                                      </p:to>
                                    </p:set>
                                    <p:animEffect transition="in" filter="fade">
                                      <p:cBhvr>
                                        <p:cTn id="26" dur="500"/>
                                        <p:tgtEl>
                                          <p:spTgt spid="419530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09"/>
                                        </p:tgtEl>
                                        <p:attrNameLst>
                                          <p:attrName>style.visibility</p:attrName>
                                        </p:attrNameLst>
                                      </p:cBhvr>
                                      <p:to>
                                        <p:strVal val="visible"/>
                                      </p:to>
                                    </p:set>
                                    <p:animEffect transition="in" filter="wipe(left)">
                                      <p:cBhvr>
                                        <p:cTn id="31" dur="500"/>
                                        <p:tgtEl>
                                          <p:spTgt spid="419530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41"/>
                                        </p:tgtEl>
                                        <p:attrNameLst>
                                          <p:attrName>style.visibility</p:attrName>
                                        </p:attrNameLst>
                                      </p:cBhvr>
                                      <p:to>
                                        <p:strVal val="visible"/>
                                      </p:to>
                                    </p:set>
                                    <p:animEffect transition="in" filter="fade">
                                      <p:cBhvr>
                                        <p:cTn id="36" dur="500"/>
                                        <p:tgtEl>
                                          <p:spTgt spid="10500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10"/>
                                        </p:tgtEl>
                                        <p:attrNameLst>
                                          <p:attrName>style.visibility</p:attrName>
                                        </p:attrNameLst>
                                      </p:cBhvr>
                                      <p:to>
                                        <p:strVal val="visible"/>
                                      </p:to>
                                    </p:set>
                                    <p:animEffect transition="in" filter="fade">
                                      <p:cBhvr>
                                        <p:cTn id="41" dur="500"/>
                                        <p:tgtEl>
                                          <p:spTgt spid="41953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11"/>
                                        </p:tgtEl>
                                        <p:attrNameLst>
                                          <p:attrName>style.visibility</p:attrName>
                                        </p:attrNameLst>
                                      </p:cBhvr>
                                      <p:to>
                                        <p:strVal val="visible"/>
                                      </p:to>
                                    </p:set>
                                    <p:animEffect transition="in" filter="wipe(left)">
                                      <p:cBhvr>
                                        <p:cTn id="46" dur="500"/>
                                        <p:tgtEl>
                                          <p:spTgt spid="41953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42"/>
                                        </p:tgtEl>
                                        <p:attrNameLst>
                                          <p:attrName>style.visibility</p:attrName>
                                        </p:attrNameLst>
                                      </p:cBhvr>
                                      <p:to>
                                        <p:strVal val="visible"/>
                                      </p:to>
                                    </p:set>
                                    <p:animEffect transition="in" filter="fade">
                                      <p:cBhvr>
                                        <p:cTn id="51" dur="500"/>
                                        <p:tgtEl>
                                          <p:spTgt spid="10500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12"/>
                                        </p:tgtEl>
                                        <p:attrNameLst>
                                          <p:attrName>style.visibility</p:attrName>
                                        </p:attrNameLst>
                                      </p:cBhvr>
                                      <p:to>
                                        <p:strVal val="visible"/>
                                      </p:to>
                                    </p:set>
                                    <p:animEffect transition="in" filter="fade">
                                      <p:cBhvr>
                                        <p:cTn id="56" dur="500"/>
                                        <p:tgtEl>
                                          <p:spTgt spid="4195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38" grpId="0"/>
      <p:bldP spid="1050039" grpId="0"/>
      <p:bldP spid="1050040" grpId="0"/>
      <p:bldP spid="1050041" grpId="0"/>
      <p:bldP spid="10500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56"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dam</a:t>
            </a:r>
            <a:r>
              <a:rPr lang="zh-CN" altLang="en-US" dirty="0" smtClean="0">
                <a:solidFill>
                  <a:schemeClr val="tx1"/>
                </a:solidFill>
                <a:latin typeface="微软雅黑" panose="020B0503020204020204" pitchFamily="34" charset="-122"/>
                <a:ea typeface="微软雅黑" panose="020B0503020204020204" pitchFamily="34" charset="-122"/>
              </a:rPr>
              <a:t>串</a:t>
            </a:r>
            <a:r>
              <a:rPr lang="zh-CN" altLang="en-US" dirty="0">
                <a:solidFill>
                  <a:schemeClr val="tx1"/>
                </a:solidFill>
                <a:latin typeface="微软雅黑" panose="020B0503020204020204" pitchFamily="34" charset="-122"/>
                <a:ea typeface="微软雅黑" panose="020B0503020204020204" pitchFamily="34" charset="-122"/>
              </a:rPr>
              <a:t>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57"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169"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dam</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dæm</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70" name="表格 6"/>
          <p:cNvGraphicFramePr>
            <a:graphicFrameLocks noGrp="1"/>
          </p:cNvGraphicFramePr>
          <p:nvPr/>
        </p:nvGraphicFramePr>
        <p:xfrm>
          <a:off x="6092078" y="1174398"/>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谐音“挡”→挡水的是“水坝”</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build  a  dam  across  a  river</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71"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damage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dæmɪdʒ</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72" name="表格 10"/>
          <p:cNvGraphicFramePr>
            <a:graphicFrameLocks noGrp="1"/>
          </p:cNvGraphicFramePr>
          <p:nvPr/>
        </p:nvGraphicFramePr>
        <p:xfrm>
          <a:off x="6092078" y="2918247"/>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dam</a:t>
                      </a:r>
                      <a:r>
                        <a:rPr lang="zh-CN" altLang="en-US" sz="2400" dirty="0" smtClean="0">
                          <a:solidFill>
                            <a:schemeClr val="tx1"/>
                          </a:solidFill>
                        </a:rPr>
                        <a:t>＋</a:t>
                      </a:r>
                      <a:r>
                        <a:rPr lang="en-US" altLang="zh-CN" sz="2400" dirty="0" smtClean="0">
                          <a:solidFill>
                            <a:schemeClr val="tx1"/>
                          </a:solidFill>
                        </a:rPr>
                        <a:t>age</a:t>
                      </a:r>
                      <a:r>
                        <a:rPr lang="zh-CN" altLang="en-US" sz="2400" dirty="0" smtClean="0">
                          <a:solidFill>
                            <a:schemeClr val="tx1"/>
                          </a:solidFill>
                        </a:rPr>
                        <a:t>水坝＋年龄→水坝上了年龄被蚂蚁等“损坏”</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73" name="表格 11"/>
          <p:cNvGraphicFramePr>
            <a:graphicFrameLocks noGrp="1"/>
          </p:cNvGraphicFramePr>
          <p:nvPr/>
        </p:nvGraphicFramePr>
        <p:xfrm>
          <a:off x="241540" y="4593368"/>
          <a:ext cx="5428800" cy="914400"/>
        </p:xfrm>
        <a:graphic>
          <a:graphicData uri="http://schemas.openxmlformats.org/drawingml/2006/table">
            <a:tbl>
              <a:tblPr firstRow="1" bandRow="1">
                <a:tableStyleId>{93296810-A885-4BE3-A3E7-6D5BEEA58F35}</a:tableStyleId>
              </a:tblPr>
              <a:tblGrid>
                <a:gridCol w="2019600"/>
                <a:gridCol w="340920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damp</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dæmp</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74" name="表格 12"/>
          <p:cNvGraphicFramePr>
            <a:graphicFrameLocks noGrp="1"/>
          </p:cNvGraphicFramePr>
          <p:nvPr/>
        </p:nvGraphicFramePr>
        <p:xfrm>
          <a:off x="6092078" y="440380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dam</a:t>
                      </a:r>
                      <a:r>
                        <a:rPr lang="zh-CN" altLang="en-US" sz="2400" dirty="0" smtClean="0">
                          <a:solidFill>
                            <a:schemeClr val="tx1"/>
                          </a:solidFill>
                        </a:rPr>
                        <a:t>＋</a:t>
                      </a:r>
                      <a:r>
                        <a:rPr lang="en-US" altLang="zh-CN" sz="2400" dirty="0" smtClean="0">
                          <a:solidFill>
                            <a:schemeClr val="tx1"/>
                          </a:solidFill>
                        </a:rPr>
                        <a:t>p(our)</a:t>
                      </a:r>
                      <a:r>
                        <a:rPr lang="zh-CN" altLang="en-US" sz="2400" dirty="0" smtClean="0">
                          <a:solidFill>
                            <a:schemeClr val="tx1"/>
                          </a:solidFill>
                        </a:rPr>
                        <a:t>水坝＋注水→就会“潮湿”</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damp  ground</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58" name="文本框 19"/>
          <p:cNvSpPr txBox="1"/>
          <p:nvPr/>
        </p:nvSpPr>
        <p:spPr>
          <a:xfrm>
            <a:off x="2259873" y="1642094"/>
            <a:ext cx="3370217" cy="461665"/>
          </a:xfrm>
          <a:prstGeom prst="rect">
            <a:avLst/>
          </a:prstGeom>
          <a:noFill/>
        </p:spPr>
        <p:txBody>
          <a:bodyPr wrap="square" rtlCol="0">
            <a:spAutoFit/>
          </a:bodyPr>
          <a:lstStyle/>
          <a:p>
            <a:r>
              <a:rPr lang="en-US" altLang="zh-CN" sz="2400" b="1" i="1" dirty="0"/>
              <a:t>n.</a:t>
            </a:r>
            <a:r>
              <a:rPr lang="zh-CN" altLang="en-US" sz="2400" b="1" dirty="0"/>
              <a:t>水坝</a:t>
            </a:r>
            <a:endParaRPr lang="zh-CN" altLang="en-US" sz="2400" dirty="0"/>
          </a:p>
        </p:txBody>
      </p:sp>
      <p:sp>
        <p:nvSpPr>
          <p:cNvPr id="1049859" name="文本框 20"/>
          <p:cNvSpPr txBox="1"/>
          <p:nvPr/>
        </p:nvSpPr>
        <p:spPr>
          <a:xfrm>
            <a:off x="2259873" y="3365738"/>
            <a:ext cx="3370217" cy="461665"/>
          </a:xfrm>
          <a:prstGeom prst="rect">
            <a:avLst/>
          </a:prstGeom>
          <a:noFill/>
        </p:spPr>
        <p:txBody>
          <a:bodyPr wrap="square" rtlCol="0">
            <a:spAutoFit/>
          </a:bodyPr>
          <a:lstStyle/>
          <a:p>
            <a:r>
              <a:rPr lang="en-US" altLang="zh-CN" sz="2400" b="1" i="1" dirty="0"/>
              <a:t>n./v.</a:t>
            </a:r>
            <a:r>
              <a:rPr lang="zh-CN" altLang="en-US" sz="2400" b="1" dirty="0"/>
              <a:t>损坏</a:t>
            </a:r>
            <a:endParaRPr lang="zh-CN" altLang="en-US" sz="2400" b="1" dirty="0"/>
          </a:p>
        </p:txBody>
      </p:sp>
      <p:sp>
        <p:nvSpPr>
          <p:cNvPr id="1049860" name="文本框 21"/>
          <p:cNvSpPr txBox="1"/>
          <p:nvPr/>
        </p:nvSpPr>
        <p:spPr>
          <a:xfrm>
            <a:off x="2271028" y="5057985"/>
            <a:ext cx="3370217" cy="461665"/>
          </a:xfrm>
          <a:prstGeom prst="rect">
            <a:avLst/>
          </a:prstGeom>
          <a:noFill/>
        </p:spPr>
        <p:txBody>
          <a:bodyPr wrap="square" rtlCol="0">
            <a:spAutoFit/>
          </a:bodyPr>
          <a:lstStyle/>
          <a:p>
            <a:r>
              <a:rPr lang="en-US" altLang="zh-CN" sz="2400" b="1" i="1" dirty="0"/>
              <a:t>adj.</a:t>
            </a:r>
            <a:r>
              <a:rPr lang="zh-CN" altLang="en-US" sz="2400" b="1" dirty="0"/>
              <a:t>潮湿的</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56"/>
                                        </p:tgtEl>
                                        <p:attrNameLst>
                                          <p:attrName>style.visibility</p:attrName>
                                        </p:attrNameLst>
                                      </p:cBhvr>
                                      <p:to>
                                        <p:strVal val="visible"/>
                                      </p:to>
                                    </p:set>
                                    <p:animEffect transition="in" filter="fade">
                                      <p:cBhvr>
                                        <p:cTn id="7" dur="500"/>
                                        <p:tgtEl>
                                          <p:spTgt spid="104985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57"/>
                                        </p:tgtEl>
                                        <p:attrNameLst>
                                          <p:attrName>style.visibility</p:attrName>
                                        </p:attrNameLst>
                                      </p:cBhvr>
                                      <p:to>
                                        <p:strVal val="visible"/>
                                      </p:to>
                                    </p:set>
                                    <p:animEffect transition="in" filter="wipe(up)">
                                      <p:cBhvr>
                                        <p:cTn id="11" dur="500"/>
                                        <p:tgtEl>
                                          <p:spTgt spid="10498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169"/>
                                        </p:tgtEl>
                                        <p:attrNameLst>
                                          <p:attrName>style.visibility</p:attrName>
                                        </p:attrNameLst>
                                      </p:cBhvr>
                                      <p:to>
                                        <p:strVal val="visible"/>
                                      </p:to>
                                    </p:set>
                                    <p:animEffect transition="in" filter="wipe(left)">
                                      <p:cBhvr>
                                        <p:cTn id="16" dur="500"/>
                                        <p:tgtEl>
                                          <p:spTgt spid="41951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58"/>
                                        </p:tgtEl>
                                        <p:attrNameLst>
                                          <p:attrName>style.visibility</p:attrName>
                                        </p:attrNameLst>
                                      </p:cBhvr>
                                      <p:to>
                                        <p:strVal val="visible"/>
                                      </p:to>
                                    </p:set>
                                    <p:animEffect transition="in" filter="fade">
                                      <p:cBhvr>
                                        <p:cTn id="21" dur="500"/>
                                        <p:tgtEl>
                                          <p:spTgt spid="10498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170"/>
                                        </p:tgtEl>
                                        <p:attrNameLst>
                                          <p:attrName>style.visibility</p:attrName>
                                        </p:attrNameLst>
                                      </p:cBhvr>
                                      <p:to>
                                        <p:strVal val="visible"/>
                                      </p:to>
                                    </p:set>
                                    <p:animEffect transition="in" filter="fade">
                                      <p:cBhvr>
                                        <p:cTn id="26" dur="500"/>
                                        <p:tgtEl>
                                          <p:spTgt spid="41951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171"/>
                                        </p:tgtEl>
                                        <p:attrNameLst>
                                          <p:attrName>style.visibility</p:attrName>
                                        </p:attrNameLst>
                                      </p:cBhvr>
                                      <p:to>
                                        <p:strVal val="visible"/>
                                      </p:to>
                                    </p:set>
                                    <p:animEffect transition="in" filter="wipe(left)">
                                      <p:cBhvr>
                                        <p:cTn id="31" dur="500"/>
                                        <p:tgtEl>
                                          <p:spTgt spid="419517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59"/>
                                        </p:tgtEl>
                                        <p:attrNameLst>
                                          <p:attrName>style.visibility</p:attrName>
                                        </p:attrNameLst>
                                      </p:cBhvr>
                                      <p:to>
                                        <p:strVal val="visible"/>
                                      </p:to>
                                    </p:set>
                                    <p:animEffect transition="in" filter="fade">
                                      <p:cBhvr>
                                        <p:cTn id="36" dur="500"/>
                                        <p:tgtEl>
                                          <p:spTgt spid="104985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172"/>
                                        </p:tgtEl>
                                        <p:attrNameLst>
                                          <p:attrName>style.visibility</p:attrName>
                                        </p:attrNameLst>
                                      </p:cBhvr>
                                      <p:to>
                                        <p:strVal val="visible"/>
                                      </p:to>
                                    </p:set>
                                    <p:animEffect transition="in" filter="fade">
                                      <p:cBhvr>
                                        <p:cTn id="41" dur="500"/>
                                        <p:tgtEl>
                                          <p:spTgt spid="419517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173"/>
                                        </p:tgtEl>
                                        <p:attrNameLst>
                                          <p:attrName>style.visibility</p:attrName>
                                        </p:attrNameLst>
                                      </p:cBhvr>
                                      <p:to>
                                        <p:strVal val="visible"/>
                                      </p:to>
                                    </p:set>
                                    <p:animEffect transition="in" filter="wipe(left)">
                                      <p:cBhvr>
                                        <p:cTn id="46" dur="500"/>
                                        <p:tgtEl>
                                          <p:spTgt spid="419517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860"/>
                                        </p:tgtEl>
                                        <p:attrNameLst>
                                          <p:attrName>style.visibility</p:attrName>
                                        </p:attrNameLst>
                                      </p:cBhvr>
                                      <p:to>
                                        <p:strVal val="visible"/>
                                      </p:to>
                                    </p:set>
                                    <p:animEffect transition="in" filter="fade">
                                      <p:cBhvr>
                                        <p:cTn id="51" dur="500"/>
                                        <p:tgtEl>
                                          <p:spTgt spid="104986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174"/>
                                        </p:tgtEl>
                                        <p:attrNameLst>
                                          <p:attrName>style.visibility</p:attrName>
                                        </p:attrNameLst>
                                      </p:cBhvr>
                                      <p:to>
                                        <p:strVal val="visible"/>
                                      </p:to>
                                    </p:set>
                                    <p:animEffect transition="in" filter="fade">
                                      <p:cBhvr>
                                        <p:cTn id="56" dur="500"/>
                                        <p:tgtEl>
                                          <p:spTgt spid="419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56" grpId="0"/>
      <p:bldP spid="1049857" grpId="0"/>
      <p:bldP spid="1049858" grpId="0"/>
      <p:bldP spid="1049859" grpId="0"/>
      <p:bldP spid="10498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43"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down</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44"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13"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01035"/>
                <a:gridCol w="3226705"/>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downstairs</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/ˌ</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daʊn'steəz</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14" name="表格 6"/>
          <p:cNvGraphicFramePr>
            <a:graphicFrameLocks noGrp="1"/>
          </p:cNvGraphicFramePr>
          <p:nvPr/>
        </p:nvGraphicFramePr>
        <p:xfrm>
          <a:off x="6092078" y="1131018"/>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own</a:t>
                      </a:r>
                      <a:r>
                        <a:rPr lang="zh-CN" altLang="en-US" sz="2400" dirty="0" smtClean="0">
                          <a:solidFill>
                            <a:schemeClr val="tx1"/>
                          </a:solidFill>
                        </a:rPr>
                        <a:t>＋</a:t>
                      </a:r>
                      <a:r>
                        <a:rPr lang="en-US" altLang="zh-CN" sz="2400" dirty="0" smtClean="0">
                          <a:solidFill>
                            <a:schemeClr val="tx1"/>
                          </a:solidFill>
                        </a:rPr>
                        <a:t>stairs</a:t>
                      </a:r>
                      <a:r>
                        <a:rPr lang="zh-CN" altLang="en-US" sz="2400" dirty="0" smtClean="0">
                          <a:solidFill>
                            <a:schemeClr val="tx1"/>
                          </a:solidFill>
                        </a:rPr>
                        <a:t>在下＋楼梯</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rush  downstairs</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反</a:t>
                      </a:r>
                      <a:r>
                        <a:rPr lang="en-US" altLang="zh-CN" sz="2400" b="1" kern="1200" dirty="0" smtClean="0">
                          <a:solidFill>
                            <a:schemeClr val="tx1"/>
                          </a:solidFill>
                          <a:latin typeface="+mn-lt"/>
                          <a:ea typeface="+mn-ea"/>
                          <a:cs typeface="+mn-cs"/>
                        </a:rPr>
                        <a:t>]upstairs</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15"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222880"/>
                <a:gridCol w="320486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downtown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/ˌ</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daʊn'taʊn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16" name="表格 10"/>
          <p:cNvGraphicFramePr>
            <a:graphicFrameLocks noGrp="1"/>
          </p:cNvGraphicFramePr>
          <p:nvPr/>
        </p:nvGraphicFramePr>
        <p:xfrm>
          <a:off x="6092078" y="2895945"/>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down</a:t>
                      </a:r>
                      <a:r>
                        <a:rPr lang="zh-CN" altLang="en-US" sz="2400" dirty="0" smtClean="0">
                          <a:solidFill>
                            <a:schemeClr val="tx1"/>
                          </a:solidFill>
                        </a:rPr>
                        <a:t>＋</a:t>
                      </a:r>
                      <a:r>
                        <a:rPr lang="en-US" altLang="zh-CN" sz="2400" dirty="0" smtClean="0">
                          <a:solidFill>
                            <a:schemeClr val="tx1"/>
                          </a:solidFill>
                        </a:rPr>
                        <a:t>town</a:t>
                      </a:r>
                      <a:r>
                        <a:rPr lang="zh-CN" altLang="en-US" sz="2400" dirty="0" smtClean="0">
                          <a:solidFill>
                            <a:schemeClr val="tx1"/>
                          </a:solidFill>
                        </a:rPr>
                        <a:t>向下＋城市→向城里走下去就到“市中心”</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45" name="文本框 19"/>
          <p:cNvSpPr txBox="1"/>
          <p:nvPr/>
        </p:nvSpPr>
        <p:spPr>
          <a:xfrm>
            <a:off x="2447763" y="1642094"/>
            <a:ext cx="3370217" cy="461665"/>
          </a:xfrm>
          <a:prstGeom prst="rect">
            <a:avLst/>
          </a:prstGeom>
          <a:noFill/>
        </p:spPr>
        <p:txBody>
          <a:bodyPr wrap="square" rtlCol="0">
            <a:spAutoFit/>
          </a:bodyPr>
          <a:lstStyle/>
          <a:p>
            <a:r>
              <a:rPr lang="en-US" altLang="zh-CN" sz="2400" b="1" i="1" dirty="0"/>
              <a:t>adv.</a:t>
            </a:r>
            <a:r>
              <a:rPr lang="zh-CN" altLang="en-US" sz="2400" b="1" dirty="0"/>
              <a:t>在楼下</a:t>
            </a:r>
            <a:endParaRPr lang="zh-CN" altLang="en-US" sz="2400" dirty="0"/>
          </a:p>
        </p:txBody>
      </p:sp>
      <p:sp>
        <p:nvSpPr>
          <p:cNvPr id="1050046" name="文本框 20"/>
          <p:cNvSpPr txBox="1"/>
          <p:nvPr/>
        </p:nvSpPr>
        <p:spPr>
          <a:xfrm>
            <a:off x="2471743" y="3365738"/>
            <a:ext cx="3370217" cy="461665"/>
          </a:xfrm>
          <a:prstGeom prst="rect">
            <a:avLst/>
          </a:prstGeom>
          <a:noFill/>
        </p:spPr>
        <p:txBody>
          <a:bodyPr wrap="square" rtlCol="0">
            <a:spAutoFit/>
          </a:bodyPr>
          <a:lstStyle/>
          <a:p>
            <a:r>
              <a:rPr lang="en-US" altLang="zh-CN" sz="2400" b="1" i="1" dirty="0"/>
              <a:t>n.</a:t>
            </a:r>
            <a:r>
              <a:rPr lang="zh-CN" altLang="en-US" sz="2400" b="1" dirty="0"/>
              <a:t>市中心</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43"/>
                                        </p:tgtEl>
                                        <p:attrNameLst>
                                          <p:attrName>style.visibility</p:attrName>
                                        </p:attrNameLst>
                                      </p:cBhvr>
                                      <p:to>
                                        <p:strVal val="visible"/>
                                      </p:to>
                                    </p:set>
                                    <p:animEffect transition="in" filter="fade">
                                      <p:cBhvr>
                                        <p:cTn id="7" dur="500"/>
                                        <p:tgtEl>
                                          <p:spTgt spid="10500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44"/>
                                        </p:tgtEl>
                                        <p:attrNameLst>
                                          <p:attrName>style.visibility</p:attrName>
                                        </p:attrNameLst>
                                      </p:cBhvr>
                                      <p:to>
                                        <p:strVal val="visible"/>
                                      </p:to>
                                    </p:set>
                                    <p:animEffect transition="in" filter="wipe(up)">
                                      <p:cBhvr>
                                        <p:cTn id="11" dur="500"/>
                                        <p:tgtEl>
                                          <p:spTgt spid="10500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13"/>
                                        </p:tgtEl>
                                        <p:attrNameLst>
                                          <p:attrName>style.visibility</p:attrName>
                                        </p:attrNameLst>
                                      </p:cBhvr>
                                      <p:to>
                                        <p:strVal val="visible"/>
                                      </p:to>
                                    </p:set>
                                    <p:animEffect transition="in" filter="wipe(left)">
                                      <p:cBhvr>
                                        <p:cTn id="16" dur="500"/>
                                        <p:tgtEl>
                                          <p:spTgt spid="41953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45"/>
                                        </p:tgtEl>
                                        <p:attrNameLst>
                                          <p:attrName>style.visibility</p:attrName>
                                        </p:attrNameLst>
                                      </p:cBhvr>
                                      <p:to>
                                        <p:strVal val="visible"/>
                                      </p:to>
                                    </p:set>
                                    <p:animEffect transition="in" filter="fade">
                                      <p:cBhvr>
                                        <p:cTn id="21" dur="500"/>
                                        <p:tgtEl>
                                          <p:spTgt spid="10500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14"/>
                                        </p:tgtEl>
                                        <p:attrNameLst>
                                          <p:attrName>style.visibility</p:attrName>
                                        </p:attrNameLst>
                                      </p:cBhvr>
                                      <p:to>
                                        <p:strVal val="visible"/>
                                      </p:to>
                                    </p:set>
                                    <p:animEffect transition="in" filter="fade">
                                      <p:cBhvr>
                                        <p:cTn id="26" dur="500"/>
                                        <p:tgtEl>
                                          <p:spTgt spid="41953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15"/>
                                        </p:tgtEl>
                                        <p:attrNameLst>
                                          <p:attrName>style.visibility</p:attrName>
                                        </p:attrNameLst>
                                      </p:cBhvr>
                                      <p:to>
                                        <p:strVal val="visible"/>
                                      </p:to>
                                    </p:set>
                                    <p:animEffect transition="in" filter="wipe(left)">
                                      <p:cBhvr>
                                        <p:cTn id="31" dur="500"/>
                                        <p:tgtEl>
                                          <p:spTgt spid="41953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46"/>
                                        </p:tgtEl>
                                        <p:attrNameLst>
                                          <p:attrName>style.visibility</p:attrName>
                                        </p:attrNameLst>
                                      </p:cBhvr>
                                      <p:to>
                                        <p:strVal val="visible"/>
                                      </p:to>
                                    </p:set>
                                    <p:animEffect transition="in" filter="fade">
                                      <p:cBhvr>
                                        <p:cTn id="36" dur="500"/>
                                        <p:tgtEl>
                                          <p:spTgt spid="10500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16"/>
                                        </p:tgtEl>
                                        <p:attrNameLst>
                                          <p:attrName>style.visibility</p:attrName>
                                        </p:attrNameLst>
                                      </p:cBhvr>
                                      <p:to>
                                        <p:strVal val="visible"/>
                                      </p:to>
                                    </p:set>
                                    <p:animEffect transition="in" filter="fade">
                                      <p:cBhvr>
                                        <p:cTn id="41" dur="500"/>
                                        <p:tgtEl>
                                          <p:spTgt spid="4195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43" grpId="0"/>
      <p:bldP spid="1050044" grpId="0"/>
      <p:bldP spid="1050045" grpId="0"/>
      <p:bldP spid="10500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47"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draw</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48"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17" name="表格 4"/>
          <p:cNvGraphicFramePr>
            <a:graphicFrameLocks noGrp="1"/>
          </p:cNvGraphicFramePr>
          <p:nvPr/>
        </p:nvGraphicFramePr>
        <p:xfrm>
          <a:off x="241540" y="745859"/>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draw</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drɔ</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ː/</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18" name="表格 6"/>
          <p:cNvGraphicFramePr>
            <a:graphicFrameLocks noGrp="1"/>
          </p:cNvGraphicFramePr>
          <p:nvPr/>
        </p:nvGraphicFramePr>
        <p:xfrm>
          <a:off x="241540" y="1309332"/>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draw  a  drawing</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19" name="表格 9"/>
          <p:cNvGraphicFramePr>
            <a:graphicFrameLocks noGrp="1"/>
          </p:cNvGraphicFramePr>
          <p:nvPr/>
        </p:nvGraphicFramePr>
        <p:xfrm>
          <a:off x="241540" y="3286740"/>
          <a:ext cx="5427740" cy="914400"/>
        </p:xfrm>
        <a:graphic>
          <a:graphicData uri="http://schemas.openxmlformats.org/drawingml/2006/table">
            <a:tbl>
              <a:tblPr firstRow="1" bandRow="1">
                <a:tableStyleId>{93296810-A885-4BE3-A3E7-6D5BEEA58F35}</a:tableStyleId>
              </a:tblPr>
              <a:tblGrid>
                <a:gridCol w="2378997"/>
                <a:gridCol w="304874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drawback</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drɔːbæk</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20" name="表格 10"/>
          <p:cNvGraphicFramePr>
            <a:graphicFrameLocks noGrp="1"/>
          </p:cNvGraphicFramePr>
          <p:nvPr/>
        </p:nvGraphicFramePr>
        <p:xfrm>
          <a:off x="241540" y="4319925"/>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draw</a:t>
                      </a:r>
                      <a:r>
                        <a:rPr lang="zh-CN" altLang="en-US" sz="2400" dirty="0" smtClean="0">
                          <a:solidFill>
                            <a:schemeClr val="tx1"/>
                          </a:solidFill>
                        </a:rPr>
                        <a:t>＋</a:t>
                      </a:r>
                      <a:r>
                        <a:rPr lang="en-US" altLang="zh-CN" sz="2400" dirty="0" smtClean="0">
                          <a:solidFill>
                            <a:schemeClr val="tx1"/>
                          </a:solidFill>
                        </a:rPr>
                        <a:t>back</a:t>
                      </a:r>
                      <a:r>
                        <a:rPr lang="zh-CN" altLang="en-US" sz="2400" dirty="0" smtClean="0">
                          <a:solidFill>
                            <a:schemeClr val="tx1"/>
                          </a:solidFill>
                        </a:rPr>
                        <a:t>拉＋往后→拖后腿→障碍</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overcome  drawbacks</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21" name="表格 13"/>
          <p:cNvGraphicFramePr>
            <a:graphicFrameLocks noGrp="1"/>
          </p:cNvGraphicFramePr>
          <p:nvPr/>
        </p:nvGraphicFramePr>
        <p:xfrm>
          <a:off x="6514877" y="745859"/>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drawer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drɔ</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ːə</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22" name="表格 14"/>
          <p:cNvGraphicFramePr>
            <a:graphicFrameLocks noGrp="1"/>
          </p:cNvGraphicFramePr>
          <p:nvPr/>
        </p:nvGraphicFramePr>
        <p:xfrm>
          <a:off x="6514877" y="1641408"/>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draw</a:t>
                      </a:r>
                      <a:r>
                        <a:rPr lang="zh-CN" altLang="en-US" sz="2400" dirty="0" smtClean="0">
                          <a:solidFill>
                            <a:schemeClr val="tx1"/>
                          </a:solidFill>
                        </a:rPr>
                        <a:t>＋</a:t>
                      </a:r>
                      <a:r>
                        <a:rPr lang="en-US" altLang="zh-CN" sz="2400" dirty="0" err="1" smtClean="0">
                          <a:solidFill>
                            <a:schemeClr val="tx1"/>
                          </a:solidFill>
                        </a:rPr>
                        <a:t>er</a:t>
                      </a:r>
                      <a:r>
                        <a:rPr lang="zh-CN" altLang="en-US" sz="2400" dirty="0" smtClean="0">
                          <a:solidFill>
                            <a:schemeClr val="tx1"/>
                          </a:solidFill>
                        </a:rPr>
                        <a:t>拉＋东西→抽拉的东西是“抽屉”</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make  a  drawer  for  a  desk</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23" name="表格 15"/>
          <p:cNvGraphicFramePr>
            <a:graphicFrameLocks noGrp="1"/>
          </p:cNvGraphicFramePr>
          <p:nvPr/>
        </p:nvGraphicFramePr>
        <p:xfrm>
          <a:off x="6514877" y="3286740"/>
          <a:ext cx="5428800" cy="914400"/>
        </p:xfrm>
        <a:graphic>
          <a:graphicData uri="http://schemas.openxmlformats.org/drawingml/2006/table">
            <a:tbl>
              <a:tblPr firstRow="1" bandRow="1">
                <a:tableStyleId>{93296810-A885-4BE3-A3E7-6D5BEEA58F35}</a:tableStyleId>
              </a:tblPr>
              <a:tblGrid>
                <a:gridCol w="2350343"/>
                <a:gridCol w="3078457"/>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withdraw</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wɪð'drɔ</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ː/</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24" name="表格 16"/>
          <p:cNvGraphicFramePr>
            <a:graphicFrameLocks noGrp="1"/>
          </p:cNvGraphicFramePr>
          <p:nvPr/>
        </p:nvGraphicFramePr>
        <p:xfrm>
          <a:off x="6514877" y="426416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with</a:t>
                      </a:r>
                      <a:r>
                        <a:rPr lang="zh-CN" altLang="en-US" sz="2400" dirty="0" smtClean="0">
                          <a:solidFill>
                            <a:schemeClr val="tx1"/>
                          </a:solidFill>
                        </a:rPr>
                        <a:t>＋</a:t>
                      </a:r>
                      <a:r>
                        <a:rPr lang="en-US" altLang="zh-CN" sz="2400" dirty="0" smtClean="0">
                          <a:solidFill>
                            <a:schemeClr val="tx1"/>
                          </a:solidFill>
                        </a:rPr>
                        <a:t>draw</a:t>
                      </a:r>
                      <a:r>
                        <a:rPr lang="zh-CN" altLang="en-US" sz="2400" dirty="0" smtClean="0">
                          <a:solidFill>
                            <a:schemeClr val="tx1"/>
                          </a:solidFill>
                        </a:rPr>
                        <a:t>强力＋拉→抽回</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withdraw  some  troops</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49" name="文本框 19"/>
          <p:cNvSpPr txBox="1"/>
          <p:nvPr/>
        </p:nvSpPr>
        <p:spPr>
          <a:xfrm>
            <a:off x="2358322" y="1247101"/>
            <a:ext cx="3683727" cy="461665"/>
          </a:xfrm>
          <a:prstGeom prst="rect">
            <a:avLst/>
          </a:prstGeom>
          <a:noFill/>
        </p:spPr>
        <p:txBody>
          <a:bodyPr wrap="square" rtlCol="0">
            <a:spAutoFit/>
          </a:bodyPr>
          <a:lstStyle/>
          <a:p>
            <a:r>
              <a:rPr lang="en-US" altLang="zh-CN" sz="2400" b="1" i="1" dirty="0"/>
              <a:t>v.</a:t>
            </a:r>
            <a:r>
              <a:rPr lang="zh-CN" altLang="en-US" sz="2400" b="1" dirty="0"/>
              <a:t>拉；画</a:t>
            </a:r>
            <a:endParaRPr lang="zh-CN" altLang="en-US" sz="2400" dirty="0"/>
          </a:p>
        </p:txBody>
      </p:sp>
      <p:sp>
        <p:nvSpPr>
          <p:cNvPr id="1050050" name="文本框 20"/>
          <p:cNvSpPr txBox="1"/>
          <p:nvPr/>
        </p:nvSpPr>
        <p:spPr>
          <a:xfrm>
            <a:off x="2618621" y="3792346"/>
            <a:ext cx="3370217" cy="461665"/>
          </a:xfrm>
          <a:prstGeom prst="rect">
            <a:avLst/>
          </a:prstGeom>
          <a:noFill/>
        </p:spPr>
        <p:txBody>
          <a:bodyPr wrap="square" rtlCol="0">
            <a:spAutoFit/>
          </a:bodyPr>
          <a:lstStyle/>
          <a:p>
            <a:r>
              <a:rPr lang="en-US" altLang="zh-CN" sz="2400" b="1" i="1" dirty="0"/>
              <a:t>n.</a:t>
            </a:r>
            <a:r>
              <a:rPr lang="zh-CN" altLang="en-US" sz="2400" b="1" dirty="0"/>
              <a:t>障碍；缺点</a:t>
            </a:r>
            <a:endParaRPr lang="zh-CN" altLang="en-US" sz="2400" b="1" dirty="0"/>
          </a:p>
        </p:txBody>
      </p:sp>
      <p:sp>
        <p:nvSpPr>
          <p:cNvPr id="1050051" name="文本框 22"/>
          <p:cNvSpPr txBox="1"/>
          <p:nvPr/>
        </p:nvSpPr>
        <p:spPr>
          <a:xfrm>
            <a:off x="8572400" y="1223693"/>
            <a:ext cx="3370217" cy="461665"/>
          </a:xfrm>
          <a:prstGeom prst="rect">
            <a:avLst/>
          </a:prstGeom>
          <a:noFill/>
        </p:spPr>
        <p:txBody>
          <a:bodyPr wrap="square" rtlCol="0">
            <a:spAutoFit/>
          </a:bodyPr>
          <a:lstStyle/>
          <a:p>
            <a:r>
              <a:rPr lang="en-US" altLang="zh-CN" sz="2400" b="1" i="1" dirty="0"/>
              <a:t>n.</a:t>
            </a:r>
            <a:r>
              <a:rPr lang="zh-CN" altLang="en-US" sz="2400" b="1" dirty="0"/>
              <a:t>抽屉</a:t>
            </a:r>
            <a:endParaRPr lang="zh-CN" altLang="en-US" sz="2400" dirty="0"/>
          </a:p>
        </p:txBody>
      </p:sp>
      <p:sp>
        <p:nvSpPr>
          <p:cNvPr id="1050052" name="文本框 23"/>
          <p:cNvSpPr txBox="1"/>
          <p:nvPr/>
        </p:nvSpPr>
        <p:spPr>
          <a:xfrm>
            <a:off x="8918083" y="3766220"/>
            <a:ext cx="3370217" cy="461665"/>
          </a:xfrm>
          <a:prstGeom prst="rect">
            <a:avLst/>
          </a:prstGeom>
          <a:noFill/>
        </p:spPr>
        <p:txBody>
          <a:bodyPr wrap="square" rtlCol="0">
            <a:spAutoFit/>
          </a:bodyPr>
          <a:lstStyle/>
          <a:p>
            <a:r>
              <a:rPr lang="en-US" altLang="zh-CN" sz="2400" b="1" i="1" dirty="0"/>
              <a:t>v.</a:t>
            </a:r>
            <a:r>
              <a:rPr lang="zh-CN" altLang="en-US" sz="2400" b="1" dirty="0"/>
              <a:t>撤退，抽回</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47"/>
                                        </p:tgtEl>
                                        <p:attrNameLst>
                                          <p:attrName>style.visibility</p:attrName>
                                        </p:attrNameLst>
                                      </p:cBhvr>
                                      <p:to>
                                        <p:strVal val="visible"/>
                                      </p:to>
                                    </p:set>
                                    <p:animEffect transition="in" filter="fade">
                                      <p:cBhvr>
                                        <p:cTn id="7" dur="500"/>
                                        <p:tgtEl>
                                          <p:spTgt spid="105004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48"/>
                                        </p:tgtEl>
                                        <p:attrNameLst>
                                          <p:attrName>style.visibility</p:attrName>
                                        </p:attrNameLst>
                                      </p:cBhvr>
                                      <p:to>
                                        <p:strVal val="visible"/>
                                      </p:to>
                                    </p:set>
                                    <p:animEffect transition="in" filter="wipe(up)">
                                      <p:cBhvr>
                                        <p:cTn id="11" dur="500"/>
                                        <p:tgtEl>
                                          <p:spTgt spid="10500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17"/>
                                        </p:tgtEl>
                                        <p:attrNameLst>
                                          <p:attrName>style.visibility</p:attrName>
                                        </p:attrNameLst>
                                      </p:cBhvr>
                                      <p:to>
                                        <p:strVal val="visible"/>
                                      </p:to>
                                    </p:set>
                                    <p:animEffect transition="in" filter="wipe(left)">
                                      <p:cBhvr>
                                        <p:cTn id="16" dur="500"/>
                                        <p:tgtEl>
                                          <p:spTgt spid="41953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49"/>
                                        </p:tgtEl>
                                        <p:attrNameLst>
                                          <p:attrName>style.visibility</p:attrName>
                                        </p:attrNameLst>
                                      </p:cBhvr>
                                      <p:to>
                                        <p:strVal val="visible"/>
                                      </p:to>
                                    </p:set>
                                    <p:animEffect transition="in" filter="fade">
                                      <p:cBhvr>
                                        <p:cTn id="21" dur="500"/>
                                        <p:tgtEl>
                                          <p:spTgt spid="10500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18"/>
                                        </p:tgtEl>
                                        <p:attrNameLst>
                                          <p:attrName>style.visibility</p:attrName>
                                        </p:attrNameLst>
                                      </p:cBhvr>
                                      <p:to>
                                        <p:strVal val="visible"/>
                                      </p:to>
                                    </p:set>
                                    <p:animEffect transition="in" filter="fade">
                                      <p:cBhvr>
                                        <p:cTn id="26" dur="500"/>
                                        <p:tgtEl>
                                          <p:spTgt spid="41953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19"/>
                                        </p:tgtEl>
                                        <p:attrNameLst>
                                          <p:attrName>style.visibility</p:attrName>
                                        </p:attrNameLst>
                                      </p:cBhvr>
                                      <p:to>
                                        <p:strVal val="visible"/>
                                      </p:to>
                                    </p:set>
                                    <p:animEffect transition="in" filter="wipe(left)">
                                      <p:cBhvr>
                                        <p:cTn id="31" dur="500"/>
                                        <p:tgtEl>
                                          <p:spTgt spid="41953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50"/>
                                        </p:tgtEl>
                                        <p:attrNameLst>
                                          <p:attrName>style.visibility</p:attrName>
                                        </p:attrNameLst>
                                      </p:cBhvr>
                                      <p:to>
                                        <p:strVal val="visible"/>
                                      </p:to>
                                    </p:set>
                                    <p:animEffect transition="in" filter="fade">
                                      <p:cBhvr>
                                        <p:cTn id="36" dur="500"/>
                                        <p:tgtEl>
                                          <p:spTgt spid="1050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20"/>
                                        </p:tgtEl>
                                        <p:attrNameLst>
                                          <p:attrName>style.visibility</p:attrName>
                                        </p:attrNameLst>
                                      </p:cBhvr>
                                      <p:to>
                                        <p:strVal val="visible"/>
                                      </p:to>
                                    </p:set>
                                    <p:animEffect transition="in" filter="fade">
                                      <p:cBhvr>
                                        <p:cTn id="41" dur="500"/>
                                        <p:tgtEl>
                                          <p:spTgt spid="41953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21"/>
                                        </p:tgtEl>
                                        <p:attrNameLst>
                                          <p:attrName>style.visibility</p:attrName>
                                        </p:attrNameLst>
                                      </p:cBhvr>
                                      <p:to>
                                        <p:strVal val="visible"/>
                                      </p:to>
                                    </p:set>
                                    <p:animEffect transition="in" filter="wipe(left)">
                                      <p:cBhvr>
                                        <p:cTn id="46" dur="500"/>
                                        <p:tgtEl>
                                          <p:spTgt spid="41953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51"/>
                                        </p:tgtEl>
                                        <p:attrNameLst>
                                          <p:attrName>style.visibility</p:attrName>
                                        </p:attrNameLst>
                                      </p:cBhvr>
                                      <p:to>
                                        <p:strVal val="visible"/>
                                      </p:to>
                                    </p:set>
                                    <p:animEffect transition="in" filter="fade">
                                      <p:cBhvr>
                                        <p:cTn id="51" dur="500"/>
                                        <p:tgtEl>
                                          <p:spTgt spid="10500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22"/>
                                        </p:tgtEl>
                                        <p:attrNameLst>
                                          <p:attrName>style.visibility</p:attrName>
                                        </p:attrNameLst>
                                      </p:cBhvr>
                                      <p:to>
                                        <p:strVal val="visible"/>
                                      </p:to>
                                    </p:set>
                                    <p:animEffect transition="in" filter="fade">
                                      <p:cBhvr>
                                        <p:cTn id="56" dur="500"/>
                                        <p:tgtEl>
                                          <p:spTgt spid="41953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323"/>
                                        </p:tgtEl>
                                        <p:attrNameLst>
                                          <p:attrName>style.visibility</p:attrName>
                                        </p:attrNameLst>
                                      </p:cBhvr>
                                      <p:to>
                                        <p:strVal val="visible"/>
                                      </p:to>
                                    </p:set>
                                    <p:animEffect transition="in" filter="wipe(left)">
                                      <p:cBhvr>
                                        <p:cTn id="61" dur="500"/>
                                        <p:tgtEl>
                                          <p:spTgt spid="41953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50052"/>
                                        </p:tgtEl>
                                        <p:attrNameLst>
                                          <p:attrName>style.visibility</p:attrName>
                                        </p:attrNameLst>
                                      </p:cBhvr>
                                      <p:to>
                                        <p:strVal val="visible"/>
                                      </p:to>
                                    </p:set>
                                    <p:animEffect transition="in" filter="fade">
                                      <p:cBhvr>
                                        <p:cTn id="66" dur="500"/>
                                        <p:tgtEl>
                                          <p:spTgt spid="105005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324"/>
                                        </p:tgtEl>
                                        <p:attrNameLst>
                                          <p:attrName>style.visibility</p:attrName>
                                        </p:attrNameLst>
                                      </p:cBhvr>
                                      <p:to>
                                        <p:strVal val="visible"/>
                                      </p:to>
                                    </p:set>
                                    <p:animEffect transition="in" filter="fade">
                                      <p:cBhvr>
                                        <p:cTn id="71" dur="500"/>
                                        <p:tgtEl>
                                          <p:spTgt spid="4195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47" grpId="0"/>
      <p:bldP spid="1050048" grpId="0"/>
      <p:bldP spid="1050049" grpId="0"/>
      <p:bldP spid="1050050" grpId="0"/>
      <p:bldP spid="1050051" grpId="0"/>
      <p:bldP spid="10500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53"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ease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54"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25"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01035"/>
                <a:gridCol w="3226705"/>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ease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iːz</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26" name="表格 6"/>
          <p:cNvGraphicFramePr>
            <a:graphicFrameLocks noGrp="1"/>
          </p:cNvGraphicFramePr>
          <p:nvPr/>
        </p:nvGraphicFramePr>
        <p:xfrm>
          <a:off x="6059027" y="88864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be  at  ease</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关</a:t>
                      </a:r>
                      <a:r>
                        <a:rPr lang="en-US" altLang="zh-CN" sz="2400" b="1" kern="1200" dirty="0" smtClean="0">
                          <a:solidFill>
                            <a:schemeClr val="tx1"/>
                          </a:solidFill>
                          <a:latin typeface="+mn-lt"/>
                          <a:ea typeface="+mn-ea"/>
                          <a:cs typeface="+mn-cs"/>
                        </a:rPr>
                        <a:t>]disease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27"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222880"/>
                <a:gridCol w="320486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easy</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iːzi</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28" name="表格 10"/>
          <p:cNvGraphicFramePr>
            <a:graphicFrameLocks noGrp="1"/>
          </p:cNvGraphicFramePr>
          <p:nvPr/>
        </p:nvGraphicFramePr>
        <p:xfrm>
          <a:off x="6092078" y="2620523"/>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choose  an  easy  job</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关</a:t>
                      </a:r>
                      <a:r>
                        <a:rPr lang="en-US" altLang="zh-CN" sz="2400" b="1" kern="1200" dirty="0" smtClean="0">
                          <a:solidFill>
                            <a:schemeClr val="tx1"/>
                          </a:solidFill>
                          <a:latin typeface="+mn-lt"/>
                          <a:ea typeface="+mn-ea"/>
                          <a:cs typeface="+mn-cs"/>
                        </a:rPr>
                        <a:t>]easily</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55" name="文本框 19"/>
          <p:cNvSpPr txBox="1"/>
          <p:nvPr/>
        </p:nvSpPr>
        <p:spPr>
          <a:xfrm>
            <a:off x="2447763" y="1642094"/>
            <a:ext cx="3370217" cy="461665"/>
          </a:xfrm>
          <a:prstGeom prst="rect">
            <a:avLst/>
          </a:prstGeom>
          <a:noFill/>
        </p:spPr>
        <p:txBody>
          <a:bodyPr wrap="square" rtlCol="0">
            <a:spAutoFit/>
          </a:bodyPr>
          <a:lstStyle/>
          <a:p>
            <a:r>
              <a:rPr lang="en-US" altLang="zh-CN" sz="2400" b="1" i="1" dirty="0"/>
              <a:t>n.</a:t>
            </a:r>
            <a:r>
              <a:rPr lang="zh-CN" altLang="en-US" sz="2400" b="1" dirty="0"/>
              <a:t>轻松，容易</a:t>
            </a:r>
            <a:endParaRPr lang="zh-CN" altLang="en-US" sz="2400" dirty="0"/>
          </a:p>
        </p:txBody>
      </p:sp>
      <p:sp>
        <p:nvSpPr>
          <p:cNvPr id="1050056" name="文本框 20"/>
          <p:cNvSpPr txBox="1"/>
          <p:nvPr/>
        </p:nvSpPr>
        <p:spPr>
          <a:xfrm>
            <a:off x="2471743" y="3365738"/>
            <a:ext cx="3370217" cy="461665"/>
          </a:xfrm>
          <a:prstGeom prst="rect">
            <a:avLst/>
          </a:prstGeom>
          <a:noFill/>
        </p:spPr>
        <p:txBody>
          <a:bodyPr wrap="square" rtlCol="0">
            <a:spAutoFit/>
          </a:bodyPr>
          <a:lstStyle/>
          <a:p>
            <a:r>
              <a:rPr lang="en-US" altLang="zh-CN" sz="2400" b="1" i="1" dirty="0"/>
              <a:t>adj.</a:t>
            </a:r>
            <a:r>
              <a:rPr lang="zh-CN" altLang="en-US" sz="2400" b="1" dirty="0"/>
              <a:t>容易的，轻松的</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53"/>
                                        </p:tgtEl>
                                        <p:attrNameLst>
                                          <p:attrName>style.visibility</p:attrName>
                                        </p:attrNameLst>
                                      </p:cBhvr>
                                      <p:to>
                                        <p:strVal val="visible"/>
                                      </p:to>
                                    </p:set>
                                    <p:animEffect transition="in" filter="fade">
                                      <p:cBhvr>
                                        <p:cTn id="7" dur="500"/>
                                        <p:tgtEl>
                                          <p:spTgt spid="10500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54"/>
                                        </p:tgtEl>
                                        <p:attrNameLst>
                                          <p:attrName>style.visibility</p:attrName>
                                        </p:attrNameLst>
                                      </p:cBhvr>
                                      <p:to>
                                        <p:strVal val="visible"/>
                                      </p:to>
                                    </p:set>
                                    <p:animEffect transition="in" filter="wipe(up)">
                                      <p:cBhvr>
                                        <p:cTn id="11" dur="500"/>
                                        <p:tgtEl>
                                          <p:spTgt spid="10500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25"/>
                                        </p:tgtEl>
                                        <p:attrNameLst>
                                          <p:attrName>style.visibility</p:attrName>
                                        </p:attrNameLst>
                                      </p:cBhvr>
                                      <p:to>
                                        <p:strVal val="visible"/>
                                      </p:to>
                                    </p:set>
                                    <p:animEffect transition="in" filter="wipe(left)">
                                      <p:cBhvr>
                                        <p:cTn id="16" dur="500"/>
                                        <p:tgtEl>
                                          <p:spTgt spid="41953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55"/>
                                        </p:tgtEl>
                                        <p:attrNameLst>
                                          <p:attrName>style.visibility</p:attrName>
                                        </p:attrNameLst>
                                      </p:cBhvr>
                                      <p:to>
                                        <p:strVal val="visible"/>
                                      </p:to>
                                    </p:set>
                                    <p:animEffect transition="in" filter="fade">
                                      <p:cBhvr>
                                        <p:cTn id="21" dur="500"/>
                                        <p:tgtEl>
                                          <p:spTgt spid="10500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26"/>
                                        </p:tgtEl>
                                        <p:attrNameLst>
                                          <p:attrName>style.visibility</p:attrName>
                                        </p:attrNameLst>
                                      </p:cBhvr>
                                      <p:to>
                                        <p:strVal val="visible"/>
                                      </p:to>
                                    </p:set>
                                    <p:animEffect transition="in" filter="fade">
                                      <p:cBhvr>
                                        <p:cTn id="26" dur="500"/>
                                        <p:tgtEl>
                                          <p:spTgt spid="41953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27"/>
                                        </p:tgtEl>
                                        <p:attrNameLst>
                                          <p:attrName>style.visibility</p:attrName>
                                        </p:attrNameLst>
                                      </p:cBhvr>
                                      <p:to>
                                        <p:strVal val="visible"/>
                                      </p:to>
                                    </p:set>
                                    <p:animEffect transition="in" filter="wipe(left)">
                                      <p:cBhvr>
                                        <p:cTn id="31" dur="500"/>
                                        <p:tgtEl>
                                          <p:spTgt spid="41953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56"/>
                                        </p:tgtEl>
                                        <p:attrNameLst>
                                          <p:attrName>style.visibility</p:attrName>
                                        </p:attrNameLst>
                                      </p:cBhvr>
                                      <p:to>
                                        <p:strVal val="visible"/>
                                      </p:to>
                                    </p:set>
                                    <p:animEffect transition="in" filter="fade">
                                      <p:cBhvr>
                                        <p:cTn id="36" dur="500"/>
                                        <p:tgtEl>
                                          <p:spTgt spid="105005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28"/>
                                        </p:tgtEl>
                                        <p:attrNameLst>
                                          <p:attrName>style.visibility</p:attrName>
                                        </p:attrNameLst>
                                      </p:cBhvr>
                                      <p:to>
                                        <p:strVal val="visible"/>
                                      </p:to>
                                    </p:set>
                                    <p:animEffect transition="in" filter="fade">
                                      <p:cBhvr>
                                        <p:cTn id="41" dur="500"/>
                                        <p:tgtEl>
                                          <p:spTgt spid="4195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53" grpId="0"/>
      <p:bldP spid="1050054" grpId="0"/>
      <p:bldP spid="1050055" grpId="0"/>
      <p:bldP spid="105005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57"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edit</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58"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29"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edit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edɪt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30" name="表格 6"/>
          <p:cNvGraphicFramePr>
            <a:graphicFrameLocks noGrp="1"/>
          </p:cNvGraphicFramePr>
          <p:nvPr/>
        </p:nvGraphicFramePr>
        <p:xfrm>
          <a:off x="6114111" y="940104"/>
          <a:ext cx="5669862" cy="914400"/>
        </p:xfrm>
        <a:graphic>
          <a:graphicData uri="http://schemas.openxmlformats.org/drawingml/2006/table">
            <a:tbl>
              <a:tblPr firstRow="1" bandRow="1">
                <a:tableStyleId>{5C22544A-7EE6-4342-B048-85BDC9FD1C3A}</a:tableStyleId>
              </a:tblPr>
              <a:tblGrid>
                <a:gridCol w="825686"/>
                <a:gridCol w="4844176"/>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edit  an  article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31" name="表格 9"/>
          <p:cNvGraphicFramePr>
            <a:graphicFrameLocks noGrp="1"/>
          </p:cNvGraphicFramePr>
          <p:nvPr/>
        </p:nvGraphicFramePr>
        <p:xfrm>
          <a:off x="241540" y="2865030"/>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edition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ɪ'dɪʃən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32" name="表格 10"/>
          <p:cNvGraphicFramePr>
            <a:graphicFrameLocks noGrp="1"/>
          </p:cNvGraphicFramePr>
          <p:nvPr/>
        </p:nvGraphicFramePr>
        <p:xfrm>
          <a:off x="6092078" y="2884643"/>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edit</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编辑＋名词后缀→版本</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an  English  edition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59" name="文本框 19"/>
          <p:cNvSpPr txBox="1"/>
          <p:nvPr/>
        </p:nvSpPr>
        <p:spPr>
          <a:xfrm>
            <a:off x="2538649" y="1642094"/>
            <a:ext cx="3370217" cy="461665"/>
          </a:xfrm>
          <a:prstGeom prst="rect">
            <a:avLst/>
          </a:prstGeom>
          <a:noFill/>
        </p:spPr>
        <p:txBody>
          <a:bodyPr wrap="square" rtlCol="0">
            <a:spAutoFit/>
          </a:bodyPr>
          <a:lstStyle/>
          <a:p>
            <a:r>
              <a:rPr lang="en-US" altLang="zh-CN" sz="2400" b="1" i="1" dirty="0"/>
              <a:t>v.</a:t>
            </a:r>
            <a:r>
              <a:rPr lang="zh-CN" altLang="en-US" sz="2400" b="1" dirty="0"/>
              <a:t>编辑</a:t>
            </a:r>
            <a:endParaRPr lang="zh-CN" altLang="en-US" sz="2400" dirty="0"/>
          </a:p>
        </p:txBody>
      </p:sp>
      <p:sp>
        <p:nvSpPr>
          <p:cNvPr id="1050060" name="文本框 20"/>
          <p:cNvSpPr txBox="1"/>
          <p:nvPr/>
        </p:nvSpPr>
        <p:spPr>
          <a:xfrm>
            <a:off x="2560955" y="3340686"/>
            <a:ext cx="3370217" cy="461665"/>
          </a:xfrm>
          <a:prstGeom prst="rect">
            <a:avLst/>
          </a:prstGeom>
          <a:noFill/>
        </p:spPr>
        <p:txBody>
          <a:bodyPr wrap="square" rtlCol="0">
            <a:spAutoFit/>
          </a:bodyPr>
          <a:lstStyle/>
          <a:p>
            <a:r>
              <a:rPr lang="en-US" altLang="zh-CN" sz="2400" b="1" i="1" dirty="0"/>
              <a:t>n.</a:t>
            </a:r>
            <a:r>
              <a:rPr lang="zh-CN" altLang="en-US" sz="2400" b="1" dirty="0"/>
              <a:t>版本</a:t>
            </a:r>
            <a:endParaRPr lang="zh-CN" altLang="en-US" sz="2400" b="1" dirty="0"/>
          </a:p>
        </p:txBody>
      </p:sp>
      <p:graphicFrame>
        <p:nvGraphicFramePr>
          <p:cNvPr id="4195333" name="表格 11"/>
          <p:cNvGraphicFramePr>
            <a:graphicFrameLocks noGrp="1"/>
          </p:cNvGraphicFramePr>
          <p:nvPr/>
        </p:nvGraphicFramePr>
        <p:xfrm>
          <a:off x="241540" y="4533079"/>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editor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edɪtə</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34" name="表格 12"/>
          <p:cNvGraphicFramePr>
            <a:graphicFrameLocks noGrp="1"/>
          </p:cNvGraphicFramePr>
          <p:nvPr/>
        </p:nvGraphicFramePr>
        <p:xfrm>
          <a:off x="6092078" y="4552692"/>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edit</a:t>
                      </a:r>
                      <a:r>
                        <a:rPr lang="zh-CN" altLang="en-US" sz="2400" dirty="0" smtClean="0">
                          <a:solidFill>
                            <a:schemeClr val="tx1"/>
                          </a:solidFill>
                        </a:rPr>
                        <a:t>＋</a:t>
                      </a:r>
                      <a:r>
                        <a:rPr lang="en-US" altLang="zh-CN" sz="2400" dirty="0" smtClean="0">
                          <a:solidFill>
                            <a:schemeClr val="tx1"/>
                          </a:solidFill>
                        </a:rPr>
                        <a:t>or</a:t>
                      </a:r>
                      <a:r>
                        <a:rPr lang="zh-CN" altLang="en-US" sz="2400" dirty="0" smtClean="0">
                          <a:solidFill>
                            <a:schemeClr val="tx1"/>
                          </a:solidFill>
                        </a:rPr>
                        <a:t>编辑＋人</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senior  editor</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61" name="文本框 20"/>
          <p:cNvSpPr txBox="1"/>
          <p:nvPr/>
        </p:nvSpPr>
        <p:spPr>
          <a:xfrm>
            <a:off x="2560955" y="5008735"/>
            <a:ext cx="3370217" cy="461665"/>
          </a:xfrm>
          <a:prstGeom prst="rect">
            <a:avLst/>
          </a:prstGeom>
          <a:noFill/>
        </p:spPr>
        <p:txBody>
          <a:bodyPr wrap="square" rtlCol="0">
            <a:spAutoFit/>
          </a:bodyPr>
          <a:lstStyle/>
          <a:p>
            <a:r>
              <a:rPr lang="en-US" altLang="zh-CN" sz="2400" b="1" i="1" dirty="0"/>
              <a:t>n.</a:t>
            </a:r>
            <a:r>
              <a:rPr lang="zh-CN" altLang="en-US" sz="2400" b="1" dirty="0"/>
              <a:t>编辑</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57"/>
                                        </p:tgtEl>
                                        <p:attrNameLst>
                                          <p:attrName>style.visibility</p:attrName>
                                        </p:attrNameLst>
                                      </p:cBhvr>
                                      <p:to>
                                        <p:strVal val="visible"/>
                                      </p:to>
                                    </p:set>
                                    <p:animEffect transition="in" filter="fade">
                                      <p:cBhvr>
                                        <p:cTn id="7" dur="500"/>
                                        <p:tgtEl>
                                          <p:spTgt spid="10500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58"/>
                                        </p:tgtEl>
                                        <p:attrNameLst>
                                          <p:attrName>style.visibility</p:attrName>
                                        </p:attrNameLst>
                                      </p:cBhvr>
                                      <p:to>
                                        <p:strVal val="visible"/>
                                      </p:to>
                                    </p:set>
                                    <p:animEffect transition="in" filter="wipe(up)">
                                      <p:cBhvr>
                                        <p:cTn id="11" dur="500"/>
                                        <p:tgtEl>
                                          <p:spTgt spid="10500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29"/>
                                        </p:tgtEl>
                                        <p:attrNameLst>
                                          <p:attrName>style.visibility</p:attrName>
                                        </p:attrNameLst>
                                      </p:cBhvr>
                                      <p:to>
                                        <p:strVal val="visible"/>
                                      </p:to>
                                    </p:set>
                                    <p:animEffect transition="in" filter="wipe(left)">
                                      <p:cBhvr>
                                        <p:cTn id="16" dur="500"/>
                                        <p:tgtEl>
                                          <p:spTgt spid="41953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59"/>
                                        </p:tgtEl>
                                        <p:attrNameLst>
                                          <p:attrName>style.visibility</p:attrName>
                                        </p:attrNameLst>
                                      </p:cBhvr>
                                      <p:to>
                                        <p:strVal val="visible"/>
                                      </p:to>
                                    </p:set>
                                    <p:animEffect transition="in" filter="fade">
                                      <p:cBhvr>
                                        <p:cTn id="21" dur="500"/>
                                        <p:tgtEl>
                                          <p:spTgt spid="105005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30"/>
                                        </p:tgtEl>
                                        <p:attrNameLst>
                                          <p:attrName>style.visibility</p:attrName>
                                        </p:attrNameLst>
                                      </p:cBhvr>
                                      <p:to>
                                        <p:strVal val="visible"/>
                                      </p:to>
                                    </p:set>
                                    <p:animEffect transition="in" filter="fade">
                                      <p:cBhvr>
                                        <p:cTn id="26" dur="500"/>
                                        <p:tgtEl>
                                          <p:spTgt spid="41953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31"/>
                                        </p:tgtEl>
                                        <p:attrNameLst>
                                          <p:attrName>style.visibility</p:attrName>
                                        </p:attrNameLst>
                                      </p:cBhvr>
                                      <p:to>
                                        <p:strVal val="visible"/>
                                      </p:to>
                                    </p:set>
                                    <p:animEffect transition="in" filter="wipe(left)">
                                      <p:cBhvr>
                                        <p:cTn id="31" dur="500"/>
                                        <p:tgtEl>
                                          <p:spTgt spid="41953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60"/>
                                        </p:tgtEl>
                                        <p:attrNameLst>
                                          <p:attrName>style.visibility</p:attrName>
                                        </p:attrNameLst>
                                      </p:cBhvr>
                                      <p:to>
                                        <p:strVal val="visible"/>
                                      </p:to>
                                    </p:set>
                                    <p:animEffect transition="in" filter="fade">
                                      <p:cBhvr>
                                        <p:cTn id="36" dur="500"/>
                                        <p:tgtEl>
                                          <p:spTgt spid="105006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32"/>
                                        </p:tgtEl>
                                        <p:attrNameLst>
                                          <p:attrName>style.visibility</p:attrName>
                                        </p:attrNameLst>
                                      </p:cBhvr>
                                      <p:to>
                                        <p:strVal val="visible"/>
                                      </p:to>
                                    </p:set>
                                    <p:animEffect transition="in" filter="fade">
                                      <p:cBhvr>
                                        <p:cTn id="41" dur="500"/>
                                        <p:tgtEl>
                                          <p:spTgt spid="41953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33"/>
                                        </p:tgtEl>
                                        <p:attrNameLst>
                                          <p:attrName>style.visibility</p:attrName>
                                        </p:attrNameLst>
                                      </p:cBhvr>
                                      <p:to>
                                        <p:strVal val="visible"/>
                                      </p:to>
                                    </p:set>
                                    <p:animEffect transition="in" filter="wipe(left)">
                                      <p:cBhvr>
                                        <p:cTn id="46" dur="500"/>
                                        <p:tgtEl>
                                          <p:spTgt spid="41953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61"/>
                                        </p:tgtEl>
                                        <p:attrNameLst>
                                          <p:attrName>style.visibility</p:attrName>
                                        </p:attrNameLst>
                                      </p:cBhvr>
                                      <p:to>
                                        <p:strVal val="visible"/>
                                      </p:to>
                                    </p:set>
                                    <p:animEffect transition="in" filter="fade">
                                      <p:cBhvr>
                                        <p:cTn id="51" dur="500"/>
                                        <p:tgtEl>
                                          <p:spTgt spid="10500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34"/>
                                        </p:tgtEl>
                                        <p:attrNameLst>
                                          <p:attrName>style.visibility</p:attrName>
                                        </p:attrNameLst>
                                      </p:cBhvr>
                                      <p:to>
                                        <p:strVal val="visible"/>
                                      </p:to>
                                    </p:set>
                                    <p:animEffect transition="in" filter="fade">
                                      <p:cBhvr>
                                        <p:cTn id="56" dur="500"/>
                                        <p:tgtEl>
                                          <p:spTgt spid="419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57" grpId="0"/>
      <p:bldP spid="1050058" grpId="0"/>
      <p:bldP spid="1050059" grpId="0"/>
      <p:bldP spid="1050060" grpId="0"/>
      <p:bldP spid="10500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62"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effect</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63"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35"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01035"/>
                <a:gridCol w="3226705"/>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effect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'fekt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36" name="表格 6"/>
          <p:cNvGraphicFramePr>
            <a:graphicFrameLocks noGrp="1"/>
          </p:cNvGraphicFramePr>
          <p:nvPr/>
        </p:nvGraphicFramePr>
        <p:xfrm>
          <a:off x="6092078" y="980706"/>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ef</a:t>
                      </a:r>
                      <a:r>
                        <a:rPr lang="zh-CN" altLang="en-US" sz="2400" dirty="0" smtClean="0">
                          <a:solidFill>
                            <a:schemeClr val="tx1"/>
                          </a:solidFill>
                        </a:rPr>
                        <a:t>＋</a:t>
                      </a:r>
                      <a:r>
                        <a:rPr lang="en-US" altLang="zh-CN" sz="2400" dirty="0" err="1" smtClean="0">
                          <a:solidFill>
                            <a:schemeClr val="tx1"/>
                          </a:solidFill>
                        </a:rPr>
                        <a:t>fect</a:t>
                      </a:r>
                      <a:r>
                        <a:rPr lang="zh-CN" altLang="en-US" sz="2400" dirty="0" smtClean="0">
                          <a:solidFill>
                            <a:schemeClr val="tx1"/>
                          </a:solidFill>
                        </a:rPr>
                        <a:t>加强＋做→做出效果→</a:t>
                      </a:r>
                      <a:endParaRPr lang="en-US" altLang="zh-CN" sz="2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2400" dirty="0" smtClean="0">
                          <a:solidFill>
                            <a:schemeClr val="tx1"/>
                          </a:solidFill>
                        </a:rPr>
                        <a:t>效果</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bring  about  instant  effect</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37"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222880"/>
                <a:gridCol w="320486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effective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ɪ'fektɪv</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38" name="表格 10"/>
          <p:cNvGraphicFramePr>
            <a:graphicFrameLocks noGrp="1"/>
          </p:cNvGraphicFramePr>
          <p:nvPr/>
        </p:nvGraphicFramePr>
        <p:xfrm>
          <a:off x="6092078" y="289594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effect</a:t>
                      </a:r>
                      <a:r>
                        <a:rPr lang="zh-CN" altLang="en-US" sz="2400" dirty="0" smtClean="0">
                          <a:solidFill>
                            <a:schemeClr val="tx1"/>
                          </a:solidFill>
                        </a:rPr>
                        <a:t>＋</a:t>
                      </a:r>
                      <a:r>
                        <a:rPr lang="en-US" altLang="zh-CN" sz="2400" dirty="0" err="1" smtClean="0">
                          <a:solidFill>
                            <a:schemeClr val="tx1"/>
                          </a:solidFill>
                        </a:rPr>
                        <a:t>ive</a:t>
                      </a:r>
                      <a:r>
                        <a:rPr lang="zh-CN" altLang="en-US" sz="2400" dirty="0" smtClean="0">
                          <a:solidFill>
                            <a:schemeClr val="tx1"/>
                          </a:solidFill>
                        </a:rPr>
                        <a:t>效果＋的</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smtClean="0">
                          <a:solidFill>
                            <a:schemeClr val="tx1"/>
                          </a:solidFill>
                          <a:latin typeface="+mn-lt"/>
                          <a:ea typeface="+mn-ea"/>
                          <a:cs typeface="+mn-cs"/>
                        </a:rPr>
                        <a:t>an  effective  method</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64" name="文本框 19"/>
          <p:cNvSpPr txBox="1"/>
          <p:nvPr/>
        </p:nvSpPr>
        <p:spPr>
          <a:xfrm>
            <a:off x="2447763" y="1642094"/>
            <a:ext cx="3370217" cy="461665"/>
          </a:xfrm>
          <a:prstGeom prst="rect">
            <a:avLst/>
          </a:prstGeom>
          <a:noFill/>
        </p:spPr>
        <p:txBody>
          <a:bodyPr wrap="square" rtlCol="0">
            <a:spAutoFit/>
          </a:bodyPr>
          <a:lstStyle/>
          <a:p>
            <a:r>
              <a:rPr lang="en-US" altLang="zh-CN" sz="2400" b="1" i="1" dirty="0"/>
              <a:t>n.</a:t>
            </a:r>
            <a:r>
              <a:rPr lang="zh-CN" altLang="en-US" sz="2400" b="1" dirty="0"/>
              <a:t>效果</a:t>
            </a:r>
            <a:endParaRPr lang="zh-CN" altLang="en-US" sz="2400" dirty="0"/>
          </a:p>
        </p:txBody>
      </p:sp>
      <p:sp>
        <p:nvSpPr>
          <p:cNvPr id="1050065" name="文本框 20"/>
          <p:cNvSpPr txBox="1"/>
          <p:nvPr/>
        </p:nvSpPr>
        <p:spPr>
          <a:xfrm>
            <a:off x="2471743" y="3365738"/>
            <a:ext cx="3370217" cy="461665"/>
          </a:xfrm>
          <a:prstGeom prst="rect">
            <a:avLst/>
          </a:prstGeom>
          <a:noFill/>
        </p:spPr>
        <p:txBody>
          <a:bodyPr wrap="square" rtlCol="0">
            <a:spAutoFit/>
          </a:bodyPr>
          <a:lstStyle/>
          <a:p>
            <a:r>
              <a:rPr lang="en-US" altLang="zh-CN" sz="2400" b="1" i="1" dirty="0"/>
              <a:t>adj.</a:t>
            </a:r>
            <a:r>
              <a:rPr lang="zh-CN" altLang="en-US" sz="2400" b="1" dirty="0"/>
              <a:t>有效的</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62"/>
                                        </p:tgtEl>
                                        <p:attrNameLst>
                                          <p:attrName>style.visibility</p:attrName>
                                        </p:attrNameLst>
                                      </p:cBhvr>
                                      <p:to>
                                        <p:strVal val="visible"/>
                                      </p:to>
                                    </p:set>
                                    <p:animEffect transition="in" filter="fade">
                                      <p:cBhvr>
                                        <p:cTn id="7" dur="500"/>
                                        <p:tgtEl>
                                          <p:spTgt spid="105006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63"/>
                                        </p:tgtEl>
                                        <p:attrNameLst>
                                          <p:attrName>style.visibility</p:attrName>
                                        </p:attrNameLst>
                                      </p:cBhvr>
                                      <p:to>
                                        <p:strVal val="visible"/>
                                      </p:to>
                                    </p:set>
                                    <p:animEffect transition="in" filter="wipe(up)">
                                      <p:cBhvr>
                                        <p:cTn id="11" dur="500"/>
                                        <p:tgtEl>
                                          <p:spTgt spid="10500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35"/>
                                        </p:tgtEl>
                                        <p:attrNameLst>
                                          <p:attrName>style.visibility</p:attrName>
                                        </p:attrNameLst>
                                      </p:cBhvr>
                                      <p:to>
                                        <p:strVal val="visible"/>
                                      </p:to>
                                    </p:set>
                                    <p:animEffect transition="in" filter="wipe(left)">
                                      <p:cBhvr>
                                        <p:cTn id="16" dur="500"/>
                                        <p:tgtEl>
                                          <p:spTgt spid="41953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64"/>
                                        </p:tgtEl>
                                        <p:attrNameLst>
                                          <p:attrName>style.visibility</p:attrName>
                                        </p:attrNameLst>
                                      </p:cBhvr>
                                      <p:to>
                                        <p:strVal val="visible"/>
                                      </p:to>
                                    </p:set>
                                    <p:animEffect transition="in" filter="fade">
                                      <p:cBhvr>
                                        <p:cTn id="21" dur="500"/>
                                        <p:tgtEl>
                                          <p:spTgt spid="10500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36"/>
                                        </p:tgtEl>
                                        <p:attrNameLst>
                                          <p:attrName>style.visibility</p:attrName>
                                        </p:attrNameLst>
                                      </p:cBhvr>
                                      <p:to>
                                        <p:strVal val="visible"/>
                                      </p:to>
                                    </p:set>
                                    <p:animEffect transition="in" filter="fade">
                                      <p:cBhvr>
                                        <p:cTn id="26" dur="500"/>
                                        <p:tgtEl>
                                          <p:spTgt spid="41953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37"/>
                                        </p:tgtEl>
                                        <p:attrNameLst>
                                          <p:attrName>style.visibility</p:attrName>
                                        </p:attrNameLst>
                                      </p:cBhvr>
                                      <p:to>
                                        <p:strVal val="visible"/>
                                      </p:to>
                                    </p:set>
                                    <p:animEffect transition="in" filter="wipe(left)">
                                      <p:cBhvr>
                                        <p:cTn id="31" dur="500"/>
                                        <p:tgtEl>
                                          <p:spTgt spid="41953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65"/>
                                        </p:tgtEl>
                                        <p:attrNameLst>
                                          <p:attrName>style.visibility</p:attrName>
                                        </p:attrNameLst>
                                      </p:cBhvr>
                                      <p:to>
                                        <p:strVal val="visible"/>
                                      </p:to>
                                    </p:set>
                                    <p:animEffect transition="in" filter="fade">
                                      <p:cBhvr>
                                        <p:cTn id="36" dur="500"/>
                                        <p:tgtEl>
                                          <p:spTgt spid="105006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38"/>
                                        </p:tgtEl>
                                        <p:attrNameLst>
                                          <p:attrName>style.visibility</p:attrName>
                                        </p:attrNameLst>
                                      </p:cBhvr>
                                      <p:to>
                                        <p:strVal val="visible"/>
                                      </p:to>
                                    </p:set>
                                    <p:animEffect transition="in" filter="fade">
                                      <p:cBhvr>
                                        <p:cTn id="41" dur="500"/>
                                        <p:tgtEl>
                                          <p:spTgt spid="4195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62" grpId="0"/>
      <p:bldP spid="1050063" grpId="0"/>
      <p:bldP spid="1050064" grpId="0"/>
      <p:bldP spid="105006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66"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elect</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67"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39" name="表格 4"/>
          <p:cNvGraphicFramePr>
            <a:graphicFrameLocks noGrp="1"/>
          </p:cNvGraphicFramePr>
          <p:nvPr/>
        </p:nvGraphicFramePr>
        <p:xfrm>
          <a:off x="241540" y="745859"/>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elect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ɪ</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'lekt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40" name="表格 6"/>
          <p:cNvGraphicFramePr>
            <a:graphicFrameLocks noGrp="1"/>
          </p:cNvGraphicFramePr>
          <p:nvPr/>
        </p:nvGraphicFramePr>
        <p:xfrm>
          <a:off x="241540" y="183974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a:t>
                      </a:r>
                      <a:r>
                        <a:rPr lang="zh-CN" altLang="en-US" sz="2400" dirty="0" smtClean="0">
                          <a:solidFill>
                            <a:schemeClr val="tx1"/>
                          </a:solidFill>
                        </a:rPr>
                        <a:t>＋</a:t>
                      </a:r>
                      <a:r>
                        <a:rPr lang="en-US" altLang="zh-CN" sz="2400" dirty="0" err="1" smtClean="0">
                          <a:solidFill>
                            <a:schemeClr val="tx1"/>
                          </a:solidFill>
                        </a:rPr>
                        <a:t>lect</a:t>
                      </a:r>
                      <a:r>
                        <a:rPr lang="zh-CN" altLang="en-US" sz="2400" dirty="0" smtClean="0">
                          <a:solidFill>
                            <a:schemeClr val="tx1"/>
                          </a:solidFill>
                        </a:rPr>
                        <a:t>出＋选→选出来→选举</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elect  a  monitor</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41" name="表格 9"/>
          <p:cNvGraphicFramePr>
            <a:graphicFrameLocks noGrp="1"/>
          </p:cNvGraphicFramePr>
          <p:nvPr/>
        </p:nvGraphicFramePr>
        <p:xfrm>
          <a:off x="241540" y="3286740"/>
          <a:ext cx="5427740" cy="914400"/>
        </p:xfrm>
        <a:graphic>
          <a:graphicData uri="http://schemas.openxmlformats.org/drawingml/2006/table">
            <a:tbl>
              <a:tblPr firstRow="1" bandRow="1">
                <a:tableStyleId>{93296810-A885-4BE3-A3E7-6D5BEEA58F35}</a:tableStyleId>
              </a:tblPr>
              <a:tblGrid>
                <a:gridCol w="2378997"/>
                <a:gridCol w="304874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election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ɪ</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'lekʃən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42" name="表格 10"/>
          <p:cNvGraphicFramePr>
            <a:graphicFrameLocks noGrp="1"/>
          </p:cNvGraphicFramePr>
          <p:nvPr/>
        </p:nvGraphicFramePr>
        <p:xfrm>
          <a:off x="241540" y="4319925"/>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elect</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选举＋名词后缀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win  an  election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43" name="表格 13"/>
          <p:cNvGraphicFramePr>
            <a:graphicFrameLocks noGrp="1"/>
          </p:cNvGraphicFramePr>
          <p:nvPr/>
        </p:nvGraphicFramePr>
        <p:xfrm>
          <a:off x="6514877" y="745859"/>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selection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s</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ɪ</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'lekʃən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44" name="表格 14"/>
          <p:cNvGraphicFramePr>
            <a:graphicFrameLocks noGrp="1"/>
          </p:cNvGraphicFramePr>
          <p:nvPr/>
        </p:nvGraphicFramePr>
        <p:xfrm>
          <a:off x="6514877" y="183974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select</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精选＋名词后缀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after  repeated  selections</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45" name="表格 15"/>
          <p:cNvGraphicFramePr>
            <a:graphicFrameLocks noGrp="1"/>
          </p:cNvGraphicFramePr>
          <p:nvPr/>
        </p:nvGraphicFramePr>
        <p:xfrm>
          <a:off x="6514877" y="3286740"/>
          <a:ext cx="5428800" cy="914400"/>
        </p:xfrm>
        <a:graphic>
          <a:graphicData uri="http://schemas.openxmlformats.org/drawingml/2006/table">
            <a:tbl>
              <a:tblPr firstRow="1" bandRow="1">
                <a:tableStyleId>{93296810-A885-4BE3-A3E7-6D5BEEA58F35}</a:tableStyleId>
              </a:tblPr>
              <a:tblGrid>
                <a:gridCol w="2350343"/>
                <a:gridCol w="3078457"/>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collect</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kə'lekt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46" name="表格 16"/>
          <p:cNvGraphicFramePr>
            <a:graphicFrameLocks noGrp="1"/>
          </p:cNvGraphicFramePr>
          <p:nvPr/>
        </p:nvGraphicFramePr>
        <p:xfrm>
          <a:off x="6514877" y="426416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col</a:t>
                      </a:r>
                      <a:r>
                        <a:rPr lang="zh-CN" altLang="en-US" sz="2400" dirty="0" smtClean="0">
                          <a:solidFill>
                            <a:schemeClr val="tx1"/>
                          </a:solidFill>
                        </a:rPr>
                        <a:t>＋</a:t>
                      </a:r>
                      <a:r>
                        <a:rPr lang="en-US" altLang="zh-CN" sz="2400" dirty="0" err="1" smtClean="0">
                          <a:solidFill>
                            <a:schemeClr val="tx1"/>
                          </a:solidFill>
                        </a:rPr>
                        <a:t>lect</a:t>
                      </a:r>
                      <a:r>
                        <a:rPr lang="zh-CN" altLang="en-US" sz="2400" dirty="0" smtClean="0">
                          <a:solidFill>
                            <a:schemeClr val="tx1"/>
                          </a:solidFill>
                        </a:rPr>
                        <a:t>共同＋选→收集</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collect  stamps</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68" name="文本框 19"/>
          <p:cNvSpPr txBox="1"/>
          <p:nvPr/>
        </p:nvSpPr>
        <p:spPr>
          <a:xfrm>
            <a:off x="2358322" y="1247101"/>
            <a:ext cx="3683727" cy="461665"/>
          </a:xfrm>
          <a:prstGeom prst="rect">
            <a:avLst/>
          </a:prstGeom>
          <a:noFill/>
        </p:spPr>
        <p:txBody>
          <a:bodyPr wrap="square" rtlCol="0">
            <a:spAutoFit/>
          </a:bodyPr>
          <a:lstStyle/>
          <a:p>
            <a:r>
              <a:rPr lang="en-US" altLang="zh-CN" sz="2400" b="1" i="1" dirty="0"/>
              <a:t>v.</a:t>
            </a:r>
            <a:r>
              <a:rPr lang="zh-CN" altLang="en-US" sz="2400" b="1" dirty="0"/>
              <a:t>选举</a:t>
            </a:r>
            <a:endParaRPr lang="zh-CN" altLang="en-US" sz="2400" dirty="0"/>
          </a:p>
        </p:txBody>
      </p:sp>
      <p:sp>
        <p:nvSpPr>
          <p:cNvPr id="1050069" name="文本框 20"/>
          <p:cNvSpPr txBox="1"/>
          <p:nvPr/>
        </p:nvSpPr>
        <p:spPr>
          <a:xfrm>
            <a:off x="2618621" y="3792346"/>
            <a:ext cx="3370217" cy="461665"/>
          </a:xfrm>
          <a:prstGeom prst="rect">
            <a:avLst/>
          </a:prstGeom>
          <a:noFill/>
        </p:spPr>
        <p:txBody>
          <a:bodyPr wrap="square" rtlCol="0">
            <a:spAutoFit/>
          </a:bodyPr>
          <a:lstStyle/>
          <a:p>
            <a:r>
              <a:rPr lang="en-US" altLang="zh-CN" sz="2400" b="1" i="1" dirty="0"/>
              <a:t>n.</a:t>
            </a:r>
            <a:r>
              <a:rPr lang="zh-CN" altLang="en-US" sz="2400" b="1" dirty="0"/>
              <a:t>选举</a:t>
            </a:r>
            <a:endParaRPr lang="zh-CN" altLang="en-US" sz="2400" b="1" dirty="0"/>
          </a:p>
        </p:txBody>
      </p:sp>
      <p:sp>
        <p:nvSpPr>
          <p:cNvPr id="1050070" name="文本框 22"/>
          <p:cNvSpPr txBox="1"/>
          <p:nvPr/>
        </p:nvSpPr>
        <p:spPr>
          <a:xfrm>
            <a:off x="8572400" y="1223693"/>
            <a:ext cx="3370217" cy="461665"/>
          </a:xfrm>
          <a:prstGeom prst="rect">
            <a:avLst/>
          </a:prstGeom>
          <a:noFill/>
        </p:spPr>
        <p:txBody>
          <a:bodyPr wrap="square" rtlCol="0">
            <a:spAutoFit/>
          </a:bodyPr>
          <a:lstStyle/>
          <a:p>
            <a:r>
              <a:rPr lang="en-US" altLang="zh-CN" sz="2400" b="1" i="1" dirty="0"/>
              <a:t>n.</a:t>
            </a:r>
            <a:r>
              <a:rPr lang="zh-CN" altLang="en-US" sz="2400" b="1" dirty="0"/>
              <a:t>选择</a:t>
            </a:r>
            <a:endParaRPr lang="zh-CN" altLang="en-US" sz="2400" dirty="0"/>
          </a:p>
        </p:txBody>
      </p:sp>
      <p:sp>
        <p:nvSpPr>
          <p:cNvPr id="1050071" name="文本框 23"/>
          <p:cNvSpPr txBox="1"/>
          <p:nvPr/>
        </p:nvSpPr>
        <p:spPr>
          <a:xfrm>
            <a:off x="8918083" y="3766220"/>
            <a:ext cx="3370217" cy="461665"/>
          </a:xfrm>
          <a:prstGeom prst="rect">
            <a:avLst/>
          </a:prstGeom>
          <a:noFill/>
        </p:spPr>
        <p:txBody>
          <a:bodyPr wrap="square" rtlCol="0">
            <a:spAutoFit/>
          </a:bodyPr>
          <a:lstStyle/>
          <a:p>
            <a:r>
              <a:rPr lang="en-US" altLang="zh-CN" sz="2400" b="1" i="1" dirty="0"/>
              <a:t>v.</a:t>
            </a:r>
            <a:r>
              <a:rPr lang="zh-CN" altLang="en-US" sz="2400" b="1" dirty="0"/>
              <a:t>收集</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66"/>
                                        </p:tgtEl>
                                        <p:attrNameLst>
                                          <p:attrName>style.visibility</p:attrName>
                                        </p:attrNameLst>
                                      </p:cBhvr>
                                      <p:to>
                                        <p:strVal val="visible"/>
                                      </p:to>
                                    </p:set>
                                    <p:animEffect transition="in" filter="fade">
                                      <p:cBhvr>
                                        <p:cTn id="7" dur="500"/>
                                        <p:tgtEl>
                                          <p:spTgt spid="105006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67"/>
                                        </p:tgtEl>
                                        <p:attrNameLst>
                                          <p:attrName>style.visibility</p:attrName>
                                        </p:attrNameLst>
                                      </p:cBhvr>
                                      <p:to>
                                        <p:strVal val="visible"/>
                                      </p:to>
                                    </p:set>
                                    <p:animEffect transition="in" filter="wipe(up)">
                                      <p:cBhvr>
                                        <p:cTn id="11" dur="500"/>
                                        <p:tgtEl>
                                          <p:spTgt spid="10500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39"/>
                                        </p:tgtEl>
                                        <p:attrNameLst>
                                          <p:attrName>style.visibility</p:attrName>
                                        </p:attrNameLst>
                                      </p:cBhvr>
                                      <p:to>
                                        <p:strVal val="visible"/>
                                      </p:to>
                                    </p:set>
                                    <p:animEffect transition="in" filter="wipe(left)">
                                      <p:cBhvr>
                                        <p:cTn id="16" dur="500"/>
                                        <p:tgtEl>
                                          <p:spTgt spid="41953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68"/>
                                        </p:tgtEl>
                                        <p:attrNameLst>
                                          <p:attrName>style.visibility</p:attrName>
                                        </p:attrNameLst>
                                      </p:cBhvr>
                                      <p:to>
                                        <p:strVal val="visible"/>
                                      </p:to>
                                    </p:set>
                                    <p:animEffect transition="in" filter="fade">
                                      <p:cBhvr>
                                        <p:cTn id="21" dur="500"/>
                                        <p:tgtEl>
                                          <p:spTgt spid="105006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40"/>
                                        </p:tgtEl>
                                        <p:attrNameLst>
                                          <p:attrName>style.visibility</p:attrName>
                                        </p:attrNameLst>
                                      </p:cBhvr>
                                      <p:to>
                                        <p:strVal val="visible"/>
                                      </p:to>
                                    </p:set>
                                    <p:animEffect transition="in" filter="fade">
                                      <p:cBhvr>
                                        <p:cTn id="26" dur="500"/>
                                        <p:tgtEl>
                                          <p:spTgt spid="41953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41"/>
                                        </p:tgtEl>
                                        <p:attrNameLst>
                                          <p:attrName>style.visibility</p:attrName>
                                        </p:attrNameLst>
                                      </p:cBhvr>
                                      <p:to>
                                        <p:strVal val="visible"/>
                                      </p:to>
                                    </p:set>
                                    <p:animEffect transition="in" filter="wipe(left)">
                                      <p:cBhvr>
                                        <p:cTn id="31" dur="500"/>
                                        <p:tgtEl>
                                          <p:spTgt spid="41953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69"/>
                                        </p:tgtEl>
                                        <p:attrNameLst>
                                          <p:attrName>style.visibility</p:attrName>
                                        </p:attrNameLst>
                                      </p:cBhvr>
                                      <p:to>
                                        <p:strVal val="visible"/>
                                      </p:to>
                                    </p:set>
                                    <p:animEffect transition="in" filter="fade">
                                      <p:cBhvr>
                                        <p:cTn id="36" dur="500"/>
                                        <p:tgtEl>
                                          <p:spTgt spid="105006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42"/>
                                        </p:tgtEl>
                                        <p:attrNameLst>
                                          <p:attrName>style.visibility</p:attrName>
                                        </p:attrNameLst>
                                      </p:cBhvr>
                                      <p:to>
                                        <p:strVal val="visible"/>
                                      </p:to>
                                    </p:set>
                                    <p:animEffect transition="in" filter="fade">
                                      <p:cBhvr>
                                        <p:cTn id="41" dur="500"/>
                                        <p:tgtEl>
                                          <p:spTgt spid="419534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43"/>
                                        </p:tgtEl>
                                        <p:attrNameLst>
                                          <p:attrName>style.visibility</p:attrName>
                                        </p:attrNameLst>
                                      </p:cBhvr>
                                      <p:to>
                                        <p:strVal val="visible"/>
                                      </p:to>
                                    </p:set>
                                    <p:animEffect transition="in" filter="wipe(left)">
                                      <p:cBhvr>
                                        <p:cTn id="46" dur="500"/>
                                        <p:tgtEl>
                                          <p:spTgt spid="41953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70"/>
                                        </p:tgtEl>
                                        <p:attrNameLst>
                                          <p:attrName>style.visibility</p:attrName>
                                        </p:attrNameLst>
                                      </p:cBhvr>
                                      <p:to>
                                        <p:strVal val="visible"/>
                                      </p:to>
                                    </p:set>
                                    <p:animEffect transition="in" filter="fade">
                                      <p:cBhvr>
                                        <p:cTn id="51" dur="500"/>
                                        <p:tgtEl>
                                          <p:spTgt spid="105007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44"/>
                                        </p:tgtEl>
                                        <p:attrNameLst>
                                          <p:attrName>style.visibility</p:attrName>
                                        </p:attrNameLst>
                                      </p:cBhvr>
                                      <p:to>
                                        <p:strVal val="visible"/>
                                      </p:to>
                                    </p:set>
                                    <p:animEffect transition="in" filter="fade">
                                      <p:cBhvr>
                                        <p:cTn id="56" dur="500"/>
                                        <p:tgtEl>
                                          <p:spTgt spid="41953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345"/>
                                        </p:tgtEl>
                                        <p:attrNameLst>
                                          <p:attrName>style.visibility</p:attrName>
                                        </p:attrNameLst>
                                      </p:cBhvr>
                                      <p:to>
                                        <p:strVal val="visible"/>
                                      </p:to>
                                    </p:set>
                                    <p:animEffect transition="in" filter="wipe(left)">
                                      <p:cBhvr>
                                        <p:cTn id="61" dur="500"/>
                                        <p:tgtEl>
                                          <p:spTgt spid="419534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50071"/>
                                        </p:tgtEl>
                                        <p:attrNameLst>
                                          <p:attrName>style.visibility</p:attrName>
                                        </p:attrNameLst>
                                      </p:cBhvr>
                                      <p:to>
                                        <p:strVal val="visible"/>
                                      </p:to>
                                    </p:set>
                                    <p:animEffect transition="in" filter="fade">
                                      <p:cBhvr>
                                        <p:cTn id="66" dur="500"/>
                                        <p:tgtEl>
                                          <p:spTgt spid="105007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346"/>
                                        </p:tgtEl>
                                        <p:attrNameLst>
                                          <p:attrName>style.visibility</p:attrName>
                                        </p:attrNameLst>
                                      </p:cBhvr>
                                      <p:to>
                                        <p:strVal val="visible"/>
                                      </p:to>
                                    </p:set>
                                    <p:animEffect transition="in" filter="fade">
                                      <p:cBhvr>
                                        <p:cTn id="71" dur="500"/>
                                        <p:tgtEl>
                                          <p:spTgt spid="419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66" grpId="0"/>
      <p:bldP spid="1050067" grpId="0"/>
      <p:bldP spid="1050068" grpId="0"/>
      <p:bldP spid="1050069" grpId="0"/>
      <p:bldP spid="1050070" grpId="0"/>
      <p:bldP spid="105007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72"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elect</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73"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47" name="表格 4"/>
          <p:cNvGraphicFramePr>
            <a:graphicFrameLocks noGrp="1"/>
          </p:cNvGraphicFramePr>
          <p:nvPr/>
        </p:nvGraphicFramePr>
        <p:xfrm>
          <a:off x="241540" y="745859"/>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collection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kə'lekʃən</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48" name="表格 6"/>
          <p:cNvGraphicFramePr>
            <a:graphicFrameLocks noGrp="1"/>
          </p:cNvGraphicFramePr>
          <p:nvPr/>
        </p:nvGraphicFramePr>
        <p:xfrm>
          <a:off x="241540" y="1935632"/>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collect</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收集＋名词后缀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large  collection  of  pictures</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49" name="表格 13"/>
          <p:cNvGraphicFramePr>
            <a:graphicFrameLocks noGrp="1"/>
          </p:cNvGraphicFramePr>
          <p:nvPr/>
        </p:nvGraphicFramePr>
        <p:xfrm>
          <a:off x="6514877" y="745859"/>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elegant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kern="1200" dirty="0" err="1" smtClean="0">
                          <a:solidFill>
                            <a:schemeClr val="tx1"/>
                          </a:solidFill>
                          <a:latin typeface="Arial Unicode MS" panose="020B0604020202020204" charset="-122"/>
                          <a:ea typeface="Arial Unicode MS" panose="020B0604020202020204" charset="-122"/>
                          <a:cs typeface="Arial Unicode MS" panose="020B0604020202020204" charset="-122"/>
                        </a:rPr>
                        <a:t>elɪɡənt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bl>
          </a:graphicData>
        </a:graphic>
      </p:graphicFrame>
      <p:graphicFrame>
        <p:nvGraphicFramePr>
          <p:cNvPr id="4195350" name="表格 14"/>
          <p:cNvGraphicFramePr>
            <a:graphicFrameLocks noGrp="1"/>
          </p:cNvGraphicFramePr>
          <p:nvPr/>
        </p:nvGraphicFramePr>
        <p:xfrm>
          <a:off x="6514877" y="1935632"/>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a:t>
                      </a:r>
                      <a:r>
                        <a:rPr lang="zh-CN" altLang="en-US" sz="2400" dirty="0" smtClean="0">
                          <a:solidFill>
                            <a:schemeClr val="tx1"/>
                          </a:solidFill>
                        </a:rPr>
                        <a:t>＋</a:t>
                      </a:r>
                      <a:r>
                        <a:rPr lang="en-US" altLang="zh-CN" sz="2400" dirty="0" smtClean="0">
                          <a:solidFill>
                            <a:schemeClr val="tx1"/>
                          </a:solidFill>
                        </a:rPr>
                        <a:t>leg</a:t>
                      </a:r>
                      <a:r>
                        <a:rPr lang="zh-CN" altLang="en-US" sz="2400" dirty="0" smtClean="0">
                          <a:solidFill>
                            <a:schemeClr val="tx1"/>
                          </a:solidFill>
                        </a:rPr>
                        <a:t>＋</a:t>
                      </a:r>
                      <a:r>
                        <a:rPr lang="en-US" altLang="zh-CN" sz="2400" dirty="0" smtClean="0">
                          <a:solidFill>
                            <a:schemeClr val="tx1"/>
                          </a:solidFill>
                        </a:rPr>
                        <a:t>ant</a:t>
                      </a:r>
                      <a:r>
                        <a:rPr lang="zh-CN" altLang="en-US" sz="2400" dirty="0" smtClean="0">
                          <a:solidFill>
                            <a:schemeClr val="tx1"/>
                          </a:solidFill>
                        </a:rPr>
                        <a:t>出＋选＋的→优选的→优雅的</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elegant  make-up</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74" name="文本框 19"/>
          <p:cNvSpPr txBox="1"/>
          <p:nvPr/>
        </p:nvSpPr>
        <p:spPr>
          <a:xfrm>
            <a:off x="2358322" y="1247101"/>
            <a:ext cx="3683727" cy="461665"/>
          </a:xfrm>
          <a:prstGeom prst="rect">
            <a:avLst/>
          </a:prstGeom>
          <a:noFill/>
        </p:spPr>
        <p:txBody>
          <a:bodyPr wrap="square" rtlCol="0">
            <a:spAutoFit/>
          </a:bodyPr>
          <a:lstStyle/>
          <a:p>
            <a:r>
              <a:rPr lang="en-US" altLang="zh-CN" sz="2400" b="1" i="1" dirty="0"/>
              <a:t>n.</a:t>
            </a:r>
            <a:r>
              <a:rPr lang="zh-CN" altLang="en-US" sz="2400" b="1" dirty="0"/>
              <a:t>收集；收集物</a:t>
            </a:r>
            <a:endParaRPr lang="zh-CN" altLang="en-US" sz="2400" dirty="0"/>
          </a:p>
        </p:txBody>
      </p:sp>
      <p:sp>
        <p:nvSpPr>
          <p:cNvPr id="1050075" name="文本框 22"/>
          <p:cNvSpPr txBox="1"/>
          <p:nvPr/>
        </p:nvSpPr>
        <p:spPr>
          <a:xfrm>
            <a:off x="8572400" y="1223693"/>
            <a:ext cx="3370217" cy="461665"/>
          </a:xfrm>
          <a:prstGeom prst="rect">
            <a:avLst/>
          </a:prstGeom>
          <a:noFill/>
        </p:spPr>
        <p:txBody>
          <a:bodyPr wrap="square" rtlCol="0">
            <a:spAutoFit/>
          </a:bodyPr>
          <a:lstStyle/>
          <a:p>
            <a:r>
              <a:rPr lang="en-US" altLang="zh-CN" sz="2400" b="1" i="1" dirty="0"/>
              <a:t>adj.</a:t>
            </a:r>
            <a:r>
              <a:rPr lang="zh-CN" altLang="en-US" sz="2400" b="1" dirty="0"/>
              <a:t>优雅的</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72"/>
                                        </p:tgtEl>
                                        <p:attrNameLst>
                                          <p:attrName>style.visibility</p:attrName>
                                        </p:attrNameLst>
                                      </p:cBhvr>
                                      <p:to>
                                        <p:strVal val="visible"/>
                                      </p:to>
                                    </p:set>
                                    <p:animEffect transition="in" filter="fade">
                                      <p:cBhvr>
                                        <p:cTn id="7" dur="500"/>
                                        <p:tgtEl>
                                          <p:spTgt spid="10500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73"/>
                                        </p:tgtEl>
                                        <p:attrNameLst>
                                          <p:attrName>style.visibility</p:attrName>
                                        </p:attrNameLst>
                                      </p:cBhvr>
                                      <p:to>
                                        <p:strVal val="visible"/>
                                      </p:to>
                                    </p:set>
                                    <p:animEffect transition="in" filter="wipe(up)">
                                      <p:cBhvr>
                                        <p:cTn id="11" dur="500"/>
                                        <p:tgtEl>
                                          <p:spTgt spid="105007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47"/>
                                        </p:tgtEl>
                                        <p:attrNameLst>
                                          <p:attrName>style.visibility</p:attrName>
                                        </p:attrNameLst>
                                      </p:cBhvr>
                                      <p:to>
                                        <p:strVal val="visible"/>
                                      </p:to>
                                    </p:set>
                                    <p:animEffect transition="in" filter="wipe(left)">
                                      <p:cBhvr>
                                        <p:cTn id="16" dur="500"/>
                                        <p:tgtEl>
                                          <p:spTgt spid="41953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74"/>
                                        </p:tgtEl>
                                        <p:attrNameLst>
                                          <p:attrName>style.visibility</p:attrName>
                                        </p:attrNameLst>
                                      </p:cBhvr>
                                      <p:to>
                                        <p:strVal val="visible"/>
                                      </p:to>
                                    </p:set>
                                    <p:animEffect transition="in" filter="fade">
                                      <p:cBhvr>
                                        <p:cTn id="21" dur="500"/>
                                        <p:tgtEl>
                                          <p:spTgt spid="10500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48"/>
                                        </p:tgtEl>
                                        <p:attrNameLst>
                                          <p:attrName>style.visibility</p:attrName>
                                        </p:attrNameLst>
                                      </p:cBhvr>
                                      <p:to>
                                        <p:strVal val="visible"/>
                                      </p:to>
                                    </p:set>
                                    <p:animEffect transition="in" filter="fade">
                                      <p:cBhvr>
                                        <p:cTn id="26" dur="500"/>
                                        <p:tgtEl>
                                          <p:spTgt spid="41953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49"/>
                                        </p:tgtEl>
                                        <p:attrNameLst>
                                          <p:attrName>style.visibility</p:attrName>
                                        </p:attrNameLst>
                                      </p:cBhvr>
                                      <p:to>
                                        <p:strVal val="visible"/>
                                      </p:to>
                                    </p:set>
                                    <p:animEffect transition="in" filter="wipe(left)">
                                      <p:cBhvr>
                                        <p:cTn id="31" dur="500"/>
                                        <p:tgtEl>
                                          <p:spTgt spid="41953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75"/>
                                        </p:tgtEl>
                                        <p:attrNameLst>
                                          <p:attrName>style.visibility</p:attrName>
                                        </p:attrNameLst>
                                      </p:cBhvr>
                                      <p:to>
                                        <p:strVal val="visible"/>
                                      </p:to>
                                    </p:set>
                                    <p:animEffect transition="in" filter="fade">
                                      <p:cBhvr>
                                        <p:cTn id="36" dur="500"/>
                                        <p:tgtEl>
                                          <p:spTgt spid="105007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50"/>
                                        </p:tgtEl>
                                        <p:attrNameLst>
                                          <p:attrName>style.visibility</p:attrName>
                                        </p:attrNameLst>
                                      </p:cBhvr>
                                      <p:to>
                                        <p:strVal val="visible"/>
                                      </p:to>
                                    </p:set>
                                    <p:animEffect transition="in" filter="fade">
                                      <p:cBhvr>
                                        <p:cTn id="41" dur="500"/>
                                        <p:tgtEl>
                                          <p:spTgt spid="419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72" grpId="0"/>
      <p:bldP spid="1050073" grpId="0"/>
      <p:bldP spid="1050074" grpId="0"/>
      <p:bldP spid="105007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76"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electric</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77"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51" name="表格 4"/>
          <p:cNvGraphicFramePr>
            <a:graphicFrameLocks noGrp="1"/>
          </p:cNvGraphicFramePr>
          <p:nvPr/>
        </p:nvGraphicFramePr>
        <p:xfrm>
          <a:off x="241540" y="768161"/>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electric</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ɪ'lektrɪk</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52" name="表格 6"/>
          <p:cNvGraphicFramePr>
            <a:graphicFrameLocks noGrp="1"/>
          </p:cNvGraphicFramePr>
          <p:nvPr/>
        </p:nvGraphicFramePr>
        <p:xfrm>
          <a:off x="241540" y="1781810"/>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electr</a:t>
                      </a:r>
                      <a:r>
                        <a:rPr lang="zh-CN" altLang="en-US" sz="2400" dirty="0" smtClean="0">
                          <a:solidFill>
                            <a:schemeClr val="tx1"/>
                          </a:solidFill>
                        </a:rPr>
                        <a:t>＋</a:t>
                      </a:r>
                      <a:r>
                        <a:rPr lang="en-US" altLang="zh-CN" sz="2400" dirty="0" err="1" smtClean="0">
                          <a:solidFill>
                            <a:schemeClr val="tx1"/>
                          </a:solidFill>
                        </a:rPr>
                        <a:t>ic</a:t>
                      </a:r>
                      <a:r>
                        <a:rPr lang="zh-CN" altLang="en-US" sz="2400" dirty="0" smtClean="0">
                          <a:solidFill>
                            <a:schemeClr val="tx1"/>
                          </a:solidFill>
                        </a:rPr>
                        <a:t>电＋的</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an  electric  lamp</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53" name="表格 9"/>
          <p:cNvGraphicFramePr>
            <a:graphicFrameLocks noGrp="1"/>
          </p:cNvGraphicFramePr>
          <p:nvPr/>
        </p:nvGraphicFramePr>
        <p:xfrm>
          <a:off x="241540" y="3286742"/>
          <a:ext cx="5427740" cy="914400"/>
        </p:xfrm>
        <a:graphic>
          <a:graphicData uri="http://schemas.openxmlformats.org/drawingml/2006/table">
            <a:tbl>
              <a:tblPr firstRow="1" bandRow="1">
                <a:tableStyleId>{93296810-A885-4BE3-A3E7-6D5BEEA58F35}</a:tableStyleId>
              </a:tblPr>
              <a:tblGrid>
                <a:gridCol w="2523962"/>
                <a:gridCol w="2903778"/>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electrical</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ɪ'lektrɪkl</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54" name="表格 10"/>
          <p:cNvGraphicFramePr>
            <a:graphicFrameLocks noGrp="1"/>
          </p:cNvGraphicFramePr>
          <p:nvPr/>
        </p:nvGraphicFramePr>
        <p:xfrm>
          <a:off x="241540" y="4368450"/>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electric</a:t>
                      </a:r>
                      <a:r>
                        <a:rPr lang="zh-CN" altLang="en-US" sz="2400" dirty="0" smtClean="0">
                          <a:solidFill>
                            <a:schemeClr val="tx1"/>
                          </a:solidFill>
                        </a:rPr>
                        <a:t>＋</a:t>
                      </a:r>
                      <a:r>
                        <a:rPr lang="en-US" altLang="zh-CN" sz="2400" dirty="0" smtClean="0">
                          <a:solidFill>
                            <a:schemeClr val="tx1"/>
                          </a:solidFill>
                        </a:rPr>
                        <a:t>al</a:t>
                      </a:r>
                      <a:r>
                        <a:rPr lang="zh-CN" altLang="en-US" sz="2400" dirty="0" smtClean="0">
                          <a:solidFill>
                            <a:schemeClr val="tx1"/>
                          </a:solidFill>
                        </a:rPr>
                        <a:t>电的＋形容词后缀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electrical  engineers</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55" name="表格 13"/>
          <p:cNvGraphicFramePr>
            <a:graphicFrameLocks noGrp="1"/>
          </p:cNvGraphicFramePr>
          <p:nvPr/>
        </p:nvGraphicFramePr>
        <p:xfrm>
          <a:off x="6514877" y="768161"/>
          <a:ext cx="5427740" cy="914400"/>
        </p:xfrm>
        <a:graphic>
          <a:graphicData uri="http://schemas.openxmlformats.org/drawingml/2006/table">
            <a:tbl>
              <a:tblPr firstRow="1" bandRow="1">
                <a:tableStyleId>{93296810-A885-4BE3-A3E7-6D5BEEA58F35}</a:tableStyleId>
              </a:tblPr>
              <a:tblGrid>
                <a:gridCol w="2406099"/>
                <a:gridCol w="3021641"/>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electricity</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ɪˌlek'trɪsətɪ</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56" name="表格 14"/>
          <p:cNvGraphicFramePr>
            <a:graphicFrameLocks noGrp="1"/>
          </p:cNvGraphicFramePr>
          <p:nvPr/>
        </p:nvGraphicFramePr>
        <p:xfrm>
          <a:off x="6514877" y="1781810"/>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electric</a:t>
                      </a:r>
                      <a:r>
                        <a:rPr lang="zh-CN" altLang="en-US" sz="2400" dirty="0" smtClean="0">
                          <a:solidFill>
                            <a:schemeClr val="tx1"/>
                          </a:solidFill>
                        </a:rPr>
                        <a:t>＋</a:t>
                      </a:r>
                      <a:r>
                        <a:rPr lang="en-US" altLang="zh-CN" sz="2400" dirty="0" err="1" smtClean="0">
                          <a:solidFill>
                            <a:schemeClr val="tx1"/>
                          </a:solidFill>
                        </a:rPr>
                        <a:t>ity</a:t>
                      </a:r>
                      <a:r>
                        <a:rPr lang="zh-CN" altLang="en-US" sz="2400" dirty="0" smtClean="0">
                          <a:solidFill>
                            <a:schemeClr val="tx1"/>
                          </a:solidFill>
                        </a:rPr>
                        <a:t>电的＋名词后缀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be  short  of  electricity</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同</a:t>
                      </a:r>
                      <a:r>
                        <a:rPr lang="en-US" altLang="zh-CN" sz="2400" b="1" kern="1200" dirty="0" smtClean="0">
                          <a:solidFill>
                            <a:schemeClr val="tx1"/>
                          </a:solidFill>
                          <a:latin typeface="+mn-lt"/>
                          <a:ea typeface="+mn-ea"/>
                          <a:cs typeface="+mn-cs"/>
                        </a:rPr>
                        <a:t>]power</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57" name="表格 15"/>
          <p:cNvGraphicFramePr>
            <a:graphicFrameLocks noGrp="1"/>
          </p:cNvGraphicFramePr>
          <p:nvPr/>
        </p:nvGraphicFramePr>
        <p:xfrm>
          <a:off x="6514877" y="3286742"/>
          <a:ext cx="5428800" cy="914400"/>
        </p:xfrm>
        <a:graphic>
          <a:graphicData uri="http://schemas.openxmlformats.org/drawingml/2006/table">
            <a:tbl>
              <a:tblPr firstRow="1" bandRow="1">
                <a:tableStyleId>{93296810-A885-4BE3-A3E7-6D5BEEA58F35}</a:tableStyleId>
              </a:tblPr>
              <a:tblGrid>
                <a:gridCol w="2350343"/>
                <a:gridCol w="3078457"/>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electronic</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ɪlek'trɒnɪk</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58" name="表格 16"/>
          <p:cNvGraphicFramePr>
            <a:graphicFrameLocks noGrp="1"/>
          </p:cNvGraphicFramePr>
          <p:nvPr/>
        </p:nvGraphicFramePr>
        <p:xfrm>
          <a:off x="6514877" y="4368450"/>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electron</a:t>
                      </a:r>
                      <a:r>
                        <a:rPr lang="zh-CN" altLang="en-US" sz="2400" dirty="0" smtClean="0">
                          <a:solidFill>
                            <a:schemeClr val="tx1"/>
                          </a:solidFill>
                        </a:rPr>
                        <a:t>＋</a:t>
                      </a:r>
                      <a:r>
                        <a:rPr lang="en-US" altLang="zh-CN" sz="2400" dirty="0" err="1" smtClean="0">
                          <a:solidFill>
                            <a:schemeClr val="tx1"/>
                          </a:solidFill>
                        </a:rPr>
                        <a:t>ic</a:t>
                      </a:r>
                      <a:r>
                        <a:rPr lang="zh-CN" altLang="en-US" sz="2400" dirty="0" smtClean="0">
                          <a:solidFill>
                            <a:schemeClr val="tx1"/>
                          </a:solidFill>
                        </a:rPr>
                        <a:t>电子＋的</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an  electronic  watch</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78" name="文本框 19"/>
          <p:cNvSpPr txBox="1"/>
          <p:nvPr/>
        </p:nvSpPr>
        <p:spPr>
          <a:xfrm>
            <a:off x="2358322" y="1243645"/>
            <a:ext cx="3683727" cy="461665"/>
          </a:xfrm>
          <a:prstGeom prst="rect">
            <a:avLst/>
          </a:prstGeom>
          <a:noFill/>
        </p:spPr>
        <p:txBody>
          <a:bodyPr wrap="square" rtlCol="0">
            <a:spAutoFit/>
          </a:bodyPr>
          <a:lstStyle/>
          <a:p>
            <a:r>
              <a:rPr lang="en-US" altLang="zh-CN" sz="2400" b="1" i="1" dirty="0"/>
              <a:t>adj.</a:t>
            </a:r>
            <a:r>
              <a:rPr lang="zh-CN" altLang="en-US" sz="2400" b="1" dirty="0"/>
              <a:t>电的</a:t>
            </a:r>
            <a:endParaRPr lang="zh-CN" altLang="en-US" sz="2400" dirty="0"/>
          </a:p>
        </p:txBody>
      </p:sp>
      <p:sp>
        <p:nvSpPr>
          <p:cNvPr id="1050079" name="文本框 20"/>
          <p:cNvSpPr txBox="1"/>
          <p:nvPr/>
        </p:nvSpPr>
        <p:spPr>
          <a:xfrm>
            <a:off x="2763585" y="3753711"/>
            <a:ext cx="3370217" cy="461665"/>
          </a:xfrm>
          <a:prstGeom prst="rect">
            <a:avLst/>
          </a:prstGeom>
          <a:noFill/>
        </p:spPr>
        <p:txBody>
          <a:bodyPr wrap="square" rtlCol="0">
            <a:spAutoFit/>
          </a:bodyPr>
          <a:lstStyle/>
          <a:p>
            <a:r>
              <a:rPr lang="en-US" altLang="zh-CN" sz="2400" b="1" i="1" dirty="0"/>
              <a:t>adj.</a:t>
            </a:r>
            <a:r>
              <a:rPr lang="zh-CN" altLang="en-US" sz="2400" b="1" dirty="0"/>
              <a:t>与电相关的</a:t>
            </a:r>
            <a:endParaRPr lang="zh-CN" altLang="en-US" sz="2400" b="1" dirty="0"/>
          </a:p>
        </p:txBody>
      </p:sp>
      <p:sp>
        <p:nvSpPr>
          <p:cNvPr id="1050080" name="文本框 22"/>
          <p:cNvSpPr txBox="1"/>
          <p:nvPr/>
        </p:nvSpPr>
        <p:spPr>
          <a:xfrm>
            <a:off x="8906932" y="1243645"/>
            <a:ext cx="3370217" cy="461665"/>
          </a:xfrm>
          <a:prstGeom prst="rect">
            <a:avLst/>
          </a:prstGeom>
          <a:noFill/>
        </p:spPr>
        <p:txBody>
          <a:bodyPr wrap="square" rtlCol="0">
            <a:spAutoFit/>
          </a:bodyPr>
          <a:lstStyle/>
          <a:p>
            <a:r>
              <a:rPr lang="en-US" altLang="zh-CN" sz="2400" b="1" i="1" dirty="0"/>
              <a:t>n.</a:t>
            </a:r>
            <a:r>
              <a:rPr lang="zh-CN" altLang="en-US" sz="2400" b="1" dirty="0"/>
              <a:t>电</a:t>
            </a:r>
            <a:endParaRPr lang="zh-CN" altLang="en-US" sz="2400" dirty="0"/>
          </a:p>
        </p:txBody>
      </p:sp>
      <p:sp>
        <p:nvSpPr>
          <p:cNvPr id="1050081" name="文本框 23"/>
          <p:cNvSpPr txBox="1"/>
          <p:nvPr/>
        </p:nvSpPr>
        <p:spPr>
          <a:xfrm>
            <a:off x="8918083" y="3753711"/>
            <a:ext cx="3370217" cy="461665"/>
          </a:xfrm>
          <a:prstGeom prst="rect">
            <a:avLst/>
          </a:prstGeom>
          <a:noFill/>
        </p:spPr>
        <p:txBody>
          <a:bodyPr wrap="square" rtlCol="0">
            <a:spAutoFit/>
          </a:bodyPr>
          <a:lstStyle/>
          <a:p>
            <a:r>
              <a:rPr lang="en-US" altLang="zh-CN" sz="2400" b="1" i="1" dirty="0"/>
              <a:t>adj</a:t>
            </a:r>
            <a:r>
              <a:rPr lang="en-US" altLang="zh-CN" sz="2400" b="1" dirty="0"/>
              <a:t>.</a:t>
            </a:r>
            <a:r>
              <a:rPr lang="zh-CN" altLang="en-US" sz="2400" b="1" dirty="0"/>
              <a:t>电子的</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76"/>
                                        </p:tgtEl>
                                        <p:attrNameLst>
                                          <p:attrName>style.visibility</p:attrName>
                                        </p:attrNameLst>
                                      </p:cBhvr>
                                      <p:to>
                                        <p:strVal val="visible"/>
                                      </p:to>
                                    </p:set>
                                    <p:animEffect transition="in" filter="fade">
                                      <p:cBhvr>
                                        <p:cTn id="7" dur="500"/>
                                        <p:tgtEl>
                                          <p:spTgt spid="10500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77"/>
                                        </p:tgtEl>
                                        <p:attrNameLst>
                                          <p:attrName>style.visibility</p:attrName>
                                        </p:attrNameLst>
                                      </p:cBhvr>
                                      <p:to>
                                        <p:strVal val="visible"/>
                                      </p:to>
                                    </p:set>
                                    <p:animEffect transition="in" filter="wipe(up)">
                                      <p:cBhvr>
                                        <p:cTn id="11" dur="500"/>
                                        <p:tgtEl>
                                          <p:spTgt spid="105007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51"/>
                                        </p:tgtEl>
                                        <p:attrNameLst>
                                          <p:attrName>style.visibility</p:attrName>
                                        </p:attrNameLst>
                                      </p:cBhvr>
                                      <p:to>
                                        <p:strVal val="visible"/>
                                      </p:to>
                                    </p:set>
                                    <p:animEffect transition="in" filter="wipe(left)">
                                      <p:cBhvr>
                                        <p:cTn id="16" dur="500"/>
                                        <p:tgtEl>
                                          <p:spTgt spid="41953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78"/>
                                        </p:tgtEl>
                                        <p:attrNameLst>
                                          <p:attrName>style.visibility</p:attrName>
                                        </p:attrNameLst>
                                      </p:cBhvr>
                                      <p:to>
                                        <p:strVal val="visible"/>
                                      </p:to>
                                    </p:set>
                                    <p:animEffect transition="in" filter="fade">
                                      <p:cBhvr>
                                        <p:cTn id="21" dur="500"/>
                                        <p:tgtEl>
                                          <p:spTgt spid="105007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52"/>
                                        </p:tgtEl>
                                        <p:attrNameLst>
                                          <p:attrName>style.visibility</p:attrName>
                                        </p:attrNameLst>
                                      </p:cBhvr>
                                      <p:to>
                                        <p:strVal val="visible"/>
                                      </p:to>
                                    </p:set>
                                    <p:animEffect transition="in" filter="fade">
                                      <p:cBhvr>
                                        <p:cTn id="26" dur="500"/>
                                        <p:tgtEl>
                                          <p:spTgt spid="419535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53"/>
                                        </p:tgtEl>
                                        <p:attrNameLst>
                                          <p:attrName>style.visibility</p:attrName>
                                        </p:attrNameLst>
                                      </p:cBhvr>
                                      <p:to>
                                        <p:strVal val="visible"/>
                                      </p:to>
                                    </p:set>
                                    <p:animEffect transition="in" filter="wipe(left)">
                                      <p:cBhvr>
                                        <p:cTn id="31" dur="500"/>
                                        <p:tgtEl>
                                          <p:spTgt spid="41953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79"/>
                                        </p:tgtEl>
                                        <p:attrNameLst>
                                          <p:attrName>style.visibility</p:attrName>
                                        </p:attrNameLst>
                                      </p:cBhvr>
                                      <p:to>
                                        <p:strVal val="visible"/>
                                      </p:to>
                                    </p:set>
                                    <p:animEffect transition="in" filter="fade">
                                      <p:cBhvr>
                                        <p:cTn id="36" dur="500"/>
                                        <p:tgtEl>
                                          <p:spTgt spid="10500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54"/>
                                        </p:tgtEl>
                                        <p:attrNameLst>
                                          <p:attrName>style.visibility</p:attrName>
                                        </p:attrNameLst>
                                      </p:cBhvr>
                                      <p:to>
                                        <p:strVal val="visible"/>
                                      </p:to>
                                    </p:set>
                                    <p:animEffect transition="in" filter="fade">
                                      <p:cBhvr>
                                        <p:cTn id="41" dur="500"/>
                                        <p:tgtEl>
                                          <p:spTgt spid="41953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55"/>
                                        </p:tgtEl>
                                        <p:attrNameLst>
                                          <p:attrName>style.visibility</p:attrName>
                                        </p:attrNameLst>
                                      </p:cBhvr>
                                      <p:to>
                                        <p:strVal val="visible"/>
                                      </p:to>
                                    </p:set>
                                    <p:animEffect transition="in" filter="wipe(left)">
                                      <p:cBhvr>
                                        <p:cTn id="46" dur="500"/>
                                        <p:tgtEl>
                                          <p:spTgt spid="41953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80"/>
                                        </p:tgtEl>
                                        <p:attrNameLst>
                                          <p:attrName>style.visibility</p:attrName>
                                        </p:attrNameLst>
                                      </p:cBhvr>
                                      <p:to>
                                        <p:strVal val="visible"/>
                                      </p:to>
                                    </p:set>
                                    <p:animEffect transition="in" filter="fade">
                                      <p:cBhvr>
                                        <p:cTn id="51" dur="500"/>
                                        <p:tgtEl>
                                          <p:spTgt spid="105008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56"/>
                                        </p:tgtEl>
                                        <p:attrNameLst>
                                          <p:attrName>style.visibility</p:attrName>
                                        </p:attrNameLst>
                                      </p:cBhvr>
                                      <p:to>
                                        <p:strVal val="visible"/>
                                      </p:to>
                                    </p:set>
                                    <p:animEffect transition="in" filter="fade">
                                      <p:cBhvr>
                                        <p:cTn id="56" dur="500"/>
                                        <p:tgtEl>
                                          <p:spTgt spid="41953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357"/>
                                        </p:tgtEl>
                                        <p:attrNameLst>
                                          <p:attrName>style.visibility</p:attrName>
                                        </p:attrNameLst>
                                      </p:cBhvr>
                                      <p:to>
                                        <p:strVal val="visible"/>
                                      </p:to>
                                    </p:set>
                                    <p:animEffect transition="in" filter="wipe(left)">
                                      <p:cBhvr>
                                        <p:cTn id="61" dur="500"/>
                                        <p:tgtEl>
                                          <p:spTgt spid="419535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50081"/>
                                        </p:tgtEl>
                                        <p:attrNameLst>
                                          <p:attrName>style.visibility</p:attrName>
                                        </p:attrNameLst>
                                      </p:cBhvr>
                                      <p:to>
                                        <p:strVal val="visible"/>
                                      </p:to>
                                    </p:set>
                                    <p:animEffect transition="in" filter="fade">
                                      <p:cBhvr>
                                        <p:cTn id="66" dur="500"/>
                                        <p:tgtEl>
                                          <p:spTgt spid="105008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358"/>
                                        </p:tgtEl>
                                        <p:attrNameLst>
                                          <p:attrName>style.visibility</p:attrName>
                                        </p:attrNameLst>
                                      </p:cBhvr>
                                      <p:to>
                                        <p:strVal val="visible"/>
                                      </p:to>
                                    </p:set>
                                    <p:animEffect transition="in" filter="fade">
                                      <p:cBhvr>
                                        <p:cTn id="71" dur="500"/>
                                        <p:tgtEl>
                                          <p:spTgt spid="4195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76" grpId="0"/>
      <p:bldP spid="1050077" grpId="0"/>
      <p:bldP spid="1050078" grpId="0"/>
      <p:bldP spid="1050079" grpId="0"/>
      <p:bldP spid="1050080" grpId="0"/>
      <p:bldP spid="10500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82"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employ</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83"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59"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employ</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ɪm'plɔɪ</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60" name="表格 6"/>
          <p:cNvGraphicFramePr>
            <a:graphicFrameLocks noGrp="1"/>
          </p:cNvGraphicFramePr>
          <p:nvPr/>
        </p:nvGraphicFramePr>
        <p:xfrm>
          <a:off x="6092078" y="1193492"/>
          <a:ext cx="5669862" cy="914400"/>
        </p:xfrm>
        <a:graphic>
          <a:graphicData uri="http://schemas.openxmlformats.org/drawingml/2006/table">
            <a:tbl>
              <a:tblPr firstRow="1" bandRow="1">
                <a:tableStyleId>{5C22544A-7EE6-4342-B048-85BDC9FD1C3A}</a:tableStyleId>
              </a:tblPr>
              <a:tblGrid>
                <a:gridCol w="825686"/>
                <a:gridCol w="4844176"/>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em</a:t>
                      </a:r>
                      <a:r>
                        <a:rPr lang="zh-CN" altLang="en-US" sz="2400" dirty="0" smtClean="0">
                          <a:solidFill>
                            <a:schemeClr val="tx1"/>
                          </a:solidFill>
                        </a:rPr>
                        <a:t>＋</a:t>
                      </a:r>
                      <a:r>
                        <a:rPr lang="en-US" altLang="zh-CN" sz="2400" dirty="0" smtClean="0">
                          <a:solidFill>
                            <a:schemeClr val="tx1"/>
                          </a:solidFill>
                        </a:rPr>
                        <a:t>ploy</a:t>
                      </a:r>
                      <a:r>
                        <a:rPr lang="zh-CN" altLang="en-US" sz="2400" dirty="0" smtClean="0">
                          <a:solidFill>
                            <a:schemeClr val="tx1"/>
                          </a:solidFill>
                        </a:rPr>
                        <a:t>拿＋用→雇用</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employ  a  lot  of  workers</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61" name="表格 9"/>
          <p:cNvGraphicFramePr>
            <a:graphicFrameLocks noGrp="1"/>
          </p:cNvGraphicFramePr>
          <p:nvPr/>
        </p:nvGraphicFramePr>
        <p:xfrm>
          <a:off x="241540" y="2865030"/>
          <a:ext cx="5427740" cy="914400"/>
        </p:xfrm>
        <a:graphic>
          <a:graphicData uri="http://schemas.openxmlformats.org/drawingml/2006/table">
            <a:tbl>
              <a:tblPr firstRow="1" bandRow="1">
                <a:tableStyleId>{93296810-A885-4BE3-A3E7-6D5BEEA58F35}</a:tableStyleId>
              </a:tblPr>
              <a:tblGrid>
                <a:gridCol w="2326296"/>
                <a:gridCol w="3101444"/>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employment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ɪm'plɔɪmənt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62" name="表格 10"/>
          <p:cNvGraphicFramePr>
            <a:graphicFrameLocks noGrp="1"/>
          </p:cNvGraphicFramePr>
          <p:nvPr/>
        </p:nvGraphicFramePr>
        <p:xfrm>
          <a:off x="6092078" y="2884643"/>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employ</a:t>
                      </a:r>
                      <a:r>
                        <a:rPr lang="zh-CN" altLang="en-US" sz="2400" dirty="0" smtClean="0">
                          <a:solidFill>
                            <a:schemeClr val="tx1"/>
                          </a:solidFill>
                        </a:rPr>
                        <a:t>＋</a:t>
                      </a:r>
                      <a:r>
                        <a:rPr lang="en-US" altLang="zh-CN" sz="2400" dirty="0" err="1" smtClean="0">
                          <a:solidFill>
                            <a:schemeClr val="tx1"/>
                          </a:solidFill>
                        </a:rPr>
                        <a:t>ment</a:t>
                      </a:r>
                      <a:r>
                        <a:rPr lang="zh-CN" altLang="en-US" sz="2400" dirty="0" smtClean="0">
                          <a:solidFill>
                            <a:schemeClr val="tx1"/>
                          </a:solidFill>
                        </a:rPr>
                        <a:t>雇用＋名词后缀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employment  rate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84" name="文本框 19"/>
          <p:cNvSpPr txBox="1"/>
          <p:nvPr/>
        </p:nvSpPr>
        <p:spPr>
          <a:xfrm>
            <a:off x="2538649" y="1642094"/>
            <a:ext cx="3370217" cy="461665"/>
          </a:xfrm>
          <a:prstGeom prst="rect">
            <a:avLst/>
          </a:prstGeom>
          <a:noFill/>
        </p:spPr>
        <p:txBody>
          <a:bodyPr wrap="square" rtlCol="0">
            <a:spAutoFit/>
          </a:bodyPr>
          <a:lstStyle/>
          <a:p>
            <a:r>
              <a:rPr lang="en-US" altLang="zh-CN" sz="2400" b="1" i="1" dirty="0"/>
              <a:t>v.</a:t>
            </a:r>
            <a:r>
              <a:rPr lang="zh-CN" altLang="en-US" sz="2400" b="1" dirty="0"/>
              <a:t>雇用</a:t>
            </a:r>
            <a:endParaRPr lang="zh-CN" altLang="en-US" sz="2400" dirty="0"/>
          </a:p>
        </p:txBody>
      </p:sp>
      <p:sp>
        <p:nvSpPr>
          <p:cNvPr id="1050085" name="文本框 20"/>
          <p:cNvSpPr txBox="1"/>
          <p:nvPr/>
        </p:nvSpPr>
        <p:spPr>
          <a:xfrm>
            <a:off x="2560955" y="3340686"/>
            <a:ext cx="3370217" cy="461665"/>
          </a:xfrm>
          <a:prstGeom prst="rect">
            <a:avLst/>
          </a:prstGeom>
          <a:noFill/>
        </p:spPr>
        <p:txBody>
          <a:bodyPr wrap="square" rtlCol="0">
            <a:spAutoFit/>
          </a:bodyPr>
          <a:lstStyle/>
          <a:p>
            <a:r>
              <a:rPr lang="en-US" altLang="zh-CN" sz="2400" b="1" i="1" dirty="0"/>
              <a:t>n.</a:t>
            </a:r>
            <a:r>
              <a:rPr lang="zh-CN" altLang="en-US" sz="2400" b="1" dirty="0"/>
              <a:t>雇用；就业</a:t>
            </a:r>
            <a:endParaRPr lang="zh-CN" altLang="en-US" sz="2400" b="1" dirty="0"/>
          </a:p>
        </p:txBody>
      </p:sp>
      <p:graphicFrame>
        <p:nvGraphicFramePr>
          <p:cNvPr id="4195363" name="表格 11"/>
          <p:cNvGraphicFramePr>
            <a:graphicFrameLocks noGrp="1"/>
          </p:cNvGraphicFramePr>
          <p:nvPr/>
        </p:nvGraphicFramePr>
        <p:xfrm>
          <a:off x="241539" y="4533079"/>
          <a:ext cx="5707569" cy="914400"/>
        </p:xfrm>
        <a:graphic>
          <a:graphicData uri="http://schemas.openxmlformats.org/drawingml/2006/table">
            <a:tbl>
              <a:tblPr firstRow="1" bandRow="1">
                <a:tableStyleId>{93296810-A885-4BE3-A3E7-6D5BEEA58F35}</a:tableStyleId>
              </a:tblPr>
              <a:tblGrid>
                <a:gridCol w="2721998"/>
                <a:gridCol w="2985571"/>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unemployment</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/ˌ</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ʌnɪm'plɔɪmənt</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364" name="表格 12"/>
          <p:cNvGraphicFramePr>
            <a:graphicFrameLocks noGrp="1"/>
          </p:cNvGraphicFramePr>
          <p:nvPr/>
        </p:nvGraphicFramePr>
        <p:xfrm>
          <a:off x="6092078" y="4552692"/>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un</a:t>
                      </a:r>
                      <a:r>
                        <a:rPr lang="zh-CN" altLang="en-US" sz="2400" dirty="0" smtClean="0">
                          <a:solidFill>
                            <a:schemeClr val="tx1"/>
                          </a:solidFill>
                        </a:rPr>
                        <a:t>＋</a:t>
                      </a:r>
                      <a:r>
                        <a:rPr lang="en-US" altLang="zh-CN" sz="2400" dirty="0" smtClean="0">
                          <a:solidFill>
                            <a:schemeClr val="tx1"/>
                          </a:solidFill>
                        </a:rPr>
                        <a:t>employment</a:t>
                      </a:r>
                      <a:r>
                        <a:rPr lang="zh-CN" altLang="en-US" sz="2400" dirty="0" smtClean="0">
                          <a:solidFill>
                            <a:schemeClr val="tx1"/>
                          </a:solidFill>
                        </a:rPr>
                        <a:t>不＋就业→失业</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unemployment  rate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86" name="文本框 20"/>
          <p:cNvSpPr txBox="1"/>
          <p:nvPr/>
        </p:nvSpPr>
        <p:spPr>
          <a:xfrm>
            <a:off x="2985568" y="5019751"/>
            <a:ext cx="2699133" cy="461665"/>
          </a:xfrm>
          <a:prstGeom prst="rect">
            <a:avLst/>
          </a:prstGeom>
          <a:noFill/>
        </p:spPr>
        <p:txBody>
          <a:bodyPr wrap="square" rtlCol="0">
            <a:spAutoFit/>
          </a:bodyPr>
          <a:lstStyle/>
          <a:p>
            <a:r>
              <a:rPr lang="en-US" altLang="zh-CN" sz="2400" b="1" i="1" dirty="0"/>
              <a:t>n.</a:t>
            </a:r>
            <a:r>
              <a:rPr lang="zh-CN" altLang="en-US" sz="2400" b="1" dirty="0"/>
              <a:t>失业</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82"/>
                                        </p:tgtEl>
                                        <p:attrNameLst>
                                          <p:attrName>style.visibility</p:attrName>
                                        </p:attrNameLst>
                                      </p:cBhvr>
                                      <p:to>
                                        <p:strVal val="visible"/>
                                      </p:to>
                                    </p:set>
                                    <p:animEffect transition="in" filter="fade">
                                      <p:cBhvr>
                                        <p:cTn id="7" dur="500"/>
                                        <p:tgtEl>
                                          <p:spTgt spid="105008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83"/>
                                        </p:tgtEl>
                                        <p:attrNameLst>
                                          <p:attrName>style.visibility</p:attrName>
                                        </p:attrNameLst>
                                      </p:cBhvr>
                                      <p:to>
                                        <p:strVal val="visible"/>
                                      </p:to>
                                    </p:set>
                                    <p:animEffect transition="in" filter="wipe(up)">
                                      <p:cBhvr>
                                        <p:cTn id="11" dur="500"/>
                                        <p:tgtEl>
                                          <p:spTgt spid="105008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59"/>
                                        </p:tgtEl>
                                        <p:attrNameLst>
                                          <p:attrName>style.visibility</p:attrName>
                                        </p:attrNameLst>
                                      </p:cBhvr>
                                      <p:to>
                                        <p:strVal val="visible"/>
                                      </p:to>
                                    </p:set>
                                    <p:animEffect transition="in" filter="wipe(left)">
                                      <p:cBhvr>
                                        <p:cTn id="16" dur="500"/>
                                        <p:tgtEl>
                                          <p:spTgt spid="41953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84"/>
                                        </p:tgtEl>
                                        <p:attrNameLst>
                                          <p:attrName>style.visibility</p:attrName>
                                        </p:attrNameLst>
                                      </p:cBhvr>
                                      <p:to>
                                        <p:strVal val="visible"/>
                                      </p:to>
                                    </p:set>
                                    <p:animEffect transition="in" filter="fade">
                                      <p:cBhvr>
                                        <p:cTn id="21" dur="500"/>
                                        <p:tgtEl>
                                          <p:spTgt spid="105008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60"/>
                                        </p:tgtEl>
                                        <p:attrNameLst>
                                          <p:attrName>style.visibility</p:attrName>
                                        </p:attrNameLst>
                                      </p:cBhvr>
                                      <p:to>
                                        <p:strVal val="visible"/>
                                      </p:to>
                                    </p:set>
                                    <p:animEffect transition="in" filter="fade">
                                      <p:cBhvr>
                                        <p:cTn id="26" dur="500"/>
                                        <p:tgtEl>
                                          <p:spTgt spid="419536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61"/>
                                        </p:tgtEl>
                                        <p:attrNameLst>
                                          <p:attrName>style.visibility</p:attrName>
                                        </p:attrNameLst>
                                      </p:cBhvr>
                                      <p:to>
                                        <p:strVal val="visible"/>
                                      </p:to>
                                    </p:set>
                                    <p:animEffect transition="in" filter="wipe(left)">
                                      <p:cBhvr>
                                        <p:cTn id="31" dur="500"/>
                                        <p:tgtEl>
                                          <p:spTgt spid="419536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85"/>
                                        </p:tgtEl>
                                        <p:attrNameLst>
                                          <p:attrName>style.visibility</p:attrName>
                                        </p:attrNameLst>
                                      </p:cBhvr>
                                      <p:to>
                                        <p:strVal val="visible"/>
                                      </p:to>
                                    </p:set>
                                    <p:animEffect transition="in" filter="fade">
                                      <p:cBhvr>
                                        <p:cTn id="36" dur="500"/>
                                        <p:tgtEl>
                                          <p:spTgt spid="105008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62"/>
                                        </p:tgtEl>
                                        <p:attrNameLst>
                                          <p:attrName>style.visibility</p:attrName>
                                        </p:attrNameLst>
                                      </p:cBhvr>
                                      <p:to>
                                        <p:strVal val="visible"/>
                                      </p:to>
                                    </p:set>
                                    <p:animEffect transition="in" filter="fade">
                                      <p:cBhvr>
                                        <p:cTn id="41" dur="500"/>
                                        <p:tgtEl>
                                          <p:spTgt spid="419536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63"/>
                                        </p:tgtEl>
                                        <p:attrNameLst>
                                          <p:attrName>style.visibility</p:attrName>
                                        </p:attrNameLst>
                                      </p:cBhvr>
                                      <p:to>
                                        <p:strVal val="visible"/>
                                      </p:to>
                                    </p:set>
                                    <p:animEffect transition="in" filter="wipe(left)">
                                      <p:cBhvr>
                                        <p:cTn id="46" dur="500"/>
                                        <p:tgtEl>
                                          <p:spTgt spid="41953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86"/>
                                        </p:tgtEl>
                                        <p:attrNameLst>
                                          <p:attrName>style.visibility</p:attrName>
                                        </p:attrNameLst>
                                      </p:cBhvr>
                                      <p:to>
                                        <p:strVal val="visible"/>
                                      </p:to>
                                    </p:set>
                                    <p:animEffect transition="in" filter="fade">
                                      <p:cBhvr>
                                        <p:cTn id="51" dur="500"/>
                                        <p:tgtEl>
                                          <p:spTgt spid="105008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64"/>
                                        </p:tgtEl>
                                        <p:attrNameLst>
                                          <p:attrName>style.visibility</p:attrName>
                                        </p:attrNameLst>
                                      </p:cBhvr>
                                      <p:to>
                                        <p:strVal val="visible"/>
                                      </p:to>
                                    </p:set>
                                    <p:animEffect transition="in" filter="fade">
                                      <p:cBhvr>
                                        <p:cTn id="56" dur="500"/>
                                        <p:tgtEl>
                                          <p:spTgt spid="419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82" grpId="0"/>
      <p:bldP spid="1050083" grpId="0"/>
      <p:bldP spid="1050084" grpId="0"/>
      <p:bldP spid="1050085" grpId="0"/>
      <p:bldP spid="105008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87"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end</a:t>
            </a:r>
            <a:r>
              <a:rPr lang="zh-CN" altLang="en-US" dirty="0" smtClean="0">
                <a:solidFill>
                  <a:schemeClr val="tx1"/>
                </a:solidFill>
                <a:latin typeface="微软雅黑" panose="020B0503020204020204" pitchFamily="34" charset="-122"/>
                <a:ea typeface="微软雅黑" panose="020B0503020204020204" pitchFamily="34" charset="-122"/>
              </a:rPr>
              <a:t>串</a:t>
            </a:r>
            <a:r>
              <a:rPr lang="zh-CN" altLang="en-US" dirty="0">
                <a:solidFill>
                  <a:schemeClr val="tx1"/>
                </a:solidFill>
                <a:latin typeface="微软雅黑" panose="020B0503020204020204" pitchFamily="34" charset="-122"/>
                <a:ea typeface="微软雅黑" panose="020B0503020204020204" pitchFamily="34" charset="-122"/>
              </a:rPr>
              <a:t>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50088"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365"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163457"/>
                <a:gridCol w="326428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end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/end/</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66" name="表格 6"/>
          <p:cNvGraphicFramePr>
            <a:graphicFrameLocks noGrp="1"/>
          </p:cNvGraphicFramePr>
          <p:nvPr/>
        </p:nvGraphicFramePr>
        <p:xfrm>
          <a:off x="6092078" y="137893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例</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from  beginning  to  end</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67"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167123"/>
                <a:gridCol w="3260617"/>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ending</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endɪŋ</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68" name="表格 10"/>
          <p:cNvGraphicFramePr>
            <a:graphicFrameLocks noGrp="1"/>
          </p:cNvGraphicFramePr>
          <p:nvPr/>
        </p:nvGraphicFramePr>
        <p:xfrm>
          <a:off x="6092078" y="2884794"/>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end</a:t>
                      </a:r>
                      <a:r>
                        <a:rPr lang="zh-CN" altLang="en-US" sz="2400" dirty="0" smtClean="0">
                          <a:solidFill>
                            <a:schemeClr val="tx1"/>
                          </a:solidFill>
                        </a:rPr>
                        <a:t>＋</a:t>
                      </a:r>
                      <a:r>
                        <a:rPr lang="en-US" altLang="zh-CN" sz="2400" dirty="0" err="1" smtClean="0">
                          <a:solidFill>
                            <a:schemeClr val="tx1"/>
                          </a:solidFill>
                        </a:rPr>
                        <a:t>ing</a:t>
                      </a:r>
                      <a:r>
                        <a:rPr lang="zh-CN" altLang="en-US" sz="2400" dirty="0" smtClean="0">
                          <a:solidFill>
                            <a:schemeClr val="tx1"/>
                          </a:solidFill>
                        </a:rPr>
                        <a:t>结尾＋名词后缀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an  unexpected  ending</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369" name="表格 11"/>
          <p:cNvGraphicFramePr>
            <a:graphicFrameLocks noGrp="1"/>
          </p:cNvGraphicFramePr>
          <p:nvPr/>
        </p:nvGraphicFramePr>
        <p:xfrm>
          <a:off x="241540" y="4593368"/>
          <a:ext cx="5428800" cy="914400"/>
        </p:xfrm>
        <a:graphic>
          <a:graphicData uri="http://schemas.openxmlformats.org/drawingml/2006/table">
            <a:tbl>
              <a:tblPr firstRow="1" bandRow="1">
                <a:tableStyleId>{93296810-A885-4BE3-A3E7-6D5BEEA58F35}</a:tableStyleId>
              </a:tblPr>
              <a:tblGrid>
                <a:gridCol w="2150931"/>
                <a:gridCol w="327786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endless</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r>
                        <a:rPr lang="en-US" altLang="zh-CN" sz="2400" b="1" dirty="0" err="1" smtClean="0">
                          <a:solidFill>
                            <a:schemeClr val="tx1"/>
                          </a:solidFill>
                          <a:latin typeface="Arial Unicode MS" panose="020B0604020202020204" charset="-122"/>
                          <a:ea typeface="Arial Unicode MS" panose="020B0604020202020204" charset="-122"/>
                          <a:cs typeface="Arial Unicode MS" panose="020B0604020202020204" charset="-122"/>
                        </a:rPr>
                        <a:t>endlɪs</a:t>
                      </a:r>
                      <a:r>
                        <a:rPr lang="en-US" altLang="zh-CN" sz="2400" b="1" dirty="0" smtClean="0">
                          <a:solidFill>
                            <a:schemeClr val="tx1"/>
                          </a:solidFill>
                          <a:latin typeface="Arial Unicode MS" panose="020B0604020202020204" charset="-122"/>
                          <a:ea typeface="Arial Unicode MS" panose="020B0604020202020204" charset="-122"/>
                          <a:cs typeface="Arial Unicode MS" panose="020B0604020202020204" charset="-122"/>
                        </a:rPr>
                        <a:t>/</a:t>
                      </a:r>
                      <a:endParaRPr lang="zh-CN" altLang="en-US" sz="2400" dirty="0">
                        <a:solidFill>
                          <a:schemeClr val="tx1"/>
                        </a:solidFill>
                        <a:latin typeface="Arial Unicode MS" panose="020B0604020202020204" charset="-122"/>
                        <a:ea typeface="Arial Unicode MS" panose="020B0604020202020204" charset="-122"/>
                        <a:cs typeface="Arial Unicode MS" panose="020B0604020202020204"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370" name="表格 12"/>
          <p:cNvGraphicFramePr>
            <a:graphicFrameLocks noGrp="1"/>
          </p:cNvGraphicFramePr>
          <p:nvPr/>
        </p:nvGraphicFramePr>
        <p:xfrm>
          <a:off x="6092078" y="4623769"/>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end</a:t>
                      </a:r>
                      <a:r>
                        <a:rPr lang="zh-CN" altLang="en-US" sz="2400" dirty="0" smtClean="0">
                          <a:solidFill>
                            <a:schemeClr val="tx1"/>
                          </a:solidFill>
                        </a:rPr>
                        <a:t>＋</a:t>
                      </a:r>
                      <a:r>
                        <a:rPr lang="en-US" altLang="zh-CN" sz="2400" dirty="0" smtClean="0">
                          <a:solidFill>
                            <a:schemeClr val="tx1"/>
                          </a:solidFill>
                        </a:rPr>
                        <a:t>less</a:t>
                      </a:r>
                      <a:r>
                        <a:rPr lang="zh-CN" altLang="en-US" sz="2400" dirty="0" smtClean="0">
                          <a:solidFill>
                            <a:schemeClr val="tx1"/>
                          </a:solidFill>
                        </a:rPr>
                        <a:t>末端＋无</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endless  homework</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50089" name="文本框 19"/>
          <p:cNvSpPr txBox="1"/>
          <p:nvPr/>
        </p:nvSpPr>
        <p:spPr>
          <a:xfrm>
            <a:off x="2382534" y="1642094"/>
            <a:ext cx="3370217" cy="461665"/>
          </a:xfrm>
          <a:prstGeom prst="rect">
            <a:avLst/>
          </a:prstGeom>
          <a:noFill/>
        </p:spPr>
        <p:txBody>
          <a:bodyPr wrap="square" rtlCol="0">
            <a:spAutoFit/>
          </a:bodyPr>
          <a:lstStyle/>
          <a:p>
            <a:r>
              <a:rPr lang="en-US" altLang="zh-CN" sz="2400" b="1" i="1" dirty="0"/>
              <a:t>n.</a:t>
            </a:r>
            <a:r>
              <a:rPr lang="zh-CN" altLang="en-US" sz="2400" b="1" dirty="0"/>
              <a:t>末端，</a:t>
            </a:r>
            <a:r>
              <a:rPr lang="zh-CN" altLang="en-US" sz="2400" b="1" dirty="0" smtClean="0"/>
              <a:t>结尾  </a:t>
            </a:r>
            <a:r>
              <a:rPr lang="en-US" altLang="zh-CN" sz="2400" b="1" i="1" dirty="0" smtClean="0"/>
              <a:t>v</a:t>
            </a:r>
            <a:r>
              <a:rPr lang="en-US" altLang="zh-CN" sz="2400" b="1" i="1" dirty="0"/>
              <a:t>.</a:t>
            </a:r>
            <a:r>
              <a:rPr lang="zh-CN" altLang="en-US" sz="2400" b="1" dirty="0"/>
              <a:t>结束</a:t>
            </a:r>
            <a:endParaRPr lang="zh-CN" altLang="en-US" sz="2400" dirty="0"/>
          </a:p>
        </p:txBody>
      </p:sp>
      <p:sp>
        <p:nvSpPr>
          <p:cNvPr id="1050090" name="文本框 20"/>
          <p:cNvSpPr txBox="1"/>
          <p:nvPr/>
        </p:nvSpPr>
        <p:spPr>
          <a:xfrm>
            <a:off x="2382534" y="3365738"/>
            <a:ext cx="3370217" cy="461665"/>
          </a:xfrm>
          <a:prstGeom prst="rect">
            <a:avLst/>
          </a:prstGeom>
          <a:noFill/>
        </p:spPr>
        <p:txBody>
          <a:bodyPr wrap="square" rtlCol="0">
            <a:spAutoFit/>
          </a:bodyPr>
          <a:lstStyle/>
          <a:p>
            <a:r>
              <a:rPr lang="en-US" altLang="zh-CN" sz="2400" b="1" i="1" dirty="0"/>
              <a:t>n.</a:t>
            </a:r>
            <a:r>
              <a:rPr lang="zh-CN" altLang="en-US" sz="2400" b="1" dirty="0"/>
              <a:t>结局</a:t>
            </a:r>
            <a:endParaRPr lang="zh-CN" altLang="en-US" sz="2400" b="1" dirty="0"/>
          </a:p>
        </p:txBody>
      </p:sp>
      <p:sp>
        <p:nvSpPr>
          <p:cNvPr id="1050091" name="文本框 21"/>
          <p:cNvSpPr txBox="1"/>
          <p:nvPr/>
        </p:nvSpPr>
        <p:spPr>
          <a:xfrm>
            <a:off x="2382534" y="5057985"/>
            <a:ext cx="3370217" cy="461665"/>
          </a:xfrm>
          <a:prstGeom prst="rect">
            <a:avLst/>
          </a:prstGeom>
          <a:noFill/>
        </p:spPr>
        <p:txBody>
          <a:bodyPr wrap="square" rtlCol="0">
            <a:spAutoFit/>
          </a:bodyPr>
          <a:lstStyle/>
          <a:p>
            <a:r>
              <a:rPr lang="en-US" altLang="zh-CN" sz="2400" b="1" i="1" dirty="0"/>
              <a:t>adj.</a:t>
            </a:r>
            <a:r>
              <a:rPr lang="zh-CN" altLang="en-US" sz="2400" b="1" dirty="0"/>
              <a:t>无止境的，无边的</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0087"/>
                                        </p:tgtEl>
                                        <p:attrNameLst>
                                          <p:attrName>style.visibility</p:attrName>
                                        </p:attrNameLst>
                                      </p:cBhvr>
                                      <p:to>
                                        <p:strVal val="visible"/>
                                      </p:to>
                                    </p:set>
                                    <p:animEffect transition="in" filter="fade">
                                      <p:cBhvr>
                                        <p:cTn id="7" dur="500"/>
                                        <p:tgtEl>
                                          <p:spTgt spid="105008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0088"/>
                                        </p:tgtEl>
                                        <p:attrNameLst>
                                          <p:attrName>style.visibility</p:attrName>
                                        </p:attrNameLst>
                                      </p:cBhvr>
                                      <p:to>
                                        <p:strVal val="visible"/>
                                      </p:to>
                                    </p:set>
                                    <p:animEffect transition="in" filter="wipe(up)">
                                      <p:cBhvr>
                                        <p:cTn id="11" dur="500"/>
                                        <p:tgtEl>
                                          <p:spTgt spid="10500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365"/>
                                        </p:tgtEl>
                                        <p:attrNameLst>
                                          <p:attrName>style.visibility</p:attrName>
                                        </p:attrNameLst>
                                      </p:cBhvr>
                                      <p:to>
                                        <p:strVal val="visible"/>
                                      </p:to>
                                    </p:set>
                                    <p:animEffect transition="in" filter="wipe(left)">
                                      <p:cBhvr>
                                        <p:cTn id="16" dur="500"/>
                                        <p:tgtEl>
                                          <p:spTgt spid="41953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0089"/>
                                        </p:tgtEl>
                                        <p:attrNameLst>
                                          <p:attrName>style.visibility</p:attrName>
                                        </p:attrNameLst>
                                      </p:cBhvr>
                                      <p:to>
                                        <p:strVal val="visible"/>
                                      </p:to>
                                    </p:set>
                                    <p:animEffect transition="in" filter="fade">
                                      <p:cBhvr>
                                        <p:cTn id="21" dur="500"/>
                                        <p:tgtEl>
                                          <p:spTgt spid="105008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366"/>
                                        </p:tgtEl>
                                        <p:attrNameLst>
                                          <p:attrName>style.visibility</p:attrName>
                                        </p:attrNameLst>
                                      </p:cBhvr>
                                      <p:to>
                                        <p:strVal val="visible"/>
                                      </p:to>
                                    </p:set>
                                    <p:animEffect transition="in" filter="fade">
                                      <p:cBhvr>
                                        <p:cTn id="26" dur="500"/>
                                        <p:tgtEl>
                                          <p:spTgt spid="41953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367"/>
                                        </p:tgtEl>
                                        <p:attrNameLst>
                                          <p:attrName>style.visibility</p:attrName>
                                        </p:attrNameLst>
                                      </p:cBhvr>
                                      <p:to>
                                        <p:strVal val="visible"/>
                                      </p:to>
                                    </p:set>
                                    <p:animEffect transition="in" filter="wipe(left)">
                                      <p:cBhvr>
                                        <p:cTn id="31" dur="500"/>
                                        <p:tgtEl>
                                          <p:spTgt spid="41953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0090"/>
                                        </p:tgtEl>
                                        <p:attrNameLst>
                                          <p:attrName>style.visibility</p:attrName>
                                        </p:attrNameLst>
                                      </p:cBhvr>
                                      <p:to>
                                        <p:strVal val="visible"/>
                                      </p:to>
                                    </p:set>
                                    <p:animEffect transition="in" filter="fade">
                                      <p:cBhvr>
                                        <p:cTn id="36" dur="500"/>
                                        <p:tgtEl>
                                          <p:spTgt spid="105009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368"/>
                                        </p:tgtEl>
                                        <p:attrNameLst>
                                          <p:attrName>style.visibility</p:attrName>
                                        </p:attrNameLst>
                                      </p:cBhvr>
                                      <p:to>
                                        <p:strVal val="visible"/>
                                      </p:to>
                                    </p:set>
                                    <p:animEffect transition="in" filter="fade">
                                      <p:cBhvr>
                                        <p:cTn id="41" dur="500"/>
                                        <p:tgtEl>
                                          <p:spTgt spid="419536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369"/>
                                        </p:tgtEl>
                                        <p:attrNameLst>
                                          <p:attrName>style.visibility</p:attrName>
                                        </p:attrNameLst>
                                      </p:cBhvr>
                                      <p:to>
                                        <p:strVal val="visible"/>
                                      </p:to>
                                    </p:set>
                                    <p:animEffect transition="in" filter="wipe(left)">
                                      <p:cBhvr>
                                        <p:cTn id="46" dur="500"/>
                                        <p:tgtEl>
                                          <p:spTgt spid="419536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50091"/>
                                        </p:tgtEl>
                                        <p:attrNameLst>
                                          <p:attrName>style.visibility</p:attrName>
                                        </p:attrNameLst>
                                      </p:cBhvr>
                                      <p:to>
                                        <p:strVal val="visible"/>
                                      </p:to>
                                    </p:set>
                                    <p:animEffect transition="in" filter="fade">
                                      <p:cBhvr>
                                        <p:cTn id="51" dur="500"/>
                                        <p:tgtEl>
                                          <p:spTgt spid="105009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370"/>
                                        </p:tgtEl>
                                        <p:attrNameLst>
                                          <p:attrName>style.visibility</p:attrName>
                                        </p:attrNameLst>
                                      </p:cBhvr>
                                      <p:to>
                                        <p:strVal val="visible"/>
                                      </p:to>
                                    </p:set>
                                    <p:animEffect transition="in" filter="fade">
                                      <p:cBhvr>
                                        <p:cTn id="56" dur="500"/>
                                        <p:tgtEl>
                                          <p:spTgt spid="419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87" grpId="0"/>
      <p:bldP spid="1050088" grpId="0"/>
      <p:bldP spid="1050089" grpId="0"/>
      <p:bldP spid="1050090" grpId="0"/>
      <p:bldP spid="10500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61"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danger</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62"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175"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danger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deɪndʒə</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176" name="表格 6"/>
          <p:cNvGraphicFramePr>
            <a:graphicFrameLocks noGrp="1"/>
          </p:cNvGraphicFramePr>
          <p:nvPr/>
        </p:nvGraphicFramePr>
        <p:xfrm>
          <a:off x="6092078" y="739502"/>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in  danger</a:t>
                      </a:r>
                      <a:r>
                        <a:rPr lang="zh-CN" altLang="en-US" sz="2400" b="1" kern="1200" dirty="0" smtClean="0">
                          <a:solidFill>
                            <a:schemeClr val="tx1"/>
                          </a:solidFill>
                          <a:latin typeface="+mn-lt"/>
                          <a:ea typeface="+mn-ea"/>
                          <a:cs typeface="+mn-cs"/>
                        </a:rPr>
                        <a:t>，</a:t>
                      </a:r>
                      <a:r>
                        <a:rPr lang="en-US" altLang="zh-CN" sz="2400" b="1" kern="1200" dirty="0" smtClean="0">
                          <a:solidFill>
                            <a:schemeClr val="tx1"/>
                          </a:solidFill>
                          <a:latin typeface="+mn-lt"/>
                          <a:ea typeface="+mn-ea"/>
                          <a:cs typeface="+mn-cs"/>
                        </a:rPr>
                        <a:t>out  of  danger</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关</a:t>
                      </a:r>
                      <a:r>
                        <a:rPr lang="en-US" altLang="zh-CN" sz="2400" b="1" kern="1200" dirty="0" smtClean="0">
                          <a:solidFill>
                            <a:schemeClr val="tx1"/>
                          </a:solidFill>
                          <a:latin typeface="+mn-lt"/>
                          <a:ea typeface="+mn-ea"/>
                          <a:cs typeface="+mn-cs"/>
                        </a:rPr>
                        <a:t>]dangerous</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77" name="表格 9"/>
          <p:cNvGraphicFramePr>
            <a:graphicFrameLocks noGrp="1"/>
          </p:cNvGraphicFramePr>
          <p:nvPr/>
        </p:nvGraphicFramePr>
        <p:xfrm>
          <a:off x="241540" y="2990441"/>
          <a:ext cx="5427740" cy="914400"/>
        </p:xfrm>
        <a:graphic>
          <a:graphicData uri="http://schemas.openxmlformats.org/drawingml/2006/table">
            <a:tbl>
              <a:tblPr firstRow="1" bandRow="1">
                <a:tableStyleId>{93296810-A885-4BE3-A3E7-6D5BEEA58F35}</a:tableStyleId>
              </a:tblPr>
              <a:tblGrid>
                <a:gridCol w="2546265"/>
                <a:gridCol w="2881475"/>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endanger</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a:t>
                      </a:r>
                      <a:r>
                        <a:rPr lang="en-US" altLang="zh-CN" sz="2400" b="1" dirty="0" err="1" smtClean="0">
                          <a:solidFill>
                            <a:schemeClr val="tx1"/>
                          </a:solidFill>
                        </a:rPr>
                        <a:t>ɪn'deɪndʒə</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178" name="表格 10"/>
          <p:cNvGraphicFramePr>
            <a:graphicFrameLocks noGrp="1"/>
          </p:cNvGraphicFramePr>
          <p:nvPr/>
        </p:nvGraphicFramePr>
        <p:xfrm>
          <a:off x="6092078" y="2996304"/>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smtClean="0">
                          <a:solidFill>
                            <a:schemeClr val="tx1"/>
                          </a:solidFill>
                        </a:rPr>
                        <a:t>en</a:t>
                      </a:r>
                      <a:r>
                        <a:rPr lang="zh-CN" altLang="en-US" sz="2400" smtClean="0">
                          <a:solidFill>
                            <a:schemeClr val="tx1"/>
                          </a:solidFill>
                        </a:rPr>
                        <a:t>＋</a:t>
                      </a:r>
                      <a:r>
                        <a:rPr lang="en-US" altLang="zh-CN" sz="2400" smtClean="0">
                          <a:solidFill>
                            <a:schemeClr val="tx1"/>
                          </a:solidFill>
                        </a:rPr>
                        <a:t>danger</a:t>
                      </a:r>
                      <a:r>
                        <a:rPr lang="zh-CN" altLang="en-US" sz="2400" smtClean="0">
                          <a:solidFill>
                            <a:schemeClr val="tx1"/>
                          </a:solidFill>
                        </a:rPr>
                        <a:t>使＋危险</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endanger  a  whole  city</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63" name="文本框 19"/>
          <p:cNvSpPr txBox="1"/>
          <p:nvPr/>
        </p:nvSpPr>
        <p:spPr>
          <a:xfrm>
            <a:off x="2538650" y="1608641"/>
            <a:ext cx="3130630" cy="461665"/>
          </a:xfrm>
          <a:prstGeom prst="rect">
            <a:avLst/>
          </a:prstGeom>
          <a:noFill/>
        </p:spPr>
        <p:txBody>
          <a:bodyPr wrap="square" rtlCol="0">
            <a:spAutoFit/>
          </a:bodyPr>
          <a:lstStyle/>
          <a:p>
            <a:r>
              <a:rPr lang="en-US" altLang="zh-CN" sz="2400" b="1" i="1" dirty="0"/>
              <a:t>n.</a:t>
            </a:r>
            <a:r>
              <a:rPr lang="zh-CN" altLang="en-US" sz="2400" b="1" dirty="0"/>
              <a:t>危险</a:t>
            </a:r>
            <a:endParaRPr lang="zh-CN" altLang="en-US" sz="2400" dirty="0"/>
          </a:p>
        </p:txBody>
      </p:sp>
      <p:sp>
        <p:nvSpPr>
          <p:cNvPr id="1049864" name="文本框 20"/>
          <p:cNvSpPr txBox="1"/>
          <p:nvPr/>
        </p:nvSpPr>
        <p:spPr>
          <a:xfrm>
            <a:off x="2806280" y="3466097"/>
            <a:ext cx="3370217" cy="461665"/>
          </a:xfrm>
          <a:prstGeom prst="rect">
            <a:avLst/>
          </a:prstGeom>
          <a:noFill/>
        </p:spPr>
        <p:txBody>
          <a:bodyPr wrap="square" rtlCol="0">
            <a:spAutoFit/>
          </a:bodyPr>
          <a:lstStyle/>
          <a:p>
            <a:r>
              <a:rPr lang="en-US" altLang="zh-CN" sz="2400" b="1" i="1" dirty="0" err="1"/>
              <a:t>vt.</a:t>
            </a:r>
            <a:r>
              <a:rPr lang="zh-CN" altLang="en-US" sz="2400" b="1" dirty="0"/>
              <a:t>使危险，危及</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61"/>
                                        </p:tgtEl>
                                        <p:attrNameLst>
                                          <p:attrName>style.visibility</p:attrName>
                                        </p:attrNameLst>
                                      </p:cBhvr>
                                      <p:to>
                                        <p:strVal val="visible"/>
                                      </p:to>
                                    </p:set>
                                    <p:animEffect transition="in" filter="fade">
                                      <p:cBhvr>
                                        <p:cTn id="7" dur="500"/>
                                        <p:tgtEl>
                                          <p:spTgt spid="104986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62"/>
                                        </p:tgtEl>
                                        <p:attrNameLst>
                                          <p:attrName>style.visibility</p:attrName>
                                        </p:attrNameLst>
                                      </p:cBhvr>
                                      <p:to>
                                        <p:strVal val="visible"/>
                                      </p:to>
                                    </p:set>
                                    <p:animEffect transition="in" filter="wipe(up)">
                                      <p:cBhvr>
                                        <p:cTn id="11" dur="500"/>
                                        <p:tgtEl>
                                          <p:spTgt spid="10498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175"/>
                                        </p:tgtEl>
                                        <p:attrNameLst>
                                          <p:attrName>style.visibility</p:attrName>
                                        </p:attrNameLst>
                                      </p:cBhvr>
                                      <p:to>
                                        <p:strVal val="visible"/>
                                      </p:to>
                                    </p:set>
                                    <p:animEffect transition="in" filter="wipe(left)">
                                      <p:cBhvr>
                                        <p:cTn id="16" dur="500"/>
                                        <p:tgtEl>
                                          <p:spTgt spid="41951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63"/>
                                        </p:tgtEl>
                                        <p:attrNameLst>
                                          <p:attrName>style.visibility</p:attrName>
                                        </p:attrNameLst>
                                      </p:cBhvr>
                                      <p:to>
                                        <p:strVal val="visible"/>
                                      </p:to>
                                    </p:set>
                                    <p:animEffect transition="in" filter="fade">
                                      <p:cBhvr>
                                        <p:cTn id="21" dur="500"/>
                                        <p:tgtEl>
                                          <p:spTgt spid="10498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176"/>
                                        </p:tgtEl>
                                        <p:attrNameLst>
                                          <p:attrName>style.visibility</p:attrName>
                                        </p:attrNameLst>
                                      </p:cBhvr>
                                      <p:to>
                                        <p:strVal val="visible"/>
                                      </p:to>
                                    </p:set>
                                    <p:animEffect transition="in" filter="fade">
                                      <p:cBhvr>
                                        <p:cTn id="26" dur="500"/>
                                        <p:tgtEl>
                                          <p:spTgt spid="41951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177"/>
                                        </p:tgtEl>
                                        <p:attrNameLst>
                                          <p:attrName>style.visibility</p:attrName>
                                        </p:attrNameLst>
                                      </p:cBhvr>
                                      <p:to>
                                        <p:strVal val="visible"/>
                                      </p:to>
                                    </p:set>
                                    <p:animEffect transition="in" filter="wipe(left)">
                                      <p:cBhvr>
                                        <p:cTn id="31" dur="500"/>
                                        <p:tgtEl>
                                          <p:spTgt spid="419517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64"/>
                                        </p:tgtEl>
                                        <p:attrNameLst>
                                          <p:attrName>style.visibility</p:attrName>
                                        </p:attrNameLst>
                                      </p:cBhvr>
                                      <p:to>
                                        <p:strVal val="visible"/>
                                      </p:to>
                                    </p:set>
                                    <p:animEffect transition="in" filter="fade">
                                      <p:cBhvr>
                                        <p:cTn id="36" dur="500"/>
                                        <p:tgtEl>
                                          <p:spTgt spid="10498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178"/>
                                        </p:tgtEl>
                                        <p:attrNameLst>
                                          <p:attrName>style.visibility</p:attrName>
                                        </p:attrNameLst>
                                      </p:cBhvr>
                                      <p:to>
                                        <p:strVal val="visible"/>
                                      </p:to>
                                    </p:set>
                                    <p:animEffect transition="in" filter="fade">
                                      <p:cBhvr>
                                        <p:cTn id="41" dur="500"/>
                                        <p:tgtEl>
                                          <p:spTgt spid="4195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61" grpId="0"/>
      <p:bldP spid="1049862" grpId="0"/>
      <p:bldP spid="1049863" grpId="0"/>
      <p:bldP spid="104986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92"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093" name="标题 1"/>
          <p:cNvSpPr>
            <a:spLocks noGrp="1"/>
          </p:cNvSpPr>
          <p:nvPr>
            <p:ph type="title"/>
          </p:nvPr>
        </p:nvSpPr>
        <p:spPr/>
        <p:txBody>
          <a:bodyPr>
            <a:noAutofit/>
          </a:bodyPr>
          <a:lstStyle/>
          <a:p>
            <a:r>
              <a:rPr lang="en-US" altLang="zh-CN" dirty="0"/>
              <a:t>I. </a:t>
            </a:r>
            <a:r>
              <a:rPr lang="zh-CN" altLang="en-US" dirty="0"/>
              <a:t>根据提示写出单词的正确形式</a:t>
            </a:r>
            <a:endParaRPr lang="zh-CN" altLang="en-US" sz="2800" dirty="0">
              <a:solidFill>
                <a:schemeClr val="accent6">
                  <a:lumMod val="50000"/>
                </a:schemeClr>
              </a:solidFill>
            </a:endParaRPr>
          </a:p>
        </p:txBody>
      </p:sp>
      <p:sp>
        <p:nvSpPr>
          <p:cNvPr id="1050094" name="文本占位符 2"/>
          <p:cNvSpPr>
            <a:spLocks noGrp="1"/>
          </p:cNvSpPr>
          <p:nvPr>
            <p:ph type="body" idx="1"/>
          </p:nvPr>
        </p:nvSpPr>
        <p:spPr>
          <a:xfrm>
            <a:off x="241540" y="555033"/>
            <a:ext cx="5871877" cy="5911999"/>
          </a:xfrm>
        </p:spPr>
        <p:txBody>
          <a:bodyPr>
            <a:normAutofit/>
          </a:bodyPr>
          <a:lstStyle/>
          <a:p>
            <a:pPr>
              <a:lnSpc>
                <a:spcPct val="137000"/>
              </a:lnSpc>
            </a:pPr>
            <a:r>
              <a:rPr lang="en-US" altLang="zh-CN" sz="2200" b="1" dirty="0"/>
              <a:t>1</a:t>
            </a:r>
            <a:r>
              <a:rPr lang="zh-CN" altLang="en-US" sz="2200" b="1" dirty="0"/>
              <a:t>．</a:t>
            </a:r>
            <a:r>
              <a:rPr lang="en-US" altLang="zh-CN" sz="2200" b="1" dirty="0"/>
              <a:t>____________  </a:t>
            </a:r>
            <a:r>
              <a:rPr lang="en-US" altLang="zh-CN" sz="2200" b="1" i="1" dirty="0" smtClean="0"/>
              <a:t>v</a:t>
            </a:r>
            <a:r>
              <a:rPr lang="en-US" altLang="zh-CN" sz="2200" b="1" i="1" dirty="0"/>
              <a:t>.</a:t>
            </a:r>
            <a:r>
              <a:rPr lang="zh-CN" altLang="en-US" sz="2200" b="1" dirty="0" smtClean="0"/>
              <a:t>指</a:t>
            </a:r>
            <a:r>
              <a:rPr lang="zh-CN" altLang="en-US" sz="2200" b="1" dirty="0"/>
              <a:t>挥</a:t>
            </a:r>
            <a:r>
              <a:rPr lang="en-US" altLang="zh-CN" sz="2200" b="1" i="1" dirty="0"/>
              <a:t>adj.</a:t>
            </a:r>
            <a:r>
              <a:rPr lang="zh-CN" altLang="en-US" sz="2200" b="1" dirty="0"/>
              <a:t>直接的</a:t>
            </a:r>
            <a:endParaRPr lang="zh-CN" altLang="en-US" sz="2200" b="1" dirty="0"/>
          </a:p>
          <a:p>
            <a:pPr>
              <a:lnSpc>
                <a:spcPct val="137000"/>
              </a:lnSpc>
            </a:pPr>
            <a:r>
              <a:rPr lang="en-US" altLang="zh-CN" sz="2200" b="1" dirty="0"/>
              <a:t>2</a:t>
            </a:r>
            <a:r>
              <a:rPr lang="zh-CN" altLang="en-US" sz="2200" b="1" dirty="0"/>
              <a:t>．</a:t>
            </a:r>
            <a:r>
              <a:rPr lang="en-US" altLang="zh-CN" sz="2200" b="1" dirty="0"/>
              <a:t>____________  </a:t>
            </a:r>
            <a:r>
              <a:rPr lang="en-US" altLang="zh-CN" sz="2200" b="1" i="1" dirty="0" smtClean="0"/>
              <a:t>n</a:t>
            </a:r>
            <a:r>
              <a:rPr lang="en-US" altLang="zh-CN" sz="2200" b="1" i="1" dirty="0"/>
              <a:t>.</a:t>
            </a:r>
            <a:r>
              <a:rPr lang="zh-CN" altLang="en-US" sz="2200" b="1" dirty="0" smtClean="0"/>
              <a:t>方</a:t>
            </a:r>
            <a:r>
              <a:rPr lang="zh-CN" altLang="en-US" sz="2200" b="1" dirty="0"/>
              <a:t>向</a:t>
            </a:r>
            <a:endParaRPr lang="zh-CN" altLang="en-US" sz="2200" b="1" dirty="0"/>
          </a:p>
          <a:p>
            <a:pPr>
              <a:lnSpc>
                <a:spcPct val="137000"/>
              </a:lnSpc>
            </a:pPr>
            <a:r>
              <a:rPr lang="en-US" altLang="zh-CN" sz="2200" b="1" dirty="0"/>
              <a:t>3</a:t>
            </a:r>
            <a:r>
              <a:rPr lang="zh-CN" altLang="en-US" sz="2200" b="1" dirty="0"/>
              <a:t>．</a:t>
            </a:r>
            <a:r>
              <a:rPr lang="en-US" altLang="zh-CN" sz="2200" b="1" dirty="0"/>
              <a:t>____________  </a:t>
            </a:r>
            <a:r>
              <a:rPr lang="en-US" altLang="zh-CN" sz="2200" b="1" i="1" dirty="0" smtClean="0"/>
              <a:t>n</a:t>
            </a:r>
            <a:r>
              <a:rPr lang="en-US" altLang="zh-CN" sz="2200" b="1" dirty="0"/>
              <a:t>.</a:t>
            </a:r>
            <a:r>
              <a:rPr lang="zh-CN" altLang="en-US" sz="2200" b="1" dirty="0" smtClean="0"/>
              <a:t>指</a:t>
            </a:r>
            <a:r>
              <a:rPr lang="zh-CN" altLang="en-US" sz="2200" b="1" dirty="0"/>
              <a:t>挥者；导演</a:t>
            </a:r>
            <a:endParaRPr lang="zh-CN" altLang="en-US" sz="2200" b="1" dirty="0"/>
          </a:p>
          <a:p>
            <a:pPr>
              <a:lnSpc>
                <a:spcPct val="137000"/>
              </a:lnSpc>
            </a:pPr>
            <a:r>
              <a:rPr lang="en-US" altLang="zh-CN" sz="2200" b="1" dirty="0"/>
              <a:t>4</a:t>
            </a:r>
            <a:r>
              <a:rPr lang="zh-CN" altLang="en-US" sz="2200" b="1" dirty="0"/>
              <a:t>．</a:t>
            </a:r>
            <a:r>
              <a:rPr lang="en-US" altLang="zh-CN" sz="2200" b="1" dirty="0"/>
              <a:t>____________  </a:t>
            </a:r>
            <a:r>
              <a:rPr lang="en-US" altLang="zh-CN" sz="2200" b="1" i="1" dirty="0" smtClean="0"/>
              <a:t>v</a:t>
            </a:r>
            <a:r>
              <a:rPr lang="en-US" altLang="zh-CN" sz="2200" b="1" i="1" dirty="0"/>
              <a:t>.</a:t>
            </a:r>
            <a:r>
              <a:rPr lang="zh-CN" altLang="en-US" sz="2200" b="1" dirty="0" smtClean="0"/>
              <a:t>讨</a:t>
            </a:r>
            <a:r>
              <a:rPr lang="zh-CN" altLang="en-US" sz="2200" b="1" dirty="0"/>
              <a:t>论</a:t>
            </a:r>
            <a:endParaRPr lang="zh-CN" altLang="en-US" sz="2200" b="1" dirty="0"/>
          </a:p>
          <a:p>
            <a:pPr>
              <a:lnSpc>
                <a:spcPct val="137000"/>
              </a:lnSpc>
            </a:pPr>
            <a:r>
              <a:rPr lang="en-US" altLang="zh-CN" sz="2200" b="1" dirty="0"/>
              <a:t>5</a:t>
            </a:r>
            <a:r>
              <a:rPr lang="zh-CN" altLang="en-US" sz="2200" b="1" dirty="0"/>
              <a:t>．</a:t>
            </a:r>
            <a:r>
              <a:rPr lang="en-US" altLang="zh-CN" sz="2200" b="1" dirty="0"/>
              <a:t>____________  </a:t>
            </a:r>
            <a:r>
              <a:rPr lang="en-US" altLang="zh-CN" sz="2200" b="1" i="1" dirty="0" smtClean="0"/>
              <a:t>n</a:t>
            </a:r>
            <a:r>
              <a:rPr lang="en-US" altLang="zh-CN" sz="2200" b="1" dirty="0"/>
              <a:t>.</a:t>
            </a:r>
            <a:r>
              <a:rPr lang="zh-CN" altLang="en-US" sz="2200" b="1" dirty="0" smtClean="0"/>
              <a:t>讨</a:t>
            </a:r>
            <a:r>
              <a:rPr lang="zh-CN" altLang="en-US" sz="2200" b="1" dirty="0"/>
              <a:t>论</a:t>
            </a:r>
            <a:endParaRPr lang="zh-CN" altLang="en-US" sz="2200" b="1" dirty="0"/>
          </a:p>
          <a:p>
            <a:pPr>
              <a:lnSpc>
                <a:spcPct val="137000"/>
              </a:lnSpc>
            </a:pPr>
            <a:r>
              <a:rPr lang="en-US" altLang="zh-CN" sz="2200" b="1" dirty="0"/>
              <a:t>6</a:t>
            </a:r>
            <a:r>
              <a:rPr lang="zh-CN" altLang="en-US" sz="2200" b="1" dirty="0"/>
              <a:t>．</a:t>
            </a:r>
            <a:r>
              <a:rPr lang="en-US" altLang="zh-CN" sz="2200" b="1" dirty="0"/>
              <a:t>____________  </a:t>
            </a:r>
            <a:r>
              <a:rPr lang="en-US" altLang="zh-CN" sz="2200" b="1" i="1" dirty="0" smtClean="0"/>
              <a:t>n</a:t>
            </a:r>
            <a:r>
              <a:rPr lang="en-US" altLang="zh-CN" sz="2200" b="1" dirty="0"/>
              <a:t>.</a:t>
            </a:r>
            <a:r>
              <a:rPr lang="zh-CN" altLang="en-US" sz="2200" b="1" dirty="0" smtClean="0"/>
              <a:t>距</a:t>
            </a:r>
            <a:r>
              <a:rPr lang="zh-CN" altLang="en-US" sz="2200" b="1" dirty="0"/>
              <a:t>离</a:t>
            </a:r>
            <a:endParaRPr lang="zh-CN" altLang="en-US" sz="2200" b="1" dirty="0"/>
          </a:p>
          <a:p>
            <a:pPr>
              <a:lnSpc>
                <a:spcPct val="137000"/>
              </a:lnSpc>
            </a:pPr>
            <a:r>
              <a:rPr lang="en-US" altLang="zh-CN" sz="2200" b="1" dirty="0"/>
              <a:t>7</a:t>
            </a:r>
            <a:r>
              <a:rPr lang="zh-CN" altLang="en-US" sz="2200" b="1" dirty="0"/>
              <a:t>．</a:t>
            </a:r>
            <a:r>
              <a:rPr lang="en-US" altLang="zh-CN" sz="2200" b="1" dirty="0"/>
              <a:t>____________  </a:t>
            </a:r>
            <a:r>
              <a:rPr lang="en-US" altLang="zh-CN" sz="2200" b="1" i="1" dirty="0"/>
              <a:t>adj</a:t>
            </a:r>
            <a:r>
              <a:rPr lang="en-US" altLang="zh-CN" sz="2200" b="1" dirty="0"/>
              <a:t>.</a:t>
            </a:r>
            <a:r>
              <a:rPr lang="zh-CN" altLang="en-US" sz="2200" b="1" dirty="0"/>
              <a:t>遥远的</a:t>
            </a:r>
            <a:endParaRPr lang="zh-CN" altLang="en-US" sz="2200" b="1" dirty="0"/>
          </a:p>
          <a:p>
            <a:pPr>
              <a:lnSpc>
                <a:spcPct val="137000"/>
              </a:lnSpc>
            </a:pPr>
            <a:r>
              <a:rPr lang="en-US" altLang="zh-CN" sz="2200" b="1" dirty="0"/>
              <a:t>8</a:t>
            </a:r>
            <a:r>
              <a:rPr lang="zh-CN" altLang="en-US" sz="2200" b="1" dirty="0"/>
              <a:t>．</a:t>
            </a:r>
            <a:r>
              <a:rPr lang="en-US" altLang="zh-CN" sz="2200" b="1" dirty="0"/>
              <a:t>____________  </a:t>
            </a:r>
            <a:r>
              <a:rPr lang="en-US" altLang="zh-CN" sz="2200" b="1" i="1" dirty="0" smtClean="0"/>
              <a:t>v</a:t>
            </a:r>
            <a:r>
              <a:rPr lang="en-US" altLang="zh-CN" sz="2200" b="1" i="1" dirty="0"/>
              <a:t>.</a:t>
            </a:r>
            <a:r>
              <a:rPr lang="zh-CN" altLang="en-US" sz="2200" b="1" dirty="0" smtClean="0"/>
              <a:t>分</a:t>
            </a:r>
            <a:r>
              <a:rPr lang="zh-CN" altLang="en-US" sz="2200" b="1" dirty="0"/>
              <a:t>开；除</a:t>
            </a:r>
            <a:endParaRPr lang="zh-CN" altLang="en-US" sz="2200" b="1" dirty="0"/>
          </a:p>
          <a:p>
            <a:pPr>
              <a:lnSpc>
                <a:spcPct val="137000"/>
              </a:lnSpc>
            </a:pPr>
            <a:r>
              <a:rPr lang="en-US" altLang="zh-CN" sz="2200" b="1" dirty="0"/>
              <a:t>9</a:t>
            </a:r>
            <a:r>
              <a:rPr lang="zh-CN" altLang="en-US" sz="2200" b="1" dirty="0"/>
              <a:t>．</a:t>
            </a:r>
            <a:r>
              <a:rPr lang="en-US" altLang="zh-CN" sz="2200" b="1" dirty="0"/>
              <a:t>____________  </a:t>
            </a:r>
            <a:r>
              <a:rPr lang="en-US" altLang="zh-CN" sz="2200" b="1" i="1" dirty="0" smtClean="0"/>
              <a:t>v</a:t>
            </a:r>
            <a:r>
              <a:rPr lang="en-US" altLang="zh-CN" sz="2200" b="1" i="1" dirty="0"/>
              <a:t>.</a:t>
            </a:r>
            <a:r>
              <a:rPr lang="zh-CN" altLang="en-US" sz="2200" b="1" dirty="0" smtClean="0"/>
              <a:t>捐</a:t>
            </a:r>
            <a:r>
              <a:rPr lang="zh-CN" altLang="en-US" sz="2200" b="1" dirty="0"/>
              <a:t>献</a:t>
            </a:r>
            <a:r>
              <a:rPr lang="en-US" altLang="zh-CN" sz="2200" b="1" dirty="0"/>
              <a:t>(</a:t>
            </a:r>
            <a:r>
              <a:rPr lang="zh-CN" altLang="en-US" sz="2200" b="1" dirty="0"/>
              <a:t>钱、物</a:t>
            </a:r>
            <a:r>
              <a:rPr lang="en-US" altLang="zh-CN" sz="2200" b="1" dirty="0"/>
              <a:t>)</a:t>
            </a:r>
            <a:endParaRPr lang="en-US" altLang="zh-CN" sz="2200" b="1" dirty="0"/>
          </a:p>
        </p:txBody>
      </p:sp>
      <p:sp>
        <p:nvSpPr>
          <p:cNvPr id="1050095" name="文本占位符 2"/>
          <p:cNvSpPr txBox="1"/>
          <p:nvPr/>
        </p:nvSpPr>
        <p:spPr>
          <a:xfrm>
            <a:off x="6049402" y="555033"/>
            <a:ext cx="5871877" cy="59119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37000"/>
              </a:lnSpc>
            </a:pPr>
            <a:r>
              <a:rPr lang="en-US" altLang="zh-CN" sz="2200" b="1" dirty="0"/>
              <a:t>10</a:t>
            </a:r>
            <a:r>
              <a:rPr lang="zh-CN" altLang="en-US" sz="2200" b="1" dirty="0"/>
              <a:t>．</a:t>
            </a:r>
            <a:r>
              <a:rPr lang="en-US" altLang="zh-CN" sz="2200" b="1" dirty="0"/>
              <a:t>____________  </a:t>
            </a:r>
            <a:r>
              <a:rPr lang="en-US" altLang="zh-CN" sz="2200" b="1" i="1" dirty="0" smtClean="0"/>
              <a:t>n</a:t>
            </a:r>
            <a:r>
              <a:rPr lang="en-US" altLang="zh-CN" sz="2200" b="1" i="1" dirty="0"/>
              <a:t>.</a:t>
            </a:r>
            <a:r>
              <a:rPr lang="zh-CN" altLang="en-US" sz="2200" b="1" dirty="0" smtClean="0"/>
              <a:t>捐</a:t>
            </a:r>
            <a:r>
              <a:rPr lang="zh-CN" altLang="en-US" sz="2200" b="1" dirty="0"/>
              <a:t>款；捐献</a:t>
            </a:r>
            <a:endParaRPr lang="zh-CN" altLang="en-US" sz="2200" b="1" dirty="0"/>
          </a:p>
          <a:p>
            <a:pPr>
              <a:lnSpc>
                <a:spcPct val="137000"/>
              </a:lnSpc>
            </a:pPr>
            <a:r>
              <a:rPr lang="en-US" altLang="zh-CN" sz="2200" b="1" dirty="0"/>
              <a:t>11</a:t>
            </a:r>
            <a:r>
              <a:rPr lang="zh-CN" altLang="en-US" sz="2200" b="1" dirty="0"/>
              <a:t>．</a:t>
            </a:r>
            <a:r>
              <a:rPr lang="en-US" altLang="zh-CN" sz="2200" b="1" dirty="0"/>
              <a:t>____________  </a:t>
            </a:r>
            <a:r>
              <a:rPr lang="en-US" altLang="zh-CN" sz="2200" b="1" i="1" dirty="0" smtClean="0"/>
              <a:t>n</a:t>
            </a:r>
            <a:r>
              <a:rPr lang="en-US" altLang="zh-CN" sz="2200" b="1" i="1" dirty="0"/>
              <a:t>.</a:t>
            </a:r>
            <a:r>
              <a:rPr lang="zh-CN" altLang="en-US" sz="2200" b="1" dirty="0" smtClean="0"/>
              <a:t>编</a:t>
            </a:r>
            <a:r>
              <a:rPr lang="zh-CN" altLang="en-US" sz="2200" b="1" dirty="0"/>
              <a:t>辑</a:t>
            </a:r>
            <a:endParaRPr lang="zh-CN" altLang="en-US" sz="2200" b="1" dirty="0"/>
          </a:p>
          <a:p>
            <a:pPr>
              <a:lnSpc>
                <a:spcPct val="137000"/>
              </a:lnSpc>
            </a:pPr>
            <a:r>
              <a:rPr lang="en-US" altLang="zh-CN" sz="2200" b="1" dirty="0"/>
              <a:t>12</a:t>
            </a:r>
            <a:r>
              <a:rPr lang="zh-CN" altLang="en-US" sz="2200" b="1" dirty="0"/>
              <a:t>．</a:t>
            </a:r>
            <a:r>
              <a:rPr lang="en-US" altLang="zh-CN" sz="2200" b="1" dirty="0"/>
              <a:t>____________  </a:t>
            </a:r>
            <a:r>
              <a:rPr lang="en-US" altLang="zh-CN" sz="2200" b="1" i="1" dirty="0" smtClean="0"/>
              <a:t>n</a:t>
            </a:r>
            <a:r>
              <a:rPr lang="en-US" altLang="zh-CN" sz="2200" b="1" i="1" dirty="0"/>
              <a:t>.</a:t>
            </a:r>
            <a:r>
              <a:rPr lang="zh-CN" altLang="en-US" sz="2200" b="1" dirty="0" smtClean="0"/>
              <a:t>效</a:t>
            </a:r>
            <a:r>
              <a:rPr lang="zh-CN" altLang="en-US" sz="2200" b="1" dirty="0"/>
              <a:t>果</a:t>
            </a:r>
            <a:endParaRPr lang="zh-CN" altLang="en-US" sz="2200" b="1" dirty="0"/>
          </a:p>
          <a:p>
            <a:pPr>
              <a:lnSpc>
                <a:spcPct val="137000"/>
              </a:lnSpc>
            </a:pPr>
            <a:r>
              <a:rPr lang="en-US" altLang="zh-CN" sz="2200" b="1" dirty="0"/>
              <a:t>13</a:t>
            </a:r>
            <a:r>
              <a:rPr lang="zh-CN" altLang="en-US" sz="2200" b="1" dirty="0"/>
              <a:t>．</a:t>
            </a:r>
            <a:r>
              <a:rPr lang="en-US" altLang="zh-CN" sz="2200" b="1" dirty="0"/>
              <a:t>____________  </a:t>
            </a:r>
            <a:r>
              <a:rPr lang="en-US" altLang="zh-CN" sz="2200" b="1" i="1" dirty="0"/>
              <a:t>adj.</a:t>
            </a:r>
            <a:r>
              <a:rPr lang="zh-CN" altLang="en-US" sz="2200" b="1" dirty="0"/>
              <a:t>有效的</a:t>
            </a:r>
            <a:endParaRPr lang="zh-CN" altLang="en-US" sz="2200" b="1" dirty="0"/>
          </a:p>
          <a:p>
            <a:pPr>
              <a:lnSpc>
                <a:spcPct val="137000"/>
              </a:lnSpc>
            </a:pPr>
            <a:r>
              <a:rPr lang="en-US" altLang="zh-CN" sz="2200" b="1" dirty="0"/>
              <a:t>14</a:t>
            </a:r>
            <a:r>
              <a:rPr lang="zh-CN" altLang="en-US" sz="2200" b="1" dirty="0"/>
              <a:t>．</a:t>
            </a:r>
            <a:r>
              <a:rPr lang="en-US" altLang="zh-CN" sz="2200" b="1" dirty="0"/>
              <a:t>____________  </a:t>
            </a:r>
            <a:r>
              <a:rPr lang="en-US" altLang="zh-CN" sz="2200" b="1" i="1" dirty="0" smtClean="0"/>
              <a:t>v</a:t>
            </a:r>
            <a:r>
              <a:rPr lang="en-US" altLang="zh-CN" sz="2200" b="1" i="1" dirty="0"/>
              <a:t>.</a:t>
            </a:r>
            <a:r>
              <a:rPr lang="zh-CN" altLang="en-US" sz="2200" b="1" dirty="0" smtClean="0"/>
              <a:t>收</a:t>
            </a:r>
            <a:r>
              <a:rPr lang="zh-CN" altLang="en-US" sz="2200" b="1" dirty="0"/>
              <a:t>集</a:t>
            </a:r>
            <a:endParaRPr lang="zh-CN" altLang="en-US" sz="2200" b="1" dirty="0"/>
          </a:p>
          <a:p>
            <a:pPr>
              <a:lnSpc>
                <a:spcPct val="137000"/>
              </a:lnSpc>
            </a:pPr>
            <a:r>
              <a:rPr lang="en-US" altLang="zh-CN" sz="2200" b="1" dirty="0"/>
              <a:t>15</a:t>
            </a:r>
            <a:r>
              <a:rPr lang="zh-CN" altLang="en-US" sz="2200" b="1" dirty="0"/>
              <a:t>．</a:t>
            </a:r>
            <a:r>
              <a:rPr lang="en-US" altLang="zh-CN" sz="2200" b="1" dirty="0"/>
              <a:t>____________  </a:t>
            </a:r>
            <a:r>
              <a:rPr lang="en-US" altLang="zh-CN" sz="2200" b="1" i="1" dirty="0" smtClean="0"/>
              <a:t>n</a:t>
            </a:r>
            <a:r>
              <a:rPr lang="en-US" altLang="zh-CN" sz="2200" b="1" i="1" dirty="0"/>
              <a:t>.</a:t>
            </a:r>
            <a:r>
              <a:rPr lang="zh-CN" altLang="en-US" sz="2200" b="1" dirty="0" smtClean="0"/>
              <a:t>收</a:t>
            </a:r>
            <a:r>
              <a:rPr lang="zh-CN" altLang="en-US" sz="2200" b="1" dirty="0"/>
              <a:t>集；收集物</a:t>
            </a:r>
            <a:endParaRPr lang="zh-CN" altLang="en-US" sz="2200" b="1" dirty="0"/>
          </a:p>
          <a:p>
            <a:pPr>
              <a:lnSpc>
                <a:spcPct val="137000"/>
              </a:lnSpc>
            </a:pPr>
            <a:r>
              <a:rPr lang="en-US" altLang="zh-CN" sz="2200" b="1" dirty="0"/>
              <a:t>16</a:t>
            </a:r>
            <a:r>
              <a:rPr lang="zh-CN" altLang="en-US" sz="2200" b="1" dirty="0"/>
              <a:t>．</a:t>
            </a:r>
            <a:r>
              <a:rPr lang="en-US" altLang="zh-CN" sz="2200" b="1" dirty="0"/>
              <a:t>____________ </a:t>
            </a:r>
            <a:r>
              <a:rPr lang="en-US" altLang="zh-CN" sz="2200" b="1" i="1" dirty="0"/>
              <a:t> </a:t>
            </a:r>
            <a:r>
              <a:rPr lang="en-US" altLang="zh-CN" sz="2200" b="1" i="1" dirty="0" smtClean="0"/>
              <a:t>v</a:t>
            </a:r>
            <a:r>
              <a:rPr lang="en-US" altLang="zh-CN" sz="2200" b="1" i="1" dirty="0"/>
              <a:t>.</a:t>
            </a:r>
            <a:r>
              <a:rPr lang="zh-CN" altLang="en-US" sz="2200" b="1" dirty="0" smtClean="0"/>
              <a:t>选</a:t>
            </a:r>
            <a:r>
              <a:rPr lang="zh-CN" altLang="en-US" sz="2200" b="1" dirty="0"/>
              <a:t>举</a:t>
            </a:r>
            <a:endParaRPr lang="zh-CN" altLang="en-US" sz="2200" b="1" dirty="0"/>
          </a:p>
          <a:p>
            <a:pPr>
              <a:lnSpc>
                <a:spcPct val="137000"/>
              </a:lnSpc>
            </a:pPr>
            <a:r>
              <a:rPr lang="en-US" altLang="zh-CN" sz="2200" b="1" dirty="0"/>
              <a:t>17</a:t>
            </a:r>
            <a:r>
              <a:rPr lang="zh-CN" altLang="en-US" sz="2200" b="1" dirty="0"/>
              <a:t>．</a:t>
            </a:r>
            <a:r>
              <a:rPr lang="en-US" altLang="zh-CN" sz="2200" b="1" dirty="0"/>
              <a:t>____________  </a:t>
            </a:r>
            <a:r>
              <a:rPr lang="en-US" altLang="zh-CN" sz="2200" b="1" i="1" dirty="0" smtClean="0"/>
              <a:t>n</a:t>
            </a:r>
            <a:r>
              <a:rPr lang="en-US" altLang="zh-CN" sz="2200" b="1" i="1" dirty="0"/>
              <a:t>.</a:t>
            </a:r>
            <a:r>
              <a:rPr lang="zh-CN" altLang="en-US" sz="2200" b="1" dirty="0" smtClean="0"/>
              <a:t>选</a:t>
            </a:r>
            <a:r>
              <a:rPr lang="zh-CN" altLang="en-US" sz="2200" b="1" dirty="0"/>
              <a:t>举</a:t>
            </a:r>
            <a:endParaRPr lang="zh-CN" altLang="en-US" sz="2200" b="1" dirty="0"/>
          </a:p>
          <a:p>
            <a:pPr>
              <a:lnSpc>
                <a:spcPct val="137000"/>
              </a:lnSpc>
            </a:pPr>
            <a:r>
              <a:rPr lang="en-US" altLang="zh-CN" sz="2200" b="1" dirty="0"/>
              <a:t>18</a:t>
            </a:r>
            <a:r>
              <a:rPr lang="zh-CN" altLang="en-US" sz="2200" b="1" dirty="0"/>
              <a:t>．</a:t>
            </a:r>
            <a:r>
              <a:rPr lang="en-US" altLang="zh-CN" sz="2200" b="1" dirty="0"/>
              <a:t>____________ </a:t>
            </a:r>
            <a:r>
              <a:rPr lang="en-US" altLang="zh-CN" sz="2200" b="1" i="1" dirty="0"/>
              <a:t> </a:t>
            </a:r>
            <a:r>
              <a:rPr lang="en-US" altLang="zh-CN" sz="2200" b="1" i="1" dirty="0" smtClean="0"/>
              <a:t>n</a:t>
            </a:r>
            <a:r>
              <a:rPr lang="en-US" altLang="zh-CN" sz="2200" b="1" i="1" dirty="0"/>
              <a:t>.</a:t>
            </a:r>
            <a:r>
              <a:rPr lang="zh-CN" altLang="en-US" sz="2200" b="1" dirty="0" smtClean="0"/>
              <a:t>选</a:t>
            </a:r>
            <a:r>
              <a:rPr lang="zh-CN" altLang="en-US" sz="2200" b="1" dirty="0"/>
              <a:t>择</a:t>
            </a:r>
            <a:endParaRPr lang="zh-CN" altLang="en-US" sz="2200" b="1" dirty="0"/>
          </a:p>
        </p:txBody>
      </p:sp>
      <p:sp>
        <p:nvSpPr>
          <p:cNvPr id="1050096" name="文本框 5"/>
          <p:cNvSpPr txBox="1"/>
          <p:nvPr/>
        </p:nvSpPr>
        <p:spPr>
          <a:xfrm>
            <a:off x="677061" y="469136"/>
            <a:ext cx="3105106" cy="5333383"/>
          </a:xfrm>
          <a:prstGeom prst="rect">
            <a:avLst/>
          </a:prstGeom>
          <a:noFill/>
        </p:spPr>
        <p:txBody>
          <a:bodyPr wrap="square" rtlCol="0">
            <a:spAutoFit/>
          </a:bodyPr>
          <a:lstStyle/>
          <a:p>
            <a:pPr>
              <a:lnSpc>
                <a:spcPct val="172000"/>
              </a:lnSpc>
            </a:pPr>
            <a:r>
              <a:rPr lang="en-US" altLang="zh-CN" sz="2200" b="1" dirty="0" smtClean="0">
                <a:solidFill>
                  <a:srgbClr val="C00000"/>
                </a:solidFill>
              </a:rPr>
              <a:t>direct</a:t>
            </a:r>
            <a:endParaRPr lang="en-US" altLang="zh-CN" sz="2200" b="1" dirty="0" smtClean="0">
              <a:solidFill>
                <a:srgbClr val="C00000"/>
              </a:solidFill>
            </a:endParaRPr>
          </a:p>
          <a:p>
            <a:pPr>
              <a:lnSpc>
                <a:spcPct val="172000"/>
              </a:lnSpc>
            </a:pPr>
            <a:r>
              <a:rPr lang="en-US" altLang="zh-CN" sz="2200" b="1" dirty="0" smtClean="0">
                <a:solidFill>
                  <a:srgbClr val="C00000"/>
                </a:solidFill>
              </a:rPr>
              <a:t>direction</a:t>
            </a:r>
            <a:endParaRPr lang="en-US" altLang="zh-CN" sz="2200" b="1" dirty="0" smtClean="0">
              <a:solidFill>
                <a:srgbClr val="C00000"/>
              </a:solidFill>
            </a:endParaRPr>
          </a:p>
          <a:p>
            <a:pPr>
              <a:lnSpc>
                <a:spcPct val="172000"/>
              </a:lnSpc>
            </a:pPr>
            <a:r>
              <a:rPr lang="en-US" altLang="zh-CN" sz="2200" b="1" dirty="0" smtClean="0">
                <a:solidFill>
                  <a:srgbClr val="C00000"/>
                </a:solidFill>
              </a:rPr>
              <a:t>director</a:t>
            </a:r>
            <a:r>
              <a:rPr lang="zh-CN" altLang="en-US" sz="2200" b="1" dirty="0">
                <a:solidFill>
                  <a:srgbClr val="C00000"/>
                </a:solidFill>
              </a:rPr>
              <a:t>　</a:t>
            </a:r>
            <a:endParaRPr lang="en-US" altLang="zh-CN" sz="2200" b="1" dirty="0" smtClean="0">
              <a:solidFill>
                <a:srgbClr val="C00000"/>
              </a:solidFill>
            </a:endParaRPr>
          </a:p>
          <a:p>
            <a:pPr>
              <a:lnSpc>
                <a:spcPct val="172000"/>
              </a:lnSpc>
            </a:pPr>
            <a:r>
              <a:rPr lang="en-US" altLang="zh-CN" sz="2200" b="1" dirty="0" smtClean="0">
                <a:solidFill>
                  <a:srgbClr val="C00000"/>
                </a:solidFill>
              </a:rPr>
              <a:t>discuss</a:t>
            </a:r>
            <a:r>
              <a:rPr lang="zh-CN" altLang="en-US" sz="2200" b="1" dirty="0">
                <a:solidFill>
                  <a:srgbClr val="C00000"/>
                </a:solidFill>
              </a:rPr>
              <a:t>　</a:t>
            </a:r>
            <a:endParaRPr lang="en-US" altLang="zh-CN" sz="2200" b="1" dirty="0" smtClean="0">
              <a:solidFill>
                <a:srgbClr val="C00000"/>
              </a:solidFill>
            </a:endParaRPr>
          </a:p>
          <a:p>
            <a:pPr>
              <a:lnSpc>
                <a:spcPct val="172000"/>
              </a:lnSpc>
            </a:pPr>
            <a:r>
              <a:rPr lang="en-US" altLang="zh-CN" sz="2200" b="1" dirty="0" smtClean="0">
                <a:solidFill>
                  <a:srgbClr val="C00000"/>
                </a:solidFill>
              </a:rPr>
              <a:t>discussion</a:t>
            </a:r>
            <a:endParaRPr lang="en-US" altLang="zh-CN" sz="2200" b="1" dirty="0">
              <a:solidFill>
                <a:srgbClr val="C00000"/>
              </a:solidFill>
            </a:endParaRPr>
          </a:p>
          <a:p>
            <a:pPr>
              <a:lnSpc>
                <a:spcPct val="172000"/>
              </a:lnSpc>
            </a:pPr>
            <a:r>
              <a:rPr lang="en-US" altLang="zh-CN" sz="2200" b="1" dirty="0" smtClean="0">
                <a:solidFill>
                  <a:srgbClr val="C00000"/>
                </a:solidFill>
              </a:rPr>
              <a:t>distance</a:t>
            </a:r>
            <a:endParaRPr lang="en-US" altLang="zh-CN" sz="2200" b="1" dirty="0" smtClean="0">
              <a:solidFill>
                <a:srgbClr val="C00000"/>
              </a:solidFill>
            </a:endParaRPr>
          </a:p>
          <a:p>
            <a:pPr>
              <a:lnSpc>
                <a:spcPct val="172000"/>
              </a:lnSpc>
            </a:pPr>
            <a:r>
              <a:rPr lang="en-US" altLang="zh-CN" sz="2200" b="1" dirty="0" smtClean="0">
                <a:solidFill>
                  <a:srgbClr val="C00000"/>
                </a:solidFill>
              </a:rPr>
              <a:t>distant</a:t>
            </a:r>
            <a:r>
              <a:rPr lang="zh-CN" altLang="en-US" sz="2200" b="1" dirty="0">
                <a:solidFill>
                  <a:srgbClr val="C00000"/>
                </a:solidFill>
              </a:rPr>
              <a:t>　</a:t>
            </a:r>
            <a:endParaRPr lang="en-US" altLang="zh-CN" sz="2200" b="1" dirty="0" smtClean="0">
              <a:solidFill>
                <a:srgbClr val="C00000"/>
              </a:solidFill>
            </a:endParaRPr>
          </a:p>
          <a:p>
            <a:pPr>
              <a:lnSpc>
                <a:spcPct val="172000"/>
              </a:lnSpc>
            </a:pPr>
            <a:r>
              <a:rPr lang="en-US" altLang="zh-CN" sz="2200" b="1" dirty="0" smtClean="0">
                <a:solidFill>
                  <a:srgbClr val="C00000"/>
                </a:solidFill>
              </a:rPr>
              <a:t>divide</a:t>
            </a:r>
            <a:r>
              <a:rPr lang="zh-CN" altLang="en-US" sz="2200" b="1" dirty="0">
                <a:solidFill>
                  <a:srgbClr val="C00000"/>
                </a:solidFill>
              </a:rPr>
              <a:t>　</a:t>
            </a:r>
            <a:endParaRPr lang="en-US" altLang="zh-CN" sz="2200" b="1" dirty="0" smtClean="0">
              <a:solidFill>
                <a:srgbClr val="C00000"/>
              </a:solidFill>
            </a:endParaRPr>
          </a:p>
          <a:p>
            <a:pPr>
              <a:lnSpc>
                <a:spcPct val="172000"/>
              </a:lnSpc>
            </a:pPr>
            <a:r>
              <a:rPr lang="en-US" altLang="zh-CN" sz="2200" b="1" dirty="0" smtClean="0">
                <a:solidFill>
                  <a:srgbClr val="C00000"/>
                </a:solidFill>
              </a:rPr>
              <a:t>donate</a:t>
            </a:r>
            <a:endParaRPr lang="en-US" altLang="zh-CN" sz="2200" b="1" dirty="0">
              <a:solidFill>
                <a:srgbClr val="C00000"/>
              </a:solidFill>
            </a:endParaRPr>
          </a:p>
        </p:txBody>
      </p:sp>
      <p:sp>
        <p:nvSpPr>
          <p:cNvPr id="1050097" name="文本框 6"/>
          <p:cNvSpPr txBox="1"/>
          <p:nvPr/>
        </p:nvSpPr>
        <p:spPr>
          <a:xfrm>
            <a:off x="6649736" y="485269"/>
            <a:ext cx="3030600" cy="5333383"/>
          </a:xfrm>
          <a:prstGeom prst="rect">
            <a:avLst/>
          </a:prstGeom>
          <a:noFill/>
        </p:spPr>
        <p:txBody>
          <a:bodyPr wrap="square" rtlCol="0">
            <a:spAutoFit/>
          </a:bodyPr>
          <a:lstStyle/>
          <a:p>
            <a:pPr>
              <a:lnSpc>
                <a:spcPct val="172000"/>
              </a:lnSpc>
            </a:pPr>
            <a:r>
              <a:rPr lang="en-US" altLang="zh-CN" sz="2200" b="1" dirty="0" smtClean="0">
                <a:solidFill>
                  <a:srgbClr val="C00000"/>
                </a:solidFill>
              </a:rPr>
              <a:t>donation</a:t>
            </a:r>
            <a:endParaRPr lang="en-US" altLang="zh-CN" sz="2200" b="1" dirty="0">
              <a:solidFill>
                <a:srgbClr val="C00000"/>
              </a:solidFill>
            </a:endParaRPr>
          </a:p>
          <a:p>
            <a:pPr>
              <a:lnSpc>
                <a:spcPct val="172000"/>
              </a:lnSpc>
            </a:pPr>
            <a:r>
              <a:rPr lang="en-US" altLang="zh-CN" sz="2200" b="1" dirty="0" smtClean="0">
                <a:solidFill>
                  <a:srgbClr val="C00000"/>
                </a:solidFill>
              </a:rPr>
              <a:t>editor</a:t>
            </a:r>
            <a:endParaRPr lang="en-US" altLang="zh-CN" sz="2200" b="1" dirty="0" smtClean="0">
              <a:solidFill>
                <a:srgbClr val="C00000"/>
              </a:solidFill>
            </a:endParaRPr>
          </a:p>
          <a:p>
            <a:pPr>
              <a:lnSpc>
                <a:spcPct val="172000"/>
              </a:lnSpc>
            </a:pPr>
            <a:r>
              <a:rPr lang="en-US" altLang="zh-CN" sz="2200" b="1" dirty="0" smtClean="0">
                <a:solidFill>
                  <a:srgbClr val="C00000"/>
                </a:solidFill>
              </a:rPr>
              <a:t>effect</a:t>
            </a:r>
            <a:endParaRPr lang="en-US" altLang="zh-CN" sz="2200" b="1" dirty="0" smtClean="0">
              <a:solidFill>
                <a:srgbClr val="C00000"/>
              </a:solidFill>
            </a:endParaRPr>
          </a:p>
          <a:p>
            <a:pPr>
              <a:lnSpc>
                <a:spcPct val="172000"/>
              </a:lnSpc>
            </a:pPr>
            <a:r>
              <a:rPr lang="en-US" altLang="zh-CN" sz="2200" b="1" dirty="0" smtClean="0">
                <a:solidFill>
                  <a:srgbClr val="C00000"/>
                </a:solidFill>
              </a:rPr>
              <a:t>effective</a:t>
            </a:r>
            <a:endParaRPr lang="en-US" altLang="zh-CN" sz="2200" b="1" dirty="0" smtClean="0">
              <a:solidFill>
                <a:srgbClr val="C00000"/>
              </a:solidFill>
            </a:endParaRPr>
          </a:p>
          <a:p>
            <a:pPr>
              <a:lnSpc>
                <a:spcPct val="172000"/>
              </a:lnSpc>
            </a:pPr>
            <a:r>
              <a:rPr lang="en-US" altLang="zh-CN" sz="2200" b="1" dirty="0" smtClean="0">
                <a:solidFill>
                  <a:srgbClr val="C00000"/>
                </a:solidFill>
              </a:rPr>
              <a:t>collect</a:t>
            </a:r>
            <a:endParaRPr lang="en-US" altLang="zh-CN" sz="2200" b="1" dirty="0" smtClean="0">
              <a:solidFill>
                <a:srgbClr val="C00000"/>
              </a:solidFill>
            </a:endParaRPr>
          </a:p>
          <a:p>
            <a:pPr>
              <a:lnSpc>
                <a:spcPct val="172000"/>
              </a:lnSpc>
            </a:pPr>
            <a:r>
              <a:rPr lang="en-US" altLang="zh-CN" sz="2200" b="1" dirty="0" smtClean="0">
                <a:solidFill>
                  <a:srgbClr val="C00000"/>
                </a:solidFill>
              </a:rPr>
              <a:t>collection</a:t>
            </a:r>
            <a:endParaRPr lang="en-US" altLang="zh-CN" sz="2200" b="1" dirty="0" smtClean="0">
              <a:solidFill>
                <a:srgbClr val="C00000"/>
              </a:solidFill>
            </a:endParaRPr>
          </a:p>
          <a:p>
            <a:pPr>
              <a:lnSpc>
                <a:spcPct val="172000"/>
              </a:lnSpc>
            </a:pPr>
            <a:r>
              <a:rPr lang="en-US" altLang="zh-CN" sz="2200" b="1" dirty="0" smtClean="0">
                <a:solidFill>
                  <a:srgbClr val="C00000"/>
                </a:solidFill>
              </a:rPr>
              <a:t>elect</a:t>
            </a:r>
            <a:r>
              <a:rPr lang="zh-CN" altLang="en-US" sz="2200" b="1" dirty="0">
                <a:solidFill>
                  <a:srgbClr val="C00000"/>
                </a:solidFill>
              </a:rPr>
              <a:t>　</a:t>
            </a:r>
            <a:endParaRPr lang="en-US" altLang="zh-CN" sz="2200" b="1" dirty="0" smtClean="0">
              <a:solidFill>
                <a:srgbClr val="C00000"/>
              </a:solidFill>
            </a:endParaRPr>
          </a:p>
          <a:p>
            <a:pPr>
              <a:lnSpc>
                <a:spcPct val="172000"/>
              </a:lnSpc>
            </a:pPr>
            <a:r>
              <a:rPr lang="en-US" altLang="zh-CN" sz="2200" b="1" dirty="0" smtClean="0">
                <a:solidFill>
                  <a:srgbClr val="C00000"/>
                </a:solidFill>
              </a:rPr>
              <a:t>election</a:t>
            </a:r>
            <a:r>
              <a:rPr lang="zh-CN" altLang="en-US" sz="2200" b="1" dirty="0">
                <a:solidFill>
                  <a:srgbClr val="C00000"/>
                </a:solidFill>
              </a:rPr>
              <a:t>　</a:t>
            </a:r>
            <a:endParaRPr lang="en-US" altLang="zh-CN" sz="2200" b="1" dirty="0" smtClean="0">
              <a:solidFill>
                <a:srgbClr val="C00000"/>
              </a:solidFill>
            </a:endParaRPr>
          </a:p>
          <a:p>
            <a:pPr>
              <a:lnSpc>
                <a:spcPct val="172000"/>
              </a:lnSpc>
            </a:pPr>
            <a:r>
              <a:rPr lang="en-US" altLang="zh-CN" sz="2200" b="1" dirty="0" smtClean="0">
                <a:solidFill>
                  <a:srgbClr val="C00000"/>
                </a:solidFill>
              </a:rPr>
              <a:t>selection</a:t>
            </a:r>
            <a:endParaRPr lang="en-US" altLang="zh-CN" sz="2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093"/>
                                        </p:tgtEl>
                                        <p:attrNameLst>
                                          <p:attrName>style.visibility</p:attrName>
                                        </p:attrNameLst>
                                      </p:cBhvr>
                                      <p:to>
                                        <p:strVal val="visible"/>
                                      </p:to>
                                    </p:set>
                                    <p:animEffect transition="in" filter="fade">
                                      <p:cBhvr>
                                        <p:cTn id="7" dur="1000"/>
                                        <p:tgtEl>
                                          <p:spTgt spid="1050093"/>
                                        </p:tgtEl>
                                      </p:cBhvr>
                                    </p:animEffect>
                                    <p:anim calcmode="lin" valueType="num">
                                      <p:cBhvr>
                                        <p:cTn id="8" dur="1000" fill="hold"/>
                                        <p:tgtEl>
                                          <p:spTgt spid="1050093"/>
                                        </p:tgtEl>
                                        <p:attrNameLst>
                                          <p:attrName>ppt_x</p:attrName>
                                        </p:attrNameLst>
                                      </p:cBhvr>
                                      <p:tavLst>
                                        <p:tav tm="0">
                                          <p:val>
                                            <p:strVal val="#ppt_x"/>
                                          </p:val>
                                        </p:tav>
                                        <p:tav tm="100000">
                                          <p:val>
                                            <p:strVal val="#ppt_x"/>
                                          </p:val>
                                        </p:tav>
                                      </p:tavLst>
                                    </p:anim>
                                    <p:anim calcmode="lin" valueType="num">
                                      <p:cBhvr>
                                        <p:cTn id="9" dur="1000" fill="hold"/>
                                        <p:tgtEl>
                                          <p:spTgt spid="10500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092"/>
                                        </p:tgtEl>
                                        <p:attrNameLst>
                                          <p:attrName>style.visibility</p:attrName>
                                        </p:attrNameLst>
                                      </p:cBhvr>
                                      <p:to>
                                        <p:strVal val="visible"/>
                                      </p:to>
                                    </p:set>
                                    <p:animEffect transition="in" filter="barn(outVertical)">
                                      <p:cBhvr>
                                        <p:cTn id="13" dur="500"/>
                                        <p:tgtEl>
                                          <p:spTgt spid="105009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094"/>
                                        </p:tgtEl>
                                        <p:attrNameLst>
                                          <p:attrName>style.visibility</p:attrName>
                                        </p:attrNameLst>
                                      </p:cBhvr>
                                      <p:to>
                                        <p:strVal val="visible"/>
                                      </p:to>
                                    </p:set>
                                    <p:animEffect transition="in" filter="randombar(horizontal)">
                                      <p:cBhvr>
                                        <p:cTn id="17" dur="500"/>
                                        <p:tgtEl>
                                          <p:spTgt spid="1050094"/>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050095"/>
                                        </p:tgtEl>
                                        <p:attrNameLst>
                                          <p:attrName>style.visibility</p:attrName>
                                        </p:attrNameLst>
                                      </p:cBhvr>
                                      <p:to>
                                        <p:strVal val="visible"/>
                                      </p:to>
                                    </p:set>
                                    <p:animEffect transition="in" filter="randombar(horizontal)">
                                      <p:cBhvr>
                                        <p:cTn id="21" dur="500"/>
                                        <p:tgtEl>
                                          <p:spTgt spid="105009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50096"/>
                                        </p:tgtEl>
                                        <p:attrNameLst>
                                          <p:attrName>style.visibility</p:attrName>
                                        </p:attrNameLst>
                                      </p:cBhvr>
                                      <p:to>
                                        <p:strVal val="visible"/>
                                      </p:to>
                                    </p:set>
                                    <p:animEffect transition="in" filter="wipe(up)">
                                      <p:cBhvr>
                                        <p:cTn id="26" dur="500"/>
                                        <p:tgtEl>
                                          <p:spTgt spid="105009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50097"/>
                                        </p:tgtEl>
                                        <p:attrNameLst>
                                          <p:attrName>style.visibility</p:attrName>
                                        </p:attrNameLst>
                                      </p:cBhvr>
                                      <p:to>
                                        <p:strVal val="visible"/>
                                      </p:to>
                                    </p:set>
                                    <p:animEffect transition="in" filter="wipe(up)">
                                      <p:cBhvr>
                                        <p:cTn id="31" dur="500"/>
                                        <p:tgtEl>
                                          <p:spTgt spid="1050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92" grpId="0" animBg="1"/>
      <p:bldP spid="1050093" grpId="0"/>
      <p:bldP spid="1050094" grpId="0"/>
      <p:bldP spid="1050095" grpId="0"/>
      <p:bldP spid="1050096" grpId="0"/>
      <p:bldP spid="105009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98"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099" name="标题 1"/>
          <p:cNvSpPr>
            <a:spLocks noGrp="1"/>
          </p:cNvSpPr>
          <p:nvPr>
            <p:ph type="title"/>
          </p:nvPr>
        </p:nvSpPr>
        <p:spPr/>
        <p:txBody>
          <a:bodyPr>
            <a:noAutofit/>
          </a:bodyPr>
          <a:lstStyle/>
          <a:p>
            <a:r>
              <a:rPr lang="en-US" altLang="zh-CN" sz="2800" dirty="0" smtClean="0">
                <a:solidFill>
                  <a:schemeClr val="accent6">
                    <a:lumMod val="50000"/>
                  </a:schemeClr>
                </a:solidFill>
              </a:rPr>
              <a:t>II. </a:t>
            </a:r>
            <a:r>
              <a:rPr lang="zh-CN" altLang="en-US" dirty="0" smtClean="0"/>
              <a:t>写出</a:t>
            </a:r>
            <a:r>
              <a:rPr lang="zh-CN" altLang="en-US" dirty="0"/>
              <a:t>单词的正确含义</a:t>
            </a:r>
            <a:endParaRPr lang="zh-CN" altLang="en-US" sz="2800" dirty="0">
              <a:solidFill>
                <a:schemeClr val="accent6">
                  <a:lumMod val="50000"/>
                </a:schemeClr>
              </a:solidFill>
            </a:endParaRPr>
          </a:p>
        </p:txBody>
      </p:sp>
      <p:sp>
        <p:nvSpPr>
          <p:cNvPr id="1050100" name="文本占位符 2"/>
          <p:cNvSpPr>
            <a:spLocks noGrp="1"/>
          </p:cNvSpPr>
          <p:nvPr>
            <p:ph type="body" idx="1"/>
          </p:nvPr>
        </p:nvSpPr>
        <p:spPr>
          <a:xfrm>
            <a:off x="241540" y="624046"/>
            <a:ext cx="5871877" cy="5911999"/>
          </a:xfrm>
        </p:spPr>
        <p:txBody>
          <a:bodyPr>
            <a:normAutofit fontScale="92500" lnSpcReduction="10000"/>
          </a:bodyPr>
          <a:lstStyle/>
          <a:p>
            <a:pPr>
              <a:lnSpc>
                <a:spcPct val="130000"/>
              </a:lnSpc>
            </a:pPr>
            <a:r>
              <a:rPr lang="en-US" altLang="zh-CN" b="1" dirty="0"/>
              <a:t>1</a:t>
            </a:r>
            <a:r>
              <a:rPr lang="zh-CN" altLang="en-US" b="1" dirty="0"/>
              <a:t>．</a:t>
            </a:r>
            <a:r>
              <a:rPr lang="en-US" altLang="zh-CN" b="1" dirty="0"/>
              <a:t>directory </a:t>
            </a:r>
            <a:r>
              <a:rPr lang="en-US" altLang="zh-CN" b="1" i="1" dirty="0"/>
              <a:t>n</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2</a:t>
            </a:r>
            <a:r>
              <a:rPr lang="zh-CN" altLang="en-US" b="1" dirty="0"/>
              <a:t>．</a:t>
            </a:r>
            <a:r>
              <a:rPr lang="en-US" altLang="zh-CN" b="1" dirty="0"/>
              <a:t>distinction </a:t>
            </a:r>
            <a:r>
              <a:rPr lang="en-US" altLang="zh-CN" b="1" i="1" dirty="0"/>
              <a:t>n</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3</a:t>
            </a:r>
            <a:r>
              <a:rPr lang="zh-CN" altLang="en-US" b="1" dirty="0"/>
              <a:t>．</a:t>
            </a:r>
            <a:r>
              <a:rPr lang="en-US" altLang="zh-CN" b="1" dirty="0"/>
              <a:t>distinguish </a:t>
            </a:r>
            <a:r>
              <a:rPr lang="en-US" altLang="zh-CN" b="1" i="1" dirty="0"/>
              <a:t>v</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4</a:t>
            </a:r>
            <a:r>
              <a:rPr lang="zh-CN" altLang="en-US" b="1" dirty="0"/>
              <a:t>．</a:t>
            </a:r>
            <a:r>
              <a:rPr lang="en-US" altLang="zh-CN" b="1" dirty="0"/>
              <a:t>division </a:t>
            </a:r>
            <a:r>
              <a:rPr lang="en-US" altLang="zh-CN" b="1" i="1" dirty="0"/>
              <a:t>n</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5</a:t>
            </a:r>
            <a:r>
              <a:rPr lang="zh-CN" altLang="en-US" b="1" dirty="0"/>
              <a:t>．</a:t>
            </a:r>
            <a:r>
              <a:rPr lang="en-US" altLang="zh-CN" b="1" dirty="0"/>
              <a:t>divorce </a:t>
            </a:r>
            <a:r>
              <a:rPr lang="en-US" altLang="zh-CN" b="1" i="1" dirty="0" smtClean="0"/>
              <a:t>n</a:t>
            </a:r>
            <a:r>
              <a:rPr lang="en-US" altLang="zh-CN" b="1" i="1" dirty="0"/>
              <a:t>.</a:t>
            </a:r>
            <a:r>
              <a:rPr lang="en-US" altLang="zh-CN" b="1" i="1" dirty="0" smtClean="0"/>
              <a:t>/v</a:t>
            </a:r>
            <a:r>
              <a:rPr lang="en-US" altLang="zh-CN" b="1" dirty="0" smtClean="0"/>
              <a:t>.   ____________</a:t>
            </a:r>
            <a:r>
              <a:rPr lang="zh-CN" altLang="en-US" b="1" dirty="0"/>
              <a:t>　　　　　</a:t>
            </a:r>
            <a:endParaRPr lang="zh-CN" altLang="en-US" b="1" dirty="0"/>
          </a:p>
          <a:p>
            <a:pPr>
              <a:lnSpc>
                <a:spcPct val="130000"/>
              </a:lnSpc>
            </a:pPr>
            <a:r>
              <a:rPr lang="en-US" altLang="zh-CN" b="1" dirty="0"/>
              <a:t>6</a:t>
            </a:r>
            <a:r>
              <a:rPr lang="zh-CN" altLang="en-US" b="1" dirty="0"/>
              <a:t>．</a:t>
            </a:r>
            <a:r>
              <a:rPr lang="en-US" altLang="zh-CN" b="1" dirty="0"/>
              <a:t>download </a:t>
            </a:r>
            <a:r>
              <a:rPr lang="en-US" altLang="zh-CN" b="1" i="1" dirty="0"/>
              <a:t>v</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7</a:t>
            </a:r>
            <a:r>
              <a:rPr lang="zh-CN" altLang="en-US" b="1" dirty="0"/>
              <a:t>．</a:t>
            </a:r>
            <a:r>
              <a:rPr lang="en-US" altLang="zh-CN" b="1" dirty="0"/>
              <a:t>unload </a:t>
            </a:r>
            <a:r>
              <a:rPr lang="en-US" altLang="zh-CN" b="1" i="1" dirty="0" err="1"/>
              <a:t>vt</a:t>
            </a:r>
            <a:r>
              <a:rPr lang="en-US" altLang="zh-CN" b="1" i="1" dirty="0" smtClean="0"/>
              <a:t>.   </a:t>
            </a:r>
            <a:r>
              <a:rPr lang="en-US" altLang="zh-CN" b="1" dirty="0" smtClean="0"/>
              <a:t>____________</a:t>
            </a:r>
            <a:r>
              <a:rPr lang="zh-CN" altLang="en-US" b="1" dirty="0"/>
              <a:t>　　　　　</a:t>
            </a:r>
            <a:endParaRPr lang="zh-CN" altLang="en-US" b="1" dirty="0"/>
          </a:p>
          <a:p>
            <a:pPr>
              <a:lnSpc>
                <a:spcPct val="130000"/>
              </a:lnSpc>
            </a:pPr>
            <a:r>
              <a:rPr lang="en-US" altLang="zh-CN" b="1" dirty="0"/>
              <a:t>8</a:t>
            </a:r>
            <a:r>
              <a:rPr lang="zh-CN" altLang="en-US" b="1" dirty="0"/>
              <a:t>．</a:t>
            </a:r>
            <a:r>
              <a:rPr lang="en-US" altLang="zh-CN" b="1" dirty="0"/>
              <a:t>downtown </a:t>
            </a:r>
            <a:r>
              <a:rPr lang="en-US" altLang="zh-CN" b="1" i="1" dirty="0"/>
              <a:t>n</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9</a:t>
            </a:r>
            <a:r>
              <a:rPr lang="zh-CN" altLang="en-US" b="1" dirty="0"/>
              <a:t>．</a:t>
            </a:r>
            <a:r>
              <a:rPr lang="en-US" altLang="zh-CN" b="1" dirty="0"/>
              <a:t>drawback </a:t>
            </a:r>
            <a:r>
              <a:rPr lang="en-US" altLang="zh-CN" b="1" i="1" dirty="0"/>
              <a:t>n</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10</a:t>
            </a:r>
            <a:r>
              <a:rPr lang="zh-CN" altLang="en-US" b="1" dirty="0"/>
              <a:t>．</a:t>
            </a:r>
            <a:r>
              <a:rPr lang="en-US" altLang="zh-CN" b="1" dirty="0"/>
              <a:t>drawer </a:t>
            </a:r>
            <a:r>
              <a:rPr lang="en-US" altLang="zh-CN" b="1" i="1" dirty="0"/>
              <a:t>n</a:t>
            </a:r>
            <a:r>
              <a:rPr lang="zh-CN" altLang="en-US" b="1" i="1" dirty="0"/>
              <a:t>．</a:t>
            </a:r>
            <a:r>
              <a:rPr lang="en-US" altLang="zh-CN" b="1" dirty="0"/>
              <a:t>____________</a:t>
            </a:r>
            <a:r>
              <a:rPr lang="zh-CN" altLang="en-US" b="1" dirty="0"/>
              <a:t>　　　　　</a:t>
            </a:r>
            <a:endParaRPr lang="zh-CN" altLang="en-US" b="1" dirty="0"/>
          </a:p>
          <a:p>
            <a:pPr>
              <a:lnSpc>
                <a:spcPct val="130000"/>
              </a:lnSpc>
            </a:pPr>
            <a:r>
              <a:rPr lang="en-US" altLang="zh-CN" b="1" dirty="0"/>
              <a:t>11</a:t>
            </a:r>
            <a:r>
              <a:rPr lang="zh-CN" altLang="en-US" b="1" dirty="0"/>
              <a:t>．</a:t>
            </a:r>
            <a:r>
              <a:rPr lang="en-US" altLang="zh-CN" b="1" dirty="0"/>
              <a:t>withdraw </a:t>
            </a:r>
            <a:r>
              <a:rPr lang="en-US" altLang="zh-CN" b="1" i="1" dirty="0"/>
              <a:t>v</a:t>
            </a:r>
            <a:r>
              <a:rPr lang="zh-CN" altLang="en-US" b="1" dirty="0"/>
              <a:t>．</a:t>
            </a:r>
            <a:r>
              <a:rPr lang="en-US" altLang="zh-CN" b="1" dirty="0"/>
              <a:t>____________</a:t>
            </a:r>
            <a:r>
              <a:rPr lang="zh-CN" altLang="en-US" b="1" dirty="0"/>
              <a:t>　　　　　</a:t>
            </a:r>
            <a:endParaRPr lang="zh-CN" altLang="en-US" b="1" dirty="0"/>
          </a:p>
        </p:txBody>
      </p:sp>
      <p:sp>
        <p:nvSpPr>
          <p:cNvPr id="1050101" name="文本占位符 2"/>
          <p:cNvSpPr txBox="1"/>
          <p:nvPr/>
        </p:nvSpPr>
        <p:spPr>
          <a:xfrm>
            <a:off x="6049401" y="499950"/>
            <a:ext cx="5871877" cy="59119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30000"/>
              </a:lnSpc>
            </a:pPr>
            <a:r>
              <a:rPr lang="en-US" altLang="zh-CN" sz="2200" b="1" dirty="0"/>
              <a:t>12</a:t>
            </a:r>
            <a:r>
              <a:rPr lang="zh-CN" altLang="en-US" sz="2200" b="1" dirty="0"/>
              <a:t>．</a:t>
            </a:r>
            <a:r>
              <a:rPr lang="en-US" altLang="zh-CN" sz="2200" b="1" dirty="0"/>
              <a:t>ease </a:t>
            </a:r>
            <a:r>
              <a:rPr lang="en-US" altLang="zh-CN" sz="2200" b="1" i="1" dirty="0"/>
              <a:t>n</a:t>
            </a:r>
            <a:r>
              <a:rPr lang="zh-CN" altLang="en-US" sz="2200" b="1" i="1" dirty="0"/>
              <a:t>．</a:t>
            </a:r>
            <a:r>
              <a:rPr lang="en-US" altLang="zh-CN" sz="2200" b="1" dirty="0"/>
              <a:t>____________</a:t>
            </a:r>
            <a:r>
              <a:rPr lang="zh-CN" altLang="en-US" sz="2200" b="1" dirty="0"/>
              <a:t>　　　　　</a:t>
            </a:r>
            <a:endParaRPr lang="zh-CN" altLang="en-US" sz="2200" b="1" dirty="0"/>
          </a:p>
          <a:p>
            <a:pPr>
              <a:lnSpc>
                <a:spcPct val="130000"/>
              </a:lnSpc>
            </a:pPr>
            <a:r>
              <a:rPr lang="en-US" altLang="zh-CN" sz="2200" b="1" dirty="0"/>
              <a:t>13</a:t>
            </a:r>
            <a:r>
              <a:rPr lang="zh-CN" altLang="en-US" sz="2200" b="1" dirty="0"/>
              <a:t>．</a:t>
            </a:r>
            <a:r>
              <a:rPr lang="en-US" altLang="zh-CN" sz="2200" b="1" dirty="0"/>
              <a:t>edition </a:t>
            </a:r>
            <a:r>
              <a:rPr lang="en-US" altLang="zh-CN" sz="2200" b="1" i="1" dirty="0"/>
              <a:t>n</a:t>
            </a:r>
            <a:r>
              <a:rPr lang="zh-CN" altLang="en-US" sz="2200" b="1" dirty="0"/>
              <a:t>．</a:t>
            </a:r>
            <a:r>
              <a:rPr lang="en-US" altLang="zh-CN" sz="2200" b="1" dirty="0"/>
              <a:t>____________</a:t>
            </a:r>
            <a:r>
              <a:rPr lang="zh-CN" altLang="en-US" sz="2200" b="1" dirty="0"/>
              <a:t>　　　　　</a:t>
            </a:r>
            <a:endParaRPr lang="zh-CN" altLang="en-US" sz="2200" b="1" dirty="0"/>
          </a:p>
          <a:p>
            <a:pPr>
              <a:lnSpc>
                <a:spcPct val="130000"/>
              </a:lnSpc>
            </a:pPr>
            <a:r>
              <a:rPr lang="en-US" altLang="zh-CN" sz="2200" b="1" dirty="0"/>
              <a:t>14</a:t>
            </a:r>
            <a:r>
              <a:rPr lang="zh-CN" altLang="en-US" sz="2200" b="1" dirty="0"/>
              <a:t>．</a:t>
            </a:r>
            <a:r>
              <a:rPr lang="en-US" altLang="zh-CN" sz="2200" b="1" dirty="0"/>
              <a:t>elegant </a:t>
            </a:r>
            <a:r>
              <a:rPr lang="en-US" altLang="zh-CN" sz="2200" b="1" i="1" dirty="0"/>
              <a:t>adj</a:t>
            </a:r>
            <a:r>
              <a:rPr lang="en-US" altLang="zh-CN" sz="2200" b="1" dirty="0" smtClean="0"/>
              <a:t>.   ____________</a:t>
            </a:r>
            <a:r>
              <a:rPr lang="zh-CN" altLang="en-US" sz="2200" b="1" dirty="0"/>
              <a:t>　　　　　</a:t>
            </a:r>
            <a:endParaRPr lang="zh-CN" altLang="en-US" sz="2200" b="1" dirty="0"/>
          </a:p>
          <a:p>
            <a:pPr>
              <a:lnSpc>
                <a:spcPct val="130000"/>
              </a:lnSpc>
            </a:pPr>
            <a:r>
              <a:rPr lang="en-US" altLang="zh-CN" sz="2200" b="1" dirty="0"/>
              <a:t>15</a:t>
            </a:r>
            <a:r>
              <a:rPr lang="zh-CN" altLang="en-US" sz="2200" b="1" dirty="0"/>
              <a:t>．</a:t>
            </a:r>
            <a:r>
              <a:rPr lang="en-US" altLang="zh-CN" sz="2200" b="1" dirty="0"/>
              <a:t>electrical</a:t>
            </a:r>
            <a:r>
              <a:rPr lang="en-US" altLang="zh-CN" sz="2200" b="1" i="1" dirty="0"/>
              <a:t> adj</a:t>
            </a:r>
            <a:r>
              <a:rPr lang="en-US" altLang="zh-CN" sz="2200" b="1" dirty="0" smtClean="0"/>
              <a:t>.   ____________</a:t>
            </a:r>
            <a:r>
              <a:rPr lang="zh-CN" altLang="en-US" sz="2200" b="1" dirty="0"/>
              <a:t>　　　　　</a:t>
            </a:r>
            <a:endParaRPr lang="zh-CN" altLang="en-US" sz="2200" b="1" dirty="0"/>
          </a:p>
          <a:p>
            <a:pPr>
              <a:lnSpc>
                <a:spcPct val="130000"/>
              </a:lnSpc>
            </a:pPr>
            <a:r>
              <a:rPr lang="en-US" altLang="zh-CN" sz="2200" b="1" dirty="0"/>
              <a:t>16</a:t>
            </a:r>
            <a:r>
              <a:rPr lang="zh-CN" altLang="en-US" sz="2200" b="1" dirty="0"/>
              <a:t>．</a:t>
            </a:r>
            <a:r>
              <a:rPr lang="en-US" altLang="zh-CN" sz="2200" b="1" dirty="0"/>
              <a:t>electricity </a:t>
            </a:r>
            <a:r>
              <a:rPr lang="en-US" altLang="zh-CN" sz="2200" b="1" i="1" dirty="0"/>
              <a:t>n</a:t>
            </a:r>
            <a:r>
              <a:rPr lang="zh-CN" altLang="en-US" sz="2200" b="1" dirty="0"/>
              <a:t>．</a:t>
            </a:r>
            <a:r>
              <a:rPr lang="en-US" altLang="zh-CN" sz="2200" b="1" dirty="0"/>
              <a:t>____________</a:t>
            </a:r>
            <a:r>
              <a:rPr lang="zh-CN" altLang="en-US" sz="2200" b="1" dirty="0"/>
              <a:t>　　　　　</a:t>
            </a:r>
            <a:endParaRPr lang="zh-CN" altLang="en-US" sz="2200" b="1" dirty="0"/>
          </a:p>
          <a:p>
            <a:pPr>
              <a:lnSpc>
                <a:spcPct val="130000"/>
              </a:lnSpc>
            </a:pPr>
            <a:r>
              <a:rPr lang="en-US" altLang="zh-CN" sz="2200" b="1" dirty="0"/>
              <a:t>17</a:t>
            </a:r>
            <a:r>
              <a:rPr lang="zh-CN" altLang="en-US" sz="2200" b="1" dirty="0"/>
              <a:t>．</a:t>
            </a:r>
            <a:r>
              <a:rPr lang="en-US" altLang="zh-CN" sz="2200" b="1" dirty="0" smtClean="0"/>
              <a:t>electronic </a:t>
            </a:r>
            <a:r>
              <a:rPr lang="en-US" altLang="zh-CN" sz="2200" b="1" i="1" dirty="0" smtClean="0"/>
              <a:t>adj</a:t>
            </a:r>
            <a:r>
              <a:rPr lang="en-US" altLang="zh-CN" sz="2200" b="1" dirty="0" smtClean="0"/>
              <a:t>.   ____________</a:t>
            </a:r>
            <a:r>
              <a:rPr lang="zh-CN" altLang="en-US" sz="2200" b="1" dirty="0"/>
              <a:t>　　　　　</a:t>
            </a:r>
            <a:endParaRPr lang="zh-CN" altLang="en-US" sz="2200" b="1" dirty="0"/>
          </a:p>
          <a:p>
            <a:pPr>
              <a:lnSpc>
                <a:spcPct val="130000"/>
              </a:lnSpc>
            </a:pPr>
            <a:r>
              <a:rPr lang="en-US" altLang="zh-CN" sz="2200" b="1" dirty="0"/>
              <a:t>18</a:t>
            </a:r>
            <a:r>
              <a:rPr lang="zh-CN" altLang="en-US" sz="2200" b="1" dirty="0"/>
              <a:t>．</a:t>
            </a:r>
            <a:r>
              <a:rPr lang="en-US" altLang="zh-CN" sz="2200" b="1" dirty="0"/>
              <a:t>employ </a:t>
            </a:r>
            <a:r>
              <a:rPr lang="en-US" altLang="zh-CN" sz="2200" b="1" i="1" dirty="0"/>
              <a:t>v</a:t>
            </a:r>
            <a:r>
              <a:rPr lang="zh-CN" altLang="en-US" sz="2200" b="1" dirty="0"/>
              <a:t>．</a:t>
            </a:r>
            <a:r>
              <a:rPr lang="en-US" altLang="zh-CN" sz="2200" b="1" dirty="0"/>
              <a:t>____________</a:t>
            </a:r>
            <a:r>
              <a:rPr lang="zh-CN" altLang="en-US" sz="2200" b="1" dirty="0"/>
              <a:t>　　　　　</a:t>
            </a:r>
            <a:endParaRPr lang="zh-CN" altLang="en-US" sz="2200" b="1" dirty="0"/>
          </a:p>
          <a:p>
            <a:pPr>
              <a:lnSpc>
                <a:spcPct val="130000"/>
              </a:lnSpc>
            </a:pPr>
            <a:r>
              <a:rPr lang="en-US" altLang="zh-CN" sz="2200" b="1" dirty="0"/>
              <a:t>19</a:t>
            </a:r>
            <a:r>
              <a:rPr lang="zh-CN" altLang="en-US" sz="2200" b="1" dirty="0"/>
              <a:t>．</a:t>
            </a:r>
            <a:r>
              <a:rPr lang="en-US" altLang="zh-CN" sz="2200" b="1" dirty="0"/>
              <a:t>employment</a:t>
            </a:r>
            <a:r>
              <a:rPr lang="en-US" altLang="zh-CN" sz="2200" b="1" i="1" dirty="0"/>
              <a:t> n</a:t>
            </a:r>
            <a:r>
              <a:rPr lang="zh-CN" altLang="en-US" sz="2200" b="1" dirty="0"/>
              <a:t>．</a:t>
            </a:r>
            <a:r>
              <a:rPr lang="en-US" altLang="zh-CN" sz="2200" b="1" dirty="0"/>
              <a:t>____________</a:t>
            </a:r>
            <a:r>
              <a:rPr lang="zh-CN" altLang="en-US" sz="2200" b="1" dirty="0"/>
              <a:t>　　　　　</a:t>
            </a:r>
            <a:endParaRPr lang="zh-CN" altLang="en-US" sz="2200" b="1" dirty="0"/>
          </a:p>
          <a:p>
            <a:pPr>
              <a:lnSpc>
                <a:spcPct val="130000"/>
              </a:lnSpc>
            </a:pPr>
            <a:r>
              <a:rPr lang="en-US" altLang="zh-CN" sz="2200" b="1" dirty="0"/>
              <a:t>20</a:t>
            </a:r>
            <a:r>
              <a:rPr lang="zh-CN" altLang="en-US" sz="2200" b="1" dirty="0"/>
              <a:t>．</a:t>
            </a:r>
            <a:r>
              <a:rPr lang="en-US" altLang="zh-CN" sz="2200" b="1" dirty="0"/>
              <a:t>unemployment</a:t>
            </a:r>
            <a:r>
              <a:rPr lang="en-US" altLang="zh-CN" sz="2200" b="1" i="1" dirty="0"/>
              <a:t> n</a:t>
            </a:r>
            <a:r>
              <a:rPr lang="zh-CN" altLang="en-US" sz="2200" b="1" dirty="0"/>
              <a:t>．</a:t>
            </a:r>
            <a:r>
              <a:rPr lang="en-US" altLang="zh-CN" sz="2200" b="1" dirty="0"/>
              <a:t>____________</a:t>
            </a:r>
            <a:r>
              <a:rPr lang="zh-CN" altLang="en-US" sz="2200" b="1" dirty="0"/>
              <a:t>　　　　　</a:t>
            </a:r>
            <a:endParaRPr lang="zh-CN" altLang="en-US" sz="2200" b="1" dirty="0"/>
          </a:p>
          <a:p>
            <a:pPr>
              <a:lnSpc>
                <a:spcPct val="130000"/>
              </a:lnSpc>
            </a:pPr>
            <a:r>
              <a:rPr lang="en-US" altLang="zh-CN" sz="2200" b="1" dirty="0"/>
              <a:t>21</a:t>
            </a:r>
            <a:r>
              <a:rPr lang="zh-CN" altLang="en-US" sz="2200" b="1" dirty="0"/>
              <a:t>．</a:t>
            </a:r>
            <a:r>
              <a:rPr lang="en-US" altLang="zh-CN" sz="2200" b="1" dirty="0"/>
              <a:t>ending</a:t>
            </a:r>
            <a:r>
              <a:rPr lang="en-US" altLang="zh-CN" sz="2200" b="1" i="1" dirty="0"/>
              <a:t> n</a:t>
            </a:r>
            <a:r>
              <a:rPr lang="zh-CN" altLang="en-US" sz="2200" b="1" dirty="0"/>
              <a:t>．</a:t>
            </a:r>
            <a:r>
              <a:rPr lang="en-US" altLang="zh-CN" sz="2200" b="1" dirty="0"/>
              <a:t>____________</a:t>
            </a:r>
            <a:r>
              <a:rPr lang="zh-CN" altLang="en-US" sz="2200" b="1" dirty="0"/>
              <a:t>　　　　　</a:t>
            </a:r>
            <a:endParaRPr lang="zh-CN" altLang="en-US" sz="2200" b="1" dirty="0"/>
          </a:p>
          <a:p>
            <a:pPr>
              <a:lnSpc>
                <a:spcPct val="130000"/>
              </a:lnSpc>
            </a:pPr>
            <a:r>
              <a:rPr lang="en-US" altLang="zh-CN" sz="2200" b="1" dirty="0"/>
              <a:t>22</a:t>
            </a:r>
            <a:r>
              <a:rPr lang="zh-CN" altLang="en-US" sz="2200" b="1" dirty="0"/>
              <a:t>．</a:t>
            </a:r>
            <a:r>
              <a:rPr lang="en-US" altLang="zh-CN" sz="2200" b="1" dirty="0"/>
              <a:t>endless </a:t>
            </a:r>
            <a:r>
              <a:rPr lang="en-US" altLang="zh-CN" sz="2200" b="1" i="1" dirty="0"/>
              <a:t>adj</a:t>
            </a:r>
            <a:r>
              <a:rPr lang="en-US" altLang="zh-CN" sz="2200" b="1" dirty="0" smtClean="0"/>
              <a:t>.   ____________</a:t>
            </a:r>
            <a:r>
              <a:rPr lang="zh-CN" altLang="en-US" sz="2200" b="1" dirty="0"/>
              <a:t>　　　　　</a:t>
            </a:r>
            <a:endParaRPr lang="zh-CN" altLang="en-US" sz="2200" b="1" dirty="0"/>
          </a:p>
        </p:txBody>
      </p:sp>
      <p:sp>
        <p:nvSpPr>
          <p:cNvPr id="1050102" name="文本框 5"/>
          <p:cNvSpPr txBox="1"/>
          <p:nvPr/>
        </p:nvSpPr>
        <p:spPr>
          <a:xfrm>
            <a:off x="2085090" y="438116"/>
            <a:ext cx="2776703" cy="6166496"/>
          </a:xfrm>
          <a:prstGeom prst="rect">
            <a:avLst/>
          </a:prstGeom>
          <a:noFill/>
        </p:spPr>
        <p:txBody>
          <a:bodyPr wrap="square" rtlCol="0">
            <a:spAutoFit/>
          </a:bodyPr>
          <a:lstStyle/>
          <a:p>
            <a:pPr>
              <a:lnSpc>
                <a:spcPct val="160000"/>
              </a:lnSpc>
            </a:pPr>
            <a:r>
              <a:rPr lang="zh-CN" altLang="en-US" sz="2200" b="1" dirty="0" smtClean="0">
                <a:solidFill>
                  <a:srgbClr val="C00000"/>
                </a:solidFill>
              </a:rPr>
              <a:t>       电</a:t>
            </a:r>
            <a:r>
              <a:rPr lang="zh-CN" altLang="en-US" sz="2200" b="1" dirty="0">
                <a:solidFill>
                  <a:srgbClr val="C00000"/>
                </a:solidFill>
              </a:rPr>
              <a:t>话簿　</a:t>
            </a:r>
            <a:endParaRPr lang="en-US" altLang="zh-CN" sz="2200" b="1" dirty="0" smtClean="0">
              <a:solidFill>
                <a:srgbClr val="C00000"/>
              </a:solidFill>
            </a:endParaRPr>
          </a:p>
          <a:p>
            <a:pPr>
              <a:lnSpc>
                <a:spcPct val="160000"/>
              </a:lnSpc>
            </a:pPr>
            <a:r>
              <a:rPr lang="zh-CN" altLang="en-US" sz="2200" b="1" dirty="0" smtClean="0">
                <a:solidFill>
                  <a:srgbClr val="C00000"/>
                </a:solidFill>
              </a:rPr>
              <a:t>            区别</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区别</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分开</a:t>
            </a:r>
            <a:r>
              <a:rPr lang="zh-CN" altLang="en-US" sz="2200" b="1" dirty="0">
                <a:solidFill>
                  <a:srgbClr val="C00000"/>
                </a:solidFill>
              </a:rPr>
              <a:t>；除；部门　</a:t>
            </a:r>
            <a:endParaRPr lang="en-US" altLang="zh-CN" sz="2200" b="1" dirty="0" smtClean="0">
              <a:solidFill>
                <a:srgbClr val="C00000"/>
              </a:solidFill>
            </a:endParaRPr>
          </a:p>
          <a:p>
            <a:pPr>
              <a:lnSpc>
                <a:spcPct val="160000"/>
              </a:lnSpc>
            </a:pPr>
            <a:r>
              <a:rPr lang="zh-CN" altLang="en-US" sz="2200" b="1" dirty="0" smtClean="0">
                <a:solidFill>
                  <a:srgbClr val="C00000"/>
                </a:solidFill>
              </a:rPr>
              <a:t>           离婚</a:t>
            </a:r>
            <a:endParaRPr lang="zh-CN" altLang="en-US" sz="2200" b="1" dirty="0">
              <a:solidFill>
                <a:srgbClr val="C00000"/>
              </a:solidFill>
            </a:endParaRPr>
          </a:p>
          <a:p>
            <a:pPr>
              <a:lnSpc>
                <a:spcPct val="160000"/>
              </a:lnSpc>
            </a:pPr>
            <a:r>
              <a:rPr lang="zh-CN" altLang="en-US" sz="2200" b="1" dirty="0" smtClean="0">
                <a:solidFill>
                  <a:srgbClr val="C00000"/>
                </a:solidFill>
              </a:rPr>
              <a:t>          下载</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卸货</a:t>
            </a:r>
            <a:r>
              <a:rPr lang="zh-CN" altLang="en-US" sz="2200" b="1" dirty="0">
                <a:solidFill>
                  <a:srgbClr val="C00000"/>
                </a:solidFill>
              </a:rPr>
              <a:t>；卸载　</a:t>
            </a:r>
            <a:endParaRPr lang="en-US" altLang="zh-CN" sz="2200" b="1" dirty="0" smtClean="0">
              <a:solidFill>
                <a:srgbClr val="C00000"/>
              </a:solidFill>
            </a:endParaRPr>
          </a:p>
          <a:p>
            <a:pPr>
              <a:lnSpc>
                <a:spcPct val="160000"/>
              </a:lnSpc>
            </a:pPr>
            <a:r>
              <a:rPr lang="zh-CN" altLang="en-US" sz="2200" b="1" dirty="0" smtClean="0">
                <a:solidFill>
                  <a:srgbClr val="C00000"/>
                </a:solidFill>
              </a:rPr>
              <a:t>            市中心</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障碍</a:t>
            </a:r>
            <a:r>
              <a:rPr lang="zh-CN" altLang="en-US" sz="2200" b="1" dirty="0">
                <a:solidFill>
                  <a:srgbClr val="C00000"/>
                </a:solidFill>
              </a:rPr>
              <a:t>；缺点　</a:t>
            </a:r>
            <a:endParaRPr lang="en-US" altLang="zh-CN" sz="2200" b="1" dirty="0" smtClean="0">
              <a:solidFill>
                <a:srgbClr val="C00000"/>
              </a:solidFill>
            </a:endParaRPr>
          </a:p>
          <a:p>
            <a:pPr>
              <a:lnSpc>
                <a:spcPct val="160000"/>
              </a:lnSpc>
            </a:pPr>
            <a:r>
              <a:rPr lang="zh-CN" altLang="en-US" sz="2200" b="1" dirty="0" smtClean="0">
                <a:solidFill>
                  <a:srgbClr val="C00000"/>
                </a:solidFill>
              </a:rPr>
              <a:t>         抽屉</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撤退</a:t>
            </a:r>
            <a:r>
              <a:rPr lang="zh-CN" altLang="en-US" sz="2200" b="1" dirty="0">
                <a:solidFill>
                  <a:srgbClr val="C00000"/>
                </a:solidFill>
              </a:rPr>
              <a:t>，抽回</a:t>
            </a:r>
            <a:endParaRPr lang="zh-CN" altLang="en-US" sz="2200" b="1" dirty="0">
              <a:solidFill>
                <a:srgbClr val="C00000"/>
              </a:solidFill>
            </a:endParaRPr>
          </a:p>
        </p:txBody>
      </p:sp>
      <p:sp>
        <p:nvSpPr>
          <p:cNvPr id="1050103" name="文本框 6"/>
          <p:cNvSpPr txBox="1"/>
          <p:nvPr/>
        </p:nvSpPr>
        <p:spPr>
          <a:xfrm>
            <a:off x="7805334" y="324843"/>
            <a:ext cx="3649652" cy="6050887"/>
          </a:xfrm>
          <a:prstGeom prst="rect">
            <a:avLst/>
          </a:prstGeom>
          <a:noFill/>
        </p:spPr>
        <p:txBody>
          <a:bodyPr wrap="square" rtlCol="0">
            <a:spAutoFit/>
          </a:bodyPr>
          <a:lstStyle/>
          <a:p>
            <a:pPr>
              <a:lnSpc>
                <a:spcPct val="160000"/>
              </a:lnSpc>
            </a:pPr>
            <a:r>
              <a:rPr lang="zh-CN" altLang="en-US" sz="2200" b="1" dirty="0" smtClean="0">
                <a:solidFill>
                  <a:srgbClr val="C00000"/>
                </a:solidFill>
              </a:rPr>
              <a:t>轻松</a:t>
            </a:r>
            <a:r>
              <a:rPr lang="zh-CN" altLang="en-US" sz="2200" b="1" dirty="0">
                <a:solidFill>
                  <a:srgbClr val="C00000"/>
                </a:solidFill>
              </a:rPr>
              <a:t>，容易　</a:t>
            </a:r>
            <a:endParaRPr lang="en-US" altLang="zh-CN" sz="2200" b="1" dirty="0" smtClean="0">
              <a:solidFill>
                <a:srgbClr val="C00000"/>
              </a:solidFill>
            </a:endParaRPr>
          </a:p>
          <a:p>
            <a:pPr>
              <a:lnSpc>
                <a:spcPct val="160000"/>
              </a:lnSpc>
            </a:pPr>
            <a:r>
              <a:rPr lang="zh-CN" altLang="en-US" sz="2200" b="1" dirty="0" smtClean="0">
                <a:solidFill>
                  <a:srgbClr val="C00000"/>
                </a:solidFill>
              </a:rPr>
              <a:t>         版本</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优雅</a:t>
            </a:r>
            <a:r>
              <a:rPr lang="zh-CN" altLang="en-US" sz="2200" b="1" dirty="0">
                <a:solidFill>
                  <a:srgbClr val="C00000"/>
                </a:solidFill>
              </a:rPr>
              <a:t>的</a:t>
            </a:r>
            <a:endParaRPr lang="zh-CN" altLang="en-US" sz="2200" b="1" dirty="0">
              <a:solidFill>
                <a:srgbClr val="C00000"/>
              </a:solidFill>
            </a:endParaRPr>
          </a:p>
          <a:p>
            <a:pPr>
              <a:lnSpc>
                <a:spcPct val="160000"/>
              </a:lnSpc>
            </a:pPr>
            <a:r>
              <a:rPr lang="zh-CN" altLang="en-US" sz="2200" b="1" dirty="0" smtClean="0">
                <a:solidFill>
                  <a:srgbClr val="C00000"/>
                </a:solidFill>
              </a:rPr>
              <a:t>          与</a:t>
            </a:r>
            <a:r>
              <a:rPr lang="zh-CN" altLang="en-US" sz="2200" b="1" dirty="0">
                <a:solidFill>
                  <a:srgbClr val="C00000"/>
                </a:solidFill>
              </a:rPr>
              <a:t>电相关的　</a:t>
            </a:r>
            <a:endParaRPr lang="en-US" altLang="zh-CN" sz="2200" b="1" dirty="0" smtClean="0">
              <a:solidFill>
                <a:srgbClr val="C00000"/>
              </a:solidFill>
            </a:endParaRPr>
          </a:p>
          <a:p>
            <a:pPr>
              <a:lnSpc>
                <a:spcPct val="160000"/>
              </a:lnSpc>
            </a:pPr>
            <a:r>
              <a:rPr lang="zh-CN" altLang="en-US" sz="2200" b="1" dirty="0" smtClean="0">
                <a:solidFill>
                  <a:srgbClr val="C00000"/>
                </a:solidFill>
              </a:rPr>
              <a:t>                 电</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电子</a:t>
            </a:r>
            <a:r>
              <a:rPr lang="zh-CN" altLang="en-US" sz="2200" b="1" dirty="0">
                <a:solidFill>
                  <a:srgbClr val="C00000"/>
                </a:solidFill>
              </a:rPr>
              <a:t>的　</a:t>
            </a:r>
            <a:endParaRPr lang="en-US" altLang="zh-CN" sz="2200" b="1" dirty="0" smtClean="0">
              <a:solidFill>
                <a:srgbClr val="C00000"/>
              </a:solidFill>
            </a:endParaRPr>
          </a:p>
          <a:p>
            <a:pPr>
              <a:lnSpc>
                <a:spcPct val="160000"/>
              </a:lnSpc>
            </a:pPr>
            <a:r>
              <a:rPr lang="zh-CN" altLang="en-US" sz="2200" b="1" dirty="0" smtClean="0">
                <a:solidFill>
                  <a:srgbClr val="C00000"/>
                </a:solidFill>
              </a:rPr>
              <a:t>          雇用</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雇用</a:t>
            </a:r>
            <a:r>
              <a:rPr lang="zh-CN" altLang="en-US" sz="2200" b="1" dirty="0">
                <a:solidFill>
                  <a:srgbClr val="C00000"/>
                </a:solidFill>
              </a:rPr>
              <a:t>；就业　</a:t>
            </a:r>
            <a:endParaRPr lang="en-US" altLang="zh-CN" sz="2200" b="1" dirty="0" smtClean="0">
              <a:solidFill>
                <a:srgbClr val="C00000"/>
              </a:solidFill>
            </a:endParaRPr>
          </a:p>
          <a:p>
            <a:pPr>
              <a:lnSpc>
                <a:spcPct val="160000"/>
              </a:lnSpc>
            </a:pPr>
            <a:r>
              <a:rPr lang="zh-CN" altLang="en-US" sz="2200" b="1" dirty="0" smtClean="0">
                <a:solidFill>
                  <a:srgbClr val="C00000"/>
                </a:solidFill>
              </a:rPr>
              <a:t>                         失业</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结局</a:t>
            </a:r>
            <a:r>
              <a:rPr lang="zh-CN" altLang="en-US" sz="2200" b="1" dirty="0">
                <a:solidFill>
                  <a:srgbClr val="C00000"/>
                </a:solidFill>
              </a:rPr>
              <a:t>　</a:t>
            </a:r>
            <a:endParaRPr lang="en-US" altLang="zh-CN" sz="2200" b="1" dirty="0" smtClean="0">
              <a:solidFill>
                <a:srgbClr val="C00000"/>
              </a:solidFill>
            </a:endParaRPr>
          </a:p>
          <a:p>
            <a:pPr>
              <a:lnSpc>
                <a:spcPct val="160000"/>
              </a:lnSpc>
            </a:pPr>
            <a:r>
              <a:rPr lang="zh-CN" altLang="en-US" sz="2200" b="1" dirty="0" smtClean="0">
                <a:solidFill>
                  <a:srgbClr val="C00000"/>
                </a:solidFill>
              </a:rPr>
              <a:t>     无止境</a:t>
            </a:r>
            <a:r>
              <a:rPr lang="zh-CN" altLang="en-US" sz="2200" b="1" dirty="0">
                <a:solidFill>
                  <a:srgbClr val="C00000"/>
                </a:solidFill>
              </a:rPr>
              <a:t>的，无边的</a:t>
            </a:r>
            <a:endParaRPr lang="zh-CN" altLang="en-US" sz="2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099"/>
                                        </p:tgtEl>
                                        <p:attrNameLst>
                                          <p:attrName>style.visibility</p:attrName>
                                        </p:attrNameLst>
                                      </p:cBhvr>
                                      <p:to>
                                        <p:strVal val="visible"/>
                                      </p:to>
                                    </p:set>
                                    <p:animEffect transition="in" filter="fade">
                                      <p:cBhvr>
                                        <p:cTn id="7" dur="1000"/>
                                        <p:tgtEl>
                                          <p:spTgt spid="1050099"/>
                                        </p:tgtEl>
                                      </p:cBhvr>
                                    </p:animEffect>
                                    <p:anim calcmode="lin" valueType="num">
                                      <p:cBhvr>
                                        <p:cTn id="8" dur="1000" fill="hold"/>
                                        <p:tgtEl>
                                          <p:spTgt spid="1050099"/>
                                        </p:tgtEl>
                                        <p:attrNameLst>
                                          <p:attrName>ppt_x</p:attrName>
                                        </p:attrNameLst>
                                      </p:cBhvr>
                                      <p:tavLst>
                                        <p:tav tm="0">
                                          <p:val>
                                            <p:strVal val="#ppt_x"/>
                                          </p:val>
                                        </p:tav>
                                        <p:tav tm="100000">
                                          <p:val>
                                            <p:strVal val="#ppt_x"/>
                                          </p:val>
                                        </p:tav>
                                      </p:tavLst>
                                    </p:anim>
                                    <p:anim calcmode="lin" valueType="num">
                                      <p:cBhvr>
                                        <p:cTn id="9" dur="1000" fill="hold"/>
                                        <p:tgtEl>
                                          <p:spTgt spid="10500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098"/>
                                        </p:tgtEl>
                                        <p:attrNameLst>
                                          <p:attrName>style.visibility</p:attrName>
                                        </p:attrNameLst>
                                      </p:cBhvr>
                                      <p:to>
                                        <p:strVal val="visible"/>
                                      </p:to>
                                    </p:set>
                                    <p:animEffect transition="in" filter="barn(outVertical)">
                                      <p:cBhvr>
                                        <p:cTn id="13" dur="500"/>
                                        <p:tgtEl>
                                          <p:spTgt spid="1050098"/>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100"/>
                                        </p:tgtEl>
                                        <p:attrNameLst>
                                          <p:attrName>style.visibility</p:attrName>
                                        </p:attrNameLst>
                                      </p:cBhvr>
                                      <p:to>
                                        <p:strVal val="visible"/>
                                      </p:to>
                                    </p:set>
                                    <p:animEffect transition="in" filter="randombar(horizontal)">
                                      <p:cBhvr>
                                        <p:cTn id="17" dur="500"/>
                                        <p:tgtEl>
                                          <p:spTgt spid="1050100"/>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050101"/>
                                        </p:tgtEl>
                                        <p:attrNameLst>
                                          <p:attrName>style.visibility</p:attrName>
                                        </p:attrNameLst>
                                      </p:cBhvr>
                                      <p:to>
                                        <p:strVal val="visible"/>
                                      </p:to>
                                    </p:set>
                                    <p:animEffect transition="in" filter="randombar(horizontal)">
                                      <p:cBhvr>
                                        <p:cTn id="21" dur="500"/>
                                        <p:tgtEl>
                                          <p:spTgt spid="10501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50102"/>
                                        </p:tgtEl>
                                        <p:attrNameLst>
                                          <p:attrName>style.visibility</p:attrName>
                                        </p:attrNameLst>
                                      </p:cBhvr>
                                      <p:to>
                                        <p:strVal val="visible"/>
                                      </p:to>
                                    </p:set>
                                    <p:animEffect transition="in" filter="wipe(up)">
                                      <p:cBhvr>
                                        <p:cTn id="26" dur="500"/>
                                        <p:tgtEl>
                                          <p:spTgt spid="10501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50103"/>
                                        </p:tgtEl>
                                        <p:attrNameLst>
                                          <p:attrName>style.visibility</p:attrName>
                                        </p:attrNameLst>
                                      </p:cBhvr>
                                      <p:to>
                                        <p:strVal val="visible"/>
                                      </p:to>
                                    </p:set>
                                    <p:animEffect transition="in" filter="wipe(up)">
                                      <p:cBhvr>
                                        <p:cTn id="31" dur="500"/>
                                        <p:tgtEl>
                                          <p:spTgt spid="105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98" grpId="0" animBg="1"/>
      <p:bldP spid="1050099" grpId="0"/>
      <p:bldP spid="1050100" grpId="0"/>
      <p:bldP spid="1050101" grpId="0"/>
      <p:bldP spid="1050102" grpId="0"/>
      <p:bldP spid="105010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04"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105" name="标题 1"/>
          <p:cNvSpPr>
            <a:spLocks noGrp="1"/>
          </p:cNvSpPr>
          <p:nvPr>
            <p:ph type="title"/>
          </p:nvPr>
        </p:nvSpPr>
        <p:spPr/>
        <p:txBody>
          <a:bodyPr>
            <a:noAutofit/>
          </a:bodyPr>
          <a:lstStyle/>
          <a:p>
            <a:r>
              <a:rPr lang="en-US" altLang="zh-CN" sz="2800" dirty="0" smtClean="0">
                <a:solidFill>
                  <a:schemeClr val="accent6">
                    <a:lumMod val="50000"/>
                  </a:schemeClr>
                </a:solidFill>
              </a:rPr>
              <a:t>III. </a:t>
            </a:r>
            <a:r>
              <a:rPr lang="zh-CN" altLang="en-US" dirty="0" smtClean="0"/>
              <a:t>根据</a:t>
            </a:r>
            <a:r>
              <a:rPr lang="zh-CN" altLang="en-US" dirty="0"/>
              <a:t>语境写出所给单词的正确形式</a:t>
            </a:r>
            <a:endParaRPr lang="zh-CN" altLang="en-US" sz="2800" dirty="0">
              <a:solidFill>
                <a:schemeClr val="accent6">
                  <a:lumMod val="50000"/>
                </a:schemeClr>
              </a:solidFill>
            </a:endParaRPr>
          </a:p>
        </p:txBody>
      </p:sp>
      <p:sp>
        <p:nvSpPr>
          <p:cNvPr id="1050106" name="文本占位符 2"/>
          <p:cNvSpPr>
            <a:spLocks noGrp="1"/>
          </p:cNvSpPr>
          <p:nvPr>
            <p:ph type="body" idx="1"/>
          </p:nvPr>
        </p:nvSpPr>
        <p:spPr>
          <a:xfrm>
            <a:off x="319918" y="563518"/>
            <a:ext cx="11528094" cy="5911999"/>
          </a:xfrm>
        </p:spPr>
        <p:txBody>
          <a:bodyPr>
            <a:normAutofit/>
          </a:bodyPr>
          <a:lstStyle/>
          <a:p>
            <a:pPr>
              <a:lnSpc>
                <a:spcPct val="170000"/>
              </a:lnSpc>
            </a:pPr>
            <a:r>
              <a:rPr lang="en-US" altLang="zh-CN" b="1" dirty="0"/>
              <a:t>1</a:t>
            </a:r>
            <a:r>
              <a:rPr lang="zh-CN" altLang="en-US" b="1" dirty="0"/>
              <a:t>．</a:t>
            </a:r>
            <a:r>
              <a:rPr lang="en-US" altLang="zh-CN" b="1" dirty="0"/>
              <a:t>The railway station is at a ____________(distant) of two miles away from our school.</a:t>
            </a:r>
            <a:endParaRPr lang="en-US" altLang="zh-CN" b="1" dirty="0"/>
          </a:p>
          <a:p>
            <a:pPr>
              <a:lnSpc>
                <a:spcPct val="170000"/>
              </a:lnSpc>
            </a:pPr>
            <a:r>
              <a:rPr lang="en-US" altLang="zh-CN" b="1" dirty="0"/>
              <a:t>2</a:t>
            </a:r>
            <a:r>
              <a:rPr lang="zh-CN" altLang="en-US" b="1" dirty="0"/>
              <a:t>．</a:t>
            </a:r>
            <a:r>
              <a:rPr lang="en-US" altLang="zh-CN" b="1" dirty="0"/>
              <a:t>His motto was to make a ____________(distinct) during his service as president.</a:t>
            </a:r>
            <a:endParaRPr lang="en-US" altLang="zh-CN" b="1" dirty="0"/>
          </a:p>
          <a:p>
            <a:pPr>
              <a:lnSpc>
                <a:spcPct val="170000"/>
              </a:lnSpc>
            </a:pPr>
            <a:r>
              <a:rPr lang="en-US" altLang="zh-CN" b="1" dirty="0"/>
              <a:t>3. The river forms the ____________(divide) between the old and new parts of the city.</a:t>
            </a:r>
            <a:endParaRPr lang="en-US" altLang="zh-CN" b="1" dirty="0"/>
          </a:p>
          <a:p>
            <a:pPr>
              <a:lnSpc>
                <a:spcPct val="170000"/>
              </a:lnSpc>
            </a:pPr>
            <a:r>
              <a:rPr lang="en-US" altLang="zh-CN" b="1" dirty="0"/>
              <a:t>4</a:t>
            </a:r>
            <a:r>
              <a:rPr lang="zh-CN" altLang="en-US" b="1" dirty="0"/>
              <a:t>．</a:t>
            </a:r>
            <a:r>
              <a:rPr lang="en-US" altLang="zh-CN" b="1" dirty="0"/>
              <a:t>What I am going to tell you is about the book </a:t>
            </a:r>
            <a:r>
              <a:rPr lang="en-US" altLang="zh-CN" b="1" dirty="0" smtClean="0"/>
              <a:t>_________________(</a:t>
            </a:r>
            <a:r>
              <a:rPr lang="en-US" altLang="zh-CN" b="1" dirty="0"/>
              <a:t>donate</a:t>
            </a:r>
            <a:r>
              <a:rPr lang="en-US" altLang="zh-CN" b="1" dirty="0" smtClean="0"/>
              <a:t>) from </a:t>
            </a:r>
            <a:r>
              <a:rPr lang="en-US" altLang="zh-CN" b="1" dirty="0"/>
              <a:t>our school to your Chinese class.</a:t>
            </a:r>
            <a:endParaRPr lang="en-US" altLang="zh-CN" b="1" dirty="0"/>
          </a:p>
        </p:txBody>
      </p:sp>
      <p:sp>
        <p:nvSpPr>
          <p:cNvPr id="1050107" name="矩形 7"/>
          <p:cNvSpPr/>
          <p:nvPr/>
        </p:nvSpPr>
        <p:spPr>
          <a:xfrm>
            <a:off x="4336633" y="617182"/>
            <a:ext cx="1261884"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distance</a:t>
            </a:r>
            <a:endParaRPr lang="zh-CN" altLang="en-US" sz="2400" b="1" dirty="0">
              <a:solidFill>
                <a:schemeClr val="bg1"/>
              </a:solidFill>
            </a:endParaRPr>
          </a:p>
        </p:txBody>
      </p:sp>
      <p:sp>
        <p:nvSpPr>
          <p:cNvPr id="1050108" name="矩形 8"/>
          <p:cNvSpPr/>
          <p:nvPr/>
        </p:nvSpPr>
        <p:spPr>
          <a:xfrm>
            <a:off x="4176942" y="1367334"/>
            <a:ext cx="1569660"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distinction</a:t>
            </a:r>
            <a:endParaRPr lang="zh-CN" altLang="en-US" sz="2400" b="1" dirty="0">
              <a:solidFill>
                <a:schemeClr val="bg1"/>
              </a:solidFill>
            </a:endParaRPr>
          </a:p>
        </p:txBody>
      </p:sp>
      <p:sp>
        <p:nvSpPr>
          <p:cNvPr id="1050109" name="矩形 9"/>
          <p:cNvSpPr/>
          <p:nvPr/>
        </p:nvSpPr>
        <p:spPr>
          <a:xfrm>
            <a:off x="3464024" y="2149878"/>
            <a:ext cx="1210588"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division</a:t>
            </a:r>
            <a:endParaRPr lang="zh-CN" altLang="en-US" sz="2400" b="1" dirty="0">
              <a:solidFill>
                <a:schemeClr val="bg1"/>
              </a:solidFill>
            </a:endParaRPr>
          </a:p>
        </p:txBody>
      </p:sp>
      <p:sp>
        <p:nvSpPr>
          <p:cNvPr id="1050110" name="矩形 10"/>
          <p:cNvSpPr/>
          <p:nvPr/>
        </p:nvSpPr>
        <p:spPr>
          <a:xfrm>
            <a:off x="6943206" y="2876089"/>
            <a:ext cx="1963999"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to be donated</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105"/>
                                        </p:tgtEl>
                                        <p:attrNameLst>
                                          <p:attrName>style.visibility</p:attrName>
                                        </p:attrNameLst>
                                      </p:cBhvr>
                                      <p:to>
                                        <p:strVal val="visible"/>
                                      </p:to>
                                    </p:set>
                                    <p:animEffect transition="in" filter="fade">
                                      <p:cBhvr>
                                        <p:cTn id="7" dur="1000"/>
                                        <p:tgtEl>
                                          <p:spTgt spid="1050105"/>
                                        </p:tgtEl>
                                      </p:cBhvr>
                                    </p:animEffect>
                                    <p:anim calcmode="lin" valueType="num">
                                      <p:cBhvr>
                                        <p:cTn id="8" dur="1000" fill="hold"/>
                                        <p:tgtEl>
                                          <p:spTgt spid="1050105"/>
                                        </p:tgtEl>
                                        <p:attrNameLst>
                                          <p:attrName>ppt_x</p:attrName>
                                        </p:attrNameLst>
                                      </p:cBhvr>
                                      <p:tavLst>
                                        <p:tav tm="0">
                                          <p:val>
                                            <p:strVal val="#ppt_x"/>
                                          </p:val>
                                        </p:tav>
                                        <p:tav tm="100000">
                                          <p:val>
                                            <p:strVal val="#ppt_x"/>
                                          </p:val>
                                        </p:tav>
                                      </p:tavLst>
                                    </p:anim>
                                    <p:anim calcmode="lin" valueType="num">
                                      <p:cBhvr>
                                        <p:cTn id="9" dur="1000" fill="hold"/>
                                        <p:tgtEl>
                                          <p:spTgt spid="1050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104"/>
                                        </p:tgtEl>
                                        <p:attrNameLst>
                                          <p:attrName>style.visibility</p:attrName>
                                        </p:attrNameLst>
                                      </p:cBhvr>
                                      <p:to>
                                        <p:strVal val="visible"/>
                                      </p:to>
                                    </p:set>
                                    <p:animEffect transition="in" filter="barn(outVertical)">
                                      <p:cBhvr>
                                        <p:cTn id="13" dur="500"/>
                                        <p:tgtEl>
                                          <p:spTgt spid="1050104"/>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106"/>
                                        </p:tgtEl>
                                        <p:attrNameLst>
                                          <p:attrName>style.visibility</p:attrName>
                                        </p:attrNameLst>
                                      </p:cBhvr>
                                      <p:to>
                                        <p:strVal val="visible"/>
                                      </p:to>
                                    </p:set>
                                    <p:animEffect transition="in" filter="randombar(horizontal)">
                                      <p:cBhvr>
                                        <p:cTn id="17" dur="500"/>
                                        <p:tgtEl>
                                          <p:spTgt spid="105010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50107"/>
                                        </p:tgtEl>
                                        <p:attrNameLst>
                                          <p:attrName>style.visibility</p:attrName>
                                        </p:attrNameLst>
                                      </p:cBhvr>
                                      <p:to>
                                        <p:strVal val="visible"/>
                                      </p:to>
                                    </p:set>
                                    <p:anim calcmode="lin" valueType="num">
                                      <p:cBhvr>
                                        <p:cTn id="22" dur="500" fill="hold"/>
                                        <p:tgtEl>
                                          <p:spTgt spid="1050107"/>
                                        </p:tgtEl>
                                        <p:attrNameLst>
                                          <p:attrName>ppt_w</p:attrName>
                                        </p:attrNameLst>
                                      </p:cBhvr>
                                      <p:tavLst>
                                        <p:tav tm="0">
                                          <p:val>
                                            <p:fltVal val="0"/>
                                          </p:val>
                                        </p:tav>
                                        <p:tav tm="100000">
                                          <p:val>
                                            <p:strVal val="#ppt_w"/>
                                          </p:val>
                                        </p:tav>
                                      </p:tavLst>
                                    </p:anim>
                                    <p:anim calcmode="lin" valueType="num">
                                      <p:cBhvr>
                                        <p:cTn id="23" dur="500" fill="hold"/>
                                        <p:tgtEl>
                                          <p:spTgt spid="1050107"/>
                                        </p:tgtEl>
                                        <p:attrNameLst>
                                          <p:attrName>ppt_h</p:attrName>
                                        </p:attrNameLst>
                                      </p:cBhvr>
                                      <p:tavLst>
                                        <p:tav tm="0">
                                          <p:val>
                                            <p:fltVal val="0"/>
                                          </p:val>
                                        </p:tav>
                                        <p:tav tm="100000">
                                          <p:val>
                                            <p:strVal val="#ppt_h"/>
                                          </p:val>
                                        </p:tav>
                                      </p:tavLst>
                                    </p:anim>
                                    <p:animEffect transition="in" filter="fade">
                                      <p:cBhvr>
                                        <p:cTn id="24" dur="500"/>
                                        <p:tgtEl>
                                          <p:spTgt spid="105010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50108"/>
                                        </p:tgtEl>
                                        <p:attrNameLst>
                                          <p:attrName>style.visibility</p:attrName>
                                        </p:attrNameLst>
                                      </p:cBhvr>
                                      <p:to>
                                        <p:strVal val="visible"/>
                                      </p:to>
                                    </p:set>
                                    <p:anim calcmode="lin" valueType="num">
                                      <p:cBhvr>
                                        <p:cTn id="29" dur="500" fill="hold"/>
                                        <p:tgtEl>
                                          <p:spTgt spid="1050108"/>
                                        </p:tgtEl>
                                        <p:attrNameLst>
                                          <p:attrName>ppt_w</p:attrName>
                                        </p:attrNameLst>
                                      </p:cBhvr>
                                      <p:tavLst>
                                        <p:tav tm="0">
                                          <p:val>
                                            <p:fltVal val="0"/>
                                          </p:val>
                                        </p:tav>
                                        <p:tav tm="100000">
                                          <p:val>
                                            <p:strVal val="#ppt_w"/>
                                          </p:val>
                                        </p:tav>
                                      </p:tavLst>
                                    </p:anim>
                                    <p:anim calcmode="lin" valueType="num">
                                      <p:cBhvr>
                                        <p:cTn id="30" dur="500" fill="hold"/>
                                        <p:tgtEl>
                                          <p:spTgt spid="1050108"/>
                                        </p:tgtEl>
                                        <p:attrNameLst>
                                          <p:attrName>ppt_h</p:attrName>
                                        </p:attrNameLst>
                                      </p:cBhvr>
                                      <p:tavLst>
                                        <p:tav tm="0">
                                          <p:val>
                                            <p:fltVal val="0"/>
                                          </p:val>
                                        </p:tav>
                                        <p:tav tm="100000">
                                          <p:val>
                                            <p:strVal val="#ppt_h"/>
                                          </p:val>
                                        </p:tav>
                                      </p:tavLst>
                                    </p:anim>
                                    <p:animEffect transition="in" filter="fade">
                                      <p:cBhvr>
                                        <p:cTn id="31" dur="500"/>
                                        <p:tgtEl>
                                          <p:spTgt spid="105010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50109"/>
                                        </p:tgtEl>
                                        <p:attrNameLst>
                                          <p:attrName>style.visibility</p:attrName>
                                        </p:attrNameLst>
                                      </p:cBhvr>
                                      <p:to>
                                        <p:strVal val="visible"/>
                                      </p:to>
                                    </p:set>
                                    <p:anim calcmode="lin" valueType="num">
                                      <p:cBhvr>
                                        <p:cTn id="36" dur="500" fill="hold"/>
                                        <p:tgtEl>
                                          <p:spTgt spid="1050109"/>
                                        </p:tgtEl>
                                        <p:attrNameLst>
                                          <p:attrName>ppt_w</p:attrName>
                                        </p:attrNameLst>
                                      </p:cBhvr>
                                      <p:tavLst>
                                        <p:tav tm="0">
                                          <p:val>
                                            <p:fltVal val="0"/>
                                          </p:val>
                                        </p:tav>
                                        <p:tav tm="100000">
                                          <p:val>
                                            <p:strVal val="#ppt_w"/>
                                          </p:val>
                                        </p:tav>
                                      </p:tavLst>
                                    </p:anim>
                                    <p:anim calcmode="lin" valueType="num">
                                      <p:cBhvr>
                                        <p:cTn id="37" dur="500" fill="hold"/>
                                        <p:tgtEl>
                                          <p:spTgt spid="1050109"/>
                                        </p:tgtEl>
                                        <p:attrNameLst>
                                          <p:attrName>ppt_h</p:attrName>
                                        </p:attrNameLst>
                                      </p:cBhvr>
                                      <p:tavLst>
                                        <p:tav tm="0">
                                          <p:val>
                                            <p:fltVal val="0"/>
                                          </p:val>
                                        </p:tav>
                                        <p:tav tm="100000">
                                          <p:val>
                                            <p:strVal val="#ppt_h"/>
                                          </p:val>
                                        </p:tav>
                                      </p:tavLst>
                                    </p:anim>
                                    <p:animEffect transition="in" filter="fade">
                                      <p:cBhvr>
                                        <p:cTn id="38" dur="500"/>
                                        <p:tgtEl>
                                          <p:spTgt spid="105010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50110"/>
                                        </p:tgtEl>
                                        <p:attrNameLst>
                                          <p:attrName>style.visibility</p:attrName>
                                        </p:attrNameLst>
                                      </p:cBhvr>
                                      <p:to>
                                        <p:strVal val="visible"/>
                                      </p:to>
                                    </p:set>
                                    <p:anim calcmode="lin" valueType="num">
                                      <p:cBhvr>
                                        <p:cTn id="43" dur="500" fill="hold"/>
                                        <p:tgtEl>
                                          <p:spTgt spid="1050110"/>
                                        </p:tgtEl>
                                        <p:attrNameLst>
                                          <p:attrName>ppt_w</p:attrName>
                                        </p:attrNameLst>
                                      </p:cBhvr>
                                      <p:tavLst>
                                        <p:tav tm="0">
                                          <p:val>
                                            <p:fltVal val="0"/>
                                          </p:val>
                                        </p:tav>
                                        <p:tav tm="100000">
                                          <p:val>
                                            <p:strVal val="#ppt_w"/>
                                          </p:val>
                                        </p:tav>
                                      </p:tavLst>
                                    </p:anim>
                                    <p:anim calcmode="lin" valueType="num">
                                      <p:cBhvr>
                                        <p:cTn id="44" dur="500" fill="hold"/>
                                        <p:tgtEl>
                                          <p:spTgt spid="1050110"/>
                                        </p:tgtEl>
                                        <p:attrNameLst>
                                          <p:attrName>ppt_h</p:attrName>
                                        </p:attrNameLst>
                                      </p:cBhvr>
                                      <p:tavLst>
                                        <p:tav tm="0">
                                          <p:val>
                                            <p:fltVal val="0"/>
                                          </p:val>
                                        </p:tav>
                                        <p:tav tm="100000">
                                          <p:val>
                                            <p:strVal val="#ppt_h"/>
                                          </p:val>
                                        </p:tav>
                                      </p:tavLst>
                                    </p:anim>
                                    <p:animEffect transition="in" filter="fade">
                                      <p:cBhvr>
                                        <p:cTn id="45" dur="500"/>
                                        <p:tgtEl>
                                          <p:spTgt spid="1050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04" grpId="0" animBg="1"/>
      <p:bldP spid="1050105" grpId="0"/>
      <p:bldP spid="1050106" grpId="0"/>
      <p:bldP spid="1050107" grpId="0" animBg="1"/>
      <p:bldP spid="1050108" grpId="0" animBg="1"/>
      <p:bldP spid="1050109" grpId="0" animBg="1"/>
      <p:bldP spid="10501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11"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112" name="标题 1"/>
          <p:cNvSpPr>
            <a:spLocks noGrp="1"/>
          </p:cNvSpPr>
          <p:nvPr>
            <p:ph type="title"/>
          </p:nvPr>
        </p:nvSpPr>
        <p:spPr/>
        <p:txBody>
          <a:bodyPr>
            <a:noAutofit/>
          </a:bodyPr>
          <a:lstStyle/>
          <a:p>
            <a:r>
              <a:rPr lang="en-US" altLang="zh-CN" sz="2800" dirty="0" smtClean="0">
                <a:solidFill>
                  <a:schemeClr val="accent6">
                    <a:lumMod val="50000"/>
                  </a:schemeClr>
                </a:solidFill>
              </a:rPr>
              <a:t>III. </a:t>
            </a:r>
            <a:r>
              <a:rPr lang="zh-CN" altLang="en-US" dirty="0" smtClean="0"/>
              <a:t>根据</a:t>
            </a:r>
            <a:r>
              <a:rPr lang="zh-CN" altLang="en-US" dirty="0"/>
              <a:t>语境写出所给单词的正确形式</a:t>
            </a:r>
            <a:endParaRPr lang="zh-CN" altLang="en-US" sz="2800" dirty="0">
              <a:solidFill>
                <a:schemeClr val="accent6">
                  <a:lumMod val="50000"/>
                </a:schemeClr>
              </a:solidFill>
            </a:endParaRPr>
          </a:p>
        </p:txBody>
      </p:sp>
      <p:sp>
        <p:nvSpPr>
          <p:cNvPr id="1050113" name="文本占位符 2"/>
          <p:cNvSpPr>
            <a:spLocks noGrp="1"/>
          </p:cNvSpPr>
          <p:nvPr>
            <p:ph type="body" idx="1"/>
          </p:nvPr>
        </p:nvSpPr>
        <p:spPr>
          <a:xfrm>
            <a:off x="319918" y="563518"/>
            <a:ext cx="11528094" cy="5911999"/>
          </a:xfrm>
        </p:spPr>
        <p:txBody>
          <a:bodyPr>
            <a:normAutofit/>
          </a:bodyPr>
          <a:lstStyle/>
          <a:p>
            <a:pPr>
              <a:lnSpc>
                <a:spcPct val="170000"/>
              </a:lnSpc>
            </a:pPr>
            <a:r>
              <a:rPr lang="en-US" altLang="zh-CN" b="1" dirty="0"/>
              <a:t>5</a:t>
            </a:r>
            <a:r>
              <a:rPr lang="zh-CN" altLang="en-US" b="1" dirty="0"/>
              <a:t>．</a:t>
            </a:r>
            <a:r>
              <a:rPr lang="en-US" altLang="zh-CN" b="1" dirty="0"/>
              <a:t>Firstly</a:t>
            </a:r>
            <a:r>
              <a:rPr lang="zh-CN" altLang="en-US" b="1" dirty="0"/>
              <a:t>，</a:t>
            </a:r>
            <a:r>
              <a:rPr lang="en-US" altLang="zh-CN" b="1" dirty="0"/>
              <a:t>as a student who is dying to learn knowledge</a:t>
            </a:r>
            <a:r>
              <a:rPr lang="zh-CN" altLang="en-US" b="1" dirty="0"/>
              <a:t>，</a:t>
            </a:r>
            <a:r>
              <a:rPr lang="en-US" altLang="zh-CN" b="1" dirty="0"/>
              <a:t>it is necessary to build an ____________(effect)method in your study.</a:t>
            </a:r>
            <a:endParaRPr lang="en-US" altLang="zh-CN" b="1" dirty="0"/>
          </a:p>
          <a:p>
            <a:pPr>
              <a:lnSpc>
                <a:spcPct val="170000"/>
              </a:lnSpc>
            </a:pPr>
            <a:r>
              <a:rPr lang="en-US" altLang="zh-CN" b="1" dirty="0"/>
              <a:t>6</a:t>
            </a:r>
            <a:r>
              <a:rPr lang="zh-CN" altLang="en-US" b="1" dirty="0"/>
              <a:t>．</a:t>
            </a:r>
            <a:r>
              <a:rPr lang="en-US" altLang="zh-CN" b="1" dirty="0"/>
              <a:t>Because the majority of people supported him</a:t>
            </a:r>
            <a:r>
              <a:rPr lang="zh-CN" altLang="en-US" b="1" dirty="0"/>
              <a:t>，</a:t>
            </a:r>
            <a:r>
              <a:rPr lang="en-US" altLang="zh-CN" b="1" dirty="0"/>
              <a:t>he won the ____________(elect) finally.</a:t>
            </a:r>
            <a:endParaRPr lang="en-US" altLang="zh-CN" b="1" dirty="0"/>
          </a:p>
        </p:txBody>
      </p:sp>
      <p:sp>
        <p:nvSpPr>
          <p:cNvPr id="1050114" name="矩形 7"/>
          <p:cNvSpPr/>
          <p:nvPr/>
        </p:nvSpPr>
        <p:spPr>
          <a:xfrm>
            <a:off x="656729" y="1297406"/>
            <a:ext cx="1276311"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effective</a:t>
            </a:r>
            <a:endParaRPr lang="zh-CN" altLang="en-US" sz="2400" b="1" dirty="0">
              <a:solidFill>
                <a:schemeClr val="bg1"/>
              </a:solidFill>
            </a:endParaRPr>
          </a:p>
        </p:txBody>
      </p:sp>
      <p:sp>
        <p:nvSpPr>
          <p:cNvPr id="1050115" name="矩形 8"/>
          <p:cNvSpPr/>
          <p:nvPr/>
        </p:nvSpPr>
        <p:spPr>
          <a:xfrm>
            <a:off x="8838152" y="2036407"/>
            <a:ext cx="1191352"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election</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112"/>
                                        </p:tgtEl>
                                        <p:attrNameLst>
                                          <p:attrName>style.visibility</p:attrName>
                                        </p:attrNameLst>
                                      </p:cBhvr>
                                      <p:to>
                                        <p:strVal val="visible"/>
                                      </p:to>
                                    </p:set>
                                    <p:animEffect transition="in" filter="fade">
                                      <p:cBhvr>
                                        <p:cTn id="7" dur="1000"/>
                                        <p:tgtEl>
                                          <p:spTgt spid="1050112"/>
                                        </p:tgtEl>
                                      </p:cBhvr>
                                    </p:animEffect>
                                    <p:anim calcmode="lin" valueType="num">
                                      <p:cBhvr>
                                        <p:cTn id="8" dur="1000" fill="hold"/>
                                        <p:tgtEl>
                                          <p:spTgt spid="1050112"/>
                                        </p:tgtEl>
                                        <p:attrNameLst>
                                          <p:attrName>ppt_x</p:attrName>
                                        </p:attrNameLst>
                                      </p:cBhvr>
                                      <p:tavLst>
                                        <p:tav tm="0">
                                          <p:val>
                                            <p:strVal val="#ppt_x"/>
                                          </p:val>
                                        </p:tav>
                                        <p:tav tm="100000">
                                          <p:val>
                                            <p:strVal val="#ppt_x"/>
                                          </p:val>
                                        </p:tav>
                                      </p:tavLst>
                                    </p:anim>
                                    <p:anim calcmode="lin" valueType="num">
                                      <p:cBhvr>
                                        <p:cTn id="9" dur="1000" fill="hold"/>
                                        <p:tgtEl>
                                          <p:spTgt spid="1050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111"/>
                                        </p:tgtEl>
                                        <p:attrNameLst>
                                          <p:attrName>style.visibility</p:attrName>
                                        </p:attrNameLst>
                                      </p:cBhvr>
                                      <p:to>
                                        <p:strVal val="visible"/>
                                      </p:to>
                                    </p:set>
                                    <p:animEffect transition="in" filter="barn(outVertical)">
                                      <p:cBhvr>
                                        <p:cTn id="13" dur="500"/>
                                        <p:tgtEl>
                                          <p:spTgt spid="1050111"/>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113"/>
                                        </p:tgtEl>
                                        <p:attrNameLst>
                                          <p:attrName>style.visibility</p:attrName>
                                        </p:attrNameLst>
                                      </p:cBhvr>
                                      <p:to>
                                        <p:strVal val="visible"/>
                                      </p:to>
                                    </p:set>
                                    <p:animEffect transition="in" filter="randombar(horizontal)">
                                      <p:cBhvr>
                                        <p:cTn id="17" dur="500"/>
                                        <p:tgtEl>
                                          <p:spTgt spid="10501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50114"/>
                                        </p:tgtEl>
                                        <p:attrNameLst>
                                          <p:attrName>style.visibility</p:attrName>
                                        </p:attrNameLst>
                                      </p:cBhvr>
                                      <p:to>
                                        <p:strVal val="visible"/>
                                      </p:to>
                                    </p:set>
                                    <p:anim calcmode="lin" valueType="num">
                                      <p:cBhvr>
                                        <p:cTn id="22" dur="500" fill="hold"/>
                                        <p:tgtEl>
                                          <p:spTgt spid="1050114"/>
                                        </p:tgtEl>
                                        <p:attrNameLst>
                                          <p:attrName>ppt_w</p:attrName>
                                        </p:attrNameLst>
                                      </p:cBhvr>
                                      <p:tavLst>
                                        <p:tav tm="0">
                                          <p:val>
                                            <p:fltVal val="0"/>
                                          </p:val>
                                        </p:tav>
                                        <p:tav tm="100000">
                                          <p:val>
                                            <p:strVal val="#ppt_w"/>
                                          </p:val>
                                        </p:tav>
                                      </p:tavLst>
                                    </p:anim>
                                    <p:anim calcmode="lin" valueType="num">
                                      <p:cBhvr>
                                        <p:cTn id="23" dur="500" fill="hold"/>
                                        <p:tgtEl>
                                          <p:spTgt spid="1050114"/>
                                        </p:tgtEl>
                                        <p:attrNameLst>
                                          <p:attrName>ppt_h</p:attrName>
                                        </p:attrNameLst>
                                      </p:cBhvr>
                                      <p:tavLst>
                                        <p:tav tm="0">
                                          <p:val>
                                            <p:fltVal val="0"/>
                                          </p:val>
                                        </p:tav>
                                        <p:tav tm="100000">
                                          <p:val>
                                            <p:strVal val="#ppt_h"/>
                                          </p:val>
                                        </p:tav>
                                      </p:tavLst>
                                    </p:anim>
                                    <p:animEffect transition="in" filter="fade">
                                      <p:cBhvr>
                                        <p:cTn id="24" dur="500"/>
                                        <p:tgtEl>
                                          <p:spTgt spid="10501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50115"/>
                                        </p:tgtEl>
                                        <p:attrNameLst>
                                          <p:attrName>style.visibility</p:attrName>
                                        </p:attrNameLst>
                                      </p:cBhvr>
                                      <p:to>
                                        <p:strVal val="visible"/>
                                      </p:to>
                                    </p:set>
                                    <p:anim calcmode="lin" valueType="num">
                                      <p:cBhvr>
                                        <p:cTn id="29" dur="500" fill="hold"/>
                                        <p:tgtEl>
                                          <p:spTgt spid="1050115"/>
                                        </p:tgtEl>
                                        <p:attrNameLst>
                                          <p:attrName>ppt_w</p:attrName>
                                        </p:attrNameLst>
                                      </p:cBhvr>
                                      <p:tavLst>
                                        <p:tav tm="0">
                                          <p:val>
                                            <p:fltVal val="0"/>
                                          </p:val>
                                        </p:tav>
                                        <p:tav tm="100000">
                                          <p:val>
                                            <p:strVal val="#ppt_w"/>
                                          </p:val>
                                        </p:tav>
                                      </p:tavLst>
                                    </p:anim>
                                    <p:anim calcmode="lin" valueType="num">
                                      <p:cBhvr>
                                        <p:cTn id="30" dur="500" fill="hold"/>
                                        <p:tgtEl>
                                          <p:spTgt spid="1050115"/>
                                        </p:tgtEl>
                                        <p:attrNameLst>
                                          <p:attrName>ppt_h</p:attrName>
                                        </p:attrNameLst>
                                      </p:cBhvr>
                                      <p:tavLst>
                                        <p:tav tm="0">
                                          <p:val>
                                            <p:fltVal val="0"/>
                                          </p:val>
                                        </p:tav>
                                        <p:tav tm="100000">
                                          <p:val>
                                            <p:strVal val="#ppt_h"/>
                                          </p:val>
                                        </p:tav>
                                      </p:tavLst>
                                    </p:anim>
                                    <p:animEffect transition="in" filter="fade">
                                      <p:cBhvr>
                                        <p:cTn id="31" dur="500"/>
                                        <p:tgtEl>
                                          <p:spTgt spid="105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11" grpId="0" animBg="1"/>
      <p:bldP spid="1050112" grpId="0"/>
      <p:bldP spid="1050113" grpId="0"/>
      <p:bldP spid="1050114" grpId="0" animBg="1"/>
      <p:bldP spid="10501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16"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117" name="标题 1"/>
          <p:cNvSpPr>
            <a:spLocks noGrp="1"/>
          </p:cNvSpPr>
          <p:nvPr>
            <p:ph type="title"/>
          </p:nvPr>
        </p:nvSpPr>
        <p:spPr/>
        <p:txBody>
          <a:bodyPr>
            <a:noAutofit/>
          </a:bodyPr>
          <a:lstStyle/>
          <a:p>
            <a:r>
              <a:rPr lang="en-US" altLang="zh-CN" sz="2800" dirty="0" smtClean="0">
                <a:solidFill>
                  <a:schemeClr val="accent6">
                    <a:lumMod val="50000"/>
                  </a:schemeClr>
                </a:solidFill>
              </a:rPr>
              <a:t>IV. </a:t>
            </a:r>
            <a:r>
              <a:rPr lang="zh-CN" altLang="en-US" dirty="0" smtClean="0"/>
              <a:t>用</a:t>
            </a:r>
            <a:r>
              <a:rPr lang="zh-CN" altLang="en-US" dirty="0"/>
              <a:t>所给动词的适当形式填空</a:t>
            </a:r>
            <a:endParaRPr lang="zh-CN" altLang="en-US" sz="2800" dirty="0">
              <a:solidFill>
                <a:schemeClr val="accent6">
                  <a:lumMod val="50000"/>
                </a:schemeClr>
              </a:solidFill>
            </a:endParaRPr>
          </a:p>
        </p:txBody>
      </p:sp>
      <p:sp>
        <p:nvSpPr>
          <p:cNvPr id="1050118" name="文本占位符 2"/>
          <p:cNvSpPr>
            <a:spLocks noGrp="1"/>
          </p:cNvSpPr>
          <p:nvPr>
            <p:ph type="body" idx="1"/>
          </p:nvPr>
        </p:nvSpPr>
        <p:spPr>
          <a:xfrm>
            <a:off x="319918" y="541216"/>
            <a:ext cx="11528094" cy="5911999"/>
          </a:xfrm>
        </p:spPr>
        <p:txBody>
          <a:bodyPr>
            <a:normAutofit/>
          </a:bodyPr>
          <a:lstStyle/>
          <a:p>
            <a:pPr>
              <a:lnSpc>
                <a:spcPct val="170000"/>
              </a:lnSpc>
            </a:pPr>
            <a:r>
              <a:rPr lang="en-US" altLang="zh-CN" b="1" dirty="0"/>
              <a:t>1</a:t>
            </a:r>
            <a:r>
              <a:rPr lang="zh-CN" altLang="en-US" b="1" dirty="0"/>
              <a:t>．</a:t>
            </a:r>
            <a:r>
              <a:rPr lang="en-US" altLang="zh-CN" b="1" dirty="0"/>
              <a:t>When and where to hold the meeting remains </a:t>
            </a:r>
            <a:r>
              <a:rPr lang="en-US" altLang="zh-CN" b="1" dirty="0" smtClean="0"/>
              <a:t>_________________(</a:t>
            </a:r>
            <a:r>
              <a:rPr lang="en-US" altLang="zh-CN" b="1" dirty="0"/>
              <a:t>discuss</a:t>
            </a:r>
            <a:r>
              <a:rPr lang="en-US" altLang="zh-CN" b="1" dirty="0" smtClean="0"/>
              <a:t>) further</a:t>
            </a:r>
            <a:r>
              <a:rPr lang="en-US" altLang="zh-CN" b="1" dirty="0"/>
              <a:t>.</a:t>
            </a:r>
            <a:endParaRPr lang="en-US" altLang="zh-CN" b="1" dirty="0"/>
          </a:p>
          <a:p>
            <a:pPr>
              <a:lnSpc>
                <a:spcPct val="170000"/>
              </a:lnSpc>
            </a:pPr>
            <a:r>
              <a:rPr lang="en-US" altLang="zh-CN" b="1" dirty="0"/>
              <a:t>2</a:t>
            </a:r>
            <a:r>
              <a:rPr lang="zh-CN" altLang="en-US" b="1" dirty="0"/>
              <a:t>．</a:t>
            </a:r>
            <a:r>
              <a:rPr lang="en-US" altLang="zh-CN" b="1" dirty="0"/>
              <a:t>The software </a:t>
            </a:r>
            <a:r>
              <a:rPr lang="en-US" altLang="zh-CN" b="1" dirty="0" smtClean="0"/>
              <a:t>_______________(</a:t>
            </a:r>
            <a:r>
              <a:rPr lang="en-US" altLang="zh-CN" b="1" dirty="0"/>
              <a:t>download)on the Internet must be installed properly.</a:t>
            </a:r>
            <a:endParaRPr lang="en-US" altLang="zh-CN" b="1" dirty="0"/>
          </a:p>
          <a:p>
            <a:pPr>
              <a:lnSpc>
                <a:spcPct val="170000"/>
              </a:lnSpc>
            </a:pPr>
            <a:r>
              <a:rPr lang="en-US" altLang="zh-CN" b="1" dirty="0"/>
              <a:t>3</a:t>
            </a:r>
            <a:r>
              <a:rPr lang="zh-CN" altLang="en-US" b="1" dirty="0"/>
              <a:t>．</a:t>
            </a:r>
            <a:r>
              <a:rPr lang="en-US" altLang="zh-CN" b="1" dirty="0"/>
              <a:t>My interest in stamp ____________(collect)dates back to my schooldays.</a:t>
            </a:r>
            <a:endParaRPr lang="en-US" altLang="zh-CN" b="1" dirty="0"/>
          </a:p>
          <a:p>
            <a:pPr>
              <a:lnSpc>
                <a:spcPct val="170000"/>
              </a:lnSpc>
            </a:pPr>
            <a:r>
              <a:rPr lang="en-US" altLang="zh-CN" b="1" dirty="0"/>
              <a:t>4</a:t>
            </a:r>
            <a:r>
              <a:rPr lang="zh-CN" altLang="en-US" b="1" dirty="0"/>
              <a:t>．</a:t>
            </a:r>
            <a:r>
              <a:rPr lang="en-US" altLang="zh-CN" b="1" dirty="0"/>
              <a:t>If I am lucky enough </a:t>
            </a:r>
            <a:r>
              <a:rPr lang="en-US" altLang="zh-CN" b="1" dirty="0" smtClean="0"/>
              <a:t>_________________(</a:t>
            </a:r>
            <a:r>
              <a:rPr lang="en-US" altLang="zh-CN" b="1" dirty="0"/>
              <a:t>employ)</a:t>
            </a:r>
            <a:r>
              <a:rPr lang="zh-CN" altLang="en-US" b="1" dirty="0"/>
              <a:t>，</a:t>
            </a:r>
            <a:r>
              <a:rPr lang="en-US" altLang="zh-CN" b="1" dirty="0"/>
              <a:t>I will spare no efforts to repay you for your trust.</a:t>
            </a:r>
            <a:endParaRPr lang="en-US" altLang="zh-CN" b="1" dirty="0"/>
          </a:p>
        </p:txBody>
      </p:sp>
      <p:sp>
        <p:nvSpPr>
          <p:cNvPr id="1050119" name="矩形 7"/>
          <p:cNvSpPr/>
          <p:nvPr/>
        </p:nvSpPr>
        <p:spPr>
          <a:xfrm>
            <a:off x="7017508" y="618414"/>
            <a:ext cx="2135521"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to be discussed</a:t>
            </a:r>
            <a:endParaRPr lang="zh-CN" altLang="en-US" sz="2400" b="1" dirty="0">
              <a:solidFill>
                <a:schemeClr val="bg1"/>
              </a:solidFill>
            </a:endParaRPr>
          </a:p>
        </p:txBody>
      </p:sp>
      <p:sp>
        <p:nvSpPr>
          <p:cNvPr id="1050120" name="矩形 8"/>
          <p:cNvSpPr/>
          <p:nvPr/>
        </p:nvSpPr>
        <p:spPr>
          <a:xfrm>
            <a:off x="2851022" y="1377576"/>
            <a:ext cx="1776448"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downloaded</a:t>
            </a:r>
            <a:endParaRPr lang="zh-CN" altLang="en-US" sz="2400" b="1" dirty="0">
              <a:solidFill>
                <a:schemeClr val="bg1"/>
              </a:solidFill>
            </a:endParaRPr>
          </a:p>
        </p:txBody>
      </p:sp>
      <p:sp>
        <p:nvSpPr>
          <p:cNvPr id="1050121" name="矩形 9"/>
          <p:cNvSpPr/>
          <p:nvPr/>
        </p:nvSpPr>
        <p:spPr>
          <a:xfrm>
            <a:off x="3741612" y="2116943"/>
            <a:ext cx="1430200"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collecting</a:t>
            </a:r>
            <a:endParaRPr lang="zh-CN" altLang="en-US" sz="2400" b="1" dirty="0">
              <a:solidFill>
                <a:schemeClr val="bg1"/>
              </a:solidFill>
            </a:endParaRPr>
          </a:p>
        </p:txBody>
      </p:sp>
      <p:sp>
        <p:nvSpPr>
          <p:cNvPr id="1050122" name="矩形 10"/>
          <p:cNvSpPr/>
          <p:nvPr/>
        </p:nvSpPr>
        <p:spPr>
          <a:xfrm>
            <a:off x="3708159" y="2862009"/>
            <a:ext cx="2167581" cy="461665"/>
          </a:xfrm>
          <a:prstGeom prst="rect">
            <a:avLst/>
          </a:prstGeom>
          <a:solidFill>
            <a:srgbClr val="9A5C37"/>
          </a:solidFill>
        </p:spPr>
        <p:txBody>
          <a:bodyPr wrap="none">
            <a:spAutoFit/>
          </a:bodyPr>
          <a:lstStyle/>
          <a:p>
            <a:r>
              <a:rPr lang="en-US" altLang="zh-CN" sz="2400" b="1" dirty="0">
                <a:solidFill>
                  <a:schemeClr val="bg1"/>
                </a:solidFill>
                <a:latin typeface="Times New Roman" panose="02020603050405020304" pitchFamily="18" charset="0"/>
              </a:rPr>
              <a:t>to be employed</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117"/>
                                        </p:tgtEl>
                                        <p:attrNameLst>
                                          <p:attrName>style.visibility</p:attrName>
                                        </p:attrNameLst>
                                      </p:cBhvr>
                                      <p:to>
                                        <p:strVal val="visible"/>
                                      </p:to>
                                    </p:set>
                                    <p:animEffect transition="in" filter="fade">
                                      <p:cBhvr>
                                        <p:cTn id="7" dur="1000"/>
                                        <p:tgtEl>
                                          <p:spTgt spid="1050117"/>
                                        </p:tgtEl>
                                      </p:cBhvr>
                                    </p:animEffect>
                                    <p:anim calcmode="lin" valueType="num">
                                      <p:cBhvr>
                                        <p:cTn id="8" dur="1000" fill="hold"/>
                                        <p:tgtEl>
                                          <p:spTgt spid="1050117"/>
                                        </p:tgtEl>
                                        <p:attrNameLst>
                                          <p:attrName>ppt_x</p:attrName>
                                        </p:attrNameLst>
                                      </p:cBhvr>
                                      <p:tavLst>
                                        <p:tav tm="0">
                                          <p:val>
                                            <p:strVal val="#ppt_x"/>
                                          </p:val>
                                        </p:tav>
                                        <p:tav tm="100000">
                                          <p:val>
                                            <p:strVal val="#ppt_x"/>
                                          </p:val>
                                        </p:tav>
                                      </p:tavLst>
                                    </p:anim>
                                    <p:anim calcmode="lin" valueType="num">
                                      <p:cBhvr>
                                        <p:cTn id="9" dur="1000" fill="hold"/>
                                        <p:tgtEl>
                                          <p:spTgt spid="10501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116"/>
                                        </p:tgtEl>
                                        <p:attrNameLst>
                                          <p:attrName>style.visibility</p:attrName>
                                        </p:attrNameLst>
                                      </p:cBhvr>
                                      <p:to>
                                        <p:strVal val="visible"/>
                                      </p:to>
                                    </p:set>
                                    <p:animEffect transition="in" filter="barn(outVertical)">
                                      <p:cBhvr>
                                        <p:cTn id="13" dur="500"/>
                                        <p:tgtEl>
                                          <p:spTgt spid="1050116"/>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118"/>
                                        </p:tgtEl>
                                        <p:attrNameLst>
                                          <p:attrName>style.visibility</p:attrName>
                                        </p:attrNameLst>
                                      </p:cBhvr>
                                      <p:to>
                                        <p:strVal val="visible"/>
                                      </p:to>
                                    </p:set>
                                    <p:animEffect transition="in" filter="randombar(horizontal)">
                                      <p:cBhvr>
                                        <p:cTn id="17" dur="500"/>
                                        <p:tgtEl>
                                          <p:spTgt spid="10501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50119"/>
                                        </p:tgtEl>
                                        <p:attrNameLst>
                                          <p:attrName>style.visibility</p:attrName>
                                        </p:attrNameLst>
                                      </p:cBhvr>
                                      <p:to>
                                        <p:strVal val="visible"/>
                                      </p:to>
                                    </p:set>
                                    <p:anim calcmode="lin" valueType="num">
                                      <p:cBhvr>
                                        <p:cTn id="22" dur="500" fill="hold"/>
                                        <p:tgtEl>
                                          <p:spTgt spid="1050119"/>
                                        </p:tgtEl>
                                        <p:attrNameLst>
                                          <p:attrName>ppt_w</p:attrName>
                                        </p:attrNameLst>
                                      </p:cBhvr>
                                      <p:tavLst>
                                        <p:tav tm="0">
                                          <p:val>
                                            <p:fltVal val="0"/>
                                          </p:val>
                                        </p:tav>
                                        <p:tav tm="100000">
                                          <p:val>
                                            <p:strVal val="#ppt_w"/>
                                          </p:val>
                                        </p:tav>
                                      </p:tavLst>
                                    </p:anim>
                                    <p:anim calcmode="lin" valueType="num">
                                      <p:cBhvr>
                                        <p:cTn id="23" dur="500" fill="hold"/>
                                        <p:tgtEl>
                                          <p:spTgt spid="1050119"/>
                                        </p:tgtEl>
                                        <p:attrNameLst>
                                          <p:attrName>ppt_h</p:attrName>
                                        </p:attrNameLst>
                                      </p:cBhvr>
                                      <p:tavLst>
                                        <p:tav tm="0">
                                          <p:val>
                                            <p:fltVal val="0"/>
                                          </p:val>
                                        </p:tav>
                                        <p:tav tm="100000">
                                          <p:val>
                                            <p:strVal val="#ppt_h"/>
                                          </p:val>
                                        </p:tav>
                                      </p:tavLst>
                                    </p:anim>
                                    <p:animEffect transition="in" filter="fade">
                                      <p:cBhvr>
                                        <p:cTn id="24" dur="500"/>
                                        <p:tgtEl>
                                          <p:spTgt spid="10501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50120"/>
                                        </p:tgtEl>
                                        <p:attrNameLst>
                                          <p:attrName>style.visibility</p:attrName>
                                        </p:attrNameLst>
                                      </p:cBhvr>
                                      <p:to>
                                        <p:strVal val="visible"/>
                                      </p:to>
                                    </p:set>
                                    <p:anim calcmode="lin" valueType="num">
                                      <p:cBhvr>
                                        <p:cTn id="29" dur="500" fill="hold"/>
                                        <p:tgtEl>
                                          <p:spTgt spid="1050120"/>
                                        </p:tgtEl>
                                        <p:attrNameLst>
                                          <p:attrName>ppt_w</p:attrName>
                                        </p:attrNameLst>
                                      </p:cBhvr>
                                      <p:tavLst>
                                        <p:tav tm="0">
                                          <p:val>
                                            <p:fltVal val="0"/>
                                          </p:val>
                                        </p:tav>
                                        <p:tav tm="100000">
                                          <p:val>
                                            <p:strVal val="#ppt_w"/>
                                          </p:val>
                                        </p:tav>
                                      </p:tavLst>
                                    </p:anim>
                                    <p:anim calcmode="lin" valueType="num">
                                      <p:cBhvr>
                                        <p:cTn id="30" dur="500" fill="hold"/>
                                        <p:tgtEl>
                                          <p:spTgt spid="1050120"/>
                                        </p:tgtEl>
                                        <p:attrNameLst>
                                          <p:attrName>ppt_h</p:attrName>
                                        </p:attrNameLst>
                                      </p:cBhvr>
                                      <p:tavLst>
                                        <p:tav tm="0">
                                          <p:val>
                                            <p:fltVal val="0"/>
                                          </p:val>
                                        </p:tav>
                                        <p:tav tm="100000">
                                          <p:val>
                                            <p:strVal val="#ppt_h"/>
                                          </p:val>
                                        </p:tav>
                                      </p:tavLst>
                                    </p:anim>
                                    <p:animEffect transition="in" filter="fade">
                                      <p:cBhvr>
                                        <p:cTn id="31" dur="500"/>
                                        <p:tgtEl>
                                          <p:spTgt spid="10501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50121"/>
                                        </p:tgtEl>
                                        <p:attrNameLst>
                                          <p:attrName>style.visibility</p:attrName>
                                        </p:attrNameLst>
                                      </p:cBhvr>
                                      <p:to>
                                        <p:strVal val="visible"/>
                                      </p:to>
                                    </p:set>
                                    <p:anim calcmode="lin" valueType="num">
                                      <p:cBhvr>
                                        <p:cTn id="36" dur="500" fill="hold"/>
                                        <p:tgtEl>
                                          <p:spTgt spid="1050121"/>
                                        </p:tgtEl>
                                        <p:attrNameLst>
                                          <p:attrName>ppt_w</p:attrName>
                                        </p:attrNameLst>
                                      </p:cBhvr>
                                      <p:tavLst>
                                        <p:tav tm="0">
                                          <p:val>
                                            <p:fltVal val="0"/>
                                          </p:val>
                                        </p:tav>
                                        <p:tav tm="100000">
                                          <p:val>
                                            <p:strVal val="#ppt_w"/>
                                          </p:val>
                                        </p:tav>
                                      </p:tavLst>
                                    </p:anim>
                                    <p:anim calcmode="lin" valueType="num">
                                      <p:cBhvr>
                                        <p:cTn id="37" dur="500" fill="hold"/>
                                        <p:tgtEl>
                                          <p:spTgt spid="1050121"/>
                                        </p:tgtEl>
                                        <p:attrNameLst>
                                          <p:attrName>ppt_h</p:attrName>
                                        </p:attrNameLst>
                                      </p:cBhvr>
                                      <p:tavLst>
                                        <p:tav tm="0">
                                          <p:val>
                                            <p:fltVal val="0"/>
                                          </p:val>
                                        </p:tav>
                                        <p:tav tm="100000">
                                          <p:val>
                                            <p:strVal val="#ppt_h"/>
                                          </p:val>
                                        </p:tav>
                                      </p:tavLst>
                                    </p:anim>
                                    <p:animEffect transition="in" filter="fade">
                                      <p:cBhvr>
                                        <p:cTn id="38" dur="500"/>
                                        <p:tgtEl>
                                          <p:spTgt spid="105012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50122"/>
                                        </p:tgtEl>
                                        <p:attrNameLst>
                                          <p:attrName>style.visibility</p:attrName>
                                        </p:attrNameLst>
                                      </p:cBhvr>
                                      <p:to>
                                        <p:strVal val="visible"/>
                                      </p:to>
                                    </p:set>
                                    <p:anim calcmode="lin" valueType="num">
                                      <p:cBhvr>
                                        <p:cTn id="43" dur="500" fill="hold"/>
                                        <p:tgtEl>
                                          <p:spTgt spid="1050122"/>
                                        </p:tgtEl>
                                        <p:attrNameLst>
                                          <p:attrName>ppt_w</p:attrName>
                                        </p:attrNameLst>
                                      </p:cBhvr>
                                      <p:tavLst>
                                        <p:tav tm="0">
                                          <p:val>
                                            <p:fltVal val="0"/>
                                          </p:val>
                                        </p:tav>
                                        <p:tav tm="100000">
                                          <p:val>
                                            <p:strVal val="#ppt_w"/>
                                          </p:val>
                                        </p:tav>
                                      </p:tavLst>
                                    </p:anim>
                                    <p:anim calcmode="lin" valueType="num">
                                      <p:cBhvr>
                                        <p:cTn id="44" dur="500" fill="hold"/>
                                        <p:tgtEl>
                                          <p:spTgt spid="1050122"/>
                                        </p:tgtEl>
                                        <p:attrNameLst>
                                          <p:attrName>ppt_h</p:attrName>
                                        </p:attrNameLst>
                                      </p:cBhvr>
                                      <p:tavLst>
                                        <p:tav tm="0">
                                          <p:val>
                                            <p:fltVal val="0"/>
                                          </p:val>
                                        </p:tav>
                                        <p:tav tm="100000">
                                          <p:val>
                                            <p:strVal val="#ppt_h"/>
                                          </p:val>
                                        </p:tav>
                                      </p:tavLst>
                                    </p:anim>
                                    <p:animEffect transition="in" filter="fade">
                                      <p:cBhvr>
                                        <p:cTn id="45" dur="500"/>
                                        <p:tgtEl>
                                          <p:spTgt spid="1050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16" grpId="0" animBg="1"/>
      <p:bldP spid="1050117" grpId="0"/>
      <p:bldP spid="1050118" grpId="0"/>
      <p:bldP spid="1050119" grpId="0" animBg="1"/>
      <p:bldP spid="1050120" grpId="0" animBg="1"/>
      <p:bldP spid="1050121" grpId="0" animBg="1"/>
      <p:bldP spid="10501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23" name="矩形 1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124" name="标题 1"/>
          <p:cNvSpPr>
            <a:spLocks noGrp="1"/>
          </p:cNvSpPr>
          <p:nvPr>
            <p:ph type="title"/>
          </p:nvPr>
        </p:nvSpPr>
        <p:spPr>
          <a:xfrm>
            <a:off x="241540" y="0"/>
            <a:ext cx="11701077" cy="465826"/>
          </a:xfrm>
        </p:spPr>
        <p:txBody>
          <a:bodyPr>
            <a:noAutofit/>
          </a:bodyPr>
          <a:lstStyle/>
          <a:p>
            <a:r>
              <a:rPr lang="en-US" altLang="zh-CN" sz="2800" dirty="0" smtClean="0">
                <a:solidFill>
                  <a:schemeClr val="accent6">
                    <a:lumMod val="50000"/>
                  </a:schemeClr>
                </a:solidFill>
              </a:rPr>
              <a:t>V. </a:t>
            </a:r>
            <a:r>
              <a:rPr lang="zh-CN" altLang="en-US" sz="2800" dirty="0" smtClean="0">
                <a:solidFill>
                  <a:schemeClr val="accent6">
                    <a:lumMod val="50000"/>
                  </a:schemeClr>
                </a:solidFill>
              </a:rPr>
              <a:t>介词</a:t>
            </a:r>
            <a:r>
              <a:rPr lang="zh-CN" altLang="en-US" dirty="0" smtClean="0"/>
              <a:t>填空</a:t>
            </a:r>
            <a:endParaRPr lang="zh-CN" altLang="en-US" sz="2800" dirty="0">
              <a:solidFill>
                <a:schemeClr val="accent6">
                  <a:lumMod val="50000"/>
                </a:schemeClr>
              </a:solidFill>
            </a:endParaRPr>
          </a:p>
        </p:txBody>
      </p:sp>
      <p:sp>
        <p:nvSpPr>
          <p:cNvPr id="1050125" name="文本占位符 2"/>
          <p:cNvSpPr>
            <a:spLocks noGrp="1"/>
          </p:cNvSpPr>
          <p:nvPr>
            <p:ph type="body" idx="1"/>
          </p:nvPr>
        </p:nvSpPr>
        <p:spPr>
          <a:xfrm>
            <a:off x="305826" y="992722"/>
            <a:ext cx="11528094" cy="4493678"/>
          </a:xfrm>
        </p:spPr>
        <p:txBody>
          <a:bodyPr>
            <a:normAutofit/>
          </a:bodyPr>
          <a:lstStyle/>
          <a:p>
            <a:pPr>
              <a:lnSpc>
                <a:spcPct val="140000"/>
              </a:lnSpc>
            </a:pPr>
            <a:r>
              <a:rPr lang="en-US" altLang="zh-CN" b="1" dirty="0"/>
              <a:t>1</a:t>
            </a:r>
            <a:r>
              <a:rPr lang="zh-CN" altLang="en-US" b="1" dirty="0"/>
              <a:t>．</a:t>
            </a:r>
            <a:r>
              <a:rPr lang="en-US" altLang="zh-CN" b="1" dirty="0"/>
              <a:t>Dick found himself walking ________ the direction of Mike's place.</a:t>
            </a:r>
            <a:endParaRPr lang="en-US" altLang="zh-CN" b="1" dirty="0"/>
          </a:p>
          <a:p>
            <a:pPr>
              <a:lnSpc>
                <a:spcPct val="140000"/>
              </a:lnSpc>
            </a:pPr>
            <a:r>
              <a:rPr lang="en-US" altLang="zh-CN" b="1" dirty="0"/>
              <a:t>2</a:t>
            </a:r>
            <a:r>
              <a:rPr lang="zh-CN" altLang="en-US" b="1" dirty="0"/>
              <a:t>．</a:t>
            </a:r>
            <a:r>
              <a:rPr lang="en-US" altLang="zh-CN" b="1" dirty="0"/>
              <a:t>The plan why they will build an apartment here is ________ discussion.</a:t>
            </a:r>
            <a:endParaRPr lang="en-US" altLang="zh-CN" b="1" dirty="0"/>
          </a:p>
          <a:p>
            <a:pPr>
              <a:lnSpc>
                <a:spcPct val="140000"/>
              </a:lnSpc>
            </a:pPr>
            <a:r>
              <a:rPr lang="en-US" altLang="zh-CN" b="1" dirty="0"/>
              <a:t>3</a:t>
            </a:r>
            <a:r>
              <a:rPr lang="zh-CN" altLang="en-US" b="1" dirty="0"/>
              <a:t>．</a:t>
            </a:r>
            <a:r>
              <a:rPr lang="en-US" altLang="zh-CN" b="1" dirty="0"/>
              <a:t>He didn't feel completely ________ ease in the strange surroundings.</a:t>
            </a:r>
            <a:endParaRPr lang="en-US" altLang="zh-CN" b="1" dirty="0"/>
          </a:p>
          <a:p>
            <a:pPr>
              <a:lnSpc>
                <a:spcPct val="140000"/>
              </a:lnSpc>
            </a:pPr>
            <a:r>
              <a:rPr lang="en-US" altLang="zh-CN" b="1" dirty="0"/>
              <a:t>4</a:t>
            </a:r>
            <a:r>
              <a:rPr lang="zh-CN" altLang="en-US" b="1" dirty="0"/>
              <a:t>．</a:t>
            </a:r>
            <a:r>
              <a:rPr lang="en-US" altLang="zh-CN" b="1" dirty="0"/>
              <a:t>As is well known to us all</a:t>
            </a:r>
            <a:r>
              <a:rPr lang="zh-CN" altLang="en-US" b="1" dirty="0"/>
              <a:t>，</a:t>
            </a:r>
            <a:r>
              <a:rPr lang="en-US" altLang="zh-CN" b="1" dirty="0"/>
              <a:t>she has a large collection ________ pictures.</a:t>
            </a:r>
            <a:endParaRPr lang="en-US" altLang="zh-CN" b="1" dirty="0"/>
          </a:p>
        </p:txBody>
      </p:sp>
      <p:sp>
        <p:nvSpPr>
          <p:cNvPr id="1050126" name="矩形 16"/>
          <p:cNvSpPr/>
          <p:nvPr/>
        </p:nvSpPr>
        <p:spPr>
          <a:xfrm>
            <a:off x="4709748" y="992722"/>
            <a:ext cx="441146" cy="461665"/>
          </a:xfrm>
          <a:prstGeom prst="rect">
            <a:avLst/>
          </a:prstGeom>
          <a:solidFill>
            <a:srgbClr val="9A5C37"/>
          </a:solidFill>
        </p:spPr>
        <p:txBody>
          <a:bodyPr wrap="none">
            <a:spAutoFit/>
          </a:bodyPr>
          <a:lstStyle/>
          <a:p>
            <a:r>
              <a:rPr lang="en-US" altLang="zh-CN" sz="2400" b="1" dirty="0" smtClean="0">
                <a:solidFill>
                  <a:schemeClr val="bg1"/>
                </a:solidFill>
                <a:latin typeface="Times New Roman" panose="02020603050405020304" pitchFamily="18" charset="0"/>
              </a:rPr>
              <a:t>in</a:t>
            </a:r>
            <a:endParaRPr lang="zh-CN" altLang="en-US" sz="2400" b="1" dirty="0">
              <a:solidFill>
                <a:schemeClr val="bg1"/>
              </a:solidFill>
            </a:endParaRPr>
          </a:p>
        </p:txBody>
      </p:sp>
      <p:sp>
        <p:nvSpPr>
          <p:cNvPr id="1050127" name="矩形 17"/>
          <p:cNvSpPr/>
          <p:nvPr/>
        </p:nvSpPr>
        <p:spPr>
          <a:xfrm>
            <a:off x="7295867" y="1623305"/>
            <a:ext cx="971741" cy="461665"/>
          </a:xfrm>
          <a:prstGeom prst="rect">
            <a:avLst/>
          </a:prstGeom>
          <a:solidFill>
            <a:srgbClr val="9A5C37"/>
          </a:solidFill>
        </p:spPr>
        <p:txBody>
          <a:bodyPr wrap="none">
            <a:spAutoFit/>
          </a:bodyPr>
          <a:lstStyle/>
          <a:p>
            <a:r>
              <a:rPr lang="en-US" altLang="zh-CN" sz="2400" b="1" dirty="0" smtClean="0">
                <a:solidFill>
                  <a:schemeClr val="bg1"/>
                </a:solidFill>
                <a:latin typeface="Times New Roman" panose="02020603050405020304" pitchFamily="18" charset="0"/>
              </a:rPr>
              <a:t>under</a:t>
            </a:r>
            <a:endParaRPr lang="zh-CN" altLang="en-US" sz="2400" b="1" dirty="0">
              <a:solidFill>
                <a:schemeClr val="bg1"/>
              </a:solidFill>
            </a:endParaRPr>
          </a:p>
        </p:txBody>
      </p:sp>
      <p:sp>
        <p:nvSpPr>
          <p:cNvPr id="1050128" name="矩形 18"/>
          <p:cNvSpPr/>
          <p:nvPr/>
        </p:nvSpPr>
        <p:spPr>
          <a:xfrm>
            <a:off x="4489175" y="2251000"/>
            <a:ext cx="441146" cy="461665"/>
          </a:xfrm>
          <a:prstGeom prst="rect">
            <a:avLst/>
          </a:prstGeom>
          <a:solidFill>
            <a:srgbClr val="9A5C37"/>
          </a:solidFill>
        </p:spPr>
        <p:txBody>
          <a:bodyPr wrap="none">
            <a:spAutoFit/>
          </a:bodyPr>
          <a:lstStyle/>
          <a:p>
            <a:r>
              <a:rPr lang="en-US" altLang="zh-CN" sz="2400" b="1" dirty="0" smtClean="0">
                <a:solidFill>
                  <a:schemeClr val="bg1"/>
                </a:solidFill>
                <a:latin typeface="Times New Roman" panose="02020603050405020304" pitchFamily="18" charset="0"/>
              </a:rPr>
              <a:t>at</a:t>
            </a:r>
            <a:endParaRPr lang="zh-CN" altLang="en-US" sz="2400" b="1" dirty="0">
              <a:solidFill>
                <a:schemeClr val="bg1"/>
              </a:solidFill>
            </a:endParaRPr>
          </a:p>
        </p:txBody>
      </p:sp>
      <p:sp>
        <p:nvSpPr>
          <p:cNvPr id="1050129" name="矩形 19"/>
          <p:cNvSpPr/>
          <p:nvPr/>
        </p:nvSpPr>
        <p:spPr>
          <a:xfrm>
            <a:off x="7906302" y="2882722"/>
            <a:ext cx="441146" cy="461665"/>
          </a:xfrm>
          <a:prstGeom prst="rect">
            <a:avLst/>
          </a:prstGeom>
          <a:solidFill>
            <a:srgbClr val="9A5C37"/>
          </a:solidFill>
        </p:spPr>
        <p:txBody>
          <a:bodyPr wrap="none">
            <a:spAutoFit/>
          </a:bodyPr>
          <a:lstStyle/>
          <a:p>
            <a:r>
              <a:rPr lang="en-US" altLang="zh-CN" sz="2400" b="1" dirty="0" smtClean="0">
                <a:solidFill>
                  <a:schemeClr val="bg1"/>
                </a:solidFill>
                <a:latin typeface="Times New Roman" panose="02020603050405020304" pitchFamily="18" charset="0"/>
              </a:rPr>
              <a:t>of</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124"/>
                                        </p:tgtEl>
                                        <p:attrNameLst>
                                          <p:attrName>style.visibility</p:attrName>
                                        </p:attrNameLst>
                                      </p:cBhvr>
                                      <p:to>
                                        <p:strVal val="visible"/>
                                      </p:to>
                                    </p:set>
                                    <p:animEffect transition="in" filter="fade">
                                      <p:cBhvr>
                                        <p:cTn id="7" dur="1000"/>
                                        <p:tgtEl>
                                          <p:spTgt spid="1050124"/>
                                        </p:tgtEl>
                                      </p:cBhvr>
                                    </p:animEffect>
                                    <p:anim calcmode="lin" valueType="num">
                                      <p:cBhvr>
                                        <p:cTn id="8" dur="1000" fill="hold"/>
                                        <p:tgtEl>
                                          <p:spTgt spid="1050124"/>
                                        </p:tgtEl>
                                        <p:attrNameLst>
                                          <p:attrName>ppt_x</p:attrName>
                                        </p:attrNameLst>
                                      </p:cBhvr>
                                      <p:tavLst>
                                        <p:tav tm="0">
                                          <p:val>
                                            <p:strVal val="#ppt_x"/>
                                          </p:val>
                                        </p:tav>
                                        <p:tav tm="100000">
                                          <p:val>
                                            <p:strVal val="#ppt_x"/>
                                          </p:val>
                                        </p:tav>
                                      </p:tavLst>
                                    </p:anim>
                                    <p:anim calcmode="lin" valueType="num">
                                      <p:cBhvr>
                                        <p:cTn id="9" dur="1000" fill="hold"/>
                                        <p:tgtEl>
                                          <p:spTgt spid="10501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123"/>
                                        </p:tgtEl>
                                        <p:attrNameLst>
                                          <p:attrName>style.visibility</p:attrName>
                                        </p:attrNameLst>
                                      </p:cBhvr>
                                      <p:to>
                                        <p:strVal val="visible"/>
                                      </p:to>
                                    </p:set>
                                    <p:animEffect transition="in" filter="barn(outVertical)">
                                      <p:cBhvr>
                                        <p:cTn id="13" dur="500"/>
                                        <p:tgtEl>
                                          <p:spTgt spid="105012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125"/>
                                        </p:tgtEl>
                                        <p:attrNameLst>
                                          <p:attrName>style.visibility</p:attrName>
                                        </p:attrNameLst>
                                      </p:cBhvr>
                                      <p:to>
                                        <p:strVal val="visible"/>
                                      </p:to>
                                    </p:set>
                                    <p:animEffect transition="in" filter="randombar(horizontal)">
                                      <p:cBhvr>
                                        <p:cTn id="17" dur="500"/>
                                        <p:tgtEl>
                                          <p:spTgt spid="10501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50126"/>
                                        </p:tgtEl>
                                        <p:attrNameLst>
                                          <p:attrName>style.visibility</p:attrName>
                                        </p:attrNameLst>
                                      </p:cBhvr>
                                      <p:to>
                                        <p:strVal val="visible"/>
                                      </p:to>
                                    </p:set>
                                    <p:anim calcmode="lin" valueType="num">
                                      <p:cBhvr>
                                        <p:cTn id="22" dur="500" fill="hold"/>
                                        <p:tgtEl>
                                          <p:spTgt spid="1050126"/>
                                        </p:tgtEl>
                                        <p:attrNameLst>
                                          <p:attrName>ppt_w</p:attrName>
                                        </p:attrNameLst>
                                      </p:cBhvr>
                                      <p:tavLst>
                                        <p:tav tm="0">
                                          <p:val>
                                            <p:fltVal val="0"/>
                                          </p:val>
                                        </p:tav>
                                        <p:tav tm="100000">
                                          <p:val>
                                            <p:strVal val="#ppt_w"/>
                                          </p:val>
                                        </p:tav>
                                      </p:tavLst>
                                    </p:anim>
                                    <p:anim calcmode="lin" valueType="num">
                                      <p:cBhvr>
                                        <p:cTn id="23" dur="500" fill="hold"/>
                                        <p:tgtEl>
                                          <p:spTgt spid="1050126"/>
                                        </p:tgtEl>
                                        <p:attrNameLst>
                                          <p:attrName>ppt_h</p:attrName>
                                        </p:attrNameLst>
                                      </p:cBhvr>
                                      <p:tavLst>
                                        <p:tav tm="0">
                                          <p:val>
                                            <p:fltVal val="0"/>
                                          </p:val>
                                        </p:tav>
                                        <p:tav tm="100000">
                                          <p:val>
                                            <p:strVal val="#ppt_h"/>
                                          </p:val>
                                        </p:tav>
                                      </p:tavLst>
                                    </p:anim>
                                    <p:animEffect transition="in" filter="fade">
                                      <p:cBhvr>
                                        <p:cTn id="24" dur="500"/>
                                        <p:tgtEl>
                                          <p:spTgt spid="10501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50127"/>
                                        </p:tgtEl>
                                        <p:attrNameLst>
                                          <p:attrName>style.visibility</p:attrName>
                                        </p:attrNameLst>
                                      </p:cBhvr>
                                      <p:to>
                                        <p:strVal val="visible"/>
                                      </p:to>
                                    </p:set>
                                    <p:anim calcmode="lin" valueType="num">
                                      <p:cBhvr>
                                        <p:cTn id="29" dur="500" fill="hold"/>
                                        <p:tgtEl>
                                          <p:spTgt spid="1050127"/>
                                        </p:tgtEl>
                                        <p:attrNameLst>
                                          <p:attrName>ppt_w</p:attrName>
                                        </p:attrNameLst>
                                      </p:cBhvr>
                                      <p:tavLst>
                                        <p:tav tm="0">
                                          <p:val>
                                            <p:fltVal val="0"/>
                                          </p:val>
                                        </p:tav>
                                        <p:tav tm="100000">
                                          <p:val>
                                            <p:strVal val="#ppt_w"/>
                                          </p:val>
                                        </p:tav>
                                      </p:tavLst>
                                    </p:anim>
                                    <p:anim calcmode="lin" valueType="num">
                                      <p:cBhvr>
                                        <p:cTn id="30" dur="500" fill="hold"/>
                                        <p:tgtEl>
                                          <p:spTgt spid="1050127"/>
                                        </p:tgtEl>
                                        <p:attrNameLst>
                                          <p:attrName>ppt_h</p:attrName>
                                        </p:attrNameLst>
                                      </p:cBhvr>
                                      <p:tavLst>
                                        <p:tav tm="0">
                                          <p:val>
                                            <p:fltVal val="0"/>
                                          </p:val>
                                        </p:tav>
                                        <p:tav tm="100000">
                                          <p:val>
                                            <p:strVal val="#ppt_h"/>
                                          </p:val>
                                        </p:tav>
                                      </p:tavLst>
                                    </p:anim>
                                    <p:animEffect transition="in" filter="fade">
                                      <p:cBhvr>
                                        <p:cTn id="31" dur="500"/>
                                        <p:tgtEl>
                                          <p:spTgt spid="105012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50128"/>
                                        </p:tgtEl>
                                        <p:attrNameLst>
                                          <p:attrName>style.visibility</p:attrName>
                                        </p:attrNameLst>
                                      </p:cBhvr>
                                      <p:to>
                                        <p:strVal val="visible"/>
                                      </p:to>
                                    </p:set>
                                    <p:anim calcmode="lin" valueType="num">
                                      <p:cBhvr>
                                        <p:cTn id="36" dur="500" fill="hold"/>
                                        <p:tgtEl>
                                          <p:spTgt spid="1050128"/>
                                        </p:tgtEl>
                                        <p:attrNameLst>
                                          <p:attrName>ppt_w</p:attrName>
                                        </p:attrNameLst>
                                      </p:cBhvr>
                                      <p:tavLst>
                                        <p:tav tm="0">
                                          <p:val>
                                            <p:fltVal val="0"/>
                                          </p:val>
                                        </p:tav>
                                        <p:tav tm="100000">
                                          <p:val>
                                            <p:strVal val="#ppt_w"/>
                                          </p:val>
                                        </p:tav>
                                      </p:tavLst>
                                    </p:anim>
                                    <p:anim calcmode="lin" valueType="num">
                                      <p:cBhvr>
                                        <p:cTn id="37" dur="500" fill="hold"/>
                                        <p:tgtEl>
                                          <p:spTgt spid="1050128"/>
                                        </p:tgtEl>
                                        <p:attrNameLst>
                                          <p:attrName>ppt_h</p:attrName>
                                        </p:attrNameLst>
                                      </p:cBhvr>
                                      <p:tavLst>
                                        <p:tav tm="0">
                                          <p:val>
                                            <p:fltVal val="0"/>
                                          </p:val>
                                        </p:tav>
                                        <p:tav tm="100000">
                                          <p:val>
                                            <p:strVal val="#ppt_h"/>
                                          </p:val>
                                        </p:tav>
                                      </p:tavLst>
                                    </p:anim>
                                    <p:animEffect transition="in" filter="fade">
                                      <p:cBhvr>
                                        <p:cTn id="38" dur="500"/>
                                        <p:tgtEl>
                                          <p:spTgt spid="105012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50129"/>
                                        </p:tgtEl>
                                        <p:attrNameLst>
                                          <p:attrName>style.visibility</p:attrName>
                                        </p:attrNameLst>
                                      </p:cBhvr>
                                      <p:to>
                                        <p:strVal val="visible"/>
                                      </p:to>
                                    </p:set>
                                    <p:anim calcmode="lin" valueType="num">
                                      <p:cBhvr>
                                        <p:cTn id="43" dur="500" fill="hold"/>
                                        <p:tgtEl>
                                          <p:spTgt spid="1050129"/>
                                        </p:tgtEl>
                                        <p:attrNameLst>
                                          <p:attrName>ppt_w</p:attrName>
                                        </p:attrNameLst>
                                      </p:cBhvr>
                                      <p:tavLst>
                                        <p:tav tm="0">
                                          <p:val>
                                            <p:fltVal val="0"/>
                                          </p:val>
                                        </p:tav>
                                        <p:tav tm="100000">
                                          <p:val>
                                            <p:strVal val="#ppt_w"/>
                                          </p:val>
                                        </p:tav>
                                      </p:tavLst>
                                    </p:anim>
                                    <p:anim calcmode="lin" valueType="num">
                                      <p:cBhvr>
                                        <p:cTn id="44" dur="500" fill="hold"/>
                                        <p:tgtEl>
                                          <p:spTgt spid="1050129"/>
                                        </p:tgtEl>
                                        <p:attrNameLst>
                                          <p:attrName>ppt_h</p:attrName>
                                        </p:attrNameLst>
                                      </p:cBhvr>
                                      <p:tavLst>
                                        <p:tav tm="0">
                                          <p:val>
                                            <p:fltVal val="0"/>
                                          </p:val>
                                        </p:tav>
                                        <p:tav tm="100000">
                                          <p:val>
                                            <p:strVal val="#ppt_h"/>
                                          </p:val>
                                        </p:tav>
                                      </p:tavLst>
                                    </p:anim>
                                    <p:animEffect transition="in" filter="fade">
                                      <p:cBhvr>
                                        <p:cTn id="45" dur="500"/>
                                        <p:tgtEl>
                                          <p:spTgt spid="1050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23" grpId="0" animBg="1"/>
      <p:bldP spid="1050124" grpId="0"/>
      <p:bldP spid="1050125" grpId="0"/>
      <p:bldP spid="1050126" grpId="0" animBg="1"/>
      <p:bldP spid="1050127" grpId="0" animBg="1"/>
      <p:bldP spid="1050128" grpId="0" animBg="1"/>
      <p:bldP spid="10501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30"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131" name="标题 1"/>
          <p:cNvSpPr>
            <a:spLocks noGrp="1"/>
          </p:cNvSpPr>
          <p:nvPr>
            <p:ph type="title"/>
          </p:nvPr>
        </p:nvSpPr>
        <p:spPr>
          <a:xfrm>
            <a:off x="241540" y="0"/>
            <a:ext cx="11701077" cy="465826"/>
          </a:xfrm>
        </p:spPr>
        <p:txBody>
          <a:bodyPr>
            <a:noAutofit/>
          </a:bodyPr>
          <a:lstStyle/>
          <a:p>
            <a:r>
              <a:rPr lang="en-US" altLang="zh-CN" sz="2800" dirty="0" smtClean="0">
                <a:solidFill>
                  <a:schemeClr val="accent6">
                    <a:lumMod val="50000"/>
                  </a:schemeClr>
                </a:solidFill>
              </a:rPr>
              <a:t>VI. </a:t>
            </a:r>
            <a:r>
              <a:rPr lang="zh-CN" altLang="en-US" dirty="0" smtClean="0"/>
              <a:t>单句写作</a:t>
            </a:r>
            <a:endParaRPr lang="zh-CN" altLang="en-US" sz="2800" dirty="0">
              <a:solidFill>
                <a:schemeClr val="accent6">
                  <a:lumMod val="50000"/>
                </a:schemeClr>
              </a:solidFill>
            </a:endParaRPr>
          </a:p>
        </p:txBody>
      </p:sp>
      <p:sp>
        <p:nvSpPr>
          <p:cNvPr id="1050132" name="文本占位符 2"/>
          <p:cNvSpPr>
            <a:spLocks noGrp="1"/>
          </p:cNvSpPr>
          <p:nvPr>
            <p:ph type="body" idx="1"/>
          </p:nvPr>
        </p:nvSpPr>
        <p:spPr>
          <a:xfrm>
            <a:off x="319918" y="1098769"/>
            <a:ext cx="11528094" cy="5911999"/>
          </a:xfrm>
        </p:spPr>
        <p:txBody>
          <a:bodyPr>
            <a:normAutofit/>
          </a:bodyPr>
          <a:lstStyle/>
          <a:p>
            <a:pPr>
              <a:lnSpc>
                <a:spcPts val="2300"/>
              </a:lnSpc>
            </a:pPr>
            <a:r>
              <a:rPr lang="en-US" altLang="zh-CN" b="1" dirty="0"/>
              <a:t>1</a:t>
            </a:r>
            <a:r>
              <a:rPr lang="zh-CN" altLang="en-US" b="1" dirty="0"/>
              <a:t>．阅读好书既能丰富我们的头脑又能教我们分辨是非。</a:t>
            </a:r>
            <a:r>
              <a:rPr lang="en-US" altLang="zh-CN" b="1" dirty="0"/>
              <a:t>(distinguish)</a:t>
            </a:r>
            <a:endParaRPr lang="en-US" altLang="zh-CN" b="1" dirty="0"/>
          </a:p>
          <a:p>
            <a:pPr>
              <a:lnSpc>
                <a:spcPts val="2300"/>
              </a:lnSpc>
            </a:pPr>
            <a:endParaRPr lang="en-US" altLang="zh-CN" b="1" dirty="0" smtClean="0"/>
          </a:p>
          <a:p>
            <a:pPr>
              <a:lnSpc>
                <a:spcPts val="2300"/>
              </a:lnSpc>
            </a:pPr>
            <a:endParaRPr lang="en-US" altLang="zh-CN" b="1" dirty="0" smtClean="0"/>
          </a:p>
          <a:p>
            <a:pPr>
              <a:lnSpc>
                <a:spcPts val="2300"/>
              </a:lnSpc>
            </a:pPr>
            <a:r>
              <a:rPr lang="en-US" altLang="zh-CN" b="1" dirty="0" smtClean="0"/>
              <a:t>2</a:t>
            </a:r>
            <a:r>
              <a:rPr lang="zh-CN" altLang="en-US" b="1" dirty="0"/>
              <a:t>．给困难之中的孩子们捐献一些图书和体育用品要比空喊口号更有意义。</a:t>
            </a:r>
            <a:r>
              <a:rPr lang="en-US" altLang="zh-CN" b="1" dirty="0"/>
              <a:t>(donate)</a:t>
            </a:r>
            <a:endParaRPr lang="en-US" altLang="zh-CN" b="1" dirty="0"/>
          </a:p>
          <a:p>
            <a:pPr>
              <a:lnSpc>
                <a:spcPts val="2300"/>
              </a:lnSpc>
            </a:pPr>
            <a:endParaRPr lang="en-US" altLang="zh-CN" b="1" dirty="0" smtClean="0"/>
          </a:p>
          <a:p>
            <a:pPr>
              <a:lnSpc>
                <a:spcPts val="2300"/>
              </a:lnSpc>
            </a:pPr>
            <a:endParaRPr lang="en-US" altLang="zh-CN" b="1" dirty="0" smtClean="0"/>
          </a:p>
          <a:p>
            <a:pPr>
              <a:lnSpc>
                <a:spcPts val="2300"/>
              </a:lnSpc>
            </a:pPr>
            <a:r>
              <a:rPr lang="en-US" altLang="zh-CN" b="1" dirty="0" smtClean="0"/>
              <a:t>3</a:t>
            </a:r>
            <a:r>
              <a:rPr lang="zh-CN" altLang="en-US" b="1" dirty="0"/>
              <a:t>．汽车普及的缺点是它带来了严重的空气污染。</a:t>
            </a:r>
            <a:r>
              <a:rPr lang="en-US" altLang="zh-CN" b="1" dirty="0"/>
              <a:t>(The drawback of ...is that ...)</a:t>
            </a:r>
            <a:endParaRPr lang="en-US" altLang="zh-CN" b="1" dirty="0"/>
          </a:p>
        </p:txBody>
      </p:sp>
      <p:sp>
        <p:nvSpPr>
          <p:cNvPr id="1050133" name="矩形 6"/>
          <p:cNvSpPr/>
          <p:nvPr/>
        </p:nvSpPr>
        <p:spPr>
          <a:xfrm>
            <a:off x="817411" y="1432644"/>
            <a:ext cx="10847721" cy="830997"/>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Reading good books enriches our mind and teaches us to distinguish between right and wrong.</a:t>
            </a:r>
            <a:endParaRPr lang="zh-CN" altLang="en-US" sz="2400" b="1" dirty="0">
              <a:solidFill>
                <a:srgbClr val="C00000"/>
              </a:solidFill>
            </a:endParaRPr>
          </a:p>
        </p:txBody>
      </p:sp>
      <p:sp>
        <p:nvSpPr>
          <p:cNvPr id="1050134" name="矩形 7"/>
          <p:cNvSpPr/>
          <p:nvPr/>
        </p:nvSpPr>
        <p:spPr>
          <a:xfrm>
            <a:off x="817411" y="2684523"/>
            <a:ext cx="10847720" cy="830997"/>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Instead of shouting empty slogans</a:t>
            </a:r>
            <a:r>
              <a:rPr lang="zh-CN" altLang="en-US" sz="2400" b="1" dirty="0">
                <a:solidFill>
                  <a:srgbClr val="C00000"/>
                </a:solidFill>
                <a:latin typeface="Times New Roman" panose="02020603050405020304" pitchFamily="18" charset="0"/>
              </a:rPr>
              <a:t>，</a:t>
            </a:r>
            <a:r>
              <a:rPr lang="en-US" altLang="zh-CN" sz="2400" b="1" dirty="0">
                <a:solidFill>
                  <a:srgbClr val="C00000"/>
                </a:solidFill>
                <a:latin typeface="Times New Roman" panose="02020603050405020304" pitchFamily="18" charset="0"/>
              </a:rPr>
              <a:t>it is more meaningful to donate book and sports goods to children in need.</a:t>
            </a:r>
            <a:endParaRPr lang="zh-CN" altLang="en-US" sz="2400" b="1" dirty="0">
              <a:solidFill>
                <a:srgbClr val="C00000"/>
              </a:solidFill>
            </a:endParaRPr>
          </a:p>
        </p:txBody>
      </p:sp>
      <p:sp>
        <p:nvSpPr>
          <p:cNvPr id="1050135" name="矩形 8"/>
          <p:cNvSpPr/>
          <p:nvPr/>
        </p:nvSpPr>
        <p:spPr>
          <a:xfrm>
            <a:off x="817411" y="4011855"/>
            <a:ext cx="10847721" cy="830997"/>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The drawback of the popularity of cars is that it brings about so much air pollution.</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131"/>
                                        </p:tgtEl>
                                        <p:attrNameLst>
                                          <p:attrName>style.visibility</p:attrName>
                                        </p:attrNameLst>
                                      </p:cBhvr>
                                      <p:to>
                                        <p:strVal val="visible"/>
                                      </p:to>
                                    </p:set>
                                    <p:animEffect transition="in" filter="fade">
                                      <p:cBhvr>
                                        <p:cTn id="7" dur="1000"/>
                                        <p:tgtEl>
                                          <p:spTgt spid="1050131"/>
                                        </p:tgtEl>
                                      </p:cBhvr>
                                    </p:animEffect>
                                    <p:anim calcmode="lin" valueType="num">
                                      <p:cBhvr>
                                        <p:cTn id="8" dur="1000" fill="hold"/>
                                        <p:tgtEl>
                                          <p:spTgt spid="1050131"/>
                                        </p:tgtEl>
                                        <p:attrNameLst>
                                          <p:attrName>ppt_x</p:attrName>
                                        </p:attrNameLst>
                                      </p:cBhvr>
                                      <p:tavLst>
                                        <p:tav tm="0">
                                          <p:val>
                                            <p:strVal val="#ppt_x"/>
                                          </p:val>
                                        </p:tav>
                                        <p:tav tm="100000">
                                          <p:val>
                                            <p:strVal val="#ppt_x"/>
                                          </p:val>
                                        </p:tav>
                                      </p:tavLst>
                                    </p:anim>
                                    <p:anim calcmode="lin" valueType="num">
                                      <p:cBhvr>
                                        <p:cTn id="9" dur="1000" fill="hold"/>
                                        <p:tgtEl>
                                          <p:spTgt spid="10501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130"/>
                                        </p:tgtEl>
                                        <p:attrNameLst>
                                          <p:attrName>style.visibility</p:attrName>
                                        </p:attrNameLst>
                                      </p:cBhvr>
                                      <p:to>
                                        <p:strVal val="visible"/>
                                      </p:to>
                                    </p:set>
                                    <p:animEffect transition="in" filter="barn(outVertical)">
                                      <p:cBhvr>
                                        <p:cTn id="13" dur="500"/>
                                        <p:tgtEl>
                                          <p:spTgt spid="1050130"/>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132"/>
                                        </p:tgtEl>
                                        <p:attrNameLst>
                                          <p:attrName>style.visibility</p:attrName>
                                        </p:attrNameLst>
                                      </p:cBhvr>
                                      <p:to>
                                        <p:strVal val="visible"/>
                                      </p:to>
                                    </p:set>
                                    <p:animEffect transition="in" filter="randombar(horizontal)">
                                      <p:cBhvr>
                                        <p:cTn id="17" dur="500"/>
                                        <p:tgtEl>
                                          <p:spTgt spid="10501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0133"/>
                                        </p:tgtEl>
                                        <p:attrNameLst>
                                          <p:attrName>style.visibility</p:attrName>
                                        </p:attrNameLst>
                                      </p:cBhvr>
                                      <p:to>
                                        <p:strVal val="visible"/>
                                      </p:to>
                                    </p:set>
                                    <p:animEffect transition="in" filter="fade">
                                      <p:cBhvr>
                                        <p:cTn id="22" dur="500"/>
                                        <p:tgtEl>
                                          <p:spTgt spid="1050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50134"/>
                                        </p:tgtEl>
                                        <p:attrNameLst>
                                          <p:attrName>style.visibility</p:attrName>
                                        </p:attrNameLst>
                                      </p:cBhvr>
                                      <p:to>
                                        <p:strVal val="visible"/>
                                      </p:to>
                                    </p:set>
                                    <p:animEffect transition="in" filter="fade">
                                      <p:cBhvr>
                                        <p:cTn id="27" dur="500"/>
                                        <p:tgtEl>
                                          <p:spTgt spid="10501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50135"/>
                                        </p:tgtEl>
                                        <p:attrNameLst>
                                          <p:attrName>style.visibility</p:attrName>
                                        </p:attrNameLst>
                                      </p:cBhvr>
                                      <p:to>
                                        <p:strVal val="visible"/>
                                      </p:to>
                                    </p:set>
                                    <p:animEffect transition="in" filter="fade">
                                      <p:cBhvr>
                                        <p:cTn id="32" dur="500"/>
                                        <p:tgtEl>
                                          <p:spTgt spid="105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30" grpId="0" animBg="1"/>
      <p:bldP spid="1050131" grpId="0"/>
      <p:bldP spid="1050132" grpId="0"/>
      <p:bldP spid="1050133" grpId="0"/>
      <p:bldP spid="1050134" grpId="0"/>
      <p:bldP spid="105013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36" name="矩形 3"/>
          <p:cNvSpPr/>
          <p:nvPr/>
        </p:nvSpPr>
        <p:spPr>
          <a:xfrm>
            <a:off x="241540" y="627017"/>
            <a:ext cx="11701077" cy="56562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50137" name="标题 1"/>
          <p:cNvSpPr>
            <a:spLocks noGrp="1"/>
          </p:cNvSpPr>
          <p:nvPr>
            <p:ph type="title"/>
          </p:nvPr>
        </p:nvSpPr>
        <p:spPr>
          <a:xfrm>
            <a:off x="241540" y="0"/>
            <a:ext cx="11701077" cy="465826"/>
          </a:xfrm>
        </p:spPr>
        <p:txBody>
          <a:bodyPr>
            <a:noAutofit/>
          </a:bodyPr>
          <a:lstStyle/>
          <a:p>
            <a:r>
              <a:rPr lang="en-US" altLang="zh-CN" sz="2800" dirty="0" smtClean="0">
                <a:solidFill>
                  <a:schemeClr val="accent6">
                    <a:lumMod val="50000"/>
                  </a:schemeClr>
                </a:solidFill>
              </a:rPr>
              <a:t>VI. </a:t>
            </a:r>
            <a:r>
              <a:rPr lang="zh-CN" altLang="en-US" dirty="0" smtClean="0"/>
              <a:t>单句写作</a:t>
            </a:r>
            <a:endParaRPr lang="zh-CN" altLang="en-US" sz="2800" dirty="0">
              <a:solidFill>
                <a:schemeClr val="accent6">
                  <a:lumMod val="50000"/>
                </a:schemeClr>
              </a:solidFill>
            </a:endParaRPr>
          </a:p>
        </p:txBody>
      </p:sp>
      <p:sp>
        <p:nvSpPr>
          <p:cNvPr id="1050138" name="文本占位符 2"/>
          <p:cNvSpPr>
            <a:spLocks noGrp="1"/>
          </p:cNvSpPr>
          <p:nvPr>
            <p:ph type="body" idx="1"/>
          </p:nvPr>
        </p:nvSpPr>
        <p:spPr>
          <a:xfrm>
            <a:off x="319918" y="1098769"/>
            <a:ext cx="11528094" cy="5911999"/>
          </a:xfrm>
        </p:spPr>
        <p:txBody>
          <a:bodyPr>
            <a:normAutofit/>
          </a:bodyPr>
          <a:lstStyle/>
          <a:p>
            <a:pPr>
              <a:lnSpc>
                <a:spcPts val="2300"/>
              </a:lnSpc>
            </a:pPr>
            <a:r>
              <a:rPr lang="en-US" altLang="zh-CN" b="1" dirty="0"/>
              <a:t>4</a:t>
            </a:r>
            <a:r>
              <a:rPr lang="zh-CN" altLang="en-US" b="1" dirty="0"/>
              <a:t>．我写信告诉你中国长江江豚正面临灭绝，因为人类的活动对它们产生了不利的影响。</a:t>
            </a:r>
            <a:r>
              <a:rPr lang="en-US" altLang="zh-CN" b="1" dirty="0"/>
              <a:t>(have a bad effect on)</a:t>
            </a:r>
            <a:endParaRPr lang="en-US" altLang="zh-CN" b="1" dirty="0"/>
          </a:p>
          <a:p>
            <a:pPr>
              <a:lnSpc>
                <a:spcPts val="2300"/>
              </a:lnSpc>
            </a:pPr>
            <a:endParaRPr lang="en-US" altLang="zh-CN" b="1" dirty="0" smtClean="0"/>
          </a:p>
          <a:p>
            <a:pPr>
              <a:lnSpc>
                <a:spcPts val="2300"/>
              </a:lnSpc>
            </a:pPr>
            <a:endParaRPr lang="en-US" altLang="zh-CN" b="1" dirty="0"/>
          </a:p>
          <a:p>
            <a:pPr>
              <a:lnSpc>
                <a:spcPts val="2300"/>
              </a:lnSpc>
            </a:pPr>
            <a:r>
              <a:rPr lang="en-US" altLang="zh-CN" b="1" dirty="0" smtClean="0"/>
              <a:t>5</a:t>
            </a:r>
            <a:r>
              <a:rPr lang="zh-CN" altLang="en-US" b="1" dirty="0"/>
              <a:t>．我被选为校电脑科技小组的组长。</a:t>
            </a:r>
            <a:r>
              <a:rPr lang="en-US" altLang="zh-CN" b="1" dirty="0"/>
              <a:t>(elect)</a:t>
            </a:r>
            <a:endParaRPr lang="en-US" altLang="zh-CN" b="1" dirty="0"/>
          </a:p>
        </p:txBody>
      </p:sp>
      <p:sp>
        <p:nvSpPr>
          <p:cNvPr id="1050139" name="矩形 6"/>
          <p:cNvSpPr/>
          <p:nvPr/>
        </p:nvSpPr>
        <p:spPr>
          <a:xfrm>
            <a:off x="817411" y="1711422"/>
            <a:ext cx="10847721" cy="830997"/>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I am writing to tell you that the finless porpoise is becoming extinct because humans' activities have a bad effect on them.</a:t>
            </a:r>
            <a:endParaRPr lang="zh-CN" altLang="en-US" sz="2400" b="1" dirty="0">
              <a:solidFill>
                <a:srgbClr val="C00000"/>
              </a:solidFill>
            </a:endParaRPr>
          </a:p>
        </p:txBody>
      </p:sp>
      <p:sp>
        <p:nvSpPr>
          <p:cNvPr id="1050140" name="矩形 7"/>
          <p:cNvSpPr/>
          <p:nvPr/>
        </p:nvSpPr>
        <p:spPr>
          <a:xfrm>
            <a:off x="817411" y="3097118"/>
            <a:ext cx="10847720" cy="461665"/>
          </a:xfrm>
          <a:prstGeom prst="rect">
            <a:avLst/>
          </a:prstGeom>
        </p:spPr>
        <p:txBody>
          <a:bodyPr wrap="square">
            <a:spAutoFit/>
          </a:bodyPr>
          <a:lstStyle/>
          <a:p>
            <a:r>
              <a:rPr lang="en-US" altLang="zh-CN" sz="2400" b="1" dirty="0">
                <a:solidFill>
                  <a:srgbClr val="C00000"/>
                </a:solidFill>
                <a:latin typeface="Times New Roman" panose="02020603050405020304" pitchFamily="18" charset="0"/>
              </a:rPr>
              <a:t>I was elected leader of the computer science group in our school.</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50137"/>
                                        </p:tgtEl>
                                        <p:attrNameLst>
                                          <p:attrName>style.visibility</p:attrName>
                                        </p:attrNameLst>
                                      </p:cBhvr>
                                      <p:to>
                                        <p:strVal val="visible"/>
                                      </p:to>
                                    </p:set>
                                    <p:animEffect transition="in" filter="fade">
                                      <p:cBhvr>
                                        <p:cTn id="7" dur="1000"/>
                                        <p:tgtEl>
                                          <p:spTgt spid="1050137"/>
                                        </p:tgtEl>
                                      </p:cBhvr>
                                    </p:animEffect>
                                    <p:anim calcmode="lin" valueType="num">
                                      <p:cBhvr>
                                        <p:cTn id="8" dur="1000" fill="hold"/>
                                        <p:tgtEl>
                                          <p:spTgt spid="1050137"/>
                                        </p:tgtEl>
                                        <p:attrNameLst>
                                          <p:attrName>ppt_x</p:attrName>
                                        </p:attrNameLst>
                                      </p:cBhvr>
                                      <p:tavLst>
                                        <p:tav tm="0">
                                          <p:val>
                                            <p:strVal val="#ppt_x"/>
                                          </p:val>
                                        </p:tav>
                                        <p:tav tm="100000">
                                          <p:val>
                                            <p:strVal val="#ppt_x"/>
                                          </p:val>
                                        </p:tav>
                                      </p:tavLst>
                                    </p:anim>
                                    <p:anim calcmode="lin" valueType="num">
                                      <p:cBhvr>
                                        <p:cTn id="9" dur="1000" fill="hold"/>
                                        <p:tgtEl>
                                          <p:spTgt spid="10501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050136"/>
                                        </p:tgtEl>
                                        <p:attrNameLst>
                                          <p:attrName>style.visibility</p:attrName>
                                        </p:attrNameLst>
                                      </p:cBhvr>
                                      <p:to>
                                        <p:strVal val="visible"/>
                                      </p:to>
                                    </p:set>
                                    <p:animEffect transition="in" filter="barn(outVertical)">
                                      <p:cBhvr>
                                        <p:cTn id="13" dur="500"/>
                                        <p:tgtEl>
                                          <p:spTgt spid="1050136"/>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050138"/>
                                        </p:tgtEl>
                                        <p:attrNameLst>
                                          <p:attrName>style.visibility</p:attrName>
                                        </p:attrNameLst>
                                      </p:cBhvr>
                                      <p:to>
                                        <p:strVal val="visible"/>
                                      </p:to>
                                    </p:set>
                                    <p:animEffect transition="in" filter="randombar(horizontal)">
                                      <p:cBhvr>
                                        <p:cTn id="17" dur="500"/>
                                        <p:tgtEl>
                                          <p:spTgt spid="10501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0139"/>
                                        </p:tgtEl>
                                        <p:attrNameLst>
                                          <p:attrName>style.visibility</p:attrName>
                                        </p:attrNameLst>
                                      </p:cBhvr>
                                      <p:to>
                                        <p:strVal val="visible"/>
                                      </p:to>
                                    </p:set>
                                    <p:animEffect transition="in" filter="fade">
                                      <p:cBhvr>
                                        <p:cTn id="22" dur="500"/>
                                        <p:tgtEl>
                                          <p:spTgt spid="10501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50140"/>
                                        </p:tgtEl>
                                        <p:attrNameLst>
                                          <p:attrName>style.visibility</p:attrName>
                                        </p:attrNameLst>
                                      </p:cBhvr>
                                      <p:to>
                                        <p:strVal val="visible"/>
                                      </p:to>
                                    </p:set>
                                    <p:animEffect transition="in" filter="fade">
                                      <p:cBhvr>
                                        <p:cTn id="27" dur="500"/>
                                        <p:tgtEl>
                                          <p:spTgt spid="1050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36" grpId="0" animBg="1"/>
      <p:bldP spid="1050137" grpId="0"/>
      <p:bldP spid="1050138" grpId="0"/>
      <p:bldP spid="1050139" grpId="0"/>
      <p:bldP spid="10501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82245" y="316865"/>
            <a:ext cx="11827510" cy="6152515"/>
          </a:xfrm>
          <a:prstGeom prst="rect">
            <a:avLst/>
          </a:prstGeom>
        </p:spPr>
      </p:pic>
      <p:sp>
        <p:nvSpPr>
          <p:cNvPr id="5" name="文本框 4"/>
          <p:cNvSpPr txBox="1"/>
          <p:nvPr/>
        </p:nvSpPr>
        <p:spPr>
          <a:xfrm>
            <a:off x="1682115" y="633095"/>
            <a:ext cx="8614410" cy="829945"/>
          </a:xfrm>
          <a:prstGeom prst="rect">
            <a:avLst/>
          </a:prstGeom>
          <a:noFill/>
        </p:spPr>
        <p:txBody>
          <a:bodyPr wrap="square" rtlCol="0">
            <a:spAutoFit/>
          </a:bodyPr>
          <a:p>
            <a:r>
              <a:rPr lang="en-US" altLang="zh-CN" sz="4800" b="1">
                <a:solidFill>
                  <a:schemeClr val="accent2">
                    <a:lumMod val="50000"/>
                  </a:schemeClr>
                </a:solidFill>
              </a:rPr>
              <a:t>I love to remember in this way!</a:t>
            </a:r>
            <a:endParaRPr lang="en-US" altLang="zh-CN" sz="4800" b="1">
              <a:solidFill>
                <a:schemeClr val="accent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65"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data</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66"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179" name="表格 4"/>
          <p:cNvGraphicFramePr>
            <a:graphicFrameLocks noGrp="1"/>
          </p:cNvGraphicFramePr>
          <p:nvPr/>
        </p:nvGraphicFramePr>
        <p:xfrm>
          <a:off x="241540" y="779313"/>
          <a:ext cx="5427740" cy="914400"/>
        </p:xfrm>
        <a:graphic>
          <a:graphicData uri="http://schemas.openxmlformats.org/drawingml/2006/table">
            <a:tbl>
              <a:tblPr firstRow="1" bandRow="1">
                <a:tableStyleId>{93296810-A885-4BE3-A3E7-6D5BEEA58F35}</a:tableStyleId>
              </a:tblPr>
              <a:tblGrid>
                <a:gridCol w="2111367"/>
                <a:gridCol w="3316373"/>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data</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deɪtə</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80" name="表格 6"/>
          <p:cNvGraphicFramePr>
            <a:graphicFrameLocks noGrp="1"/>
          </p:cNvGraphicFramePr>
          <p:nvPr/>
        </p:nvGraphicFramePr>
        <p:xfrm>
          <a:off x="241540" y="163025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t>
                      </a:r>
                      <a:r>
                        <a:rPr lang="zh-CN" altLang="en-US" sz="2400" b="1" kern="1200" dirty="0" smtClean="0">
                          <a:solidFill>
                            <a:schemeClr val="tx1"/>
                          </a:solidFill>
                          <a:latin typeface="+mn-lt"/>
                          <a:ea typeface="+mn-ea"/>
                          <a:cs typeface="+mn-cs"/>
                        </a:rPr>
                        <a:t>单数：</a:t>
                      </a:r>
                      <a:r>
                        <a:rPr lang="en-US" altLang="zh-CN" sz="2400" b="1" kern="1200" dirty="0" smtClean="0">
                          <a:solidFill>
                            <a:schemeClr val="tx1"/>
                          </a:solidFill>
                          <a:latin typeface="+mn-lt"/>
                          <a:ea typeface="+mn-ea"/>
                          <a:cs typeface="+mn-cs"/>
                        </a:rPr>
                        <a:t>datum)</a:t>
                      </a:r>
                      <a:r>
                        <a:rPr lang="zh-CN" altLang="en-US" sz="2400" b="1" kern="1200" dirty="0" smtClean="0">
                          <a:solidFill>
                            <a:schemeClr val="tx1"/>
                          </a:solidFill>
                          <a:latin typeface="+mn-lt"/>
                          <a:ea typeface="+mn-ea"/>
                          <a:cs typeface="+mn-cs"/>
                        </a:rPr>
                        <a:t>　</a:t>
                      </a:r>
                      <a:r>
                        <a:rPr lang="en-US" altLang="zh-CN" sz="2400" b="1" kern="1200" dirty="0" smtClean="0">
                          <a:solidFill>
                            <a:schemeClr val="tx1"/>
                          </a:solidFill>
                          <a:latin typeface="+mn-lt"/>
                          <a:ea typeface="+mn-ea"/>
                          <a:cs typeface="+mn-cs"/>
                        </a:rPr>
                        <a:t>collect  data</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81" name="表格 9"/>
          <p:cNvGraphicFramePr>
            <a:graphicFrameLocks noGrp="1"/>
          </p:cNvGraphicFramePr>
          <p:nvPr/>
        </p:nvGraphicFramePr>
        <p:xfrm>
          <a:off x="241540" y="3342496"/>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database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deɪtəbeɪs</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82" name="表格 10"/>
          <p:cNvGraphicFramePr>
            <a:graphicFrameLocks noGrp="1"/>
          </p:cNvGraphicFramePr>
          <p:nvPr/>
        </p:nvGraphicFramePr>
        <p:xfrm>
          <a:off x="241540" y="437568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data</a:t>
                      </a:r>
                      <a:r>
                        <a:rPr lang="zh-CN" altLang="en-US" sz="2400" dirty="0" smtClean="0">
                          <a:solidFill>
                            <a:schemeClr val="tx1"/>
                          </a:solidFill>
                        </a:rPr>
                        <a:t>＋</a:t>
                      </a:r>
                      <a:r>
                        <a:rPr lang="en-US" altLang="zh-CN" sz="2400" dirty="0" smtClean="0">
                          <a:solidFill>
                            <a:schemeClr val="tx1"/>
                          </a:solidFill>
                        </a:rPr>
                        <a:t>base</a:t>
                      </a:r>
                      <a:r>
                        <a:rPr lang="zh-CN" altLang="en-US" sz="2400" dirty="0" smtClean="0">
                          <a:solidFill>
                            <a:schemeClr val="tx1"/>
                          </a:solidFill>
                        </a:rPr>
                        <a:t>数据＋基地</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set  up  a  database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83" name="表格 13"/>
          <p:cNvGraphicFramePr>
            <a:graphicFrameLocks noGrp="1"/>
          </p:cNvGraphicFramePr>
          <p:nvPr/>
        </p:nvGraphicFramePr>
        <p:xfrm>
          <a:off x="6514877" y="779313"/>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date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deɪt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i="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84" name="表格 14"/>
          <p:cNvGraphicFramePr>
            <a:graphicFrameLocks noGrp="1"/>
          </p:cNvGraphicFramePr>
          <p:nvPr/>
        </p:nvGraphicFramePr>
        <p:xfrm>
          <a:off x="6514877" y="2076298"/>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例</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have  a  lunch  date</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85" name="表格 15"/>
          <p:cNvGraphicFramePr>
            <a:graphicFrameLocks noGrp="1"/>
          </p:cNvGraphicFramePr>
          <p:nvPr/>
        </p:nvGraphicFramePr>
        <p:xfrm>
          <a:off x="6514877" y="3342496"/>
          <a:ext cx="5428800" cy="914400"/>
        </p:xfrm>
        <a:graphic>
          <a:graphicData uri="http://schemas.openxmlformats.org/drawingml/2006/table">
            <a:tbl>
              <a:tblPr firstRow="1" bandRow="1">
                <a:tableStyleId>{93296810-A885-4BE3-A3E7-6D5BEEA58F35}</a:tableStyleId>
              </a:tblPr>
              <a:tblGrid>
                <a:gridCol w="2082713"/>
                <a:gridCol w="3346087"/>
              </a:tblGrid>
              <a:tr h="370840">
                <a:tc rowSpan="2">
                  <a:txBody>
                    <a:bodyPr/>
                    <a:lstStyle/>
                    <a:p>
                      <a:pPr algn="ctr"/>
                      <a:r>
                        <a:rPr lang="en-US" altLang="zh-CN" sz="2800" b="1" i="0" dirty="0" smtClean="0">
                          <a:solidFill>
                            <a:schemeClr val="bg1"/>
                          </a:solidFill>
                          <a:latin typeface="Arial" panose="020B0604020202020204" pitchFamily="34" charset="0"/>
                          <a:cs typeface="Arial" panose="020B0604020202020204" pitchFamily="34" charset="0"/>
                        </a:rPr>
                        <a:t>update</a:t>
                      </a:r>
                      <a:endParaRPr lang="zh-CN" altLang="en-US" sz="2800" i="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ʌp'deɪt</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en-US" altLang="zh-CN"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86" name="表格 16"/>
          <p:cNvGraphicFramePr>
            <a:graphicFrameLocks noGrp="1"/>
          </p:cNvGraphicFramePr>
          <p:nvPr/>
        </p:nvGraphicFramePr>
        <p:xfrm>
          <a:off x="6514877" y="4375681"/>
          <a:ext cx="5427740" cy="128016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up</a:t>
                      </a:r>
                      <a:r>
                        <a:rPr lang="zh-CN" altLang="en-US" sz="2400" dirty="0" smtClean="0">
                          <a:solidFill>
                            <a:schemeClr val="tx1"/>
                          </a:solidFill>
                        </a:rPr>
                        <a:t>＋</a:t>
                      </a:r>
                      <a:r>
                        <a:rPr lang="en-US" altLang="zh-CN" sz="2400" dirty="0" smtClean="0">
                          <a:solidFill>
                            <a:schemeClr val="tx1"/>
                          </a:solidFill>
                        </a:rPr>
                        <a:t>date</a:t>
                      </a:r>
                      <a:r>
                        <a:rPr lang="zh-CN" altLang="en-US" sz="2400" dirty="0" smtClean="0">
                          <a:solidFill>
                            <a:schemeClr val="tx1"/>
                          </a:solidFill>
                        </a:rPr>
                        <a:t>朝上＋日期→上到今日→彻底“更新”</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update  a  mobile  phone</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67" name="文本框 19"/>
          <p:cNvSpPr txBox="1"/>
          <p:nvPr/>
        </p:nvSpPr>
        <p:spPr>
          <a:xfrm>
            <a:off x="2358322" y="1269404"/>
            <a:ext cx="3683727" cy="461665"/>
          </a:xfrm>
          <a:prstGeom prst="rect">
            <a:avLst/>
          </a:prstGeom>
          <a:noFill/>
        </p:spPr>
        <p:txBody>
          <a:bodyPr wrap="square" rtlCol="0">
            <a:spAutoFit/>
          </a:bodyPr>
          <a:lstStyle/>
          <a:p>
            <a:r>
              <a:rPr lang="en-US" altLang="zh-CN" sz="2400" b="1" i="1" dirty="0"/>
              <a:t>n.</a:t>
            </a:r>
            <a:r>
              <a:rPr lang="zh-CN" altLang="en-US" sz="2400" b="1" dirty="0"/>
              <a:t>数据</a:t>
            </a:r>
            <a:endParaRPr lang="zh-CN" altLang="en-US" sz="2400" dirty="0"/>
          </a:p>
        </p:txBody>
      </p:sp>
      <p:sp>
        <p:nvSpPr>
          <p:cNvPr id="1049868" name="文本框 20"/>
          <p:cNvSpPr txBox="1"/>
          <p:nvPr/>
        </p:nvSpPr>
        <p:spPr>
          <a:xfrm>
            <a:off x="2272936" y="3825800"/>
            <a:ext cx="3370217" cy="461665"/>
          </a:xfrm>
          <a:prstGeom prst="rect">
            <a:avLst/>
          </a:prstGeom>
          <a:noFill/>
        </p:spPr>
        <p:txBody>
          <a:bodyPr wrap="square" rtlCol="0">
            <a:spAutoFit/>
          </a:bodyPr>
          <a:lstStyle/>
          <a:p>
            <a:r>
              <a:rPr lang="en-US" altLang="zh-CN" sz="2400" b="1" i="1" dirty="0"/>
              <a:t>n.</a:t>
            </a:r>
            <a:r>
              <a:rPr lang="zh-CN" altLang="en-US" sz="2400" b="1" dirty="0"/>
              <a:t>数据库</a:t>
            </a:r>
            <a:endParaRPr lang="zh-CN" altLang="en-US" sz="2400" b="1" dirty="0"/>
          </a:p>
        </p:txBody>
      </p:sp>
      <p:sp>
        <p:nvSpPr>
          <p:cNvPr id="1049869" name="文本框 22"/>
          <p:cNvSpPr txBox="1"/>
          <p:nvPr/>
        </p:nvSpPr>
        <p:spPr>
          <a:xfrm>
            <a:off x="8572400" y="1257147"/>
            <a:ext cx="3537824" cy="461665"/>
          </a:xfrm>
          <a:prstGeom prst="rect">
            <a:avLst/>
          </a:prstGeom>
          <a:noFill/>
        </p:spPr>
        <p:txBody>
          <a:bodyPr wrap="square" rtlCol="0">
            <a:spAutoFit/>
          </a:bodyPr>
          <a:lstStyle/>
          <a:p>
            <a:r>
              <a:rPr lang="en-US" altLang="zh-CN" sz="2400" b="1" i="1" dirty="0"/>
              <a:t>n.</a:t>
            </a:r>
            <a:r>
              <a:rPr lang="zh-CN" altLang="en-US" sz="2400" b="1" dirty="0"/>
              <a:t>日期；</a:t>
            </a:r>
            <a:r>
              <a:rPr lang="zh-CN" altLang="en-US" sz="2400" b="1" dirty="0" smtClean="0"/>
              <a:t>约会  </a:t>
            </a:r>
            <a:r>
              <a:rPr lang="en-US" altLang="zh-CN" sz="2400" b="1" i="1" dirty="0" err="1" smtClean="0"/>
              <a:t>vt</a:t>
            </a:r>
            <a:r>
              <a:rPr lang="en-US" altLang="zh-CN" sz="2400" b="1" i="1" dirty="0" err="1"/>
              <a:t>.</a:t>
            </a:r>
            <a:r>
              <a:rPr lang="zh-CN" altLang="en-US" sz="2400" b="1" dirty="0"/>
              <a:t>约会</a:t>
            </a:r>
            <a:endParaRPr lang="zh-CN" altLang="en-US" sz="2400" dirty="0"/>
          </a:p>
        </p:txBody>
      </p:sp>
      <p:sp>
        <p:nvSpPr>
          <p:cNvPr id="1049870" name="文本框 23"/>
          <p:cNvSpPr txBox="1"/>
          <p:nvPr/>
        </p:nvSpPr>
        <p:spPr>
          <a:xfrm>
            <a:off x="8650459" y="3821976"/>
            <a:ext cx="3370217" cy="461665"/>
          </a:xfrm>
          <a:prstGeom prst="rect">
            <a:avLst/>
          </a:prstGeom>
          <a:noFill/>
        </p:spPr>
        <p:txBody>
          <a:bodyPr wrap="square" rtlCol="0">
            <a:spAutoFit/>
          </a:bodyPr>
          <a:lstStyle/>
          <a:p>
            <a:r>
              <a:rPr lang="en-US" altLang="zh-CN" sz="2400" b="1" i="1" dirty="0" err="1"/>
              <a:t>vt.</a:t>
            </a:r>
            <a:r>
              <a:rPr lang="zh-CN" altLang="en-US" sz="2400" b="1" dirty="0"/>
              <a:t>更新</a:t>
            </a:r>
            <a:endParaRPr lang="en-US" altLang="zh-CN"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65"/>
                                        </p:tgtEl>
                                        <p:attrNameLst>
                                          <p:attrName>style.visibility</p:attrName>
                                        </p:attrNameLst>
                                      </p:cBhvr>
                                      <p:to>
                                        <p:strVal val="visible"/>
                                      </p:to>
                                    </p:set>
                                    <p:animEffect transition="in" filter="fade">
                                      <p:cBhvr>
                                        <p:cTn id="7" dur="500"/>
                                        <p:tgtEl>
                                          <p:spTgt spid="104986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66"/>
                                        </p:tgtEl>
                                        <p:attrNameLst>
                                          <p:attrName>style.visibility</p:attrName>
                                        </p:attrNameLst>
                                      </p:cBhvr>
                                      <p:to>
                                        <p:strVal val="visible"/>
                                      </p:to>
                                    </p:set>
                                    <p:animEffect transition="in" filter="wipe(up)">
                                      <p:cBhvr>
                                        <p:cTn id="11" dur="500"/>
                                        <p:tgtEl>
                                          <p:spTgt spid="10498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179"/>
                                        </p:tgtEl>
                                        <p:attrNameLst>
                                          <p:attrName>style.visibility</p:attrName>
                                        </p:attrNameLst>
                                      </p:cBhvr>
                                      <p:to>
                                        <p:strVal val="visible"/>
                                      </p:to>
                                    </p:set>
                                    <p:animEffect transition="in" filter="wipe(left)">
                                      <p:cBhvr>
                                        <p:cTn id="16" dur="500"/>
                                        <p:tgtEl>
                                          <p:spTgt spid="41951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67"/>
                                        </p:tgtEl>
                                        <p:attrNameLst>
                                          <p:attrName>style.visibility</p:attrName>
                                        </p:attrNameLst>
                                      </p:cBhvr>
                                      <p:to>
                                        <p:strVal val="visible"/>
                                      </p:to>
                                    </p:set>
                                    <p:animEffect transition="in" filter="fade">
                                      <p:cBhvr>
                                        <p:cTn id="21" dur="500"/>
                                        <p:tgtEl>
                                          <p:spTgt spid="104986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180"/>
                                        </p:tgtEl>
                                        <p:attrNameLst>
                                          <p:attrName>style.visibility</p:attrName>
                                        </p:attrNameLst>
                                      </p:cBhvr>
                                      <p:to>
                                        <p:strVal val="visible"/>
                                      </p:to>
                                    </p:set>
                                    <p:animEffect transition="in" filter="fade">
                                      <p:cBhvr>
                                        <p:cTn id="26" dur="500"/>
                                        <p:tgtEl>
                                          <p:spTgt spid="419518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181"/>
                                        </p:tgtEl>
                                        <p:attrNameLst>
                                          <p:attrName>style.visibility</p:attrName>
                                        </p:attrNameLst>
                                      </p:cBhvr>
                                      <p:to>
                                        <p:strVal val="visible"/>
                                      </p:to>
                                    </p:set>
                                    <p:animEffect transition="in" filter="wipe(left)">
                                      <p:cBhvr>
                                        <p:cTn id="31" dur="500"/>
                                        <p:tgtEl>
                                          <p:spTgt spid="419518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68"/>
                                        </p:tgtEl>
                                        <p:attrNameLst>
                                          <p:attrName>style.visibility</p:attrName>
                                        </p:attrNameLst>
                                      </p:cBhvr>
                                      <p:to>
                                        <p:strVal val="visible"/>
                                      </p:to>
                                    </p:set>
                                    <p:animEffect transition="in" filter="fade">
                                      <p:cBhvr>
                                        <p:cTn id="36" dur="500"/>
                                        <p:tgtEl>
                                          <p:spTgt spid="104986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182"/>
                                        </p:tgtEl>
                                        <p:attrNameLst>
                                          <p:attrName>style.visibility</p:attrName>
                                        </p:attrNameLst>
                                      </p:cBhvr>
                                      <p:to>
                                        <p:strVal val="visible"/>
                                      </p:to>
                                    </p:set>
                                    <p:animEffect transition="in" filter="fade">
                                      <p:cBhvr>
                                        <p:cTn id="41" dur="500"/>
                                        <p:tgtEl>
                                          <p:spTgt spid="419518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195183"/>
                                        </p:tgtEl>
                                        <p:attrNameLst>
                                          <p:attrName>style.visibility</p:attrName>
                                        </p:attrNameLst>
                                      </p:cBhvr>
                                      <p:to>
                                        <p:strVal val="visible"/>
                                      </p:to>
                                    </p:set>
                                    <p:animEffect transition="in" filter="wipe(left)">
                                      <p:cBhvr>
                                        <p:cTn id="46" dur="500"/>
                                        <p:tgtEl>
                                          <p:spTgt spid="419518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49869"/>
                                        </p:tgtEl>
                                        <p:attrNameLst>
                                          <p:attrName>style.visibility</p:attrName>
                                        </p:attrNameLst>
                                      </p:cBhvr>
                                      <p:to>
                                        <p:strVal val="visible"/>
                                      </p:to>
                                    </p:set>
                                    <p:animEffect transition="in" filter="fade">
                                      <p:cBhvr>
                                        <p:cTn id="51" dur="500"/>
                                        <p:tgtEl>
                                          <p:spTgt spid="104986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95184"/>
                                        </p:tgtEl>
                                        <p:attrNameLst>
                                          <p:attrName>style.visibility</p:attrName>
                                        </p:attrNameLst>
                                      </p:cBhvr>
                                      <p:to>
                                        <p:strVal val="visible"/>
                                      </p:to>
                                    </p:set>
                                    <p:animEffect transition="in" filter="fade">
                                      <p:cBhvr>
                                        <p:cTn id="56" dur="500"/>
                                        <p:tgtEl>
                                          <p:spTgt spid="419518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195185"/>
                                        </p:tgtEl>
                                        <p:attrNameLst>
                                          <p:attrName>style.visibility</p:attrName>
                                        </p:attrNameLst>
                                      </p:cBhvr>
                                      <p:to>
                                        <p:strVal val="visible"/>
                                      </p:to>
                                    </p:set>
                                    <p:animEffect transition="in" filter="wipe(left)">
                                      <p:cBhvr>
                                        <p:cTn id="61" dur="500"/>
                                        <p:tgtEl>
                                          <p:spTgt spid="419518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9870"/>
                                        </p:tgtEl>
                                        <p:attrNameLst>
                                          <p:attrName>style.visibility</p:attrName>
                                        </p:attrNameLst>
                                      </p:cBhvr>
                                      <p:to>
                                        <p:strVal val="visible"/>
                                      </p:to>
                                    </p:set>
                                    <p:animEffect transition="in" filter="fade">
                                      <p:cBhvr>
                                        <p:cTn id="66" dur="500"/>
                                        <p:tgtEl>
                                          <p:spTgt spid="104987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95186"/>
                                        </p:tgtEl>
                                        <p:attrNameLst>
                                          <p:attrName>style.visibility</p:attrName>
                                        </p:attrNameLst>
                                      </p:cBhvr>
                                      <p:to>
                                        <p:strVal val="visible"/>
                                      </p:to>
                                    </p:set>
                                    <p:animEffect transition="in" filter="fade">
                                      <p:cBhvr>
                                        <p:cTn id="71" dur="500"/>
                                        <p:tgtEl>
                                          <p:spTgt spid="4195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65" grpId="0"/>
      <p:bldP spid="1049866" grpId="0"/>
      <p:bldP spid="1049867" grpId="0"/>
      <p:bldP spid="1049868" grpId="0"/>
      <p:bldP spid="1049869" grpId="0"/>
      <p:bldP spid="10498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71"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decide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72"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187"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decide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dɪ'saɪd</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188" name="表格 6"/>
          <p:cNvGraphicFramePr>
            <a:graphicFrameLocks noGrp="1"/>
          </p:cNvGraphicFramePr>
          <p:nvPr/>
        </p:nvGraphicFramePr>
        <p:xfrm>
          <a:off x="6092078" y="1185551"/>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de</a:t>
                      </a:r>
                      <a:r>
                        <a:rPr lang="zh-CN" altLang="en-US" sz="2400" dirty="0" smtClean="0">
                          <a:solidFill>
                            <a:schemeClr val="tx1"/>
                          </a:solidFill>
                        </a:rPr>
                        <a:t>＋</a:t>
                      </a:r>
                      <a:r>
                        <a:rPr lang="en-US" altLang="zh-CN" sz="2400" dirty="0" err="1" smtClean="0">
                          <a:solidFill>
                            <a:schemeClr val="tx1"/>
                          </a:solidFill>
                        </a:rPr>
                        <a:t>cid</a:t>
                      </a:r>
                      <a:r>
                        <a:rPr lang="zh-CN" altLang="en-US" sz="2400" dirty="0" smtClean="0">
                          <a:solidFill>
                            <a:schemeClr val="tx1"/>
                          </a:solidFill>
                        </a:rPr>
                        <a:t>＋</a:t>
                      </a:r>
                      <a:r>
                        <a:rPr lang="en-US" altLang="zh-CN" sz="2400" dirty="0" smtClean="0">
                          <a:solidFill>
                            <a:schemeClr val="tx1"/>
                          </a:solidFill>
                        </a:rPr>
                        <a:t>e</a:t>
                      </a:r>
                      <a:r>
                        <a:rPr lang="zh-CN" altLang="en-US" sz="2400" dirty="0" smtClean="0">
                          <a:solidFill>
                            <a:schemeClr val="tx1"/>
                          </a:solidFill>
                        </a:rPr>
                        <a:t>强调＋切→裁定→决定</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decide  to  do  </a:t>
                      </a:r>
                      <a:r>
                        <a:rPr lang="en-US" altLang="zh-CN" sz="2400" b="1" kern="1200" dirty="0" err="1" smtClean="0">
                          <a:solidFill>
                            <a:schemeClr val="tx1"/>
                          </a:solidFill>
                          <a:latin typeface="+mn-lt"/>
                          <a:ea typeface="+mn-ea"/>
                          <a:cs typeface="+mn-cs"/>
                        </a:rPr>
                        <a:t>sth</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89" name="表格 9"/>
          <p:cNvGraphicFramePr>
            <a:graphicFrameLocks noGrp="1"/>
          </p:cNvGraphicFramePr>
          <p:nvPr/>
        </p:nvGraphicFramePr>
        <p:xfrm>
          <a:off x="241540" y="2990441"/>
          <a:ext cx="5427740" cy="914400"/>
        </p:xfrm>
        <a:graphic>
          <a:graphicData uri="http://schemas.openxmlformats.org/drawingml/2006/table">
            <a:tbl>
              <a:tblPr firstRow="1" bandRow="1">
                <a:tableStyleId>{93296810-A885-4BE3-A3E7-6D5BEEA58F35}</a:tableStyleId>
              </a:tblPr>
              <a:tblGrid>
                <a:gridCol w="2546265"/>
                <a:gridCol w="2881475"/>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decision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a:t>
                      </a:r>
                      <a:r>
                        <a:rPr lang="en-US" altLang="zh-CN" sz="2400" b="1" dirty="0" err="1" smtClean="0">
                          <a:solidFill>
                            <a:schemeClr val="tx1"/>
                          </a:solidFill>
                        </a:rPr>
                        <a:t>dɪ'sɪʒən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190" name="表格 10"/>
          <p:cNvGraphicFramePr>
            <a:graphicFrameLocks noGrp="1"/>
          </p:cNvGraphicFramePr>
          <p:nvPr/>
        </p:nvGraphicFramePr>
        <p:xfrm>
          <a:off x="6092078" y="2996304"/>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deci</a:t>
                      </a:r>
                      <a:r>
                        <a:rPr lang="en-US" altLang="zh-CN" sz="2400" dirty="0" smtClean="0">
                          <a:solidFill>
                            <a:schemeClr val="tx1"/>
                          </a:solidFill>
                        </a:rPr>
                        <a:t>(de)</a:t>
                      </a:r>
                      <a:r>
                        <a:rPr lang="zh-CN" altLang="en-US" sz="2400" dirty="0" smtClean="0">
                          <a:solidFill>
                            <a:schemeClr val="tx1"/>
                          </a:solidFill>
                        </a:rPr>
                        <a:t>＋</a:t>
                      </a:r>
                      <a:r>
                        <a:rPr lang="en-US" altLang="zh-CN" sz="2400" dirty="0" err="1" smtClean="0">
                          <a:solidFill>
                            <a:schemeClr val="tx1"/>
                          </a:solidFill>
                        </a:rPr>
                        <a:t>sion</a:t>
                      </a:r>
                      <a:r>
                        <a:rPr lang="zh-CN" altLang="en-US" sz="2400" dirty="0" smtClean="0">
                          <a:solidFill>
                            <a:schemeClr val="tx1"/>
                          </a:solidFill>
                        </a:rPr>
                        <a:t>决定＋名词后缀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make  a  decision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73" name="文本框 19"/>
          <p:cNvSpPr txBox="1"/>
          <p:nvPr/>
        </p:nvSpPr>
        <p:spPr>
          <a:xfrm>
            <a:off x="2538650" y="1608641"/>
            <a:ext cx="3130630" cy="461665"/>
          </a:xfrm>
          <a:prstGeom prst="rect">
            <a:avLst/>
          </a:prstGeom>
          <a:noFill/>
        </p:spPr>
        <p:txBody>
          <a:bodyPr wrap="square" rtlCol="0">
            <a:spAutoFit/>
          </a:bodyPr>
          <a:lstStyle/>
          <a:p>
            <a:r>
              <a:rPr lang="en-US" altLang="zh-CN" sz="2400" b="1" i="1" dirty="0"/>
              <a:t>v.</a:t>
            </a:r>
            <a:r>
              <a:rPr lang="zh-CN" altLang="en-US" sz="2400" b="1" dirty="0"/>
              <a:t>决定</a:t>
            </a:r>
            <a:endParaRPr lang="zh-CN" altLang="en-US" sz="2400" dirty="0"/>
          </a:p>
        </p:txBody>
      </p:sp>
      <p:sp>
        <p:nvSpPr>
          <p:cNvPr id="1049874" name="文本框 20"/>
          <p:cNvSpPr txBox="1"/>
          <p:nvPr/>
        </p:nvSpPr>
        <p:spPr>
          <a:xfrm>
            <a:off x="2806280" y="3466097"/>
            <a:ext cx="3370217" cy="461665"/>
          </a:xfrm>
          <a:prstGeom prst="rect">
            <a:avLst/>
          </a:prstGeom>
          <a:noFill/>
        </p:spPr>
        <p:txBody>
          <a:bodyPr wrap="square" rtlCol="0">
            <a:spAutoFit/>
          </a:bodyPr>
          <a:lstStyle/>
          <a:p>
            <a:r>
              <a:rPr lang="en-US" altLang="zh-CN" sz="2400" b="1" i="1" dirty="0" smtClean="0"/>
              <a:t>n</a:t>
            </a:r>
            <a:r>
              <a:rPr lang="en-US" altLang="zh-CN" sz="2400" b="1" dirty="0" smtClean="0"/>
              <a:t>.</a:t>
            </a:r>
            <a:r>
              <a:rPr lang="zh-CN" altLang="en-US" sz="2400" b="1" dirty="0" smtClean="0"/>
              <a:t>决</a:t>
            </a:r>
            <a:r>
              <a:rPr lang="zh-CN" altLang="en-US" sz="2400" b="1" dirty="0"/>
              <a:t>定，决策</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71"/>
                                        </p:tgtEl>
                                        <p:attrNameLst>
                                          <p:attrName>style.visibility</p:attrName>
                                        </p:attrNameLst>
                                      </p:cBhvr>
                                      <p:to>
                                        <p:strVal val="visible"/>
                                      </p:to>
                                    </p:set>
                                    <p:animEffect transition="in" filter="fade">
                                      <p:cBhvr>
                                        <p:cTn id="7" dur="500"/>
                                        <p:tgtEl>
                                          <p:spTgt spid="104987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72"/>
                                        </p:tgtEl>
                                        <p:attrNameLst>
                                          <p:attrName>style.visibility</p:attrName>
                                        </p:attrNameLst>
                                      </p:cBhvr>
                                      <p:to>
                                        <p:strVal val="visible"/>
                                      </p:to>
                                    </p:set>
                                    <p:animEffect transition="in" filter="wipe(up)">
                                      <p:cBhvr>
                                        <p:cTn id="11" dur="500"/>
                                        <p:tgtEl>
                                          <p:spTgt spid="10498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187"/>
                                        </p:tgtEl>
                                        <p:attrNameLst>
                                          <p:attrName>style.visibility</p:attrName>
                                        </p:attrNameLst>
                                      </p:cBhvr>
                                      <p:to>
                                        <p:strVal val="visible"/>
                                      </p:to>
                                    </p:set>
                                    <p:animEffect transition="in" filter="wipe(left)">
                                      <p:cBhvr>
                                        <p:cTn id="16" dur="500"/>
                                        <p:tgtEl>
                                          <p:spTgt spid="41951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73"/>
                                        </p:tgtEl>
                                        <p:attrNameLst>
                                          <p:attrName>style.visibility</p:attrName>
                                        </p:attrNameLst>
                                      </p:cBhvr>
                                      <p:to>
                                        <p:strVal val="visible"/>
                                      </p:to>
                                    </p:set>
                                    <p:animEffect transition="in" filter="fade">
                                      <p:cBhvr>
                                        <p:cTn id="21" dur="500"/>
                                        <p:tgtEl>
                                          <p:spTgt spid="104987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188"/>
                                        </p:tgtEl>
                                        <p:attrNameLst>
                                          <p:attrName>style.visibility</p:attrName>
                                        </p:attrNameLst>
                                      </p:cBhvr>
                                      <p:to>
                                        <p:strVal val="visible"/>
                                      </p:to>
                                    </p:set>
                                    <p:animEffect transition="in" filter="fade">
                                      <p:cBhvr>
                                        <p:cTn id="26" dur="500"/>
                                        <p:tgtEl>
                                          <p:spTgt spid="419518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189"/>
                                        </p:tgtEl>
                                        <p:attrNameLst>
                                          <p:attrName>style.visibility</p:attrName>
                                        </p:attrNameLst>
                                      </p:cBhvr>
                                      <p:to>
                                        <p:strVal val="visible"/>
                                      </p:to>
                                    </p:set>
                                    <p:animEffect transition="in" filter="wipe(left)">
                                      <p:cBhvr>
                                        <p:cTn id="31" dur="500"/>
                                        <p:tgtEl>
                                          <p:spTgt spid="41951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74"/>
                                        </p:tgtEl>
                                        <p:attrNameLst>
                                          <p:attrName>style.visibility</p:attrName>
                                        </p:attrNameLst>
                                      </p:cBhvr>
                                      <p:to>
                                        <p:strVal val="visible"/>
                                      </p:to>
                                    </p:set>
                                    <p:animEffect transition="in" filter="fade">
                                      <p:cBhvr>
                                        <p:cTn id="36" dur="500"/>
                                        <p:tgtEl>
                                          <p:spTgt spid="104987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190"/>
                                        </p:tgtEl>
                                        <p:attrNameLst>
                                          <p:attrName>style.visibility</p:attrName>
                                        </p:attrNameLst>
                                      </p:cBhvr>
                                      <p:to>
                                        <p:strVal val="visible"/>
                                      </p:to>
                                    </p:set>
                                    <p:animEffect transition="in" filter="fade">
                                      <p:cBhvr>
                                        <p:cTn id="41" dur="500"/>
                                        <p:tgtEl>
                                          <p:spTgt spid="4195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71" grpId="0"/>
      <p:bldP spid="1049872" grpId="0"/>
      <p:bldP spid="1049873" grpId="0"/>
      <p:bldP spid="10498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75"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decorate</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76"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191"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018334"/>
                <a:gridCol w="3409406"/>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decorate</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dekəreɪ</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92" name="表格 6"/>
          <p:cNvGraphicFramePr>
            <a:graphicFrameLocks noGrp="1"/>
          </p:cNvGraphicFramePr>
          <p:nvPr/>
        </p:nvGraphicFramePr>
        <p:xfrm>
          <a:off x="6092078" y="1174398"/>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dec</a:t>
                      </a:r>
                      <a:r>
                        <a:rPr lang="zh-CN" altLang="en-US" sz="2400" dirty="0" smtClean="0">
                          <a:solidFill>
                            <a:schemeClr val="tx1"/>
                          </a:solidFill>
                        </a:rPr>
                        <a:t>＋</a:t>
                      </a:r>
                      <a:r>
                        <a:rPr lang="en-US" altLang="zh-CN" sz="2400" dirty="0" smtClean="0">
                          <a:solidFill>
                            <a:schemeClr val="tx1"/>
                          </a:solidFill>
                        </a:rPr>
                        <a:t>orate</a:t>
                      </a:r>
                      <a:r>
                        <a:rPr lang="zh-CN" altLang="en-US" sz="2400" dirty="0" smtClean="0">
                          <a:solidFill>
                            <a:schemeClr val="tx1"/>
                          </a:solidFill>
                        </a:rPr>
                        <a:t>美化＋后缀→装饰</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decorate  a  house</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93" name="表格 9"/>
          <p:cNvGraphicFramePr>
            <a:graphicFrameLocks noGrp="1"/>
          </p:cNvGraphicFramePr>
          <p:nvPr/>
        </p:nvGraphicFramePr>
        <p:xfrm>
          <a:off x="241540" y="2890082"/>
          <a:ext cx="5427740" cy="914400"/>
        </p:xfrm>
        <a:graphic>
          <a:graphicData uri="http://schemas.openxmlformats.org/drawingml/2006/table">
            <a:tbl>
              <a:tblPr firstRow="1" bandRow="1">
                <a:tableStyleId>{93296810-A885-4BE3-A3E7-6D5BEEA58F35}</a:tableStyleId>
              </a:tblPr>
              <a:tblGrid>
                <a:gridCol w="2222880"/>
                <a:gridCol w="3204860"/>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decoration</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0AD47"/>
                    </a:solidFill>
                  </a:tcPr>
                </a:tc>
                <a:tc>
                  <a:txBody>
                    <a:bodyPr/>
                    <a:lstStyle/>
                    <a:p>
                      <a:r>
                        <a:rPr lang="en-US" altLang="zh-CN" sz="2400" b="1" dirty="0" smtClean="0">
                          <a:solidFill>
                            <a:schemeClr val="tx1"/>
                          </a:solidFill>
                        </a:rPr>
                        <a:t>/</a:t>
                      </a:r>
                      <a:r>
                        <a:rPr lang="en-US" altLang="zh-CN" sz="2400" b="1" dirty="0" err="1" smtClean="0">
                          <a:solidFill>
                            <a:schemeClr val="tx1"/>
                          </a:solidFill>
                        </a:rPr>
                        <a:t>dekə'reɪʃən</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E0B4"/>
                    </a:solidFill>
                  </a:tcPr>
                </a:tc>
              </a:tr>
            </a:tbl>
          </a:graphicData>
        </a:graphic>
      </p:graphicFrame>
      <p:graphicFrame>
        <p:nvGraphicFramePr>
          <p:cNvPr id="4195194" name="表格 10"/>
          <p:cNvGraphicFramePr>
            <a:graphicFrameLocks noGrp="1"/>
          </p:cNvGraphicFramePr>
          <p:nvPr/>
        </p:nvGraphicFramePr>
        <p:xfrm>
          <a:off x="6092078" y="2907097"/>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err="1" smtClean="0">
                          <a:solidFill>
                            <a:schemeClr val="tx1"/>
                          </a:solidFill>
                        </a:rPr>
                        <a:t>decorat</a:t>
                      </a:r>
                      <a:r>
                        <a:rPr lang="en-US" altLang="zh-CN" sz="2400" dirty="0" smtClean="0">
                          <a:solidFill>
                            <a:schemeClr val="tx1"/>
                          </a:solidFill>
                        </a:rPr>
                        <a:t>(e)</a:t>
                      </a:r>
                      <a:r>
                        <a:rPr lang="zh-CN" altLang="en-US" sz="2400" dirty="0" smtClean="0">
                          <a:solidFill>
                            <a:schemeClr val="tx1"/>
                          </a:solidFill>
                        </a:rPr>
                        <a:t>＋</a:t>
                      </a:r>
                      <a:r>
                        <a:rPr lang="en-US" altLang="zh-CN" sz="2400" dirty="0" smtClean="0">
                          <a:solidFill>
                            <a:schemeClr val="tx1"/>
                          </a:solidFill>
                        </a:rPr>
                        <a:t>ion</a:t>
                      </a:r>
                      <a:r>
                        <a:rPr lang="zh-CN" altLang="en-US" sz="2400" dirty="0" smtClean="0">
                          <a:solidFill>
                            <a:schemeClr val="tx1"/>
                          </a:solidFill>
                        </a:rPr>
                        <a:t>装饰＋名词后缀</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excessive  decoration</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77" name="文本框 19"/>
          <p:cNvSpPr txBox="1"/>
          <p:nvPr/>
        </p:nvSpPr>
        <p:spPr>
          <a:xfrm>
            <a:off x="2259873" y="1642094"/>
            <a:ext cx="3370217" cy="461665"/>
          </a:xfrm>
          <a:prstGeom prst="rect">
            <a:avLst/>
          </a:prstGeom>
          <a:noFill/>
        </p:spPr>
        <p:txBody>
          <a:bodyPr wrap="square" rtlCol="0">
            <a:spAutoFit/>
          </a:bodyPr>
          <a:lstStyle/>
          <a:p>
            <a:r>
              <a:rPr lang="en-US" altLang="zh-CN" sz="2400" b="1" i="1" dirty="0"/>
              <a:t>v.</a:t>
            </a:r>
            <a:r>
              <a:rPr lang="zh-CN" altLang="en-US" sz="2400" b="1" dirty="0"/>
              <a:t>装饰</a:t>
            </a:r>
            <a:endParaRPr lang="zh-CN" altLang="en-US" sz="2400" dirty="0"/>
          </a:p>
        </p:txBody>
      </p:sp>
      <p:sp>
        <p:nvSpPr>
          <p:cNvPr id="1049878" name="文本框 20"/>
          <p:cNvSpPr txBox="1"/>
          <p:nvPr/>
        </p:nvSpPr>
        <p:spPr>
          <a:xfrm>
            <a:off x="2471743" y="3343436"/>
            <a:ext cx="3370217" cy="461665"/>
          </a:xfrm>
          <a:prstGeom prst="rect">
            <a:avLst/>
          </a:prstGeom>
          <a:noFill/>
        </p:spPr>
        <p:txBody>
          <a:bodyPr wrap="square" rtlCol="0">
            <a:spAutoFit/>
          </a:bodyPr>
          <a:lstStyle/>
          <a:p>
            <a:r>
              <a:rPr lang="en-US" altLang="zh-CN" sz="2400" b="1" i="1" dirty="0"/>
              <a:t>n.</a:t>
            </a:r>
            <a:r>
              <a:rPr lang="zh-CN" altLang="en-US" sz="2400" b="1" dirty="0"/>
              <a:t>装饰</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75"/>
                                        </p:tgtEl>
                                        <p:attrNameLst>
                                          <p:attrName>style.visibility</p:attrName>
                                        </p:attrNameLst>
                                      </p:cBhvr>
                                      <p:to>
                                        <p:strVal val="visible"/>
                                      </p:to>
                                    </p:set>
                                    <p:animEffect transition="in" filter="fade">
                                      <p:cBhvr>
                                        <p:cTn id="7" dur="500"/>
                                        <p:tgtEl>
                                          <p:spTgt spid="104987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76"/>
                                        </p:tgtEl>
                                        <p:attrNameLst>
                                          <p:attrName>style.visibility</p:attrName>
                                        </p:attrNameLst>
                                      </p:cBhvr>
                                      <p:to>
                                        <p:strVal val="visible"/>
                                      </p:to>
                                    </p:set>
                                    <p:animEffect transition="in" filter="wipe(up)">
                                      <p:cBhvr>
                                        <p:cTn id="11" dur="500"/>
                                        <p:tgtEl>
                                          <p:spTgt spid="10498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191"/>
                                        </p:tgtEl>
                                        <p:attrNameLst>
                                          <p:attrName>style.visibility</p:attrName>
                                        </p:attrNameLst>
                                      </p:cBhvr>
                                      <p:to>
                                        <p:strVal val="visible"/>
                                      </p:to>
                                    </p:set>
                                    <p:animEffect transition="in" filter="wipe(left)">
                                      <p:cBhvr>
                                        <p:cTn id="16" dur="500"/>
                                        <p:tgtEl>
                                          <p:spTgt spid="419519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77"/>
                                        </p:tgtEl>
                                        <p:attrNameLst>
                                          <p:attrName>style.visibility</p:attrName>
                                        </p:attrNameLst>
                                      </p:cBhvr>
                                      <p:to>
                                        <p:strVal val="visible"/>
                                      </p:to>
                                    </p:set>
                                    <p:animEffect transition="in" filter="fade">
                                      <p:cBhvr>
                                        <p:cTn id="21" dur="500"/>
                                        <p:tgtEl>
                                          <p:spTgt spid="104987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192"/>
                                        </p:tgtEl>
                                        <p:attrNameLst>
                                          <p:attrName>style.visibility</p:attrName>
                                        </p:attrNameLst>
                                      </p:cBhvr>
                                      <p:to>
                                        <p:strVal val="visible"/>
                                      </p:to>
                                    </p:set>
                                    <p:animEffect transition="in" filter="fade">
                                      <p:cBhvr>
                                        <p:cTn id="26" dur="500"/>
                                        <p:tgtEl>
                                          <p:spTgt spid="419519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193"/>
                                        </p:tgtEl>
                                        <p:attrNameLst>
                                          <p:attrName>style.visibility</p:attrName>
                                        </p:attrNameLst>
                                      </p:cBhvr>
                                      <p:to>
                                        <p:strVal val="visible"/>
                                      </p:to>
                                    </p:set>
                                    <p:animEffect transition="in" filter="wipe(left)">
                                      <p:cBhvr>
                                        <p:cTn id="31" dur="500"/>
                                        <p:tgtEl>
                                          <p:spTgt spid="419519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78"/>
                                        </p:tgtEl>
                                        <p:attrNameLst>
                                          <p:attrName>style.visibility</p:attrName>
                                        </p:attrNameLst>
                                      </p:cBhvr>
                                      <p:to>
                                        <p:strVal val="visible"/>
                                      </p:to>
                                    </p:set>
                                    <p:animEffect transition="in" filter="fade">
                                      <p:cBhvr>
                                        <p:cTn id="36" dur="500"/>
                                        <p:tgtEl>
                                          <p:spTgt spid="104987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194"/>
                                        </p:tgtEl>
                                        <p:attrNameLst>
                                          <p:attrName>style.visibility</p:attrName>
                                        </p:attrNameLst>
                                      </p:cBhvr>
                                      <p:to>
                                        <p:strVal val="visible"/>
                                      </p:to>
                                    </p:set>
                                    <p:animEffect transition="in" filter="fade">
                                      <p:cBhvr>
                                        <p:cTn id="41" dur="500"/>
                                        <p:tgtEl>
                                          <p:spTgt spid="4195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75" grpId="0"/>
      <p:bldP spid="1049876" grpId="0"/>
      <p:bldP spid="1049877" grpId="0"/>
      <p:bldP spid="10498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79" name="标题 1"/>
          <p:cNvSpPr>
            <a:spLocks noGrp="1"/>
          </p:cNvSpPr>
          <p:nvPr>
            <p:ph type="title"/>
          </p:nvPr>
        </p:nvSpPr>
        <p:spPr>
          <a:xfrm>
            <a:off x="241540" y="11151"/>
            <a:ext cx="11701077" cy="465826"/>
          </a:xfrm>
        </p:spPr>
        <p:txBody>
          <a:bodyPr>
            <a:noAutofit/>
          </a:bodyPr>
          <a:lstStyle/>
          <a:p>
            <a:r>
              <a:rPr lang="en-US" altLang="zh-CN" dirty="0">
                <a:solidFill>
                  <a:schemeClr val="tx1"/>
                </a:solidFill>
                <a:latin typeface="微软雅黑" panose="020B0503020204020204" pitchFamily="34" charset="-122"/>
                <a:ea typeface="微软雅黑" panose="020B0503020204020204" pitchFamily="34" charset="-122"/>
              </a:rPr>
              <a:t>deed</a:t>
            </a:r>
            <a:r>
              <a:rPr lang="zh-CN" altLang="en-US" dirty="0" smtClean="0">
                <a:solidFill>
                  <a:schemeClr val="tx1"/>
                </a:solidFill>
                <a:latin typeface="微软雅黑" panose="020B0503020204020204" pitchFamily="34" charset="-122"/>
                <a:ea typeface="微软雅黑" panose="020B0503020204020204" pitchFamily="34" charset="-122"/>
              </a:rPr>
              <a:t>串记</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9880" name="文本占位符 2"/>
          <p:cNvSpPr>
            <a:spLocks noGrp="1"/>
          </p:cNvSpPr>
          <p:nvPr>
            <p:ph type="body" idx="1"/>
          </p:nvPr>
        </p:nvSpPr>
        <p:spPr>
          <a:xfrm>
            <a:off x="241540" y="591015"/>
            <a:ext cx="11701077" cy="5855822"/>
          </a:xfrm>
          <a:noFill/>
          <a:ln>
            <a:noFill/>
          </a:ln>
        </p:spPr>
        <p:txBody>
          <a:bodyPr numCol="2" spcCol="360000">
            <a:normAutofit/>
          </a:bodyPr>
          <a:lstStyle/>
          <a:p>
            <a:endParaRPr lang="en-US" altLang="zh-CN" sz="3000" b="1" dirty="0" smtClean="0">
              <a:solidFill>
                <a:srgbClr val="C00000"/>
              </a:solidFill>
            </a:endParaRPr>
          </a:p>
          <a:p>
            <a:endParaRPr lang="en-US" altLang="zh-CN" sz="3000" b="1" dirty="0" smtClean="0">
              <a:solidFill>
                <a:srgbClr val="C00000"/>
              </a:solidFill>
            </a:endParaRPr>
          </a:p>
          <a:p>
            <a:r>
              <a:rPr lang="en-US" altLang="zh-CN" sz="3000" b="1" dirty="0" smtClean="0">
                <a:solidFill>
                  <a:srgbClr val="C00000"/>
                </a:solidFill>
              </a:rPr>
              <a:t>     </a:t>
            </a:r>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sz="3000" b="1" dirty="0" smtClean="0">
              <a:solidFill>
                <a:srgbClr val="C00000"/>
              </a:solidFill>
            </a:endParaRPr>
          </a:p>
          <a:p>
            <a:endParaRPr lang="en-US" altLang="zh-CN" sz="3000" b="1" dirty="0">
              <a:solidFill>
                <a:srgbClr val="C0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zh-CN" dirty="0"/>
          </a:p>
          <a:p>
            <a:endParaRPr lang="zh-CN" altLang="en-US" dirty="0"/>
          </a:p>
        </p:txBody>
      </p:sp>
      <p:graphicFrame>
        <p:nvGraphicFramePr>
          <p:cNvPr id="4195195" name="表格 4"/>
          <p:cNvGraphicFramePr>
            <a:graphicFrameLocks noGrp="1"/>
          </p:cNvGraphicFramePr>
          <p:nvPr/>
        </p:nvGraphicFramePr>
        <p:xfrm>
          <a:off x="241540" y="1165781"/>
          <a:ext cx="5427740" cy="914400"/>
        </p:xfrm>
        <a:graphic>
          <a:graphicData uri="http://schemas.openxmlformats.org/drawingml/2006/table">
            <a:tbl>
              <a:tblPr firstRow="1" bandRow="1">
                <a:tableStyleId>{93296810-A885-4BE3-A3E7-6D5BEEA58F35}</a:tableStyleId>
              </a:tblPr>
              <a:tblGrid>
                <a:gridCol w="2234031"/>
                <a:gridCol w="3193709"/>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deed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E75B6"/>
                    </a:solidFill>
                  </a:tcPr>
                </a:tc>
                <a:tc>
                  <a:txBody>
                    <a:bodyPr/>
                    <a:lstStyle/>
                    <a:p>
                      <a:r>
                        <a:rPr lang="en-US" altLang="zh-CN" sz="2400" b="1" dirty="0" smtClean="0">
                          <a:solidFill>
                            <a:schemeClr val="tx1"/>
                          </a:solidFill>
                        </a:rPr>
                        <a:t>/</a:t>
                      </a:r>
                      <a:r>
                        <a:rPr lang="en-US" altLang="zh-CN" sz="2400" b="1" dirty="0" err="1" smtClean="0">
                          <a:solidFill>
                            <a:schemeClr val="tx1"/>
                          </a:solidFill>
                        </a:rPr>
                        <a:t>diːd</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DD7EE"/>
                    </a:solidFill>
                  </a:tcPr>
                </a:tc>
              </a:tr>
              <a:tr h="370840">
                <a:tc vMerge="1">
                  <a:tcPr/>
                </a:tc>
                <a:tc>
                  <a:txBody>
                    <a:bodyPr/>
                    <a:lstStyle/>
                    <a:p>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196" name="表格 6"/>
          <p:cNvGraphicFramePr>
            <a:graphicFrameLocks noGrp="1"/>
          </p:cNvGraphicFramePr>
          <p:nvPr/>
        </p:nvGraphicFramePr>
        <p:xfrm>
          <a:off x="6092078" y="917924"/>
          <a:ext cx="5427740" cy="914400"/>
        </p:xfrm>
        <a:graphic>
          <a:graphicData uri="http://schemas.openxmlformats.org/drawingml/2006/table">
            <a:tbl>
              <a:tblPr firstRow="1" bandRow="1">
                <a:tableStyleId>{5C22544A-7EE6-4342-B048-85BDC9FD1C3A}</a:tableStyleId>
              </a:tblPr>
              <a:tblGrid>
                <a:gridCol w="790426"/>
                <a:gridCol w="4637314"/>
              </a:tblGrid>
              <a:tr h="370840">
                <a:tc>
                  <a:txBody>
                    <a:bodyPr/>
                    <a:lstStyle/>
                    <a:p>
                      <a:pPr algn="ct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do  a  good  deed</a:t>
                      </a:r>
                      <a:endParaRPr lang="zh-CN" altLang="en-US" sz="2400" b="1" kern="1200" dirty="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graphicFrame>
        <p:nvGraphicFramePr>
          <p:cNvPr id="4195197" name="表格 9"/>
          <p:cNvGraphicFramePr>
            <a:graphicFrameLocks noGrp="1"/>
          </p:cNvGraphicFramePr>
          <p:nvPr/>
        </p:nvGraphicFramePr>
        <p:xfrm>
          <a:off x="241540" y="2990441"/>
          <a:ext cx="5427740" cy="914400"/>
        </p:xfrm>
        <a:graphic>
          <a:graphicData uri="http://schemas.openxmlformats.org/drawingml/2006/table">
            <a:tbl>
              <a:tblPr firstRow="1" bandRow="1">
                <a:tableStyleId>{93296810-A885-4BE3-A3E7-6D5BEEA58F35}</a:tableStyleId>
              </a:tblPr>
              <a:tblGrid>
                <a:gridCol w="2211728"/>
                <a:gridCol w="3216012"/>
              </a:tblGrid>
              <a:tr h="370840">
                <a:tc rowSpan="2">
                  <a:txBody>
                    <a:bodyPr/>
                    <a:lstStyle/>
                    <a:p>
                      <a:pPr algn="ctr"/>
                      <a:r>
                        <a:rPr lang="en-US" altLang="zh-CN" sz="2800" b="1" dirty="0" smtClean="0">
                          <a:solidFill>
                            <a:schemeClr val="bg1"/>
                          </a:solidFill>
                          <a:latin typeface="Arial" panose="020B0604020202020204" pitchFamily="34" charset="0"/>
                          <a:cs typeface="Arial" panose="020B0604020202020204" pitchFamily="34" charset="0"/>
                        </a:rPr>
                        <a:t>indeed</a:t>
                      </a:r>
                      <a:endParaRPr lang="zh-CN" alt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altLang="zh-CN" sz="2400" b="1" dirty="0" smtClean="0">
                          <a:solidFill>
                            <a:schemeClr val="tx1"/>
                          </a:solidFill>
                        </a:rPr>
                        <a:t>/</a:t>
                      </a:r>
                      <a:r>
                        <a:rPr lang="en-US" altLang="zh-CN" sz="2400" b="1" dirty="0" err="1" smtClean="0">
                          <a:solidFill>
                            <a:schemeClr val="tx1"/>
                          </a:solidFill>
                        </a:rPr>
                        <a:t>ɪn'diːd</a:t>
                      </a:r>
                      <a:r>
                        <a:rPr lang="en-US" altLang="zh-CN" sz="2400" b="1" dirty="0" smtClean="0">
                          <a:solidFill>
                            <a:schemeClr val="tx1"/>
                          </a:solidFill>
                        </a:rPr>
                        <a:t>/</a:t>
                      </a:r>
                      <a:endParaRPr lang="zh-CN" altLang="en-US" sz="24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r h="370840">
                <a:tc vMerge="1">
                  <a:tcPr/>
                </a:tc>
                <a:tc>
                  <a:txBody>
                    <a:bodyPr/>
                    <a:lstStyle/>
                    <a:p>
                      <a:endParaRPr lang="zh-CN" altLang="en-US" sz="2400" b="1"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195198" name="表格 10"/>
          <p:cNvGraphicFramePr>
            <a:graphicFrameLocks noGrp="1"/>
          </p:cNvGraphicFramePr>
          <p:nvPr/>
        </p:nvGraphicFramePr>
        <p:xfrm>
          <a:off x="6092078" y="2996304"/>
          <a:ext cx="5705912" cy="1280160"/>
        </p:xfrm>
        <a:graphic>
          <a:graphicData uri="http://schemas.openxmlformats.org/drawingml/2006/table">
            <a:tbl>
              <a:tblPr firstRow="1" bandRow="1">
                <a:tableStyleId>{5C22544A-7EE6-4342-B048-85BDC9FD1C3A}</a:tableStyleId>
              </a:tblPr>
              <a:tblGrid>
                <a:gridCol w="830935"/>
                <a:gridCol w="4874977"/>
              </a:tblGrid>
              <a:tr h="370840">
                <a:tc>
                  <a:txBody>
                    <a:bodyPr/>
                    <a:lstStyle/>
                    <a:p>
                      <a:pPr algn="ctr"/>
                      <a:r>
                        <a:rPr lang="en-US" altLang="zh-CN" sz="2400" dirty="0" smtClean="0">
                          <a:solidFill>
                            <a:schemeClr val="tx1"/>
                          </a:solidFill>
                        </a:rPr>
                        <a:t>[</a:t>
                      </a:r>
                      <a:r>
                        <a:rPr lang="zh-CN" altLang="en-US" sz="2400" dirty="0" smtClean="0">
                          <a:solidFill>
                            <a:schemeClr val="tx1"/>
                          </a:solidFill>
                        </a:rPr>
                        <a:t>记</a:t>
                      </a:r>
                      <a:r>
                        <a:rPr lang="en-US" altLang="zh-CN" sz="2400" dirty="0" smtClean="0">
                          <a:solidFill>
                            <a:schemeClr val="tx1"/>
                          </a:solidFill>
                        </a:rPr>
                        <a:t>]</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dirty="0" smtClean="0">
                          <a:solidFill>
                            <a:schemeClr val="tx1"/>
                          </a:solidFill>
                        </a:rPr>
                        <a:t>in</a:t>
                      </a:r>
                      <a:r>
                        <a:rPr lang="zh-CN" altLang="en-US" sz="2400" dirty="0" smtClean="0">
                          <a:solidFill>
                            <a:schemeClr val="tx1"/>
                          </a:solidFill>
                        </a:rPr>
                        <a:t>＋</a:t>
                      </a:r>
                      <a:r>
                        <a:rPr lang="en-US" altLang="zh-CN" sz="2400" dirty="0" smtClean="0">
                          <a:solidFill>
                            <a:schemeClr val="tx1"/>
                          </a:solidFill>
                        </a:rPr>
                        <a:t>deed</a:t>
                      </a:r>
                      <a:r>
                        <a:rPr lang="zh-CN" altLang="en-US" sz="2400" dirty="0" smtClean="0">
                          <a:solidFill>
                            <a:schemeClr val="tx1"/>
                          </a:solidFill>
                        </a:rPr>
                        <a:t>用＋行动→实在的→确实</a:t>
                      </a:r>
                      <a:endParaRPr lang="zh-CN" altLang="en-US" sz="2400" dirty="0">
                        <a:solidFill>
                          <a:schemeClr val="tx1"/>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70840">
                <a:tc>
                  <a:txBody>
                    <a:bodyPr/>
                    <a:lstStyle/>
                    <a:p>
                      <a:pPr algn="ctr"/>
                      <a:r>
                        <a:rPr lang="en-US" altLang="zh-CN" sz="2400" b="1" dirty="0" smtClean="0"/>
                        <a:t>[</a:t>
                      </a:r>
                      <a:r>
                        <a:rPr lang="zh-CN" altLang="en-US" sz="2400" b="1" dirty="0" smtClean="0"/>
                        <a:t>例</a:t>
                      </a:r>
                      <a:r>
                        <a:rPr lang="en-US" altLang="zh-CN" sz="2400" b="1" dirty="0" smtClean="0"/>
                        <a:t>]</a:t>
                      </a:r>
                      <a:endParaRPr lang="zh-CN" altLang="en-US" sz="2400" b="1"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400" b="1" kern="1200" dirty="0" smtClean="0">
                          <a:solidFill>
                            <a:schemeClr val="tx1"/>
                          </a:solidFill>
                          <a:latin typeface="+mn-lt"/>
                          <a:ea typeface="+mn-ea"/>
                          <a:cs typeface="+mn-cs"/>
                        </a:rPr>
                        <a:t>A  friend  in  need  is  a  friend  indeed.</a:t>
                      </a:r>
                      <a:endParaRPr lang="en-US" altLang="zh-CN" sz="2400" b="1" kern="1200" dirty="0" smtClean="0">
                        <a:solidFill>
                          <a:schemeClr val="tx1"/>
                        </a:solidFill>
                        <a:latin typeface="+mn-lt"/>
                        <a:ea typeface="+mn-ea"/>
                        <a:cs typeface="+mn-cs"/>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bl>
          </a:graphicData>
        </a:graphic>
      </p:graphicFrame>
      <p:sp>
        <p:nvSpPr>
          <p:cNvPr id="1049881" name="文本框 19"/>
          <p:cNvSpPr txBox="1"/>
          <p:nvPr/>
        </p:nvSpPr>
        <p:spPr>
          <a:xfrm>
            <a:off x="2538650" y="1608641"/>
            <a:ext cx="3130630" cy="461665"/>
          </a:xfrm>
          <a:prstGeom prst="rect">
            <a:avLst/>
          </a:prstGeom>
          <a:noFill/>
        </p:spPr>
        <p:txBody>
          <a:bodyPr wrap="square" rtlCol="0">
            <a:spAutoFit/>
          </a:bodyPr>
          <a:lstStyle/>
          <a:p>
            <a:r>
              <a:rPr lang="en-US" altLang="zh-CN" sz="2400" b="1" i="1" dirty="0"/>
              <a:t>n.</a:t>
            </a:r>
            <a:r>
              <a:rPr lang="zh-CN" altLang="en-US" sz="2400" b="1" dirty="0"/>
              <a:t>行为</a:t>
            </a:r>
            <a:endParaRPr lang="zh-CN" altLang="en-US" sz="2400" dirty="0"/>
          </a:p>
        </p:txBody>
      </p:sp>
      <p:sp>
        <p:nvSpPr>
          <p:cNvPr id="1049882" name="文本框 20"/>
          <p:cNvSpPr txBox="1"/>
          <p:nvPr/>
        </p:nvSpPr>
        <p:spPr>
          <a:xfrm>
            <a:off x="2527502" y="3454946"/>
            <a:ext cx="3370217" cy="461665"/>
          </a:xfrm>
          <a:prstGeom prst="rect">
            <a:avLst/>
          </a:prstGeom>
          <a:noFill/>
        </p:spPr>
        <p:txBody>
          <a:bodyPr wrap="square" rtlCol="0">
            <a:spAutoFit/>
          </a:bodyPr>
          <a:lstStyle/>
          <a:p>
            <a:r>
              <a:rPr lang="en-US" altLang="zh-CN" sz="2400" b="1" i="1" dirty="0"/>
              <a:t>adv.</a:t>
            </a:r>
            <a:r>
              <a:rPr lang="zh-CN" altLang="en-US" sz="2400" b="1" dirty="0"/>
              <a:t>确实</a:t>
            </a:r>
            <a:endParaRPr lang="zh-CN" alt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79"/>
                                        </p:tgtEl>
                                        <p:attrNameLst>
                                          <p:attrName>style.visibility</p:attrName>
                                        </p:attrNameLst>
                                      </p:cBhvr>
                                      <p:to>
                                        <p:strVal val="visible"/>
                                      </p:to>
                                    </p:set>
                                    <p:animEffect transition="in" filter="fade">
                                      <p:cBhvr>
                                        <p:cTn id="7" dur="500"/>
                                        <p:tgtEl>
                                          <p:spTgt spid="104987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9880"/>
                                        </p:tgtEl>
                                        <p:attrNameLst>
                                          <p:attrName>style.visibility</p:attrName>
                                        </p:attrNameLst>
                                      </p:cBhvr>
                                      <p:to>
                                        <p:strVal val="visible"/>
                                      </p:to>
                                    </p:set>
                                    <p:animEffect transition="in" filter="wipe(up)">
                                      <p:cBhvr>
                                        <p:cTn id="11" dur="500"/>
                                        <p:tgtEl>
                                          <p:spTgt spid="10498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5195"/>
                                        </p:tgtEl>
                                        <p:attrNameLst>
                                          <p:attrName>style.visibility</p:attrName>
                                        </p:attrNameLst>
                                      </p:cBhvr>
                                      <p:to>
                                        <p:strVal val="visible"/>
                                      </p:to>
                                    </p:set>
                                    <p:animEffect transition="in" filter="wipe(left)">
                                      <p:cBhvr>
                                        <p:cTn id="16" dur="500"/>
                                        <p:tgtEl>
                                          <p:spTgt spid="41951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9881"/>
                                        </p:tgtEl>
                                        <p:attrNameLst>
                                          <p:attrName>style.visibility</p:attrName>
                                        </p:attrNameLst>
                                      </p:cBhvr>
                                      <p:to>
                                        <p:strVal val="visible"/>
                                      </p:to>
                                    </p:set>
                                    <p:animEffect transition="in" filter="fade">
                                      <p:cBhvr>
                                        <p:cTn id="21" dur="500"/>
                                        <p:tgtEl>
                                          <p:spTgt spid="104988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5196"/>
                                        </p:tgtEl>
                                        <p:attrNameLst>
                                          <p:attrName>style.visibility</p:attrName>
                                        </p:attrNameLst>
                                      </p:cBhvr>
                                      <p:to>
                                        <p:strVal val="visible"/>
                                      </p:to>
                                    </p:set>
                                    <p:animEffect transition="in" filter="fade">
                                      <p:cBhvr>
                                        <p:cTn id="26" dur="500"/>
                                        <p:tgtEl>
                                          <p:spTgt spid="419519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5197"/>
                                        </p:tgtEl>
                                        <p:attrNameLst>
                                          <p:attrName>style.visibility</p:attrName>
                                        </p:attrNameLst>
                                      </p:cBhvr>
                                      <p:to>
                                        <p:strVal val="visible"/>
                                      </p:to>
                                    </p:set>
                                    <p:animEffect transition="in" filter="wipe(left)">
                                      <p:cBhvr>
                                        <p:cTn id="31" dur="500"/>
                                        <p:tgtEl>
                                          <p:spTgt spid="419519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9882"/>
                                        </p:tgtEl>
                                        <p:attrNameLst>
                                          <p:attrName>style.visibility</p:attrName>
                                        </p:attrNameLst>
                                      </p:cBhvr>
                                      <p:to>
                                        <p:strVal val="visible"/>
                                      </p:to>
                                    </p:set>
                                    <p:animEffect transition="in" filter="fade">
                                      <p:cBhvr>
                                        <p:cTn id="36" dur="500"/>
                                        <p:tgtEl>
                                          <p:spTgt spid="104988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95198"/>
                                        </p:tgtEl>
                                        <p:attrNameLst>
                                          <p:attrName>style.visibility</p:attrName>
                                        </p:attrNameLst>
                                      </p:cBhvr>
                                      <p:to>
                                        <p:strVal val="visible"/>
                                      </p:to>
                                    </p:set>
                                    <p:animEffect transition="in" filter="fade">
                                      <p:cBhvr>
                                        <p:cTn id="41" dur="500"/>
                                        <p:tgtEl>
                                          <p:spTgt spid="4195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79" grpId="0"/>
      <p:bldP spid="1049880" grpId="0"/>
      <p:bldP spid="1049881" grpId="0"/>
      <p:bldP spid="104988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16162</Words>
  <Application>WPS 演示</Application>
  <PresentationFormat>自定义</PresentationFormat>
  <Paragraphs>3142</Paragraphs>
  <Slides>59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59</vt:i4>
      </vt:variant>
    </vt:vector>
  </HeadingPairs>
  <TitlesOfParts>
    <vt:vector size="70" baseType="lpstr">
      <vt:lpstr>Arial</vt:lpstr>
      <vt:lpstr>宋体</vt:lpstr>
      <vt:lpstr>Wingdings</vt:lpstr>
      <vt:lpstr>Times New Roman</vt:lpstr>
      <vt:lpstr>微软雅黑</vt:lpstr>
      <vt:lpstr>Impact</vt:lpstr>
      <vt:lpstr>Calibri</vt:lpstr>
      <vt:lpstr>Calibri Light</vt:lpstr>
      <vt:lpstr>Arial Unicode MS</vt:lpstr>
      <vt:lpstr>Arial Unicode MS</vt:lpstr>
      <vt:lpstr>Office 主题</vt:lpstr>
      <vt:lpstr>PowerPoint 演示文稿</vt:lpstr>
      <vt:lpstr>结构法记词-7</vt:lpstr>
      <vt:lpstr>高考词汇精讲</vt:lpstr>
      <vt:lpstr>dam串记</vt:lpstr>
      <vt:lpstr>danger串记</vt:lpstr>
      <vt:lpstr>data串记</vt:lpstr>
      <vt:lpstr>decide串记</vt:lpstr>
      <vt:lpstr>decorate串记</vt:lpstr>
      <vt:lpstr>deed串记</vt:lpstr>
      <vt:lpstr>deep串记</vt:lpstr>
      <vt:lpstr>defend串记</vt:lpstr>
      <vt:lpstr>depend串记</vt:lpstr>
      <vt:lpstr>describe串记</vt:lpstr>
      <vt:lpstr>determine串记</vt:lpstr>
      <vt:lpstr>devote串记</vt:lpstr>
      <vt:lpstr>die串记</vt:lpstr>
      <vt:lpstr>die串记</vt:lpstr>
      <vt:lpstr>differ串记</vt:lpstr>
      <vt:lpstr>differ串记</vt:lpstr>
      <vt:lpstr>differ串记</vt:lpstr>
      <vt:lpstr>difficult串记</vt:lpstr>
      <vt:lpstr>PowerPoint 演示文稿</vt:lpstr>
      <vt:lpstr>I. 根据提示写出单词的正确形式</vt:lpstr>
      <vt:lpstr>I. 根据提示写出单词的正确形式</vt:lpstr>
      <vt:lpstr>II. 写出单词的正确含义</vt:lpstr>
      <vt:lpstr>II. 写出单词的正确含义</vt:lpstr>
      <vt:lpstr>III. 单词活用</vt:lpstr>
      <vt:lpstr>IV. 用所给动词的适当形式填空</vt:lpstr>
      <vt:lpstr>IV. 用所给动词的适当形式填空</vt:lpstr>
      <vt:lpstr>V. 选词填空</vt:lpstr>
      <vt:lpstr>VI. 单句写作</vt:lpstr>
      <vt:lpstr>结构法记词-8</vt:lpstr>
      <vt:lpstr>高考词汇精讲</vt:lpstr>
      <vt:lpstr>direct串记</vt:lpstr>
      <vt:lpstr>discuss串记</vt:lpstr>
      <vt:lpstr>distance串记</vt:lpstr>
      <vt:lpstr>distance串记</vt:lpstr>
      <vt:lpstr>donate串记</vt:lpstr>
      <vt:lpstr>down串记</vt:lpstr>
      <vt:lpstr>down串记</vt:lpstr>
      <vt:lpstr>draw串记</vt:lpstr>
      <vt:lpstr>ease串记</vt:lpstr>
      <vt:lpstr>edit串记</vt:lpstr>
      <vt:lpstr>effect串记</vt:lpstr>
      <vt:lpstr>elect串记</vt:lpstr>
      <vt:lpstr>elect串记</vt:lpstr>
      <vt:lpstr>electric串记</vt:lpstr>
      <vt:lpstr>employ串记</vt:lpstr>
      <vt:lpstr>end串记</vt:lpstr>
      <vt:lpstr>PowerPoint 演示文稿</vt:lpstr>
      <vt:lpstr>I. 根据提示写出单词的正确形式</vt:lpstr>
      <vt:lpstr>II. 写出单词的正确含义</vt:lpstr>
      <vt:lpstr>III. 根据语境写出所给单词的正确形式</vt:lpstr>
      <vt:lpstr>III. 根据语境写出所给单词的正确形式</vt:lpstr>
      <vt:lpstr>IV. 用所给动词的适当形式填空</vt:lpstr>
      <vt:lpstr>V. 介词填空</vt:lpstr>
      <vt:lpstr>VI. 单句写作</vt:lpstr>
      <vt:lpstr>VI. 单句写作</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南山有谷堆</cp:lastModifiedBy>
  <cp:revision>8</cp:revision>
  <dcterms:created xsi:type="dcterms:W3CDTF">2017-12-31T20:06:00Z</dcterms:created>
  <dcterms:modified xsi:type="dcterms:W3CDTF">2020-10-13T06:43:51Z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