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824" r:id="rId3"/>
    <p:sldId id="769" r:id="rId4"/>
    <p:sldId id="718" r:id="rId5"/>
    <p:sldId id="771" r:id="rId7"/>
    <p:sldId id="576" r:id="rId8"/>
    <p:sldId id="775" r:id="rId9"/>
    <p:sldId id="789" r:id="rId10"/>
    <p:sldId id="773" r:id="rId11"/>
    <p:sldId id="802" r:id="rId12"/>
    <p:sldId id="772" r:id="rId13"/>
    <p:sldId id="776" r:id="rId14"/>
    <p:sldId id="777" r:id="rId15"/>
    <p:sldId id="774" r:id="rId16"/>
    <p:sldId id="803" r:id="rId17"/>
    <p:sldId id="778" r:id="rId18"/>
    <p:sldId id="814" r:id="rId19"/>
    <p:sldId id="820" r:id="rId20"/>
    <p:sldId id="779" r:id="rId21"/>
    <p:sldId id="787" r:id="rId22"/>
    <p:sldId id="786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ZXL" initials="H" lastIdx="8" clrIdx="0"/>
  <p:cmAuthor id="2" name="HP" initials="H" lastIdx="1" clrIdx="1"/>
  <p:cmAuthor id="3" name="k jian" initials="kj" lastIdx="0" clrIdx="2"/>
  <p:cmAuthor id="4" name="王习习" initials="王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93" y="48"/>
      </p:cViewPr>
      <p:guideLst>
        <p:guide orient="horz" pos="217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885B5-EDE8-40F5-9CD4-21477F9A2D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885B5-EDE8-40F5-9CD4-21477F9A2D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885B5-EDE8-40F5-9CD4-21477F9A2D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885B5-EDE8-40F5-9CD4-21477F9A2D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image" Target="../media/image7.png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8.png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image" Target="../media/image5.jpeg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6" Type="http://schemas.openxmlformats.org/officeDocument/2006/relationships/notesSlide" Target="../notesSlides/notesSlide4.xml"/><Relationship Id="rId15" Type="http://schemas.openxmlformats.org/officeDocument/2006/relationships/slideLayout" Target="../slideLayouts/slideLayout7.xml"/><Relationship Id="rId14" Type="http://schemas.openxmlformats.org/officeDocument/2006/relationships/themeOverride" Target="../theme/themeOverride1.xml"/><Relationship Id="rId13" Type="http://schemas.openxmlformats.org/officeDocument/2006/relationships/tags" Target="../tags/tag71.xml"/><Relationship Id="rId12" Type="http://schemas.openxmlformats.org/officeDocument/2006/relationships/tags" Target="../tags/tag70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jpeg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tags" Target="../tags/tag8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.xm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6.png"/><Relationship Id="rId14" Type="http://schemas.openxmlformats.org/officeDocument/2006/relationships/slideLayout" Target="../slideLayouts/slideLayout3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7.png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93725" y="298450"/>
            <a:ext cx="980059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3200" b="1" dirty="0">
                <a:highlight>
                  <a:srgbClr val="00FFFF"/>
                </a:highlight>
              </a:rPr>
              <a:t> </a:t>
            </a:r>
            <a:endParaRPr lang="en-US" altLang="zh-CN" sz="3200" b="1" dirty="0">
              <a:solidFill>
                <a:srgbClr val="FF0000"/>
              </a:solidFill>
              <a:highlight>
                <a:srgbClr val="00FFFF"/>
              </a:highlight>
            </a:endParaRPr>
          </a:p>
        </p:txBody>
      </p:sp>
      <p:sp>
        <p:nvSpPr>
          <p:cNvPr id="7" name="TextBox 17"/>
          <p:cNvSpPr txBox="1"/>
          <p:nvPr>
            <p:custDataLst>
              <p:tags r:id="rId2"/>
            </p:custDataLst>
          </p:nvPr>
        </p:nvSpPr>
        <p:spPr>
          <a:xfrm>
            <a:off x="593725" y="1024890"/>
            <a:ext cx="11205210" cy="512064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just">
              <a:buClrTx/>
              <a:buSzTx/>
              <a:buFontTx/>
              <a:defRPr/>
            </a:pPr>
            <a:r>
              <a:rPr lang="en-US" altLang="zh-CN" sz="2800" dirty="0">
                <a:latin typeface="Calibri" panose="020F0502020204030204" charset="0"/>
              </a:rPr>
              <a:t>1.  have a good command of oral /spoken English </a:t>
            </a:r>
            <a:endParaRPr lang="en-US" altLang="zh-CN" sz="2800" dirty="0">
              <a:latin typeface="Calibri" panose="020F0502020204030204" charset="0"/>
            </a:endParaRPr>
          </a:p>
          <a:p>
            <a:pPr indent="0" algn="just" fontAlgn="auto">
              <a:lnSpc>
                <a:spcPts val="4360"/>
              </a:lnSpc>
              <a:buClrTx/>
              <a:buSzTx/>
              <a:buFontTx/>
              <a:defRPr/>
            </a:pPr>
            <a:r>
              <a:rPr lang="en-US" altLang="zh-CN" sz="2800" dirty="0">
                <a:latin typeface="Calibri" panose="020F0502020204030204" charset="0"/>
                <a:sym typeface="+mn-ea"/>
              </a:rPr>
              <a:t> 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★  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Yu Gothic UI Semilight" panose="020B0400000000000000" charset="-128"/>
              </a:rPr>
              <a:t>我认为我能成为一名好的冬令营成员。首先，我英语非常流利，这使得我能够很好地/ 很轻松地与来自其他国家的成员进行交流。</a:t>
            </a:r>
            <a:endParaRPr lang="zh-CN" altLang="en-US" sz="2800" dirty="0">
              <a:latin typeface="Calibri" panose="020F0502020204030204" charset="0"/>
            </a:endParaRPr>
          </a:p>
          <a:p>
            <a:pPr indent="0" algn="just" fontAlgn="auto">
              <a:lnSpc>
                <a:spcPts val="4360"/>
              </a:lnSpc>
              <a:buClrTx/>
              <a:buSzTx/>
              <a:buFontTx/>
              <a:defRPr/>
            </a:pPr>
            <a:endParaRPr lang="zh-CN" altLang="en-US" sz="2800" dirty="0">
              <a:latin typeface="Calibri" panose="020F0502020204030204" charset="0"/>
            </a:endParaRPr>
          </a:p>
          <a:p>
            <a:pPr indent="0" algn="just" fontAlgn="auto">
              <a:lnSpc>
                <a:spcPts val="4360"/>
              </a:lnSpc>
              <a:buClrTx/>
              <a:buSzTx/>
              <a:buFontTx/>
              <a:defRPr/>
            </a:pPr>
            <a:endParaRPr lang="zh-CN" altLang="en-US" sz="2800" dirty="0">
              <a:latin typeface="Calibri" panose="020F0502020204030204" charset="0"/>
            </a:endParaRPr>
          </a:p>
          <a:p>
            <a:pPr indent="0" algn="just" fontAlgn="auto">
              <a:lnSpc>
                <a:spcPts val="4360"/>
              </a:lnSpc>
              <a:buClrTx/>
              <a:buSzTx/>
              <a:buFontTx/>
              <a:defRPr/>
            </a:pP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 algn="just" fontAlgn="auto">
              <a:lnSpc>
                <a:spcPts val="4360"/>
              </a:lnSpc>
              <a:buClrTx/>
              <a:buSzTx/>
              <a:buFontTx/>
              <a:defRPr/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★ 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Yu Gothic UI Semilight" panose="020B0400000000000000" charset="-128"/>
              </a:rPr>
              <a:t>能够流畅地用英语进行交流，这是我优势之一。（v-ing 或者 with的复合结构）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Yu Gothic UI Semilight" panose="020B0400000000000000" charset="-128"/>
            </a:endParaRPr>
          </a:p>
          <a:p>
            <a:pPr algn="just">
              <a:buClrTx/>
              <a:buSzTx/>
              <a:buFontTx/>
              <a:defRPr/>
            </a:pPr>
            <a:endParaRPr lang="en-US" altLang="zh-CN" sz="2800" dirty="0">
              <a:latin typeface="Calibri" panose="020F0502020204030204" charset="0"/>
            </a:endParaRPr>
          </a:p>
          <a:p>
            <a:pPr algn="just">
              <a:buClrTx/>
              <a:buSzTx/>
              <a:buFontTx/>
              <a:defRPr/>
            </a:pPr>
            <a:endParaRPr lang="zh-CN" altLang="en-US" sz="2800" dirty="0">
              <a:latin typeface="Yu Gothic UI Semilight" panose="020B0400000000000000" charset="-128"/>
              <a:ea typeface="Yu Gothic UI Semilight" panose="020B0400000000000000" charset="-128"/>
              <a:cs typeface="Yu Gothic UI Semilight" panose="020B0400000000000000" charset="-128"/>
            </a:endParaRPr>
          </a:p>
          <a:p>
            <a:pPr algn="just">
              <a:buClrTx/>
              <a:buSzTx/>
              <a:buFontTx/>
              <a:defRPr/>
            </a:pPr>
            <a:endParaRPr lang="en-US" altLang="zh-CN" sz="2800" dirty="0">
              <a:latin typeface="Calibri" panose="020F0502020204030204" charset="0"/>
            </a:endParaRPr>
          </a:p>
          <a:p>
            <a:pPr algn="just">
              <a:buClrTx/>
              <a:buSzTx/>
              <a:buFontTx/>
              <a:defRPr/>
            </a:pPr>
            <a:endParaRPr lang="en-US" altLang="zh-CN" sz="2800" dirty="0">
              <a:latin typeface="Calibri" panose="020F0502020204030204" charset="0"/>
            </a:endParaRPr>
          </a:p>
          <a:p>
            <a:pPr algn="just">
              <a:buClrTx/>
              <a:buSzTx/>
              <a:buFontTx/>
              <a:defRPr/>
            </a:pPr>
            <a:endParaRPr lang="en-US" altLang="zh-CN" sz="2800" dirty="0">
              <a:latin typeface="Calibri" panose="020F0502020204030204" charset="0"/>
            </a:endParaRPr>
          </a:p>
          <a:p>
            <a:pPr algn="just">
              <a:buClrTx/>
              <a:buSzTx/>
              <a:buFontTx/>
              <a:defRPr/>
            </a:pPr>
            <a:endParaRPr lang="en-US" altLang="zh-CN" sz="2800" dirty="0">
              <a:latin typeface="Calibri" panose="020F0502020204030204" charset="0"/>
            </a:endParaRPr>
          </a:p>
          <a:p>
            <a:pPr algn="just">
              <a:buClrTx/>
              <a:buSzTx/>
              <a:buFontTx/>
              <a:defRPr/>
            </a:pPr>
            <a:endParaRPr lang="en-US" altLang="zh-CN" sz="2800" dirty="0">
              <a:latin typeface="Calibri" panose="020F0502020204030204" charset="0"/>
            </a:endParaRPr>
          </a:p>
          <a:p>
            <a:pPr algn="just">
              <a:buClrTx/>
              <a:buSzTx/>
              <a:buFontTx/>
              <a:defRPr/>
            </a:pPr>
            <a:endParaRPr lang="en-US" altLang="zh-CN" sz="2800" dirty="0">
              <a:latin typeface="Calibri" panose="020F0502020204030204" charset="0"/>
            </a:endParaRPr>
          </a:p>
          <a:p>
            <a:pPr algn="just">
              <a:buClrTx/>
              <a:buSzTx/>
              <a:buFontTx/>
              <a:defRPr/>
            </a:pPr>
            <a:endParaRPr lang="en-US" altLang="zh-CN" sz="2800" dirty="0">
              <a:latin typeface="Calibri" panose="020F0502020204030204" charset="0"/>
            </a:endParaRPr>
          </a:p>
          <a:p>
            <a:pPr algn="just">
              <a:buClrTx/>
              <a:buSzTx/>
              <a:buFontTx/>
              <a:defRPr/>
            </a:pPr>
            <a:endParaRPr lang="en-US" altLang="zh-CN" sz="2800" dirty="0">
              <a:latin typeface="Calibri" panose="020F0502020204030204" charset="0"/>
            </a:endParaRPr>
          </a:p>
          <a:p>
            <a:pPr algn="just">
              <a:defRPr/>
            </a:pPr>
            <a:r>
              <a:rPr lang="en-US" altLang="zh-CN" sz="2800" dirty="0">
                <a:latin typeface="Calibri" panose="020F0502020204030204" charset="0"/>
              </a:rPr>
              <a:t> </a:t>
            </a:r>
            <a:endParaRPr lang="en-US" altLang="zh-CN" sz="2800" dirty="0">
              <a:latin typeface="Calibri" panose="020F0502020204030204" charset="0"/>
            </a:endParaRPr>
          </a:p>
        </p:txBody>
      </p:sp>
      <p:sp>
        <p:nvSpPr>
          <p:cNvPr id="24" name="TextBox 17"/>
          <p:cNvSpPr txBox="1"/>
          <p:nvPr>
            <p:custDataLst>
              <p:tags r:id="rId3"/>
            </p:custDataLst>
          </p:nvPr>
        </p:nvSpPr>
        <p:spPr>
          <a:xfrm>
            <a:off x="593725" y="2644775"/>
            <a:ext cx="12192000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fontAlgn="auto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Calibri" panose="020F0502020204030204" charset="0"/>
              </a:rPr>
              <a:t> </a:t>
            </a:r>
            <a:r>
              <a:rPr lang="en-US" altLang="zh-CN" sz="3200" dirty="0">
                <a:solidFill>
                  <a:srgbClr val="0070C0"/>
                </a:solidFill>
                <a:latin typeface="Calibri" panose="020F0502020204030204" charset="0"/>
              </a:rPr>
              <a:t>I believe I am qualified to be a good member of the winter camp. </a:t>
            </a:r>
            <a:endParaRPr lang="en-US" altLang="zh-CN" sz="3200" dirty="0">
              <a:solidFill>
                <a:srgbClr val="0070C0"/>
              </a:solidFill>
              <a:latin typeface="Calibri" panose="020F0502020204030204" charset="0"/>
            </a:endParaRPr>
          </a:p>
          <a:p>
            <a:pPr indent="0" fontAlgn="auto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rgbClr val="0070C0"/>
                </a:solidFill>
                <a:latin typeface="Calibri" panose="020F0502020204030204" charset="0"/>
              </a:rPr>
              <a:t>Firstly, I have a good command of  spoken English, _____________________________________________________. </a:t>
            </a:r>
            <a:endParaRPr lang="en-US" altLang="zh-CN" sz="3200" dirty="0">
              <a:solidFill>
                <a:srgbClr val="0070C0"/>
              </a:solidFill>
              <a:latin typeface="Calibri" panose="020F0502020204030204" charset="0"/>
            </a:endParaRPr>
          </a:p>
        </p:txBody>
      </p:sp>
      <p:sp>
        <p:nvSpPr>
          <p:cNvPr id="3" name="TextBox 17"/>
          <p:cNvSpPr txBox="1"/>
          <p:nvPr/>
        </p:nvSpPr>
        <p:spPr>
          <a:xfrm>
            <a:off x="687705" y="3647440"/>
            <a:ext cx="1219200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fontAlgn="auto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rgbClr val="FF0000"/>
                </a:solidFill>
                <a:latin typeface="Calibri" panose="020F0502020204030204" charset="0"/>
              </a:rPr>
              <a:t>which enables me to communicate with other people with ease</a:t>
            </a:r>
            <a:endParaRPr lang="zh-CN" altLang="en-US" sz="3200" dirty="0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4" name="TextBox 17"/>
          <p:cNvSpPr txBox="1"/>
          <p:nvPr>
            <p:custDataLst>
              <p:tags r:id="rId4"/>
            </p:custDataLst>
          </p:nvPr>
        </p:nvSpPr>
        <p:spPr>
          <a:xfrm>
            <a:off x="687705" y="3664585"/>
            <a:ext cx="1219200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fontAlgn="auto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rgbClr val="FF0000"/>
                </a:solidFill>
                <a:latin typeface="Calibri" panose="020F0502020204030204" charset="0"/>
              </a:rPr>
              <a:t> enabling me to communicate with other people with ease</a:t>
            </a:r>
            <a:endParaRPr lang="en-US" altLang="zh-CN" sz="2800" dirty="0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6" name="TextBox 17"/>
          <p:cNvSpPr txBox="1"/>
          <p:nvPr>
            <p:custDataLst>
              <p:tags r:id="rId5"/>
            </p:custDataLst>
          </p:nvPr>
        </p:nvSpPr>
        <p:spPr>
          <a:xfrm>
            <a:off x="163195" y="5285105"/>
            <a:ext cx="12910820" cy="206819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fontAlgn="auto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0070C0"/>
                </a:solidFill>
                <a:latin typeface="Calibri" panose="020F0502020204030204" charset="0"/>
              </a:rPr>
              <a:t> </a:t>
            </a:r>
            <a:r>
              <a:rPr lang="en-US" altLang="zh-CN" sz="3200" dirty="0">
                <a:solidFill>
                  <a:srgbClr val="0070C0"/>
                </a:solidFill>
                <a:latin typeface="Calibri" panose="020F0502020204030204" charset="0"/>
              </a:rPr>
              <a:t>_______________________ is </a:t>
            </a:r>
            <a:r>
              <a:rPr lang="en-US" altLang="zh-CN" sz="3200" dirty="0">
                <a:solidFill>
                  <a:srgbClr val="0070C0"/>
                </a:solidFill>
                <a:latin typeface="Calibri" panose="020F0502020204030204" charset="0"/>
                <a:sym typeface="+mn-ea"/>
              </a:rPr>
              <a:t>one of my biggest advantages/strengths</a:t>
            </a:r>
            <a:r>
              <a:rPr lang="en-US" altLang="zh-CN" sz="3200" dirty="0">
                <a:solidFill>
                  <a:srgbClr val="FF0000"/>
                </a:solidFill>
                <a:latin typeface="Calibri" panose="020F0502020204030204" charset="0"/>
                <a:sym typeface="+mn-ea"/>
              </a:rPr>
              <a:t>.</a:t>
            </a:r>
            <a:endParaRPr lang="en-US" altLang="zh-CN" sz="3200" dirty="0">
              <a:solidFill>
                <a:srgbClr val="FF0000"/>
              </a:solidFill>
              <a:latin typeface="Calibri" panose="020F0502020204030204" charset="0"/>
              <a:sym typeface="+mn-ea"/>
            </a:endParaRPr>
          </a:p>
          <a:p>
            <a:pPr indent="0" fontAlgn="auto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rgbClr val="0070C0"/>
                </a:solidFill>
                <a:latin typeface="Calibri" panose="020F0502020204030204" charset="0"/>
              </a:rPr>
              <a:t> ________________________ , I can communicate well with others.</a:t>
            </a:r>
            <a:endParaRPr lang="en-US" altLang="zh-CN" sz="3200" dirty="0">
              <a:solidFill>
                <a:srgbClr val="0070C0"/>
              </a:solidFill>
              <a:latin typeface="Calibri" panose="020F0502020204030204" charset="0"/>
            </a:endParaRPr>
          </a:p>
          <a:p>
            <a:pPr indent="0" fontAlgn="auto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rgbClr val="0070C0"/>
                </a:solidFill>
                <a:latin typeface="Calibri" panose="020F0502020204030204" charset="0"/>
              </a:rPr>
              <a:t> </a:t>
            </a:r>
            <a:endParaRPr lang="en-US" altLang="zh-CN" sz="3200" dirty="0">
              <a:solidFill>
                <a:srgbClr val="0070C0"/>
              </a:solidFill>
              <a:latin typeface="Calibri" panose="020F05020202040302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64000" y="3245400"/>
            <a:ext cx="4064000" cy="3848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4505" y="5285105"/>
            <a:ext cx="5219700" cy="578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charset="0"/>
                <a:sym typeface="+mn-ea"/>
              </a:rPr>
              <a:t>Being fluent in spoken English</a:t>
            </a:r>
            <a:endParaRPr lang="en-US" altLang="zh-CN" sz="2800" dirty="0">
              <a:solidFill>
                <a:srgbClr val="FF0000"/>
              </a:solidFill>
              <a:latin typeface="Calibri" panose="020F0502020204030204" charset="0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593725" y="5770245"/>
            <a:ext cx="5219700" cy="578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charset="0"/>
                <a:sym typeface="+mn-ea"/>
              </a:rPr>
              <a:t>With fluent spoken English</a:t>
            </a:r>
            <a:endParaRPr lang="en-US" altLang="zh-CN" sz="2800" dirty="0">
              <a:solidFill>
                <a:srgbClr val="FF0000"/>
              </a:solidFill>
              <a:latin typeface="Calibri" panose="020F0502020204030204" charset="0"/>
            </a:endParaRPr>
          </a:p>
          <a:p>
            <a:endParaRPr lang="en-US" altLang="zh-CN" sz="2800" dirty="0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163195" y="180340"/>
            <a:ext cx="1191260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3200" b="1" dirty="0">
                <a:highlight>
                  <a:srgbClr val="00FFFF"/>
                </a:highlight>
                <a:sym typeface="+mn-ea"/>
              </a:rPr>
              <a:t>Practice   </a:t>
            </a:r>
            <a:r>
              <a:rPr lang="zh-CN" altLang="en-US" sz="3200" b="1" dirty="0">
                <a:highlight>
                  <a:srgbClr val="00FFFF"/>
                </a:highlight>
                <a:sym typeface="+mn-ea"/>
              </a:rPr>
              <a:t>亮点出彩篇中句</a:t>
            </a:r>
            <a:r>
              <a:rPr lang="en-US" altLang="zh-CN" sz="3200" b="1" dirty="0">
                <a:highlight>
                  <a:srgbClr val="00FFFF"/>
                </a:highlight>
                <a:sym typeface="+mn-ea"/>
              </a:rPr>
              <a:t>   </a:t>
            </a:r>
            <a:endParaRPr lang="en-US" altLang="zh-CN" sz="3200" b="1" dirty="0">
              <a:solidFill>
                <a:srgbClr val="FF0000"/>
              </a:solidFill>
              <a:highlight>
                <a:srgbClr val="00FFFF"/>
              </a:highlight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4" grpId="0"/>
      <p:bldP spid="3" grpId="0"/>
      <p:bldP spid="3" grpId="1"/>
      <p:bldP spid="4" grpId="0"/>
      <p:bldP spid="6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7"/>
          <p:cNvSpPr txBox="1"/>
          <p:nvPr/>
        </p:nvSpPr>
        <p:spPr>
          <a:xfrm>
            <a:off x="187960" y="187960"/>
            <a:ext cx="11610975" cy="441769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just">
              <a:buClrTx/>
              <a:buSzTx/>
              <a:buFontTx/>
              <a:defRPr/>
            </a:pPr>
            <a:r>
              <a:rPr lang="en-US" altLang="zh-CN" sz="2800" dirty="0">
                <a:latin typeface="Calibri" panose="020F0502020204030204" charset="0"/>
              </a:rPr>
              <a:t>2.  be optimistic and enthusiastic  </a:t>
            </a:r>
            <a:r>
              <a:rPr lang="zh-CN" altLang="en-US" sz="2800" dirty="0">
                <a:latin typeface="Calibri" panose="020F0502020204030204" charset="0"/>
              </a:rPr>
              <a:t>或</a:t>
            </a:r>
            <a:r>
              <a:rPr lang="en-US" altLang="zh-CN" sz="2800" dirty="0">
                <a:latin typeface="Calibri" panose="020F0502020204030204" charset="0"/>
              </a:rPr>
              <a:t> previous experiences </a:t>
            </a:r>
            <a:endParaRPr lang="en-US" altLang="zh-CN" sz="2800" dirty="0">
              <a:latin typeface="Calibri" panose="020F0502020204030204" charset="0"/>
            </a:endParaRPr>
          </a:p>
          <a:p>
            <a:pPr algn="just">
              <a:buClrTx/>
              <a:buSzTx/>
              <a:buFontTx/>
              <a:defRPr/>
            </a:pP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just">
              <a:buClrTx/>
              <a:buSzTx/>
              <a:buFontTx/>
              <a:defRPr/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★</a:t>
            </a:r>
            <a:r>
              <a:rPr lang="zh-CN" altLang="en-US" sz="2800" dirty="0">
                <a:latin typeface="Yu Gothic UI Semilight" panose="020B0400000000000000" charset="-128"/>
                <a:ea typeface="Yu Gothic UI Semilight" panose="020B0400000000000000" charset="-128"/>
                <a:cs typeface="Yu Gothic UI Semilight" panose="020B0400000000000000" charset="-128"/>
                <a:sym typeface="+mn-ea"/>
              </a:rPr>
              <a:t> 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Yu Gothic UI Semilight" panose="020B0400000000000000" charset="-128"/>
                <a:sym typeface="+mn-ea"/>
              </a:rPr>
              <a:t>乐观又热情，我会积极地参与各种活动。</a:t>
            </a:r>
            <a:endParaRPr lang="zh-CN" altLang="en-US" sz="2800" dirty="0">
              <a:latin typeface="Yu Gothic UI Semilight" panose="020B0400000000000000" charset="-128"/>
              <a:ea typeface="Yu Gothic UI Semilight" panose="020B0400000000000000" charset="-128"/>
              <a:cs typeface="Yu Gothic UI Semilight" panose="020B0400000000000000" charset="-128"/>
              <a:sym typeface="+mn-ea"/>
            </a:endParaRPr>
          </a:p>
          <a:p>
            <a:pPr algn="just">
              <a:buClrTx/>
              <a:buSzTx/>
              <a:buFontTx/>
              <a:defRPr/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just">
              <a:buClrTx/>
              <a:buSzTx/>
              <a:buFontTx/>
              <a:defRPr/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just">
              <a:buClrTx/>
              <a:buSzTx/>
              <a:buFontTx/>
              <a:defRPr/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★ 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Yu Gothic UI Semilight" panose="020B0400000000000000" charset="-128"/>
                <a:sym typeface="+mn-ea"/>
              </a:rPr>
              <a:t>我不仅善于交际，而且乐于承担责任，我会积极地参与各种活动。</a:t>
            </a:r>
            <a:endParaRPr lang="en-US" altLang="zh-CN" sz="2800" dirty="0">
              <a:latin typeface="Calibri" panose="020F0502020204030204" charset="0"/>
            </a:endParaRPr>
          </a:p>
          <a:p>
            <a:pPr algn="just">
              <a:buClrTx/>
              <a:buSzTx/>
              <a:buFontTx/>
              <a:defRPr/>
            </a:pPr>
            <a:endParaRPr lang="en-US" altLang="zh-CN" sz="2800" dirty="0">
              <a:latin typeface="Calibri" panose="020F0502020204030204" charset="0"/>
            </a:endParaRPr>
          </a:p>
          <a:p>
            <a:pPr algn="just">
              <a:buClrTx/>
              <a:buSzTx/>
              <a:buFontTx/>
              <a:defRPr/>
            </a:pPr>
            <a:endParaRPr lang="en-US" altLang="zh-CN" sz="2800" dirty="0">
              <a:latin typeface="Calibri" panose="020F0502020204030204" charset="0"/>
            </a:endParaRPr>
          </a:p>
          <a:p>
            <a:pPr algn="just">
              <a:buClrTx/>
              <a:buSzTx/>
              <a:buFontTx/>
              <a:defRPr/>
            </a:pPr>
            <a:endParaRPr lang="en-US" altLang="zh-CN" sz="2800" dirty="0">
              <a:latin typeface="Calibri" panose="020F0502020204030204" charset="0"/>
            </a:endParaRPr>
          </a:p>
          <a:p>
            <a:pPr algn="just">
              <a:buClrTx/>
              <a:buSzTx/>
              <a:buFontTx/>
              <a:defRPr/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★ 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Yu Gothic UI Semilight" panose="020B0400000000000000" charset="-128"/>
                <a:sym typeface="+mn-ea"/>
              </a:rPr>
              <a:t>我曾经参与过类似的活动，我相信我可以向大家更好地介绍中国，同时也增进对他国文化的理解。</a:t>
            </a:r>
            <a:endParaRPr lang="zh-CN" altLang="en-US" sz="2800" dirty="0">
              <a:latin typeface="Yu Gothic UI Semilight" panose="020B0400000000000000" charset="-128"/>
              <a:ea typeface="Yu Gothic UI Semilight" panose="020B0400000000000000" charset="-128"/>
              <a:cs typeface="Yu Gothic UI Semilight" panose="020B0400000000000000" charset="-128"/>
            </a:endParaRPr>
          </a:p>
          <a:p>
            <a:pPr algn="just">
              <a:defRPr/>
            </a:pPr>
            <a:endParaRPr lang="en-US" altLang="zh-CN" sz="2800" dirty="0">
              <a:latin typeface="Calibri" panose="020F0502020204030204" charset="0"/>
            </a:endParaRPr>
          </a:p>
        </p:txBody>
      </p:sp>
      <p:sp>
        <p:nvSpPr>
          <p:cNvPr id="6" name="TextBox 17"/>
          <p:cNvSpPr txBox="1"/>
          <p:nvPr>
            <p:custDataLst>
              <p:tags r:id="rId1"/>
            </p:custDataLst>
          </p:nvPr>
        </p:nvSpPr>
        <p:spPr>
          <a:xfrm>
            <a:off x="281940" y="1555115"/>
            <a:ext cx="12910820" cy="89535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fontAlgn="auto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0070C0"/>
                </a:solidFill>
                <a:latin typeface="Calibri" panose="020F0502020204030204" charset="0"/>
              </a:rPr>
              <a:t> </a:t>
            </a:r>
            <a:r>
              <a:rPr lang="en-US" altLang="zh-CN" sz="3200" dirty="0">
                <a:solidFill>
                  <a:srgbClr val="0070C0"/>
                </a:solidFill>
                <a:latin typeface="Calibri" panose="020F0502020204030204" charset="0"/>
              </a:rPr>
              <a:t>____________________, I will actively take part in various activities.</a:t>
            </a:r>
            <a:endParaRPr lang="en-US" altLang="zh-CN" sz="3200" dirty="0">
              <a:solidFill>
                <a:srgbClr val="0070C0"/>
              </a:solidFill>
              <a:latin typeface="Calibri" panose="020F0502020204030204" charset="0"/>
            </a:endParaRPr>
          </a:p>
        </p:txBody>
      </p:sp>
      <p:sp>
        <p:nvSpPr>
          <p:cNvPr id="2" name="TextBox 17"/>
          <p:cNvSpPr txBox="1"/>
          <p:nvPr>
            <p:custDataLst>
              <p:tags r:id="rId2"/>
            </p:custDataLst>
          </p:nvPr>
        </p:nvSpPr>
        <p:spPr>
          <a:xfrm>
            <a:off x="187960" y="2817495"/>
            <a:ext cx="12910820" cy="11766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fontAlgn="auto">
              <a:lnSpc>
                <a:spcPts val="4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0070C0"/>
                </a:solidFill>
                <a:latin typeface="Calibri" panose="020F0502020204030204" charset="0"/>
              </a:rPr>
              <a:t> </a:t>
            </a:r>
            <a:r>
              <a:rPr lang="en-US" altLang="zh-CN" sz="3200" dirty="0">
                <a:solidFill>
                  <a:srgbClr val="0070C0"/>
                </a:solidFill>
                <a:latin typeface="Calibri" panose="020F0502020204030204" charset="0"/>
              </a:rPr>
              <a:t>____________________________________, which  will contribute to </a:t>
            </a:r>
            <a:endParaRPr lang="en-US" altLang="zh-CN" sz="3200" dirty="0">
              <a:solidFill>
                <a:srgbClr val="0070C0"/>
              </a:solidFill>
              <a:latin typeface="Calibri" panose="020F0502020204030204" charset="0"/>
            </a:endParaRPr>
          </a:p>
          <a:p>
            <a:pPr indent="0" fontAlgn="auto">
              <a:lnSpc>
                <a:spcPts val="4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rgbClr val="0070C0"/>
                </a:solidFill>
                <a:latin typeface="Calibri" panose="020F0502020204030204" charset="0"/>
              </a:rPr>
              <a:t>my participation in all kinds of activities.</a:t>
            </a:r>
            <a:endParaRPr lang="en-US" altLang="zh-CN" sz="3200" dirty="0">
              <a:solidFill>
                <a:srgbClr val="0070C0"/>
              </a:solidFill>
              <a:latin typeface="Calibri" panose="020F05020202040302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81940" y="1555115"/>
            <a:ext cx="5219700" cy="578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charset="0"/>
                <a:sym typeface="+mn-ea"/>
              </a:rPr>
              <a:t>Optimistic and enthusiastic</a:t>
            </a:r>
            <a:endParaRPr lang="en-US" altLang="zh-CN" sz="2800" dirty="0">
              <a:solidFill>
                <a:srgbClr val="FF0000"/>
              </a:solidFill>
              <a:latin typeface="Calibri" panose="020F0502020204030204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281940" y="2850515"/>
            <a:ext cx="7298055" cy="578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charset="0"/>
                <a:sym typeface="+mn-ea"/>
              </a:rPr>
              <a:t>Not only am I sociable, but also I am responsible   </a:t>
            </a:r>
            <a:endParaRPr lang="en-US" altLang="zh-CN" sz="2800" dirty="0">
              <a:solidFill>
                <a:srgbClr val="FF0000"/>
              </a:solidFill>
              <a:latin typeface="Calibri" panose="020F0502020204030204" charset="0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25" r="37890"/>
          <a:stretch>
            <a:fillRect/>
          </a:stretch>
        </p:blipFill>
        <p:spPr>
          <a:xfrm flipH="1">
            <a:off x="8520608" y="4520769"/>
            <a:ext cx="3671392" cy="2337232"/>
          </a:xfrm>
          <a:custGeom>
            <a:avLst/>
            <a:gdLst>
              <a:gd name="connsiteX0" fmla="*/ 0 w 6972301"/>
              <a:gd name="connsiteY0" fmla="*/ 0 h 4438612"/>
              <a:gd name="connsiteX1" fmla="*/ 6972301 w 6972301"/>
              <a:gd name="connsiteY1" fmla="*/ 1 h 4438612"/>
              <a:gd name="connsiteX2" fmla="*/ 6972301 w 6972301"/>
              <a:gd name="connsiteY2" fmla="*/ 4438612 h 4438612"/>
              <a:gd name="connsiteX3" fmla="*/ 0 w 6972301"/>
              <a:gd name="connsiteY3" fmla="*/ 4438611 h 4438612"/>
              <a:gd name="connsiteX4" fmla="*/ 0 w 6972301"/>
              <a:gd name="connsiteY4" fmla="*/ 0 h 443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2301" h="4438612">
                <a:moveTo>
                  <a:pt x="0" y="0"/>
                </a:moveTo>
                <a:lnTo>
                  <a:pt x="6972301" y="1"/>
                </a:lnTo>
                <a:lnTo>
                  <a:pt x="6972301" y="4438612"/>
                </a:lnTo>
                <a:lnTo>
                  <a:pt x="0" y="443861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文本框 3"/>
          <p:cNvSpPr txBox="1"/>
          <p:nvPr/>
        </p:nvSpPr>
        <p:spPr>
          <a:xfrm>
            <a:off x="4064000" y="3245400"/>
            <a:ext cx="4064000" cy="3848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TextBox 17"/>
          <p:cNvSpPr txBox="1"/>
          <p:nvPr>
            <p:custDataLst>
              <p:tags r:id="rId7"/>
            </p:custDataLst>
          </p:nvPr>
        </p:nvSpPr>
        <p:spPr>
          <a:xfrm>
            <a:off x="187960" y="4883150"/>
            <a:ext cx="12910820" cy="11766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fontAlgn="auto">
              <a:lnSpc>
                <a:spcPts val="4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0070C0"/>
                </a:solidFill>
                <a:latin typeface="Calibri" panose="020F0502020204030204" charset="0"/>
              </a:rPr>
              <a:t> </a:t>
            </a:r>
            <a:r>
              <a:rPr lang="en-US" altLang="zh-CN" sz="3200" dirty="0">
                <a:solidFill>
                  <a:srgbClr val="0070C0"/>
                </a:solidFill>
                <a:latin typeface="Calibri" panose="020F0502020204030204" charset="0"/>
              </a:rPr>
              <a:t>____________________________________, I’m confident that I can</a:t>
            </a:r>
            <a:endParaRPr lang="en-US" altLang="zh-CN" sz="3200" dirty="0">
              <a:solidFill>
                <a:srgbClr val="0070C0"/>
              </a:solidFill>
              <a:latin typeface="Calibri" panose="020F0502020204030204" charset="0"/>
            </a:endParaRPr>
          </a:p>
          <a:p>
            <a:pPr indent="0" fontAlgn="auto">
              <a:lnSpc>
                <a:spcPts val="4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rgbClr val="0070C0"/>
                </a:solidFill>
                <a:latin typeface="Calibri" panose="020F0502020204030204" charset="0"/>
              </a:rPr>
              <a:t> introduce </a:t>
            </a:r>
            <a:r>
              <a:rPr lang="en-US" altLang="zh-CN" sz="3200" dirty="0">
                <a:solidFill>
                  <a:srgbClr val="0070C0"/>
                </a:solidFill>
                <a:latin typeface="Calibri" panose="020F0502020204030204" charset="0"/>
                <a:sym typeface="+mn-ea"/>
              </a:rPr>
              <a:t>my country China to students from other countries, and meanwhile learn about their countries as well. </a:t>
            </a:r>
            <a:endParaRPr lang="en-US" altLang="zh-CN" sz="3200" dirty="0">
              <a:solidFill>
                <a:srgbClr val="0070C0"/>
              </a:solidFill>
              <a:latin typeface="Calibri" panose="020F05020202040302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532130" y="4935220"/>
            <a:ext cx="8782050" cy="578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charset="0"/>
                <a:sym typeface="+mn-ea"/>
              </a:rPr>
              <a:t>Having acquired some relevant experiences </a:t>
            </a:r>
            <a:endParaRPr lang="en-US" altLang="zh-CN" sz="2800" dirty="0">
              <a:solidFill>
                <a:srgbClr val="FF0000"/>
              </a:solidFill>
              <a:latin typeface="Calibri" panose="020F050202020403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/>
      <p:bldP spid="2" grpId="0"/>
      <p:bldP spid="9" grpId="0"/>
      <p:bldP spid="3" grpId="0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7"/>
          <p:cNvSpPr txBox="1"/>
          <p:nvPr>
            <p:custDataLst>
              <p:tags r:id="rId1"/>
            </p:custDataLst>
          </p:nvPr>
        </p:nvSpPr>
        <p:spPr>
          <a:xfrm>
            <a:off x="493395" y="560705"/>
            <a:ext cx="11205210" cy="512064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just">
              <a:buClrTx/>
              <a:buSzTx/>
              <a:buFontTx/>
              <a:defRPr/>
            </a:pPr>
            <a:r>
              <a:rPr lang="en-US" altLang="zh-CN" sz="2800" dirty="0">
                <a:latin typeface="Calibri" panose="020F0502020204030204" charset="0"/>
              </a:rPr>
              <a:t>3.  </a:t>
            </a:r>
            <a:r>
              <a:rPr lang="en-US" altLang="zh-CN" sz="2800" dirty="0">
                <a:latin typeface="Calibri" panose="020F0502020204030204" charset="0"/>
                <a:sym typeface="+mn-ea"/>
              </a:rPr>
              <a:t>broaden my horizons as well as improve myself </a:t>
            </a:r>
            <a:endParaRPr lang="en-US" altLang="zh-CN" sz="2800" dirty="0">
              <a:latin typeface="Calibri" panose="020F0502020204030204" charset="0"/>
            </a:endParaRPr>
          </a:p>
          <a:p>
            <a:pPr algn="just">
              <a:buClrTx/>
              <a:buSzTx/>
              <a:buFontTx/>
              <a:defRPr/>
            </a:pPr>
            <a:endParaRPr lang="en-US" altLang="zh-CN" sz="2800" dirty="0">
              <a:latin typeface="Calibri" panose="020F0502020204030204" charset="0"/>
            </a:endParaRPr>
          </a:p>
          <a:p>
            <a:pPr algn="just">
              <a:buClrTx/>
              <a:buSzTx/>
              <a:buFontTx/>
              <a:defRPr/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★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Yu Gothic UI Semilight" panose="020B0400000000000000" charset="-128"/>
                <a:sym typeface="+mn-ea"/>
              </a:rPr>
              <a:t> 我相信这次活动不仅能拓展我的视野，更能给我提供一个好的交友的机会。</a:t>
            </a:r>
            <a:endParaRPr lang="zh-CN" altLang="en-US" sz="2800" dirty="0">
              <a:latin typeface="Yu Gothic UI Semilight" panose="020B0400000000000000" charset="-128"/>
              <a:ea typeface="Yu Gothic UI Semilight" panose="020B0400000000000000" charset="-128"/>
              <a:cs typeface="Yu Gothic UI Semilight" panose="020B0400000000000000" charset="-128"/>
            </a:endParaRPr>
          </a:p>
          <a:p>
            <a:pPr algn="just">
              <a:buClrTx/>
              <a:buSzTx/>
              <a:buFontTx/>
              <a:defRPr/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just">
              <a:buClrTx/>
              <a:buSzTx/>
              <a:buFontTx/>
              <a:defRPr/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just">
              <a:buClrTx/>
              <a:buSzTx/>
              <a:buFontTx/>
              <a:defRPr/>
            </a:pP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just">
              <a:buClrTx/>
              <a:buSzTx/>
              <a:buFontTx/>
              <a:defRPr/>
            </a:pP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just">
              <a:buClrTx/>
              <a:buSzTx/>
              <a:buFontTx/>
              <a:defRPr/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★</a:t>
            </a:r>
            <a:r>
              <a:rPr lang="zh-CN" altLang="en-US" sz="2800" dirty="0">
                <a:latin typeface="Yu Gothic UI Semilight" panose="020B0400000000000000" charset="-128"/>
                <a:ea typeface="Yu Gothic UI Semilight" panose="020B0400000000000000" charset="-128"/>
                <a:cs typeface="Yu Gothic UI Semilight" panose="020B0400000000000000" charset="-128"/>
                <a:sym typeface="+mn-ea"/>
              </a:rPr>
              <a:t> 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Yu Gothic UI Semilight" panose="020B0400000000000000" charset="-128"/>
                <a:sym typeface="+mn-ea"/>
              </a:rPr>
              <a:t>参加冬令营不仅能丰富我的阅历，而且能让我对其他国家的文化有更深刻的认识。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Yu Gothic UI Semilight" panose="020B0400000000000000" charset="-128"/>
            </a:endParaRPr>
          </a:p>
          <a:p>
            <a:pPr algn="just">
              <a:buClrTx/>
              <a:buSzTx/>
              <a:buFontTx/>
              <a:defRPr/>
            </a:pPr>
            <a:endParaRPr lang="en-US" altLang="zh-CN" sz="2800" dirty="0">
              <a:latin typeface="Calibri" panose="020F0502020204030204" charset="0"/>
            </a:endParaRPr>
          </a:p>
          <a:p>
            <a:pPr algn="just">
              <a:buClrTx/>
              <a:buSzTx/>
              <a:buFontTx/>
              <a:defRPr/>
            </a:pPr>
            <a:endParaRPr lang="en-US" altLang="zh-CN" sz="2800" dirty="0">
              <a:latin typeface="Calibri" panose="020F0502020204030204" charset="0"/>
            </a:endParaRPr>
          </a:p>
          <a:p>
            <a:pPr algn="just">
              <a:buClrTx/>
              <a:buSzTx/>
              <a:buFontTx/>
              <a:defRPr/>
            </a:pPr>
            <a:endParaRPr lang="en-US" altLang="zh-CN" sz="2800" dirty="0">
              <a:latin typeface="Calibri" panose="020F0502020204030204" charset="0"/>
            </a:endParaRPr>
          </a:p>
          <a:p>
            <a:pPr algn="just">
              <a:buClrTx/>
              <a:buSzTx/>
              <a:buFontTx/>
              <a:defRPr/>
            </a:pPr>
            <a:endParaRPr lang="en-US" altLang="zh-CN" sz="2800" dirty="0">
              <a:latin typeface="Calibri" panose="020F0502020204030204" charset="0"/>
            </a:endParaRPr>
          </a:p>
          <a:p>
            <a:pPr algn="just">
              <a:defRPr/>
            </a:pPr>
            <a:endParaRPr lang="en-US" altLang="zh-CN" sz="2800" dirty="0">
              <a:latin typeface="Calibri" panose="020F0502020204030204" charset="0"/>
            </a:endParaRPr>
          </a:p>
        </p:txBody>
      </p:sp>
      <p:sp>
        <p:nvSpPr>
          <p:cNvPr id="2" name="TextBox 17"/>
          <p:cNvSpPr txBox="1"/>
          <p:nvPr>
            <p:custDataLst>
              <p:tags r:id="rId2"/>
            </p:custDataLst>
          </p:nvPr>
        </p:nvSpPr>
        <p:spPr>
          <a:xfrm>
            <a:off x="281305" y="2261870"/>
            <a:ext cx="12910820" cy="11766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fontAlgn="auto">
              <a:lnSpc>
                <a:spcPts val="4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0070C0"/>
                </a:solidFill>
                <a:latin typeface="Calibri" panose="020F0502020204030204" charset="0"/>
              </a:rPr>
              <a:t> </a:t>
            </a:r>
            <a:r>
              <a:rPr lang="en-US" altLang="zh-CN" sz="3200" dirty="0">
                <a:solidFill>
                  <a:srgbClr val="0070C0"/>
                </a:solidFill>
                <a:latin typeface="Calibri" panose="020F0502020204030204" charset="0"/>
              </a:rPr>
              <a:t>________________________________________, but also provide </a:t>
            </a:r>
            <a:endParaRPr lang="en-US" altLang="zh-CN" sz="3200" dirty="0">
              <a:solidFill>
                <a:srgbClr val="0070C0"/>
              </a:solidFill>
              <a:latin typeface="Calibri" panose="020F0502020204030204" charset="0"/>
            </a:endParaRPr>
          </a:p>
          <a:p>
            <a:pPr indent="0" fontAlgn="auto">
              <a:lnSpc>
                <a:spcPts val="4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rgbClr val="0070C0"/>
                </a:solidFill>
                <a:latin typeface="Calibri" panose="020F0502020204030204" charset="0"/>
              </a:rPr>
              <a:t>me with a good platform / opportunity to make more friends. </a:t>
            </a:r>
            <a:endParaRPr lang="en-US" altLang="zh-CN" sz="3200" dirty="0">
              <a:solidFill>
                <a:srgbClr val="0070C0"/>
              </a:solidFill>
              <a:latin typeface="Calibri" panose="020F0502020204030204" charset="0"/>
            </a:endParaRPr>
          </a:p>
        </p:txBody>
      </p:sp>
      <p:sp>
        <p:nvSpPr>
          <p:cNvPr id="3" name="TextBox 17"/>
          <p:cNvSpPr txBox="1"/>
          <p:nvPr>
            <p:custDataLst>
              <p:tags r:id="rId3"/>
            </p:custDataLst>
          </p:nvPr>
        </p:nvSpPr>
        <p:spPr>
          <a:xfrm>
            <a:off x="493395" y="5102860"/>
            <a:ext cx="12910820" cy="11766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fontAlgn="auto">
              <a:lnSpc>
                <a:spcPts val="4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rgbClr val="0070C0"/>
                </a:solidFill>
                <a:latin typeface="Calibri" panose="020F0502020204030204" charset="0"/>
              </a:rPr>
              <a:t> ______________________________________, but also it  ____________________________________.</a:t>
            </a:r>
            <a:endParaRPr lang="en-US" altLang="zh-CN" sz="3200" dirty="0">
              <a:solidFill>
                <a:srgbClr val="0070C0"/>
              </a:solidFill>
              <a:latin typeface="Calibri" panose="020F05020202040302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07670" y="2261870"/>
            <a:ext cx="8595360" cy="578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charset="0"/>
                <a:sym typeface="+mn-ea"/>
              </a:rPr>
              <a:t>I believe this activity will not only broaden my horizons  </a:t>
            </a:r>
            <a:endParaRPr lang="en-US" altLang="zh-CN" sz="2800" dirty="0">
              <a:solidFill>
                <a:srgbClr val="FF0000"/>
              </a:solidFill>
              <a:latin typeface="Calibri" panose="020F0502020204030204" charset="0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602253" y="5081179"/>
            <a:ext cx="10390505" cy="13277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charset="0"/>
                <a:sym typeface="+mn-ea"/>
              </a:rPr>
              <a:t>   Not only will this activity  enrich my life experience    </a:t>
            </a:r>
            <a:endParaRPr lang="en-US" altLang="zh-CN" sz="2800" dirty="0">
              <a:solidFill>
                <a:srgbClr val="FF0000"/>
              </a:solidFill>
              <a:latin typeface="Calibri" panose="020F0502020204030204" charset="0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735965" y="5701030"/>
            <a:ext cx="8408035" cy="578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charset="0"/>
                <a:sym typeface="+mn-ea"/>
              </a:rPr>
              <a:t>helps me gain a deeper glimpse of other cultures  </a:t>
            </a:r>
            <a:endParaRPr lang="en-US" altLang="zh-CN" sz="2800" dirty="0">
              <a:solidFill>
                <a:srgbClr val="FF0000"/>
              </a:solidFill>
              <a:latin typeface="Calibri" panose="020F0502020204030204" charset="0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25" r="37890"/>
          <a:stretch>
            <a:fillRect/>
          </a:stretch>
        </p:blipFill>
        <p:spPr>
          <a:xfrm flipH="1">
            <a:off x="10781284" y="5959929"/>
            <a:ext cx="1410716" cy="898071"/>
          </a:xfrm>
          <a:custGeom>
            <a:avLst/>
            <a:gdLst>
              <a:gd name="connsiteX0" fmla="*/ 0 w 6972301"/>
              <a:gd name="connsiteY0" fmla="*/ 0 h 4438612"/>
              <a:gd name="connsiteX1" fmla="*/ 6972301 w 6972301"/>
              <a:gd name="connsiteY1" fmla="*/ 1 h 4438612"/>
              <a:gd name="connsiteX2" fmla="*/ 6972301 w 6972301"/>
              <a:gd name="connsiteY2" fmla="*/ 4438612 h 4438612"/>
              <a:gd name="connsiteX3" fmla="*/ 0 w 6972301"/>
              <a:gd name="connsiteY3" fmla="*/ 4438611 h 4438612"/>
              <a:gd name="connsiteX4" fmla="*/ 0 w 6972301"/>
              <a:gd name="connsiteY4" fmla="*/ 0 h 443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2301" h="4438612">
                <a:moveTo>
                  <a:pt x="0" y="0"/>
                </a:moveTo>
                <a:lnTo>
                  <a:pt x="6972301" y="1"/>
                </a:lnTo>
                <a:lnTo>
                  <a:pt x="6972301" y="4438612"/>
                </a:lnTo>
                <a:lnTo>
                  <a:pt x="0" y="4438611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/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25" r="37890"/>
          <a:stretch>
            <a:fillRect/>
          </a:stretch>
        </p:blipFill>
        <p:spPr>
          <a:xfrm flipH="1">
            <a:off x="8520608" y="4520769"/>
            <a:ext cx="3671392" cy="2337232"/>
          </a:xfrm>
          <a:custGeom>
            <a:avLst/>
            <a:gdLst>
              <a:gd name="connsiteX0" fmla="*/ 0 w 6972301"/>
              <a:gd name="connsiteY0" fmla="*/ 0 h 4438612"/>
              <a:gd name="connsiteX1" fmla="*/ 6972301 w 6972301"/>
              <a:gd name="connsiteY1" fmla="*/ 1 h 4438612"/>
              <a:gd name="connsiteX2" fmla="*/ 6972301 w 6972301"/>
              <a:gd name="connsiteY2" fmla="*/ 4438612 h 4438612"/>
              <a:gd name="connsiteX3" fmla="*/ 0 w 6972301"/>
              <a:gd name="connsiteY3" fmla="*/ 4438611 h 4438612"/>
              <a:gd name="connsiteX4" fmla="*/ 0 w 6972301"/>
              <a:gd name="connsiteY4" fmla="*/ 0 h 443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2301" h="4438612">
                <a:moveTo>
                  <a:pt x="0" y="0"/>
                </a:moveTo>
                <a:lnTo>
                  <a:pt x="6972301" y="1"/>
                </a:lnTo>
                <a:lnTo>
                  <a:pt x="6972301" y="4438612"/>
                </a:lnTo>
                <a:lnTo>
                  <a:pt x="0" y="443861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4" name="TextBox 17"/>
          <p:cNvSpPr txBox="1"/>
          <p:nvPr/>
        </p:nvSpPr>
        <p:spPr>
          <a:xfrm>
            <a:off x="9028430" y="1503680"/>
            <a:ext cx="2990215" cy="138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rgbClr val="FF0000"/>
                </a:solidFill>
                <a:latin typeface="Calibri" panose="020F0502020204030204" charset="0"/>
              </a:rPr>
              <a:t>  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charset="0"/>
              </a:rPr>
              <a:t>the tone ?</a:t>
            </a:r>
            <a:endParaRPr lang="en-US" altLang="zh-CN" sz="2800" dirty="0">
              <a:solidFill>
                <a:schemeClr val="tx1"/>
              </a:solidFill>
              <a:latin typeface="Calibri" panose="020F0502020204030204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charset="0"/>
              </a:rPr>
              <a:t>the language? </a:t>
            </a:r>
            <a:endParaRPr lang="en-US" altLang="zh-CN" sz="2800" dirty="0">
              <a:solidFill>
                <a:schemeClr val="tx1"/>
              </a:solidFill>
              <a:latin typeface="Calibri" panose="020F0502020204030204" charset="0"/>
            </a:endParaRPr>
          </a:p>
        </p:txBody>
      </p:sp>
      <p:sp>
        <p:nvSpPr>
          <p:cNvPr id="3" name="文本占位符 2"/>
          <p:cNvSpPr>
            <a:spLocks noGrp="1"/>
          </p:cNvSpPr>
          <p:nvPr/>
        </p:nvSpPr>
        <p:spPr>
          <a:xfrm>
            <a:off x="126365" y="77470"/>
            <a:ext cx="9343390" cy="474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>
                <a:highlight>
                  <a:srgbClr val="00FFFF"/>
                </a:highlight>
              </a:rPr>
              <a:t> </a:t>
            </a:r>
            <a:r>
              <a:rPr lang="zh-CN" altLang="en-US" sz="3200" b="1" dirty="0">
                <a:solidFill>
                  <a:schemeClr val="tx1"/>
                </a:solidFill>
                <a:highlight>
                  <a:srgbClr val="00FFFF"/>
                </a:highlight>
              </a:rPr>
              <a:t>Part 3 </a:t>
            </a:r>
            <a:r>
              <a:rPr lang="en-US" altLang="zh-CN" sz="3200" b="1" dirty="0">
                <a:solidFill>
                  <a:schemeClr val="tx1"/>
                </a:solidFill>
                <a:highlight>
                  <a:srgbClr val="00FFFF"/>
                </a:highlight>
              </a:rPr>
              <a:t> </a:t>
            </a:r>
            <a:r>
              <a:rPr lang="zh-CN" altLang="en-US" sz="3200" b="1" dirty="0">
                <a:solidFill>
                  <a:schemeClr val="tx1"/>
                </a:solidFill>
                <a:highlight>
                  <a:srgbClr val="00FFFF"/>
                </a:highlight>
              </a:rPr>
              <a:t>韵味无穷结尾句 （结尾点题，盼回复）</a:t>
            </a:r>
            <a:r>
              <a:rPr lang="en-US" altLang="zh-CN" sz="3200" b="1" dirty="0">
                <a:solidFill>
                  <a:schemeClr val="tx1"/>
                </a:solidFill>
                <a:highlight>
                  <a:srgbClr val="00FFFF"/>
                </a:highlight>
              </a:rPr>
              <a:t>  </a:t>
            </a:r>
            <a:endParaRPr lang="en-US" altLang="zh-CN" sz="3200" b="1" dirty="0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7" name="TextBox 17"/>
          <p:cNvSpPr txBox="1"/>
          <p:nvPr>
            <p:custDataLst>
              <p:tags r:id="rId2"/>
            </p:custDataLst>
          </p:nvPr>
        </p:nvSpPr>
        <p:spPr>
          <a:xfrm>
            <a:off x="2233295" y="3757295"/>
            <a:ext cx="6435090" cy="80708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>
              <a:buClrTx/>
              <a:buSzTx/>
              <a:buFontTx/>
              <a:defRPr/>
            </a:pPr>
            <a:r>
              <a:rPr lang="en-US" altLang="zh-CN" sz="2800" dirty="0">
                <a:highlight>
                  <a:srgbClr val="FFFF00"/>
                </a:highlight>
                <a:latin typeface="Calibri" panose="020F0502020204030204" charset="0"/>
              </a:rPr>
              <a:t> The ending should be sincere and polite.   </a:t>
            </a:r>
            <a:endParaRPr lang="en-US" altLang="zh-CN" sz="2800" dirty="0">
              <a:highlight>
                <a:srgbClr val="FFFF00"/>
              </a:highlight>
              <a:latin typeface="Calibri" panose="020F0502020204030204" charset="0"/>
            </a:endParaRPr>
          </a:p>
        </p:txBody>
      </p:sp>
      <p:pic>
        <p:nvPicPr>
          <p:cNvPr id="8" name="图片 7" descr="view-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0030" y="4858385"/>
            <a:ext cx="3277235" cy="1753870"/>
          </a:xfrm>
          <a:prstGeom prst="rect">
            <a:avLst/>
          </a:prstGeom>
        </p:spPr>
      </p:pic>
      <p:sp>
        <p:nvSpPr>
          <p:cNvPr id="9" name="TextBox 17"/>
          <p:cNvSpPr txBox="1"/>
          <p:nvPr>
            <p:custDataLst>
              <p:tags r:id="rId5"/>
            </p:custDataLst>
          </p:nvPr>
        </p:nvSpPr>
        <p:spPr>
          <a:xfrm>
            <a:off x="2233295" y="4520565"/>
            <a:ext cx="6435090" cy="80708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>
              <a:buClrTx/>
              <a:buSzTx/>
              <a:buFontTx/>
              <a:defRPr/>
            </a:pPr>
            <a:r>
              <a:rPr lang="en-US" altLang="zh-CN" sz="2800" dirty="0">
                <a:highlight>
                  <a:srgbClr val="FFFF00"/>
                </a:highlight>
                <a:latin typeface="Calibri" panose="020F0502020204030204" charset="0"/>
              </a:rPr>
              <a:t> The language should be concise. </a:t>
            </a:r>
            <a:endParaRPr lang="en-US" altLang="zh-CN" sz="2800" dirty="0">
              <a:highlight>
                <a:srgbClr val="FFFF00"/>
              </a:highlight>
              <a:latin typeface="Calibri" panose="020F0502020204030204" charset="0"/>
            </a:endParaRPr>
          </a:p>
        </p:txBody>
      </p:sp>
      <p:grpSp>
        <p:nvGrpSpPr>
          <p:cNvPr id="10" name="组合 5"/>
          <p:cNvGrpSpPr/>
          <p:nvPr/>
        </p:nvGrpSpPr>
        <p:grpSpPr bwMode="auto">
          <a:xfrm>
            <a:off x="1197610" y="927735"/>
            <a:ext cx="8597265" cy="2535555"/>
            <a:chOff x="1167355" y="1217191"/>
            <a:chExt cx="6892537" cy="2300813"/>
          </a:xfrm>
        </p:grpSpPr>
        <p:sp>
          <p:nvSpPr>
            <p:cNvPr id="11" name="Freeform 4"/>
            <p:cNvSpPr/>
            <p:nvPr>
              <p:custDataLst>
                <p:tags r:id="rId6"/>
              </p:custDataLst>
            </p:nvPr>
          </p:nvSpPr>
          <p:spPr bwMode="auto">
            <a:xfrm>
              <a:off x="1167355" y="1217191"/>
              <a:ext cx="4407100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400" b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12" name="Freeform 5"/>
            <p:cNvSpPr/>
            <p:nvPr>
              <p:custDataLst>
                <p:tags r:id="rId7"/>
              </p:custDataLst>
            </p:nvPr>
          </p:nvSpPr>
          <p:spPr bwMode="auto">
            <a:xfrm flipH="1" flipV="1">
              <a:off x="3652791" y="1217191"/>
              <a:ext cx="4407101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400" b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18900000">
              <a:off x="1723492" y="1816905"/>
              <a:ext cx="1104639" cy="1105205"/>
            </a:xfrm>
            <a:prstGeom prst="rect">
              <a:avLst/>
            </a:prstGeom>
            <a:solidFill>
              <a:schemeClr val="bg2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400" b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14" name="Rectangle 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18900000">
              <a:off x="4056214" y="1816905"/>
              <a:ext cx="1103365" cy="1105205"/>
            </a:xfrm>
            <a:prstGeom prst="rect">
              <a:avLst/>
            </a:prstGeom>
            <a:solidFill>
              <a:schemeClr val="bg2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400" b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25" name="Rectangle 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18900000">
              <a:off x="6366028" y="1816905"/>
              <a:ext cx="1104639" cy="1105205"/>
            </a:xfrm>
            <a:prstGeom prst="rect">
              <a:avLst/>
            </a:prstGeom>
            <a:solidFill>
              <a:schemeClr val="bg2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400" b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26" name="TextBox 11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1616082" y="2009565"/>
              <a:ext cx="1275170" cy="8228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lnSpc>
                  <a:spcPts val="31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dirty="0">
                  <a:solidFill>
                    <a:srgbClr val="FF0000"/>
                  </a:solidFill>
                  <a:latin typeface="+mn-ea"/>
                </a:rPr>
                <a:t>开篇表意</a:t>
              </a:r>
              <a:endParaRPr lang="zh-CN" altLang="en-US" sz="2400" dirty="0">
                <a:solidFill>
                  <a:srgbClr val="FF0000"/>
                </a:solidFill>
                <a:latin typeface="+mn-ea"/>
              </a:endParaRPr>
            </a:p>
            <a:p>
              <a:pPr algn="ctr" fontAlgn="auto">
                <a:lnSpc>
                  <a:spcPts val="31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dirty="0">
                  <a:solidFill>
                    <a:srgbClr val="FF0000"/>
                  </a:solidFill>
                  <a:latin typeface="+mn-ea"/>
                </a:rPr>
                <a:t>提出申请</a:t>
              </a:r>
              <a:endParaRPr lang="zh-CN" altLang="en-US" sz="24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27" name="TextBox 1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4013457" y="2009583"/>
              <a:ext cx="1273898" cy="8228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lnSpc>
                  <a:spcPts val="31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dirty="0">
                  <a:solidFill>
                    <a:srgbClr val="FF0000"/>
                  </a:solidFill>
                  <a:latin typeface="+mn-ea"/>
                </a:rPr>
                <a:t>申请理由阐述优势</a:t>
              </a:r>
              <a:endParaRPr lang="zh-CN" altLang="en-US" sz="24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28" name="TextBox 1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6324797" y="2009323"/>
              <a:ext cx="1275170" cy="8228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 fontAlgn="auto">
                <a:lnSpc>
                  <a:spcPts val="318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rgbClr val="FF0000"/>
                  </a:solidFill>
                  <a:latin typeface="+mn-ea"/>
                </a:rPr>
                <a:t>结尾点题盼</a:t>
              </a:r>
              <a:r>
                <a:rPr lang="zh-CN" altLang="en-US" sz="2400" dirty="0">
                  <a:solidFill>
                    <a:srgbClr val="FF0000"/>
                  </a:solidFill>
                  <a:latin typeface="+mn-ea"/>
                  <a:sym typeface="+mn-ea"/>
                </a:rPr>
                <a:t>回复</a:t>
              </a:r>
              <a:r>
                <a:rPr lang="zh-CN" altLang="en-US" sz="2400" dirty="0">
                  <a:solidFill>
                    <a:srgbClr val="FF0000"/>
                  </a:solidFill>
                  <a:latin typeface="+mn-ea"/>
                </a:rPr>
                <a:t> </a:t>
              </a:r>
              <a:endParaRPr lang="zh-CN" altLang="en-US" sz="2400" dirty="0">
                <a:solidFill>
                  <a:srgbClr val="FF0000"/>
                </a:solidFill>
                <a:latin typeface="+mn-ea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7" grpId="0"/>
      <p:bldP spid="7" grpId="1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242060" y="295910"/>
            <a:ext cx="742696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3200" b="1" dirty="0">
                <a:highlight>
                  <a:srgbClr val="00FFFF"/>
                </a:highlight>
                <a:sym typeface="+mn-ea"/>
              </a:rPr>
              <a:t>  </a:t>
            </a:r>
            <a:r>
              <a:rPr lang="zh-CN" altLang="en-US" sz="3200" b="1" dirty="0">
                <a:highlight>
                  <a:srgbClr val="00FFFF"/>
                </a:highlight>
                <a:sym typeface="+mn-ea"/>
              </a:rPr>
              <a:t>韵味无穷结尾句 （结尾点题，盼回复）</a:t>
            </a:r>
            <a:endParaRPr lang="en-US" altLang="zh-CN" sz="3200" b="1" dirty="0">
              <a:solidFill>
                <a:srgbClr val="FF0000"/>
              </a:solidFill>
              <a:highlight>
                <a:srgbClr val="00FFFF"/>
              </a:highlight>
              <a:sym typeface="+mn-ea"/>
            </a:endParaRPr>
          </a:p>
        </p:txBody>
      </p:sp>
      <p:sp>
        <p:nvSpPr>
          <p:cNvPr id="9" name="TextBox 17"/>
          <p:cNvSpPr txBox="1"/>
          <p:nvPr>
            <p:custDataLst>
              <p:tags r:id="rId2"/>
            </p:custDataLst>
          </p:nvPr>
        </p:nvSpPr>
        <p:spPr>
          <a:xfrm>
            <a:off x="0" y="1082675"/>
            <a:ext cx="12192000" cy="5775325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/>
          <a:p>
            <a:pPr lvl="0" indent="0" algn="just" fontAlgn="auto">
              <a:lnSpc>
                <a:spcPts val="4660"/>
              </a:lnSpc>
              <a:buClrTx/>
              <a:buSzTx/>
              <a:buFontTx/>
              <a:defRPr/>
            </a:pPr>
            <a:r>
              <a:rPr lang="en-US" altLang="zh-CN" sz="2800" dirty="0">
                <a:latin typeface="Calibri" panose="020F0502020204030204" charset="0"/>
                <a:sym typeface="+mn-ea"/>
              </a:rPr>
              <a:t>★ Should you treat my application favorably, I would spare no effort to offer my best service. </a:t>
            </a:r>
            <a:endParaRPr lang="en-US" altLang="zh-CN" sz="2800" dirty="0">
              <a:latin typeface="Calibri" panose="020F0502020204030204" charset="0"/>
              <a:sym typeface="+mn-ea"/>
            </a:endParaRPr>
          </a:p>
          <a:p>
            <a:pPr lvl="0" indent="0" algn="just" fontAlgn="auto">
              <a:lnSpc>
                <a:spcPts val="4660"/>
              </a:lnSpc>
              <a:buClrTx/>
              <a:buSzTx/>
              <a:buFontTx/>
              <a:defRPr/>
            </a:pPr>
            <a:r>
              <a:rPr lang="en-US" altLang="zh-CN" sz="2800" dirty="0">
                <a:latin typeface="Calibri" panose="020F0502020204030204" charset="0"/>
                <a:sym typeface="+mn-ea"/>
              </a:rPr>
              <a:t>★ If you consider I’m the perfect person for the job, please contact me at your earlist convenience.</a:t>
            </a:r>
            <a:endParaRPr lang="en-US" altLang="zh-CN" sz="2800" dirty="0">
              <a:latin typeface="Calibri" panose="020F0502020204030204" charset="0"/>
              <a:sym typeface="+mn-ea"/>
            </a:endParaRPr>
          </a:p>
          <a:p>
            <a:pPr lvl="0" indent="0" algn="just" fontAlgn="auto">
              <a:lnSpc>
                <a:spcPts val="4660"/>
              </a:lnSpc>
              <a:buClrTx/>
              <a:buSzTx/>
              <a:buFontTx/>
              <a:defRPr/>
            </a:pPr>
            <a:r>
              <a:rPr lang="en-US" altLang="zh-CN" sz="2800" dirty="0">
                <a:latin typeface="Calibri" panose="020F0502020204030204" charset="0"/>
                <a:sym typeface="+mn-ea"/>
              </a:rPr>
              <a:t>★ I’d appreciate it if you could offer me the opportunity. I’m certain I can be of great help to you.</a:t>
            </a:r>
            <a:endParaRPr lang="en-US" altLang="zh-CN" sz="2800" dirty="0">
              <a:latin typeface="Calibri" panose="020F0502020204030204" charset="0"/>
              <a:sym typeface="+mn-ea"/>
            </a:endParaRPr>
          </a:p>
          <a:p>
            <a:pPr lvl="0" indent="0" algn="just" fontAlgn="auto">
              <a:lnSpc>
                <a:spcPts val="4660"/>
              </a:lnSpc>
              <a:buClrTx/>
              <a:buSzTx/>
              <a:buFontTx/>
              <a:defRPr/>
            </a:pPr>
            <a:r>
              <a:rPr lang="en-US" altLang="zh-CN" sz="2800" dirty="0">
                <a:latin typeface="Calibri" panose="020F0502020204030204" charset="0"/>
                <a:sym typeface="+mn-ea"/>
              </a:rPr>
              <a:t>★ If given the opportunity to be ..., I’ll spare no effort to do everything I can.</a:t>
            </a:r>
            <a:endParaRPr lang="en-US" altLang="zh-CN" sz="2800" dirty="0">
              <a:latin typeface="Calibri" panose="020F0502020204030204" charset="0"/>
              <a:sym typeface="+mn-ea"/>
            </a:endParaRPr>
          </a:p>
          <a:p>
            <a:pPr lvl="0" indent="0" algn="just" fontAlgn="auto">
              <a:lnSpc>
                <a:spcPts val="4660"/>
              </a:lnSpc>
              <a:buClrTx/>
              <a:buSzTx/>
              <a:buFontTx/>
              <a:defRPr/>
            </a:pPr>
            <a:r>
              <a:rPr lang="en-US" altLang="zh-CN" sz="2800" dirty="0">
                <a:latin typeface="Calibri" panose="020F0502020204030204" charset="0"/>
                <a:sym typeface="+mn-ea"/>
              </a:rPr>
              <a:t>★ If I’m lucky enough to be chosen as one of them, I would work hard to prove myself. </a:t>
            </a:r>
            <a:endParaRPr lang="en-US" altLang="zh-CN" sz="2800" dirty="0">
              <a:latin typeface="Calibri" panose="020F0502020204030204" charset="0"/>
              <a:sym typeface="+mn-ea"/>
            </a:endParaRPr>
          </a:p>
          <a:p>
            <a:pPr lvl="0" algn="l">
              <a:lnSpc>
                <a:spcPts val="4360"/>
              </a:lnSpc>
              <a:buClrTx/>
              <a:buSzTx/>
              <a:buFontTx/>
              <a:defRPr/>
            </a:pPr>
            <a:endParaRPr lang="en-US" altLang="zh-CN" sz="2800" dirty="0">
              <a:latin typeface="Calibri" panose="020F050202020403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93725" y="394335"/>
            <a:ext cx="4669790" cy="474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>
                <a:highlight>
                  <a:srgbClr val="00FFFF"/>
                </a:highlight>
              </a:rPr>
              <a:t> </a:t>
            </a:r>
            <a:r>
              <a:rPr lang="en-US" altLang="zh-CN" sz="3200" b="1" dirty="0">
                <a:solidFill>
                  <a:schemeClr val="tx1"/>
                </a:solidFill>
                <a:highlight>
                  <a:srgbClr val="00FFFF"/>
                </a:highlight>
              </a:rPr>
              <a:t>Practice </a:t>
            </a:r>
            <a:r>
              <a:rPr lang="en-US" altLang="zh-CN" sz="3200" b="1" dirty="0">
                <a:solidFill>
                  <a:schemeClr val="tx1"/>
                </a:solidFill>
                <a:highlight>
                  <a:srgbClr val="00FFFF"/>
                </a:highlight>
                <a:sym typeface="+mn-ea"/>
              </a:rPr>
              <a:t>韵味无穷结尾句</a:t>
            </a:r>
            <a:r>
              <a:rPr lang="en-US" altLang="zh-CN" sz="3200" b="1" dirty="0">
                <a:solidFill>
                  <a:schemeClr val="tx1"/>
                </a:solidFill>
                <a:highlight>
                  <a:srgbClr val="00FFFF"/>
                </a:highlight>
              </a:rPr>
              <a:t> </a:t>
            </a:r>
            <a:endParaRPr lang="en-US" altLang="zh-CN" sz="3200" b="1" dirty="0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7" name="TextBox 17"/>
          <p:cNvSpPr txBox="1"/>
          <p:nvPr/>
        </p:nvSpPr>
        <p:spPr>
          <a:xfrm>
            <a:off x="593725" y="868680"/>
            <a:ext cx="11205210" cy="443357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indent="0" algn="just" fontAlgn="auto">
              <a:lnSpc>
                <a:spcPts val="4360"/>
              </a:lnSpc>
              <a:buClrTx/>
              <a:buSzTx/>
              <a:buFontTx/>
              <a:defRPr/>
            </a:pPr>
            <a:r>
              <a:rPr lang="en-US" altLang="zh-CN" sz="2800" dirty="0">
                <a:latin typeface="Calibri" panose="020F0502020204030204" charset="0"/>
                <a:sym typeface="+mn-ea"/>
              </a:rPr>
              <a:t> 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★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Yu Gothic UI Semilight" panose="020B0400000000000000" charset="-128"/>
                <a:sym typeface="+mn-ea"/>
              </a:rPr>
              <a:t>  如果你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Yu Gothic UI Semilight" panose="020B0400000000000000" charset="-128"/>
              </a:rPr>
              <a:t>认为我能成为一名合格的冬令营成员，请尽快联系我</a:t>
            </a:r>
            <a:r>
              <a:rPr lang="zh-CN" altLang="en-US" sz="2800" dirty="0">
                <a:latin typeface="Yu Gothic UI Semilight" panose="020B0400000000000000" charset="-128"/>
                <a:ea typeface="Yu Gothic UI Semilight" panose="020B0400000000000000" charset="-128"/>
                <a:cs typeface="Yu Gothic UI Semilight" panose="020B0400000000000000" charset="-128"/>
              </a:rPr>
              <a:t>。</a:t>
            </a:r>
            <a:endParaRPr lang="zh-CN" altLang="en-US" sz="2800" dirty="0">
              <a:latin typeface="Calibri" panose="020F0502020204030204" charset="0"/>
            </a:endParaRPr>
          </a:p>
          <a:p>
            <a:pPr indent="0" fontAlgn="auto">
              <a:lnSpc>
                <a:spcPts val="4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rgbClr val="0070C0"/>
                </a:solidFill>
                <a:latin typeface="Calibri" panose="020F0502020204030204" charset="0"/>
                <a:sym typeface="+mn-ea"/>
              </a:rPr>
              <a:t> If you consider I’m the perfect person for the winter camp,  please contact me at your earliest convenience. </a:t>
            </a:r>
            <a:endParaRPr lang="en-US" altLang="zh-CN" sz="3200" dirty="0">
              <a:solidFill>
                <a:srgbClr val="0070C0"/>
              </a:solidFill>
              <a:latin typeface="Calibri" panose="020F0502020204030204" charset="0"/>
            </a:endParaRPr>
          </a:p>
          <a:p>
            <a:pPr indent="0" algn="just" fontAlgn="auto">
              <a:lnSpc>
                <a:spcPts val="4360"/>
              </a:lnSpc>
              <a:buClrTx/>
              <a:buSzTx/>
              <a:buFontTx/>
              <a:defRPr/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★ 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Yu Gothic UI Semilight" panose="020B0400000000000000" charset="-128"/>
              </a:rPr>
              <a:t>如果能给我这个机会，我将不胜感激。我不会让您失望的。</a:t>
            </a:r>
            <a:endParaRPr lang="zh-CN" altLang="en-US" sz="2800" dirty="0">
              <a:latin typeface="Calibri" panose="020F0502020204030204" charset="0"/>
            </a:endParaRPr>
          </a:p>
          <a:p>
            <a:pPr indent="0" algn="just" fontAlgn="auto">
              <a:lnSpc>
                <a:spcPts val="4360"/>
              </a:lnSpc>
              <a:buClrTx/>
              <a:buSzTx/>
              <a:buFontTx/>
              <a:defRPr/>
            </a:pPr>
            <a:r>
              <a:rPr lang="en-US" altLang="zh-CN" sz="2800" dirty="0">
                <a:solidFill>
                  <a:srgbClr val="0070C0"/>
                </a:solidFill>
                <a:latin typeface="Calibri" panose="020F05020202040302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0070C0"/>
                </a:solidFill>
                <a:latin typeface="Calibri" panose="020F0502020204030204" charset="0"/>
                <a:sym typeface="+mn-ea"/>
              </a:rPr>
              <a:t>I’d appreciate it if I could be offered the opportunity,  and I will not let you down.</a:t>
            </a:r>
            <a:endParaRPr lang="en-US" altLang="zh-CN" sz="3200" dirty="0">
              <a:solidFill>
                <a:srgbClr val="0070C0"/>
              </a:solidFill>
              <a:latin typeface="Calibri" panose="020F0502020204030204" charset="0"/>
            </a:endParaRPr>
          </a:p>
          <a:p>
            <a:pPr indent="0" algn="just" fontAlgn="auto">
              <a:lnSpc>
                <a:spcPts val="4360"/>
              </a:lnSpc>
              <a:buClrTx/>
              <a:buSzTx/>
              <a:buFontTx/>
              <a:defRPr/>
            </a:pP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Yu Gothic UI Semilight" panose="020B0400000000000000" charset="-128"/>
            </a:endParaRPr>
          </a:p>
          <a:p>
            <a:pPr indent="0" algn="just" fontAlgn="auto">
              <a:lnSpc>
                <a:spcPts val="4360"/>
              </a:lnSpc>
              <a:buClrTx/>
              <a:buSzTx/>
              <a:buFontTx/>
              <a:defRPr/>
            </a:pPr>
            <a:endParaRPr lang="zh-CN" altLang="en-US" sz="2800" dirty="0">
              <a:latin typeface="Yu Gothic UI Semilight" panose="020B0400000000000000" charset="-128"/>
              <a:ea typeface="Yu Gothic UI Semilight" panose="020B0400000000000000" charset="-128"/>
              <a:cs typeface="Yu Gothic UI Semilight" panose="020B0400000000000000" charset="-128"/>
            </a:endParaRPr>
          </a:p>
          <a:p>
            <a:pPr algn="just">
              <a:buClrTx/>
              <a:buSzTx/>
              <a:buFontTx/>
              <a:defRPr/>
            </a:pPr>
            <a:endParaRPr lang="en-US" altLang="zh-CN" sz="2800" dirty="0">
              <a:latin typeface="Calibri" panose="020F0502020204030204" charset="0"/>
            </a:endParaRPr>
          </a:p>
          <a:p>
            <a:pPr algn="just">
              <a:buClrTx/>
              <a:buSzTx/>
              <a:buFontTx/>
              <a:defRPr/>
            </a:pPr>
            <a:endParaRPr lang="en-US" altLang="zh-CN" sz="2800" dirty="0">
              <a:latin typeface="Calibri" panose="020F0502020204030204" charset="0"/>
            </a:endParaRPr>
          </a:p>
          <a:p>
            <a:pPr algn="just">
              <a:buClrTx/>
              <a:buSzTx/>
              <a:buFontTx/>
              <a:defRPr/>
            </a:pPr>
            <a:endParaRPr lang="en-US" altLang="zh-CN" sz="2800" dirty="0">
              <a:latin typeface="Calibri" panose="020F0502020204030204" charset="0"/>
            </a:endParaRPr>
          </a:p>
          <a:p>
            <a:pPr algn="just">
              <a:buClrTx/>
              <a:buSzTx/>
              <a:buFontTx/>
              <a:defRPr/>
            </a:pPr>
            <a:endParaRPr lang="en-US" altLang="zh-CN" sz="2800" dirty="0">
              <a:latin typeface="Calibri" panose="020F0502020204030204" charset="0"/>
            </a:endParaRPr>
          </a:p>
          <a:p>
            <a:pPr algn="just">
              <a:buClrTx/>
              <a:buSzTx/>
              <a:buFontTx/>
              <a:defRPr/>
            </a:pPr>
            <a:endParaRPr lang="en-US" altLang="zh-CN" sz="2800" dirty="0">
              <a:latin typeface="Calibri" panose="020F0502020204030204" charset="0"/>
            </a:endParaRPr>
          </a:p>
          <a:p>
            <a:pPr algn="just">
              <a:buClrTx/>
              <a:buSzTx/>
              <a:buFontTx/>
              <a:defRPr/>
            </a:pPr>
            <a:endParaRPr lang="en-US" altLang="zh-CN" sz="2800" dirty="0">
              <a:latin typeface="Calibri" panose="020F0502020204030204" charset="0"/>
            </a:endParaRPr>
          </a:p>
          <a:p>
            <a:pPr algn="just">
              <a:buClrTx/>
              <a:buSzTx/>
              <a:buFontTx/>
              <a:defRPr/>
            </a:pPr>
            <a:endParaRPr lang="en-US" altLang="zh-CN" sz="2800" dirty="0">
              <a:latin typeface="Calibri" panose="020F0502020204030204" charset="0"/>
            </a:endParaRPr>
          </a:p>
          <a:p>
            <a:pPr algn="just">
              <a:buClrTx/>
              <a:buSzTx/>
              <a:buFontTx/>
              <a:defRPr/>
            </a:pPr>
            <a:endParaRPr lang="en-US" altLang="zh-CN" sz="2800" dirty="0">
              <a:latin typeface="Calibri" panose="020F0502020204030204" charset="0"/>
            </a:endParaRPr>
          </a:p>
          <a:p>
            <a:pPr algn="just">
              <a:buClrTx/>
              <a:buSzTx/>
              <a:buFontTx/>
              <a:defRPr/>
            </a:pPr>
            <a:endParaRPr lang="en-US" altLang="zh-CN" sz="2800" dirty="0">
              <a:latin typeface="Calibri" panose="020F0502020204030204" charset="0"/>
            </a:endParaRPr>
          </a:p>
          <a:p>
            <a:pPr algn="just">
              <a:defRPr/>
            </a:pPr>
            <a:r>
              <a:rPr lang="en-US" altLang="zh-CN" sz="2800" dirty="0">
                <a:latin typeface="Calibri" panose="020F0502020204030204" charset="0"/>
              </a:rPr>
              <a:t> </a:t>
            </a:r>
            <a:endParaRPr lang="en-US" altLang="zh-CN" sz="2800" dirty="0">
              <a:latin typeface="Calibri" panose="020F0502020204030204" charset="0"/>
            </a:endParaRPr>
          </a:p>
        </p:txBody>
      </p:sp>
      <p:sp>
        <p:nvSpPr>
          <p:cNvPr id="2" name="TextBox 17"/>
          <p:cNvSpPr txBox="1"/>
          <p:nvPr>
            <p:custDataLst>
              <p:tags r:id="rId2"/>
            </p:custDataLst>
          </p:nvPr>
        </p:nvSpPr>
        <p:spPr>
          <a:xfrm>
            <a:off x="593725" y="4293870"/>
            <a:ext cx="11205210" cy="443357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indent="0" algn="just" fontAlgn="auto">
              <a:lnSpc>
                <a:spcPts val="4360"/>
              </a:lnSpc>
              <a:buClrTx/>
              <a:buSzTx/>
              <a:buFontTx/>
              <a:defRPr/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★</a:t>
            </a:r>
            <a:r>
              <a:rPr lang="zh-CN" altLang="en-US" sz="2800" dirty="0">
                <a:latin typeface="Yu Gothic UI Semilight" panose="020B0400000000000000" charset="-128"/>
                <a:ea typeface="Yu Gothic UI Semilight" panose="020B0400000000000000" charset="-128"/>
                <a:cs typeface="Yu Gothic UI Semilight" panose="020B0400000000000000" charset="-128"/>
                <a:sym typeface="+mn-ea"/>
              </a:rPr>
              <a:t>  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Yu Gothic UI Semilight" panose="020B0400000000000000" charset="-128"/>
              </a:rPr>
              <a:t>如果有机会成为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Yu Gothic UI Semilight" panose="020B0400000000000000" charset="-128"/>
                <a:sym typeface="+mn-ea"/>
              </a:rPr>
              <a:t>冬令营的一员，我将竭尽全力做到最好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Yu Gothic UI Semilight" panose="020B0400000000000000" charset="-128"/>
              </a:rPr>
              <a:t>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</a:endParaRPr>
          </a:p>
          <a:p>
            <a:pPr indent="0" algn="just" fontAlgn="auto">
              <a:lnSpc>
                <a:spcPts val="4360"/>
              </a:lnSpc>
              <a:buClrTx/>
              <a:buSzTx/>
              <a:buFontTx/>
              <a:defRPr/>
            </a:pPr>
            <a:endParaRPr lang="zh-CN" altLang="en-US" sz="2800" dirty="0">
              <a:latin typeface="Calibri" panose="020F0502020204030204" charset="0"/>
            </a:endParaRPr>
          </a:p>
          <a:p>
            <a:pPr indent="0" algn="just" fontAlgn="auto">
              <a:lnSpc>
                <a:spcPts val="4360"/>
              </a:lnSpc>
              <a:buClrTx/>
              <a:buSzTx/>
              <a:buFontTx/>
              <a:defRPr/>
            </a:pPr>
            <a:endParaRPr lang="zh-CN" altLang="en-US" sz="2800" dirty="0">
              <a:latin typeface="Calibri" panose="020F0502020204030204" charset="0"/>
            </a:endParaRPr>
          </a:p>
          <a:p>
            <a:pPr indent="0" algn="just" fontAlgn="auto">
              <a:lnSpc>
                <a:spcPts val="4360"/>
              </a:lnSpc>
              <a:buClrTx/>
              <a:buSzTx/>
              <a:buFontTx/>
              <a:defRPr/>
            </a:pP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 algn="just" fontAlgn="auto">
              <a:lnSpc>
                <a:spcPts val="4360"/>
              </a:lnSpc>
              <a:buClrTx/>
              <a:buSzTx/>
              <a:buFontTx/>
              <a:defRPr/>
            </a:pPr>
            <a:r>
              <a:rPr lang="zh-CN" altLang="en-US" sz="2800" dirty="0">
                <a:latin typeface="Calibri" panose="020F0502020204030204" charset="0"/>
              </a:rPr>
              <a:t>。</a:t>
            </a:r>
            <a:endParaRPr lang="zh-CN" altLang="en-US" sz="2800" dirty="0">
              <a:latin typeface="Calibri" panose="020F0502020204030204" charset="0"/>
            </a:endParaRPr>
          </a:p>
          <a:p>
            <a:pPr indent="0" algn="just" fontAlgn="auto">
              <a:lnSpc>
                <a:spcPts val="4360"/>
              </a:lnSpc>
              <a:buClrTx/>
              <a:buSzTx/>
              <a:buFontTx/>
              <a:defRPr/>
            </a:pPr>
            <a:endParaRPr lang="zh-CN" altLang="en-US" sz="2800" dirty="0">
              <a:latin typeface="Calibri" panose="020F0502020204030204" charset="0"/>
            </a:endParaRPr>
          </a:p>
          <a:p>
            <a:pPr indent="0" algn="just" fontAlgn="auto">
              <a:lnSpc>
                <a:spcPts val="4360"/>
              </a:lnSpc>
              <a:buClrTx/>
              <a:buSzTx/>
              <a:buFontTx/>
              <a:defRPr/>
            </a:pPr>
            <a:endParaRPr lang="zh-CN" altLang="en-US" sz="2800" dirty="0">
              <a:latin typeface="Calibri" panose="020F0502020204030204" charset="0"/>
            </a:endParaRPr>
          </a:p>
          <a:p>
            <a:pPr indent="0" algn="just" fontAlgn="auto">
              <a:lnSpc>
                <a:spcPts val="4360"/>
              </a:lnSpc>
              <a:buClrTx/>
              <a:buSzTx/>
              <a:buFontTx/>
              <a:defRPr/>
            </a:pPr>
            <a:endParaRPr lang="zh-CN" altLang="en-US" sz="2800" dirty="0">
              <a:latin typeface="Calibri" panose="020F0502020204030204" charset="0"/>
            </a:endParaRPr>
          </a:p>
          <a:p>
            <a:pPr indent="0" algn="just" fontAlgn="auto">
              <a:lnSpc>
                <a:spcPts val="4360"/>
              </a:lnSpc>
              <a:buClrTx/>
              <a:buSzTx/>
              <a:buFontTx/>
              <a:defRPr/>
            </a:pPr>
            <a:endParaRPr lang="en-US" altLang="zh-CN" sz="2000" dirty="0">
              <a:latin typeface="Calibri" panose="020F0502020204030204" charset="0"/>
            </a:endParaRPr>
          </a:p>
          <a:p>
            <a:pPr algn="just">
              <a:buClrTx/>
              <a:buSzTx/>
              <a:buFontTx/>
              <a:defRPr/>
            </a:pPr>
            <a:endParaRPr lang="en-US" altLang="zh-CN" sz="2800" dirty="0">
              <a:latin typeface="Calibri" panose="020F0502020204030204" charset="0"/>
            </a:endParaRPr>
          </a:p>
          <a:p>
            <a:pPr algn="just">
              <a:buClrTx/>
              <a:buSzTx/>
              <a:buFontTx/>
              <a:defRPr/>
            </a:pPr>
            <a:endParaRPr lang="en-US" altLang="zh-CN" sz="2800" dirty="0">
              <a:latin typeface="Calibri" panose="020F0502020204030204" charset="0"/>
            </a:endParaRPr>
          </a:p>
          <a:p>
            <a:pPr algn="just">
              <a:buClrTx/>
              <a:buSzTx/>
              <a:buFontTx/>
              <a:defRPr/>
            </a:pPr>
            <a:endParaRPr lang="en-US" altLang="zh-CN" sz="2800" dirty="0">
              <a:latin typeface="Calibri" panose="020F0502020204030204" charset="0"/>
            </a:endParaRPr>
          </a:p>
          <a:p>
            <a:pPr algn="just">
              <a:buClrTx/>
              <a:buSzTx/>
              <a:buFontTx/>
              <a:defRPr/>
            </a:pPr>
            <a:endParaRPr lang="en-US" altLang="zh-CN" sz="2800" dirty="0">
              <a:latin typeface="Calibri" panose="020F0502020204030204" charset="0"/>
            </a:endParaRPr>
          </a:p>
          <a:p>
            <a:pPr algn="just">
              <a:buClrTx/>
              <a:buSzTx/>
              <a:buFontTx/>
              <a:defRPr/>
            </a:pPr>
            <a:endParaRPr lang="en-US" altLang="zh-CN" sz="2800" dirty="0">
              <a:latin typeface="Calibri" panose="020F0502020204030204" charset="0"/>
            </a:endParaRPr>
          </a:p>
          <a:p>
            <a:pPr algn="just">
              <a:buClrTx/>
              <a:buSzTx/>
              <a:buFontTx/>
              <a:defRPr/>
            </a:pPr>
            <a:endParaRPr lang="en-US" altLang="zh-CN" sz="2800" dirty="0">
              <a:latin typeface="Calibri" panose="020F0502020204030204" charset="0"/>
            </a:endParaRPr>
          </a:p>
          <a:p>
            <a:pPr algn="just">
              <a:buClrTx/>
              <a:buSzTx/>
              <a:buFontTx/>
              <a:defRPr/>
            </a:pPr>
            <a:endParaRPr lang="en-US" altLang="zh-CN" sz="2800" dirty="0">
              <a:latin typeface="Calibri" panose="020F0502020204030204" charset="0"/>
            </a:endParaRPr>
          </a:p>
          <a:p>
            <a:pPr algn="just">
              <a:buClrTx/>
              <a:buSzTx/>
              <a:buFontTx/>
              <a:defRPr/>
            </a:pPr>
            <a:endParaRPr lang="en-US" altLang="zh-CN" sz="2800" dirty="0">
              <a:latin typeface="Calibri" panose="020F0502020204030204" charset="0"/>
            </a:endParaRPr>
          </a:p>
          <a:p>
            <a:pPr algn="just">
              <a:buClrTx/>
              <a:buSzTx/>
              <a:buFontTx/>
              <a:defRPr/>
            </a:pPr>
            <a:endParaRPr lang="en-US" altLang="zh-CN" sz="2800" dirty="0">
              <a:latin typeface="Calibri" panose="020F0502020204030204" charset="0"/>
            </a:endParaRPr>
          </a:p>
          <a:p>
            <a:pPr algn="just">
              <a:defRPr/>
            </a:pPr>
            <a:r>
              <a:rPr lang="en-US" altLang="zh-CN" sz="2800" dirty="0">
                <a:latin typeface="Calibri" panose="020F0502020204030204" charset="0"/>
              </a:rPr>
              <a:t> </a:t>
            </a:r>
            <a:endParaRPr lang="en-US" altLang="zh-CN" sz="2800" dirty="0">
              <a:latin typeface="Calibri" panose="020F0502020204030204" charset="0"/>
            </a:endParaRPr>
          </a:p>
        </p:txBody>
      </p:sp>
      <p:sp>
        <p:nvSpPr>
          <p:cNvPr id="4" name="TextBox 17"/>
          <p:cNvSpPr txBox="1"/>
          <p:nvPr>
            <p:custDataLst>
              <p:tags r:id="rId3"/>
            </p:custDataLst>
          </p:nvPr>
        </p:nvSpPr>
        <p:spPr>
          <a:xfrm>
            <a:off x="593725" y="5036820"/>
            <a:ext cx="12910820" cy="11766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fontAlgn="auto">
              <a:lnSpc>
                <a:spcPts val="4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rgbClr val="0070C0"/>
                </a:solidFill>
                <a:latin typeface="Calibri" panose="020F0502020204030204" charset="0"/>
              </a:rPr>
              <a:t> If given the opportunity to be a member of the winter camp,  I will</a:t>
            </a:r>
            <a:endParaRPr lang="en-US" altLang="zh-CN" sz="3200" dirty="0">
              <a:solidFill>
                <a:srgbClr val="0070C0"/>
              </a:solidFill>
              <a:latin typeface="Calibri" panose="020F0502020204030204" charset="0"/>
            </a:endParaRPr>
          </a:p>
          <a:p>
            <a:pPr indent="0" fontAlgn="auto">
              <a:lnSpc>
                <a:spcPts val="4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rgbClr val="0070C0"/>
                </a:solidFill>
                <a:latin typeface="Calibri" panose="020F0502020204030204" charset="0"/>
              </a:rPr>
              <a:t>  spare no effort to do everything I can.</a:t>
            </a:r>
            <a:endParaRPr lang="en-US" altLang="zh-CN" sz="3200" dirty="0">
              <a:solidFill>
                <a:srgbClr val="0070C0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>
            <p:custDataLst>
              <p:tags r:id="rId1"/>
            </p:custDataLst>
          </p:nvPr>
        </p:nvSpPr>
        <p:spPr>
          <a:xfrm>
            <a:off x="1031875" y="-11430"/>
            <a:ext cx="10128885" cy="7588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altLang="zh-CN" sz="3600"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 in groups  &amp;   Polish the passage!</a:t>
            </a:r>
            <a:endParaRPr lang="en-US" altLang="zh-CN" sz="3600" b="1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35" y="599440"/>
            <a:ext cx="6095365" cy="6369050"/>
          </a:xfrm>
          <a:prstGeom prst="rect">
            <a:avLst/>
          </a:prstGeom>
          <a:solidFill>
            <a:srgbClr val="E7D8C7"/>
          </a:solidFill>
        </p:spPr>
        <p:txBody>
          <a:bodyPr wrap="square" rtlCol="0">
            <a:noAutofit/>
          </a:bodyPr>
          <a:lstStyle/>
          <a:p>
            <a:pPr algn="just" fontAlgn="auto">
              <a:lnSpc>
                <a:spcPct val="100000"/>
              </a:lnSpc>
            </a:pPr>
            <a:r>
              <a:rPr lang="en-US" altLang="zh-CN" sz="2200" dirty="0">
                <a:latin typeface="Times New Roman" panose="02020603050405020304" charset="0"/>
                <a:cs typeface="Times New Roman" panose="02020603050405020304" charset="0"/>
              </a:rPr>
              <a:t>Dear Sir or Madam</a:t>
            </a:r>
            <a:r>
              <a:rPr lang="en-US" altLang="zh-CN" sz="2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200" dirty="0">
                <a:latin typeface="Times New Roman" panose="02020603050405020304" charset="0"/>
                <a:cs typeface="Times New Roman" panose="02020603050405020304" charset="0"/>
              </a:rPr>
              <a:t>,</a:t>
            </a:r>
            <a:endParaRPr lang="en-US" altLang="zh-CN" sz="2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lnSpc>
                <a:spcPct val="100000"/>
              </a:lnSpc>
            </a:pPr>
            <a:r>
              <a:rPr lang="en-US" altLang="zh-CN" sz="2200" dirty="0">
                <a:latin typeface="Times New Roman" panose="02020603050405020304" charset="0"/>
                <a:cs typeface="Times New Roman" panose="02020603050405020304" charset="0"/>
              </a:rPr>
              <a:t>       I’m Li Hua, a student from Shanghai, China. </a:t>
            </a:r>
            <a:r>
              <a:rPr lang="en-US" altLang="zh-CN" sz="2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</a:t>
            </a:r>
            <a:r>
              <a:rPr lang="zh-CN" altLang="en-US" sz="2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自我介绍要到位，同位语</a:t>
            </a:r>
            <a:r>
              <a:rPr lang="en-US" altLang="zh-CN" sz="2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 </a:t>
            </a:r>
            <a:r>
              <a:rPr lang="en-US" altLang="zh-CN" sz="2200" dirty="0">
                <a:latin typeface="Times New Roman" panose="02020603050405020304" charset="0"/>
                <a:cs typeface="Times New Roman" panose="02020603050405020304" charset="0"/>
              </a:rPr>
              <a:t>Learning that a winter camp is to be held in Singapore, I’m more than glad to apply to join it.</a:t>
            </a:r>
            <a:r>
              <a:rPr lang="en-US" altLang="zh-CN" sz="2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</a:t>
            </a:r>
            <a:r>
              <a:rPr lang="zh-CN" altLang="en-US" sz="2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优化表达</a:t>
            </a:r>
            <a:r>
              <a:rPr lang="en-US" altLang="zh-CN" sz="2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</a:t>
            </a:r>
            <a:r>
              <a:rPr lang="zh-CN" altLang="en-US" sz="2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更简练</a:t>
            </a:r>
            <a:r>
              <a:rPr lang="en-US" altLang="zh-CN" sz="2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endParaRPr lang="en-US" altLang="zh-CN" sz="2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lnSpc>
                <a:spcPct val="100000"/>
              </a:lnSpc>
            </a:pPr>
            <a:r>
              <a:rPr lang="en-US" altLang="zh-CN" sz="2200" dirty="0"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en-US" altLang="zh-CN" sz="2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With a good command of English </a:t>
            </a:r>
            <a:r>
              <a:rPr lang="en-US" altLang="zh-CN" sz="2200" dirty="0">
                <a:latin typeface="Times New Roman" panose="02020603050405020304" charset="0"/>
                <a:cs typeface="Times New Roman" panose="02020603050405020304" charset="0"/>
              </a:rPr>
              <a:t>, I do believe I can communicate with all the others with ease. </a:t>
            </a:r>
            <a:r>
              <a:rPr lang="en-US" altLang="zh-CN" sz="2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</a:t>
            </a:r>
            <a:r>
              <a:rPr lang="zh-CN" altLang="en-US" sz="2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扣题</a:t>
            </a:r>
            <a:r>
              <a:rPr lang="en-US" altLang="zh-CN" sz="2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</a:t>
            </a:r>
            <a:r>
              <a:rPr lang="zh-CN" altLang="en-US" sz="2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调整优先顺序</a:t>
            </a:r>
            <a:r>
              <a:rPr lang="en-US" altLang="zh-CN" sz="2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r>
              <a:rPr lang="en-US" altLang="zh-CN" sz="2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Besides, being sociable and responsible, I can activate the atmosphere of the camp by taking part in various activities</a:t>
            </a:r>
            <a:r>
              <a:rPr lang="en-US" altLang="zh-CN" sz="22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zh-CN" altLang="en-US" sz="2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(性格优点更突出).</a:t>
            </a:r>
            <a:r>
              <a:rPr lang="en-US" altLang="zh-CN" sz="2200" dirty="0">
                <a:latin typeface="Times New Roman" panose="02020603050405020304" charset="0"/>
                <a:cs typeface="Times New Roman" panose="02020603050405020304" charset="0"/>
              </a:rPr>
              <a:t> Last but not the least, I hope to catch this  chance to broaden my horizon as well as making more friends, which is bound to be rewarding. </a:t>
            </a:r>
            <a:r>
              <a:rPr lang="zh-CN" altLang="en-US" sz="2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(彰显诚挚之情，句式多样)</a:t>
            </a:r>
            <a:endParaRPr lang="en-US" altLang="zh-CN" sz="2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ts val="27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dirty="0">
                <a:latin typeface="Times New Roman" panose="02020603050405020304" charset="0"/>
                <a:cs typeface="Times New Roman" panose="02020603050405020304" charset="0"/>
              </a:rPr>
              <a:t>     </a:t>
            </a:r>
            <a:r>
              <a:rPr lang="en-US" altLang="zh-CN" sz="2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If given the opportunity to be a member of the winter camp,  I will spare no effort to do everything I can. </a:t>
            </a:r>
            <a:r>
              <a:rPr lang="zh-CN" altLang="en-US" sz="2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(结尾更得体）</a:t>
            </a:r>
            <a:endParaRPr lang="en-US" altLang="zh-CN" sz="2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 fontAlgn="auto">
              <a:lnSpc>
                <a:spcPct val="100000"/>
              </a:lnSpc>
            </a:pPr>
            <a:r>
              <a:rPr lang="en-US" altLang="zh-CN" sz="2200" dirty="0">
                <a:latin typeface="Times New Roman" panose="02020603050405020304" charset="0"/>
                <a:cs typeface="Times New Roman" panose="02020603050405020304" charset="0"/>
              </a:rPr>
              <a:t>                                                                         Yours,</a:t>
            </a:r>
            <a:endParaRPr lang="zh-CN" altLang="en-US" sz="22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 fontAlgn="auto">
              <a:lnSpc>
                <a:spcPct val="100000"/>
              </a:lnSpc>
            </a:pPr>
            <a:r>
              <a:rPr lang="en-US" altLang="zh-CN" sz="2200" dirty="0">
                <a:latin typeface="Times New Roman" panose="02020603050405020304" charset="0"/>
                <a:cs typeface="Times New Roman" panose="02020603050405020304" charset="0"/>
              </a:rPr>
              <a:t>Li Hua</a:t>
            </a:r>
            <a:endParaRPr lang="en-US" altLang="zh-CN" sz="2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图片 2" descr="微信图片_202306042025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365" y="599440"/>
            <a:ext cx="5973445" cy="6593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 descr="7b0a20202020227461726765744d6f64756c65223a202270726f636573734f6e6c696e65466f6e7473220a7d0a"/>
          <p:cNvSpPr txBox="1"/>
          <p:nvPr>
            <p:custDataLst>
              <p:tags r:id="rId1"/>
            </p:custDataLst>
          </p:nvPr>
        </p:nvSpPr>
        <p:spPr>
          <a:xfrm>
            <a:off x="1348105" y="0"/>
            <a:ext cx="3121660" cy="447675"/>
          </a:xfrm>
          <a:prstGeom prst="rect">
            <a:avLst/>
          </a:prstGeom>
          <a:solidFill>
            <a:schemeClr val="bg2">
              <a:alpha val="86000"/>
            </a:schemeClr>
          </a:solidFill>
        </p:spPr>
        <p:txBody>
          <a:bodyPr wrap="square" rtlCol="0" anchor="t">
            <a:noAutofit/>
          </a:bodyPr>
          <a:lstStyle/>
          <a:p>
            <a:pPr indent="0" algn="ctr" fontAlgn="auto">
              <a:lnSpc>
                <a:spcPct val="90000"/>
              </a:lnSpc>
            </a:pPr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charset="-122"/>
                <a:cs typeface="+mn-lt"/>
                <a:sym typeface="+mn-ea"/>
              </a:rPr>
              <a:t>Official version</a:t>
            </a:r>
            <a:endParaRPr lang="en-US" altLang="en-US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anose="02010609060101010101" charset="-122"/>
              <a:cs typeface="+mn-lt"/>
              <a:sym typeface="+mn-ea"/>
            </a:endParaRPr>
          </a:p>
        </p:txBody>
      </p:sp>
      <p:sp>
        <p:nvSpPr>
          <p:cNvPr id="3" name="文本框 2" descr="7b0a20202020227461726765744d6f64756c65223a202270726f636573734f6e6c696e65466f6e7473220a7d0a"/>
          <p:cNvSpPr txBox="1"/>
          <p:nvPr/>
        </p:nvSpPr>
        <p:spPr>
          <a:xfrm>
            <a:off x="7128510" y="0"/>
            <a:ext cx="3466465" cy="478155"/>
          </a:xfrm>
          <a:prstGeom prst="rect">
            <a:avLst/>
          </a:prstGeom>
          <a:solidFill>
            <a:schemeClr val="bg2">
              <a:alpha val="86000"/>
            </a:schemeClr>
          </a:solidFill>
        </p:spPr>
        <p:txBody>
          <a:bodyPr wrap="square" rtlCol="0" anchor="t">
            <a:spAutoFit/>
          </a:bodyPr>
          <a:lstStyle/>
          <a:p>
            <a:pPr indent="0" algn="ctr" fontAlgn="auto">
              <a:lnSpc>
                <a:spcPct val="90000"/>
              </a:lnSpc>
            </a:pPr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charset="-122"/>
                <a:cs typeface="+mn-lt"/>
                <a:sym typeface="+mn-ea"/>
              </a:rPr>
              <a:t>Teacher’s version</a:t>
            </a:r>
            <a:endParaRPr lang="en-US" altLang="en-US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anose="02010609060101010101" charset="-122"/>
              <a:cs typeface="+mn-lt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0" y="448310"/>
            <a:ext cx="5901690" cy="6409690"/>
          </a:xfrm>
          <a:prstGeom prst="rect">
            <a:avLst/>
          </a:prstGeom>
          <a:solidFill>
            <a:schemeClr val="bg2">
              <a:alpha val="78000"/>
            </a:schemeClr>
          </a:solidFill>
        </p:spPr>
        <p:txBody>
          <a:bodyPr wrap="square" rtlCol="0" anchor="t">
            <a:noAutofit/>
          </a:bodyPr>
          <a:lstStyle/>
          <a:p>
            <a:pPr algn="l" fontAlgn="auto">
              <a:lnSpc>
                <a:spcPct val="90000"/>
              </a:lnSpc>
            </a:pP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Dear </a:t>
            </a:r>
            <a:r>
              <a:rPr lang="en-US" altLang="zh-CN" sz="2400" dirty="0">
                <a:latin typeface="Calibri" panose="020F0502020204030204" charset="0"/>
                <a:sym typeface="+mn-ea"/>
              </a:rPr>
              <a:t>Sir or Madam,</a:t>
            </a:r>
            <a:endParaRPr lang="en-US" altLang="zh-CN" sz="2400" dirty="0">
              <a:latin typeface="Calibri" panose="020F0502020204030204" charset="0"/>
            </a:endParaRPr>
          </a:p>
          <a:p>
            <a:pPr indent="0" algn="just" fontAlgn="auto">
              <a:lnSpc>
                <a:spcPts val="2740"/>
              </a:lnSpc>
            </a:pPr>
            <a:r>
              <a:rPr lang="en-US" altLang="zh-CN" sz="2400" dirty="0">
                <a:latin typeface="Calibri" panose="020F0502020204030204" charset="0"/>
                <a:sym typeface="+mn-ea"/>
              </a:rPr>
              <a:t>     </a:t>
            </a: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I'm Li Hua, a middle school student from China.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Interested in</a:t>
            </a: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announcement of the winter camp 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you have posted on the Internet</a:t>
            </a: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I'm writing to apply to be one of the members.</a:t>
            </a:r>
            <a:endParaRPr lang="en-US" altLang="zh-CN" sz="22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just" fontAlgn="auto">
              <a:lnSpc>
                <a:spcPts val="2740"/>
              </a:lnSpc>
            </a:pP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As an outgoing and warm-hearted boy, 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I'm more than willing to</a:t>
            </a: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communicate with others.  More importantly, 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my good command of spoken English enables me to</a:t>
            </a: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introduce my country China to students from other countries,and meanwhile 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learn about their countries as well</a:t>
            </a: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This is definitely a good chance to broaden my horizon.</a:t>
            </a:r>
            <a:endParaRPr lang="en-US" altLang="zh-CN" sz="22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just" fontAlgn="auto">
              <a:lnSpc>
                <a:spcPts val="2740"/>
              </a:lnSpc>
            </a:pP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I do hope you can 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take my application into consideration.</a:t>
            </a: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Looking forward to your reply!</a:t>
            </a:r>
            <a:endParaRPr lang="en-US" altLang="zh-CN" sz="2200">
              <a:latin typeface="Times New Roman" panose="02020603050405020304" charset="0"/>
              <a:cs typeface="Times New Roman" panose="02020603050405020304" charset="0"/>
            </a:endParaRPr>
          </a:p>
          <a:p>
            <a:pPr algn="r" fontAlgn="auto">
              <a:lnSpc>
                <a:spcPct val="90000"/>
              </a:lnSpc>
            </a:pP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                                                     </a:t>
            </a:r>
            <a:endParaRPr lang="en-US" altLang="zh-CN" sz="22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r" fontAlgn="auto">
              <a:lnSpc>
                <a:spcPct val="90000"/>
              </a:lnSpc>
            </a:pPr>
            <a:endParaRPr lang="en-US" altLang="zh-CN" sz="22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r" fontAlgn="auto">
              <a:lnSpc>
                <a:spcPct val="90000"/>
              </a:lnSpc>
            </a:pP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Yours,                                                                               Li Hua</a:t>
            </a:r>
            <a:endParaRPr lang="en-US" altLang="zh-CN" sz="2400" dirty="0">
              <a:latin typeface="Calibri" panose="020F0502020204030204" charset="0"/>
            </a:endParaRPr>
          </a:p>
          <a:p>
            <a:pPr algn="r" fontAlgn="auto">
              <a:lnSpc>
                <a:spcPct val="90000"/>
              </a:lnSpc>
            </a:pP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96635" y="478155"/>
            <a:ext cx="6094730" cy="6409690"/>
          </a:xfrm>
          <a:prstGeom prst="rect">
            <a:avLst/>
          </a:prstGeom>
          <a:solidFill>
            <a:schemeClr val="bg2">
              <a:alpha val="78000"/>
            </a:schemeClr>
          </a:solidFill>
        </p:spPr>
        <p:txBody>
          <a:bodyPr wrap="square" rtlCol="0" anchor="t">
            <a:noAutofit/>
          </a:bodyPr>
          <a:lstStyle/>
          <a:p>
            <a:pPr algn="l">
              <a:buClrTx/>
              <a:buSzTx/>
              <a:buNone/>
            </a:pP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Dear Sir or Madam,</a:t>
            </a:r>
            <a:endParaRPr lang="en-US" altLang="zh-CN" sz="22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just" fontAlgn="auto">
              <a:lnSpc>
                <a:spcPts val="2640"/>
              </a:lnSpc>
              <a:buClrTx/>
              <a:buSzTx/>
              <a:buNone/>
            </a:pP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I'm Li Hua, a middle school student from China. 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Delighted to know that</a:t>
            </a: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an international winter camp will be held in Singapore, 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 can’t wait to apply for it.</a:t>
            </a:r>
            <a:endParaRPr lang="en-US" altLang="zh-CN" sz="2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just" fontAlgn="auto">
              <a:lnSpc>
                <a:spcPts val="2640"/>
              </a:lnSpc>
              <a:buClrTx/>
              <a:buSzTx/>
              <a:buNone/>
            </a:pP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I believe 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I’m qualified to join the camp</a:t>
            </a: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Firstly,  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with a good command of English</a:t>
            </a: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I can communicate with others 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with ease</a:t>
            </a: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Additionally, 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not only am I outgoing</a:t>
            </a: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but also enthusiastic, 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which will help me introduce </a:t>
            </a: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my country China to students from other countries. I believe 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it will be a  golden chance for me to</a:t>
            </a: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broaden my horizons 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as well as </a:t>
            </a: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make more friends.  </a:t>
            </a:r>
            <a:endParaRPr lang="en-US" altLang="zh-CN" sz="22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just" fontAlgn="auto">
              <a:lnSpc>
                <a:spcPts val="264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If given the opportunity to be</a:t>
            </a: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a member of the winter camp,  I will 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spare no effort to do</a:t>
            </a: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everything I can. Looking forward to your reply.</a:t>
            </a:r>
            <a:endParaRPr lang="en-US" altLang="zh-CN" sz="22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r" fontAlgn="auto">
              <a:lnSpc>
                <a:spcPts val="2640"/>
              </a:lnSpc>
              <a:buClrTx/>
              <a:buSzTx/>
              <a:buNone/>
            </a:pPr>
            <a:r>
              <a:rPr lang="en-US" altLang="zh-CN" sz="2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                                                                                                          Yours,                                                                                                                  Li Hua</a:t>
            </a:r>
            <a:endParaRPr lang="en-US" altLang="zh-CN" sz="2200">
              <a:latin typeface="Times New Roman" panose="02020603050405020304" charset="0"/>
              <a:cs typeface="Times New Roman" panose="02020603050405020304" charset="0"/>
            </a:endParaRPr>
          </a:p>
          <a:p>
            <a:pPr algn="r" fontAlgn="auto">
              <a:lnSpc>
                <a:spcPct val="90000"/>
              </a:lnSpc>
            </a:pP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26365" y="77470"/>
            <a:ext cx="9343390" cy="474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>
                <a:highlight>
                  <a:srgbClr val="00FFFF"/>
                </a:highlight>
              </a:rPr>
              <a:t>  </a:t>
            </a:r>
            <a:r>
              <a:rPr lang="en-US" altLang="zh-CN" sz="3200" b="1" dirty="0">
                <a:solidFill>
                  <a:schemeClr val="tx1"/>
                </a:solidFill>
                <a:highlight>
                  <a:srgbClr val="00FFFF"/>
                </a:highlight>
              </a:rPr>
              <a:t>Assignment for consolidation </a:t>
            </a:r>
            <a:endParaRPr lang="en-US" altLang="zh-CN" sz="3200" b="1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580390" y="841375"/>
            <a:ext cx="10811510" cy="53949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0" algn="just" fontAlgn="auto">
              <a:lnSpc>
                <a:spcPts val="4840"/>
              </a:lnSpc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Yu Gothic UI Semilight" panose="020B0400000000000000" charset="-128"/>
              </a:rPr>
              <a:t>假定你是李华，寒假在纽约学习，得知当地艺术家协会要举办中国书法展览。请写一封信请做志愿者。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Yu Gothic UI Semilight" panose="020B0400000000000000" charset="-128"/>
            </a:endParaRPr>
          </a:p>
          <a:p>
            <a:pPr indent="0" algn="just" fontAlgn="auto">
              <a:lnSpc>
                <a:spcPts val="4840"/>
              </a:lnSpc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Yu Gothic UI Semilight" panose="020B0400000000000000" charset="-128"/>
              </a:rPr>
              <a:t>内容包括：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Yu Gothic UI Semilight" panose="020B0400000000000000" charset="-128"/>
            </a:endParaRPr>
          </a:p>
          <a:p>
            <a:pPr indent="0" algn="just" fontAlgn="auto">
              <a:lnSpc>
                <a:spcPts val="4840"/>
              </a:lnSpc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Yu Gothic UI Semilight" panose="020B0400000000000000" charset="-128"/>
              </a:rPr>
              <a:t>1．写信目的；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Yu Gothic UI Semilight" panose="020B0400000000000000" charset="-128"/>
            </a:endParaRPr>
          </a:p>
          <a:p>
            <a:pPr indent="0" algn="just" fontAlgn="auto">
              <a:lnSpc>
                <a:spcPts val="4840"/>
              </a:lnSpc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Yu Gothic UI Semilight" panose="020B0400000000000000" charset="-128"/>
              </a:rPr>
              <a:t>2．个人优势；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Yu Gothic UI Semilight" panose="020B0400000000000000" charset="-128"/>
            </a:endParaRPr>
          </a:p>
          <a:p>
            <a:pPr indent="0" algn="just" fontAlgn="auto">
              <a:lnSpc>
                <a:spcPts val="4840"/>
              </a:lnSpc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Yu Gothic UI Semilight" panose="020B0400000000000000" charset="-128"/>
              </a:rPr>
              <a:t>3．能做的事情。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Yu Gothic UI Semilight" panose="020B0400000000000000" charset="-128"/>
            </a:endParaRPr>
          </a:p>
          <a:p>
            <a:pPr indent="0" algn="just" fontAlgn="auto">
              <a:lnSpc>
                <a:spcPts val="4840"/>
              </a:lnSpc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Yu Gothic UI Semilight" panose="020B0400000000000000" charset="-128"/>
              </a:rPr>
              <a:t>注意：（1）写作字数应为80左右。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Yu Gothic UI Semilight" panose="020B0400000000000000" charset="-128"/>
            </a:endParaRPr>
          </a:p>
          <a:p>
            <a:pPr indent="0" algn="just" fontAlgn="auto">
              <a:lnSpc>
                <a:spcPts val="4840"/>
              </a:lnSpc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Yu Gothic UI Semilight" panose="020B0400000000000000" charset="-128"/>
              </a:rPr>
              <a:t>      （2）可以适当增加细节，以使行文连贯。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Yu Gothic UI Semilight" panose="020B0400000000000000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03705" y="1917065"/>
            <a:ext cx="8784590" cy="230695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l"/>
            <a:r>
              <a:rPr lang="en-US" altLang="zh-CN" sz="2400" spc="2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r>
              <a:rPr lang="en-US" altLang="zh-CN" sz="4800" b="1" spc="2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" panose="020B0604020202020204" pitchFamily="34" charset="0"/>
                <a:ea typeface="微软雅黑" panose="020B0503020204020204" charset="-122"/>
              </a:rPr>
              <a:t>Practice</a:t>
            </a:r>
            <a:r>
              <a:rPr lang="en-US" altLang="zh-CN" sz="4800" b="1" spc="2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r>
              <a:rPr lang="en-US" altLang="zh-CN" sz="4800" b="1" spc="2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" panose="020B0604020202020204" pitchFamily="34" charset="0"/>
                <a:ea typeface="微软雅黑" panose="020B0503020204020204" charset="-122"/>
              </a:rPr>
              <a:t>makes</a:t>
            </a:r>
            <a:r>
              <a:rPr lang="en-US" altLang="zh-CN" sz="4800" b="1" spc="2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r>
              <a:rPr lang="en-US" altLang="zh-CN" sz="4800" b="1" spc="2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perfect!</a:t>
            </a:r>
            <a:endParaRPr lang="en-US" altLang="zh-CN" sz="4800" b="1" spc="20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en-US" altLang="zh-CN" sz="4800" b="1" spc="20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en-US" altLang="zh-CN" sz="4800" b="1" spc="2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           </a:t>
            </a:r>
            <a:r>
              <a:rPr lang="en-US" altLang="zh-CN" sz="4800" b="1" spc="20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charset="-122"/>
              </a:rPr>
              <a:t>Thank you  </a:t>
            </a:r>
            <a:endParaRPr lang="en-US" altLang="zh-CN" sz="4800" b="1" spc="200">
              <a:solidFill>
                <a:srgbClr val="00B0F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25" r="37890"/>
          <a:stretch>
            <a:fillRect/>
          </a:stretch>
        </p:blipFill>
        <p:spPr>
          <a:xfrm flipH="1">
            <a:off x="6223000" y="4520565"/>
            <a:ext cx="5969000" cy="2337435"/>
          </a:xfrm>
          <a:custGeom>
            <a:avLst/>
            <a:gdLst>
              <a:gd name="connsiteX0" fmla="*/ 0 w 6972301"/>
              <a:gd name="connsiteY0" fmla="*/ 0 h 4438612"/>
              <a:gd name="connsiteX1" fmla="*/ 6972301 w 6972301"/>
              <a:gd name="connsiteY1" fmla="*/ 1 h 4438612"/>
              <a:gd name="connsiteX2" fmla="*/ 6972301 w 6972301"/>
              <a:gd name="connsiteY2" fmla="*/ 4438612 h 4438612"/>
              <a:gd name="connsiteX3" fmla="*/ 0 w 6972301"/>
              <a:gd name="connsiteY3" fmla="*/ 4438611 h 4438612"/>
              <a:gd name="connsiteX4" fmla="*/ 0 w 6972301"/>
              <a:gd name="connsiteY4" fmla="*/ 0 h 443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2301" h="4438612">
                <a:moveTo>
                  <a:pt x="0" y="0"/>
                </a:moveTo>
                <a:lnTo>
                  <a:pt x="6972301" y="1"/>
                </a:lnTo>
                <a:lnTo>
                  <a:pt x="6972301" y="4438612"/>
                </a:lnTo>
                <a:lnTo>
                  <a:pt x="0" y="4438611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25" r="37890"/>
          <a:stretch>
            <a:fillRect/>
          </a:stretch>
        </p:blipFill>
        <p:spPr>
          <a:xfrm flipH="1">
            <a:off x="4754245" y="4551045"/>
            <a:ext cx="7156450" cy="2211070"/>
          </a:xfrm>
          <a:custGeom>
            <a:avLst/>
            <a:gdLst>
              <a:gd name="connsiteX0" fmla="*/ 0 w 6972301"/>
              <a:gd name="connsiteY0" fmla="*/ 0 h 4438612"/>
              <a:gd name="connsiteX1" fmla="*/ 6972301 w 6972301"/>
              <a:gd name="connsiteY1" fmla="*/ 1 h 4438612"/>
              <a:gd name="connsiteX2" fmla="*/ 6972301 w 6972301"/>
              <a:gd name="connsiteY2" fmla="*/ 4438612 h 4438612"/>
              <a:gd name="connsiteX3" fmla="*/ 0 w 6972301"/>
              <a:gd name="connsiteY3" fmla="*/ 4438611 h 4438612"/>
              <a:gd name="connsiteX4" fmla="*/ 0 w 6972301"/>
              <a:gd name="connsiteY4" fmla="*/ 0 h 443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2301" h="4438612">
                <a:moveTo>
                  <a:pt x="0" y="0"/>
                </a:moveTo>
                <a:lnTo>
                  <a:pt x="6972301" y="1"/>
                </a:lnTo>
                <a:lnTo>
                  <a:pt x="6972301" y="4438612"/>
                </a:lnTo>
                <a:lnTo>
                  <a:pt x="0" y="443861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图片 4" descr="vie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008485" cy="6858000"/>
          </a:xfrm>
          <a:prstGeom prst="rect">
            <a:avLst/>
          </a:prstGeom>
        </p:spPr>
      </p:pic>
      <p:sp>
        <p:nvSpPr>
          <p:cNvPr id="7" name="TextBox 17"/>
          <p:cNvSpPr txBox="1"/>
          <p:nvPr>
            <p:custDataLst>
              <p:tags r:id="rId4"/>
            </p:custDataLst>
          </p:nvPr>
        </p:nvSpPr>
        <p:spPr>
          <a:xfrm>
            <a:off x="5843905" y="6396355"/>
            <a:ext cx="7621905" cy="190055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altLang="zh-CN" sz="2800" dirty="0">
                <a:latin typeface="Calibri" panose="020F0502020204030204" charset="0"/>
              </a:rPr>
              <a:t> Longyou High School  Michelle </a:t>
            </a:r>
            <a:r>
              <a:rPr lang="zh-CN" altLang="en-US" sz="2800" dirty="0">
                <a:latin typeface="Calibri" panose="020F0502020204030204" charset="0"/>
              </a:rPr>
              <a:t>颜运珍</a:t>
            </a:r>
            <a:endParaRPr lang="zh-CN" altLang="en-US" sz="2800" dirty="0">
              <a:latin typeface="Calibri" panose="020F05020202040302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6545" y="2952115"/>
            <a:ext cx="608012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>
                <a:latin typeface="Arial" panose="020B0604020202020204" pitchFamily="34" charset="0"/>
                <a:ea typeface="微软雅黑" panose="020B0503020204020204" charset="-122"/>
              </a:rPr>
              <a:t>202302</a:t>
            </a:r>
            <a:r>
              <a:rPr lang="zh-CN" altLang="en-US" sz="2800" b="1">
                <a:latin typeface="Arial" panose="020B0604020202020204" pitchFamily="34" charset="0"/>
                <a:ea typeface="微软雅黑" panose="020B0503020204020204" charset="-122"/>
              </a:rPr>
              <a:t>杭州八县市高二期末应用文</a:t>
            </a:r>
            <a:endParaRPr lang="zh-CN" altLang="en-US" sz="2800" b="1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ctr"/>
            <a:r>
              <a:rPr lang="zh-CN" altLang="en-US" sz="2800" b="1">
                <a:latin typeface="Arial" panose="020B0604020202020204" pitchFamily="34" charset="0"/>
                <a:ea typeface="微软雅黑" panose="020B0503020204020204" charset="-122"/>
              </a:rPr>
              <a:t>讲评</a:t>
            </a:r>
            <a:r>
              <a:rPr lang="en-US" altLang="zh-CN" sz="2800" b="1">
                <a:latin typeface="Arial" panose="020B0604020202020204" pitchFamily="34" charset="0"/>
                <a:ea typeface="微软雅黑" panose="020B0503020204020204" charset="-122"/>
              </a:rPr>
              <a:t>          </a:t>
            </a:r>
            <a:endParaRPr lang="en-US" altLang="zh-CN" sz="28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43535" y="946150"/>
            <a:ext cx="11628755" cy="5262245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lstStyle/>
          <a:p>
            <a:pPr algn="just">
              <a:buClrTx/>
              <a:buSzTx/>
              <a:buNone/>
            </a:pPr>
            <a:r>
              <a:rPr lang="en-US" altLang="zh-CN" sz="2800" dirty="0">
                <a:latin typeface="Calibri" panose="020F0502020204030204" charset="0"/>
              </a:rPr>
              <a:t>Dear Sir or Madam,</a:t>
            </a:r>
            <a:endParaRPr lang="en-US" altLang="zh-CN" sz="2800" dirty="0">
              <a:latin typeface="Calibri" panose="020F0502020204030204" charset="0"/>
            </a:endParaRPr>
          </a:p>
          <a:p>
            <a:pPr algn="just">
              <a:buClrTx/>
              <a:buSzTx/>
              <a:buNone/>
            </a:pPr>
            <a:r>
              <a:rPr lang="en-US" altLang="zh-CN" sz="2800" dirty="0">
                <a:latin typeface="Calibri" panose="020F0502020204030204" charset="0"/>
              </a:rPr>
              <a:t>      I'm a Chinese student named Li Hua, studying in NewYork during </a:t>
            </a:r>
            <a:r>
              <a:rPr lang="en-US" altLang="zh-CN" sz="2800" dirty="0">
                <a:latin typeface="Calibri" panose="020F0502020204030204" charset="0"/>
                <a:sym typeface="+mn-ea"/>
              </a:rPr>
              <a:t>the winter</a:t>
            </a:r>
            <a:endParaRPr lang="en-US" altLang="zh-CN" sz="2800" dirty="0">
              <a:latin typeface="Calibri" panose="020F0502020204030204" charset="0"/>
            </a:endParaRPr>
          </a:p>
          <a:p>
            <a:pPr algn="just">
              <a:buClrTx/>
              <a:buSzTx/>
              <a:buNone/>
            </a:pPr>
            <a:r>
              <a:rPr lang="en-US" altLang="zh-CN" sz="2800" dirty="0">
                <a:latin typeface="Calibri" panose="020F0502020204030204" charset="0"/>
              </a:rPr>
              <a:t>vacation. Learning the local Artists Association will hold </a:t>
            </a:r>
            <a:r>
              <a:rPr lang="en-US" altLang="zh-CN" sz="2800" dirty="0">
                <a:latin typeface="Calibri" panose="020F0502020204030204" charset="0"/>
                <a:sym typeface="+mn-ea"/>
              </a:rPr>
              <a:t>an exhibition </a:t>
            </a:r>
            <a:r>
              <a:rPr lang="en-US" altLang="zh-CN" sz="2800" dirty="0">
                <a:latin typeface="Calibri" panose="020F0502020204030204" charset="0"/>
              </a:rPr>
              <a:t>of Chinese calligraphy, I'm writing to apply for volunteering.</a:t>
            </a:r>
            <a:endParaRPr lang="en-US" altLang="zh-CN" sz="2800" dirty="0">
              <a:latin typeface="Calibri" panose="020F0502020204030204" charset="0"/>
            </a:endParaRPr>
          </a:p>
          <a:p>
            <a:pPr algn="just">
              <a:buClrTx/>
              <a:buSzTx/>
              <a:buNone/>
            </a:pPr>
            <a:r>
              <a:rPr lang="en-US" altLang="zh-CN" sz="2800" dirty="0">
                <a:latin typeface="Calibri" panose="020F0502020204030204" charset="0"/>
              </a:rPr>
              <a:t>      Having </a:t>
            </a:r>
            <a:r>
              <a:rPr lang="en-US" altLang="zh-CN" sz="2800">
                <a:latin typeface="Calibri" panose="020F0502020204030204" charset="0"/>
              </a:rPr>
              <a:t>practiseed</a:t>
            </a:r>
            <a:r>
              <a:rPr lang="en-US" altLang="zh-CN" sz="2800" dirty="0">
                <a:latin typeface="Calibri" panose="020F0502020204030204" charset="0"/>
              </a:rPr>
              <a:t> Chinese calligraphy since 5 years old, I am delighted </a:t>
            </a:r>
            <a:r>
              <a:rPr lang="en-US" altLang="zh-CN" sz="2800" dirty="0">
                <a:latin typeface="Calibri" panose="020F0502020204030204" charset="0"/>
                <a:sym typeface="+mn-ea"/>
              </a:rPr>
              <a:t>to have </a:t>
            </a:r>
            <a:r>
              <a:rPr lang="en-US" altLang="zh-CN" sz="2800" dirty="0">
                <a:latin typeface="Calibri" panose="020F0502020204030204" charset="0"/>
              </a:rPr>
              <a:t>an opportunity to introduce Chinese calligraphy to foreigners. </a:t>
            </a:r>
            <a:r>
              <a:rPr lang="en-US" altLang="zh-CN" sz="2800" dirty="0">
                <a:latin typeface="Calibri" panose="020F0502020204030204" charset="0"/>
                <a:sym typeface="+mn-ea"/>
              </a:rPr>
              <a:t>Additionally, </a:t>
            </a:r>
            <a:r>
              <a:rPr lang="en-US" altLang="zh-CN" sz="2800" dirty="0">
                <a:latin typeface="Calibri" panose="020F0502020204030204" charset="0"/>
              </a:rPr>
              <a:t>my fluent spoken English and rich knowledge about </a:t>
            </a:r>
            <a:r>
              <a:rPr lang="en-US" altLang="zh-CN" sz="2800" dirty="0">
                <a:latin typeface="Calibri" panose="020F0502020204030204" charset="0"/>
                <a:sym typeface="+mn-ea"/>
              </a:rPr>
              <a:t>Chinese calligraphy will help </a:t>
            </a:r>
            <a:r>
              <a:rPr lang="en-US" altLang="zh-CN" sz="2800" dirty="0">
                <a:latin typeface="Calibri" panose="020F0502020204030204" charset="0"/>
              </a:rPr>
              <a:t>visitors understand the meaning behind </a:t>
            </a:r>
            <a:r>
              <a:rPr lang="en-US" altLang="zh-CN" sz="2800" dirty="0">
                <a:latin typeface="Calibri" panose="020F0502020204030204" charset="0"/>
                <a:sym typeface="+mn-ea"/>
              </a:rPr>
              <a:t>each calligraphy </a:t>
            </a:r>
            <a:r>
              <a:rPr lang="en-US" altLang="zh-CN" sz="2800" dirty="0">
                <a:latin typeface="Calibri" panose="020F0502020204030204" charset="0"/>
              </a:rPr>
              <a:t>work deeply.</a:t>
            </a:r>
            <a:endParaRPr lang="en-US" altLang="zh-CN" sz="2800" dirty="0">
              <a:latin typeface="Calibri" panose="020F0502020204030204" charset="0"/>
            </a:endParaRPr>
          </a:p>
          <a:p>
            <a:pPr algn="just">
              <a:buClrTx/>
              <a:buSzTx/>
              <a:buNone/>
            </a:pPr>
            <a:r>
              <a:rPr lang="en-US" altLang="zh-CN" sz="2800" dirty="0">
                <a:latin typeface="Calibri" panose="020F0502020204030204" charset="0"/>
              </a:rPr>
              <a:t>     I'd appreciate it if you could take my application into  account. Looking </a:t>
            </a:r>
            <a:endParaRPr lang="en-US" altLang="zh-CN" sz="2800" dirty="0">
              <a:latin typeface="Calibri" panose="020F0502020204030204" charset="0"/>
            </a:endParaRPr>
          </a:p>
          <a:p>
            <a:pPr algn="just">
              <a:buClrTx/>
              <a:buSzTx/>
              <a:buNone/>
            </a:pPr>
            <a:r>
              <a:rPr lang="en-US" altLang="zh-CN" sz="2800" dirty="0">
                <a:latin typeface="Calibri" panose="020F0502020204030204" charset="0"/>
              </a:rPr>
              <a:t>forward to your early reply.</a:t>
            </a:r>
            <a:endParaRPr lang="en-US" altLang="zh-CN" sz="2800" dirty="0">
              <a:latin typeface="Calibri" panose="020F0502020204030204" charset="0"/>
            </a:endParaRPr>
          </a:p>
          <a:p>
            <a:pPr algn="just">
              <a:buClrTx/>
              <a:buSzTx/>
              <a:buNone/>
            </a:pPr>
            <a:r>
              <a:rPr lang="en-US" altLang="zh-CN" sz="2800" dirty="0">
                <a:latin typeface="Calibri" panose="020F0502020204030204" charset="0"/>
              </a:rPr>
              <a:t>                                                                                          Yours,</a:t>
            </a:r>
            <a:endParaRPr lang="en-US" altLang="zh-CN" sz="2800" dirty="0">
              <a:latin typeface="Calibri" panose="020F0502020204030204" charset="0"/>
            </a:endParaRPr>
          </a:p>
          <a:p>
            <a:pPr algn="just">
              <a:buClrTx/>
              <a:buSzTx/>
              <a:buNone/>
            </a:pPr>
            <a:r>
              <a:rPr lang="en-US" altLang="zh-CN" sz="2800" dirty="0">
                <a:latin typeface="Calibri" panose="020F0502020204030204" charset="0"/>
              </a:rPr>
              <a:t>                                                                                          Li Hua</a:t>
            </a:r>
            <a:endParaRPr lang="en-US" altLang="zh-CN" sz="2800" dirty="0">
              <a:latin typeface="Calibri" panose="020F050202020403020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39746" y="125730"/>
            <a:ext cx="455041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One possible version</a:t>
            </a:r>
            <a:endParaRPr lang="en-US" altLang="zh-CN" sz="40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view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008745" y="-14605"/>
            <a:ext cx="3277235" cy="175387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14667" y="1294051"/>
            <a:ext cx="10810875" cy="5236368"/>
          </a:xfrm>
          <a:prstGeom prst="rect">
            <a:avLst/>
          </a:prstGeom>
          <a:solidFill>
            <a:schemeClr val="bg1"/>
          </a:solidFill>
          <a:ln w="19050">
            <a:solidFill>
              <a:srgbClr val="DD8F8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假定你是李华，从互联网假定你是李华，从互联网（the Internet）上得知一个国际中学生组织将在新加坡（Singapore）举办冬令营，欢迎各国学生参加。请写一封电子邮件申请参加。申请信审题：①冬自营1内容包括：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1．自我介绍（包括英语能力）；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②时态：■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2．参加意图。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人称：I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注意：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1ade（the Internet）上得知一个国际中学生组织将在新加坡（Singapore）举办冬令营，欢迎各国学生参加。请写一封电子邮件申请参加。申请信审题：①冬自营1内容包括：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1．自我介绍（包括英语能力）；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②时态：■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2．参加意图。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人称：I</a:t>
            </a:r>
            <a:endParaRPr lang="zh-CN" altLang="en-US" sz="2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Yu Gothic UI Semilight" panose="020B0400000000000000" charset="-128"/>
              <a:sym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注意：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1ade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10" t="72325"/>
          <a:stretch>
            <a:fillRect/>
          </a:stretch>
        </p:blipFill>
        <p:spPr>
          <a:xfrm flipH="1" flipV="1">
            <a:off x="26035" y="-14605"/>
            <a:ext cx="2858135" cy="2982595"/>
          </a:xfrm>
          <a:custGeom>
            <a:avLst/>
            <a:gdLst>
              <a:gd name="connsiteX0" fmla="*/ 0 w 4253344"/>
              <a:gd name="connsiteY0" fmla="*/ 0 h 4438611"/>
              <a:gd name="connsiteX1" fmla="*/ 4253344 w 4253344"/>
              <a:gd name="connsiteY1" fmla="*/ 1 h 4438611"/>
              <a:gd name="connsiteX2" fmla="*/ 4253342 w 4253344"/>
              <a:gd name="connsiteY2" fmla="*/ 4438611 h 4438611"/>
              <a:gd name="connsiteX3" fmla="*/ 0 w 4253344"/>
              <a:gd name="connsiteY3" fmla="*/ 4438611 h 4438611"/>
              <a:gd name="connsiteX4" fmla="*/ 0 w 4253344"/>
              <a:gd name="connsiteY4" fmla="*/ 0 h 443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3344" h="4438611">
                <a:moveTo>
                  <a:pt x="0" y="0"/>
                </a:moveTo>
                <a:lnTo>
                  <a:pt x="4253344" y="1"/>
                </a:lnTo>
                <a:lnTo>
                  <a:pt x="4253342" y="4438611"/>
                </a:lnTo>
                <a:lnTo>
                  <a:pt x="0" y="443861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文本框 6"/>
          <p:cNvSpPr txBox="1"/>
          <p:nvPr/>
        </p:nvSpPr>
        <p:spPr>
          <a:xfrm>
            <a:off x="1483360" y="123190"/>
            <a:ext cx="7693025" cy="1170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5400" b="1" dirty="0">
                <a:solidFill>
                  <a:srgbClr val="027A7B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         </a:t>
            </a:r>
            <a:r>
              <a:rPr lang="zh-CN" altLang="en-US" sz="5400" b="1" dirty="0">
                <a:solidFill>
                  <a:srgbClr val="027A7B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审</a:t>
            </a:r>
            <a:r>
              <a:rPr lang="en-US" altLang="zh-CN" sz="5400" b="1" dirty="0">
                <a:solidFill>
                  <a:srgbClr val="027A7B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  </a:t>
            </a:r>
            <a:r>
              <a:rPr lang="zh-CN" altLang="en-US" sz="5400" b="1" dirty="0">
                <a:solidFill>
                  <a:srgbClr val="027A7B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题</a:t>
            </a:r>
            <a:endParaRPr lang="zh-CN" altLang="en-US" sz="5400" b="1" dirty="0">
              <a:solidFill>
                <a:srgbClr val="027A7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0245" y="1294130"/>
            <a:ext cx="10248900" cy="35032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0" algn="just" fontAlgn="auto">
              <a:lnSpc>
                <a:spcPts val="4840"/>
              </a:lnSpc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Yu Gothic UI Semilight" panose="020B0400000000000000" charset="-128"/>
              </a:rPr>
              <a:t>假定你是李华，从互联网（the Internet）上得知一个国际中学生组织将在新加坡（Singapore）举办冬令营，欢迎各国学生参加。请写一封电子邮件申请参加。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Yu Gothic UI Semilight" panose="020B0400000000000000" charset="-128"/>
            </a:endParaRPr>
          </a:p>
          <a:p>
            <a:pPr indent="0" algn="just" fontAlgn="auto">
              <a:lnSpc>
                <a:spcPts val="4840"/>
              </a:lnSpc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Yu Gothic UI Semilight" panose="020B0400000000000000" charset="-128"/>
              </a:rPr>
              <a:t>内容包括：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Yu Gothic UI Semilight" panose="020B0400000000000000" charset="-128"/>
            </a:endParaRPr>
          </a:p>
          <a:p>
            <a:pPr indent="0" algn="just" fontAlgn="auto">
              <a:lnSpc>
                <a:spcPts val="4840"/>
              </a:lnSpc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Yu Gothic UI Semilight" panose="020B0400000000000000" charset="-128"/>
              </a:rPr>
              <a:t>1．自我介绍（包括英语能力）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Yu Gothic UI Semilight" panose="020B0400000000000000" charset="-128"/>
            </a:endParaRPr>
          </a:p>
          <a:p>
            <a:pPr indent="0" algn="just" fontAlgn="auto">
              <a:lnSpc>
                <a:spcPts val="4840"/>
              </a:lnSpc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Yu Gothic UI Semilight" panose="020B0400000000000000" charset="-128"/>
              </a:rPr>
              <a:t>2．参加意图。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Yu Gothic UI Semilight" panose="020B0400000000000000" charset="-128"/>
            </a:endParaRPr>
          </a:p>
        </p:txBody>
      </p:sp>
      <p:sp>
        <p:nvSpPr>
          <p:cNvPr id="10" name="文本框 28"/>
          <p:cNvSpPr txBox="1">
            <a:spLocks noChangeArrowheads="1"/>
          </p:cNvSpPr>
          <p:nvPr/>
        </p:nvSpPr>
        <p:spPr bwMode="auto">
          <a:xfrm>
            <a:off x="5770245" y="2857500"/>
            <a:ext cx="642175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indent="0" defTabSz="1015365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2800" dirty="0">
                <a:latin typeface="Calibri" panose="020F0502020204030204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Calibri" panose="020F0502020204030204" charset="0"/>
              </a:rPr>
              <a:t>一审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charset="0"/>
              </a:rPr>
              <a:t>   </a:t>
            </a:r>
            <a:r>
              <a:rPr lang="zh-CN" altLang="en-US" sz="2800" dirty="0">
                <a:solidFill>
                  <a:srgbClr val="FF0000"/>
                </a:solidFill>
                <a:latin typeface="Calibri" panose="020F0502020204030204" charset="0"/>
              </a:rPr>
              <a:t>体裁：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charset="0"/>
              </a:rPr>
              <a:t>  an application letter </a:t>
            </a:r>
            <a:endParaRPr lang="zh-CN" altLang="en-US" sz="2800" dirty="0">
              <a:solidFill>
                <a:srgbClr val="FF0000"/>
              </a:solidFill>
              <a:latin typeface="Calibri" panose="020F0502020204030204" charset="0"/>
            </a:endParaRPr>
          </a:p>
          <a:p>
            <a:pPr indent="0" defTabSz="1015365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2800" dirty="0">
                <a:solidFill>
                  <a:srgbClr val="FF0000"/>
                </a:solidFill>
                <a:latin typeface="Calibri" panose="020F0502020204030204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Calibri" panose="020F0502020204030204" charset="0"/>
              </a:rPr>
              <a:t>二审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charset="0"/>
              </a:rPr>
              <a:t>   </a:t>
            </a:r>
            <a:r>
              <a:rPr lang="zh-CN" altLang="en-US" sz="2800" dirty="0">
                <a:solidFill>
                  <a:srgbClr val="FF0000"/>
                </a:solidFill>
                <a:latin typeface="Calibri" panose="020F0502020204030204" charset="0"/>
              </a:rPr>
              <a:t>人称：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charset="0"/>
              </a:rPr>
              <a:t>  first person  </a:t>
            </a:r>
            <a:endParaRPr lang="en-US" altLang="zh-CN" sz="2800" dirty="0">
              <a:solidFill>
                <a:srgbClr val="FF0000"/>
              </a:solidFill>
              <a:latin typeface="Calibri" panose="020F0502020204030204" charset="0"/>
            </a:endParaRPr>
          </a:p>
          <a:p>
            <a:pPr indent="0" defTabSz="1015365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2800" dirty="0">
                <a:solidFill>
                  <a:srgbClr val="FF0000"/>
                </a:solidFill>
                <a:latin typeface="Calibri" panose="020F0502020204030204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Calibri" panose="020F0502020204030204" charset="0"/>
              </a:rPr>
              <a:t>三审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charset="0"/>
              </a:rPr>
              <a:t>   </a:t>
            </a:r>
            <a:r>
              <a:rPr lang="zh-CN" altLang="en-US" sz="2800" dirty="0">
                <a:solidFill>
                  <a:srgbClr val="FF0000"/>
                </a:solidFill>
                <a:latin typeface="Calibri" panose="020F0502020204030204" charset="0"/>
                <a:sym typeface="+mn-ea"/>
              </a:rPr>
              <a:t>时态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charset="0"/>
              </a:rPr>
              <a:t> :   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charset="0"/>
                <a:sym typeface="+mn-ea"/>
              </a:rPr>
              <a:t>simple present tense;</a:t>
            </a:r>
            <a:endParaRPr lang="en-US" altLang="zh-CN" sz="2800" dirty="0">
              <a:solidFill>
                <a:srgbClr val="FF0000"/>
              </a:solidFill>
              <a:latin typeface="Calibri" panose="020F0502020204030204" charset="0"/>
            </a:endParaRPr>
          </a:p>
          <a:p>
            <a:pPr indent="0" defTabSz="1015365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2800" dirty="0">
                <a:solidFill>
                  <a:srgbClr val="FF0000"/>
                </a:solidFill>
                <a:latin typeface="Calibri" panose="020F0502020204030204" charset="0"/>
              </a:rPr>
              <a:t>  simple future tense </a:t>
            </a:r>
            <a:endParaRPr lang="en-US" altLang="zh-CN" sz="2800" dirty="0">
              <a:solidFill>
                <a:srgbClr val="FF0000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5559425" y="6191885"/>
            <a:ext cx="3430905" cy="48704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242435" y="5628005"/>
            <a:ext cx="3296285" cy="48704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615555" y="4438650"/>
            <a:ext cx="3729355" cy="48704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430770" y="2574925"/>
            <a:ext cx="4749800" cy="48704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25" r="37890"/>
          <a:stretch>
            <a:fillRect/>
          </a:stretch>
        </p:blipFill>
        <p:spPr>
          <a:xfrm flipH="1">
            <a:off x="8509178" y="4703014"/>
            <a:ext cx="3671392" cy="2337232"/>
          </a:xfrm>
          <a:custGeom>
            <a:avLst/>
            <a:gdLst>
              <a:gd name="connsiteX0" fmla="*/ 0 w 6972301"/>
              <a:gd name="connsiteY0" fmla="*/ 0 h 4438612"/>
              <a:gd name="connsiteX1" fmla="*/ 6972301 w 6972301"/>
              <a:gd name="connsiteY1" fmla="*/ 1 h 4438612"/>
              <a:gd name="connsiteX2" fmla="*/ 6972301 w 6972301"/>
              <a:gd name="connsiteY2" fmla="*/ 4438612 h 4438612"/>
              <a:gd name="connsiteX3" fmla="*/ 0 w 6972301"/>
              <a:gd name="connsiteY3" fmla="*/ 4438611 h 4438612"/>
              <a:gd name="connsiteX4" fmla="*/ 0 w 6972301"/>
              <a:gd name="connsiteY4" fmla="*/ 0 h 443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2301" h="4438612">
                <a:moveTo>
                  <a:pt x="0" y="0"/>
                </a:moveTo>
                <a:lnTo>
                  <a:pt x="6972301" y="1"/>
                </a:lnTo>
                <a:lnTo>
                  <a:pt x="6972301" y="4438612"/>
                </a:lnTo>
                <a:lnTo>
                  <a:pt x="0" y="443861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1" name="Oval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flipH="1">
            <a:off x="126365" y="2027555"/>
            <a:ext cx="3129915" cy="1817370"/>
          </a:xfrm>
          <a:prstGeom prst="ellipse">
            <a:avLst/>
          </a:prstGeom>
          <a:solidFill>
            <a:schemeClr val="bg2"/>
          </a:solidFill>
          <a:ln w="57150" cap="flat">
            <a:solidFill>
              <a:schemeClr val="bg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392" tIns="45696" rIns="91392" bIns="45696" numCol="1" anchor="t" anchorCtr="0" compatLnSpc="1"/>
          <a:lstStyle/>
          <a:p>
            <a:pPr indent="0" algn="ctr" fontAlgn="auto">
              <a:lnSpc>
                <a:spcPts val="4840"/>
              </a:lnSpc>
              <a:spcBef>
                <a:spcPts val="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Calibri" panose="020F0502020204030204" charset="0"/>
                <a:sym typeface="+mn-ea"/>
              </a:rPr>
              <a:t>Application </a:t>
            </a:r>
            <a:endParaRPr lang="en-US" altLang="zh-CN" sz="3200" b="1" dirty="0">
              <a:solidFill>
                <a:srgbClr val="FF0000"/>
              </a:solidFill>
              <a:latin typeface="Calibri" panose="020F0502020204030204" charset="0"/>
              <a:sym typeface="+mn-ea"/>
            </a:endParaRPr>
          </a:p>
          <a:p>
            <a:pPr indent="0" algn="ctr" fontAlgn="auto">
              <a:lnSpc>
                <a:spcPts val="4840"/>
              </a:lnSpc>
              <a:spcBef>
                <a:spcPts val="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Calibri" panose="020F0502020204030204" charset="0"/>
                <a:sym typeface="+mn-ea"/>
              </a:rPr>
              <a:t>Letter</a:t>
            </a:r>
            <a:endParaRPr lang="en-US" altLang="zh-CN" sz="3600" b="1" dirty="0">
              <a:solidFill>
                <a:srgbClr val="FF0000"/>
              </a:solidFill>
              <a:latin typeface="Calibri" panose="020F0502020204030204" charset="0"/>
            </a:endParaRPr>
          </a:p>
          <a:p>
            <a:pPr algn="ctr">
              <a:lnSpc>
                <a:spcPct val="200000"/>
              </a:lnSpc>
              <a:spcBef>
                <a:spcPct val="20000"/>
              </a:spcBef>
            </a:pPr>
            <a:endParaRPr lang="en-US" altLang="zh-CN" sz="3600" b="1" dirty="0">
              <a:solidFill>
                <a:srgbClr val="FF0000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29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3256280" y="1520190"/>
            <a:ext cx="986155" cy="1242060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392" tIns="45696" rIns="91392" bIns="45696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3342640" y="2992755"/>
            <a:ext cx="1221105" cy="24765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392" tIns="45696" rIns="91392" bIns="45696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9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3255645" y="3271520"/>
            <a:ext cx="704215" cy="927100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392" tIns="45696" rIns="91392" bIns="45696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 flipH="1">
            <a:off x="4563745" y="2160905"/>
            <a:ext cx="2834640" cy="1315085"/>
          </a:xfrm>
          <a:prstGeom prst="ellipse">
            <a:avLst/>
          </a:prstGeom>
          <a:solidFill>
            <a:schemeClr val="bg2"/>
          </a:solidFill>
          <a:ln w="28575" cap="flat">
            <a:solidFill>
              <a:schemeClr val="bg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392" tIns="45696" rIns="91392" bIns="45696" numCol="1" anchor="t" anchorCtr="0" compatLnSpc="1"/>
          <a:lstStyle/>
          <a:p>
            <a:pPr algn="ctr">
              <a:lnSpc>
                <a:spcPct val="200000"/>
              </a:lnSpc>
              <a:spcBef>
                <a:spcPct val="20000"/>
              </a:spcBef>
            </a:pPr>
            <a:endParaRPr lang="zh-CN" altLang="en-US" sz="2000">
              <a:solidFill>
                <a:schemeClr val="tx2"/>
              </a:solidFill>
              <a:latin typeface="Lifeline JL" panose="00000400000000000000" pitchFamily="2" charset="0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242435" y="627380"/>
            <a:ext cx="2865755" cy="1657985"/>
            <a:chOff x="7041" y="765"/>
            <a:chExt cx="4513" cy="2611"/>
          </a:xfrm>
        </p:grpSpPr>
        <p:sp>
          <p:nvSpPr>
            <p:cNvPr id="26" name="Oval 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7041" y="765"/>
              <a:ext cx="4513" cy="2056"/>
            </a:xfrm>
            <a:prstGeom prst="ellipse">
              <a:avLst/>
            </a:prstGeom>
            <a:solidFill>
              <a:schemeClr val="bg2"/>
            </a:solidFill>
            <a:ln w="28575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392" tIns="45696" rIns="91392" bIns="45696" numCol="1" anchor="t" anchorCtr="0" compatLnSpc="1"/>
            <a:lstStyle/>
            <a:p>
              <a:pPr algn="ctr">
                <a:lnSpc>
                  <a:spcPct val="200000"/>
                </a:lnSpc>
                <a:spcBef>
                  <a:spcPct val="20000"/>
                </a:spcBef>
              </a:pPr>
              <a:endParaRPr lang="zh-CN" altLang="en-US" sz="2000">
                <a:solidFill>
                  <a:schemeClr val="tx2"/>
                </a:solidFill>
                <a:latin typeface="Lifeline JL" panose="00000400000000000000" pitchFamily="2" charset="0"/>
                <a:ea typeface="微软雅黑" panose="020B0503020204020204" charset="-122"/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11"/>
              </p:custDataLst>
            </p:nvPr>
          </p:nvSpPr>
          <p:spPr>
            <a:xfrm>
              <a:off x="8163" y="1320"/>
              <a:ext cx="2875" cy="20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/>
              <a:r>
                <a:rPr lang="zh-CN" altLang="en-US" sz="2800" dirty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To</a:t>
              </a:r>
              <a:r>
                <a:rPr lang="en-US" altLang="zh-CN" sz="2800" dirty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 </a:t>
              </a:r>
              <a:r>
                <a:rPr lang="zh-CN" altLang="en-US" sz="2800" dirty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w</a:t>
              </a:r>
              <a:r>
                <a:rPr lang="en-US" altLang="zh-CN" sz="2800" dirty="0">
                  <a:solidFill>
                    <a:srgbClr val="FF0000"/>
                  </a:solidFill>
                  <a:latin typeface="Calibri" panose="020F0502020204030204" charset="0"/>
                  <a:sym typeface="+mn-ea"/>
                </a:rPr>
                <a:t>hom</a:t>
              </a:r>
              <a:r>
                <a:rPr lang="zh-CN" altLang="en-US" sz="28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 </a:t>
              </a:r>
              <a:endPara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endPara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sp>
        <p:nvSpPr>
          <p:cNvPr id="6" name="Oval 8"/>
          <p:cNvSpPr>
            <a:spLocks noChangeArrowheads="1"/>
          </p:cNvSpPr>
          <p:nvPr/>
        </p:nvSpPr>
        <p:spPr bwMode="auto">
          <a:xfrm flipH="1">
            <a:off x="3847465" y="3812540"/>
            <a:ext cx="3488055" cy="1478915"/>
          </a:xfrm>
          <a:prstGeom prst="ellipse">
            <a:avLst/>
          </a:prstGeom>
          <a:solidFill>
            <a:schemeClr val="bg2"/>
          </a:solidFill>
          <a:ln w="28575" cap="flat">
            <a:solidFill>
              <a:schemeClr val="bg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392" tIns="45696" rIns="91392" bIns="45696" numCol="1" anchor="t" anchorCtr="0" compatLnSpc="1"/>
          <a:lstStyle/>
          <a:p>
            <a:pPr algn="ctr">
              <a:lnSpc>
                <a:spcPct val="200000"/>
              </a:lnSpc>
              <a:spcBef>
                <a:spcPct val="20000"/>
              </a:spcBef>
            </a:pPr>
            <a:endParaRPr lang="zh-CN" altLang="en-US" sz="2000">
              <a:solidFill>
                <a:schemeClr val="tx2"/>
              </a:solidFill>
              <a:latin typeface="Lifeline JL" panose="00000400000000000000" pitchFamily="2" charset="0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54905" y="2285365"/>
            <a:ext cx="1825625" cy="9861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rgbClr val="FF0000"/>
                </a:solidFill>
                <a:latin typeface="Calibri" panose="020F0502020204030204" charset="0"/>
                <a:sym typeface="+mn-ea"/>
              </a:rPr>
              <a:t>For</a:t>
            </a:r>
            <a:r>
              <a:rPr lang="en-US" altLang="zh-CN" sz="2800" dirty="0">
                <a:solidFill>
                  <a:srgbClr val="FF0000"/>
                </a:solidFill>
                <a:sym typeface="+mn-ea"/>
              </a:rPr>
              <a:t>  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charset="0"/>
                <a:sym typeface="+mn-ea"/>
              </a:rPr>
              <a:t>what</a:t>
            </a:r>
            <a:r>
              <a:rPr lang="en-US" altLang="zh-CN" sz="2800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charset="0"/>
                <a:sym typeface="+mn-ea"/>
              </a:rPr>
              <a:t>purpose</a:t>
            </a:r>
            <a:endParaRPr lang="en-US" altLang="zh-CN" sz="2800" dirty="0">
              <a:solidFill>
                <a:srgbClr val="FF0000"/>
              </a:solidFill>
              <a:latin typeface="Calibri" panose="020F0502020204030204" charset="0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01745" y="4101465"/>
            <a:ext cx="362712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rgbClr val="FF0000"/>
                </a:solidFill>
                <a:latin typeface="Calibri" panose="020F0502020204030204" charset="0"/>
                <a:sym typeface="+mn-ea"/>
              </a:rPr>
              <a:t>Your qualifications</a:t>
            </a:r>
            <a:endParaRPr lang="en-US" altLang="zh-CN" sz="2800" dirty="0">
              <a:solidFill>
                <a:srgbClr val="FF0000"/>
              </a:solidFill>
              <a:latin typeface="Calibri" panose="020F050202020403020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rgbClr val="FF0000"/>
                </a:solidFill>
                <a:latin typeface="Calibri" panose="020F0502020204030204" charset="0"/>
                <a:sym typeface="+mn-ea"/>
              </a:rPr>
              <a:t>Your willingness</a:t>
            </a:r>
            <a:r>
              <a:rPr lang="en-US" altLang="zh-CN" sz="2800" dirty="0">
                <a:solidFill>
                  <a:srgbClr val="FF0000"/>
                </a:solidFill>
                <a:highlight>
                  <a:srgbClr val="00FFFF"/>
                </a:highlight>
                <a:latin typeface="Calibri" panose="020F0502020204030204" charset="0"/>
                <a:sym typeface="+mn-ea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endParaRPr lang="zh-CN" altLang="en-US" sz="2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2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335520" y="1048385"/>
            <a:ext cx="4009390" cy="48704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文本框 28"/>
          <p:cNvSpPr txBox="1">
            <a:spLocks noChangeArrowheads="1"/>
          </p:cNvSpPr>
          <p:nvPr/>
        </p:nvSpPr>
        <p:spPr bwMode="auto">
          <a:xfrm>
            <a:off x="7411720" y="398145"/>
            <a:ext cx="4365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defTabSz="1015365" eaLnBrk="1" fontAlgn="auto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2800" dirty="0">
                <a:latin typeface="Calibri" panose="020F0502020204030204" charset="0"/>
              </a:rPr>
              <a:t>potential employer</a:t>
            </a:r>
            <a:endParaRPr lang="en-US" altLang="zh-CN" sz="2800" dirty="0">
              <a:latin typeface="Calibri" panose="020F0502020204030204" charset="0"/>
            </a:endParaRPr>
          </a:p>
          <a:p>
            <a:pPr defTabSz="1015365" eaLnBrk="1" fontAlgn="auto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2800" dirty="0">
                <a:latin typeface="Calibri" panose="020F0502020204030204" charset="0"/>
              </a:rPr>
              <a:t>to whom it may concern</a:t>
            </a:r>
            <a:endParaRPr lang="en-US" altLang="zh-CN" sz="2800" dirty="0">
              <a:latin typeface="Calibri" panose="020F0502020204030204" charset="0"/>
            </a:endParaRPr>
          </a:p>
        </p:txBody>
      </p:sp>
      <p:sp>
        <p:nvSpPr>
          <p:cNvPr id="11" name="文本框 29"/>
          <p:cNvSpPr txBox="1">
            <a:spLocks noChangeArrowheads="1"/>
          </p:cNvSpPr>
          <p:nvPr/>
        </p:nvSpPr>
        <p:spPr bwMode="auto">
          <a:xfrm>
            <a:off x="7493000" y="1706245"/>
            <a:ext cx="4804410" cy="20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015365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2800" dirty="0">
                <a:latin typeface="Calibri" panose="020F0502020204030204" charset="0"/>
              </a:rPr>
              <a:t>    land / secure a job</a:t>
            </a:r>
            <a:endParaRPr lang="en-US" altLang="zh-CN" sz="2800" dirty="0">
              <a:latin typeface="Calibri" panose="020F0502020204030204" charset="0"/>
            </a:endParaRPr>
          </a:p>
          <a:p>
            <a:pPr defTabSz="1015365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2800" dirty="0">
                <a:latin typeface="Calibri" panose="020F0502020204030204" charset="0"/>
              </a:rPr>
              <a:t>be a member of a club/ group</a:t>
            </a:r>
            <a:endParaRPr lang="en-US" altLang="zh-CN" sz="2800" dirty="0">
              <a:latin typeface="Calibri" panose="020F0502020204030204" charset="0"/>
            </a:endParaRPr>
          </a:p>
          <a:p>
            <a:pPr defTabSz="1015365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2800" dirty="0">
                <a:latin typeface="Calibri" panose="020F0502020204030204" charset="0"/>
              </a:rPr>
              <a:t>be admitted to a school</a:t>
            </a:r>
            <a:endParaRPr lang="en-US" altLang="zh-CN" sz="2800" dirty="0">
              <a:latin typeface="Calibri" panose="020F0502020204030204" charset="0"/>
            </a:endParaRPr>
          </a:p>
        </p:txBody>
      </p:sp>
      <p:sp>
        <p:nvSpPr>
          <p:cNvPr id="12" name="文本框 30"/>
          <p:cNvSpPr txBox="1">
            <a:spLocks noChangeArrowheads="1"/>
          </p:cNvSpPr>
          <p:nvPr/>
        </p:nvSpPr>
        <p:spPr bwMode="auto">
          <a:xfrm>
            <a:off x="7492724" y="3719343"/>
            <a:ext cx="1763366" cy="18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015365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Calibri" panose="020F0502020204030204" charset="0"/>
              </a:rPr>
              <a:t>hard skills:</a:t>
            </a:r>
            <a:endParaRPr lang="en-US" altLang="zh-CN" sz="2800" b="1" dirty="0">
              <a:latin typeface="Calibri" panose="020F0502020204030204" charset="0"/>
            </a:endParaRPr>
          </a:p>
          <a:p>
            <a:pPr defTabSz="1015365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2800" dirty="0">
                <a:latin typeface="Calibri" panose="020F0502020204030204" charset="0"/>
              </a:rPr>
              <a:t> </a:t>
            </a:r>
            <a:endParaRPr lang="en-US" altLang="zh-CN" sz="2800" dirty="0">
              <a:latin typeface="Calibri" panose="020F0502020204030204" charset="0"/>
            </a:endParaRPr>
          </a:p>
          <a:p>
            <a:pPr defTabSz="1015365">
              <a:buClr>
                <a:srgbClr val="E84E2D"/>
              </a:buClr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Calibri" panose="020F0502020204030204" charset="0"/>
              </a:rPr>
              <a:t>soft skills:</a:t>
            </a:r>
            <a:endParaRPr lang="en-US" altLang="zh-CN" sz="2800" b="1" dirty="0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430770" y="4357370"/>
            <a:ext cx="615696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</a:rPr>
              <a:t> language proficiency 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224655" y="5561965"/>
            <a:ext cx="755269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15365">
              <a:buClr>
                <a:srgbClr val="E84E2D"/>
              </a:buClr>
              <a:defRPr/>
            </a:pP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</a:rPr>
              <a:t>personality traits,  such as communication skills ;  previous exprience ...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</a:endParaRPr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26365" y="77470"/>
            <a:ext cx="6534150" cy="474345"/>
          </a:xfrm>
        </p:spPr>
        <p:txBody>
          <a:bodyPr>
            <a:noAutofit/>
          </a:bodyPr>
          <a:lstStyle/>
          <a:p>
            <a:r>
              <a:rPr lang="en-US" altLang="zh-CN" sz="3200" b="1" dirty="0">
                <a:highlight>
                  <a:srgbClr val="00FFFF"/>
                </a:highlight>
              </a:rPr>
              <a:t> </a:t>
            </a:r>
            <a:r>
              <a:rPr lang="en-US" altLang="zh-CN" sz="3200" b="1" dirty="0">
                <a:solidFill>
                  <a:schemeClr val="tx1"/>
                </a:solidFill>
                <a:highlight>
                  <a:srgbClr val="00FFFF"/>
                </a:highlight>
              </a:rPr>
              <a:t>The structure of an appliction </a:t>
            </a:r>
            <a:endParaRPr lang="en-US" altLang="zh-CN" sz="3200" b="1" dirty="0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</p:spTree>
    <p:custDataLst>
      <p:tags r:id="rId1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7" grpId="0" bldLvl="0" animBg="1"/>
      <p:bldP spid="14" grpId="0" bldLvl="0" animBg="1"/>
      <p:bldP spid="13" grpId="0" bldLvl="0" animBg="1"/>
      <p:bldP spid="4" grpId="0" animBg="1"/>
      <p:bldP spid="6" grpId="0" bldLvl="0" animBg="1"/>
      <p:bldP spid="7" grpId="0"/>
      <p:bldP spid="9" grpId="0"/>
      <p:bldP spid="16" grpId="1" animBg="1"/>
      <p:bldP spid="16" grpId="2" animBg="1"/>
      <p:bldP spid="10" grpId="0"/>
      <p:bldP spid="11" grpId="0"/>
      <p:bldP spid="1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42975" y="3463290"/>
            <a:ext cx="3058160" cy="487045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25" r="37890"/>
          <a:stretch>
            <a:fillRect/>
          </a:stretch>
        </p:blipFill>
        <p:spPr>
          <a:xfrm flipH="1">
            <a:off x="8520608" y="4520769"/>
            <a:ext cx="3671392" cy="2337232"/>
          </a:xfrm>
          <a:custGeom>
            <a:avLst/>
            <a:gdLst>
              <a:gd name="connsiteX0" fmla="*/ 0 w 6972301"/>
              <a:gd name="connsiteY0" fmla="*/ 0 h 4438612"/>
              <a:gd name="connsiteX1" fmla="*/ 6972301 w 6972301"/>
              <a:gd name="connsiteY1" fmla="*/ 1 h 4438612"/>
              <a:gd name="connsiteX2" fmla="*/ 6972301 w 6972301"/>
              <a:gd name="connsiteY2" fmla="*/ 4438612 h 4438612"/>
              <a:gd name="connsiteX3" fmla="*/ 0 w 6972301"/>
              <a:gd name="connsiteY3" fmla="*/ 4438611 h 4438612"/>
              <a:gd name="connsiteX4" fmla="*/ 0 w 6972301"/>
              <a:gd name="connsiteY4" fmla="*/ 0 h 443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2301" h="4438612">
                <a:moveTo>
                  <a:pt x="0" y="0"/>
                </a:moveTo>
                <a:lnTo>
                  <a:pt x="6972301" y="1"/>
                </a:lnTo>
                <a:lnTo>
                  <a:pt x="6972301" y="4438612"/>
                </a:lnTo>
                <a:lnTo>
                  <a:pt x="0" y="4438611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5" name="组合 5"/>
          <p:cNvGrpSpPr/>
          <p:nvPr/>
        </p:nvGrpSpPr>
        <p:grpSpPr bwMode="auto">
          <a:xfrm>
            <a:off x="1197610" y="927735"/>
            <a:ext cx="8597265" cy="2535555"/>
            <a:chOff x="1167355" y="1217191"/>
            <a:chExt cx="6892537" cy="2300813"/>
          </a:xfrm>
        </p:grpSpPr>
        <p:sp>
          <p:nvSpPr>
            <p:cNvPr id="16" name="Freeform 4"/>
            <p:cNvSpPr/>
            <p:nvPr>
              <p:custDataLst>
                <p:tags r:id="rId3"/>
              </p:custDataLst>
            </p:nvPr>
          </p:nvSpPr>
          <p:spPr bwMode="auto">
            <a:xfrm>
              <a:off x="1167355" y="1217191"/>
              <a:ext cx="4407100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400" b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17" name="Freeform 5"/>
            <p:cNvSpPr/>
            <p:nvPr>
              <p:custDataLst>
                <p:tags r:id="rId4"/>
              </p:custDataLst>
            </p:nvPr>
          </p:nvSpPr>
          <p:spPr bwMode="auto">
            <a:xfrm flipH="1" flipV="1">
              <a:off x="3652791" y="1217191"/>
              <a:ext cx="4407101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400" b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18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18900000">
              <a:off x="1723492" y="1816905"/>
              <a:ext cx="1104639" cy="1105205"/>
            </a:xfrm>
            <a:prstGeom prst="rect">
              <a:avLst/>
            </a:prstGeom>
            <a:solidFill>
              <a:schemeClr val="bg2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400" b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18900000">
              <a:off x="4056214" y="1816905"/>
              <a:ext cx="1103365" cy="1105205"/>
            </a:xfrm>
            <a:prstGeom prst="rect">
              <a:avLst/>
            </a:prstGeom>
            <a:solidFill>
              <a:schemeClr val="bg2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400" b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2" name="Rectangle 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18900000">
              <a:off x="6366028" y="1816905"/>
              <a:ext cx="1104639" cy="1105205"/>
            </a:xfrm>
            <a:prstGeom prst="rect">
              <a:avLst/>
            </a:prstGeom>
            <a:solidFill>
              <a:schemeClr val="bg2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400" b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21" name="TextBox 1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flipH="1">
              <a:off x="1616082" y="2009565"/>
              <a:ext cx="1275170" cy="8228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lnSpc>
                  <a:spcPts val="31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dirty="0">
                  <a:solidFill>
                    <a:srgbClr val="FF0000"/>
                  </a:solidFill>
                  <a:latin typeface="+mn-ea"/>
                </a:rPr>
                <a:t>开篇表意</a:t>
              </a:r>
              <a:endParaRPr lang="zh-CN" altLang="en-US" sz="2400" dirty="0">
                <a:solidFill>
                  <a:srgbClr val="FF0000"/>
                </a:solidFill>
                <a:latin typeface="+mn-ea"/>
              </a:endParaRPr>
            </a:p>
            <a:p>
              <a:pPr algn="ctr" fontAlgn="auto">
                <a:lnSpc>
                  <a:spcPts val="31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dirty="0">
                  <a:solidFill>
                    <a:srgbClr val="FF0000"/>
                  </a:solidFill>
                  <a:latin typeface="+mn-ea"/>
                </a:rPr>
                <a:t>提出申请</a:t>
              </a:r>
              <a:endParaRPr lang="zh-CN" altLang="en-US" sz="24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22" name="TextBox 1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4013457" y="2009583"/>
              <a:ext cx="1273898" cy="8228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lnSpc>
                  <a:spcPts val="31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dirty="0">
                  <a:solidFill>
                    <a:srgbClr val="FF0000"/>
                  </a:solidFill>
                  <a:latin typeface="+mn-ea"/>
                </a:rPr>
                <a:t>申请理由阐述优势</a:t>
              </a:r>
              <a:endParaRPr lang="zh-CN" altLang="en-US" sz="24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23" name="TextBox 1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6324797" y="2009323"/>
              <a:ext cx="1275170" cy="8228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 fontAlgn="auto">
                <a:lnSpc>
                  <a:spcPts val="318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rgbClr val="FF0000"/>
                  </a:solidFill>
                  <a:latin typeface="+mn-ea"/>
                </a:rPr>
                <a:t>结尾点题盼</a:t>
              </a:r>
              <a:r>
                <a:rPr lang="zh-CN" altLang="en-US" sz="2400" dirty="0">
                  <a:solidFill>
                    <a:srgbClr val="FF0000"/>
                  </a:solidFill>
                  <a:latin typeface="+mn-ea"/>
                  <a:sym typeface="+mn-ea"/>
                </a:rPr>
                <a:t>回复</a:t>
              </a:r>
              <a:r>
                <a:rPr lang="zh-CN" altLang="en-US" sz="2400" dirty="0">
                  <a:solidFill>
                    <a:srgbClr val="FF0000"/>
                  </a:solidFill>
                  <a:latin typeface="+mn-ea"/>
                </a:rPr>
                <a:t> </a:t>
              </a:r>
              <a:endParaRPr lang="zh-CN" altLang="en-US" sz="2400" dirty="0">
                <a:solidFill>
                  <a:srgbClr val="FF0000"/>
                </a:solidFill>
                <a:latin typeface="+mn-ea"/>
              </a:endParaRPr>
            </a:p>
          </p:txBody>
        </p:sp>
      </p:grpSp>
      <p:sp>
        <p:nvSpPr>
          <p:cNvPr id="13" name="TextBox 16"/>
          <p:cNvSpPr txBox="1"/>
          <p:nvPr>
            <p:custDataLst>
              <p:tags r:id="rId11"/>
            </p:custDataLst>
          </p:nvPr>
        </p:nvSpPr>
        <p:spPr>
          <a:xfrm>
            <a:off x="942975" y="3463290"/>
            <a:ext cx="3157855" cy="2676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Calibri" panose="020F0502020204030204" charset="0"/>
              </a:rPr>
              <a:t>Li </a:t>
            </a:r>
            <a:r>
              <a:rPr lang="en-US" altLang="zh-CN" sz="2800" dirty="0" err="1">
                <a:latin typeface="Calibri" panose="020F0502020204030204" charset="0"/>
              </a:rPr>
              <a:t>Hua’s</a:t>
            </a:r>
            <a:r>
              <a:rPr lang="en-US" altLang="zh-CN" sz="2800" dirty="0">
                <a:latin typeface="Calibri" panose="020F050202020403020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charset="0"/>
              </a:rPr>
              <a:t> identity</a:t>
            </a:r>
            <a:endParaRPr lang="en-US" altLang="zh-CN" sz="2800" dirty="0">
              <a:latin typeface="Calibri" panose="020F050202020403020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dirty="0">
              <a:latin typeface="Calibri" panose="020F050202020403020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Calibri" panose="020F0502020204030204" charset="0"/>
              </a:rPr>
              <a:t>Note: </a:t>
            </a:r>
            <a:endParaRPr lang="en-US" altLang="zh-CN" sz="2800" dirty="0">
              <a:latin typeface="Calibri" panose="020F050202020403020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rgbClr val="FF0000"/>
                </a:solidFill>
                <a:latin typeface="Calibri" panose="020F0502020204030204" charset="0"/>
              </a:rPr>
              <a:t>the relationship </a:t>
            </a:r>
            <a:r>
              <a:rPr lang="en-US" altLang="zh-CN" sz="2800" dirty="0">
                <a:latin typeface="Calibri" panose="020F0502020204030204" charset="0"/>
              </a:rPr>
              <a:t>between Li </a:t>
            </a:r>
            <a:r>
              <a:rPr lang="en-US" altLang="zh-CN" sz="2800" dirty="0" err="1">
                <a:latin typeface="Calibri" panose="020F0502020204030204" charset="0"/>
              </a:rPr>
              <a:t>Hua</a:t>
            </a:r>
            <a:r>
              <a:rPr lang="en-US" altLang="zh-CN" sz="2800" dirty="0">
                <a:latin typeface="Calibri" panose="020F0502020204030204" charset="0"/>
              </a:rPr>
              <a:t> and the receiver</a:t>
            </a:r>
            <a:endParaRPr lang="en-US" altLang="zh-CN" sz="2800" dirty="0">
              <a:latin typeface="Calibri" panose="020F05020202040302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6365" y="124460"/>
            <a:ext cx="1114869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None/>
            </a:pPr>
            <a:r>
              <a:rPr lang="en-US" altLang="zh-CN" sz="3200" b="1" dirty="0">
                <a:highlight>
                  <a:srgbClr val="00FFFF"/>
                </a:highlight>
              </a:rPr>
              <a:t>Part 1 </a:t>
            </a:r>
            <a:r>
              <a:rPr lang="zh-CN" altLang="en-US" sz="3200" b="1" dirty="0">
                <a:highlight>
                  <a:srgbClr val="00FFFF"/>
                </a:highlight>
              </a:rPr>
              <a:t>夺人眼球开头句——开篇表意，提出申请   </a:t>
            </a:r>
            <a:endParaRPr lang="zh-CN" altLang="en-US" sz="3200" b="1" dirty="0">
              <a:highlight>
                <a:srgbClr val="00FFFF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1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7"/>
          <p:cNvSpPr txBox="1"/>
          <p:nvPr>
            <p:custDataLst>
              <p:tags r:id="rId1"/>
            </p:custDataLst>
          </p:nvPr>
        </p:nvSpPr>
        <p:spPr>
          <a:xfrm>
            <a:off x="635" y="881380"/>
            <a:ext cx="12191365" cy="1630045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/>
          <a:p>
            <a:pPr indent="0" algn="just" fontAlgn="auto">
              <a:lnSpc>
                <a:spcPts val="3660"/>
              </a:lnSpc>
              <a:defRPr/>
            </a:pPr>
            <a:r>
              <a:rPr lang="en-US" altLang="zh-CN" sz="2800" dirty="0">
                <a:latin typeface="Calibri" panose="020F0502020204030204" charset="0"/>
              </a:rPr>
              <a:t>Dear Sir or Madam,</a:t>
            </a:r>
            <a:endParaRPr lang="en-US" altLang="zh-CN" sz="2800" dirty="0">
              <a:latin typeface="Calibri" panose="020F0502020204030204" charset="0"/>
            </a:endParaRPr>
          </a:p>
          <a:p>
            <a:pPr indent="0" algn="just" fontAlgn="auto">
              <a:lnSpc>
                <a:spcPts val="3660"/>
              </a:lnSpc>
              <a:defRPr/>
            </a:pPr>
            <a:r>
              <a:rPr lang="en-US" altLang="zh-CN" sz="2800" dirty="0">
                <a:latin typeface="Calibri" panose="020F0502020204030204" charset="0"/>
              </a:rPr>
              <a:t>   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en-US" altLang="zh-CN" sz="2800" dirty="0">
                <a:latin typeface="Calibri" panose="020F0502020204030204" charset="0"/>
              </a:rPr>
              <a:t>I”m Lihua, 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charset="0"/>
              </a:rPr>
              <a:t>a high school student from China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charset="0"/>
              </a:rPr>
              <a:t> </a:t>
            </a:r>
            <a:r>
              <a:rPr lang="en-US" altLang="zh-CN" sz="2800" dirty="0">
                <a:latin typeface="Calibri" panose="020F0502020204030204" charset="0"/>
              </a:rPr>
              <a:t>.  I am very interested in </a:t>
            </a:r>
            <a:endParaRPr lang="en-US" altLang="zh-CN" sz="2800" dirty="0">
              <a:latin typeface="Calibri" panose="020F0502020204030204" charset="0"/>
            </a:endParaRPr>
          </a:p>
          <a:p>
            <a:pPr indent="0" algn="just" fontAlgn="auto">
              <a:lnSpc>
                <a:spcPts val="3660"/>
              </a:lnSpc>
              <a:defRPr/>
            </a:pPr>
            <a:r>
              <a:rPr lang="en-US" altLang="zh-CN" sz="2800" dirty="0">
                <a:latin typeface="Calibri" panose="020F0502020204030204" charset="0"/>
              </a:rPr>
              <a:t> your winter camp.</a:t>
            </a:r>
            <a:endParaRPr lang="en-US" altLang="zh-CN" sz="2800" dirty="0">
              <a:latin typeface="Calibri" panose="020F0502020204030204" charset="0"/>
            </a:endParaRPr>
          </a:p>
          <a:p>
            <a:pPr algn="just">
              <a:defRPr/>
            </a:pPr>
            <a:endParaRPr lang="en-US" altLang="zh-CN" sz="2800" dirty="0">
              <a:latin typeface="Calibri" panose="020F0502020204030204" charset="0"/>
            </a:endParaRPr>
          </a:p>
          <a:p>
            <a:pPr algn="just">
              <a:defRPr/>
            </a:pPr>
            <a:endParaRPr lang="en-US" altLang="zh-CN" sz="2800" dirty="0">
              <a:latin typeface="Calibri" panose="020F0502020204030204" charset="0"/>
            </a:endParaRPr>
          </a:p>
          <a:p>
            <a:pPr algn="just">
              <a:defRPr/>
            </a:pPr>
            <a:endParaRPr lang="en-US" altLang="zh-CN" sz="2800" dirty="0">
              <a:latin typeface="Calibri" panose="020F0502020204030204" charset="0"/>
            </a:endParaRPr>
          </a:p>
          <a:p>
            <a:pPr algn="just">
              <a:defRPr/>
            </a:pPr>
            <a:endParaRPr lang="en-US" altLang="zh-CN" sz="2800" dirty="0">
              <a:latin typeface="Calibri" panose="020F0502020204030204" charset="0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635" y="2792095"/>
            <a:ext cx="12191365" cy="4582160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/>
          <a:p>
            <a:pPr indent="0" algn="l" fontAlgn="auto">
              <a:lnSpc>
                <a:spcPts val="4360"/>
              </a:lnSpc>
              <a:buClrTx/>
              <a:buSzTx/>
              <a:buNone/>
              <a:defRPr/>
            </a:pPr>
            <a:r>
              <a:rPr lang="en-US" altLang="zh-CN" sz="2800" dirty="0">
                <a:latin typeface="Calibri" panose="020F0502020204030204" charset="0"/>
                <a:sym typeface="+mn-ea"/>
              </a:rPr>
              <a:t>★  Delighted to know that _____________________________________________, </a:t>
            </a:r>
            <a:endParaRPr lang="en-US" altLang="zh-CN" sz="2800" dirty="0">
              <a:latin typeface="Calibri" panose="020F0502020204030204" charset="0"/>
              <a:sym typeface="+mn-ea"/>
            </a:endParaRPr>
          </a:p>
          <a:p>
            <a:pPr indent="0" algn="l" fontAlgn="auto">
              <a:lnSpc>
                <a:spcPts val="4360"/>
              </a:lnSpc>
              <a:buClrTx/>
              <a:buSzTx/>
              <a:buNone/>
              <a:defRPr/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charset="0"/>
                <a:sym typeface="+mn-ea"/>
              </a:rPr>
              <a:t> I’m writing to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charset="0"/>
                <a:sym typeface="+mn-ea"/>
              </a:rPr>
              <a:t> </a:t>
            </a:r>
            <a:r>
              <a:rPr lang="en-US" altLang="zh-CN" sz="2800" dirty="0">
                <a:latin typeface="Calibri" panose="020F0502020204030204" charset="0"/>
                <a:sym typeface="+mn-ea"/>
              </a:rPr>
              <a:t>apply to be one of them. </a:t>
            </a:r>
            <a:endParaRPr lang="en-US" altLang="zh-CN" sz="2800" dirty="0">
              <a:latin typeface="Calibri" panose="020F0502020204030204" charset="0"/>
              <a:sym typeface="+mn-ea"/>
            </a:endParaRPr>
          </a:p>
          <a:p>
            <a:pPr indent="0" algn="l" fontAlgn="auto">
              <a:lnSpc>
                <a:spcPts val="4360"/>
              </a:lnSpc>
              <a:buClrTx/>
              <a:buSzTx/>
              <a:buNone/>
              <a:defRPr/>
            </a:pPr>
            <a:endParaRPr lang="en-US" altLang="zh-CN" sz="2800" dirty="0">
              <a:latin typeface="Calibri" panose="020F0502020204030204" charset="0"/>
              <a:sym typeface="+mn-ea"/>
            </a:endParaRPr>
          </a:p>
          <a:p>
            <a:pPr indent="0" algn="l" fontAlgn="auto">
              <a:lnSpc>
                <a:spcPts val="3960"/>
              </a:lnSpc>
              <a:defRPr/>
            </a:pPr>
            <a:r>
              <a:rPr lang="en-US" altLang="zh-CN" sz="2800" dirty="0">
                <a:latin typeface="Calibri" panose="020F0502020204030204" charset="0"/>
                <a:sym typeface="+mn-ea"/>
              </a:rPr>
              <a:t> 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★ </a:t>
            </a:r>
            <a:r>
              <a:rPr lang="en-US" altLang="zh-CN" sz="2800" dirty="0">
                <a:latin typeface="Calibri" panose="020F0502020204030204" charset="0"/>
                <a:sym typeface="+mn-ea"/>
              </a:rPr>
              <a:t> Interested in 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___________________________________________________,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 algn="l" fontAlgn="auto">
              <a:lnSpc>
                <a:spcPts val="3960"/>
              </a:lnSpc>
              <a:defRPr/>
            </a:pPr>
            <a:r>
              <a:rPr lang="en-US" altLang="zh-CN" sz="2800" dirty="0">
                <a:solidFill>
                  <a:srgbClr val="FF0000"/>
                </a:solidFill>
                <a:latin typeface="Calibri" panose="020F0502020204030204" charset="0"/>
                <a:sym typeface="+mn-ea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charset="0"/>
                <a:sym typeface="+mn-ea"/>
              </a:rPr>
              <a:t>I’d like to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___________________________________.</a:t>
            </a:r>
            <a:endParaRPr lang="en-US" altLang="zh-CN" sz="2800" dirty="0">
              <a:latin typeface="Calibri" panose="020F0502020204030204" charset="0"/>
              <a:sym typeface="+mn-ea"/>
            </a:endParaRPr>
          </a:p>
          <a:p>
            <a:pPr algn="l">
              <a:defRPr/>
            </a:pPr>
            <a:endParaRPr lang="en-US" altLang="zh-CN" sz="2800" dirty="0">
              <a:latin typeface="Calibri" panose="020F0502020204030204" charset="0"/>
              <a:sym typeface="+mn-ea"/>
            </a:endParaRPr>
          </a:p>
          <a:p>
            <a:pPr algn="l">
              <a:defRPr/>
            </a:pPr>
            <a:endParaRPr lang="en-US" altLang="zh-CN" sz="2800" dirty="0">
              <a:latin typeface="Calibri" panose="020F0502020204030204" charset="0"/>
              <a:sym typeface="+mn-ea"/>
            </a:endParaRPr>
          </a:p>
          <a:p>
            <a:pPr algn="l">
              <a:defRPr/>
            </a:pPr>
            <a:endParaRPr lang="en-US" altLang="zh-CN" sz="2800" dirty="0">
              <a:latin typeface="Calibri" panose="020F0502020204030204" charset="0"/>
            </a:endParaRPr>
          </a:p>
          <a:p>
            <a:pPr algn="just">
              <a:defRPr/>
            </a:pPr>
            <a:endParaRPr lang="en-US" altLang="zh-CN" sz="2800" dirty="0">
              <a:latin typeface="Calibri" panose="020F0502020204030204" charset="0"/>
            </a:endParaRPr>
          </a:p>
          <a:p>
            <a:pPr algn="just">
              <a:defRPr/>
            </a:pPr>
            <a:endParaRPr lang="en-US" altLang="zh-CN" sz="2800" dirty="0">
              <a:latin typeface="Calibri" panose="020F050202020403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29435" y="188595"/>
            <a:ext cx="778827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None/>
            </a:pPr>
            <a:r>
              <a:rPr lang="zh-CN" altLang="en-US" sz="3200" b="1" dirty="0">
                <a:highlight>
                  <a:srgbClr val="00FFFF"/>
                </a:highlight>
              </a:rPr>
              <a:t>夺人眼球开头句——开篇表意，提出申请   </a:t>
            </a:r>
            <a:endParaRPr lang="zh-CN" altLang="en-US" sz="3200" b="1" dirty="0">
              <a:highlight>
                <a:srgbClr val="00FFFF"/>
              </a:highlight>
            </a:endParaRPr>
          </a:p>
        </p:txBody>
      </p:sp>
      <p:sp>
        <p:nvSpPr>
          <p:cNvPr id="3" name="左弧形箭头 2"/>
          <p:cNvSpPr/>
          <p:nvPr/>
        </p:nvSpPr>
        <p:spPr>
          <a:xfrm>
            <a:off x="905510" y="2183130"/>
            <a:ext cx="422910" cy="95313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TextBox 17"/>
          <p:cNvSpPr txBox="1"/>
          <p:nvPr>
            <p:custDataLst>
              <p:tags r:id="rId2"/>
            </p:custDataLst>
          </p:nvPr>
        </p:nvSpPr>
        <p:spPr>
          <a:xfrm>
            <a:off x="4017645" y="2870835"/>
            <a:ext cx="7787640" cy="55816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altLang="zh-CN" sz="2800" dirty="0">
                <a:solidFill>
                  <a:srgbClr val="FF0000"/>
                </a:solidFill>
                <a:latin typeface="Calibri" panose="020F0502020204030204" charset="0"/>
              </a:rPr>
              <a:t> you  are recruiting members for the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charset="0"/>
                <a:sym typeface="+mn-ea"/>
              </a:rPr>
              <a:t>winter camp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charset="0"/>
              </a:rPr>
              <a:t> </a:t>
            </a:r>
            <a:endParaRPr lang="en-US" altLang="zh-CN" sz="2800" dirty="0">
              <a:latin typeface="Calibri" panose="020F0502020204030204" charset="0"/>
            </a:endParaRPr>
          </a:p>
        </p:txBody>
      </p:sp>
      <p:sp>
        <p:nvSpPr>
          <p:cNvPr id="4" name="TextBox 17"/>
          <p:cNvSpPr txBox="1"/>
          <p:nvPr>
            <p:custDataLst>
              <p:tags r:id="rId3"/>
            </p:custDataLst>
          </p:nvPr>
        </p:nvSpPr>
        <p:spPr>
          <a:xfrm>
            <a:off x="2581275" y="4422140"/>
            <a:ext cx="9458960" cy="58039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altLang="zh-CN" sz="2800" dirty="0">
                <a:solidFill>
                  <a:srgbClr val="FF0000"/>
                </a:solidFill>
                <a:latin typeface="Calibri" panose="020F0502020204030204" charset="0"/>
                <a:sym typeface="+mn-ea"/>
              </a:rPr>
              <a:t>the winter camp recently advertised  on the Internet,</a:t>
            </a:r>
            <a:r>
              <a:rPr lang="en-US" altLang="zh-CN" sz="2800" dirty="0">
                <a:latin typeface="Calibri" panose="020F0502020204030204" charset="0"/>
                <a:sym typeface="+mn-ea"/>
              </a:rPr>
              <a:t> 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charset="0"/>
              </a:rPr>
              <a:t> </a:t>
            </a:r>
            <a:endParaRPr lang="en-US" altLang="zh-CN" sz="2800" dirty="0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5" name="TextBox 17"/>
          <p:cNvSpPr txBox="1"/>
          <p:nvPr>
            <p:custDataLst>
              <p:tags r:id="rId4"/>
            </p:custDataLst>
          </p:nvPr>
        </p:nvSpPr>
        <p:spPr>
          <a:xfrm>
            <a:off x="1688465" y="5002530"/>
            <a:ext cx="7787640" cy="50990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altLang="zh-CN" sz="2800" dirty="0">
                <a:solidFill>
                  <a:srgbClr val="FF0000"/>
                </a:solidFill>
                <a:latin typeface="Calibri" panose="020F0502020204030204" charset="0"/>
              </a:rPr>
              <a:t>join it/ take part in it / participate in it  </a:t>
            </a:r>
            <a:endParaRPr lang="en-US" altLang="zh-CN" sz="2800" dirty="0">
              <a:solidFill>
                <a:srgbClr val="FF0000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9" grpId="0" bldLvl="0" animBg="1"/>
      <p:bldP spid="3" grpId="0" bldLvl="0" animBg="1"/>
      <p:bldP spid="6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/>
          <p:nvPr>
            <p:custDataLst>
              <p:tags r:id="rId1"/>
            </p:custDataLst>
          </p:nvPr>
        </p:nvSpPr>
        <p:spPr>
          <a:xfrm>
            <a:off x="121285" y="1410970"/>
            <a:ext cx="11950065" cy="5321935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/>
          <a:p>
            <a:pPr lvl="0" algn="just">
              <a:lnSpc>
                <a:spcPts val="4360"/>
              </a:lnSpc>
              <a:buClrTx/>
              <a:buSzTx/>
              <a:buFontTx/>
              <a:defRPr/>
            </a:pPr>
            <a:r>
              <a:rPr lang="en-US" altLang="zh-CN" sz="2800" dirty="0">
                <a:latin typeface="Calibri" panose="020F0502020204030204" charset="0"/>
                <a:sym typeface="+mn-ea"/>
              </a:rPr>
              <a:t>★ Interested in your recently advertised position for... , I’m gladly writing to apply for ... </a:t>
            </a:r>
            <a:endParaRPr lang="en-US" altLang="zh-CN" sz="2800" dirty="0">
              <a:latin typeface="Calibri" panose="020F0502020204030204" charset="0"/>
              <a:sym typeface="+mn-ea"/>
            </a:endParaRPr>
          </a:p>
          <a:p>
            <a:pPr lvl="0" algn="just">
              <a:lnSpc>
                <a:spcPts val="4360"/>
              </a:lnSpc>
              <a:buClrTx/>
              <a:buSzTx/>
              <a:buFontTx/>
              <a:defRPr/>
            </a:pPr>
            <a:r>
              <a:rPr lang="en-US" altLang="zh-CN" sz="2800" dirty="0">
                <a:latin typeface="Calibri" panose="020F0502020204030204" charset="0"/>
                <a:sym typeface="+mn-ea"/>
              </a:rPr>
              <a:t>★ Learning that volunteers are needed for ..., I can’t wait to apply for it.</a:t>
            </a:r>
            <a:endParaRPr lang="en-US" altLang="zh-CN" sz="2800" dirty="0">
              <a:latin typeface="Calibri" panose="020F0502020204030204" charset="0"/>
              <a:sym typeface="+mn-ea"/>
            </a:endParaRPr>
          </a:p>
          <a:p>
            <a:pPr lvl="0" algn="just">
              <a:lnSpc>
                <a:spcPts val="4360"/>
              </a:lnSpc>
              <a:buClrTx/>
              <a:buSzTx/>
              <a:buFontTx/>
              <a:defRPr/>
            </a:pPr>
            <a:r>
              <a:rPr lang="en-US" altLang="zh-CN" sz="2800" dirty="0">
                <a:latin typeface="Calibri" panose="020F0502020204030204" charset="0"/>
                <a:sym typeface="+mn-ea"/>
              </a:rPr>
              <a:t>★ I have recently heard that some ... are needed, which aroused my great interest.</a:t>
            </a:r>
            <a:endParaRPr lang="en-US" altLang="zh-CN" sz="2800" dirty="0">
              <a:latin typeface="Calibri" panose="020F0502020204030204" charset="0"/>
              <a:sym typeface="+mn-ea"/>
            </a:endParaRPr>
          </a:p>
          <a:p>
            <a:pPr lvl="0" algn="just">
              <a:lnSpc>
                <a:spcPts val="4360"/>
              </a:lnSpc>
              <a:buClrTx/>
              <a:buSzTx/>
              <a:buFontTx/>
              <a:defRPr/>
            </a:pPr>
            <a:r>
              <a:rPr lang="en-US" altLang="zh-CN" sz="2800" dirty="0">
                <a:latin typeface="Calibri" panose="020F0502020204030204" charset="0"/>
                <a:sym typeface="+mn-ea"/>
              </a:rPr>
              <a:t>★ Having been attracted by the position ... posted on the website, I couldn’t contain my excitement to apply for it.</a:t>
            </a:r>
            <a:endParaRPr lang="en-US" altLang="zh-CN" sz="2800" dirty="0">
              <a:latin typeface="Calibri" panose="020F0502020204030204" charset="0"/>
              <a:sym typeface="+mn-ea"/>
            </a:endParaRPr>
          </a:p>
          <a:p>
            <a:pPr lvl="0" algn="just">
              <a:lnSpc>
                <a:spcPts val="4360"/>
              </a:lnSpc>
              <a:buClrTx/>
              <a:buSzTx/>
              <a:buFontTx/>
              <a:defRPr/>
            </a:pPr>
            <a:r>
              <a:rPr lang="en-US" altLang="zh-CN" sz="2800" dirty="0">
                <a:latin typeface="Calibri" panose="020F0502020204030204" charset="0"/>
                <a:sym typeface="+mn-ea"/>
              </a:rPr>
              <a:t>★  Being a volunteer in... has long been my dream, so  I’m writing with the hope that you can give me a chance.</a:t>
            </a:r>
            <a:endParaRPr lang="en-US" altLang="zh-CN" sz="2800" dirty="0">
              <a:latin typeface="Calibri" panose="020F0502020204030204" charset="0"/>
              <a:sym typeface="+mn-ea"/>
            </a:endParaRPr>
          </a:p>
          <a:p>
            <a:pPr lvl="0" algn="l">
              <a:lnSpc>
                <a:spcPts val="4360"/>
              </a:lnSpc>
              <a:buClrTx/>
              <a:buSzTx/>
              <a:buFontTx/>
              <a:defRPr/>
            </a:pPr>
            <a:endParaRPr lang="en-US" altLang="zh-CN" sz="2800" dirty="0">
              <a:latin typeface="Calibri" panose="020F0502020204030204" charset="0"/>
              <a:sym typeface="+mn-ea"/>
            </a:endParaRPr>
          </a:p>
          <a:p>
            <a:pPr lvl="0" algn="l">
              <a:lnSpc>
                <a:spcPts val="4360"/>
              </a:lnSpc>
              <a:buClrTx/>
              <a:buSzTx/>
              <a:buFontTx/>
              <a:defRPr/>
            </a:pPr>
            <a:endParaRPr lang="en-US" altLang="zh-CN" sz="2800" dirty="0">
              <a:latin typeface="Calibri" panose="020F0502020204030204" charset="0"/>
              <a:sym typeface="+mn-ea"/>
            </a:endParaRPr>
          </a:p>
          <a:p>
            <a:pPr lvl="0" algn="l">
              <a:lnSpc>
                <a:spcPts val="4360"/>
              </a:lnSpc>
              <a:buClrTx/>
              <a:buSzTx/>
              <a:buFontTx/>
              <a:defRPr/>
            </a:pPr>
            <a:endParaRPr lang="en-US" altLang="zh-CN" sz="2800" dirty="0">
              <a:latin typeface="Calibri" panose="020F0502020204030204" charset="0"/>
              <a:sym typeface="+mn-ea"/>
            </a:endParaRPr>
          </a:p>
          <a:p>
            <a:pPr lvl="0" algn="l">
              <a:lnSpc>
                <a:spcPts val="4360"/>
              </a:lnSpc>
              <a:buClrTx/>
              <a:buSzTx/>
              <a:buFontTx/>
              <a:defRPr/>
            </a:pPr>
            <a:endParaRPr lang="en-US" altLang="zh-CN" sz="2800" dirty="0">
              <a:latin typeface="Calibri" panose="020F050202020403020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5" y="889000"/>
            <a:ext cx="1251013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>
                <a:latin typeface="Arial" panose="020B0604020202020204" pitchFamily="34" charset="0"/>
                <a:ea typeface="微软雅黑" panose="020B0503020204020204" charset="-122"/>
              </a:rPr>
              <a:t>     </a:t>
            </a:r>
            <a:r>
              <a:rPr lang="en-US" altLang="zh-CN" sz="2800">
                <a:latin typeface="Microsoft YaHei UI" panose="020B0503020204020204" charset="-122"/>
                <a:ea typeface="Microsoft YaHei UI" panose="020B0503020204020204" charset="-122"/>
              </a:rPr>
              <a:t>More sentences to express eagerness for an application.  </a:t>
            </a:r>
            <a:endParaRPr lang="en-US" altLang="zh-CN" sz="280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459990" y="180340"/>
            <a:ext cx="535051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None/>
            </a:pPr>
            <a:r>
              <a:rPr lang="zh-CN" altLang="en-US" sz="3200" b="1" dirty="0">
                <a:highlight>
                  <a:srgbClr val="00FFFF"/>
                </a:highlight>
              </a:rPr>
              <a:t>夺人眼球开头句:   举一反三</a:t>
            </a:r>
            <a:endParaRPr lang="zh-CN" altLang="en-US" sz="3200" b="1" dirty="0">
              <a:highlight>
                <a:srgbClr val="00FFFF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25" r="37890"/>
          <a:stretch>
            <a:fillRect/>
          </a:stretch>
        </p:blipFill>
        <p:spPr>
          <a:xfrm flipH="1">
            <a:off x="8520608" y="4520769"/>
            <a:ext cx="3671392" cy="2337232"/>
          </a:xfrm>
          <a:custGeom>
            <a:avLst/>
            <a:gdLst>
              <a:gd name="connsiteX0" fmla="*/ 0 w 6972301"/>
              <a:gd name="connsiteY0" fmla="*/ 0 h 4438612"/>
              <a:gd name="connsiteX1" fmla="*/ 6972301 w 6972301"/>
              <a:gd name="connsiteY1" fmla="*/ 1 h 4438612"/>
              <a:gd name="connsiteX2" fmla="*/ 6972301 w 6972301"/>
              <a:gd name="connsiteY2" fmla="*/ 4438612 h 4438612"/>
              <a:gd name="connsiteX3" fmla="*/ 0 w 6972301"/>
              <a:gd name="connsiteY3" fmla="*/ 4438611 h 4438612"/>
              <a:gd name="connsiteX4" fmla="*/ 0 w 6972301"/>
              <a:gd name="connsiteY4" fmla="*/ 0 h 443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2301" h="4438612">
                <a:moveTo>
                  <a:pt x="0" y="0"/>
                </a:moveTo>
                <a:lnTo>
                  <a:pt x="6972301" y="1"/>
                </a:lnTo>
                <a:lnTo>
                  <a:pt x="6972301" y="4438612"/>
                </a:lnTo>
                <a:lnTo>
                  <a:pt x="0" y="4438611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5" name="组合 5"/>
          <p:cNvGrpSpPr/>
          <p:nvPr/>
        </p:nvGrpSpPr>
        <p:grpSpPr bwMode="auto">
          <a:xfrm>
            <a:off x="981075" y="1341120"/>
            <a:ext cx="9144635" cy="2847975"/>
            <a:chOff x="1167355" y="1217191"/>
            <a:chExt cx="6892537" cy="2300813"/>
          </a:xfrm>
        </p:grpSpPr>
        <p:sp>
          <p:nvSpPr>
            <p:cNvPr id="16" name="Freeform 4"/>
            <p:cNvSpPr/>
            <p:nvPr>
              <p:custDataLst>
                <p:tags r:id="rId2"/>
              </p:custDataLst>
            </p:nvPr>
          </p:nvSpPr>
          <p:spPr bwMode="auto">
            <a:xfrm>
              <a:off x="1167355" y="1217191"/>
              <a:ext cx="4407100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400" b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17" name="Freeform 5"/>
            <p:cNvSpPr/>
            <p:nvPr>
              <p:custDataLst>
                <p:tags r:id="rId3"/>
              </p:custDataLst>
            </p:nvPr>
          </p:nvSpPr>
          <p:spPr bwMode="auto">
            <a:xfrm flipH="1" flipV="1">
              <a:off x="3652791" y="1217191"/>
              <a:ext cx="4407101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400" b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18" name="Rectangle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18900000">
              <a:off x="1723492" y="1816905"/>
              <a:ext cx="1104639" cy="1105205"/>
            </a:xfrm>
            <a:prstGeom prst="rect">
              <a:avLst/>
            </a:prstGeom>
            <a:solidFill>
              <a:schemeClr val="bg2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400" b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18900000">
              <a:off x="4056214" y="1816905"/>
              <a:ext cx="1103365" cy="1105205"/>
            </a:xfrm>
            <a:prstGeom prst="rect">
              <a:avLst/>
            </a:prstGeom>
            <a:solidFill>
              <a:schemeClr val="bg2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400" b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2" name="Rectangle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18900000">
              <a:off x="6366028" y="1816905"/>
              <a:ext cx="1104639" cy="1105205"/>
            </a:xfrm>
            <a:prstGeom prst="rect">
              <a:avLst/>
            </a:prstGeom>
            <a:solidFill>
              <a:schemeClr val="bg2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400" b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21" name="TextBox 1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1616591" y="2177243"/>
              <a:ext cx="1275170" cy="37192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 dirty="0">
                  <a:solidFill>
                    <a:srgbClr val="FF0000"/>
                  </a:solidFill>
                  <a:latin typeface="+mn-ea"/>
                </a:rPr>
                <a:t>自我介绍</a:t>
              </a:r>
              <a:endParaRPr lang="zh-CN" altLang="en-US" sz="24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22" name="TextBox 1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flipH="1">
              <a:off x="3953385" y="2177261"/>
              <a:ext cx="1273898" cy="37192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 dirty="0">
                  <a:solidFill>
                    <a:srgbClr val="FF0000"/>
                  </a:solidFill>
                  <a:latin typeface="+mn-ea"/>
                </a:rPr>
                <a:t>写信目的</a:t>
              </a:r>
              <a:endParaRPr lang="zh-CN" altLang="en-US" sz="24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23" name="TextBox 1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6289670" y="2174696"/>
              <a:ext cx="1275170" cy="67049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rgbClr val="FF0000"/>
                  </a:solidFill>
                  <a:latin typeface="+mn-ea"/>
                  <a:sym typeface="+mn-ea"/>
                </a:rPr>
                <a:t>申请理由阐述优势</a:t>
              </a:r>
              <a:endParaRPr lang="zh-CN" altLang="en-US" sz="2400" dirty="0">
                <a:solidFill>
                  <a:srgbClr val="FF0000"/>
                </a:solidFill>
                <a:latin typeface="+mn-ea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718185" y="1341120"/>
            <a:ext cx="6503035" cy="3048635"/>
          </a:xfrm>
          <a:prstGeom prst="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4" name="TextBox 17"/>
          <p:cNvSpPr txBox="1"/>
          <p:nvPr/>
        </p:nvSpPr>
        <p:spPr>
          <a:xfrm>
            <a:off x="981075" y="1516380"/>
            <a:ext cx="12192000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Calibri" panose="020F0502020204030204" charset="0"/>
              </a:rPr>
              <a:t>How to show your qualifications </a:t>
            </a:r>
            <a:endParaRPr lang="en-US" altLang="zh-CN" sz="3200" b="1" dirty="0">
              <a:solidFill>
                <a:srgbClr val="FF0000"/>
              </a:solidFill>
              <a:latin typeface="Calibri" panose="020F050202020403020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Calibri" panose="020F0502020204030204" charset="0"/>
              </a:rPr>
              <a:t>and advantages ?</a:t>
            </a:r>
            <a:endParaRPr lang="en-US" altLang="zh-CN" sz="3200" b="1" dirty="0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7" name="TextBox 17"/>
          <p:cNvSpPr txBox="1"/>
          <p:nvPr/>
        </p:nvSpPr>
        <p:spPr>
          <a:xfrm>
            <a:off x="981075" y="3327400"/>
            <a:ext cx="10658475" cy="190055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indent="0" algn="just" fontAlgn="auto">
              <a:lnSpc>
                <a:spcPts val="3960"/>
              </a:lnSpc>
              <a:buClrTx/>
              <a:buSzTx/>
              <a:buFontTx/>
              <a:defRPr/>
            </a:pPr>
            <a:r>
              <a:rPr lang="en-US" altLang="zh-CN" sz="2800" dirty="0">
                <a:latin typeface="Calibri" panose="020F0502020204030204" charset="0"/>
              </a:rPr>
              <a:t>1. 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Yu Gothic UI Semilight" panose="020B0400000000000000" charset="-128"/>
              </a:rPr>
              <a:t> 资格（证书或必备语言能力）</a:t>
            </a:r>
            <a:endParaRPr lang="zh-CN" altLang="en-US" sz="2800" dirty="0">
              <a:latin typeface="Calibri" panose="020F0502020204030204" charset="0"/>
            </a:endParaRPr>
          </a:p>
          <a:p>
            <a:pPr indent="0" algn="just" fontAlgn="auto">
              <a:lnSpc>
                <a:spcPts val="3960"/>
              </a:lnSpc>
              <a:buClrTx/>
              <a:buSzTx/>
              <a:buFontTx/>
              <a:defRPr/>
            </a:pPr>
            <a:r>
              <a:rPr lang="en-US" altLang="zh-CN" sz="2800" dirty="0">
                <a:latin typeface="Calibri" panose="020F0502020204030204" charset="0"/>
                <a:sym typeface="+mn-ea"/>
              </a:rPr>
              <a:t>    </a:t>
            </a:r>
            <a:r>
              <a:rPr lang="zh-CN" altLang="en-US" sz="2800" dirty="0">
                <a:latin typeface="Calibri" panose="020F0502020204030204" charset="0"/>
                <a:sym typeface="+mn-ea"/>
              </a:rPr>
              <a:t> </a:t>
            </a:r>
            <a:r>
              <a:rPr lang="en-US" altLang="zh-CN" sz="2800" dirty="0">
                <a:latin typeface="Calibri" panose="020F0502020204030204" charset="0"/>
                <a:sym typeface="+mn-ea"/>
              </a:rPr>
              <a:t>be qualified for ,  </a:t>
            </a:r>
            <a:r>
              <a:rPr lang="en-US" altLang="zh-CN" sz="2800" dirty="0">
                <a:latin typeface="Calibri" panose="020F0502020204030204" charset="0"/>
              </a:rPr>
              <a:t>a good command of oral/spoken English</a:t>
            </a:r>
            <a:endParaRPr lang="en-US" altLang="zh-CN" sz="2800" dirty="0">
              <a:latin typeface="Calibri" panose="020F0502020204030204" charset="0"/>
            </a:endParaRPr>
          </a:p>
          <a:p>
            <a:pPr indent="0" algn="just" fontAlgn="auto">
              <a:lnSpc>
                <a:spcPts val="3960"/>
              </a:lnSpc>
              <a:buClrTx/>
              <a:buSzTx/>
              <a:buFontTx/>
              <a:defRPr/>
            </a:pPr>
            <a:r>
              <a:rPr lang="en-US" altLang="zh-CN" sz="2800" dirty="0">
                <a:latin typeface="Calibri" panose="020F0502020204030204" charset="0"/>
              </a:rPr>
              <a:t>2.  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Yu Gothic UI Semilight" panose="020B0400000000000000" charset="-128"/>
              </a:rPr>
              <a:t>性格优势  交际能力</a:t>
            </a:r>
            <a:endParaRPr lang="zh-CN" altLang="en-US" sz="2800" dirty="0">
              <a:latin typeface="Calibri" panose="020F0502020204030204" charset="0"/>
            </a:endParaRPr>
          </a:p>
          <a:p>
            <a:pPr indent="0" algn="just" fontAlgn="auto">
              <a:lnSpc>
                <a:spcPts val="3960"/>
              </a:lnSpc>
              <a:buClrTx/>
              <a:buSzTx/>
              <a:buFontTx/>
              <a:defRPr/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charset="0"/>
              </a:rPr>
              <a:t> be optimistic and enthusiastic </a:t>
            </a:r>
            <a:endParaRPr lang="en-US" altLang="zh-CN" sz="2800" dirty="0">
              <a:solidFill>
                <a:schemeClr val="tx1"/>
              </a:solidFill>
              <a:latin typeface="Calibri" panose="020F0502020204030204" charset="0"/>
            </a:endParaRPr>
          </a:p>
          <a:p>
            <a:pPr indent="0" algn="just" fontAlgn="auto">
              <a:lnSpc>
                <a:spcPts val="3960"/>
              </a:lnSpc>
              <a:defRPr/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charset="0"/>
              </a:rPr>
              <a:t>3</a:t>
            </a:r>
            <a:r>
              <a:rPr lang="zh-CN" altLang="en-US" sz="2800" dirty="0">
                <a:solidFill>
                  <a:schemeClr val="tx1"/>
                </a:solidFill>
                <a:latin typeface="Yu Gothic UI Semilight" panose="020B0400000000000000" charset="-128"/>
                <a:ea typeface="Yu Gothic UI Semilight" panose="020B0400000000000000" charset="-128"/>
                <a:cs typeface="Yu Gothic UI Semilight" panose="020B0400000000000000" charset="-128"/>
              </a:rPr>
              <a:t>.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Yu Gothic UI Semilight" panose="020B0400000000000000" charset="-128"/>
              </a:rPr>
              <a:t>  相关经验 </a:t>
            </a:r>
            <a:endParaRPr lang="en-US" altLang="zh-CN" sz="2800" dirty="0">
              <a:solidFill>
                <a:schemeClr val="tx1"/>
              </a:solidFill>
              <a:latin typeface="Calibri" panose="020F0502020204030204" charset="0"/>
            </a:endParaRPr>
          </a:p>
          <a:p>
            <a:pPr indent="0" algn="just" fontAlgn="auto">
              <a:lnSpc>
                <a:spcPts val="3960"/>
              </a:lnSpc>
              <a:defRPr/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charset="0"/>
              </a:rPr>
              <a:t>  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charset="0"/>
                <a:sym typeface="+mn-ea"/>
              </a:rPr>
              <a:t>previous experience</a:t>
            </a:r>
            <a:endParaRPr lang="en-US" altLang="zh-CN" sz="2800" dirty="0">
              <a:solidFill>
                <a:schemeClr val="tx1"/>
              </a:solidFill>
              <a:latin typeface="Calibri" panose="020F05020202040302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9400" y="197485"/>
            <a:ext cx="1191260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3200" b="1" dirty="0">
                <a:highlight>
                  <a:srgbClr val="00FFFF"/>
                </a:highlight>
                <a:sym typeface="+mn-ea"/>
              </a:rPr>
              <a:t>Part 2  </a:t>
            </a:r>
            <a:r>
              <a:rPr lang="zh-CN" altLang="en-US" sz="3200" b="1" dirty="0">
                <a:highlight>
                  <a:srgbClr val="00FFFF"/>
                </a:highlight>
                <a:sym typeface="+mn-ea"/>
              </a:rPr>
              <a:t>亮点出彩篇中句</a:t>
            </a:r>
            <a:r>
              <a:rPr lang="en-US" altLang="zh-CN" sz="3200" b="1" dirty="0">
                <a:highlight>
                  <a:srgbClr val="00FFFF"/>
                </a:highlight>
                <a:sym typeface="+mn-ea"/>
              </a:rPr>
              <a:t> </a:t>
            </a:r>
            <a:endParaRPr lang="en-US" altLang="zh-CN" sz="3200" b="1" dirty="0">
              <a:highlight>
                <a:srgbClr val="00FFFF"/>
              </a:highlight>
              <a:sym typeface="+mn-ea"/>
            </a:endParaRPr>
          </a:p>
          <a:p>
            <a:pPr algn="l"/>
            <a:r>
              <a:rPr lang="en-US" altLang="zh-CN" sz="3200" b="1" dirty="0">
                <a:highlight>
                  <a:srgbClr val="00FFFF"/>
                </a:highlight>
                <a:sym typeface="+mn-ea"/>
              </a:rPr>
              <a:t>  —— </a:t>
            </a:r>
            <a:r>
              <a:rPr lang="zh-CN" sz="3200" b="1" dirty="0">
                <a:highlight>
                  <a:srgbClr val="00FFFF"/>
                </a:highlight>
                <a:sym typeface="+mn-ea"/>
              </a:rPr>
              <a:t>阐述优势</a:t>
            </a:r>
            <a:r>
              <a:rPr lang="en-US" altLang="zh-CN" sz="3200" b="1" dirty="0">
                <a:highlight>
                  <a:srgbClr val="00FFFF"/>
                </a:highlight>
                <a:sym typeface="+mn-ea"/>
              </a:rPr>
              <a:t>(</a:t>
            </a:r>
            <a:r>
              <a:rPr lang="zh-CN" altLang="en-US" sz="3200" b="1" dirty="0">
                <a:highlight>
                  <a:srgbClr val="00FFFF"/>
                </a:highlight>
                <a:sym typeface="+mn-ea"/>
              </a:rPr>
              <a:t>资格、性格特征、语言能力、交际能力和相关经验</a:t>
            </a:r>
            <a:endParaRPr lang="en-US" altLang="zh-CN" sz="3200" b="1" dirty="0">
              <a:solidFill>
                <a:srgbClr val="FF0000"/>
              </a:solidFill>
              <a:highlight>
                <a:srgbClr val="00FFFF"/>
              </a:highlight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63195" y="180340"/>
            <a:ext cx="1191260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200" b="1" dirty="0">
                <a:highlight>
                  <a:srgbClr val="00FFFF"/>
                </a:highlight>
                <a:sym typeface="+mn-ea"/>
              </a:rPr>
              <a:t>亮点出彩篇中句</a:t>
            </a:r>
            <a:r>
              <a:rPr lang="en-US" altLang="zh-CN" sz="3200" b="1" dirty="0">
                <a:highlight>
                  <a:srgbClr val="00FFFF"/>
                </a:highlight>
                <a:sym typeface="+mn-ea"/>
              </a:rPr>
              <a:t> </a:t>
            </a:r>
            <a:endParaRPr lang="en-US" altLang="zh-CN" sz="3200" b="1" dirty="0">
              <a:highlight>
                <a:srgbClr val="00FFFF"/>
              </a:highlight>
              <a:sym typeface="+mn-ea"/>
            </a:endParaRPr>
          </a:p>
          <a:p>
            <a:pPr algn="l"/>
            <a:r>
              <a:rPr lang="en-US" altLang="zh-CN" sz="3200" b="1" dirty="0">
                <a:highlight>
                  <a:srgbClr val="00FFFF"/>
                </a:highlight>
                <a:sym typeface="+mn-ea"/>
              </a:rPr>
              <a:t> —— </a:t>
            </a:r>
            <a:r>
              <a:rPr lang="zh-CN" sz="3200" b="1" dirty="0">
                <a:highlight>
                  <a:srgbClr val="00FFFF"/>
                </a:highlight>
                <a:sym typeface="+mn-ea"/>
              </a:rPr>
              <a:t>阐述优势</a:t>
            </a:r>
            <a:r>
              <a:rPr lang="en-US" altLang="zh-CN" sz="3200" b="1" dirty="0">
                <a:highlight>
                  <a:srgbClr val="00FFFF"/>
                </a:highlight>
                <a:sym typeface="+mn-ea"/>
              </a:rPr>
              <a:t>(</a:t>
            </a:r>
            <a:r>
              <a:rPr lang="zh-CN" altLang="en-US" sz="3200" b="1" dirty="0">
                <a:highlight>
                  <a:srgbClr val="00FFFF"/>
                </a:highlight>
                <a:sym typeface="+mn-ea"/>
              </a:rPr>
              <a:t>资格、性格特征、语言能力、交际能力和相关经验</a:t>
            </a:r>
            <a:endParaRPr lang="en-US" altLang="zh-CN" sz="3200" b="1" dirty="0">
              <a:solidFill>
                <a:srgbClr val="FF0000"/>
              </a:solidFill>
              <a:highlight>
                <a:srgbClr val="00FFFF"/>
              </a:highlight>
              <a:sym typeface="+mn-ea"/>
            </a:endParaRPr>
          </a:p>
        </p:txBody>
      </p:sp>
      <p:sp>
        <p:nvSpPr>
          <p:cNvPr id="9" name="TextBox 17"/>
          <p:cNvSpPr txBox="1"/>
          <p:nvPr>
            <p:custDataLst>
              <p:tags r:id="rId2"/>
            </p:custDataLst>
          </p:nvPr>
        </p:nvSpPr>
        <p:spPr>
          <a:xfrm>
            <a:off x="635" y="1332865"/>
            <a:ext cx="12191365" cy="5525135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/>
          <a:p>
            <a:pPr lvl="0" indent="0" algn="just" fontAlgn="auto">
              <a:lnSpc>
                <a:spcPts val="4460"/>
              </a:lnSpc>
              <a:buClrTx/>
              <a:buSzTx/>
              <a:buFontTx/>
              <a:defRPr/>
            </a:pPr>
            <a:r>
              <a:rPr lang="en-US" altLang="zh-CN" sz="2800" dirty="0">
                <a:latin typeface="Calibri" panose="020F0502020204030204" charset="0"/>
                <a:sym typeface="+mn-ea"/>
              </a:rPr>
              <a:t>★ Having acquired a good knowledge of ..., I’m confident that I’m qualified to  ... </a:t>
            </a:r>
            <a:endParaRPr lang="en-US" altLang="zh-CN" sz="2800" dirty="0">
              <a:latin typeface="Calibri" panose="020F0502020204030204" charset="0"/>
              <a:sym typeface="+mn-ea"/>
            </a:endParaRPr>
          </a:p>
          <a:p>
            <a:pPr lvl="0" indent="0" algn="just" fontAlgn="auto">
              <a:lnSpc>
                <a:spcPts val="4460"/>
              </a:lnSpc>
              <a:buClrTx/>
              <a:buSzTx/>
              <a:buFontTx/>
              <a:defRPr/>
            </a:pPr>
            <a:r>
              <a:rPr lang="en-US" altLang="zh-CN" sz="2800" dirty="0">
                <a:latin typeface="Calibri" panose="020F0502020204030204" charset="0"/>
                <a:sym typeface="+mn-ea"/>
              </a:rPr>
              <a:t>★ Having a good command of oral English enables me to communicate well with </a:t>
            </a:r>
            <a:endParaRPr lang="en-US" altLang="zh-CN" sz="2800" dirty="0">
              <a:latin typeface="Calibri" panose="020F0502020204030204" charset="0"/>
              <a:sym typeface="+mn-ea"/>
            </a:endParaRPr>
          </a:p>
          <a:p>
            <a:pPr lvl="0" indent="0" algn="just" fontAlgn="auto">
              <a:lnSpc>
                <a:spcPts val="4460"/>
              </a:lnSpc>
              <a:buClrTx/>
              <a:buSzTx/>
              <a:buFontTx/>
              <a:defRPr/>
            </a:pPr>
            <a:r>
              <a:rPr lang="en-US" altLang="zh-CN" sz="2800" dirty="0">
                <a:latin typeface="Calibri" panose="020F0502020204030204" charset="0"/>
                <a:sym typeface="+mn-ea"/>
              </a:rPr>
              <a:t>   foreigners.</a:t>
            </a:r>
            <a:endParaRPr lang="en-US" altLang="zh-CN" sz="2800" dirty="0">
              <a:latin typeface="Calibri" panose="020F0502020204030204" charset="0"/>
              <a:sym typeface="+mn-ea"/>
            </a:endParaRPr>
          </a:p>
          <a:p>
            <a:pPr lvl="0" indent="0" algn="just" fontAlgn="auto">
              <a:lnSpc>
                <a:spcPts val="4460"/>
              </a:lnSpc>
              <a:buClrTx/>
              <a:buSzTx/>
              <a:buFontTx/>
              <a:defRPr/>
            </a:pPr>
            <a:r>
              <a:rPr lang="en-US" altLang="zh-CN" sz="2800" dirty="0">
                <a:latin typeface="Calibri" panose="020F0502020204030204" charset="0"/>
                <a:sym typeface="+mn-ea"/>
              </a:rPr>
              <a:t>★ Sociable and responsible, I do believe I’m perfectly qualified to take part in ...</a:t>
            </a:r>
            <a:endParaRPr lang="en-US" altLang="zh-CN" sz="2800" dirty="0">
              <a:latin typeface="Calibri" panose="020F0502020204030204" charset="0"/>
              <a:sym typeface="+mn-ea"/>
            </a:endParaRPr>
          </a:p>
          <a:p>
            <a:pPr lvl="0" indent="0" algn="just" fontAlgn="auto">
              <a:lnSpc>
                <a:spcPts val="4460"/>
              </a:lnSpc>
              <a:buClrTx/>
              <a:buSzTx/>
              <a:buFontTx/>
              <a:defRPr/>
            </a:pPr>
            <a:r>
              <a:rPr lang="en-US" altLang="zh-CN" sz="2800" dirty="0">
                <a:latin typeface="Calibri" panose="020F0502020204030204" charset="0"/>
                <a:sym typeface="+mn-ea"/>
              </a:rPr>
              <a:t>★ Not ony am I outgoing and energetic, but I’m also optimistic and enthusiastic,</a:t>
            </a:r>
            <a:endParaRPr lang="en-US" altLang="zh-CN" sz="2800" dirty="0">
              <a:latin typeface="Calibri" panose="020F0502020204030204" charset="0"/>
              <a:sym typeface="+mn-ea"/>
            </a:endParaRPr>
          </a:p>
          <a:p>
            <a:pPr lvl="0" indent="0" algn="just" fontAlgn="auto">
              <a:lnSpc>
                <a:spcPts val="4460"/>
              </a:lnSpc>
              <a:buClrTx/>
              <a:buSzTx/>
              <a:buFontTx/>
              <a:defRPr/>
            </a:pPr>
            <a:r>
              <a:rPr lang="en-US" altLang="zh-CN" sz="2800" dirty="0">
                <a:latin typeface="Calibri" panose="020F0502020204030204" charset="0"/>
                <a:sym typeface="+mn-ea"/>
              </a:rPr>
              <a:t>   which enables me to do the job well.</a:t>
            </a:r>
            <a:endParaRPr lang="en-US" altLang="zh-CN" sz="2800" dirty="0">
              <a:latin typeface="Calibri" panose="020F0502020204030204" charset="0"/>
              <a:sym typeface="+mn-ea"/>
            </a:endParaRPr>
          </a:p>
          <a:p>
            <a:pPr lvl="0" indent="0" algn="just" fontAlgn="auto">
              <a:lnSpc>
                <a:spcPts val="4460"/>
              </a:lnSpc>
              <a:buClrTx/>
              <a:buSzTx/>
              <a:buFontTx/>
              <a:defRPr/>
            </a:pPr>
            <a:r>
              <a:rPr lang="en-US" altLang="zh-CN" sz="2800" dirty="0">
                <a:latin typeface="Calibri" panose="020F0502020204030204" charset="0"/>
                <a:sym typeface="+mn-ea"/>
              </a:rPr>
              <a:t>★ Honestly,  I have organized such great activities/ have taken part in such activities before several times, equipping me with relevant experience. </a:t>
            </a:r>
            <a:endParaRPr lang="en-US" altLang="zh-CN" sz="2800" dirty="0">
              <a:latin typeface="Calibri" panose="020F0502020204030204" charset="0"/>
              <a:sym typeface="+mn-ea"/>
            </a:endParaRPr>
          </a:p>
          <a:p>
            <a:pPr lvl="0" indent="0" algn="just" fontAlgn="auto">
              <a:lnSpc>
                <a:spcPts val="4460"/>
              </a:lnSpc>
              <a:buClrTx/>
              <a:buSzTx/>
              <a:buFontTx/>
              <a:defRPr/>
            </a:pPr>
            <a:r>
              <a:rPr lang="en-US" altLang="zh-CN" sz="2800" dirty="0">
                <a:latin typeface="Calibri" panose="020F0502020204030204" charset="0"/>
                <a:sym typeface="+mn-ea"/>
              </a:rPr>
              <a:t>★ My previous volunteering experience will qualify me for the position. </a:t>
            </a:r>
            <a:endParaRPr lang="en-US" altLang="zh-CN" sz="2800" dirty="0">
              <a:latin typeface="Calibri" panose="020F0502020204030204" charset="0"/>
              <a:sym typeface="+mn-ea"/>
            </a:endParaRPr>
          </a:p>
          <a:p>
            <a:pPr lvl="0" algn="l">
              <a:lnSpc>
                <a:spcPts val="4360"/>
              </a:lnSpc>
              <a:buClrTx/>
              <a:buSzTx/>
              <a:buFontTx/>
              <a:defRPr/>
            </a:pPr>
            <a:endParaRPr lang="en-US" altLang="zh-CN" sz="2800" dirty="0">
              <a:latin typeface="Calibri" panose="020F0502020204030204" charset="0"/>
              <a:sym typeface="+mn-ea"/>
            </a:endParaRPr>
          </a:p>
          <a:p>
            <a:pPr lvl="0" algn="l">
              <a:lnSpc>
                <a:spcPts val="4360"/>
              </a:lnSpc>
              <a:buClrTx/>
              <a:buSzTx/>
              <a:buFontTx/>
              <a:defRPr/>
            </a:pPr>
            <a:endParaRPr lang="en-US" altLang="zh-CN" sz="2800" dirty="0">
              <a:latin typeface="Calibri" panose="020F050202020403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PLACING_PICTURE_USER_VIEWPORT" val="{&quot;height&quot;:2558.6673607496095,&quot;width&quot;:2558.6673607496095}"/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lang="en-US" altLang="zh-CN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9611</Words>
  <Application>WPS 演示</Application>
  <PresentationFormat>宽屏</PresentationFormat>
  <Paragraphs>366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8" baseType="lpstr">
      <vt:lpstr>Arial</vt:lpstr>
      <vt:lpstr>宋体</vt:lpstr>
      <vt:lpstr>Wingdings</vt:lpstr>
      <vt:lpstr>Calibri</vt:lpstr>
      <vt:lpstr>微软雅黑</vt:lpstr>
      <vt:lpstr>楷体</vt:lpstr>
      <vt:lpstr>Yu Gothic UI Semilight</vt:lpstr>
      <vt:lpstr>等线</vt:lpstr>
      <vt:lpstr>Lifeline JL</vt:lpstr>
      <vt:lpstr>黑体</vt:lpstr>
      <vt:lpstr>Microsoft YaHei UI</vt:lpstr>
      <vt:lpstr>Times New Roman</vt:lpstr>
      <vt:lpstr>Arial Unicode MS</vt:lpstr>
      <vt:lpstr>Segoe Print</vt:lpstr>
      <vt:lpstr>HelveticaNeue</vt:lpstr>
      <vt:lpstr>Helvetica 65 Medium</vt:lpstr>
      <vt:lpstr>华文新魏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24147</cp:lastModifiedBy>
  <cp:revision>139</cp:revision>
  <dcterms:created xsi:type="dcterms:W3CDTF">2022-07-15T13:04:00Z</dcterms:created>
  <dcterms:modified xsi:type="dcterms:W3CDTF">2023-06-05T10:51:57Z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E3DDBEC86C3F4255BD9533F8E8B78BEC_13</vt:lpwstr>
  </property>
  <property fmtid="{D5CDD505-2E9C-101B-9397-08002B2CF9AE}" pid="3" name="KSOProductBuildVer">
    <vt:lpwstr>2052-11.8.2.8411</vt:lpwstr>
  </property>
</Properties>
</file>