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21"/>
  </p:notesMasterIdLst>
  <p:handoutMasterIdLst>
    <p:handoutMasterId r:id="rId22"/>
  </p:handoutMasterIdLst>
  <p:sldIdLst>
    <p:sldId id="632" r:id="rId4"/>
    <p:sldId id="290" r:id="rId5"/>
    <p:sldId id="294" r:id="rId6"/>
    <p:sldId id="298" r:id="rId7"/>
    <p:sldId id="299" r:id="rId8"/>
    <p:sldId id="300" r:id="rId9"/>
    <p:sldId id="303" r:id="rId10"/>
    <p:sldId id="304" r:id="rId11"/>
    <p:sldId id="312" r:id="rId12"/>
    <p:sldId id="305" r:id="rId13"/>
    <p:sldId id="293" r:id="rId14"/>
    <p:sldId id="306" r:id="rId15"/>
    <p:sldId id="307" r:id="rId16"/>
    <p:sldId id="308" r:id="rId17"/>
    <p:sldId id="309" r:id="rId18"/>
    <p:sldId id="291" r:id="rId19"/>
    <p:sldId id="279" r:id="rId2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28" autoAdjust="0"/>
  </p:normalViewPr>
  <p:slideViewPr>
    <p:cSldViewPr>
      <p:cViewPr varScale="1">
        <p:scale>
          <a:sx n="95" d="100"/>
          <a:sy n="95" d="100"/>
        </p:scale>
        <p:origin x="846" y="84"/>
      </p:cViewPr>
      <p:guideLst>
        <p:guide orient="horz" pos="1620"/>
        <p:guide pos="2880"/>
      </p:guideLst>
    </p:cSldViewPr>
  </p:slideViewPr>
  <p:outlineViewPr>
    <p:cViewPr>
      <p:scale>
        <a:sx n="33" d="100"/>
        <a:sy n="33" d="100"/>
      </p:scale>
      <p:origin x="10" y="0"/>
    </p:cViewPr>
  </p:outlineViewPr>
  <p:notesTextViewPr>
    <p:cViewPr>
      <p:scale>
        <a:sx n="100" d="100"/>
        <a:sy n="100" d="100"/>
      </p:scale>
      <p:origin x="0" y="0"/>
    </p:cViewPr>
  </p:notesTextViewPr>
  <p:notesViewPr>
    <p:cSldViewPr>
      <p:cViewPr varScale="1">
        <p:scale>
          <a:sx n="66" d="100"/>
          <a:sy n="66" d="100"/>
        </p:scale>
        <p:origin x="-3173"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17693A-0E7F-4CA8-9A10-512B431415B0}" type="datetimeFigureOut">
              <a:rPr lang="zh-CN" altLang="en-US" smtClean="0"/>
              <a:t>2019/9/30</a:t>
            </a:fld>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870D66-2484-4D4B-8F50-9D935F77B65E}" type="slidenum">
              <a:rPr lang="zh-CN" altLang="en-US" smtClean="0"/>
              <a:t>‹#›</a:t>
            </a:fld>
            <a:endParaRPr lang="zh-CN" altLang="en-US"/>
          </a:p>
        </p:txBody>
      </p:sp>
      <p:sp>
        <p:nvSpPr>
          <p:cNvPr id="6" name="页脚占位符 5"/>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B67153-2889-40BB-B6BE-5A15B53D8397}" type="datetimeFigureOut">
              <a:rPr lang="zh-CN" altLang="en-US" smtClean="0"/>
              <a:t>2019/9/30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6C1EDA-3D7B-42DB-B946-457C3F465CA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6C1EDA-3D7B-42DB-B946-457C3F465CA9}"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6C1EDA-3D7B-42DB-B946-457C3F465CA9}"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6C1EDA-3D7B-42DB-B946-457C3F465CA9}" type="slidenum">
              <a:rPr lang="zh-CN" altLang="en-US" smtClean="0"/>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prediction</a:t>
            </a:r>
            <a:endParaRPr lang="zh-CN" altLang="en-US" dirty="0"/>
          </a:p>
        </p:txBody>
      </p:sp>
      <p:sp>
        <p:nvSpPr>
          <p:cNvPr id="4" name="灯片编号占位符 3"/>
          <p:cNvSpPr>
            <a:spLocks noGrp="1"/>
          </p:cNvSpPr>
          <p:nvPr>
            <p:ph type="sldNum" sz="quarter" idx="10"/>
          </p:nvPr>
        </p:nvSpPr>
        <p:spPr/>
        <p:txBody>
          <a:bodyPr/>
          <a:lstStyle/>
          <a:p>
            <a:fld id="{BF6C1EDA-3D7B-42DB-B946-457C3F465CA9}"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6C1EDA-3D7B-42DB-B946-457C3F465CA9}"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6C1EDA-3D7B-42DB-B946-457C3F465CA9}"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6C1EDA-3D7B-42DB-B946-457C3F465CA9}"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6C1EDA-3D7B-42DB-B946-457C3F465CA9}"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6C1EDA-3D7B-42DB-B946-457C3F465CA9}"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6C1EDA-3D7B-42DB-B946-457C3F465CA9}"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6C1EDA-3D7B-42DB-B946-457C3F465CA9}"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6C1EDA-3D7B-42DB-B946-457C3F465CA9}"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320A8EE-7335-4958-9025-41CC4AA79F7A}"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4600FFC-06CB-4CBD-9567-00FFA2D741A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2B46904-DFDB-4ED7-9D76-686E2AC56F14}"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E86B816-7DDD-43D5-A889-0E81BB2A0F0A}"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FC185700-E2ED-4FC6-94D4-303F9C726D47}"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30E8AA2-EF50-43A3-8F8E-271CE6149189}"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CBF72006-3E05-4B39-B03A-09CDD6D7EABC}"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603FC1F-F722-4053-BD6F-F931CC5642B6}"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4DF652B-BD19-468D-98B9-B99EBF96EC51}"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F65E052-99A0-4F6C-AEAA-7B08A3482FB0}"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5261F0-C45F-4A2A-8786-67744E4FAB35}"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00744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1778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81281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62108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2019/9/30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869579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2019/9/30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41383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2019/9/30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7439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01720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56677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61470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007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2019/9/30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2019/9/30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2019/9/30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2019/9/30</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7" name="图片 6" descr="水印"/>
          <p:cNvPicPr>
            <a:picLocks noChangeAspect="1"/>
          </p:cNvPicPr>
          <p:nvPr userDrawn="1"/>
        </p:nvPicPr>
        <p:blipFill>
          <a:blip r:embed="rId14"/>
          <a:stretch>
            <a:fillRect/>
          </a:stretch>
        </p:blipFill>
        <p:spPr>
          <a:xfrm>
            <a:off x="6671945" y="53658"/>
            <a:ext cx="2518410" cy="8147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t="-9000" b="-9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ln>
          <a:effectLst/>
        </p:spPr>
        <p:txBody>
          <a:bodyPr vert="horz" wrap="square" lIns="91440" tIns="45720" rIns="91440" bIns="45720" numCol="1" anchor="t" anchorCtr="0" compatLnSpc="1"/>
          <a:lstStyle>
            <a:lvl1pPr>
              <a:defRPr sz="1400" b="0">
                <a:latin typeface="Arial" panose="020B0604020202020204" pitchFamily="34" charset="0"/>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ln>
          <a:effectLst/>
        </p:spPr>
        <p:txBody>
          <a:bodyPr vert="horz" wrap="square" lIns="91440" tIns="45720" rIns="91440" bIns="45720" numCol="1" anchor="t" anchorCtr="0" compatLnSpc="1"/>
          <a:lstStyle>
            <a:lvl1pPr algn="ctr">
              <a:defRPr sz="1400" b="0">
                <a:latin typeface="Arial" panose="020B0604020202020204" pitchFamily="34" charset="0"/>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ln>
          <a:effectLst/>
        </p:spPr>
        <p:txBody>
          <a:bodyPr vert="horz" wrap="square" lIns="91440" tIns="45720" rIns="91440" bIns="45720" numCol="1" anchor="t" anchorCtr="0" compatLnSpc="1"/>
          <a:lstStyle>
            <a:lvl1pPr algn="r">
              <a:defRPr sz="1400" b="0">
                <a:latin typeface="Arial" panose="020B0604020202020204" pitchFamily="34" charset="0"/>
              </a:defRPr>
            </a:lvl1pPr>
          </a:lstStyle>
          <a:p>
            <a:pPr fontAlgn="base">
              <a:spcBef>
                <a:spcPct val="0"/>
              </a:spcBef>
              <a:spcAft>
                <a:spcPct val="0"/>
              </a:spcAft>
              <a:defRPr/>
            </a:pPr>
            <a:fld id="{95236E01-A316-47C8-9D97-78BF94730993}" type="slidenum">
              <a:rPr lang="en-US" altLang="zh-CN">
                <a:solidFill>
                  <a:srgbClr val="000000"/>
                </a:solidFill>
              </a:rPr>
              <a:t>‹#›</a:t>
            </a:fld>
            <a:endParaRPr lang="en-US" altLang="zh-CN">
              <a:solidFill>
                <a:srgbClr val="000000"/>
              </a:solidFill>
            </a:endParaRPr>
          </a:p>
        </p:txBody>
      </p:sp>
      <p:pic>
        <p:nvPicPr>
          <p:cNvPr id="7" name="图片 6" descr="水印"/>
          <p:cNvPicPr>
            <a:picLocks noChangeAspect="1"/>
          </p:cNvPicPr>
          <p:nvPr userDrawn="1"/>
        </p:nvPicPr>
        <p:blipFill>
          <a:blip r:embed="rId14"/>
          <a:stretch>
            <a:fillRect/>
          </a:stretch>
        </p:blipFill>
        <p:spPr>
          <a:xfrm>
            <a:off x="6553200" y="35878"/>
            <a:ext cx="2518410" cy="81470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820CF-B880-4189-942D-D702A7CBA730}" type="datetimeFigureOut">
              <a:rPr lang="zh-CN" altLang="en-US" smtClean="0"/>
              <a:t>2019/9/30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C913308-F349-4B6D-A68A-DD1791B4A57B}" type="slidenum">
              <a:rPr lang="zh-CN" altLang="en-US" smtClean="0"/>
              <a:t>‹#›</a:t>
            </a:fld>
            <a:endParaRPr lang="zh-CN" altLang="en-US"/>
          </a:p>
        </p:txBody>
      </p:sp>
      <p:pic>
        <p:nvPicPr>
          <p:cNvPr id="7" name="图片 6" descr="水印"/>
          <p:cNvPicPr>
            <a:picLocks noChangeAspect="1"/>
          </p:cNvPicPr>
          <p:nvPr userDrawn="1"/>
        </p:nvPicPr>
        <p:blipFill>
          <a:blip r:embed="rId13"/>
          <a:stretch>
            <a:fillRect/>
          </a:stretch>
        </p:blipFill>
        <p:spPr>
          <a:xfrm>
            <a:off x="6468745" y="99537"/>
            <a:ext cx="2518410" cy="611029"/>
          </a:xfrm>
          <a:prstGeom prst="rect">
            <a:avLst/>
          </a:prstGeom>
        </p:spPr>
      </p:pic>
    </p:spTree>
    <p:extLst>
      <p:ext uri="{BB962C8B-B14F-4D97-AF65-F5344CB8AC3E}">
        <p14:creationId xmlns:p14="http://schemas.microsoft.com/office/powerpoint/2010/main" val="40752494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2874466" y="1863627"/>
            <a:ext cx="1928813" cy="184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defTabSz="685800">
              <a:spcBef>
                <a:spcPct val="0"/>
              </a:spcBef>
              <a:buNone/>
              <a:defRPr/>
            </a:pPr>
            <a:r>
              <a:rPr lang="zh-CN" altLang="en-US" sz="1266"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266" b="1">
              <a:solidFill>
                <a:srgbClr val="FF0000"/>
              </a:solidFill>
              <a:latin typeface="HelveticaNeue" panose="02000503000000020004" pitchFamily="2" charset="0"/>
            </a:endParaRPr>
          </a:p>
          <a:p>
            <a:pPr defTabSz="685800">
              <a:spcBef>
                <a:spcPct val="0"/>
              </a:spcBef>
              <a:buNone/>
              <a:defRPr/>
            </a:pPr>
            <a:endParaRPr lang="en-US" altLang="zh-CN" sz="1266" b="1">
              <a:solidFill>
                <a:srgbClr val="FF0000"/>
              </a:solidFill>
              <a:latin typeface="HelveticaNeue" panose="02000503000000020004" pitchFamily="2" charset="0"/>
            </a:endParaRPr>
          </a:p>
          <a:p>
            <a:pPr defTabSz="685800">
              <a:spcBef>
                <a:spcPct val="0"/>
              </a:spcBef>
              <a:buNone/>
              <a:defRPr/>
            </a:pPr>
            <a:r>
              <a:rPr lang="zh-CN" altLang="en-US" sz="1266" b="1">
                <a:solidFill>
                  <a:srgbClr val="FF0000"/>
                </a:solidFill>
                <a:latin typeface="HelveticaNeue" panose="02000503000000020004" pitchFamily="2" charset="0"/>
              </a:rPr>
              <a:t>更多教学资源请关注</a:t>
            </a:r>
            <a:endParaRPr lang="en-US" altLang="zh-CN" sz="1266" b="1">
              <a:solidFill>
                <a:srgbClr val="FF0000"/>
              </a:solidFill>
              <a:latin typeface="HelveticaNeue" panose="02000503000000020004" pitchFamily="2" charset="0"/>
            </a:endParaRPr>
          </a:p>
          <a:p>
            <a:pPr defTabSz="685800">
              <a:spcBef>
                <a:spcPct val="0"/>
              </a:spcBef>
              <a:buNone/>
              <a:defRPr/>
            </a:pPr>
            <a:r>
              <a:rPr lang="zh-CN" altLang="en-US" sz="1266" b="1">
                <a:solidFill>
                  <a:srgbClr val="FF0000"/>
                </a:solidFill>
                <a:latin typeface="HelveticaNeue" panose="02000503000000020004" pitchFamily="2" charset="0"/>
              </a:rPr>
              <a:t>公众号：溯恩高中英语</a:t>
            </a:r>
          </a:p>
        </p:txBody>
      </p:sp>
      <p:pic>
        <p:nvPicPr>
          <p:cNvPr id="14338" name="图片 2">
            <a:extLst>
              <a:ext uri="{FF2B5EF4-FFF2-40B4-BE49-F238E27FC236}">
                <a16:creationId xmlns:a16="http://schemas.microsoft.com/office/drawing/2014/main" id="{A715AD06-8A92-AF40-9696-D7BE330D39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5635" y="2278856"/>
            <a:ext cx="1036737" cy="10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4855071" y="1863627"/>
            <a:ext cx="1645742" cy="38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defTabSz="685800">
              <a:spcBef>
                <a:spcPct val="0"/>
              </a:spcBef>
              <a:buNone/>
              <a:defRPr/>
            </a:pPr>
            <a:r>
              <a:rPr lang="zh-CN" altLang="en-US" sz="1898" b="1">
                <a:solidFill>
                  <a:prstClr val="black"/>
                </a:solidFill>
                <a:latin typeface="华文新魏" panose="02010800040101010101" pitchFamily="2" charset="-122"/>
              </a:rPr>
              <a:t>知识产权声明</a:t>
            </a:r>
          </a:p>
        </p:txBody>
      </p:sp>
    </p:spTree>
    <p:extLst>
      <p:ext uri="{BB962C8B-B14F-4D97-AF65-F5344CB8AC3E}">
        <p14:creationId xmlns:p14="http://schemas.microsoft.com/office/powerpoint/2010/main" val="226883589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62682" y="111436"/>
            <a:ext cx="3257190" cy="461665"/>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t="100000" r="100000"/>
            </a:path>
            <a:tileRect l="-100000" b="-100000"/>
          </a:gradFill>
        </p:spPr>
        <p:txBody>
          <a:bodyPr wrap="square" rtlCol="0">
            <a:spAutoFit/>
          </a:bodyPr>
          <a:lstStyle/>
          <a:p>
            <a:pPr>
              <a:defRPr/>
            </a:pPr>
            <a:r>
              <a:rPr lang="en-US" altLang="zh-CN" sz="2400" b="1" kern="0" dirty="0">
                <a:solidFill>
                  <a:sysClr val="window" lastClr="FFFFFF"/>
                </a:solidFill>
                <a:latin typeface="Cambria" panose="02040503050406030204" pitchFamily="18" charset="0"/>
              </a:rPr>
              <a:t>Reading for Structure:</a:t>
            </a:r>
            <a:endParaRPr lang="zh-CN" altLang="en-US" sz="2400" b="1" kern="0" dirty="0">
              <a:solidFill>
                <a:sysClr val="window" lastClr="FFFFFF"/>
              </a:solidFill>
              <a:latin typeface="Cambria" panose="02040503050406030204" pitchFamily="18" charset="0"/>
            </a:endParaRPr>
          </a:p>
        </p:txBody>
      </p:sp>
      <p:sp>
        <p:nvSpPr>
          <p:cNvPr id="13" name="Document"/>
          <p:cNvSpPr>
            <a:spLocks noEditPoints="1" noChangeArrowheads="1"/>
          </p:cNvSpPr>
          <p:nvPr/>
        </p:nvSpPr>
        <p:spPr bwMode="auto">
          <a:xfrm>
            <a:off x="926538" y="699542"/>
            <a:ext cx="7101846" cy="432048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ln>
          <a:effectLst>
            <a:outerShdw dist="107763" dir="2700000" algn="ctr" rotWithShape="0">
              <a:srgbClr val="808080"/>
            </a:outerShdw>
          </a:effectLst>
        </p:spPr>
        <p:txBody>
          <a:bodyPr vert="horz" wrap="square" lIns="91440" tIns="45720" rIns="91440" bIns="45720" numCol="1" anchor="t" anchorCtr="0" compatLnSpc="1"/>
          <a:lstStyle/>
          <a:p>
            <a:endParaRPr lang="zh-CN" altLang="en-US"/>
          </a:p>
        </p:txBody>
      </p:sp>
      <p:sp>
        <p:nvSpPr>
          <p:cNvPr id="15" name="TextBox 14"/>
          <p:cNvSpPr txBox="1"/>
          <p:nvPr/>
        </p:nvSpPr>
        <p:spPr>
          <a:xfrm>
            <a:off x="1028141" y="848916"/>
            <a:ext cx="7029195" cy="3046988"/>
          </a:xfrm>
          <a:prstGeom prst="rect">
            <a:avLst/>
          </a:prstGeom>
          <a:noFill/>
        </p:spPr>
        <p:txBody>
          <a:bodyPr wrap="square" rtlCol="0">
            <a:spAutoFit/>
          </a:bodyPr>
          <a:lstStyle/>
          <a:p>
            <a:r>
              <a:rPr lang="en-US" altLang="zh-CN" sz="3200" b="1" i="1" dirty="0">
                <a:latin typeface="Times New Roman" panose="02020603050405020304" pitchFamily="18" charset="0"/>
                <a:cs typeface="Times New Roman" panose="02020603050405020304" pitchFamily="18" charset="0"/>
              </a:rPr>
              <a:t>Main idea</a:t>
            </a:r>
            <a:r>
              <a:rPr lang="en-US" altLang="zh-CN" sz="3200" b="1" dirty="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_______________________</a:t>
            </a:r>
          </a:p>
          <a:p>
            <a:r>
              <a:rPr lang="en-US" altLang="zh-CN" sz="3200" b="1" i="1" dirty="0">
                <a:latin typeface="Times New Roman" panose="02020603050405020304" pitchFamily="18" charset="0"/>
                <a:cs typeface="Times New Roman" panose="02020603050405020304" pitchFamily="18" charset="0"/>
              </a:rPr>
              <a:t>Points</a:t>
            </a:r>
            <a:r>
              <a:rPr lang="en-US" altLang="zh-CN" sz="3200" b="1" dirty="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1. </a:t>
            </a:r>
            <a:r>
              <a:rPr lang="en-US" altLang="zh-CN" sz="2000" b="1" dirty="0">
                <a:latin typeface="Times New Roman" panose="02020603050405020304" pitchFamily="18" charset="0"/>
                <a:cs typeface="Times New Roman" panose="02020603050405020304" pitchFamily="18" charset="0"/>
              </a:rPr>
              <a:t>Showing happiness</a:t>
            </a:r>
          </a:p>
          <a:p>
            <a:r>
              <a:rPr lang="en-US" altLang="zh-CN" sz="3200" dirty="0">
                <a:latin typeface="Times New Roman" panose="02020603050405020304" pitchFamily="18" charset="0"/>
                <a:cs typeface="Times New Roman" panose="02020603050405020304" pitchFamily="18" charset="0"/>
              </a:rPr>
              <a:t>             2. </a:t>
            </a:r>
            <a:r>
              <a:rPr lang="en-US" altLang="zh-CN" sz="2000" b="1" dirty="0">
                <a:latin typeface="Times New Roman" panose="02020603050405020304" pitchFamily="18" charset="0"/>
                <a:cs typeface="Times New Roman" panose="02020603050405020304" pitchFamily="18" charset="0"/>
              </a:rPr>
              <a:t>Showing unhappiness or anger</a:t>
            </a:r>
          </a:p>
          <a:p>
            <a:r>
              <a:rPr lang="en-US" altLang="zh-CN" sz="3200" dirty="0">
                <a:latin typeface="Times New Roman" panose="02020603050405020304" pitchFamily="18" charset="0"/>
                <a:cs typeface="Times New Roman" panose="02020603050405020304" pitchFamily="18" charset="0"/>
              </a:rPr>
              <a:t>             3. ________________________</a:t>
            </a:r>
          </a:p>
          <a:p>
            <a:r>
              <a:rPr lang="en-US" altLang="zh-CN" sz="3200" dirty="0">
                <a:latin typeface="Times New Roman" panose="02020603050405020304" pitchFamily="18" charset="0"/>
                <a:cs typeface="Times New Roman" panose="02020603050405020304" pitchFamily="18" charset="0"/>
              </a:rPr>
              <a:t>             4. ________________________</a:t>
            </a:r>
          </a:p>
          <a:p>
            <a:r>
              <a:rPr lang="en-US" altLang="zh-CN" sz="3200" dirty="0">
                <a:latin typeface="Times New Roman" panose="02020603050405020304" pitchFamily="18" charset="0"/>
                <a:cs typeface="Times New Roman" panose="02020603050405020304" pitchFamily="18" charset="0"/>
              </a:rPr>
              <a:t>             5. ________________________</a:t>
            </a:r>
          </a:p>
        </p:txBody>
      </p:sp>
      <p:sp>
        <p:nvSpPr>
          <p:cNvPr id="17" name="矩形 16"/>
          <p:cNvSpPr/>
          <p:nvPr/>
        </p:nvSpPr>
        <p:spPr>
          <a:xfrm>
            <a:off x="2987824" y="976928"/>
            <a:ext cx="7631280" cy="429413"/>
          </a:xfrm>
          <a:prstGeom prst="rect">
            <a:avLst/>
          </a:prstGeom>
        </p:spPr>
        <p:txBody>
          <a:bodyPr wrap="square">
            <a:spAutoFit/>
          </a:bodyPr>
          <a:lstStyle/>
          <a:p>
            <a:pPr fontAlgn="base">
              <a:lnSpc>
                <a:spcPct val="120000"/>
              </a:lnSpc>
              <a:spcBef>
                <a:spcPct val="0"/>
              </a:spcBef>
              <a:spcAft>
                <a:spcPct val="0"/>
              </a:spcAft>
            </a:pPr>
            <a:r>
              <a:rPr lang="en-US" altLang="zh-CN" sz="2000" b="1" dirty="0">
                <a:solidFill>
                  <a:srgbClr val="FF0000"/>
                </a:solidFill>
                <a:latin typeface="Times New Roman" panose="02020603050405020304" pitchFamily="18" charset="0"/>
              </a:rPr>
              <a:t>Body language has many universal gestures. </a:t>
            </a:r>
          </a:p>
        </p:txBody>
      </p:sp>
      <p:sp>
        <p:nvSpPr>
          <p:cNvPr id="18" name="矩形 17"/>
          <p:cNvSpPr/>
          <p:nvPr/>
        </p:nvSpPr>
        <p:spPr>
          <a:xfrm>
            <a:off x="2812584" y="2410234"/>
            <a:ext cx="7631280" cy="429413"/>
          </a:xfrm>
          <a:prstGeom prst="rect">
            <a:avLst/>
          </a:prstGeom>
        </p:spPr>
        <p:txBody>
          <a:bodyPr wrap="square">
            <a:spAutoFit/>
          </a:bodyPr>
          <a:lstStyle/>
          <a:p>
            <a:pPr fontAlgn="base">
              <a:lnSpc>
                <a:spcPct val="120000"/>
              </a:lnSpc>
              <a:spcBef>
                <a:spcPct val="0"/>
              </a:spcBef>
              <a:spcAft>
                <a:spcPct val="0"/>
              </a:spcAft>
            </a:pPr>
            <a:r>
              <a:rPr lang="en-US" altLang="zh-CN" sz="2000" b="1" dirty="0">
                <a:solidFill>
                  <a:srgbClr val="FF0000"/>
                </a:solidFill>
                <a:latin typeface="Times New Roman" panose="02020603050405020304" pitchFamily="18" charset="0"/>
              </a:rPr>
              <a:t>Showing agreement or disagreement. </a:t>
            </a:r>
          </a:p>
        </p:txBody>
      </p:sp>
      <p:sp>
        <p:nvSpPr>
          <p:cNvPr id="19" name="矩形 18"/>
          <p:cNvSpPr/>
          <p:nvPr/>
        </p:nvSpPr>
        <p:spPr>
          <a:xfrm>
            <a:off x="2811428" y="2862096"/>
            <a:ext cx="7631280" cy="429413"/>
          </a:xfrm>
          <a:prstGeom prst="rect">
            <a:avLst/>
          </a:prstGeom>
        </p:spPr>
        <p:txBody>
          <a:bodyPr wrap="square">
            <a:spAutoFit/>
          </a:bodyPr>
          <a:lstStyle/>
          <a:p>
            <a:pPr fontAlgn="base">
              <a:lnSpc>
                <a:spcPct val="120000"/>
              </a:lnSpc>
              <a:spcBef>
                <a:spcPct val="0"/>
              </a:spcBef>
              <a:spcAft>
                <a:spcPct val="0"/>
              </a:spcAft>
            </a:pPr>
            <a:r>
              <a:rPr lang="en-US" altLang="zh-CN" sz="2000" b="1" dirty="0">
                <a:solidFill>
                  <a:srgbClr val="FF0000"/>
                </a:solidFill>
                <a:latin typeface="Times New Roman" panose="02020603050405020304" pitchFamily="18" charset="0"/>
              </a:rPr>
              <a:t>Showing boredom. </a:t>
            </a:r>
          </a:p>
        </p:txBody>
      </p:sp>
      <p:sp>
        <p:nvSpPr>
          <p:cNvPr id="20" name="矩形 19"/>
          <p:cNvSpPr/>
          <p:nvPr/>
        </p:nvSpPr>
        <p:spPr>
          <a:xfrm>
            <a:off x="2811428" y="3363838"/>
            <a:ext cx="7631280" cy="429413"/>
          </a:xfrm>
          <a:prstGeom prst="rect">
            <a:avLst/>
          </a:prstGeom>
        </p:spPr>
        <p:txBody>
          <a:bodyPr wrap="square">
            <a:spAutoFit/>
          </a:bodyPr>
          <a:lstStyle/>
          <a:p>
            <a:pPr fontAlgn="base">
              <a:lnSpc>
                <a:spcPct val="120000"/>
              </a:lnSpc>
              <a:spcBef>
                <a:spcPct val="0"/>
              </a:spcBef>
              <a:spcAft>
                <a:spcPct val="0"/>
              </a:spcAft>
            </a:pPr>
            <a:r>
              <a:rPr lang="en-US" altLang="zh-CN" sz="2000" b="1" dirty="0">
                <a:solidFill>
                  <a:srgbClr val="FF0000"/>
                </a:solidFill>
                <a:latin typeface="Times New Roman" panose="02020603050405020304" pitchFamily="18" charset="0"/>
              </a:rPr>
              <a:t>Showing respect. </a:t>
            </a:r>
          </a:p>
        </p:txBody>
      </p:sp>
      <p:sp>
        <p:nvSpPr>
          <p:cNvPr id="21" name="TextBox 20"/>
          <p:cNvSpPr txBox="1"/>
          <p:nvPr/>
        </p:nvSpPr>
        <p:spPr>
          <a:xfrm>
            <a:off x="3419872" y="111436"/>
            <a:ext cx="1353366" cy="461665"/>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t="100000" r="100000"/>
            </a:path>
            <a:tileRect l="-100000" b="-100000"/>
          </a:gradFill>
        </p:spPr>
        <p:txBody>
          <a:bodyPr wrap="square" rtlCol="0">
            <a:spAutoFit/>
          </a:bodyPr>
          <a:lstStyle/>
          <a:p>
            <a:pPr>
              <a:defRPr/>
            </a:pPr>
            <a:r>
              <a:rPr lang="en-US" altLang="zh-CN" sz="2400" b="1" kern="0" dirty="0">
                <a:solidFill>
                  <a:sysClr val="window" lastClr="FFFFFF"/>
                </a:solidFill>
                <a:latin typeface="Cambria" panose="02040503050406030204" pitchFamily="18" charset="0"/>
              </a:rPr>
              <a:t>Outline</a:t>
            </a:r>
            <a:endParaRPr lang="zh-CN" altLang="en-US" sz="2400" b="1" kern="0" dirty="0">
              <a:solidFill>
                <a:sysClr val="window" lastClr="FFFFFF"/>
              </a:solidFill>
              <a:latin typeface="Cambria" panose="020405030504060302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7" name="Group 3"/>
          <p:cNvGraphicFramePr>
            <a:graphicFrameLocks noGrp="1"/>
          </p:cNvGraphicFramePr>
          <p:nvPr/>
        </p:nvGraphicFramePr>
        <p:xfrm>
          <a:off x="543986" y="613734"/>
          <a:ext cx="7481563" cy="4392024"/>
        </p:xfrm>
        <a:graphic>
          <a:graphicData uri="http://schemas.openxmlformats.org/drawingml/2006/table">
            <a:tbl>
              <a:tblPr/>
              <a:tblGrid>
                <a:gridCol w="2207878">
                  <a:extLst>
                    <a:ext uri="{9D8B030D-6E8A-4147-A177-3AD203B41FA5}">
                      <a16:colId xmlns:a16="http://schemas.microsoft.com/office/drawing/2014/main" val="20000"/>
                    </a:ext>
                  </a:extLst>
                </a:gridCol>
                <a:gridCol w="5273685">
                  <a:extLst>
                    <a:ext uri="{9D8B030D-6E8A-4147-A177-3AD203B41FA5}">
                      <a16:colId xmlns:a16="http://schemas.microsoft.com/office/drawing/2014/main" val="20001"/>
                    </a:ext>
                  </a:extLst>
                </a:gridCol>
              </a:tblGrid>
              <a:tr h="381109">
                <a:tc>
                  <a:txBody>
                    <a:bodyPr/>
                    <a:lstStyle/>
                    <a:p>
                      <a:pPr marL="0" marR="0" lvl="0" indent="0" algn="l" defTabSz="914400" rtl="0" eaLnBrk="1" fontAlgn="base" latinLnBrk="0" hangingPunct="1">
                        <a:lnSpc>
                          <a:spcPct val="120000"/>
                        </a:lnSpc>
                        <a:spcBef>
                          <a:spcPct val="0"/>
                        </a:spcBef>
                        <a:spcAft>
                          <a:spcPct val="0"/>
                        </a:spcAft>
                        <a:buClrTx/>
                        <a:buSzTx/>
                        <a:buFontTx/>
                        <a:buNone/>
                      </a:pPr>
                      <a:r>
                        <a:rPr kumimoji="0" 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feelings</a:t>
                      </a:r>
                      <a:endParaRPr kumimoji="0" lang="zh-CN" altLang="en-US" sz="2000" b="1"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pPr>
                      <a:r>
                        <a:rPr kumimoji="0" 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body language</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969">
                <a:tc>
                  <a:txBody>
                    <a:bodyPr/>
                    <a:lstStyle/>
                    <a:p>
                      <a:pPr marL="0" marR="0" lvl="0" indent="0" algn="ctr" defTabSz="914400" rtl="0" eaLnBrk="1" fontAlgn="base" latinLnBrk="0" hangingPunct="1">
                        <a:lnSpc>
                          <a:spcPct val="120000"/>
                        </a:lnSpc>
                        <a:spcBef>
                          <a:spcPct val="0"/>
                        </a:spcBef>
                        <a:spcAft>
                          <a:spcPct val="0"/>
                        </a:spcAft>
                        <a:buClrTx/>
                        <a:buSzTx/>
                        <a:buFontTx/>
                        <a:buNone/>
                      </a:pPr>
                      <a:endParaRPr kumimoji="0" lang="en-US" sz="2000" b="1"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pPr>
                      <a:endParaRPr kumimoji="0" 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735">
                <a:tc>
                  <a:txBody>
                    <a:bodyPr/>
                    <a:lstStyle/>
                    <a:p>
                      <a:pPr marL="0" marR="0" lvl="0" indent="0" algn="ctr" defTabSz="914400" rtl="0" eaLnBrk="1" fontAlgn="base" latinLnBrk="0" hangingPunct="1">
                        <a:lnSpc>
                          <a:spcPct val="120000"/>
                        </a:lnSpc>
                        <a:spcBef>
                          <a:spcPct val="0"/>
                        </a:spcBef>
                        <a:spcAft>
                          <a:spcPct val="0"/>
                        </a:spcAft>
                        <a:buClrTx/>
                        <a:buSzTx/>
                        <a:buFontTx/>
                        <a:buNone/>
                      </a:pPr>
                      <a:endParaRPr kumimoji="0" lang="en-US" sz="2000" b="1"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446405" marR="0" lvl="0" indent="-446405" algn="l" defTabSz="914400" rtl="0" eaLnBrk="1" fontAlgn="base" latinLnBrk="0" hangingPunct="1">
                        <a:lnSpc>
                          <a:spcPct val="120000"/>
                        </a:lnSpc>
                        <a:spcBef>
                          <a:spcPct val="0"/>
                        </a:spcBef>
                        <a:spcAft>
                          <a:spcPct val="0"/>
                        </a:spcAft>
                        <a:buClrTx/>
                        <a:buSzTx/>
                        <a:buFontTx/>
                        <a:buNone/>
                      </a:pPr>
                      <a:endParaRPr kumimoji="0" 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3500">
                <a:tc>
                  <a:txBody>
                    <a:bodyPr/>
                    <a:lstStyle/>
                    <a:p>
                      <a:pPr marL="0" marR="0" lvl="0" indent="0" algn="ctr" defTabSz="914400" rtl="0" eaLnBrk="1" fontAlgn="base" latinLnBrk="0" hangingPunct="1">
                        <a:lnSpc>
                          <a:spcPct val="120000"/>
                        </a:lnSpc>
                        <a:spcBef>
                          <a:spcPct val="0"/>
                        </a:spcBef>
                        <a:spcAft>
                          <a:spcPct val="0"/>
                        </a:spcAft>
                        <a:buClrTx/>
                        <a:buSzTx/>
                        <a:buFontTx/>
                        <a:buNone/>
                      </a:pPr>
                      <a:endParaRPr kumimoji="0" 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446405" marR="0" lvl="0" indent="-446405" algn="l" defTabSz="914400" rtl="0" eaLnBrk="0" fontAlgn="base" latinLnBrk="0" hangingPunct="0">
                        <a:lnSpc>
                          <a:spcPct val="120000"/>
                        </a:lnSpc>
                        <a:spcBef>
                          <a:spcPct val="0"/>
                        </a:spcBef>
                        <a:spcAft>
                          <a:spcPct val="0"/>
                        </a:spcAft>
                        <a:buClrTx/>
                        <a:buSzTx/>
                        <a:buFontTx/>
                        <a:buNone/>
                      </a:pPr>
                      <a:endParaRPr kumimoji="0" 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3500">
                <a:tc>
                  <a:txBody>
                    <a:bodyPr/>
                    <a:lstStyle/>
                    <a:p>
                      <a:pPr marL="0" marR="0" lvl="0" indent="0" algn="ctr" defTabSz="914400" rtl="0" eaLnBrk="1" fontAlgn="base" latinLnBrk="0" hangingPunct="1">
                        <a:lnSpc>
                          <a:spcPct val="120000"/>
                        </a:lnSpc>
                        <a:spcBef>
                          <a:spcPct val="0"/>
                        </a:spcBef>
                        <a:spcAft>
                          <a:spcPct val="0"/>
                        </a:spcAft>
                        <a:buClrTx/>
                        <a:buSzTx/>
                        <a:buFontTx/>
                        <a:buNone/>
                      </a:pPr>
                      <a:endParaRPr kumimoji="0" 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446405" marR="0" lvl="0" indent="-446405" algn="l" defTabSz="914400" rtl="0" eaLnBrk="0" fontAlgn="base" latinLnBrk="0" hangingPunct="0">
                        <a:lnSpc>
                          <a:spcPct val="120000"/>
                        </a:lnSpc>
                        <a:spcBef>
                          <a:spcPct val="0"/>
                        </a:spcBef>
                        <a:spcAft>
                          <a:spcPct val="0"/>
                        </a:spcAft>
                        <a:buClrTx/>
                        <a:buSzTx/>
                        <a:buFontTx/>
                        <a:buNone/>
                      </a:pPr>
                      <a:endParaRPr kumimoji="0" 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4388">
                <a:tc>
                  <a:txBody>
                    <a:body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446405" marR="0" lvl="0" indent="-446405" algn="l" defTabSz="914400" rtl="0" eaLnBrk="0" fontAlgn="base" latinLnBrk="0" hangingPunct="0">
                        <a:lnSpc>
                          <a:spcPct val="120000"/>
                        </a:lnSpc>
                        <a:spcBef>
                          <a:spcPct val="0"/>
                        </a:spcBef>
                        <a:spcAft>
                          <a:spcPct val="0"/>
                        </a:spcAft>
                        <a:buClrTx/>
                        <a:buSzTx/>
                        <a:buFontTx/>
                        <a:buNone/>
                      </a:pPr>
                      <a:endParaRPr kumimoji="0" 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3500">
                <a:tc>
                  <a:txBody>
                    <a:body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446405" marR="0" lvl="0" indent="-446405" algn="l" defTabSz="914400" rtl="0" eaLnBrk="0" fontAlgn="base" latinLnBrk="0" hangingPunct="0">
                        <a:lnSpc>
                          <a:spcPct val="120000"/>
                        </a:lnSpc>
                        <a:spcBef>
                          <a:spcPct val="0"/>
                        </a:spcBef>
                        <a:spcAft>
                          <a:spcPct val="0"/>
                        </a:spcAft>
                        <a:buClrTx/>
                        <a:buSzTx/>
                        <a:buFontTx/>
                        <a:buNone/>
                      </a:pPr>
                      <a:endParaRPr kumimoji="0" 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47944">
                <a:tc>
                  <a:txBody>
                    <a:bodyPr/>
                    <a:lstStyle/>
                    <a:p>
                      <a:pPr marL="0" marR="0" lvl="0" indent="0" algn="ctr" defTabSz="914400" rtl="0" eaLnBrk="1" fontAlgn="base" latinLnBrk="0" hangingPunct="1">
                        <a:lnSpc>
                          <a:spcPct val="120000"/>
                        </a:lnSpc>
                        <a:spcBef>
                          <a:spcPct val="0"/>
                        </a:spcBef>
                        <a:spcAft>
                          <a:spcPct val="0"/>
                        </a:spcAft>
                        <a:buClrTx/>
                        <a:buSzTx/>
                        <a:buFontTx/>
                        <a:buNone/>
                      </a:pPr>
                      <a:endParaRPr kumimoji="0" 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446405" marR="0" lvl="0" indent="-446405" algn="l" defTabSz="914400" rtl="0" eaLnBrk="0" fontAlgn="base" latinLnBrk="0" hangingPunct="0">
                        <a:lnSpc>
                          <a:spcPct val="120000"/>
                        </a:lnSpc>
                        <a:spcBef>
                          <a:spcPct val="0"/>
                        </a:spcBef>
                        <a:spcAft>
                          <a:spcPct val="0"/>
                        </a:spcAft>
                        <a:buClrTx/>
                        <a:buSzTx/>
                        <a:buFontTx/>
                        <a:buNone/>
                      </a:pPr>
                      <a:endParaRPr kumimoji="0" 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903652">
                <a:tc>
                  <a:txBody>
                    <a:bodyPr/>
                    <a:lstStyle/>
                    <a:p>
                      <a:pPr marL="0" marR="0" lvl="0" indent="0" algn="ctr" defTabSz="914400" rtl="0" eaLnBrk="1" fontAlgn="base" latinLnBrk="0" hangingPunct="1">
                        <a:lnSpc>
                          <a:spcPct val="120000"/>
                        </a:lnSpc>
                        <a:spcBef>
                          <a:spcPct val="0"/>
                        </a:spcBef>
                        <a:spcAft>
                          <a:spcPct val="0"/>
                        </a:spcAft>
                        <a:buClrTx/>
                        <a:buSzTx/>
                        <a:buFontTx/>
                        <a:buNone/>
                      </a:pPr>
                      <a:endParaRPr kumimoji="0" 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446405" marR="0" lvl="0" indent="-446405" algn="l" defTabSz="914400" rtl="0" eaLnBrk="0" fontAlgn="base" latinLnBrk="0" hangingPunct="0">
                        <a:lnSpc>
                          <a:spcPct val="120000"/>
                        </a:lnSpc>
                        <a:spcBef>
                          <a:spcPct val="0"/>
                        </a:spcBef>
                        <a:spcAft>
                          <a:spcPct val="0"/>
                        </a:spcAft>
                        <a:buClrTx/>
                        <a:buSzTx/>
                        <a:buFontTx/>
                        <a:buNone/>
                      </a:pPr>
                      <a:endParaRPr kumimoji="0" 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p>
                      <a:pPr marL="446405" marR="0" lvl="0" indent="-446405" algn="l" defTabSz="914400" rtl="0" eaLnBrk="0" fontAlgn="base" latinLnBrk="0" hangingPunct="0">
                        <a:lnSpc>
                          <a:spcPct val="120000"/>
                        </a:lnSpc>
                        <a:spcBef>
                          <a:spcPct val="0"/>
                        </a:spcBef>
                        <a:spcAft>
                          <a:spcPct val="0"/>
                        </a:spcAft>
                        <a:buClrTx/>
                        <a:buSzTx/>
                        <a:buFontTx/>
                        <a:buNone/>
                      </a:pPr>
                      <a:endParaRPr kumimoji="0" 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矩形 1"/>
          <p:cNvSpPr/>
          <p:nvPr/>
        </p:nvSpPr>
        <p:spPr>
          <a:xfrm>
            <a:off x="658136" y="1047065"/>
            <a:ext cx="1159292" cy="424732"/>
          </a:xfrm>
          <a:prstGeom prst="rect">
            <a:avLst/>
          </a:prstGeom>
        </p:spPr>
        <p:txBody>
          <a:bodyPr wrap="none">
            <a:spAutoFit/>
          </a:bodyPr>
          <a:lstStyle/>
          <a:p>
            <a:pPr lvl="0" algn="ctr" fontAlgn="base">
              <a:lnSpc>
                <a:spcPct val="120000"/>
              </a:lnSpc>
              <a:spcBef>
                <a:spcPct val="0"/>
              </a:spcBef>
              <a:spcAft>
                <a:spcPct val="0"/>
              </a:spcAft>
            </a:pPr>
            <a:r>
              <a:rPr lang="en-US" altLang="zh-CN" b="1" dirty="0">
                <a:latin typeface="Times New Roman" panose="02020603050405020304" pitchFamily="18" charset="0"/>
                <a:ea typeface="宋体" panose="02010600030101010101" pitchFamily="2" charset="-122"/>
                <a:cs typeface="Times New Roman" panose="02020603050405020304" pitchFamily="18" charset="0"/>
              </a:rPr>
              <a:t>happiness</a:t>
            </a:r>
            <a:endParaRPr lang="en-US" altLang="zh-CN"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矩形 2"/>
          <p:cNvSpPr/>
          <p:nvPr/>
        </p:nvSpPr>
        <p:spPr>
          <a:xfrm>
            <a:off x="2956045" y="1047065"/>
            <a:ext cx="697627" cy="395749"/>
          </a:xfrm>
          <a:prstGeom prst="rect">
            <a:avLst/>
          </a:prstGeom>
        </p:spPr>
        <p:txBody>
          <a:bodyPr wrap="none">
            <a:spAutoFit/>
          </a:bodyPr>
          <a:lstStyle/>
          <a:p>
            <a:pPr lvl="0" algn="ctr" fontAlgn="base">
              <a:lnSpc>
                <a:spcPct val="120000"/>
              </a:lnSpc>
              <a:spcBef>
                <a:spcPct val="0"/>
              </a:spcBef>
              <a:spcAft>
                <a:spcPct val="0"/>
              </a:spcAft>
            </a:pPr>
            <a:r>
              <a:rPr lang="en-US" altLang="zh-CN" b="1" dirty="0">
                <a:latin typeface="Times New Roman" panose="02020603050405020304" pitchFamily="18" charset="0"/>
                <a:ea typeface="宋体" panose="02010600030101010101" pitchFamily="2" charset="-122"/>
                <a:cs typeface="Times New Roman" panose="02020603050405020304" pitchFamily="18" charset="0"/>
              </a:rPr>
              <a:t>smile</a:t>
            </a:r>
            <a:endParaRPr lang="en-US" altLang="zh-CN" b="1" dirty="0">
              <a:latin typeface="Times New Roman" panose="02020603050405020304" pitchFamily="18" charset="0"/>
              <a:ea typeface="宋体" panose="02010600030101010101" pitchFamily="2" charset="-122"/>
            </a:endParaRPr>
          </a:p>
        </p:txBody>
      </p:sp>
      <p:sp>
        <p:nvSpPr>
          <p:cNvPr id="4" name="矩形 3"/>
          <p:cNvSpPr/>
          <p:nvPr/>
        </p:nvSpPr>
        <p:spPr>
          <a:xfrm>
            <a:off x="644159" y="1514558"/>
            <a:ext cx="2070374" cy="362022"/>
          </a:xfrm>
          <a:prstGeom prst="rect">
            <a:avLst/>
          </a:prstGeom>
        </p:spPr>
        <p:txBody>
          <a:bodyPr wrap="none">
            <a:spAutoFit/>
          </a:bodyPr>
          <a:lstStyle/>
          <a:p>
            <a:pPr lvl="0" algn="ctr" fontAlgn="base">
              <a:lnSpc>
                <a:spcPct val="120000"/>
              </a:lnSpc>
              <a:spcBef>
                <a:spcPct val="0"/>
              </a:spcBef>
              <a:spcAft>
                <a:spcPct val="0"/>
              </a:spcAft>
            </a:pPr>
            <a:r>
              <a:rPr lang="en-US" altLang="zh-CN" sz="1600" b="1" dirty="0">
                <a:latin typeface="Times New Roman" panose="02020603050405020304" pitchFamily="18" charset="0"/>
                <a:ea typeface="宋体" panose="02010600030101010101" pitchFamily="2" charset="-122"/>
                <a:cs typeface="Times New Roman" panose="02020603050405020304" pitchFamily="18" charset="0"/>
              </a:rPr>
              <a:t>anger or unhappiness</a:t>
            </a:r>
          </a:p>
        </p:txBody>
      </p:sp>
      <p:sp>
        <p:nvSpPr>
          <p:cNvPr id="5" name="矩形 4"/>
          <p:cNvSpPr/>
          <p:nvPr/>
        </p:nvSpPr>
        <p:spPr>
          <a:xfrm>
            <a:off x="2956045" y="1486966"/>
            <a:ext cx="6257214" cy="424732"/>
          </a:xfrm>
          <a:prstGeom prst="rect">
            <a:avLst/>
          </a:prstGeom>
        </p:spPr>
        <p:txBody>
          <a:bodyPr wrap="square">
            <a:spAutoFit/>
          </a:bodyPr>
          <a:lstStyle/>
          <a:p>
            <a:pPr marL="446405" lvl="0" indent="-446405" fontAlgn="base">
              <a:lnSpc>
                <a:spcPct val="120000"/>
              </a:lnSpc>
              <a:spcBef>
                <a:spcPct val="0"/>
              </a:spcBef>
              <a:spcAft>
                <a:spcPct val="0"/>
              </a:spcAft>
            </a:pPr>
            <a:r>
              <a:rPr lang="en-US" altLang="zh-CN" b="1" dirty="0">
                <a:latin typeface="Times New Roman" panose="02020603050405020304" pitchFamily="18" charset="0"/>
                <a:ea typeface="宋体" panose="02010600030101010101" pitchFamily="2" charset="-122"/>
                <a:cs typeface="Times New Roman" panose="02020603050405020304" pitchFamily="18" charset="0"/>
              </a:rPr>
              <a:t>frown; </a:t>
            </a:r>
            <a:r>
              <a:rPr lang="en-US" altLang="zh-CN"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turn against </a:t>
            </a:r>
            <a:r>
              <a:rPr lang="en-US" altLang="zh-CN"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sb</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make a fist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&amp; shake it </a:t>
            </a:r>
            <a:endParaRPr lang="en-US" altLang="zh-CN" b="1" dirty="0">
              <a:latin typeface="Times New Roman" panose="02020603050405020304" pitchFamily="18" charset="0"/>
              <a:ea typeface="宋体" panose="02010600030101010101" pitchFamily="2" charset="-122"/>
            </a:endParaRPr>
          </a:p>
        </p:txBody>
      </p:sp>
      <p:sp>
        <p:nvSpPr>
          <p:cNvPr id="6" name="矩形 5"/>
          <p:cNvSpPr/>
          <p:nvPr/>
        </p:nvSpPr>
        <p:spPr>
          <a:xfrm>
            <a:off x="628160" y="1908876"/>
            <a:ext cx="1219245" cy="424732"/>
          </a:xfrm>
          <a:prstGeom prst="rect">
            <a:avLst/>
          </a:prstGeom>
        </p:spPr>
        <p:txBody>
          <a:bodyPr wrap="none">
            <a:spAutoFit/>
          </a:bodyPr>
          <a:lstStyle/>
          <a:p>
            <a:pPr lvl="0" algn="ctr" fontAlgn="base">
              <a:lnSpc>
                <a:spcPct val="120000"/>
              </a:lnSpc>
              <a:spcBef>
                <a:spcPct val="0"/>
              </a:spcBef>
              <a:spcAft>
                <a:spcPct val="0"/>
              </a:spcAft>
            </a:pPr>
            <a:r>
              <a:rPr lang="en-US" altLang="zh-CN" b="1" dirty="0">
                <a:latin typeface="Times New Roman" panose="02020603050405020304" pitchFamily="18" charset="0"/>
                <a:ea typeface="宋体" panose="02010600030101010101" pitchFamily="2" charset="-122"/>
                <a:cs typeface="Times New Roman" panose="02020603050405020304" pitchFamily="18" charset="0"/>
              </a:rPr>
              <a:t>agreement</a:t>
            </a:r>
          </a:p>
        </p:txBody>
      </p:sp>
      <p:sp>
        <p:nvSpPr>
          <p:cNvPr id="12" name="矩形 11"/>
          <p:cNvSpPr/>
          <p:nvPr/>
        </p:nvSpPr>
        <p:spPr>
          <a:xfrm>
            <a:off x="2932435" y="1915011"/>
            <a:ext cx="5098276" cy="424732"/>
          </a:xfrm>
          <a:prstGeom prst="rect">
            <a:avLst/>
          </a:prstGeom>
        </p:spPr>
        <p:txBody>
          <a:bodyPr wrap="square">
            <a:spAutoFit/>
          </a:bodyPr>
          <a:lstStyle/>
          <a:p>
            <a:pPr marL="446405" lvl="0" indent="-446405" fontAlgn="base">
              <a:lnSpc>
                <a:spcPct val="120000"/>
              </a:lnSpc>
              <a:spcBef>
                <a:spcPct val="0"/>
              </a:spcBef>
              <a:spcAft>
                <a:spcPct val="0"/>
              </a:spcAft>
            </a:pPr>
            <a:r>
              <a:rPr lang="en-US" altLang="zh-CN" b="1" dirty="0">
                <a:latin typeface="Times New Roman" panose="02020603050405020304" pitchFamily="18" charset="0"/>
                <a:ea typeface="宋体" panose="02010600030101010101" pitchFamily="2" charset="-122"/>
                <a:cs typeface="Times New Roman" panose="02020603050405020304" pitchFamily="18" charset="0"/>
              </a:rPr>
              <a:t>nod the head up and down</a:t>
            </a:r>
            <a:endParaRPr lang="en-US" altLang="zh-CN" b="1" dirty="0">
              <a:latin typeface="Times New Roman" panose="02020603050405020304" pitchFamily="18" charset="0"/>
              <a:ea typeface="宋体" panose="02010600030101010101" pitchFamily="2" charset="-122"/>
            </a:endParaRPr>
          </a:p>
        </p:txBody>
      </p:sp>
      <p:sp>
        <p:nvSpPr>
          <p:cNvPr id="7" name="矩形 6"/>
          <p:cNvSpPr/>
          <p:nvPr/>
        </p:nvSpPr>
        <p:spPr>
          <a:xfrm>
            <a:off x="553044" y="2354037"/>
            <a:ext cx="2252604" cy="362022"/>
          </a:xfrm>
          <a:prstGeom prst="rect">
            <a:avLst/>
          </a:prstGeom>
        </p:spPr>
        <p:txBody>
          <a:bodyPr wrap="none">
            <a:spAutoFit/>
          </a:bodyPr>
          <a:lstStyle/>
          <a:p>
            <a:pPr lvl="0" algn="ctr" fontAlgn="base">
              <a:lnSpc>
                <a:spcPct val="120000"/>
              </a:lnSpc>
              <a:spcBef>
                <a:spcPct val="0"/>
              </a:spcBef>
              <a:spcAft>
                <a:spcPct val="0"/>
              </a:spcAft>
            </a:pPr>
            <a:r>
              <a:rPr lang="en-US" altLang="zh-CN" sz="1600" b="1" dirty="0">
                <a:latin typeface="Times New Roman" panose="02020603050405020304" pitchFamily="18" charset="0"/>
                <a:ea typeface="宋体" panose="02010600030101010101" pitchFamily="2" charset="-122"/>
                <a:cs typeface="Times New Roman" panose="02020603050405020304" pitchFamily="18" charset="0"/>
              </a:rPr>
              <a:t>disagreement or refusal</a:t>
            </a:r>
          </a:p>
        </p:txBody>
      </p:sp>
      <p:sp>
        <p:nvSpPr>
          <p:cNvPr id="14" name="矩形 13"/>
          <p:cNvSpPr/>
          <p:nvPr/>
        </p:nvSpPr>
        <p:spPr>
          <a:xfrm>
            <a:off x="2930213" y="2339743"/>
            <a:ext cx="3322383" cy="424732"/>
          </a:xfrm>
          <a:prstGeom prst="rect">
            <a:avLst/>
          </a:prstGeom>
        </p:spPr>
        <p:txBody>
          <a:bodyPr wrap="none">
            <a:spAutoFit/>
          </a:bodyPr>
          <a:lstStyle/>
          <a:p>
            <a:pPr lvl="0" algn="ctr" fontAlgn="base">
              <a:lnSpc>
                <a:spcPct val="120000"/>
              </a:lnSpc>
              <a:spcBef>
                <a:spcPct val="0"/>
              </a:spcBef>
              <a:spcAft>
                <a:spcPct val="0"/>
              </a:spcAft>
            </a:pPr>
            <a:r>
              <a:rPr lang="en-US" altLang="zh-CN" b="1" dirty="0">
                <a:latin typeface="Times New Roman" panose="02020603050405020304" pitchFamily="18" charset="0"/>
                <a:ea typeface="宋体" panose="02010600030101010101" pitchFamily="2" charset="-122"/>
                <a:cs typeface="Times New Roman" panose="02020603050405020304" pitchFamily="18" charset="0"/>
              </a:rPr>
              <a:t>shake the head from side to side</a:t>
            </a:r>
          </a:p>
        </p:txBody>
      </p:sp>
      <p:sp>
        <p:nvSpPr>
          <p:cNvPr id="8" name="矩形 7"/>
          <p:cNvSpPr/>
          <p:nvPr/>
        </p:nvSpPr>
        <p:spPr>
          <a:xfrm>
            <a:off x="620021" y="2793186"/>
            <a:ext cx="1065356" cy="424732"/>
          </a:xfrm>
          <a:prstGeom prst="rect">
            <a:avLst/>
          </a:prstGeom>
        </p:spPr>
        <p:txBody>
          <a:bodyPr wrap="none">
            <a:spAutoFit/>
          </a:bodyPr>
          <a:lstStyle/>
          <a:p>
            <a:pPr lvl="0" algn="ctr" fontAlgn="base">
              <a:lnSpc>
                <a:spcPct val="120000"/>
              </a:lnSpc>
              <a:spcBef>
                <a:spcPct val="0"/>
              </a:spcBef>
              <a:spcAft>
                <a:spcPct val="0"/>
              </a:spcAft>
              <a:defRPr/>
            </a:pPr>
            <a:r>
              <a:rPr lang="en-US" altLang="zh-CN" b="1" dirty="0">
                <a:latin typeface="Times New Roman" panose="02020603050405020304" pitchFamily="18" charset="0"/>
                <a:ea typeface="宋体" panose="02010600030101010101" pitchFamily="2" charset="-122"/>
                <a:cs typeface="Times New Roman" panose="02020603050405020304" pitchFamily="18" charset="0"/>
              </a:rPr>
              <a:t>boredom</a:t>
            </a:r>
          </a:p>
        </p:txBody>
      </p:sp>
      <p:sp>
        <p:nvSpPr>
          <p:cNvPr id="16" name="矩形 15"/>
          <p:cNvSpPr/>
          <p:nvPr/>
        </p:nvSpPr>
        <p:spPr>
          <a:xfrm>
            <a:off x="2915144" y="2813812"/>
            <a:ext cx="3337452" cy="424732"/>
          </a:xfrm>
          <a:prstGeom prst="rect">
            <a:avLst/>
          </a:prstGeom>
        </p:spPr>
        <p:txBody>
          <a:bodyPr wrap="none">
            <a:spAutoFit/>
          </a:bodyPr>
          <a:lstStyle/>
          <a:p>
            <a:pPr lvl="0" algn="ctr" fontAlgn="base">
              <a:lnSpc>
                <a:spcPct val="120000"/>
              </a:lnSpc>
              <a:spcBef>
                <a:spcPct val="0"/>
              </a:spcBef>
              <a:spcAft>
                <a:spcPct val="0"/>
              </a:spcAft>
              <a:defRPr/>
            </a:pPr>
            <a:r>
              <a:rPr lang="en-US" altLang="zh-CN" b="1" dirty="0">
                <a:latin typeface="Times New Roman" panose="02020603050405020304" pitchFamily="18" charset="0"/>
                <a:ea typeface="宋体" panose="02010600030101010101" pitchFamily="2" charset="-122"/>
                <a:cs typeface="Times New Roman" panose="02020603050405020304" pitchFamily="18" charset="0"/>
              </a:rPr>
              <a:t>look away from people or yawn</a:t>
            </a:r>
          </a:p>
        </p:txBody>
      </p:sp>
      <p:sp>
        <p:nvSpPr>
          <p:cNvPr id="9" name="矩形 8"/>
          <p:cNvSpPr/>
          <p:nvPr/>
        </p:nvSpPr>
        <p:spPr>
          <a:xfrm>
            <a:off x="645149" y="3217918"/>
            <a:ext cx="924292" cy="424732"/>
          </a:xfrm>
          <a:prstGeom prst="rect">
            <a:avLst/>
          </a:prstGeom>
        </p:spPr>
        <p:txBody>
          <a:bodyPr wrap="none">
            <a:spAutoFit/>
          </a:bodyPr>
          <a:lstStyle/>
          <a:p>
            <a:pPr lvl="0" algn="ctr" fontAlgn="base">
              <a:lnSpc>
                <a:spcPct val="120000"/>
              </a:lnSpc>
              <a:spcBef>
                <a:spcPct val="0"/>
              </a:spcBef>
              <a:spcAft>
                <a:spcPct val="0"/>
              </a:spcAft>
              <a:defRPr/>
            </a:pPr>
            <a:r>
              <a:rPr lang="en-US" altLang="zh-CN" b="1" dirty="0">
                <a:latin typeface="Times New Roman" panose="02020603050405020304" pitchFamily="18" charset="0"/>
                <a:ea typeface="宋体" panose="02010600030101010101" pitchFamily="2" charset="-122"/>
                <a:cs typeface="Times New Roman" panose="02020603050405020304" pitchFamily="18" charset="0"/>
              </a:rPr>
              <a:t>interest</a:t>
            </a:r>
          </a:p>
        </p:txBody>
      </p:sp>
      <p:sp>
        <p:nvSpPr>
          <p:cNvPr id="10" name="矩形 9"/>
          <p:cNvSpPr/>
          <p:nvPr/>
        </p:nvSpPr>
        <p:spPr>
          <a:xfrm>
            <a:off x="2942182" y="3204219"/>
            <a:ext cx="6120680" cy="395749"/>
          </a:xfrm>
          <a:prstGeom prst="rect">
            <a:avLst/>
          </a:prstGeom>
        </p:spPr>
        <p:txBody>
          <a:bodyPr wrap="square">
            <a:spAutoFit/>
          </a:bodyPr>
          <a:lstStyle/>
          <a:p>
            <a:pPr marL="357505" lvl="0" indent="-357505" fontAlgn="base">
              <a:lnSpc>
                <a:spcPct val="120000"/>
              </a:lnSpc>
              <a:spcBef>
                <a:spcPct val="0"/>
              </a:spcBef>
              <a:spcAft>
                <a:spcPct val="0"/>
              </a:spcAft>
            </a:pPr>
            <a:r>
              <a:rPr lang="en-US" altLang="zh-CN" b="1" dirty="0">
                <a:latin typeface="Times New Roman" panose="02020603050405020304" pitchFamily="18" charset="0"/>
                <a:ea typeface="宋体" panose="02010600030101010101" pitchFamily="2" charset="-122"/>
                <a:cs typeface="Times New Roman" panose="02020603050405020304" pitchFamily="18" charset="0"/>
              </a:rPr>
              <a:t>turn toward &amp; look at someone or something</a:t>
            </a:r>
            <a:endParaRPr lang="en-US" altLang="zh-CN" b="1" dirty="0">
              <a:latin typeface="Times New Roman" panose="02020603050405020304" pitchFamily="18" charset="0"/>
              <a:ea typeface="宋体" panose="02010600030101010101" pitchFamily="2" charset="-122"/>
            </a:endParaRPr>
          </a:p>
        </p:txBody>
      </p:sp>
      <p:sp>
        <p:nvSpPr>
          <p:cNvPr id="11" name="矩形 10"/>
          <p:cNvSpPr/>
          <p:nvPr/>
        </p:nvSpPr>
        <p:spPr>
          <a:xfrm>
            <a:off x="636770" y="3661577"/>
            <a:ext cx="1975862" cy="424732"/>
          </a:xfrm>
          <a:prstGeom prst="rect">
            <a:avLst/>
          </a:prstGeom>
        </p:spPr>
        <p:txBody>
          <a:bodyPr wrap="none">
            <a:spAutoFit/>
          </a:bodyPr>
          <a:lstStyle/>
          <a:p>
            <a:pPr lvl="0" algn="ctr" fontAlgn="base">
              <a:lnSpc>
                <a:spcPct val="120000"/>
              </a:lnSpc>
              <a:spcBef>
                <a:spcPct val="0"/>
              </a:spcBef>
              <a:spcAft>
                <a:spcPct val="0"/>
              </a:spcAft>
            </a:pPr>
            <a:r>
              <a:rPr lang="en-US" altLang="zh-CN" b="1" dirty="0">
                <a:latin typeface="Times New Roman" panose="02020603050405020304" pitchFamily="18" charset="0"/>
                <a:ea typeface="宋体" panose="02010600030101010101" pitchFamily="2" charset="-122"/>
                <a:cs typeface="Times New Roman" panose="02020603050405020304" pitchFamily="18" charset="0"/>
              </a:rPr>
              <a:t>disbelief or dislike</a:t>
            </a:r>
          </a:p>
        </p:txBody>
      </p:sp>
      <p:sp>
        <p:nvSpPr>
          <p:cNvPr id="20" name="矩形 19"/>
          <p:cNvSpPr/>
          <p:nvPr/>
        </p:nvSpPr>
        <p:spPr>
          <a:xfrm>
            <a:off x="2932435" y="3661867"/>
            <a:ext cx="3751988" cy="424732"/>
          </a:xfrm>
          <a:prstGeom prst="rect">
            <a:avLst/>
          </a:prstGeom>
        </p:spPr>
        <p:txBody>
          <a:bodyPr wrap="none">
            <a:spAutoFit/>
          </a:bodyPr>
          <a:lstStyle/>
          <a:p>
            <a:pPr lvl="0" algn="ctr" fontAlgn="base">
              <a:lnSpc>
                <a:spcPct val="120000"/>
              </a:lnSpc>
              <a:spcBef>
                <a:spcPct val="0"/>
              </a:spcBef>
              <a:spcAft>
                <a:spcPct val="0"/>
              </a:spcAft>
            </a:pPr>
            <a:r>
              <a:rPr lang="en-US" altLang="zh-CN"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roll my eyes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and turn my head away</a:t>
            </a:r>
          </a:p>
        </p:txBody>
      </p:sp>
      <p:sp>
        <p:nvSpPr>
          <p:cNvPr id="21" name="矩形 20"/>
          <p:cNvSpPr/>
          <p:nvPr/>
        </p:nvSpPr>
        <p:spPr>
          <a:xfrm>
            <a:off x="644159" y="4079273"/>
            <a:ext cx="885820" cy="395749"/>
          </a:xfrm>
          <a:prstGeom prst="rect">
            <a:avLst/>
          </a:prstGeom>
        </p:spPr>
        <p:txBody>
          <a:bodyPr wrap="none">
            <a:spAutoFit/>
          </a:bodyPr>
          <a:lstStyle/>
          <a:p>
            <a:pPr lvl="0" algn="ctr" fontAlgn="base">
              <a:lnSpc>
                <a:spcPct val="120000"/>
              </a:lnSpc>
              <a:spcBef>
                <a:spcPct val="0"/>
              </a:spcBef>
              <a:spcAft>
                <a:spcPct val="0"/>
              </a:spcAft>
            </a:pPr>
            <a:r>
              <a:rPr lang="en-US" altLang="zh-CN" b="1" dirty="0">
                <a:latin typeface="Times New Roman" panose="02020603050405020304" pitchFamily="18" charset="0"/>
                <a:ea typeface="宋体" panose="02010600030101010101" pitchFamily="2" charset="-122"/>
                <a:cs typeface="Times New Roman" panose="02020603050405020304" pitchFamily="18" charset="0"/>
              </a:rPr>
              <a:t>respect</a:t>
            </a:r>
          </a:p>
        </p:txBody>
      </p:sp>
      <p:sp>
        <p:nvSpPr>
          <p:cNvPr id="22" name="矩形 21"/>
          <p:cNvSpPr/>
          <p:nvPr/>
        </p:nvSpPr>
        <p:spPr>
          <a:xfrm>
            <a:off x="2958642" y="4086599"/>
            <a:ext cx="3732753" cy="424732"/>
          </a:xfrm>
          <a:prstGeom prst="rect">
            <a:avLst/>
          </a:prstGeom>
        </p:spPr>
        <p:txBody>
          <a:bodyPr wrap="none">
            <a:spAutoFit/>
          </a:bodyPr>
          <a:lstStyle/>
          <a:p>
            <a:pPr lvl="0" algn="ctr" fontAlgn="base">
              <a:lnSpc>
                <a:spcPct val="120000"/>
              </a:lnSpc>
              <a:spcBef>
                <a:spcPct val="0"/>
              </a:spcBef>
              <a:spcAft>
                <a:spcPct val="0"/>
              </a:spcAft>
            </a:pPr>
            <a:r>
              <a:rPr lang="en-US" altLang="zh-CN" b="1" dirty="0">
                <a:latin typeface="Times New Roman" panose="02020603050405020304" pitchFamily="18" charset="0"/>
                <a:ea typeface="宋体" panose="02010600030101010101" pitchFamily="2" charset="-122"/>
                <a:cs typeface="Times New Roman" panose="02020603050405020304" pitchFamily="18" charset="0"/>
              </a:rPr>
              <a:t>don’t give a hug to a boss or teacher</a:t>
            </a:r>
          </a:p>
        </p:txBody>
      </p:sp>
      <p:sp>
        <p:nvSpPr>
          <p:cNvPr id="23" name="矩形 22"/>
          <p:cNvSpPr/>
          <p:nvPr/>
        </p:nvSpPr>
        <p:spPr>
          <a:xfrm>
            <a:off x="2942182" y="4373792"/>
            <a:ext cx="5008743" cy="424732"/>
          </a:xfrm>
          <a:prstGeom prst="rect">
            <a:avLst/>
          </a:prstGeom>
        </p:spPr>
        <p:txBody>
          <a:bodyPr wrap="none">
            <a:spAutoFit/>
          </a:bodyPr>
          <a:lstStyle/>
          <a:p>
            <a:pPr lvl="0" algn="ctr" fontAlgn="base">
              <a:lnSpc>
                <a:spcPct val="120000"/>
              </a:lnSpc>
              <a:spcBef>
                <a:spcPct val="0"/>
              </a:spcBef>
              <a:spcAft>
                <a:spcPct val="0"/>
              </a:spcAft>
            </a:pPr>
            <a:r>
              <a:rPr lang="en-US" altLang="zh-CN" b="1" dirty="0">
                <a:latin typeface="Times New Roman" panose="02020603050405020304" pitchFamily="18" charset="0"/>
                <a:ea typeface="宋体" panose="02010600030101010101" pitchFamily="2" charset="-122"/>
                <a:cs typeface="Times New Roman" panose="02020603050405020304" pitchFamily="18" charset="0"/>
              </a:rPr>
              <a:t>don’t stand too close to someone of a higher rank</a:t>
            </a:r>
          </a:p>
        </p:txBody>
      </p:sp>
      <p:sp>
        <p:nvSpPr>
          <p:cNvPr id="24" name="矩形 23"/>
          <p:cNvSpPr/>
          <p:nvPr/>
        </p:nvSpPr>
        <p:spPr>
          <a:xfrm>
            <a:off x="2963534" y="4659982"/>
            <a:ext cx="4192173" cy="424732"/>
          </a:xfrm>
          <a:prstGeom prst="rect">
            <a:avLst/>
          </a:prstGeom>
        </p:spPr>
        <p:txBody>
          <a:bodyPr wrap="none">
            <a:spAutoFit/>
          </a:bodyPr>
          <a:lstStyle/>
          <a:p>
            <a:pPr lvl="0" algn="ctr" fontAlgn="base">
              <a:lnSpc>
                <a:spcPct val="120000"/>
              </a:lnSpc>
              <a:spcBef>
                <a:spcPct val="0"/>
              </a:spcBef>
              <a:spcAft>
                <a:spcPct val="0"/>
              </a:spcAft>
            </a:pPr>
            <a:r>
              <a:rPr lang="en-US" altLang="zh-CN" b="1" dirty="0">
                <a:latin typeface="Times New Roman" panose="02020603050405020304" pitchFamily="18" charset="0"/>
                <a:ea typeface="宋体" panose="02010600030101010101" pitchFamily="2" charset="-122"/>
                <a:cs typeface="Times New Roman" panose="02020603050405020304" pitchFamily="18" charset="0"/>
              </a:rPr>
              <a:t>stand </a:t>
            </a:r>
            <a:r>
              <a:rPr lang="en-US" altLang="zh-CN"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 little distance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with open hands</a:t>
            </a:r>
          </a:p>
        </p:txBody>
      </p:sp>
      <p:sp>
        <p:nvSpPr>
          <p:cNvPr id="30" name="TextBox 29"/>
          <p:cNvSpPr txBox="1"/>
          <p:nvPr/>
        </p:nvSpPr>
        <p:spPr>
          <a:xfrm>
            <a:off x="162682" y="111436"/>
            <a:ext cx="2897150" cy="461665"/>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t="100000" r="100000"/>
            </a:path>
            <a:tileRect l="-100000" b="-100000"/>
          </a:gra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ysClr val="window" lastClr="FFFFFF"/>
                </a:solidFill>
                <a:effectLst/>
                <a:uLnTx/>
                <a:uFillTx/>
                <a:latin typeface="Cambria" panose="02040503050406030204" pitchFamily="18" charset="0"/>
              </a:rPr>
              <a:t>Reading</a:t>
            </a:r>
            <a:r>
              <a:rPr kumimoji="0" lang="en-US" altLang="zh-CN" sz="2400" b="1" i="0" u="none" strike="noStrike" kern="0" cap="none" spc="0" normalizeH="0" noProof="0" dirty="0">
                <a:ln>
                  <a:noFill/>
                </a:ln>
                <a:solidFill>
                  <a:sysClr val="window" lastClr="FFFFFF"/>
                </a:solidFill>
                <a:effectLst/>
                <a:uLnTx/>
                <a:uFillTx/>
                <a:latin typeface="Cambria" panose="02040503050406030204" pitchFamily="18" charset="0"/>
              </a:rPr>
              <a:t> for Details:</a:t>
            </a:r>
            <a:endParaRPr kumimoji="0" lang="zh-CN" altLang="en-US" sz="2400" b="1" i="0" u="none" strike="noStrike" kern="0" cap="none" spc="0" normalizeH="0" baseline="0" noProof="0" dirty="0">
              <a:ln>
                <a:noFill/>
              </a:ln>
              <a:solidFill>
                <a:sysClr val="window" lastClr="FFFFFF"/>
              </a:solidFill>
              <a:effectLst/>
              <a:uLnTx/>
              <a:uFillTx/>
              <a:latin typeface="Cambria" panose="02040503050406030204" pitchFamily="18" charset="0"/>
            </a:endParaRPr>
          </a:p>
        </p:txBody>
      </p:sp>
      <p:sp>
        <p:nvSpPr>
          <p:cNvPr id="31" name="TextBox 30"/>
          <p:cNvSpPr txBox="1"/>
          <p:nvPr/>
        </p:nvSpPr>
        <p:spPr>
          <a:xfrm>
            <a:off x="3043476" y="111436"/>
            <a:ext cx="3776743" cy="461665"/>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t="100000" r="100000"/>
            </a:path>
            <a:tileRect l="-100000" b="-100000"/>
          </a:gra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noProof="0" dirty="0">
                <a:ln>
                  <a:noFill/>
                </a:ln>
                <a:solidFill>
                  <a:sysClr val="window" lastClr="FFFFFF"/>
                </a:solidFill>
                <a:effectLst/>
                <a:uLnTx/>
                <a:uFillTx/>
                <a:latin typeface="Cambria" panose="02040503050406030204" pitchFamily="18" charset="0"/>
              </a:rPr>
              <a:t>Universal Body Language</a:t>
            </a:r>
            <a:endParaRPr kumimoji="0" lang="zh-CN" altLang="en-US" sz="2400" b="1" i="0" u="none" strike="noStrike" kern="0" cap="none" spc="0" normalizeH="0" baseline="0" noProof="0" dirty="0">
              <a:ln>
                <a:noFill/>
              </a:ln>
              <a:solidFill>
                <a:sysClr val="window" lastClr="FFFFFF"/>
              </a:solidFill>
              <a:effectLst/>
              <a:uLnTx/>
              <a:uFillTx/>
              <a:latin typeface="Cambria" panose="02040503050406030204" pitchFamily="18" charset="0"/>
            </a:endParaRPr>
          </a:p>
        </p:txBody>
      </p:sp>
      <p:sp>
        <p:nvSpPr>
          <p:cNvPr id="27" name="椭圆形标注 26"/>
          <p:cNvSpPr/>
          <p:nvPr/>
        </p:nvSpPr>
        <p:spPr bwMode="auto">
          <a:xfrm>
            <a:off x="6750798" y="342268"/>
            <a:ext cx="2322680" cy="1206561"/>
          </a:xfrm>
          <a:prstGeom prst="wedgeEllipseCallout">
            <a:avLst>
              <a:gd name="adj1" fmla="val -44782"/>
              <a:gd name="adj2" fmla="val -66336"/>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altLang="zh-CN" sz="1800" b="1" i="1" u="none" strike="noStrike" cap="none" normalizeH="0" baseline="0" dirty="0">
                <a:ln>
                  <a:noFill/>
                </a:ln>
                <a:solidFill>
                  <a:schemeClr val="accent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Fill </a:t>
            </a:r>
            <a:r>
              <a:rPr lang="en-US" altLang="zh-CN" b="1" i="1" dirty="0">
                <a:solidFill>
                  <a:schemeClr val="accent2">
                    <a:lumMod val="50000"/>
                  </a:schemeClr>
                </a:solidFill>
                <a:latin typeface="Times New Roman" panose="02020603050405020304" pitchFamily="18" charset="0"/>
                <a:ea typeface="宋体" panose="02010600030101010101" pitchFamily="2" charset="-122"/>
                <a:cs typeface="Times New Roman" panose="02020603050405020304" pitchFamily="18" charset="0"/>
              </a:rPr>
              <a:t>in the form and act them out.</a:t>
            </a:r>
            <a:endParaRPr kumimoji="0" lang="zh-CN" altLang="en-US" sz="1800" b="1" i="1" u="none" strike="noStrike" cap="none" normalizeH="0" baseline="0" dirty="0">
              <a:ln>
                <a:noFill/>
              </a:ln>
              <a:solidFill>
                <a:schemeClr val="accent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inVertical)">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anim calcmode="lin" valueType="num">
                                      <p:cBhvr>
                                        <p:cTn id="69" dur="1000" fill="hold"/>
                                        <p:tgtEl>
                                          <p:spTgt spid="8"/>
                                        </p:tgtEl>
                                        <p:attrNameLst>
                                          <p:attrName>ppt_x</p:attrName>
                                        </p:attrNameLst>
                                      </p:cBhvr>
                                      <p:tavLst>
                                        <p:tav tm="0">
                                          <p:val>
                                            <p:strVal val="#ppt_x"/>
                                          </p:val>
                                        </p:tav>
                                        <p:tav tm="100000">
                                          <p:val>
                                            <p:strVal val="#ppt_x"/>
                                          </p:val>
                                        </p:tav>
                                      </p:tavLst>
                                    </p:anim>
                                    <p:anim calcmode="lin" valueType="num">
                                      <p:cBhvr>
                                        <p:cTn id="7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1000"/>
                                        <p:tgtEl>
                                          <p:spTgt spid="9"/>
                                        </p:tgtEl>
                                      </p:cBhvr>
                                    </p:animEffect>
                                    <p:anim calcmode="lin" valueType="num">
                                      <p:cBhvr>
                                        <p:cTn id="83" dur="1000" fill="hold"/>
                                        <p:tgtEl>
                                          <p:spTgt spid="9"/>
                                        </p:tgtEl>
                                        <p:attrNameLst>
                                          <p:attrName>ppt_x</p:attrName>
                                        </p:attrNameLst>
                                      </p:cBhvr>
                                      <p:tavLst>
                                        <p:tav tm="0">
                                          <p:val>
                                            <p:strVal val="#ppt_x"/>
                                          </p:val>
                                        </p:tav>
                                        <p:tav tm="100000">
                                          <p:val>
                                            <p:strVal val="#ppt_x"/>
                                          </p:val>
                                        </p:tav>
                                      </p:tavLst>
                                    </p:anim>
                                    <p:anim calcmode="lin" valueType="num">
                                      <p:cBhvr>
                                        <p:cTn id="8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10">
                                            <p:txEl>
                                              <p:pRg st="0" end="0"/>
                                            </p:txEl>
                                          </p:spTgt>
                                        </p:tgtEl>
                                        <p:attrNameLst>
                                          <p:attrName>style.visibility</p:attrName>
                                        </p:attrNameLst>
                                      </p:cBhvr>
                                      <p:to>
                                        <p:strVal val="visible"/>
                                      </p:to>
                                    </p:set>
                                    <p:animEffect transition="in" filter="fade">
                                      <p:cBhvr>
                                        <p:cTn id="89" dur="1000"/>
                                        <p:tgtEl>
                                          <p:spTgt spid="10">
                                            <p:txEl>
                                              <p:pRg st="0" end="0"/>
                                            </p:txEl>
                                          </p:spTgt>
                                        </p:tgtEl>
                                      </p:cBhvr>
                                    </p:animEffect>
                                    <p:anim calcmode="lin" valueType="num">
                                      <p:cBhvr>
                                        <p:cTn id="9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1"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fade">
                                      <p:cBhvr>
                                        <p:cTn id="96" dur="1000"/>
                                        <p:tgtEl>
                                          <p:spTgt spid="11"/>
                                        </p:tgtEl>
                                      </p:cBhvr>
                                    </p:animEffect>
                                    <p:anim calcmode="lin" valueType="num">
                                      <p:cBhvr>
                                        <p:cTn id="97" dur="1000" fill="hold"/>
                                        <p:tgtEl>
                                          <p:spTgt spid="11"/>
                                        </p:tgtEl>
                                        <p:attrNameLst>
                                          <p:attrName>ppt_x</p:attrName>
                                        </p:attrNameLst>
                                      </p:cBhvr>
                                      <p:tavLst>
                                        <p:tav tm="0">
                                          <p:val>
                                            <p:strVal val="#ppt_x"/>
                                          </p:val>
                                        </p:tav>
                                        <p:tav tm="100000">
                                          <p:val>
                                            <p:strVal val="#ppt_x"/>
                                          </p:val>
                                        </p:tav>
                                      </p:tavLst>
                                    </p:anim>
                                    <p:anim calcmode="lin" valueType="num">
                                      <p:cBhvr>
                                        <p:cTn id="9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fade">
                                      <p:cBhvr>
                                        <p:cTn id="110" dur="1000"/>
                                        <p:tgtEl>
                                          <p:spTgt spid="21"/>
                                        </p:tgtEl>
                                      </p:cBhvr>
                                    </p:animEffect>
                                    <p:anim calcmode="lin" valueType="num">
                                      <p:cBhvr>
                                        <p:cTn id="111" dur="1000" fill="hold"/>
                                        <p:tgtEl>
                                          <p:spTgt spid="21"/>
                                        </p:tgtEl>
                                        <p:attrNameLst>
                                          <p:attrName>ppt_x</p:attrName>
                                        </p:attrNameLst>
                                      </p:cBhvr>
                                      <p:tavLst>
                                        <p:tav tm="0">
                                          <p:val>
                                            <p:strVal val="#ppt_x"/>
                                          </p:val>
                                        </p:tav>
                                        <p:tav tm="100000">
                                          <p:val>
                                            <p:strVal val="#ppt_x"/>
                                          </p:val>
                                        </p:tav>
                                      </p:tavLst>
                                    </p:anim>
                                    <p:anim calcmode="lin" valueType="num">
                                      <p:cBhvr>
                                        <p:cTn id="11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fade">
                                      <p:cBhvr>
                                        <p:cTn id="117" dur="1000"/>
                                        <p:tgtEl>
                                          <p:spTgt spid="22"/>
                                        </p:tgtEl>
                                      </p:cBhvr>
                                    </p:animEffect>
                                    <p:anim calcmode="lin" valueType="num">
                                      <p:cBhvr>
                                        <p:cTn id="118" dur="1000" fill="hold"/>
                                        <p:tgtEl>
                                          <p:spTgt spid="22"/>
                                        </p:tgtEl>
                                        <p:attrNameLst>
                                          <p:attrName>ppt_x</p:attrName>
                                        </p:attrNameLst>
                                      </p:cBhvr>
                                      <p:tavLst>
                                        <p:tav tm="0">
                                          <p:val>
                                            <p:strVal val="#ppt_x"/>
                                          </p:val>
                                        </p:tav>
                                        <p:tav tm="100000">
                                          <p:val>
                                            <p:strVal val="#ppt_x"/>
                                          </p:val>
                                        </p:tav>
                                      </p:tavLst>
                                    </p:anim>
                                    <p:anim calcmode="lin" valueType="num">
                                      <p:cBhvr>
                                        <p:cTn id="1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fade">
                                      <p:cBhvr>
                                        <p:cTn id="124" dur="1000"/>
                                        <p:tgtEl>
                                          <p:spTgt spid="23"/>
                                        </p:tgtEl>
                                      </p:cBhvr>
                                    </p:animEffect>
                                    <p:anim calcmode="lin" valueType="num">
                                      <p:cBhvr>
                                        <p:cTn id="125" dur="1000" fill="hold"/>
                                        <p:tgtEl>
                                          <p:spTgt spid="23"/>
                                        </p:tgtEl>
                                        <p:attrNameLst>
                                          <p:attrName>ppt_x</p:attrName>
                                        </p:attrNameLst>
                                      </p:cBhvr>
                                      <p:tavLst>
                                        <p:tav tm="0">
                                          <p:val>
                                            <p:strVal val="#ppt_x"/>
                                          </p:val>
                                        </p:tav>
                                        <p:tav tm="100000">
                                          <p:val>
                                            <p:strVal val="#ppt_x"/>
                                          </p:val>
                                        </p:tav>
                                      </p:tavLst>
                                    </p:anim>
                                    <p:anim calcmode="lin" valueType="num">
                                      <p:cBhvr>
                                        <p:cTn id="1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fade">
                                      <p:cBhvr>
                                        <p:cTn id="131" dur="1000"/>
                                        <p:tgtEl>
                                          <p:spTgt spid="24"/>
                                        </p:tgtEl>
                                      </p:cBhvr>
                                    </p:animEffect>
                                    <p:anim calcmode="lin" valueType="num">
                                      <p:cBhvr>
                                        <p:cTn id="132" dur="1000" fill="hold"/>
                                        <p:tgtEl>
                                          <p:spTgt spid="24"/>
                                        </p:tgtEl>
                                        <p:attrNameLst>
                                          <p:attrName>ppt_x</p:attrName>
                                        </p:attrNameLst>
                                      </p:cBhvr>
                                      <p:tavLst>
                                        <p:tav tm="0">
                                          <p:val>
                                            <p:strVal val="#ppt_x"/>
                                          </p:val>
                                        </p:tav>
                                        <p:tav tm="100000">
                                          <p:val>
                                            <p:strVal val="#ppt_x"/>
                                          </p:val>
                                        </p:tav>
                                      </p:tavLst>
                                    </p:anim>
                                    <p:anim calcmode="lin" valueType="num">
                                      <p:cBhvr>
                                        <p:cTn id="1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12" grpId="0"/>
      <p:bldP spid="7" grpId="0"/>
      <p:bldP spid="14" grpId="0"/>
      <p:bldP spid="8" grpId="0"/>
      <p:bldP spid="16" grpId="0"/>
      <p:bldP spid="9" grpId="0"/>
      <p:bldP spid="11" grpId="0"/>
      <p:bldP spid="20" grpId="0"/>
      <p:bldP spid="21" grpId="0"/>
      <p:bldP spid="22" grpId="0"/>
      <p:bldP spid="23" grpId="0"/>
      <p:bldP spid="24"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62682" y="111436"/>
            <a:ext cx="2033054" cy="461665"/>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t="100000" r="100000"/>
            </a:path>
            <a:tileRect l="-100000" b="-100000"/>
          </a:gra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ysClr val="window" lastClr="FFFFFF"/>
                </a:solidFill>
                <a:effectLst/>
                <a:uLnTx/>
                <a:uFillTx/>
                <a:latin typeface="Cambria" panose="02040503050406030204" pitchFamily="18" charset="0"/>
              </a:rPr>
              <a:t>Post-reading: </a:t>
            </a:r>
            <a:endParaRPr kumimoji="0" lang="zh-CN" altLang="en-US" sz="2400" b="1" i="0" u="none" strike="noStrike" kern="0" cap="none" spc="0" normalizeH="0" baseline="0" noProof="0" dirty="0">
              <a:ln>
                <a:noFill/>
              </a:ln>
              <a:solidFill>
                <a:sysClr val="window" lastClr="FFFFFF"/>
              </a:solidFill>
              <a:effectLst/>
              <a:uLnTx/>
              <a:uFillTx/>
              <a:latin typeface="Cambria" panose="02040503050406030204" pitchFamily="18" charset="0"/>
            </a:endParaRPr>
          </a:p>
        </p:txBody>
      </p:sp>
      <p:sp>
        <p:nvSpPr>
          <p:cNvPr id="32" name="Text Box 7"/>
          <p:cNvSpPr txBox="1">
            <a:spLocks noChangeArrowheads="1"/>
          </p:cNvSpPr>
          <p:nvPr/>
        </p:nvSpPr>
        <p:spPr bwMode="auto">
          <a:xfrm>
            <a:off x="395536" y="843558"/>
            <a:ext cx="8748464"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AutoNum type="arabicPeriod"/>
            </a:pPr>
            <a:r>
              <a:rPr lang="en-US" altLang="zh-CN" sz="2400" dirty="0">
                <a:latin typeface="Times New Roman" panose="02020603050405020304" pitchFamily="18" charset="0"/>
                <a:cs typeface="Times New Roman" panose="02020603050405020304" pitchFamily="18" charset="0"/>
              </a:rPr>
              <a:t>Why did people give false smile sometimes?</a:t>
            </a:r>
          </a:p>
          <a:p>
            <a:pPr marL="0" indent="0" eaLnBrk="1" hangingPunct="1">
              <a:spcBef>
                <a:spcPct val="50000"/>
              </a:spcBef>
            </a:pPr>
            <a:r>
              <a:rPr lang="en-US" altLang="zh-CN" sz="2000" dirty="0">
                <a:solidFill>
                  <a:srgbClr val="0000FF"/>
                </a:solidFill>
                <a:latin typeface="Times New Roman" panose="02020603050405020304" pitchFamily="18" charset="0"/>
                <a:cs typeface="Times New Roman" panose="02020603050405020304" pitchFamily="18" charset="0"/>
              </a:rPr>
              <a:t>They want to hide their feelings and don’t want to lose face.</a:t>
            </a:r>
          </a:p>
          <a:p>
            <a:pPr marL="0" indent="0" eaLnBrk="1" hangingPunct="1">
              <a:spcBef>
                <a:spcPct val="50000"/>
              </a:spcBef>
            </a:pPr>
            <a:r>
              <a:rPr lang="en-US" altLang="zh-CN" sz="2400" dirty="0">
                <a:latin typeface="Times New Roman" panose="02020603050405020304" pitchFamily="18" charset="0"/>
                <a:cs typeface="Times New Roman" panose="02020603050405020304" pitchFamily="18" charset="0"/>
              </a:rPr>
              <a:t>2. What are some jobs in which using body language is extremely important?</a:t>
            </a:r>
          </a:p>
          <a:p>
            <a:pPr marL="0" indent="0" algn="just" eaLnBrk="1" hangingPunct="1">
              <a:spcBef>
                <a:spcPct val="50000"/>
              </a:spcBef>
            </a:pPr>
            <a:r>
              <a:rPr lang="en-US" altLang="zh-CN" sz="2000" dirty="0">
                <a:solidFill>
                  <a:srgbClr val="0000FF"/>
                </a:solidFill>
                <a:latin typeface="Times New Roman" panose="02020603050405020304" pitchFamily="18" charset="0"/>
                <a:cs typeface="Times New Roman" panose="02020603050405020304" pitchFamily="18" charset="0"/>
              </a:rPr>
              <a:t>Teachers; medical care people; interviewers &amp; interviewees; People in diplomatic jobs &amp; in some government jobs, etc. </a:t>
            </a:r>
          </a:p>
          <a:p>
            <a:pPr marL="0" indent="0" eaLnBrk="1" hangingPunct="1"/>
            <a:r>
              <a:rPr lang="en-US" altLang="zh-CN" sz="2400" dirty="0">
                <a:latin typeface="Times New Roman" panose="02020603050405020304" pitchFamily="18" charset="0"/>
                <a:cs typeface="Times New Roman" panose="02020603050405020304" pitchFamily="18" charset="0"/>
              </a:rPr>
              <a:t>3.Does the same body language always have the same meaning in different cultures?</a:t>
            </a:r>
          </a:p>
          <a:p>
            <a:pPr marL="0" indent="0" eaLnBrk="1" hangingPunct="1"/>
            <a:r>
              <a:rPr lang="en-US" altLang="zh-CN" sz="2000" dirty="0">
                <a:solidFill>
                  <a:srgbClr val="0000FF"/>
                </a:solidFill>
                <a:latin typeface="Times New Roman" panose="02020603050405020304" pitchFamily="18" charset="0"/>
                <a:cs typeface="Times New Roman" panose="02020603050405020304" pitchFamily="18" charset="0"/>
              </a:rPr>
              <a:t>Not exactly. For example, “thumbs up” means “good job” in most countries but is </a:t>
            </a:r>
            <a:r>
              <a:rPr lang="en-US" altLang="zh-CN" sz="2000" dirty="0">
                <a:solidFill>
                  <a:srgbClr val="FF0000"/>
                </a:solidFill>
                <a:latin typeface="Times New Roman" panose="02020603050405020304" pitchFamily="18" charset="0"/>
                <a:cs typeface="Times New Roman" panose="02020603050405020304" pitchFamily="18" charset="0"/>
              </a:rPr>
              <a:t>a rude gesture in Niagara</a:t>
            </a:r>
            <a:r>
              <a:rPr lang="en-US" altLang="zh-CN" sz="2000" dirty="0">
                <a:solidFill>
                  <a:srgbClr val="0000FF"/>
                </a:solidFill>
                <a:latin typeface="Times New Roman" panose="02020603050405020304" pitchFamily="18" charset="0"/>
                <a:cs typeface="Times New Roman" panose="02020603050405020304" pitchFamily="18" charset="0"/>
              </a:rPr>
              <a:t>; and “shaking the head from side to side” mostly means disagreement but in India it becomes “</a:t>
            </a:r>
            <a:r>
              <a:rPr lang="en-US" altLang="zh-CN" sz="2000" dirty="0">
                <a:solidFill>
                  <a:srgbClr val="FF0000"/>
                </a:solidFill>
                <a:latin typeface="Times New Roman" panose="02020603050405020304" pitchFamily="18" charset="0"/>
                <a:cs typeface="Times New Roman" panose="02020603050405020304" pitchFamily="18" charset="0"/>
              </a:rPr>
              <a:t>yes</a:t>
            </a:r>
            <a:r>
              <a:rPr lang="en-US" altLang="zh-CN" sz="2000" dirty="0">
                <a:solidFill>
                  <a:srgbClr val="0000FF"/>
                </a:solidFill>
                <a:latin typeface="Times New Roman" panose="02020603050405020304" pitchFamily="18" charset="0"/>
                <a:cs typeface="Times New Roman" panose="02020603050405020304" pitchFamily="18" charset="0"/>
              </a:rPr>
              <a:t>”!</a:t>
            </a:r>
          </a:p>
        </p:txBody>
      </p:sp>
      <p:sp>
        <p:nvSpPr>
          <p:cNvPr id="33" name="TextBox 32"/>
          <p:cNvSpPr txBox="1"/>
          <p:nvPr/>
        </p:nvSpPr>
        <p:spPr>
          <a:xfrm>
            <a:off x="2195736" y="111435"/>
            <a:ext cx="1728192" cy="461665"/>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t="100000" r="100000"/>
            </a:path>
            <a:tileRect l="-100000" b="-100000"/>
          </a:gra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noProof="0" dirty="0">
                <a:ln>
                  <a:noFill/>
                </a:ln>
                <a:solidFill>
                  <a:sysClr val="window" lastClr="FFFFFF"/>
                </a:solidFill>
                <a:effectLst/>
                <a:uLnTx/>
                <a:uFillTx/>
                <a:latin typeface="Cambria" panose="02040503050406030204" pitchFamily="18" charset="0"/>
              </a:rPr>
              <a:t>Discussion</a:t>
            </a:r>
            <a:endParaRPr kumimoji="0" lang="zh-CN" altLang="en-US" sz="2400" b="1" i="0" u="none" strike="noStrike" kern="0" cap="none" spc="0" normalizeH="0" baseline="0" noProof="0" dirty="0">
              <a:ln>
                <a:noFill/>
              </a:ln>
              <a:solidFill>
                <a:sysClr val="window" lastClr="FFFFFF"/>
              </a:solidFill>
              <a:effectLst/>
              <a:uLnTx/>
              <a:uFillTx/>
              <a:latin typeface="Cambria" panose="020405030504060302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animEffect transition="in" filter="fade">
                                      <p:cBhvr>
                                        <p:cTn id="7" dur="1000"/>
                                        <p:tgtEl>
                                          <p:spTgt spid="32">
                                            <p:txEl>
                                              <p:pRg st="1" end="1"/>
                                            </p:txEl>
                                          </p:spTgt>
                                        </p:tgtEl>
                                      </p:cBhvr>
                                    </p:animEffect>
                                    <p:anim calcmode="lin" valueType="num">
                                      <p:cBhvr>
                                        <p:cTn id="8"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
                                            <p:txEl>
                                              <p:pRg st="3" end="3"/>
                                            </p:txEl>
                                          </p:spTgt>
                                        </p:tgtEl>
                                        <p:attrNameLst>
                                          <p:attrName>style.visibility</p:attrName>
                                        </p:attrNameLst>
                                      </p:cBhvr>
                                      <p:to>
                                        <p:strVal val="visible"/>
                                      </p:to>
                                    </p:set>
                                    <p:animEffect transition="in" filter="barn(inVertical)">
                                      <p:cBhvr>
                                        <p:cTn id="14" dur="500"/>
                                        <p:tgtEl>
                                          <p:spTgt spid="32">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2">
                                            <p:txEl>
                                              <p:pRg st="5" end="5"/>
                                            </p:txEl>
                                          </p:spTgt>
                                        </p:tgtEl>
                                        <p:attrNameLst>
                                          <p:attrName>style.visibility</p:attrName>
                                        </p:attrNameLst>
                                      </p:cBhvr>
                                      <p:to>
                                        <p:strVal val="visible"/>
                                      </p:to>
                                    </p:set>
                                    <p:animEffect transition="in" filter="wipe(down)">
                                      <p:cBhvr>
                                        <p:cTn id="19"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62682" y="111436"/>
            <a:ext cx="1304559" cy="461665"/>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t="100000" r="100000"/>
            </a:path>
            <a:tileRect l="-100000" b="-100000"/>
          </a:gra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solidFill>
                  <a:sysClr val="window" lastClr="FFFFFF"/>
                </a:solidFill>
                <a:latin typeface="Cambria" panose="02040503050406030204" pitchFamily="18" charset="0"/>
              </a:rPr>
              <a:t>W</a:t>
            </a:r>
            <a:r>
              <a:rPr kumimoji="0" lang="en-US" altLang="zh-CN" sz="2400" b="1" i="0" u="none" strike="noStrike" kern="0" cap="none" spc="0" normalizeH="0" baseline="0" noProof="0" dirty="0" err="1">
                <a:ln>
                  <a:noFill/>
                </a:ln>
                <a:solidFill>
                  <a:sysClr val="window" lastClr="FFFFFF"/>
                </a:solidFill>
                <a:effectLst/>
                <a:uLnTx/>
                <a:uFillTx/>
                <a:latin typeface="Cambria" panose="02040503050406030204" pitchFamily="18" charset="0"/>
              </a:rPr>
              <a:t>riting</a:t>
            </a:r>
            <a:r>
              <a:rPr kumimoji="0" lang="en-US" altLang="zh-CN" sz="2400" b="1" i="0" u="none" strike="noStrike" kern="0" cap="none" spc="0" normalizeH="0" baseline="0" noProof="0" dirty="0">
                <a:ln>
                  <a:noFill/>
                </a:ln>
                <a:solidFill>
                  <a:sysClr val="window" lastClr="FFFFFF"/>
                </a:solidFill>
                <a:effectLst/>
                <a:uLnTx/>
                <a:uFillTx/>
                <a:latin typeface="Cambria" panose="02040503050406030204" pitchFamily="18" charset="0"/>
              </a:rPr>
              <a:t>: </a:t>
            </a:r>
            <a:endParaRPr kumimoji="0" lang="zh-CN" altLang="en-US" sz="2400" b="1" i="0" u="none" strike="noStrike" kern="0" cap="none" spc="0" normalizeH="0" baseline="0" noProof="0" dirty="0">
              <a:ln>
                <a:noFill/>
              </a:ln>
              <a:solidFill>
                <a:sysClr val="window" lastClr="FFFFFF"/>
              </a:solidFill>
              <a:effectLst/>
              <a:uLnTx/>
              <a:uFillTx/>
              <a:latin typeface="Cambria" panose="02040503050406030204" pitchFamily="18" charset="0"/>
            </a:endParaRPr>
          </a:p>
        </p:txBody>
      </p:sp>
      <p:sp>
        <p:nvSpPr>
          <p:cNvPr id="32" name="Text Box 7"/>
          <p:cNvSpPr txBox="1">
            <a:spLocks noChangeArrowheads="1"/>
          </p:cNvSpPr>
          <p:nvPr/>
        </p:nvSpPr>
        <p:spPr bwMode="auto">
          <a:xfrm>
            <a:off x="162682" y="771550"/>
            <a:ext cx="8640960" cy="4093428"/>
          </a:xfrm>
          <a:prstGeom prst="rect">
            <a:avLst/>
          </a:prstGeom>
          <a:solidFill>
            <a:schemeClr val="bg1"/>
          </a:solidFill>
          <a:ln>
            <a:noFill/>
          </a:ln>
        </p:spPr>
        <p:txBody>
          <a:bodyPr wrap="square">
            <a:spAutoFit/>
          </a:bodyPr>
          <a:lstStyle>
            <a:lvl1pPr marL="342900" indent="-342900"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indent="0" algn="just" eaLnBrk="1" hangingPunct="1">
              <a:spcBef>
                <a:spcPct val="50000"/>
              </a:spcBef>
            </a:pPr>
            <a:r>
              <a:rPr lang="en-US" altLang="zh-CN" sz="2000" dirty="0">
                <a:latin typeface="Times New Roman" panose="02020603050405020304" pitchFamily="18" charset="0"/>
                <a:cs typeface="Times New Roman" panose="02020603050405020304" pitchFamily="18" charset="0"/>
              </a:rPr>
              <a:t>One of your classmates came in this morning looking sorrowful. When you tried to communicate with him, he used his body language to show his refusal. Then, you decide to write him a short letter to ask about what is wrong and whether you can help. Use the structure below to help you.</a:t>
            </a:r>
          </a:p>
          <a:p>
            <a:pPr marL="0" indent="0" eaLnBrk="1" hangingPunct="1">
              <a:spcBef>
                <a:spcPct val="50000"/>
              </a:spcBef>
            </a:pPr>
            <a:r>
              <a:rPr lang="en-US" altLang="zh-CN" sz="2000" dirty="0">
                <a:solidFill>
                  <a:schemeClr val="accent2"/>
                </a:solidFill>
                <a:latin typeface="Times New Roman" panose="02020603050405020304" pitchFamily="18" charset="0"/>
                <a:cs typeface="Times New Roman" panose="02020603050405020304" pitchFamily="18" charset="0"/>
              </a:rPr>
              <a:t>Dear (friend’s name),</a:t>
            </a:r>
          </a:p>
          <a:p>
            <a:pPr marL="0" indent="0" eaLnBrk="1" hangingPunct="1">
              <a:spcBef>
                <a:spcPct val="50000"/>
              </a:spcBef>
            </a:pPr>
            <a:r>
              <a:rPr lang="en-US" altLang="zh-CN" sz="2000" dirty="0">
                <a:solidFill>
                  <a:schemeClr val="accent2"/>
                </a:solidFill>
                <a:latin typeface="Times New Roman" panose="02020603050405020304" pitchFamily="18" charset="0"/>
                <a:cs typeface="Times New Roman" panose="02020603050405020304" pitchFamily="18" charset="0"/>
              </a:rPr>
              <a:t>    (1st paragraph: describe the body language that you noticed)</a:t>
            </a:r>
          </a:p>
          <a:p>
            <a:pPr marL="0" indent="0" eaLnBrk="1" hangingPunct="1">
              <a:spcBef>
                <a:spcPct val="50000"/>
              </a:spcBef>
            </a:pPr>
            <a:r>
              <a:rPr lang="en-US" altLang="zh-CN" sz="2000" dirty="0">
                <a:solidFill>
                  <a:schemeClr val="accent2"/>
                </a:solidFill>
                <a:latin typeface="Times New Roman" panose="02020603050405020304" pitchFamily="18" charset="0"/>
                <a:cs typeface="Times New Roman" panose="02020603050405020304" pitchFamily="18" charset="0"/>
              </a:rPr>
              <a:t>    (2nd paragraph: ask if something is wrong; perhaps make some guesses)</a:t>
            </a:r>
          </a:p>
          <a:p>
            <a:pPr marL="0" indent="0" eaLnBrk="1" hangingPunct="1">
              <a:spcBef>
                <a:spcPct val="50000"/>
              </a:spcBef>
            </a:pPr>
            <a:r>
              <a:rPr lang="en-US" altLang="zh-CN" sz="2000" dirty="0">
                <a:solidFill>
                  <a:schemeClr val="accent2"/>
                </a:solidFill>
                <a:latin typeface="Times New Roman" panose="02020603050405020304" pitchFamily="18" charset="0"/>
                <a:cs typeface="Times New Roman" panose="02020603050405020304" pitchFamily="18" charset="0"/>
              </a:rPr>
              <a:t>    (3rd paragraph: offer to help; remind him/her that you are a good friend)</a:t>
            </a:r>
          </a:p>
          <a:p>
            <a:pPr marL="0" indent="0" algn="r" eaLnBrk="1" hangingPunct="1">
              <a:spcBef>
                <a:spcPct val="50000"/>
              </a:spcBef>
            </a:pPr>
            <a:r>
              <a:rPr lang="en-US" altLang="zh-CN" sz="2000" dirty="0">
                <a:solidFill>
                  <a:schemeClr val="accent2"/>
                </a:solidFill>
                <a:latin typeface="Times New Roman" panose="02020603050405020304" pitchFamily="18" charset="0"/>
                <a:cs typeface="Times New Roman" panose="02020603050405020304" pitchFamily="18" charset="0"/>
              </a:rPr>
              <a:t>                                                                          (closing),</a:t>
            </a:r>
          </a:p>
          <a:p>
            <a:pPr marL="0" indent="0" algn="r" eaLnBrk="1" hangingPunct="1">
              <a:spcBef>
                <a:spcPct val="50000"/>
              </a:spcBef>
            </a:pPr>
            <a:r>
              <a:rPr lang="en-US" altLang="zh-CN" sz="2000" dirty="0">
                <a:solidFill>
                  <a:schemeClr val="accent2"/>
                </a:solidFill>
                <a:latin typeface="Times New Roman" panose="02020603050405020304" pitchFamily="18" charset="0"/>
                <a:cs typeface="Times New Roman" panose="02020603050405020304" pitchFamily="18" charset="0"/>
              </a:rPr>
              <a:t>                                                                          (your name)</a:t>
            </a:r>
            <a:endParaRPr lang="en-US" altLang="zh-CN" sz="2000"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467241" y="111436"/>
            <a:ext cx="2744719" cy="461665"/>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t="100000" r="100000"/>
            </a:path>
            <a:tileRect l="-100000" b="-100000"/>
          </a:gra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noProof="0" dirty="0">
                <a:solidFill>
                  <a:sysClr val="window" lastClr="FFFFFF"/>
                </a:solidFill>
                <a:latin typeface="Cambria" panose="02040503050406030204" pitchFamily="18" charset="0"/>
              </a:rPr>
              <a:t>Letter of concern</a:t>
            </a:r>
            <a:r>
              <a:rPr kumimoji="0" lang="en-US" altLang="zh-CN" sz="2400" b="1" i="0" u="none" strike="noStrike" kern="0" cap="none" spc="0" normalizeH="0" baseline="0" noProof="0" dirty="0">
                <a:ln>
                  <a:noFill/>
                </a:ln>
                <a:solidFill>
                  <a:sysClr val="window" lastClr="FFFFFF"/>
                </a:solidFill>
                <a:effectLst/>
                <a:uLnTx/>
                <a:uFillTx/>
                <a:latin typeface="Cambria" panose="02040503050406030204" pitchFamily="18" charset="0"/>
              </a:rPr>
              <a:t> </a:t>
            </a:r>
            <a:endParaRPr kumimoji="0" lang="zh-CN" altLang="en-US" sz="2400" b="1" i="0" u="none" strike="noStrike" kern="0" cap="none" spc="0" normalizeH="0" baseline="0" noProof="0" dirty="0">
              <a:ln>
                <a:noFill/>
              </a:ln>
              <a:solidFill>
                <a:sysClr val="window" lastClr="FFFFFF"/>
              </a:solidFill>
              <a:effectLst/>
              <a:uLnTx/>
              <a:uFillTx/>
              <a:latin typeface="Cambria" panose="02040503050406030204" pitchFamily="18" charset="0"/>
            </a:endParaRPr>
          </a:p>
        </p:txBody>
      </p:sp>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7"/>
          <p:cNvSpPr txBox="1">
            <a:spLocks noChangeArrowheads="1"/>
          </p:cNvSpPr>
          <p:nvPr/>
        </p:nvSpPr>
        <p:spPr bwMode="auto">
          <a:xfrm>
            <a:off x="162682" y="771550"/>
            <a:ext cx="8640960" cy="4093428"/>
          </a:xfrm>
          <a:prstGeom prst="rect">
            <a:avLst/>
          </a:prstGeom>
          <a:solidFill>
            <a:schemeClr val="bg1"/>
          </a:solidFill>
          <a:ln>
            <a:noFill/>
          </a:ln>
        </p:spPr>
        <p:txBody>
          <a:bodyPr wrap="square">
            <a:spAutoFit/>
          </a:bodyPr>
          <a:lstStyle>
            <a:lvl1pPr marL="342900" indent="-342900"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indent="0" algn="just" eaLnBrk="1" hangingPunct="1">
              <a:spcBef>
                <a:spcPct val="50000"/>
              </a:spcBef>
            </a:pPr>
            <a:r>
              <a:rPr lang="en-US" altLang="zh-CN" sz="2000" dirty="0">
                <a:latin typeface="Times New Roman" panose="02020603050405020304" pitchFamily="18" charset="0"/>
                <a:cs typeface="Times New Roman" panose="02020603050405020304" pitchFamily="18" charset="0"/>
              </a:rPr>
              <a:t>1. </a:t>
            </a:r>
            <a:r>
              <a:rPr lang="zh-CN" altLang="en-US" sz="2000" dirty="0">
                <a:latin typeface="Times New Roman" panose="02020603050405020304" pitchFamily="18" charset="0"/>
                <a:cs typeface="Times New Roman" panose="02020603050405020304" pitchFamily="18" charset="0"/>
              </a:rPr>
              <a:t>开头常用语</a:t>
            </a:r>
            <a:r>
              <a:rPr lang="en-US" altLang="zh-CN" sz="2000" dirty="0">
                <a:latin typeface="Times New Roman" panose="02020603050405020304" pitchFamily="18" charset="0"/>
                <a:cs typeface="Times New Roman" panose="02020603050405020304" pitchFamily="18" charset="0"/>
              </a:rPr>
              <a:t>:</a:t>
            </a:r>
          </a:p>
          <a:p>
            <a:pPr marL="0" indent="0" algn="just" eaLnBrk="1" hangingPunct="1">
              <a:spcBef>
                <a:spcPct val="50000"/>
              </a:spcBef>
            </a:pP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It </a:t>
            </a:r>
            <a:r>
              <a:rPr lang="en-US" altLang="zh-CN" sz="2000" dirty="0">
                <a:solidFill>
                  <a:srgbClr val="0070C0"/>
                </a:solidFill>
                <a:latin typeface="Times New Roman" panose="02020603050405020304" pitchFamily="18" charset="0"/>
                <a:cs typeface="Times New Roman" panose="02020603050405020304" pitchFamily="18" charset="0"/>
              </a:rPr>
              <a:t>broke my heart </a:t>
            </a:r>
            <a:r>
              <a:rPr lang="en-US" altLang="zh-CN" sz="2000" dirty="0">
                <a:latin typeface="Times New Roman" panose="02020603050405020304" pitchFamily="18" charset="0"/>
                <a:cs typeface="Times New Roman" panose="02020603050405020304" pitchFamily="18" charset="0"/>
              </a:rPr>
              <a:t>to notice that...</a:t>
            </a:r>
          </a:p>
          <a:p>
            <a:pPr marL="0" indent="0" algn="just" eaLnBrk="1" hangingPunct="1">
              <a:spcBef>
                <a:spcPct val="50000"/>
              </a:spcBef>
            </a:pPr>
            <a:r>
              <a:rPr lang="en-US" altLang="zh-CN" sz="2000" dirty="0">
                <a:latin typeface="Times New Roman" panose="02020603050405020304" pitchFamily="18" charset="0"/>
                <a:cs typeface="Times New Roman" panose="02020603050405020304" pitchFamily="18" charset="0"/>
              </a:rPr>
              <a:t>(2) I just can’t tell you how sad I was when I notice that...</a:t>
            </a:r>
          </a:p>
          <a:p>
            <a:pPr marL="0" indent="0" algn="just" eaLnBrk="1" hangingPunct="1">
              <a:spcBef>
                <a:spcPct val="50000"/>
              </a:spcBef>
            </a:pPr>
            <a:r>
              <a:rPr lang="en-US" altLang="zh-CN" sz="2000" dirty="0">
                <a:latin typeface="Times New Roman" panose="02020603050405020304" pitchFamily="18" charset="0"/>
                <a:cs typeface="Times New Roman" panose="02020603050405020304" pitchFamily="18" charset="0"/>
              </a:rPr>
              <a:t>(3) I’m writing to </a:t>
            </a:r>
            <a:r>
              <a:rPr lang="en-US" altLang="zh-CN" sz="2000" dirty="0">
                <a:solidFill>
                  <a:srgbClr val="0070C0"/>
                </a:solidFill>
                <a:latin typeface="Times New Roman" panose="02020603050405020304" pitchFamily="18" charset="0"/>
                <a:cs typeface="Times New Roman" panose="02020603050405020304" pitchFamily="18" charset="0"/>
              </a:rPr>
              <a:t>express my deep sympathy and care for </a:t>
            </a:r>
            <a:r>
              <a:rPr lang="en-US" altLang="zh-CN" sz="2000" dirty="0">
                <a:latin typeface="Times New Roman" panose="02020603050405020304" pitchFamily="18" charset="0"/>
                <a:cs typeface="Times New Roman" panose="02020603050405020304" pitchFamily="18" charset="0"/>
              </a:rPr>
              <a:t>you.</a:t>
            </a:r>
          </a:p>
          <a:p>
            <a:pPr marL="0" indent="0" algn="just" eaLnBrk="1" hangingPunct="1">
              <a:spcBef>
                <a:spcPct val="50000"/>
              </a:spcBef>
            </a:pPr>
            <a:r>
              <a:rPr lang="en-US" altLang="zh-CN" sz="2000" dirty="0">
                <a:latin typeface="Times New Roman" panose="02020603050405020304" pitchFamily="18" charset="0"/>
                <a:cs typeface="Times New Roman" panose="02020603050405020304" pitchFamily="18" charset="0"/>
              </a:rPr>
              <a:t> 2. </a:t>
            </a:r>
            <a:r>
              <a:rPr lang="zh-CN" altLang="en-US" sz="2000" dirty="0">
                <a:latin typeface="Times New Roman" panose="02020603050405020304" pitchFamily="18" charset="0"/>
                <a:cs typeface="Times New Roman" panose="02020603050405020304" pitchFamily="18" charset="0"/>
              </a:rPr>
              <a:t>结尾常用语：</a:t>
            </a:r>
            <a:endParaRPr lang="en-US" altLang="zh-CN" sz="2000" dirty="0">
              <a:latin typeface="Times New Roman" panose="02020603050405020304" pitchFamily="18" charset="0"/>
              <a:cs typeface="Times New Roman" panose="02020603050405020304" pitchFamily="18" charset="0"/>
            </a:endParaRPr>
          </a:p>
          <a:p>
            <a:pPr marL="0" indent="0" algn="just" eaLnBrk="1" hangingPunct="1">
              <a:spcBef>
                <a:spcPct val="50000"/>
              </a:spcBef>
            </a:pPr>
            <a:r>
              <a:rPr lang="en-US" altLang="zh-CN" sz="2000" dirty="0">
                <a:latin typeface="Times New Roman" panose="02020603050405020304" pitchFamily="18" charset="0"/>
                <a:cs typeface="Times New Roman" panose="02020603050405020304" pitchFamily="18" charset="0"/>
              </a:rPr>
              <a:t>(1) If I can be of any help, please don’t </a:t>
            </a:r>
            <a:r>
              <a:rPr lang="en-US" altLang="zh-CN" sz="2000" dirty="0">
                <a:solidFill>
                  <a:srgbClr val="0070C0"/>
                </a:solidFill>
                <a:latin typeface="Times New Roman" panose="02020603050405020304" pitchFamily="18" charset="0"/>
                <a:cs typeface="Times New Roman" panose="02020603050405020304" pitchFamily="18" charset="0"/>
              </a:rPr>
              <a:t>hesitate</a:t>
            </a:r>
            <a:r>
              <a:rPr lang="en-US" altLang="zh-CN" sz="2000" dirty="0">
                <a:latin typeface="Times New Roman" panose="02020603050405020304" pitchFamily="18" charset="0"/>
                <a:cs typeface="Times New Roman" panose="02020603050405020304" pitchFamily="18" charset="0"/>
              </a:rPr>
              <a:t> to let me know.</a:t>
            </a:r>
          </a:p>
          <a:p>
            <a:pPr marL="0" indent="0" algn="just" eaLnBrk="1" hangingPunct="1">
              <a:spcBef>
                <a:spcPct val="50000"/>
              </a:spcBef>
            </a:pPr>
            <a:r>
              <a:rPr lang="en-US" altLang="zh-CN" sz="2000" dirty="0">
                <a:latin typeface="Times New Roman" panose="02020603050405020304" pitchFamily="18" charset="0"/>
                <a:cs typeface="Times New Roman" panose="02020603050405020304" pitchFamily="18" charset="0"/>
              </a:rPr>
              <a:t>(2) I hope our caring will help to comfort you.</a:t>
            </a:r>
          </a:p>
          <a:p>
            <a:pPr marL="0" indent="0" algn="just" eaLnBrk="1" hangingPunct="1">
              <a:spcBef>
                <a:spcPct val="50000"/>
              </a:spcBef>
            </a:pPr>
            <a:r>
              <a:rPr lang="en-US" altLang="zh-CN" sz="2000" dirty="0">
                <a:latin typeface="Times New Roman" panose="02020603050405020304" pitchFamily="18" charset="0"/>
                <a:cs typeface="Times New Roman" panose="02020603050405020304" pitchFamily="18" charset="0"/>
              </a:rPr>
              <a:t>(3) I hope that </a:t>
            </a:r>
            <a:r>
              <a:rPr lang="en-US" altLang="zh-CN" sz="2000" dirty="0">
                <a:solidFill>
                  <a:srgbClr val="0070C0"/>
                </a:solidFill>
                <a:latin typeface="Times New Roman" panose="02020603050405020304" pitchFamily="18" charset="0"/>
                <a:cs typeface="Times New Roman" panose="02020603050405020304" pitchFamily="18" charset="0"/>
              </a:rPr>
              <a:t>time will take away the sorrow of your recent loss</a:t>
            </a:r>
            <a:r>
              <a:rPr lang="en-US" altLang="zh-CN" sz="2000" dirty="0">
                <a:latin typeface="Times New Roman" panose="02020603050405020304" pitchFamily="18" charset="0"/>
                <a:cs typeface="Times New Roman" panose="02020603050405020304" pitchFamily="18" charset="0"/>
              </a:rPr>
              <a:t>.</a:t>
            </a:r>
          </a:p>
          <a:p>
            <a:pPr marL="0" indent="0" algn="just" eaLnBrk="1" hangingPunct="1">
              <a:spcBef>
                <a:spcPct val="50000"/>
              </a:spcBef>
            </a:pPr>
            <a:r>
              <a:rPr lang="en-US" altLang="zh-CN" sz="2000" dirty="0">
                <a:latin typeface="Times New Roman" panose="02020603050405020304" pitchFamily="18" charset="0"/>
                <a:cs typeface="Times New Roman" panose="02020603050405020304" pitchFamily="18" charset="0"/>
              </a:rPr>
              <a:t>(4) Remember that </a:t>
            </a:r>
            <a:r>
              <a:rPr lang="en-US" altLang="zh-CN" sz="2000" dirty="0">
                <a:solidFill>
                  <a:srgbClr val="0070C0"/>
                </a:solidFill>
                <a:latin typeface="Times New Roman" panose="02020603050405020304" pitchFamily="18" charset="0"/>
                <a:cs typeface="Times New Roman" panose="02020603050405020304" pitchFamily="18" charset="0"/>
              </a:rPr>
              <a:t>my heart and my thoughts are always with you</a:t>
            </a:r>
            <a:r>
              <a:rPr lang="en-US" altLang="zh-CN" sz="2000"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162682" y="111436"/>
            <a:ext cx="1304559" cy="461665"/>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t="100000" r="100000"/>
            </a:path>
            <a:tileRect l="-100000" b="-100000"/>
          </a:gra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solidFill>
                  <a:sysClr val="window" lastClr="FFFFFF"/>
                </a:solidFill>
                <a:latin typeface="Cambria" panose="02040503050406030204" pitchFamily="18" charset="0"/>
              </a:rPr>
              <a:t>W</a:t>
            </a:r>
            <a:r>
              <a:rPr kumimoji="0" lang="en-US" altLang="zh-CN" sz="2400" b="1" i="0" u="none" strike="noStrike" kern="0" cap="none" spc="0" normalizeH="0" baseline="0" noProof="0" dirty="0" err="1">
                <a:ln>
                  <a:noFill/>
                </a:ln>
                <a:solidFill>
                  <a:sysClr val="window" lastClr="FFFFFF"/>
                </a:solidFill>
                <a:effectLst/>
                <a:uLnTx/>
                <a:uFillTx/>
                <a:latin typeface="Cambria" panose="02040503050406030204" pitchFamily="18" charset="0"/>
              </a:rPr>
              <a:t>riting</a:t>
            </a:r>
            <a:r>
              <a:rPr kumimoji="0" lang="en-US" altLang="zh-CN" sz="2400" b="1" i="0" u="none" strike="noStrike" kern="0" cap="none" spc="0" normalizeH="0" baseline="0" noProof="0" dirty="0">
                <a:ln>
                  <a:noFill/>
                </a:ln>
                <a:solidFill>
                  <a:sysClr val="window" lastClr="FFFFFF"/>
                </a:solidFill>
                <a:effectLst/>
                <a:uLnTx/>
                <a:uFillTx/>
                <a:latin typeface="Cambria" panose="02040503050406030204" pitchFamily="18" charset="0"/>
              </a:rPr>
              <a:t>: </a:t>
            </a:r>
            <a:endParaRPr kumimoji="0" lang="zh-CN" altLang="en-US" sz="2400" b="1" i="0" u="none" strike="noStrike" kern="0" cap="none" spc="0" normalizeH="0" baseline="0" noProof="0" dirty="0">
              <a:ln>
                <a:noFill/>
              </a:ln>
              <a:solidFill>
                <a:sysClr val="window" lastClr="FFFFFF"/>
              </a:solidFill>
              <a:effectLst/>
              <a:uLnTx/>
              <a:uFillTx/>
              <a:latin typeface="Cambria" panose="02040503050406030204" pitchFamily="18" charset="0"/>
            </a:endParaRPr>
          </a:p>
        </p:txBody>
      </p:sp>
      <p:sp>
        <p:nvSpPr>
          <p:cNvPr id="9" name="TextBox 8"/>
          <p:cNvSpPr txBox="1"/>
          <p:nvPr/>
        </p:nvSpPr>
        <p:spPr>
          <a:xfrm>
            <a:off x="1467241" y="111436"/>
            <a:ext cx="2744719" cy="461665"/>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t="100000" r="100000"/>
            </a:path>
            <a:tileRect l="-100000" b="-100000"/>
          </a:gra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noProof="0" dirty="0">
                <a:solidFill>
                  <a:sysClr val="window" lastClr="FFFFFF"/>
                </a:solidFill>
                <a:latin typeface="Cambria" panose="02040503050406030204" pitchFamily="18" charset="0"/>
              </a:rPr>
              <a:t>Letter of concern</a:t>
            </a:r>
            <a:r>
              <a:rPr kumimoji="0" lang="en-US" altLang="zh-CN" sz="2400" b="1" i="0" u="none" strike="noStrike" kern="0" cap="none" spc="0" normalizeH="0" baseline="0" noProof="0" dirty="0">
                <a:ln>
                  <a:noFill/>
                </a:ln>
                <a:solidFill>
                  <a:sysClr val="window" lastClr="FFFFFF"/>
                </a:solidFill>
                <a:effectLst/>
                <a:uLnTx/>
                <a:uFillTx/>
                <a:latin typeface="Cambria" panose="02040503050406030204" pitchFamily="18" charset="0"/>
              </a:rPr>
              <a:t> </a:t>
            </a:r>
            <a:endParaRPr kumimoji="0" lang="zh-CN" altLang="en-US" sz="2400" b="1" i="0" u="none" strike="noStrike" kern="0" cap="none" spc="0" normalizeH="0" baseline="0" noProof="0" dirty="0">
              <a:ln>
                <a:noFill/>
              </a:ln>
              <a:solidFill>
                <a:sysClr val="window" lastClr="FFFFFF"/>
              </a:solidFill>
              <a:effectLst/>
              <a:uLnTx/>
              <a:uFillTx/>
              <a:latin typeface="Cambria" panose="02040503050406030204" pitchFamily="18" charset="0"/>
            </a:endParaRPr>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7"/>
          <p:cNvSpPr txBox="1">
            <a:spLocks noChangeArrowheads="1"/>
          </p:cNvSpPr>
          <p:nvPr/>
        </p:nvSpPr>
        <p:spPr bwMode="auto">
          <a:xfrm>
            <a:off x="162682" y="573101"/>
            <a:ext cx="8640960" cy="4401205"/>
          </a:xfrm>
          <a:prstGeom prst="rect">
            <a:avLst/>
          </a:prstGeom>
          <a:solidFill>
            <a:schemeClr val="bg1"/>
          </a:solidFill>
          <a:ln>
            <a:noFill/>
          </a:ln>
        </p:spPr>
        <p:txBody>
          <a:bodyPr wrap="square">
            <a:spAutoFit/>
          </a:bodyPr>
          <a:lstStyle>
            <a:lvl1pPr marL="342900" indent="-342900"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indent="0" eaLnBrk="1" hangingPunct="1"/>
            <a:r>
              <a:rPr lang="en-US" altLang="zh-CN" sz="2000" dirty="0">
                <a:solidFill>
                  <a:schemeClr val="accent2"/>
                </a:solidFill>
                <a:latin typeface="Times New Roman" panose="02020603050405020304" pitchFamily="18" charset="0"/>
                <a:cs typeface="Times New Roman" panose="02020603050405020304" pitchFamily="18" charset="0"/>
              </a:rPr>
              <a:t>Dear Lin Pei,</a:t>
            </a:r>
          </a:p>
          <a:p>
            <a:pPr marL="0" indent="0" algn="just" eaLnBrk="1" hangingPunct="1"/>
            <a:r>
              <a:rPr lang="en-US" altLang="zh-CN" sz="2000" dirty="0">
                <a:latin typeface="Times New Roman" panose="02020603050405020304" pitchFamily="18" charset="0"/>
                <a:cs typeface="Times New Roman" panose="02020603050405020304" pitchFamily="18" charset="0"/>
              </a:rPr>
              <a:t>        I noticed this morning that you seemed </a:t>
            </a:r>
            <a:r>
              <a:rPr lang="en-US" altLang="zh-CN" sz="2000" dirty="0">
                <a:solidFill>
                  <a:srgbClr val="FF0000"/>
                </a:solidFill>
                <a:latin typeface="Times New Roman" panose="02020603050405020304" pitchFamily="18" charset="0"/>
                <a:cs typeface="Times New Roman" panose="02020603050405020304" pitchFamily="18" charset="0"/>
              </a:rPr>
              <a:t>in great sorrow</a:t>
            </a:r>
            <a:r>
              <a:rPr lang="en-US" altLang="zh-CN" sz="2000" dirty="0">
                <a:latin typeface="Times New Roman" panose="02020603050405020304" pitchFamily="18" charset="0"/>
                <a:cs typeface="Times New Roman" panose="02020603050405020304" pitchFamily="18" charset="0"/>
              </a:rPr>
              <a:t> because your eyes are red, swollen and watery. So I </a:t>
            </a:r>
            <a:r>
              <a:rPr lang="en-US" altLang="zh-CN" sz="2000" dirty="0">
                <a:solidFill>
                  <a:srgbClr val="FF0000"/>
                </a:solidFill>
                <a:latin typeface="Times New Roman" panose="02020603050405020304" pitchFamily="18" charset="0"/>
                <a:cs typeface="Times New Roman" panose="02020603050405020304" pitchFamily="18" charset="0"/>
              </a:rPr>
              <a:t>approach</a:t>
            </a:r>
            <a:r>
              <a:rPr lang="en-US" altLang="zh-CN" sz="2000" dirty="0">
                <a:latin typeface="Times New Roman" panose="02020603050405020304" pitchFamily="18" charset="0"/>
                <a:cs typeface="Times New Roman" panose="02020603050405020304" pitchFamily="18" charset="0"/>
              </a:rPr>
              <a:t>ed you, hoping to figure out what had happened and </a:t>
            </a:r>
            <a:r>
              <a:rPr lang="en-US" altLang="zh-CN" sz="2000" dirty="0">
                <a:solidFill>
                  <a:srgbClr val="FF0000"/>
                </a:solidFill>
                <a:latin typeface="Times New Roman" panose="02020603050405020304" pitchFamily="18" charset="0"/>
                <a:cs typeface="Times New Roman" panose="02020603050405020304" pitchFamily="18" charset="0"/>
              </a:rPr>
              <a:t>ease</a:t>
            </a:r>
            <a:r>
              <a:rPr lang="en-US" altLang="zh-CN" sz="2000" dirty="0">
                <a:latin typeface="Times New Roman" panose="02020603050405020304" pitchFamily="18" charset="0"/>
                <a:cs typeface="Times New Roman" panose="02020603050405020304" pitchFamily="18" charset="0"/>
              </a:rPr>
              <a:t> your sadness. Though you put your head down and left immediately, I still want to write this letter to </a:t>
            </a:r>
            <a:r>
              <a:rPr lang="en-US" altLang="zh-CN" sz="2000" dirty="0">
                <a:solidFill>
                  <a:srgbClr val="0070C0"/>
                </a:solidFill>
                <a:latin typeface="Times New Roman" panose="02020603050405020304" pitchFamily="18" charset="0"/>
                <a:cs typeface="Times New Roman" panose="02020603050405020304" pitchFamily="18" charset="0"/>
              </a:rPr>
              <a:t>express my deep sympathy and care for </a:t>
            </a:r>
            <a:r>
              <a:rPr lang="en-US" altLang="zh-CN" sz="2000" dirty="0">
                <a:latin typeface="Times New Roman" panose="02020603050405020304" pitchFamily="18" charset="0"/>
                <a:cs typeface="Times New Roman" panose="02020603050405020304" pitchFamily="18" charset="0"/>
              </a:rPr>
              <a:t>you. </a:t>
            </a:r>
          </a:p>
          <a:p>
            <a:pPr marL="0" indent="0" algn="just" eaLnBrk="1" hangingPunct="1"/>
            <a:r>
              <a:rPr lang="en-US" altLang="zh-CN" sz="2000" dirty="0">
                <a:latin typeface="Times New Roman" panose="02020603050405020304" pitchFamily="18" charset="0"/>
                <a:cs typeface="Times New Roman" panose="02020603050405020304" pitchFamily="18" charset="0"/>
              </a:rPr>
              <a:t>        Is there anything bothering you or even </a:t>
            </a:r>
            <a:r>
              <a:rPr lang="en-US" altLang="zh-CN" sz="2000" dirty="0">
                <a:solidFill>
                  <a:srgbClr val="FF0000"/>
                </a:solidFill>
                <a:latin typeface="Times New Roman" panose="02020603050405020304" pitchFamily="18" charset="0"/>
                <a:cs typeface="Times New Roman" panose="02020603050405020304" pitchFamily="18" charset="0"/>
              </a:rPr>
              <a:t>afflict</a:t>
            </a:r>
            <a:r>
              <a:rPr lang="en-US" altLang="zh-CN" sz="2000" dirty="0">
                <a:latin typeface="Times New Roman" panose="02020603050405020304" pitchFamily="18" charset="0"/>
                <a:cs typeface="Times New Roman" panose="02020603050405020304" pitchFamily="18" charset="0"/>
              </a:rPr>
              <a:t>ing you? I heard that your mum had been ill for long and that you were really </a:t>
            </a:r>
            <a:r>
              <a:rPr lang="en-US" altLang="zh-CN" sz="2000" dirty="0">
                <a:solidFill>
                  <a:srgbClr val="FF0000"/>
                </a:solidFill>
                <a:latin typeface="Times New Roman" panose="02020603050405020304" pitchFamily="18" charset="0"/>
                <a:cs typeface="Times New Roman" panose="02020603050405020304" pitchFamily="18" charset="0"/>
              </a:rPr>
              <a:t>exhausted</a:t>
            </a:r>
            <a:r>
              <a:rPr lang="en-US" altLang="zh-CN" sz="2000" dirty="0">
                <a:latin typeface="Times New Roman" panose="02020603050405020304" pitchFamily="18" charset="0"/>
                <a:cs typeface="Times New Roman" panose="02020603050405020304" pitchFamily="18" charset="0"/>
              </a:rPr>
              <a:t> by doing all the housework at home. Is that true?</a:t>
            </a:r>
          </a:p>
          <a:p>
            <a:pPr marL="0" indent="0" algn="just" eaLnBrk="1" hangingPunct="1"/>
            <a:r>
              <a:rPr lang="en-US" altLang="zh-CN" sz="2000" dirty="0">
                <a:latin typeface="Times New Roman" panose="02020603050405020304" pitchFamily="18" charset="0"/>
                <a:cs typeface="Times New Roman" panose="02020603050405020304" pitchFamily="18" charset="0"/>
              </a:rPr>
              <a:t>        Anyway, I just want to let you know that I will be always </a:t>
            </a:r>
            <a:r>
              <a:rPr lang="en-US" altLang="zh-CN" sz="2000" dirty="0">
                <a:solidFill>
                  <a:srgbClr val="FF0000"/>
                </a:solidFill>
                <a:latin typeface="Times New Roman" panose="02020603050405020304" pitchFamily="18" charset="0"/>
                <a:cs typeface="Times New Roman" panose="02020603050405020304" pitchFamily="18" charset="0"/>
              </a:rPr>
              <a:t>available for </a:t>
            </a:r>
            <a:r>
              <a:rPr lang="en-US" altLang="zh-CN" sz="2000" dirty="0">
                <a:latin typeface="Times New Roman" panose="02020603050405020304" pitchFamily="18" charset="0"/>
                <a:cs typeface="Times New Roman" panose="02020603050405020304" pitchFamily="18" charset="0"/>
              </a:rPr>
              <a:t>having a little </a:t>
            </a:r>
            <a:r>
              <a:rPr lang="en-US" altLang="zh-CN" sz="2000" dirty="0">
                <a:solidFill>
                  <a:srgbClr val="FF0000"/>
                </a:solidFill>
                <a:latin typeface="Times New Roman" panose="02020603050405020304" pitchFamily="18" charset="0"/>
                <a:cs typeface="Times New Roman" panose="02020603050405020304" pitchFamily="18" charset="0"/>
              </a:rPr>
              <a:t>heart-to-heart </a:t>
            </a:r>
            <a:r>
              <a:rPr lang="en-US" altLang="zh-CN" sz="2000" dirty="0">
                <a:latin typeface="Times New Roman" panose="02020603050405020304" pitchFamily="18" charset="0"/>
                <a:cs typeface="Times New Roman" panose="02020603050405020304" pitchFamily="18" charset="0"/>
              </a:rPr>
              <a:t>or sharing your housework. </a:t>
            </a:r>
            <a:r>
              <a:rPr lang="en-US" altLang="zh-CN" sz="2000" dirty="0">
                <a:solidFill>
                  <a:srgbClr val="0070C0"/>
                </a:solidFill>
                <a:latin typeface="Times New Roman" panose="02020603050405020304" pitchFamily="18" charset="0"/>
                <a:cs typeface="Times New Roman" panose="02020603050405020304" pitchFamily="18" charset="0"/>
              </a:rPr>
              <a:t>Please don’t hesitate to </a:t>
            </a:r>
            <a:r>
              <a:rPr lang="en-US" altLang="zh-CN" sz="2000" dirty="0">
                <a:solidFill>
                  <a:srgbClr val="FF0000"/>
                </a:solidFill>
                <a:latin typeface="Times New Roman" panose="02020603050405020304" pitchFamily="18" charset="0"/>
                <a:cs typeface="Times New Roman" panose="02020603050405020304" pitchFamily="18" charset="0"/>
              </a:rPr>
              <a:t>pour your sorrow to me. Your sorrow will definitely be reduced by half</a:t>
            </a:r>
            <a:r>
              <a:rPr lang="en-US" altLang="zh-CN" sz="2000" dirty="0">
                <a:latin typeface="Times New Roman" panose="02020603050405020304" pitchFamily="18" charset="0"/>
                <a:cs typeface="Times New Roman" panose="02020603050405020304" pitchFamily="18" charset="0"/>
              </a:rPr>
              <a:t>.</a:t>
            </a:r>
            <a:endParaRPr lang="en-US" altLang="zh-CN" sz="2000" dirty="0">
              <a:solidFill>
                <a:schemeClr val="accent2"/>
              </a:solidFill>
              <a:latin typeface="Times New Roman" panose="02020603050405020304" pitchFamily="18" charset="0"/>
              <a:cs typeface="Times New Roman" panose="02020603050405020304" pitchFamily="18" charset="0"/>
            </a:endParaRPr>
          </a:p>
          <a:p>
            <a:pPr marL="0" indent="0" algn="r" eaLnBrk="1" hangingPunct="1"/>
            <a:r>
              <a:rPr lang="en-US" altLang="zh-CN" sz="2000" dirty="0">
                <a:solidFill>
                  <a:schemeClr val="accent2"/>
                </a:solidFill>
                <a:latin typeface="Times New Roman" panose="02020603050405020304" pitchFamily="18" charset="0"/>
                <a:cs typeface="Times New Roman" panose="02020603050405020304" pitchFamily="18" charset="0"/>
              </a:rPr>
              <a:t>Yours,</a:t>
            </a:r>
          </a:p>
          <a:p>
            <a:pPr marL="0" indent="0" algn="r" eaLnBrk="1" hangingPunct="1"/>
            <a:r>
              <a:rPr lang="en-US" altLang="zh-CN" sz="2000" dirty="0">
                <a:solidFill>
                  <a:schemeClr val="accent2"/>
                </a:solidFill>
                <a:latin typeface="Times New Roman" panose="02020603050405020304" pitchFamily="18" charset="0"/>
                <a:cs typeface="Times New Roman" panose="02020603050405020304" pitchFamily="18" charset="0"/>
              </a:rPr>
              <a:t>Oscar</a:t>
            </a:r>
            <a:endParaRPr lang="en-US" altLang="zh-CN" sz="2000" dirty="0">
              <a:solidFill>
                <a:srgbClr val="00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62682" y="111436"/>
            <a:ext cx="1304559" cy="461665"/>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t="100000" r="100000"/>
            </a:path>
            <a:tileRect l="-100000" b="-100000"/>
          </a:gra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solidFill>
                  <a:sysClr val="window" lastClr="FFFFFF"/>
                </a:solidFill>
                <a:latin typeface="Cambria" panose="02040503050406030204" pitchFamily="18" charset="0"/>
              </a:rPr>
              <a:t>W</a:t>
            </a:r>
            <a:r>
              <a:rPr kumimoji="0" lang="en-US" altLang="zh-CN" sz="2400" b="1" i="0" u="none" strike="noStrike" kern="0" cap="none" spc="0" normalizeH="0" baseline="0" noProof="0" dirty="0" err="1">
                <a:ln>
                  <a:noFill/>
                </a:ln>
                <a:solidFill>
                  <a:sysClr val="window" lastClr="FFFFFF"/>
                </a:solidFill>
                <a:effectLst/>
                <a:uLnTx/>
                <a:uFillTx/>
                <a:latin typeface="Cambria" panose="02040503050406030204" pitchFamily="18" charset="0"/>
              </a:rPr>
              <a:t>riting</a:t>
            </a:r>
            <a:r>
              <a:rPr kumimoji="0" lang="en-US" altLang="zh-CN" sz="2400" b="1" i="0" u="none" strike="noStrike" kern="0" cap="none" spc="0" normalizeH="0" baseline="0" noProof="0" dirty="0">
                <a:ln>
                  <a:noFill/>
                </a:ln>
                <a:solidFill>
                  <a:sysClr val="window" lastClr="FFFFFF"/>
                </a:solidFill>
                <a:effectLst/>
                <a:uLnTx/>
                <a:uFillTx/>
                <a:latin typeface="Cambria" panose="02040503050406030204" pitchFamily="18" charset="0"/>
              </a:rPr>
              <a:t>: </a:t>
            </a:r>
            <a:endParaRPr kumimoji="0" lang="zh-CN" altLang="en-US" sz="2400" b="1" i="0" u="none" strike="noStrike" kern="0" cap="none" spc="0" normalizeH="0" baseline="0" noProof="0" dirty="0">
              <a:ln>
                <a:noFill/>
              </a:ln>
              <a:solidFill>
                <a:sysClr val="window" lastClr="FFFFFF"/>
              </a:solidFill>
              <a:effectLst/>
              <a:uLnTx/>
              <a:uFillTx/>
              <a:latin typeface="Cambria" panose="02040503050406030204" pitchFamily="18" charset="0"/>
            </a:endParaRPr>
          </a:p>
        </p:txBody>
      </p:sp>
      <p:sp>
        <p:nvSpPr>
          <p:cNvPr id="7" name="TextBox 6"/>
          <p:cNvSpPr txBox="1"/>
          <p:nvPr/>
        </p:nvSpPr>
        <p:spPr>
          <a:xfrm>
            <a:off x="1467241" y="111436"/>
            <a:ext cx="2744719" cy="461665"/>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t="100000" r="100000"/>
            </a:path>
            <a:tileRect l="-100000" b="-100000"/>
          </a:gra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noProof="0" dirty="0">
                <a:solidFill>
                  <a:sysClr val="window" lastClr="FFFFFF"/>
                </a:solidFill>
                <a:latin typeface="Cambria" panose="02040503050406030204" pitchFamily="18" charset="0"/>
              </a:rPr>
              <a:t>Letter of concern</a:t>
            </a:r>
            <a:r>
              <a:rPr kumimoji="0" lang="en-US" altLang="zh-CN" sz="2400" b="1" i="0" u="none" strike="noStrike" kern="0" cap="none" spc="0" normalizeH="0" baseline="0" noProof="0" dirty="0">
                <a:ln>
                  <a:noFill/>
                </a:ln>
                <a:solidFill>
                  <a:sysClr val="window" lastClr="FFFFFF"/>
                </a:solidFill>
                <a:effectLst/>
                <a:uLnTx/>
                <a:uFillTx/>
                <a:latin typeface="Cambria" panose="02040503050406030204" pitchFamily="18" charset="0"/>
              </a:rPr>
              <a:t> </a:t>
            </a:r>
            <a:endParaRPr kumimoji="0" lang="zh-CN" altLang="en-US" sz="2400" b="1" i="0" u="none" strike="noStrike" kern="0" cap="none" spc="0" normalizeH="0" baseline="0" noProof="0" dirty="0">
              <a:ln>
                <a:noFill/>
              </a:ln>
              <a:solidFill>
                <a:sysClr val="window" lastClr="FFFFFF"/>
              </a:solidFill>
              <a:effectLst/>
              <a:uLnTx/>
              <a:uFillTx/>
              <a:latin typeface="Cambria" panose="02040503050406030204" pitchFamily="18" charset="0"/>
            </a:endParaRPr>
          </a:p>
        </p:txBody>
      </p:sp>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668083" y="195486"/>
            <a:ext cx="7753721"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30000"/>
              </a:lnSpc>
            </a:pPr>
            <a:r>
              <a:rPr lang="en-US" altLang="zh-CN" sz="4400" b="1" dirty="0">
                <a:solidFill>
                  <a:srgbClr val="0070C0"/>
                </a:solidFill>
                <a:latin typeface="Berlin Sans FB Demi" panose="020E0802020502020306" pitchFamily="34" charset="0"/>
                <a:ea typeface="幼圆" panose="02010509060101010101" pitchFamily="49" charset="-122"/>
              </a:rPr>
              <a:t>Assignment</a:t>
            </a:r>
            <a:r>
              <a:rPr lang="en-US" altLang="zh-CN" sz="2400" b="1" dirty="0">
                <a:solidFill>
                  <a:srgbClr val="FF0000"/>
                </a:solidFill>
                <a:latin typeface="Berlin Sans FB Demi" panose="020E0802020502020306" pitchFamily="34" charset="0"/>
                <a:ea typeface="幼圆" panose="02010509060101010101" pitchFamily="49" charset="-122"/>
              </a:rPr>
              <a:t> </a:t>
            </a:r>
            <a:endParaRPr lang="en-US" altLang="zh-CN" sz="2000" b="1" dirty="0">
              <a:solidFill>
                <a:srgbClr val="FF0000"/>
              </a:solidFill>
              <a:latin typeface="Berlin Sans FB Demi" panose="020E0802020502020306" pitchFamily="34" charset="0"/>
              <a:ea typeface="幼圆" panose="02010509060101010101" pitchFamily="49" charset="-122"/>
            </a:endParaRPr>
          </a:p>
        </p:txBody>
      </p:sp>
      <p:sp>
        <p:nvSpPr>
          <p:cNvPr id="10" name="TextBox 9"/>
          <p:cNvSpPr txBox="1">
            <a:spLocks noChangeArrowheads="1"/>
          </p:cNvSpPr>
          <p:nvPr/>
        </p:nvSpPr>
        <p:spPr bwMode="auto">
          <a:xfrm>
            <a:off x="483351" y="3484704"/>
            <a:ext cx="1847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4000" dirty="0">
              <a:solidFill>
                <a:srgbClr val="0070C0"/>
              </a:solidFill>
              <a:latin typeface="Berlin Sans FB Demi" panose="020E0802020502020306" pitchFamily="34" charset="0"/>
            </a:endParaRPr>
          </a:p>
        </p:txBody>
      </p:sp>
      <p:sp>
        <p:nvSpPr>
          <p:cNvPr id="5" name="Rectangle 3"/>
          <p:cNvSpPr>
            <a:spLocks noChangeArrowheads="1"/>
          </p:cNvSpPr>
          <p:nvPr/>
        </p:nvSpPr>
        <p:spPr bwMode="auto">
          <a:xfrm>
            <a:off x="581433" y="1096761"/>
            <a:ext cx="775372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2800" dirty="0">
                <a:latin typeface="Berlin Sans FB Demi" panose="020E0802020502020306" pitchFamily="34" charset="0"/>
              </a:rPr>
              <a:t>1. Summarize the passage by using your own words.</a:t>
            </a:r>
          </a:p>
          <a:p>
            <a:pPr algn="just"/>
            <a:endParaRPr lang="en-US" altLang="zh-CN" sz="2800" dirty="0">
              <a:latin typeface="Berlin Sans FB Demi" panose="020E0802020502020306" pitchFamily="34" charset="0"/>
            </a:endParaRPr>
          </a:p>
          <a:p>
            <a:pPr algn="just"/>
            <a:r>
              <a:rPr lang="en-US" altLang="zh-CN" sz="2800" dirty="0">
                <a:latin typeface="Berlin Sans FB Demi" panose="020E0802020502020306" pitchFamily="34" charset="0"/>
              </a:rPr>
              <a:t>2. Surf the internet to find more information about the same body language’s different meanings in different customs.</a:t>
            </a:r>
          </a:p>
          <a:p>
            <a:pPr algn="just"/>
            <a:endParaRPr lang="zh-CN" altLang="zh-CN" sz="2800" dirty="0">
              <a:latin typeface="Berlin Sans FB Demi" panose="020E0802020502020306" pitchFamily="34" charset="0"/>
            </a:endParaRPr>
          </a:p>
          <a:p>
            <a:pPr algn="just"/>
            <a:endParaRPr lang="zh-CN" altLang="zh-CN" sz="2800" dirty="0">
              <a:latin typeface="Berlin Sans FB Demi" panose="020E0802020502020306" pitchFamily="34"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 y="0"/>
            <a:ext cx="9144000" cy="5155732"/>
          </a:xfrm>
        </p:spPr>
      </p:pic>
      <p:sp>
        <p:nvSpPr>
          <p:cNvPr id="5" name="矩形 4"/>
          <p:cNvSpPr/>
          <p:nvPr/>
        </p:nvSpPr>
        <p:spPr>
          <a:xfrm>
            <a:off x="933324" y="555526"/>
            <a:ext cx="5571333" cy="1754326"/>
          </a:xfrm>
          <a:prstGeom prst="rect">
            <a:avLst/>
          </a:prstGeom>
          <a:noFill/>
        </p:spPr>
        <p:txBody>
          <a:bodyPr wrap="none" lIns="91440" tIns="45720" rIns="91440" bIns="45720">
            <a:spAutoFit/>
          </a:bodyPr>
          <a:lstStyle/>
          <a:p>
            <a:pPr algn="ctr"/>
            <a:r>
              <a:rPr lang="en-US" altLang="zh-CN"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 you for </a:t>
            </a:r>
          </a:p>
          <a:p>
            <a:pPr algn="ctr"/>
            <a:r>
              <a:rPr lang="en-US" altLang="zh-CN"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your participation</a:t>
            </a:r>
            <a:r>
              <a:rPr lang="en-US" altLang="zh-CN"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zh-CN" alt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3295"/>
            <a:ext cx="8100392" cy="515479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Text Box 3"/>
          <p:cNvSpPr txBox="1">
            <a:spLocks noChangeArrowheads="1"/>
          </p:cNvSpPr>
          <p:nvPr/>
        </p:nvSpPr>
        <p:spPr bwMode="auto">
          <a:xfrm>
            <a:off x="179512" y="585143"/>
            <a:ext cx="8640960" cy="135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ts val="600"/>
              </a:spcBef>
            </a:pPr>
            <a:r>
              <a:rPr kumimoji="1" lang="en-US" altLang="zh-CN" sz="2400" dirty="0">
                <a:latin typeface="Times New Roman" panose="02020603050405020304" pitchFamily="18" charset="0"/>
              </a:rPr>
              <a:t>When you are happy, what will you do to show your happiness?</a:t>
            </a:r>
          </a:p>
          <a:p>
            <a:pPr eaLnBrk="1" hangingPunct="1">
              <a:spcBef>
                <a:spcPts val="600"/>
              </a:spcBef>
            </a:pPr>
            <a:r>
              <a:rPr kumimoji="1" lang="en-US" altLang="zh-CN" sz="2400" dirty="0">
                <a:latin typeface="Times New Roman" panose="02020603050405020304" pitchFamily="18" charset="0"/>
              </a:rPr>
              <a:t>What means of communication are used to show your happiness?</a:t>
            </a:r>
          </a:p>
          <a:p>
            <a:pPr eaLnBrk="1" hangingPunct="1">
              <a:spcBef>
                <a:spcPts val="600"/>
              </a:spcBef>
            </a:pPr>
            <a:r>
              <a:rPr kumimoji="1" lang="en-US" altLang="zh-CN" sz="2400" dirty="0">
                <a:latin typeface="Times New Roman" panose="02020603050405020304" pitchFamily="18" charset="0"/>
              </a:rPr>
              <a:t>Which means of communication do you think is more powerful?</a:t>
            </a:r>
            <a:endParaRPr kumimoji="1" lang="en-US" altLang="zh-CN" sz="2800" dirty="0">
              <a:latin typeface="Times New Roman" panose="02020603050405020304" pitchFamily="18" charset="0"/>
            </a:endParaRPr>
          </a:p>
        </p:txBody>
      </p:sp>
      <p:sp>
        <p:nvSpPr>
          <p:cNvPr id="11" name="TextBox 10"/>
          <p:cNvSpPr txBox="1"/>
          <p:nvPr/>
        </p:nvSpPr>
        <p:spPr>
          <a:xfrm>
            <a:off x="179512" y="123478"/>
            <a:ext cx="1296144" cy="461665"/>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t="100000" r="100000"/>
            </a:path>
            <a:tileRect l="-100000" b="-100000"/>
          </a:gradFill>
        </p:spPr>
        <p:txBody>
          <a:bodyPr wrap="square" rtlCol="0">
            <a:spAutoFit/>
          </a:bodyPr>
          <a:lstStyle/>
          <a:p>
            <a:r>
              <a:rPr lang="en-US" altLang="zh-CN" sz="2400" b="1" dirty="0">
                <a:solidFill>
                  <a:schemeClr val="bg1"/>
                </a:solidFill>
                <a:latin typeface="Cambria" panose="02040503050406030204" pitchFamily="18" charset="0"/>
              </a:rPr>
              <a:t>Lead-in</a:t>
            </a:r>
            <a:endParaRPr lang="zh-CN" altLang="en-US" sz="2400" b="1" dirty="0">
              <a:solidFill>
                <a:schemeClr val="bg1"/>
              </a:solidFill>
              <a:latin typeface="Cambria" panose="02040503050406030204" pitchFamily="18" charset="0"/>
            </a:endParaRPr>
          </a:p>
        </p:txBody>
      </p:sp>
      <p:sp>
        <p:nvSpPr>
          <p:cNvPr id="5" name="TextBox 4"/>
          <p:cNvSpPr txBox="1"/>
          <p:nvPr/>
        </p:nvSpPr>
        <p:spPr>
          <a:xfrm>
            <a:off x="794258" y="1960696"/>
            <a:ext cx="2226892" cy="40011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“I feel so happy!”   </a:t>
            </a:r>
          </a:p>
        </p:txBody>
      </p:sp>
      <p:sp>
        <p:nvSpPr>
          <p:cNvPr id="6" name="矩形 5"/>
          <p:cNvSpPr/>
          <p:nvPr/>
        </p:nvSpPr>
        <p:spPr>
          <a:xfrm>
            <a:off x="910872" y="2334200"/>
            <a:ext cx="1925527" cy="400110"/>
          </a:xfrm>
          <a:prstGeom prst="rect">
            <a:avLst/>
          </a:prstGeom>
        </p:spPr>
        <p:txBody>
          <a:bodyPr wrap="none">
            <a:spAutoFit/>
          </a:bodyPr>
          <a:lstStyle/>
          <a:p>
            <a:r>
              <a:rPr lang="en-US" altLang="zh-CN" sz="2000" b="1" dirty="0">
                <a:latin typeface="Times New Roman" panose="02020603050405020304" pitchFamily="18" charset="0"/>
                <a:cs typeface="Times New Roman" panose="02020603050405020304" pitchFamily="18" charset="0"/>
              </a:rPr>
              <a:t>“I’m thrilled!”  </a:t>
            </a:r>
          </a:p>
        </p:txBody>
      </p:sp>
      <p:sp>
        <p:nvSpPr>
          <p:cNvPr id="7" name="矩形 6"/>
          <p:cNvSpPr/>
          <p:nvPr/>
        </p:nvSpPr>
        <p:spPr>
          <a:xfrm>
            <a:off x="794258" y="2703532"/>
            <a:ext cx="2226892" cy="400110"/>
          </a:xfrm>
          <a:prstGeom prst="rect">
            <a:avLst/>
          </a:prstGeom>
        </p:spPr>
        <p:txBody>
          <a:bodyPr wrap="none">
            <a:spAutoFit/>
          </a:bodyPr>
          <a:lstStyle/>
          <a:p>
            <a:r>
              <a:rPr lang="en-US" altLang="zh-CN" sz="2000" b="1" dirty="0">
                <a:latin typeface="Times New Roman" panose="02020603050405020304" pitchFamily="18" charset="0"/>
                <a:cs typeface="Times New Roman" panose="02020603050405020304" pitchFamily="18" charset="0"/>
              </a:rPr>
              <a:t>“I’m in heaven!”   </a:t>
            </a:r>
          </a:p>
        </p:txBody>
      </p:sp>
      <p:sp>
        <p:nvSpPr>
          <p:cNvPr id="8" name="矩形 7"/>
          <p:cNvSpPr/>
          <p:nvPr/>
        </p:nvSpPr>
        <p:spPr>
          <a:xfrm>
            <a:off x="671730" y="3040816"/>
            <a:ext cx="2632452" cy="400110"/>
          </a:xfrm>
          <a:prstGeom prst="rect">
            <a:avLst/>
          </a:prstGeom>
        </p:spPr>
        <p:txBody>
          <a:bodyPr wrap="none">
            <a:spAutoFit/>
          </a:bodyPr>
          <a:lstStyle/>
          <a:p>
            <a:r>
              <a:rPr lang="en-US" altLang="zh-CN" sz="2000" b="1" dirty="0">
                <a:latin typeface="Times New Roman" panose="02020603050405020304" pitchFamily="18" charset="0"/>
                <a:cs typeface="Times New Roman" panose="02020603050405020304" pitchFamily="18" charset="0"/>
              </a:rPr>
              <a:t>“I’m walking on air!”</a:t>
            </a:r>
            <a:r>
              <a:rPr lang="zh-CN" altLang="en-US" sz="2000" b="1" dirty="0">
                <a:latin typeface="Times New Roman" panose="02020603050405020304" pitchFamily="18" charset="0"/>
                <a:cs typeface="Times New Roman" panose="02020603050405020304" pitchFamily="18" charset="0"/>
              </a:rPr>
              <a:t> </a:t>
            </a:r>
            <a:endParaRPr lang="en-US" altLang="zh-CN" sz="2000" b="1" dirty="0">
              <a:latin typeface="Times New Roman" panose="02020603050405020304" pitchFamily="18" charset="0"/>
              <a:cs typeface="Times New Roman" panose="02020603050405020304" pitchFamily="18" charset="0"/>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3312" y="2067644"/>
            <a:ext cx="1520976" cy="1271776"/>
          </a:xfrm>
          <a:prstGeom prst="rect">
            <a:avLst/>
          </a:prstGeom>
        </p:spPr>
      </p:pic>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2067644"/>
            <a:ext cx="1604392" cy="1271776"/>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6717" y="2067644"/>
            <a:ext cx="1385724" cy="1268162"/>
          </a:xfrm>
          <a:prstGeom prst="rect">
            <a:avLst/>
          </a:prstGeom>
        </p:spPr>
      </p:pic>
      <p:sp>
        <p:nvSpPr>
          <p:cNvPr id="13" name="矩形 12"/>
          <p:cNvSpPr/>
          <p:nvPr/>
        </p:nvSpPr>
        <p:spPr>
          <a:xfrm>
            <a:off x="539552" y="1960696"/>
            <a:ext cx="2764630" cy="148023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067944" y="1960696"/>
            <a:ext cx="4608512" cy="148023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39552" y="3440926"/>
            <a:ext cx="2764630" cy="648072"/>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Times New Roman" panose="02020603050405020304" pitchFamily="18" charset="0"/>
                <a:cs typeface="Times New Roman" panose="02020603050405020304" pitchFamily="18" charset="0"/>
              </a:rPr>
              <a:t>Spoken Language</a:t>
            </a:r>
          </a:p>
          <a:p>
            <a:pPr algn="ctr"/>
            <a:r>
              <a:rPr lang="en-US" altLang="zh-CN" b="1" dirty="0">
                <a:latin typeface="Times New Roman" panose="02020603050405020304" pitchFamily="18" charset="0"/>
                <a:cs typeface="Times New Roman" panose="02020603050405020304" pitchFamily="18" charset="0"/>
              </a:rPr>
              <a:t>(Verbal Communication)</a:t>
            </a:r>
            <a:endParaRPr lang="zh-CN" altLang="en-US" b="1" dirty="0">
              <a:latin typeface="Times New Roman" panose="02020603050405020304" pitchFamily="18" charset="0"/>
              <a:cs typeface="Times New Roman" panose="02020603050405020304" pitchFamily="18" charset="0"/>
            </a:endParaRPr>
          </a:p>
        </p:txBody>
      </p:sp>
      <p:sp>
        <p:nvSpPr>
          <p:cNvPr id="26" name="矩形 25"/>
          <p:cNvSpPr/>
          <p:nvPr/>
        </p:nvSpPr>
        <p:spPr>
          <a:xfrm>
            <a:off x="4067944" y="3440926"/>
            <a:ext cx="4608512" cy="648072"/>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Times New Roman" panose="02020603050405020304" pitchFamily="18" charset="0"/>
                <a:cs typeface="Times New Roman" panose="02020603050405020304" pitchFamily="18" charset="0"/>
              </a:rPr>
              <a:t>Body Language</a:t>
            </a:r>
          </a:p>
          <a:p>
            <a:pPr algn="ctr"/>
            <a:r>
              <a:rPr lang="en-US" altLang="zh-CN" b="1" dirty="0">
                <a:latin typeface="Times New Roman" panose="02020603050405020304" pitchFamily="18" charset="0"/>
                <a:cs typeface="Times New Roman" panose="02020603050405020304" pitchFamily="18" charset="0"/>
              </a:rPr>
              <a:t>(Non-verbal Communication)</a:t>
            </a:r>
            <a:endParaRPr lang="zh-CN" altLang="en-US"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3412331" y="3303297"/>
            <a:ext cx="777925" cy="923330"/>
          </a:xfrm>
          <a:prstGeom prst="rect">
            <a:avLst/>
          </a:prstGeom>
          <a:noFill/>
        </p:spPr>
        <p:txBody>
          <a:bodyPr wrap="square" rtlCol="0">
            <a:spAutoFit/>
          </a:bodyPr>
          <a:lstStyle/>
          <a:p>
            <a:r>
              <a:rPr lang="en-US" altLang="zh-CN" sz="5400" b="1" dirty="0">
                <a:solidFill>
                  <a:srgbClr val="0070C0"/>
                </a:solidFill>
              </a:rPr>
              <a:t>&lt;</a:t>
            </a:r>
            <a:endParaRPr lang="zh-CN" altLang="en-US" sz="5400" b="1" dirty="0">
              <a:solidFill>
                <a:srgbClr val="0070C0"/>
              </a:solidFill>
            </a:endParaRPr>
          </a:p>
        </p:txBody>
      </p:sp>
      <p:sp>
        <p:nvSpPr>
          <p:cNvPr id="2" name="TextBox 1"/>
          <p:cNvSpPr txBox="1"/>
          <p:nvPr/>
        </p:nvSpPr>
        <p:spPr>
          <a:xfrm>
            <a:off x="794258" y="4286964"/>
            <a:ext cx="7477552" cy="707886"/>
          </a:xfrm>
          <a:prstGeom prst="rect">
            <a:avLst/>
          </a:prstGeom>
          <a:solidFill>
            <a:schemeClr val="accent1">
              <a:lumMod val="20000"/>
              <a:lumOff val="80000"/>
            </a:schemeClr>
          </a:solid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Some psychologists believe that we communicate </a:t>
            </a:r>
            <a:r>
              <a:rPr lang="en-US" altLang="zh-CN" sz="2000" b="1" dirty="0">
                <a:solidFill>
                  <a:srgbClr val="FF0000"/>
                </a:solidFill>
                <a:latin typeface="Times New Roman" panose="02020603050405020304" pitchFamily="18" charset="0"/>
                <a:cs typeface="Times New Roman" panose="02020603050405020304" pitchFamily="18" charset="0"/>
              </a:rPr>
              <a:t>65% </a:t>
            </a:r>
            <a:r>
              <a:rPr lang="en-US" altLang="zh-CN" sz="2000" b="1" dirty="0">
                <a:latin typeface="Times New Roman" panose="02020603050405020304" pitchFamily="18" charset="0"/>
                <a:cs typeface="Times New Roman" panose="02020603050405020304" pitchFamily="18" charset="0"/>
              </a:rPr>
              <a:t>of our ideas and feelings </a:t>
            </a:r>
            <a:r>
              <a:rPr lang="en-US" altLang="zh-CN" sz="2000" b="1" dirty="0">
                <a:solidFill>
                  <a:srgbClr val="FF0000"/>
                </a:solidFill>
                <a:latin typeface="Times New Roman" panose="02020603050405020304" pitchFamily="18" charset="0"/>
                <a:cs typeface="Times New Roman" panose="02020603050405020304" pitchFamily="18" charset="0"/>
              </a:rPr>
              <a:t>without words</a:t>
            </a:r>
            <a:r>
              <a:rPr lang="en-US" altLang="zh-CN" sz="2000" b="1" dirty="0">
                <a:latin typeface="Times New Roman" panose="02020603050405020304" pitchFamily="18" charset="0"/>
                <a:cs typeface="Times New Roman" panose="02020603050405020304" pitchFamily="18" charset="0"/>
              </a:rPr>
              <a:t>!</a:t>
            </a:r>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par>
                                <p:cTn id="22" presetID="16" presetClass="entr" presetSubtype="21"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082">
                                            <p:txEl>
                                              <p:pRg st="1" end="1"/>
                                            </p:txEl>
                                          </p:spTgt>
                                        </p:tgtEl>
                                        <p:attrNameLst>
                                          <p:attrName>style.visibility</p:attrName>
                                        </p:attrNameLst>
                                      </p:cBhvr>
                                      <p:to>
                                        <p:strVal val="visible"/>
                                      </p:to>
                                    </p:set>
                                    <p:animEffect transition="in" filter="fade">
                                      <p:cBhvr>
                                        <p:cTn id="32" dur="1000"/>
                                        <p:tgtEl>
                                          <p:spTgt spid="3082">
                                            <p:txEl>
                                              <p:pRg st="1" end="1"/>
                                            </p:txEl>
                                          </p:spTgt>
                                        </p:tgtEl>
                                      </p:cBhvr>
                                    </p:animEffect>
                                    <p:anim calcmode="lin" valueType="num">
                                      <p:cBhvr>
                                        <p:cTn id="33" dur="1000" fill="hold"/>
                                        <p:tgtEl>
                                          <p:spTgt spid="3082">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0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082">
                                            <p:txEl>
                                              <p:pRg st="2" end="2"/>
                                            </p:txEl>
                                          </p:spTgt>
                                        </p:tgtEl>
                                        <p:attrNameLst>
                                          <p:attrName>style.visibility</p:attrName>
                                        </p:attrNameLst>
                                      </p:cBhvr>
                                      <p:to>
                                        <p:strVal val="visible"/>
                                      </p:to>
                                    </p:set>
                                    <p:animEffect transition="in" filter="fade">
                                      <p:cBhvr>
                                        <p:cTn id="53" dur="1000"/>
                                        <p:tgtEl>
                                          <p:spTgt spid="3082">
                                            <p:txEl>
                                              <p:pRg st="2" end="2"/>
                                            </p:txEl>
                                          </p:spTgt>
                                        </p:tgtEl>
                                      </p:cBhvr>
                                    </p:animEffect>
                                    <p:anim calcmode="lin" valueType="num">
                                      <p:cBhvr>
                                        <p:cTn id="54" dur="1000" fill="hold"/>
                                        <p:tgtEl>
                                          <p:spTgt spid="3082">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30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arn(inVertical)">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barn(inVertical)">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3" grpId="0" animBg="1"/>
      <p:bldP spid="24" grpId="0" animBg="1"/>
      <p:bldP spid="14" grpId="0" animBg="1"/>
      <p:bldP spid="26" grpId="0" animBg="1"/>
      <p:bldP spid="16"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2"/>
          <p:cNvSpPr>
            <a:spLocks noChangeArrowheads="1" noChangeShapeType="1"/>
          </p:cNvSpPr>
          <p:nvPr/>
        </p:nvSpPr>
        <p:spPr bwMode="auto">
          <a:xfrm>
            <a:off x="1486000" y="1004436"/>
            <a:ext cx="6324600" cy="1600200"/>
          </a:xfrm>
          <a:prstGeom prst="rect">
            <a:avLst/>
          </a:prstGeom>
        </p:spPr>
        <p:txBody>
          <a:bodyPr spcFirstLastPara="1" wrap="none" fromWordArt="1">
            <a:prstTxWarp prst="textArchUp">
              <a:avLst>
                <a:gd name="adj" fmla="val 11441706"/>
              </a:avLst>
            </a:prstTxWarp>
          </a:bodyPr>
          <a:lstStyle/>
          <a:p>
            <a:pPr algn="ctr" fontAlgn="base">
              <a:spcBef>
                <a:spcPct val="0"/>
              </a:spcBef>
              <a:spcAft>
                <a:spcPct val="0"/>
              </a:spcAft>
            </a:pPr>
            <a:r>
              <a:rPr lang="en-US" altLang="zh-CN" sz="3600" b="1" kern="10" dirty="0">
                <a:ln w="9525">
                  <a:solidFill>
                    <a:srgbClr val="000000"/>
                  </a:solidFill>
                  <a:round/>
                </a:ln>
                <a:solidFill>
                  <a:srgbClr val="FFFF00">
                    <a:alpha val="89803"/>
                  </a:srgbClr>
                </a:solidFill>
                <a:latin typeface="Broadway" panose="04040905080B02020502" pitchFamily="82" charset="0"/>
              </a:rPr>
              <a:t>Act and Guess</a:t>
            </a:r>
            <a:endParaRPr lang="zh-CN" altLang="en-US" sz="3600" b="1" kern="10" dirty="0">
              <a:ln w="9525">
                <a:solidFill>
                  <a:srgbClr val="000000"/>
                </a:solidFill>
                <a:round/>
              </a:ln>
              <a:solidFill>
                <a:srgbClr val="FFFF00">
                  <a:alpha val="89803"/>
                </a:srgbClr>
              </a:solidFill>
              <a:latin typeface="Broadway" panose="04040905080B02020502" pitchFamily="82" charset="0"/>
            </a:endParaRPr>
          </a:p>
        </p:txBody>
      </p:sp>
      <p:sp>
        <p:nvSpPr>
          <p:cNvPr id="15364" name="Text Box 4"/>
          <p:cNvSpPr txBox="1">
            <a:spLocks noChangeArrowheads="1"/>
          </p:cNvSpPr>
          <p:nvPr/>
        </p:nvSpPr>
        <p:spPr bwMode="auto">
          <a:xfrm>
            <a:off x="395536" y="1804536"/>
            <a:ext cx="830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just" eaLnBrk="1" fontAlgn="base" hangingPunct="1">
              <a:spcBef>
                <a:spcPct val="50000"/>
              </a:spcBef>
              <a:spcAft>
                <a:spcPct val="0"/>
              </a:spcAft>
            </a:pPr>
            <a:r>
              <a:rPr lang="zh-CN" altLang="zh-CN" sz="2800" dirty="0">
                <a:solidFill>
                  <a:srgbClr val="000000"/>
                </a:solidFill>
                <a:latin typeface="Berlin Sans FB Demi" panose="020E0802020502020306" pitchFamily="34" charset="0"/>
              </a:rPr>
              <a:t>One student will be invited to come to the front; </a:t>
            </a:r>
            <a:r>
              <a:rPr lang="zh-CN" altLang="zh-CN" sz="2800" dirty="0">
                <a:solidFill>
                  <a:srgbClr val="FF0000"/>
                </a:solidFill>
                <a:latin typeface="Berlin Sans FB Demi" panose="020E0802020502020306" pitchFamily="34" charset="0"/>
              </a:rPr>
              <a:t>act the words out </a:t>
            </a:r>
            <a:r>
              <a:rPr lang="en-US" altLang="zh-CN" sz="2800" dirty="0">
                <a:solidFill>
                  <a:srgbClr val="FF0000"/>
                </a:solidFill>
                <a:latin typeface="Berlin Sans FB Demi" panose="020E0802020502020306" pitchFamily="34" charset="0"/>
              </a:rPr>
              <a:t>by </a:t>
            </a:r>
            <a:r>
              <a:rPr lang="zh-CN" altLang="zh-CN" sz="2800" dirty="0">
                <a:solidFill>
                  <a:srgbClr val="FF0000"/>
                </a:solidFill>
                <a:latin typeface="Berlin Sans FB Demi" panose="020E0802020502020306" pitchFamily="34" charset="0"/>
              </a:rPr>
              <a:t>using body language</a:t>
            </a:r>
            <a:r>
              <a:rPr lang="zh-CN" altLang="zh-CN" sz="2800" dirty="0">
                <a:solidFill>
                  <a:srgbClr val="000000"/>
                </a:solidFill>
                <a:latin typeface="Berlin Sans FB Demi" panose="020E0802020502020306" pitchFamily="34" charset="0"/>
              </a:rPr>
              <a:t>, and the other student</a:t>
            </a:r>
            <a:r>
              <a:rPr lang="en-US" altLang="zh-CN" sz="2800" dirty="0">
                <a:solidFill>
                  <a:srgbClr val="000000"/>
                </a:solidFill>
                <a:latin typeface="Berlin Sans FB Demi" panose="020E0802020502020306" pitchFamily="34" charset="0"/>
              </a:rPr>
              <a:t>s </a:t>
            </a:r>
            <a:r>
              <a:rPr lang="zh-CN" altLang="zh-CN" sz="2800" dirty="0">
                <a:solidFill>
                  <a:srgbClr val="000000"/>
                </a:solidFill>
                <a:latin typeface="Berlin Sans FB Demi" panose="020E0802020502020306" pitchFamily="34" charset="0"/>
              </a:rPr>
              <a:t>try to guess what he/she means</a:t>
            </a:r>
            <a:r>
              <a:rPr lang="zh-CN" altLang="zh-CN" sz="2800" dirty="0">
                <a:solidFill>
                  <a:srgbClr val="000000"/>
                </a:solidFill>
                <a:latin typeface="Times New Roman" panose="02020603050405020304" pitchFamily="18" charset="0"/>
              </a:rPr>
              <a:t>.</a:t>
            </a:r>
          </a:p>
        </p:txBody>
      </p:sp>
      <p:sp>
        <p:nvSpPr>
          <p:cNvPr id="5" name="WordArt 2"/>
          <p:cNvSpPr>
            <a:spLocks noChangeArrowheads="1" noChangeShapeType="1"/>
          </p:cNvSpPr>
          <p:nvPr/>
        </p:nvSpPr>
        <p:spPr bwMode="auto">
          <a:xfrm>
            <a:off x="1386136" y="1004039"/>
            <a:ext cx="6324600" cy="1600200"/>
          </a:xfrm>
          <a:prstGeom prst="rect">
            <a:avLst/>
          </a:prstGeom>
        </p:spPr>
        <p:txBody>
          <a:bodyPr spcFirstLastPara="1" wrap="none" fromWordArt="1">
            <a:prstTxWarp prst="textArchUp">
              <a:avLst>
                <a:gd name="adj" fmla="val 11286972"/>
              </a:avLst>
            </a:prstTxWarp>
          </a:bodyPr>
          <a:lstStyle/>
          <a:p>
            <a:pPr algn="ctr" fontAlgn="base">
              <a:spcBef>
                <a:spcPct val="0"/>
              </a:spcBef>
              <a:spcAft>
                <a:spcPct val="0"/>
              </a:spcAft>
            </a:pPr>
            <a:r>
              <a:rPr lang="en-US" altLang="zh-CN" sz="3600" b="1" kern="10" dirty="0">
                <a:ln w="9525">
                  <a:solidFill>
                    <a:srgbClr val="000000"/>
                  </a:solidFill>
                  <a:round/>
                </a:ln>
                <a:solidFill>
                  <a:srgbClr val="FF0000">
                    <a:alpha val="89803"/>
                  </a:srgbClr>
                </a:solidFill>
                <a:latin typeface="Broadway" panose="04040905080B02020502" pitchFamily="82" charset="0"/>
              </a:rPr>
              <a:t>Act and Guess</a:t>
            </a:r>
            <a:endParaRPr lang="zh-CN" altLang="en-US" sz="3600" b="1" kern="10" dirty="0">
              <a:ln w="9525">
                <a:solidFill>
                  <a:srgbClr val="000000"/>
                </a:solidFill>
                <a:round/>
              </a:ln>
              <a:solidFill>
                <a:srgbClr val="FF0000">
                  <a:alpha val="89803"/>
                </a:srgbClr>
              </a:solidFill>
              <a:latin typeface="Broadway" panose="04040905080B02020502" pitchFamily="82"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67" y="3435844"/>
            <a:ext cx="2048939" cy="1408321"/>
          </a:xfrm>
          <a:prstGeom prst="rect">
            <a:avLst/>
          </a:prstGeom>
        </p:spPr>
      </p:pic>
      <p:sp>
        <p:nvSpPr>
          <p:cNvPr id="9" name="TextBox 8"/>
          <p:cNvSpPr txBox="1"/>
          <p:nvPr/>
        </p:nvSpPr>
        <p:spPr>
          <a:xfrm>
            <a:off x="179512" y="123478"/>
            <a:ext cx="1306488" cy="461665"/>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t="100000" r="100000"/>
            </a:path>
            <a:tileRect l="-100000" b="-100000"/>
          </a:gra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ysClr val="window" lastClr="FFFFFF"/>
                </a:solidFill>
                <a:effectLst/>
                <a:uLnTx/>
                <a:uFillTx/>
                <a:latin typeface="Cambria" panose="02040503050406030204" pitchFamily="18" charset="0"/>
              </a:rPr>
              <a:t>Lead-in</a:t>
            </a:r>
            <a:endParaRPr kumimoji="0" lang="zh-CN" altLang="en-US" sz="2400" b="1" i="0" u="none" strike="noStrike" kern="0" cap="none" spc="0" normalizeH="0" baseline="0" noProof="0" dirty="0">
              <a:ln>
                <a:noFill/>
              </a:ln>
              <a:solidFill>
                <a:sysClr val="window" lastClr="FFFFFF"/>
              </a:solidFill>
              <a:effectLst/>
              <a:uLnTx/>
              <a:uFillTx/>
              <a:latin typeface="Cambria" panose="02040503050406030204" pitchFamily="18" charset="0"/>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86" y="3435846"/>
            <a:ext cx="1413405" cy="1413405"/>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7678" y="3435846"/>
            <a:ext cx="1759917" cy="1413405"/>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8224" y="3435846"/>
            <a:ext cx="1872766" cy="14083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403900" y="848916"/>
            <a:ext cx="83058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just" eaLnBrk="1" fontAlgn="base" hangingPunct="1">
              <a:spcBef>
                <a:spcPct val="50000"/>
              </a:spcBef>
              <a:spcAft>
                <a:spcPct val="0"/>
              </a:spcAft>
            </a:pPr>
            <a:r>
              <a:rPr lang="en-US" altLang="zh-CN" sz="2800" i="1" u="sng" dirty="0">
                <a:solidFill>
                  <a:srgbClr val="000000"/>
                </a:solidFill>
                <a:latin typeface="Times New Roman" panose="02020603050405020304" pitchFamily="18" charset="0"/>
                <a:cs typeface="Times New Roman" panose="02020603050405020304" pitchFamily="18" charset="0"/>
              </a:rPr>
              <a:t>satisfied                             </a:t>
            </a:r>
          </a:p>
          <a:p>
            <a:pPr algn="just" eaLnBrk="1" fontAlgn="base" hangingPunct="1">
              <a:spcBef>
                <a:spcPct val="50000"/>
              </a:spcBef>
              <a:spcAft>
                <a:spcPct val="0"/>
              </a:spcAft>
            </a:pPr>
            <a:r>
              <a:rPr lang="en-US" altLang="zh-CN" sz="2800" i="1" u="sng" dirty="0">
                <a:solidFill>
                  <a:srgbClr val="000000"/>
                </a:solidFill>
                <a:latin typeface="Times New Roman" panose="02020603050405020304" pitchFamily="18" charset="0"/>
                <a:cs typeface="Times New Roman" panose="02020603050405020304" pitchFamily="18" charset="0"/>
              </a:rPr>
              <a:t>astonished                     </a:t>
            </a:r>
          </a:p>
          <a:p>
            <a:pPr algn="just" eaLnBrk="1" fontAlgn="base" hangingPunct="1">
              <a:spcBef>
                <a:spcPct val="50000"/>
              </a:spcBef>
              <a:spcAft>
                <a:spcPct val="0"/>
              </a:spcAft>
            </a:pPr>
            <a:r>
              <a:rPr lang="en-US" altLang="zh-CN" sz="2800" i="1" u="sng" dirty="0">
                <a:solidFill>
                  <a:srgbClr val="000000"/>
                </a:solidFill>
                <a:latin typeface="Times New Roman" panose="02020603050405020304" pitchFamily="18" charset="0"/>
                <a:cs typeface="Times New Roman" panose="02020603050405020304" pitchFamily="18" charset="0"/>
              </a:rPr>
              <a:t>embarrassed         </a:t>
            </a:r>
          </a:p>
          <a:p>
            <a:pPr algn="just" eaLnBrk="1" fontAlgn="base" hangingPunct="1">
              <a:spcBef>
                <a:spcPct val="50000"/>
              </a:spcBef>
              <a:spcAft>
                <a:spcPct val="0"/>
              </a:spcAft>
            </a:pPr>
            <a:r>
              <a:rPr lang="en-US" altLang="zh-CN" sz="2800" i="1" u="sng" dirty="0">
                <a:solidFill>
                  <a:srgbClr val="000000"/>
                </a:solidFill>
                <a:latin typeface="Times New Roman" panose="02020603050405020304" pitchFamily="18" charset="0"/>
                <a:cs typeface="Times New Roman" panose="02020603050405020304" pitchFamily="18" charset="0"/>
              </a:rPr>
              <a:t>furious                   </a:t>
            </a:r>
          </a:p>
          <a:p>
            <a:pPr algn="just" eaLnBrk="1" fontAlgn="base" hangingPunct="1">
              <a:spcBef>
                <a:spcPct val="50000"/>
              </a:spcBef>
              <a:spcAft>
                <a:spcPct val="0"/>
              </a:spcAft>
            </a:pPr>
            <a:r>
              <a:rPr lang="en-US" altLang="zh-CN" sz="2800" i="1" u="sng" dirty="0">
                <a:solidFill>
                  <a:srgbClr val="000000"/>
                </a:solidFill>
                <a:latin typeface="Times New Roman" panose="02020603050405020304" pitchFamily="18" charset="0"/>
                <a:cs typeface="Times New Roman" panose="02020603050405020304" pitchFamily="18" charset="0"/>
              </a:rPr>
              <a:t>indifferent            </a:t>
            </a:r>
          </a:p>
          <a:p>
            <a:pPr algn="just" eaLnBrk="1" fontAlgn="base" hangingPunct="1">
              <a:spcBef>
                <a:spcPct val="50000"/>
              </a:spcBef>
              <a:spcAft>
                <a:spcPct val="0"/>
              </a:spcAft>
            </a:pPr>
            <a:r>
              <a:rPr lang="en-US" altLang="zh-CN" sz="2800" i="1" u="sng" dirty="0">
                <a:solidFill>
                  <a:srgbClr val="000000"/>
                </a:solidFill>
                <a:latin typeface="Times New Roman" panose="02020603050405020304" pitchFamily="18" charset="0"/>
                <a:cs typeface="Times New Roman" panose="02020603050405020304" pitchFamily="18" charset="0"/>
              </a:rPr>
              <a:t>frustrated              </a:t>
            </a:r>
          </a:p>
        </p:txBody>
      </p:sp>
      <p:sp>
        <p:nvSpPr>
          <p:cNvPr id="9" name="TextBox 8"/>
          <p:cNvSpPr txBox="1"/>
          <p:nvPr/>
        </p:nvSpPr>
        <p:spPr>
          <a:xfrm>
            <a:off x="179512" y="162372"/>
            <a:ext cx="1296144" cy="461665"/>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t="100000" r="100000"/>
            </a:path>
            <a:tileRect l="-100000" b="-100000"/>
          </a:gra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ysClr val="window" lastClr="FFFFFF"/>
                </a:solidFill>
                <a:effectLst/>
                <a:uLnTx/>
                <a:uFillTx/>
                <a:latin typeface="Cambria" panose="02040503050406030204" pitchFamily="18" charset="0"/>
              </a:rPr>
              <a:t>Lead-in</a:t>
            </a:r>
            <a:endParaRPr kumimoji="0" lang="zh-CN" altLang="en-US" sz="2400" b="1" i="0" u="none" strike="noStrike" kern="0" cap="none" spc="0" normalizeH="0" baseline="0" noProof="0" dirty="0">
              <a:ln>
                <a:noFill/>
              </a:ln>
              <a:solidFill>
                <a:sysClr val="window" lastClr="FFFFFF"/>
              </a:solidFill>
              <a:effectLst/>
              <a:uLnTx/>
              <a:uFillTx/>
              <a:latin typeface="Cambria" panose="02040503050406030204" pitchFamily="18" charset="0"/>
            </a:endParaRPr>
          </a:p>
        </p:txBody>
      </p:sp>
      <p:sp>
        <p:nvSpPr>
          <p:cNvPr id="2" name="矩形 1"/>
          <p:cNvSpPr/>
          <p:nvPr/>
        </p:nvSpPr>
        <p:spPr>
          <a:xfrm>
            <a:off x="3491880" y="843558"/>
            <a:ext cx="4572000" cy="3754874"/>
          </a:xfrm>
          <a:prstGeom prst="rect">
            <a:avLst/>
          </a:prstGeom>
        </p:spPr>
        <p:txBody>
          <a:bodyPr>
            <a:spAutoFit/>
          </a:bodyPr>
          <a:lstStyle/>
          <a:p>
            <a:pPr algn="just" fontAlgn="base">
              <a:spcBef>
                <a:spcPct val="50000"/>
              </a:spcBef>
              <a:spcAft>
                <a:spcPct val="0"/>
              </a:spcAft>
            </a:pPr>
            <a:r>
              <a:rPr lang="en-US" altLang="zh-CN" sz="2800" b="1" i="1" u="sng" dirty="0">
                <a:solidFill>
                  <a:srgbClr val="000000"/>
                </a:solidFill>
                <a:latin typeface="Times New Roman" panose="02020603050405020304" pitchFamily="18" charset="0"/>
                <a:cs typeface="Times New Roman" panose="02020603050405020304" pitchFamily="18" charset="0"/>
              </a:rPr>
              <a:t>curious                 </a:t>
            </a:r>
          </a:p>
          <a:p>
            <a:pPr algn="just" fontAlgn="base">
              <a:spcBef>
                <a:spcPct val="50000"/>
              </a:spcBef>
              <a:spcAft>
                <a:spcPct val="0"/>
              </a:spcAft>
            </a:pPr>
            <a:r>
              <a:rPr lang="en-US" altLang="zh-CN" sz="2800" b="1" i="1" u="sng" dirty="0">
                <a:solidFill>
                  <a:srgbClr val="000000"/>
                </a:solidFill>
                <a:latin typeface="Times New Roman" panose="02020603050405020304" pitchFamily="18" charset="0"/>
                <a:cs typeface="Times New Roman" panose="02020603050405020304" pitchFamily="18" charset="0"/>
              </a:rPr>
              <a:t>frightened      </a:t>
            </a:r>
          </a:p>
          <a:p>
            <a:pPr algn="just" fontAlgn="base">
              <a:spcBef>
                <a:spcPct val="50000"/>
              </a:spcBef>
              <a:spcAft>
                <a:spcPct val="0"/>
              </a:spcAft>
            </a:pPr>
            <a:r>
              <a:rPr lang="en-US" altLang="zh-CN" sz="2800" b="1" i="1" u="sng" dirty="0">
                <a:solidFill>
                  <a:srgbClr val="000000"/>
                </a:solidFill>
                <a:latin typeface="Times New Roman" panose="02020603050405020304" pitchFamily="18" charset="0"/>
                <a:cs typeface="Times New Roman" panose="02020603050405020304" pitchFamily="18" charset="0"/>
              </a:rPr>
              <a:t>confused</a:t>
            </a:r>
          </a:p>
          <a:p>
            <a:pPr algn="just" fontAlgn="base">
              <a:spcBef>
                <a:spcPct val="50000"/>
              </a:spcBef>
              <a:spcAft>
                <a:spcPct val="0"/>
              </a:spcAft>
            </a:pPr>
            <a:r>
              <a:rPr lang="en-US" altLang="zh-CN" sz="2800" b="1" i="1" u="sng" dirty="0">
                <a:solidFill>
                  <a:srgbClr val="000000"/>
                </a:solidFill>
                <a:latin typeface="Times New Roman" panose="02020603050405020304" pitchFamily="18" charset="0"/>
                <a:cs typeface="Times New Roman" panose="02020603050405020304" pitchFamily="18" charset="0"/>
              </a:rPr>
              <a:t>delighted</a:t>
            </a:r>
          </a:p>
          <a:p>
            <a:pPr algn="just" fontAlgn="base">
              <a:spcBef>
                <a:spcPct val="50000"/>
              </a:spcBef>
              <a:spcAft>
                <a:spcPct val="0"/>
              </a:spcAft>
            </a:pPr>
            <a:r>
              <a:rPr lang="en-US" altLang="zh-CN" sz="2800" b="1" i="1" u="sng" dirty="0">
                <a:solidFill>
                  <a:srgbClr val="000000"/>
                </a:solidFill>
                <a:latin typeface="Times New Roman" panose="02020603050405020304" pitchFamily="18" charset="0"/>
                <a:cs typeface="Times New Roman" panose="02020603050405020304" pitchFamily="18" charset="0"/>
              </a:rPr>
              <a:t>anxious</a:t>
            </a:r>
          </a:p>
          <a:p>
            <a:pPr algn="just" fontAlgn="base">
              <a:spcBef>
                <a:spcPct val="50000"/>
              </a:spcBef>
              <a:spcAft>
                <a:spcPct val="0"/>
              </a:spcAft>
            </a:pPr>
            <a:r>
              <a:rPr lang="en-US" altLang="zh-CN" sz="2800" b="1" i="1" u="sng" dirty="0">
                <a:solidFill>
                  <a:srgbClr val="000000"/>
                </a:solidFill>
                <a:latin typeface="Times New Roman" panose="02020603050405020304" pitchFamily="18" charset="0"/>
                <a:cs typeface="Times New Roman" panose="02020603050405020304" pitchFamily="18" charset="0"/>
              </a:rPr>
              <a:t>moved </a:t>
            </a:r>
          </a:p>
        </p:txBody>
      </p:sp>
      <p:sp>
        <p:nvSpPr>
          <p:cNvPr id="12" name="矩形 11"/>
          <p:cNvSpPr/>
          <p:nvPr/>
        </p:nvSpPr>
        <p:spPr>
          <a:xfrm>
            <a:off x="6228184" y="848916"/>
            <a:ext cx="4572000" cy="3754874"/>
          </a:xfrm>
          <a:prstGeom prst="rect">
            <a:avLst/>
          </a:prstGeom>
        </p:spPr>
        <p:txBody>
          <a:bodyPr>
            <a:spAutoFit/>
          </a:bodyPr>
          <a:lstStyle/>
          <a:p>
            <a:pPr algn="just" fontAlgn="base">
              <a:spcBef>
                <a:spcPct val="50000"/>
              </a:spcBef>
              <a:spcAft>
                <a:spcPct val="0"/>
              </a:spcAft>
            </a:pPr>
            <a:r>
              <a:rPr lang="en-US" altLang="zh-CN" sz="2800" b="1" i="1" u="sng" dirty="0">
                <a:solidFill>
                  <a:srgbClr val="000000"/>
                </a:solidFill>
                <a:latin typeface="Times New Roman" panose="02020603050405020304" pitchFamily="18" charset="0"/>
                <a:cs typeface="Times New Roman" panose="02020603050405020304" pitchFamily="18" charset="0"/>
              </a:rPr>
              <a:t>impatient                 </a:t>
            </a:r>
          </a:p>
          <a:p>
            <a:pPr algn="just" fontAlgn="base">
              <a:spcBef>
                <a:spcPct val="50000"/>
              </a:spcBef>
              <a:spcAft>
                <a:spcPct val="0"/>
              </a:spcAft>
            </a:pPr>
            <a:r>
              <a:rPr lang="en-US" altLang="zh-CN" sz="2800" b="1" i="1" u="sng" dirty="0">
                <a:solidFill>
                  <a:srgbClr val="000000"/>
                </a:solidFill>
                <a:latin typeface="Times New Roman" panose="02020603050405020304" pitchFamily="18" charset="0"/>
                <a:cs typeface="Times New Roman" panose="02020603050405020304" pitchFamily="18" charset="0"/>
              </a:rPr>
              <a:t>regretful</a:t>
            </a:r>
          </a:p>
          <a:p>
            <a:pPr algn="just" fontAlgn="base">
              <a:spcBef>
                <a:spcPct val="50000"/>
              </a:spcBef>
              <a:spcAft>
                <a:spcPct val="0"/>
              </a:spcAft>
            </a:pPr>
            <a:r>
              <a:rPr lang="en-US" altLang="zh-CN" sz="2800" b="1" i="1" u="sng" dirty="0">
                <a:solidFill>
                  <a:srgbClr val="000000"/>
                </a:solidFill>
                <a:latin typeface="Times New Roman" panose="02020603050405020304" pitchFamily="18" charset="0"/>
                <a:cs typeface="Times New Roman" panose="02020603050405020304" pitchFamily="18" charset="0"/>
              </a:rPr>
              <a:t>crazy</a:t>
            </a:r>
          </a:p>
          <a:p>
            <a:pPr algn="just" fontAlgn="base">
              <a:spcBef>
                <a:spcPct val="50000"/>
              </a:spcBef>
              <a:spcAft>
                <a:spcPct val="0"/>
              </a:spcAft>
            </a:pPr>
            <a:r>
              <a:rPr lang="en-US" altLang="zh-CN" sz="2800" b="1" i="1" u="sng" dirty="0">
                <a:solidFill>
                  <a:srgbClr val="000000"/>
                </a:solidFill>
                <a:latin typeface="Times New Roman" panose="02020603050405020304" pitchFamily="18" charset="0"/>
                <a:cs typeface="Times New Roman" panose="02020603050405020304" pitchFamily="18" charset="0"/>
              </a:rPr>
              <a:t>relaxed </a:t>
            </a:r>
          </a:p>
          <a:p>
            <a:pPr algn="just" fontAlgn="base">
              <a:spcBef>
                <a:spcPct val="50000"/>
              </a:spcBef>
              <a:spcAft>
                <a:spcPct val="0"/>
              </a:spcAft>
            </a:pPr>
            <a:r>
              <a:rPr lang="en-US" altLang="zh-CN" sz="2800" b="1" i="1" u="sng" dirty="0">
                <a:solidFill>
                  <a:srgbClr val="000000"/>
                </a:solidFill>
                <a:latin typeface="Times New Roman" panose="02020603050405020304" pitchFamily="18" charset="0"/>
                <a:cs typeface="Times New Roman" panose="02020603050405020304" pitchFamily="18" charset="0"/>
              </a:rPr>
              <a:t>exhausted</a:t>
            </a:r>
          </a:p>
          <a:p>
            <a:pPr algn="just" fontAlgn="base">
              <a:spcBef>
                <a:spcPct val="50000"/>
              </a:spcBef>
              <a:spcAft>
                <a:spcPct val="0"/>
              </a:spcAft>
            </a:pPr>
            <a:r>
              <a:rPr lang="en-US" altLang="zh-CN" sz="2800" b="1" i="1" u="sng" dirty="0">
                <a:solidFill>
                  <a:srgbClr val="000000"/>
                </a:solidFill>
                <a:latin typeface="Times New Roman" panose="02020603050405020304" pitchFamily="18" charset="0"/>
                <a:cs typeface="Times New Roman" panose="02020603050405020304" pitchFamily="18" charset="0"/>
              </a:rPr>
              <a:t>jealous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0002" y="123478"/>
            <a:ext cx="7176965"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4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SHOWING</a:t>
            </a:r>
            <a:r>
              <a:rPr lang="zh-CN" altLang="en-US" sz="4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altLang="zh-CN" sz="4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OUR FEELINGS</a:t>
            </a:r>
            <a:endParaRPr lang="zh-CN" altLang="en-US" sz="4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1131590"/>
            <a:ext cx="2820037" cy="35934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98" y="1131590"/>
            <a:ext cx="2820036" cy="35934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567" y="1131590"/>
            <a:ext cx="2824713" cy="35934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82194" y="202743"/>
            <a:ext cx="3257190" cy="461665"/>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t="100000" r="100000"/>
            </a:path>
            <a:tileRect l="-100000" b="-100000"/>
          </a:gradFill>
        </p:spPr>
        <p:txBody>
          <a:bodyPr wrap="square" rtlCol="0">
            <a:spAutoFit/>
          </a:bodyPr>
          <a:lstStyle/>
          <a:p>
            <a:pPr>
              <a:defRPr/>
            </a:pPr>
            <a:r>
              <a:rPr lang="en-US" altLang="zh-CN" sz="2400" b="1" kern="0" dirty="0">
                <a:solidFill>
                  <a:sysClr val="window" lastClr="FFFFFF"/>
                </a:solidFill>
                <a:latin typeface="Cambria" panose="02040503050406030204" pitchFamily="18" charset="0"/>
              </a:rPr>
              <a:t>Reading for Structure</a:t>
            </a:r>
            <a:endParaRPr lang="zh-CN" altLang="en-US" sz="2400" b="1" kern="0" dirty="0">
              <a:solidFill>
                <a:sysClr val="window" lastClr="FFFFFF"/>
              </a:solidFill>
              <a:latin typeface="Cambria" panose="02040503050406030204" pitchFamily="18" charset="0"/>
            </a:endParaRPr>
          </a:p>
        </p:txBody>
      </p:sp>
      <p:sp>
        <p:nvSpPr>
          <p:cNvPr id="31" name="Text Box 2"/>
          <p:cNvSpPr txBox="1">
            <a:spLocks noChangeArrowheads="1"/>
          </p:cNvSpPr>
          <p:nvPr/>
        </p:nvSpPr>
        <p:spPr bwMode="auto">
          <a:xfrm>
            <a:off x="188266" y="725964"/>
            <a:ext cx="870421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just">
              <a:spcBef>
                <a:spcPct val="20000"/>
              </a:spcBef>
            </a:pPr>
            <a:r>
              <a:rPr lang="en-US" altLang="zh-CN" sz="2800" dirty="0">
                <a:latin typeface="Times New Roman" panose="02020603050405020304" pitchFamily="18" charset="0"/>
                <a:cs typeface="Times New Roman" panose="02020603050405020304" pitchFamily="18" charset="0"/>
              </a:rPr>
              <a:t>Before writing, authors usually make a writing outline. Complete this outline in your own words, using these steps:</a:t>
            </a:r>
          </a:p>
        </p:txBody>
      </p:sp>
      <p:sp>
        <p:nvSpPr>
          <p:cNvPr id="27" name="矩形 26"/>
          <p:cNvSpPr/>
          <p:nvPr/>
        </p:nvSpPr>
        <p:spPr>
          <a:xfrm>
            <a:off x="198962" y="2119365"/>
            <a:ext cx="4517054" cy="2382191"/>
          </a:xfrm>
          <a:prstGeom prst="rect">
            <a:avLst/>
          </a:prstGeom>
        </p:spPr>
        <p:txBody>
          <a:bodyPr wrap="square">
            <a:spAutoFit/>
          </a:bodyPr>
          <a:lstStyle/>
          <a:p>
            <a:pPr marL="342900" indent="-342900" algn="just">
              <a:spcBef>
                <a:spcPct val="20000"/>
              </a:spcBef>
              <a:buFont typeface="Wingdings" panose="05000000000000000000" pitchFamily="2" charset="2"/>
              <a:buChar char="p"/>
            </a:pPr>
            <a:r>
              <a:rPr lang="en-US" altLang="zh-CN" sz="2400" b="1" i="1" dirty="0">
                <a:latin typeface="Times New Roman" panose="02020603050405020304" pitchFamily="18" charset="0"/>
                <a:cs typeface="Times New Roman" panose="02020603050405020304" pitchFamily="18" charset="0"/>
              </a:rPr>
              <a:t>Use the topic sentences of the first and the last paragraphs to help you write the main idea.</a:t>
            </a:r>
          </a:p>
          <a:p>
            <a:pPr marL="342900" indent="-342900" algn="just">
              <a:spcBef>
                <a:spcPct val="20000"/>
              </a:spcBef>
              <a:buFont typeface="Wingdings" panose="05000000000000000000" pitchFamily="2" charset="2"/>
              <a:buChar char="p"/>
            </a:pPr>
            <a:r>
              <a:rPr lang="en-US" altLang="zh-CN" sz="2400" b="1" i="1" dirty="0">
                <a:latin typeface="Times New Roman" panose="02020603050405020304" pitchFamily="18" charset="0"/>
                <a:cs typeface="Times New Roman" panose="02020603050405020304" pitchFamily="18" charset="0"/>
              </a:rPr>
              <a:t>Use the topic sentences of the middle paragraphs for the supporting points.</a:t>
            </a:r>
          </a:p>
        </p:txBody>
      </p:sp>
      <p:sp>
        <p:nvSpPr>
          <p:cNvPr id="28" name="Document"/>
          <p:cNvSpPr>
            <a:spLocks noEditPoints="1" noChangeArrowheads="1"/>
          </p:cNvSpPr>
          <p:nvPr/>
        </p:nvSpPr>
        <p:spPr bwMode="auto">
          <a:xfrm>
            <a:off x="4860032" y="1673348"/>
            <a:ext cx="4104456" cy="334667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ln>
          <a:effectLst>
            <a:outerShdw dist="107763" dir="2700000" algn="ctr" rotWithShape="0">
              <a:srgbClr val="808080"/>
            </a:outerShdw>
          </a:effectLst>
        </p:spPr>
        <p:txBody>
          <a:bodyPr vert="horz" wrap="square" lIns="91440" tIns="45720" rIns="91440" bIns="45720" numCol="1" anchor="t" anchorCtr="0" compatLnSpc="1"/>
          <a:lstStyle/>
          <a:p>
            <a:endParaRPr lang="zh-CN" altLang="en-US"/>
          </a:p>
        </p:txBody>
      </p:sp>
      <p:sp>
        <p:nvSpPr>
          <p:cNvPr id="29" name="TextBox 28"/>
          <p:cNvSpPr txBox="1"/>
          <p:nvPr/>
        </p:nvSpPr>
        <p:spPr>
          <a:xfrm>
            <a:off x="4967536" y="2067694"/>
            <a:ext cx="4176464" cy="1754326"/>
          </a:xfrm>
          <a:prstGeom prst="rect">
            <a:avLst/>
          </a:prstGeom>
          <a:noFill/>
        </p:spPr>
        <p:txBody>
          <a:bodyPr wrap="square" rtlCol="0">
            <a:spAutoFit/>
          </a:bodyPr>
          <a:lstStyle/>
          <a:p>
            <a:r>
              <a:rPr lang="en-US" altLang="zh-CN" b="1" i="1" dirty="0">
                <a:latin typeface="Times New Roman" panose="02020603050405020304" pitchFamily="18" charset="0"/>
                <a:cs typeface="Times New Roman" panose="02020603050405020304" pitchFamily="18" charset="0"/>
              </a:rPr>
              <a:t>Main idea</a:t>
            </a:r>
            <a:r>
              <a:rPr lang="en-US" altLang="zh-CN" b="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_______________________</a:t>
            </a:r>
          </a:p>
          <a:p>
            <a:r>
              <a:rPr lang="en-US" altLang="zh-CN" b="1" i="1" dirty="0">
                <a:latin typeface="Times New Roman" panose="02020603050405020304" pitchFamily="18" charset="0"/>
                <a:cs typeface="Times New Roman" panose="02020603050405020304" pitchFamily="18" charset="0"/>
              </a:rPr>
              <a:t>Points</a:t>
            </a:r>
            <a:r>
              <a:rPr lang="en-US" altLang="zh-CN" b="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1. Showing happiness</a:t>
            </a:r>
          </a:p>
          <a:p>
            <a:r>
              <a:rPr lang="en-US" altLang="zh-CN" dirty="0">
                <a:latin typeface="Times New Roman" panose="02020603050405020304" pitchFamily="18" charset="0"/>
                <a:cs typeface="Times New Roman" panose="02020603050405020304" pitchFamily="18" charset="0"/>
              </a:rPr>
              <a:t>             2. Showing unhappiness or anger</a:t>
            </a:r>
          </a:p>
          <a:p>
            <a:r>
              <a:rPr lang="en-US" altLang="zh-CN" dirty="0">
                <a:latin typeface="Times New Roman" panose="02020603050405020304" pitchFamily="18" charset="0"/>
                <a:cs typeface="Times New Roman" panose="02020603050405020304" pitchFamily="18" charset="0"/>
              </a:rPr>
              <a:t>             3. ________________________</a:t>
            </a:r>
          </a:p>
          <a:p>
            <a:r>
              <a:rPr lang="en-US" altLang="zh-CN" dirty="0">
                <a:latin typeface="Times New Roman" panose="02020603050405020304" pitchFamily="18" charset="0"/>
                <a:cs typeface="Times New Roman" panose="02020603050405020304" pitchFamily="18" charset="0"/>
              </a:rPr>
              <a:t>             4. ________________________</a:t>
            </a:r>
          </a:p>
          <a:p>
            <a:r>
              <a:rPr lang="en-US" altLang="zh-CN" dirty="0">
                <a:latin typeface="Times New Roman" panose="02020603050405020304" pitchFamily="18" charset="0"/>
                <a:cs typeface="Times New Roman" panose="02020603050405020304" pitchFamily="18" charset="0"/>
              </a:rPr>
              <a:t>             5. ________________________</a:t>
            </a:r>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7" name="Group 3"/>
          <p:cNvGraphicFramePr>
            <a:graphicFrameLocks noGrp="1"/>
          </p:cNvGraphicFramePr>
          <p:nvPr/>
        </p:nvGraphicFramePr>
        <p:xfrm>
          <a:off x="263000" y="699542"/>
          <a:ext cx="8640960" cy="1972206"/>
        </p:xfrm>
        <a:graphic>
          <a:graphicData uri="http://schemas.openxmlformats.org/drawingml/2006/table">
            <a:tbl>
              <a:tblPr/>
              <a:tblGrid>
                <a:gridCol w="1284664">
                  <a:extLst>
                    <a:ext uri="{9D8B030D-6E8A-4147-A177-3AD203B41FA5}">
                      <a16:colId xmlns:a16="http://schemas.microsoft.com/office/drawing/2014/main" val="20000"/>
                    </a:ext>
                  </a:extLst>
                </a:gridCol>
                <a:gridCol w="7356296">
                  <a:extLst>
                    <a:ext uri="{9D8B030D-6E8A-4147-A177-3AD203B41FA5}">
                      <a16:colId xmlns:a16="http://schemas.microsoft.com/office/drawing/2014/main" val="20001"/>
                    </a:ext>
                  </a:extLst>
                </a:gridCol>
              </a:tblGrid>
              <a:tr h="1008112">
                <a:tc>
                  <a:txBody>
                    <a:bodyPr/>
                    <a:lstStyle/>
                    <a:p>
                      <a:pPr marL="0" marR="0" lvl="0" indent="0" algn="ctr" defTabSz="914400" rtl="0" eaLnBrk="1" fontAlgn="base" latinLnBrk="0" hangingPunct="1">
                        <a:lnSpc>
                          <a:spcPct val="120000"/>
                        </a:lnSpc>
                        <a:spcBef>
                          <a:spcPct val="0"/>
                        </a:spcBef>
                        <a:spcAft>
                          <a:spcPct val="0"/>
                        </a:spcAft>
                        <a:buClrTx/>
                        <a:buSzTx/>
                        <a:buFontTx/>
                        <a:buNone/>
                      </a:pPr>
                      <a:r>
                        <a:rPr kumimoji="0" 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Para. 1</a:t>
                      </a:r>
                    </a:p>
                    <a:p>
                      <a:pPr marL="0" marR="0" lvl="0" indent="0" algn="ctr" defTabSz="914400" rtl="0" eaLnBrk="1" fontAlgn="base" latinLnBrk="0" hangingPunct="1">
                        <a:lnSpc>
                          <a:spcPct val="120000"/>
                        </a:lnSpc>
                        <a:spcBef>
                          <a:spcPct val="0"/>
                        </a:spcBef>
                        <a:spcAft>
                          <a:spcPct val="0"/>
                        </a:spcAft>
                        <a:buClrTx/>
                        <a:buSzTx/>
                        <a:buFontTx/>
                        <a:buNone/>
                      </a:pPr>
                      <a:endPar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pPr>
                      <a:endParaRPr kumimoji="0" 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4094">
                <a:tc>
                  <a:txBody>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Para. 7</a:t>
                      </a:r>
                    </a:p>
                    <a:p>
                      <a:pPr marL="0" marR="0" lvl="0" indent="0" algn="ctr" defTabSz="914400" rtl="0" eaLnBrk="1" fontAlgn="base" latinLnBrk="0" hangingPunct="1">
                        <a:lnSpc>
                          <a:spcPct val="120000"/>
                        </a:lnSpc>
                        <a:spcBef>
                          <a:spcPct val="0"/>
                        </a:spcBef>
                        <a:spcAft>
                          <a:spcPct val="0"/>
                        </a:spcAft>
                        <a:buClrTx/>
                        <a:buSzTx/>
                        <a:buFontTx/>
                        <a:buNone/>
                        <a:defRPr/>
                      </a:pPr>
                      <a:endPar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446405" marR="0" lvl="0" indent="-446405" algn="l" defTabSz="914400" rtl="0" eaLnBrk="0" fontAlgn="base" latinLnBrk="0" hangingPunct="0">
                        <a:lnSpc>
                          <a:spcPct val="120000"/>
                        </a:lnSpc>
                        <a:spcBef>
                          <a:spcPct val="0"/>
                        </a:spcBef>
                        <a:spcAft>
                          <a:spcPct val="0"/>
                        </a:spcAft>
                        <a:buClrTx/>
                        <a:buSzTx/>
                        <a:buFontTx/>
                        <a:buNone/>
                      </a:pPr>
                      <a:endParaRPr kumimoji="0" 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矩形 2"/>
          <p:cNvSpPr/>
          <p:nvPr/>
        </p:nvSpPr>
        <p:spPr>
          <a:xfrm>
            <a:off x="1547664" y="699542"/>
            <a:ext cx="7733088" cy="978729"/>
          </a:xfrm>
          <a:prstGeom prst="rect">
            <a:avLst/>
          </a:prstGeom>
        </p:spPr>
        <p:txBody>
          <a:bodyPr wrap="square">
            <a:spAutoFit/>
          </a:bodyPr>
          <a:lstStyle/>
          <a:p>
            <a:pPr fontAlgn="base">
              <a:lnSpc>
                <a:spcPct val="120000"/>
              </a:lnSpc>
              <a:spcBef>
                <a:spcPct val="0"/>
              </a:spcBef>
              <a:spcAft>
                <a:spcPct val="0"/>
              </a:spcAft>
            </a:pPr>
            <a:r>
              <a:rPr lang="en-US" altLang="zh-CN" sz="1600" b="1" dirty="0">
                <a:solidFill>
                  <a:srgbClr val="000000"/>
                </a:solidFill>
                <a:latin typeface="Times New Roman" panose="02020603050405020304" pitchFamily="18" charset="0"/>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Of course, body language can be misread, but </a:t>
            </a:r>
            <a:r>
              <a:rPr lang="en-US" altLang="zh-CN" sz="2400" b="1" dirty="0">
                <a:solidFill>
                  <a:srgbClr val="FF0000"/>
                </a:solidFill>
                <a:latin typeface="Times New Roman" panose="02020603050405020304" pitchFamily="18" charset="0"/>
                <a:cs typeface="Times New Roman" panose="02020603050405020304" pitchFamily="18" charset="0"/>
              </a:rPr>
              <a:t>many gestures and actions are universal</a:t>
            </a:r>
            <a:r>
              <a:rPr lang="en-US" altLang="zh-CN" sz="2400" b="1" dirty="0">
                <a:solidFill>
                  <a:srgbClr val="000000"/>
                </a:solidFill>
                <a:latin typeface="Times New Roman" panose="02020603050405020304" pitchFamily="18" charset="0"/>
                <a:cs typeface="Times New Roman" panose="02020603050405020304" pitchFamily="18" charset="0"/>
              </a:rPr>
              <a:t>.</a:t>
            </a:r>
            <a:endParaRPr lang="en-US" altLang="zh-CN" sz="2400" b="1" dirty="0">
              <a:solidFill>
                <a:srgbClr val="000000"/>
              </a:solidFill>
              <a:latin typeface="Times New Roman" panose="02020603050405020304" pitchFamily="18" charset="0"/>
            </a:endParaRPr>
          </a:p>
        </p:txBody>
      </p:sp>
      <p:sp>
        <p:nvSpPr>
          <p:cNvPr id="30" name="TextBox 29"/>
          <p:cNvSpPr txBox="1"/>
          <p:nvPr/>
        </p:nvSpPr>
        <p:spPr>
          <a:xfrm>
            <a:off x="162682" y="111436"/>
            <a:ext cx="3257190" cy="461665"/>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t="100000" r="100000"/>
            </a:path>
            <a:tileRect l="-100000" b="-100000"/>
          </a:gradFill>
        </p:spPr>
        <p:txBody>
          <a:bodyPr wrap="square" rtlCol="0">
            <a:spAutoFit/>
          </a:bodyPr>
          <a:lstStyle/>
          <a:p>
            <a:pPr>
              <a:defRPr/>
            </a:pPr>
            <a:r>
              <a:rPr lang="en-US" altLang="zh-CN" sz="2400" b="1" kern="0" dirty="0">
                <a:solidFill>
                  <a:sysClr val="window" lastClr="FFFFFF"/>
                </a:solidFill>
                <a:latin typeface="Cambria" panose="02040503050406030204" pitchFamily="18" charset="0"/>
              </a:rPr>
              <a:t>Reading for Structure:</a:t>
            </a:r>
            <a:endParaRPr lang="zh-CN" altLang="en-US" sz="2400" b="1" kern="0" dirty="0">
              <a:solidFill>
                <a:sysClr val="window" lastClr="FFFFFF"/>
              </a:solidFill>
              <a:latin typeface="Cambria" panose="02040503050406030204" pitchFamily="18" charset="0"/>
            </a:endParaRPr>
          </a:p>
        </p:txBody>
      </p:sp>
      <p:sp>
        <p:nvSpPr>
          <p:cNvPr id="31" name="矩形 30"/>
          <p:cNvSpPr/>
          <p:nvPr/>
        </p:nvSpPr>
        <p:spPr>
          <a:xfrm>
            <a:off x="1544256" y="1639608"/>
            <a:ext cx="7679106" cy="978729"/>
          </a:xfrm>
          <a:prstGeom prst="rect">
            <a:avLst/>
          </a:prstGeom>
        </p:spPr>
        <p:txBody>
          <a:bodyPr wrap="square">
            <a:spAutoFit/>
          </a:bodyPr>
          <a:lstStyle/>
          <a:p>
            <a:pPr fontAlgn="base">
              <a:lnSpc>
                <a:spcPct val="120000"/>
              </a:lnSpc>
              <a:spcBef>
                <a:spcPct val="0"/>
              </a:spcBef>
              <a:spcAft>
                <a:spcPct val="0"/>
              </a:spcAft>
            </a:pPr>
            <a:r>
              <a:rPr lang="en-US" altLang="zh-CN" sz="2400" b="1" dirty="0">
                <a:solidFill>
                  <a:srgbClr val="000000"/>
                </a:solidFill>
                <a:latin typeface="Times New Roman" panose="02020603050405020304" pitchFamily="18" charset="0"/>
                <a:cs typeface="Times New Roman" panose="02020603050405020304" pitchFamily="18" charset="0"/>
              </a:rPr>
              <a:t>With so many cultural differences between people, it is great to have some</a:t>
            </a:r>
            <a:r>
              <a:rPr lang="en-US" altLang="zh-CN" sz="2400" b="1" dirty="0">
                <a:solidFill>
                  <a:srgbClr val="FF0000"/>
                </a:solidFill>
                <a:latin typeface="Times New Roman" panose="02020603050405020304" pitchFamily="18" charset="0"/>
                <a:cs typeface="Times New Roman" panose="02020603050405020304" pitchFamily="18" charset="0"/>
              </a:rPr>
              <a:t> similarities in body language</a:t>
            </a:r>
            <a:r>
              <a:rPr lang="en-US" altLang="zh-CN" sz="2400" b="1" dirty="0">
                <a:solidFill>
                  <a:srgbClr val="000000"/>
                </a:solidFill>
                <a:latin typeface="Times New Roman" panose="02020603050405020304" pitchFamily="18" charset="0"/>
                <a:cs typeface="Times New Roman" panose="02020603050405020304" pitchFamily="18" charset="0"/>
              </a:rPr>
              <a:t>.</a:t>
            </a:r>
            <a:endParaRPr lang="en-US" altLang="zh-CN" sz="2400" b="1" dirty="0">
              <a:solidFill>
                <a:srgbClr val="000000"/>
              </a:solidFill>
              <a:latin typeface="Times New Roman" panose="02020603050405020304" pitchFamily="18" charset="0"/>
            </a:endParaRPr>
          </a:p>
        </p:txBody>
      </p:sp>
      <p:sp>
        <p:nvSpPr>
          <p:cNvPr id="27" name="矩形 26"/>
          <p:cNvSpPr/>
          <p:nvPr/>
        </p:nvSpPr>
        <p:spPr bwMode="auto">
          <a:xfrm>
            <a:off x="0" y="2841409"/>
            <a:ext cx="9171052" cy="845723"/>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just" defTabSz="914400" rtl="0" eaLnBrk="1" fontAlgn="base" latinLnBrk="0" hangingPunct="1">
              <a:lnSpc>
                <a:spcPct val="100000"/>
              </a:lnSpc>
              <a:spcBef>
                <a:spcPct val="0"/>
              </a:spcBef>
              <a:spcAft>
                <a:spcPct val="0"/>
              </a:spcAft>
              <a:buClrTx/>
              <a:buSzTx/>
              <a:buFontTx/>
              <a:buNone/>
            </a:pPr>
            <a:r>
              <a:rPr lang="en-US" altLang="zh-CN" sz="20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Tip for Summary: the first or the last sentence of a paragraph in an informative or argumentative writing is often the topic sentence. </a:t>
            </a:r>
            <a:endParaRPr kumimoji="0" lang="zh-CN" altLang="en-US" sz="2000" b="1" u="none" strike="noStrike" cap="none" normalizeH="0" baseline="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2" name="TextBox 31"/>
          <p:cNvSpPr txBox="1"/>
          <p:nvPr/>
        </p:nvSpPr>
        <p:spPr>
          <a:xfrm>
            <a:off x="3402360" y="111434"/>
            <a:ext cx="2453539" cy="461665"/>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t="100000" r="100000"/>
            </a:path>
            <a:tileRect l="-100000" b="-100000"/>
          </a:gradFill>
        </p:spPr>
        <p:txBody>
          <a:bodyPr wrap="square" rtlCol="0">
            <a:spAutoFit/>
          </a:bodyPr>
          <a:lstStyle/>
          <a:p>
            <a:pPr>
              <a:defRPr/>
            </a:pPr>
            <a:r>
              <a:rPr lang="en-US" altLang="zh-CN" sz="2400" b="1" kern="0" dirty="0">
                <a:solidFill>
                  <a:sysClr val="window" lastClr="FFFFFF"/>
                </a:solidFill>
                <a:latin typeface="Cambria" panose="02040503050406030204" pitchFamily="18" charset="0"/>
              </a:rPr>
              <a:t>Topic sentences</a:t>
            </a:r>
            <a:endParaRPr lang="zh-CN" altLang="en-US" sz="2400" b="1" kern="0" dirty="0">
              <a:solidFill>
                <a:sysClr val="window" lastClr="FFFFFF"/>
              </a:solidFill>
              <a:latin typeface="Cambria" panose="020405030504060302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xEl>
                                              <p:pRg st="0" end="0"/>
                                            </p:txEl>
                                          </p:spTgt>
                                        </p:tgtEl>
                                        <p:attrNameLst>
                                          <p:attrName>style.visibility</p:attrName>
                                        </p:attrNameLst>
                                      </p:cBhvr>
                                      <p:to>
                                        <p:strVal val="visible"/>
                                      </p:to>
                                    </p:set>
                                    <p:animEffect transition="in" filter="fade">
                                      <p:cBhvr>
                                        <p:cTn id="14" dur="1000"/>
                                        <p:tgtEl>
                                          <p:spTgt spid="31">
                                            <p:txEl>
                                              <p:pRg st="0" end="0"/>
                                            </p:txEl>
                                          </p:spTgt>
                                        </p:tgtEl>
                                      </p:cBhvr>
                                    </p:animEffect>
                                    <p:anim calcmode="lin" valueType="num">
                                      <p:cBhvr>
                                        <p:cTn id="15"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7" name="Group 3"/>
          <p:cNvGraphicFramePr>
            <a:graphicFrameLocks noGrp="1"/>
          </p:cNvGraphicFramePr>
          <p:nvPr/>
        </p:nvGraphicFramePr>
        <p:xfrm>
          <a:off x="210508" y="993192"/>
          <a:ext cx="8681972" cy="3306750"/>
        </p:xfrm>
        <a:graphic>
          <a:graphicData uri="http://schemas.openxmlformats.org/drawingml/2006/table">
            <a:tbl>
              <a:tblPr/>
              <a:tblGrid>
                <a:gridCol w="1008112">
                  <a:extLst>
                    <a:ext uri="{9D8B030D-6E8A-4147-A177-3AD203B41FA5}">
                      <a16:colId xmlns:a16="http://schemas.microsoft.com/office/drawing/2014/main" val="20000"/>
                    </a:ext>
                  </a:extLst>
                </a:gridCol>
                <a:gridCol w="7673860">
                  <a:extLst>
                    <a:ext uri="{9D8B030D-6E8A-4147-A177-3AD203B41FA5}">
                      <a16:colId xmlns:a16="http://schemas.microsoft.com/office/drawing/2014/main" val="20001"/>
                    </a:ext>
                  </a:extLst>
                </a:gridCol>
              </a:tblGrid>
              <a:tr h="720080">
                <a:tc>
                  <a:txBody>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Para. 2</a:t>
                      </a:r>
                      <a:endParaRPr kumimoji="0" lang="zh-CN" altLang="en-US" sz="2000" b="1"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endParaRP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pPr>
                      <a:endParaRPr kumimoji="0" 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5735">
                <a:tc>
                  <a:txBody>
                    <a:bodyPr/>
                    <a:lstStyle/>
                    <a:p>
                      <a:pPr marL="0" marR="0" lvl="0" indent="0" algn="ctr" defTabSz="914400" rtl="0" eaLnBrk="1" fontAlgn="base" latinLnBrk="0" hangingPunct="1">
                        <a:lnSpc>
                          <a:spcPct val="120000"/>
                        </a:lnSpc>
                        <a:spcBef>
                          <a:spcPct val="0"/>
                        </a:spcBef>
                        <a:spcAft>
                          <a:spcPct val="0"/>
                        </a:spcAft>
                        <a:buClrTx/>
                        <a:buSzTx/>
                        <a:buFontTx/>
                        <a:buNone/>
                      </a:pPr>
                      <a:r>
                        <a:rPr kumimoji="0" 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Para. 3</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446405" marR="0" lvl="0" indent="-446405" algn="l" defTabSz="914400" rtl="0" eaLnBrk="1" fontAlgn="base" latinLnBrk="0" hangingPunct="1">
                        <a:lnSpc>
                          <a:spcPct val="120000"/>
                        </a:lnSpc>
                        <a:spcBef>
                          <a:spcPct val="0"/>
                        </a:spcBef>
                        <a:spcAft>
                          <a:spcPct val="0"/>
                        </a:spcAft>
                        <a:buClrTx/>
                        <a:buSzTx/>
                        <a:buFontTx/>
                        <a:buNone/>
                      </a:pPr>
                      <a:endParaRPr kumimoji="0" 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7788">
                <a:tc>
                  <a:txBody>
                    <a:bodyPr/>
                    <a:lstStyle/>
                    <a:p>
                      <a:pPr marL="0" marR="0" lvl="0" indent="0" algn="ctr" defTabSz="914400" rtl="0" eaLnBrk="1" fontAlgn="base" latinLnBrk="0" hangingPunct="1">
                        <a:lnSpc>
                          <a:spcPct val="120000"/>
                        </a:lnSpc>
                        <a:spcBef>
                          <a:spcPct val="0"/>
                        </a:spcBef>
                        <a:spcAft>
                          <a:spcPct val="0"/>
                        </a:spcAft>
                        <a:buClrTx/>
                        <a:buSzTx/>
                        <a:buFontTx/>
                        <a:buNone/>
                      </a:pPr>
                      <a:r>
                        <a:rPr kumimoji="0" 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Para. 4</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446405" marR="0" lvl="0" indent="-446405" algn="l" defTabSz="914400" rtl="0" eaLnBrk="0" fontAlgn="base" latinLnBrk="0" hangingPunct="0">
                        <a:lnSpc>
                          <a:spcPct val="120000"/>
                        </a:lnSpc>
                        <a:spcBef>
                          <a:spcPct val="0"/>
                        </a:spcBef>
                        <a:spcAft>
                          <a:spcPct val="0"/>
                        </a:spcAft>
                        <a:buClrTx/>
                        <a:buSzTx/>
                        <a:buFontTx/>
                        <a:buNone/>
                      </a:pPr>
                      <a:endParaRPr kumimoji="0" 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4462">
                <a:tc>
                  <a:txBody>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Para. 5</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446405" marR="0" lvl="0" indent="-446405" algn="l" defTabSz="914400" rtl="0" eaLnBrk="0" fontAlgn="base" latinLnBrk="0" hangingPunct="0">
                        <a:lnSpc>
                          <a:spcPct val="120000"/>
                        </a:lnSpc>
                        <a:spcBef>
                          <a:spcPct val="0"/>
                        </a:spcBef>
                        <a:spcAft>
                          <a:spcPct val="0"/>
                        </a:spcAft>
                        <a:buClrTx/>
                        <a:buSzTx/>
                        <a:buFontTx/>
                        <a:buNone/>
                      </a:pPr>
                      <a:endParaRPr kumimoji="0" 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20080">
                <a:tc>
                  <a:txBody>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Para. 6</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446405" marR="0" lvl="0" indent="-446405" algn="l" defTabSz="914400" rtl="0" eaLnBrk="0" fontAlgn="base" latinLnBrk="0" hangingPunct="0">
                        <a:lnSpc>
                          <a:spcPct val="120000"/>
                        </a:lnSpc>
                        <a:spcBef>
                          <a:spcPct val="0"/>
                        </a:spcBef>
                        <a:spcAft>
                          <a:spcPct val="0"/>
                        </a:spcAft>
                        <a:buClrTx/>
                        <a:buSzTx/>
                        <a:buFontTx/>
                        <a:buNone/>
                      </a:pPr>
                      <a:endParaRPr kumimoji="0" 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 name="矩形 4"/>
          <p:cNvSpPr/>
          <p:nvPr/>
        </p:nvSpPr>
        <p:spPr>
          <a:xfrm>
            <a:off x="1220188" y="993192"/>
            <a:ext cx="7631280" cy="757130"/>
          </a:xfrm>
          <a:prstGeom prst="rect">
            <a:avLst/>
          </a:prstGeom>
        </p:spPr>
        <p:txBody>
          <a:bodyPr wrap="square">
            <a:spAutoFit/>
          </a:bodyPr>
          <a:lstStyle/>
          <a:p>
            <a:pPr fontAlgn="base">
              <a:lnSpc>
                <a:spcPct val="120000"/>
              </a:lnSpc>
              <a:spcBef>
                <a:spcPct val="0"/>
              </a:spcBef>
              <a:spcAft>
                <a:spcPct val="0"/>
              </a:spcAft>
            </a:pPr>
            <a:r>
              <a:rPr lang="en-US" altLang="zh-CN" b="1" dirty="0">
                <a:solidFill>
                  <a:srgbClr val="000000"/>
                </a:solidFill>
                <a:latin typeface="Times New Roman" panose="02020603050405020304" pitchFamily="18" charset="0"/>
                <a:cs typeface="Times New Roman" panose="02020603050405020304" pitchFamily="18" charset="0"/>
              </a:rPr>
              <a:t>The most universal facial expression is, of course, the </a:t>
            </a:r>
            <a:r>
              <a:rPr lang="en-US" altLang="zh-CN" b="1" dirty="0">
                <a:solidFill>
                  <a:srgbClr val="FF0000"/>
                </a:solidFill>
                <a:latin typeface="Times New Roman" panose="02020603050405020304" pitchFamily="18" charset="0"/>
                <a:cs typeface="Times New Roman" panose="02020603050405020304" pitchFamily="18" charset="0"/>
              </a:rPr>
              <a:t>smile</a:t>
            </a:r>
            <a:r>
              <a:rPr lang="en-US" altLang="zh-CN" b="1" dirty="0">
                <a:solidFill>
                  <a:srgbClr val="000000"/>
                </a:solidFill>
                <a:latin typeface="Times New Roman" panose="02020603050405020304" pitchFamily="18" charset="0"/>
                <a:cs typeface="Times New Roman" panose="02020603050405020304" pitchFamily="18" charset="0"/>
              </a:rPr>
              <a:t> – its function is </a:t>
            </a:r>
            <a:r>
              <a:rPr lang="en-US" altLang="zh-CN" b="1" dirty="0">
                <a:solidFill>
                  <a:srgbClr val="FF0000"/>
                </a:solidFill>
                <a:latin typeface="Times New Roman" panose="02020603050405020304" pitchFamily="18" charset="0"/>
                <a:cs typeface="Times New Roman" panose="02020603050405020304" pitchFamily="18" charset="0"/>
              </a:rPr>
              <a:t>to show happiness and put people at ease</a:t>
            </a:r>
            <a:r>
              <a:rPr lang="en-US" altLang="zh-CN" b="1" dirty="0">
                <a:solidFill>
                  <a:srgbClr val="000000"/>
                </a:solidFill>
                <a:latin typeface="Times New Roman" panose="02020603050405020304" pitchFamily="18" charset="0"/>
                <a:cs typeface="Times New Roman" panose="02020603050405020304" pitchFamily="18" charset="0"/>
              </a:rPr>
              <a:t>.</a:t>
            </a:r>
            <a:endParaRPr lang="en-US" altLang="zh-CN" b="1" dirty="0">
              <a:solidFill>
                <a:srgbClr val="000000"/>
              </a:solidFill>
              <a:latin typeface="Times New Roman" panose="02020603050405020304" pitchFamily="18" charset="0"/>
            </a:endParaRPr>
          </a:p>
        </p:txBody>
      </p:sp>
      <p:sp>
        <p:nvSpPr>
          <p:cNvPr id="12" name="矩形 11"/>
          <p:cNvSpPr/>
          <p:nvPr/>
        </p:nvSpPr>
        <p:spPr>
          <a:xfrm>
            <a:off x="1244102" y="1730252"/>
            <a:ext cx="7631280" cy="424732"/>
          </a:xfrm>
          <a:prstGeom prst="rect">
            <a:avLst/>
          </a:prstGeom>
        </p:spPr>
        <p:txBody>
          <a:bodyPr wrap="square">
            <a:spAutoFit/>
          </a:bodyPr>
          <a:lstStyle/>
          <a:p>
            <a:pPr fontAlgn="base">
              <a:lnSpc>
                <a:spcPct val="120000"/>
              </a:lnSpc>
              <a:spcBef>
                <a:spcPct val="0"/>
              </a:spcBef>
              <a:spcAft>
                <a:spcPct val="0"/>
              </a:spcAft>
            </a:pPr>
            <a:r>
              <a:rPr lang="en-US" altLang="zh-CN" b="1" dirty="0">
                <a:solidFill>
                  <a:srgbClr val="000000"/>
                </a:solidFill>
                <a:latin typeface="Times New Roman" panose="02020603050405020304" pitchFamily="18" charset="0"/>
              </a:rPr>
              <a:t>From the time we are babies, </a:t>
            </a:r>
            <a:r>
              <a:rPr lang="en-US" altLang="zh-CN" b="1" dirty="0">
                <a:solidFill>
                  <a:srgbClr val="FF0000"/>
                </a:solidFill>
                <a:latin typeface="Times New Roman" panose="02020603050405020304" pitchFamily="18" charset="0"/>
              </a:rPr>
              <a:t>we show unhappiness or anger </a:t>
            </a:r>
            <a:r>
              <a:rPr lang="en-US" altLang="zh-CN" b="1" dirty="0">
                <a:latin typeface="Times New Roman" panose="02020603050405020304" pitchFamily="18" charset="0"/>
              </a:rPr>
              <a:t>by</a:t>
            </a:r>
            <a:r>
              <a:rPr lang="en-US" altLang="zh-CN" b="1" dirty="0">
                <a:solidFill>
                  <a:srgbClr val="FF0000"/>
                </a:solidFill>
                <a:latin typeface="Times New Roman" panose="02020603050405020304" pitchFamily="18" charset="0"/>
              </a:rPr>
              <a:t> frowning</a:t>
            </a:r>
            <a:r>
              <a:rPr lang="en-US" altLang="zh-CN" b="1" dirty="0">
                <a:solidFill>
                  <a:srgbClr val="000000"/>
                </a:solidFill>
                <a:latin typeface="Times New Roman" panose="02020603050405020304" pitchFamily="18" charset="0"/>
              </a:rPr>
              <a:t>.</a:t>
            </a:r>
          </a:p>
        </p:txBody>
      </p:sp>
      <p:sp>
        <p:nvSpPr>
          <p:cNvPr id="14" name="矩形 13"/>
          <p:cNvSpPr/>
          <p:nvPr/>
        </p:nvSpPr>
        <p:spPr>
          <a:xfrm>
            <a:off x="1243750" y="2151750"/>
            <a:ext cx="7631280" cy="757130"/>
          </a:xfrm>
          <a:prstGeom prst="rect">
            <a:avLst/>
          </a:prstGeom>
        </p:spPr>
        <p:txBody>
          <a:bodyPr wrap="square">
            <a:spAutoFit/>
          </a:bodyPr>
          <a:lstStyle/>
          <a:p>
            <a:pPr fontAlgn="base">
              <a:lnSpc>
                <a:spcPct val="120000"/>
              </a:lnSpc>
              <a:spcBef>
                <a:spcPct val="0"/>
              </a:spcBef>
              <a:spcAft>
                <a:spcPct val="0"/>
              </a:spcAft>
            </a:pPr>
            <a:r>
              <a:rPr lang="en-US" altLang="zh-CN" b="1" dirty="0">
                <a:solidFill>
                  <a:srgbClr val="000000"/>
                </a:solidFill>
                <a:latin typeface="Times New Roman" panose="02020603050405020304" pitchFamily="18" charset="0"/>
                <a:cs typeface="Times New Roman" panose="02020603050405020304" pitchFamily="18" charset="0"/>
              </a:rPr>
              <a:t>*There are many ways around the world </a:t>
            </a:r>
            <a:r>
              <a:rPr lang="en-US" altLang="zh-CN" b="1" dirty="0">
                <a:solidFill>
                  <a:srgbClr val="FF0000"/>
                </a:solidFill>
                <a:latin typeface="Times New Roman" panose="02020603050405020304" pitchFamily="18" charset="0"/>
                <a:cs typeface="Times New Roman" panose="02020603050405020304" pitchFamily="18" charset="0"/>
              </a:rPr>
              <a:t>to show agreement</a:t>
            </a:r>
            <a:r>
              <a:rPr lang="en-US" altLang="zh-CN" b="1" dirty="0">
                <a:solidFill>
                  <a:srgbClr val="000000"/>
                </a:solidFill>
                <a:latin typeface="Times New Roman" panose="02020603050405020304" pitchFamily="18" charset="0"/>
                <a:cs typeface="Times New Roman" panose="02020603050405020304" pitchFamily="18" charset="0"/>
              </a:rPr>
              <a:t>, but </a:t>
            </a:r>
            <a:r>
              <a:rPr lang="en-US" altLang="zh-CN" b="1" dirty="0">
                <a:solidFill>
                  <a:srgbClr val="FF0000"/>
                </a:solidFill>
                <a:latin typeface="Times New Roman" panose="02020603050405020304" pitchFamily="18" charset="0"/>
                <a:cs typeface="Times New Roman" panose="02020603050405020304" pitchFamily="18" charset="0"/>
              </a:rPr>
              <a:t>nodding the head up and down </a:t>
            </a:r>
            <a:r>
              <a:rPr lang="en-US" altLang="zh-CN" b="1" dirty="0">
                <a:solidFill>
                  <a:srgbClr val="000000"/>
                </a:solidFill>
                <a:latin typeface="Times New Roman" panose="02020603050405020304" pitchFamily="18" charset="0"/>
                <a:cs typeface="Times New Roman" panose="02020603050405020304" pitchFamily="18" charset="0"/>
              </a:rPr>
              <a:t>is used for agreement almost worldwide.</a:t>
            </a:r>
          </a:p>
        </p:txBody>
      </p:sp>
      <p:sp>
        <p:nvSpPr>
          <p:cNvPr id="16" name="矩形 15"/>
          <p:cNvSpPr/>
          <p:nvPr/>
        </p:nvSpPr>
        <p:spPr>
          <a:xfrm>
            <a:off x="1170957" y="2843008"/>
            <a:ext cx="7776865" cy="757130"/>
          </a:xfrm>
          <a:prstGeom prst="rect">
            <a:avLst/>
          </a:prstGeom>
        </p:spPr>
        <p:txBody>
          <a:bodyPr wrap="square">
            <a:spAutoFit/>
          </a:bodyPr>
          <a:lstStyle/>
          <a:p>
            <a:pPr fontAlgn="base">
              <a:lnSpc>
                <a:spcPct val="120000"/>
              </a:lnSpc>
              <a:spcBef>
                <a:spcPct val="0"/>
              </a:spcBef>
              <a:spcAft>
                <a:spcPct val="0"/>
              </a:spcAft>
              <a:defRPr/>
            </a:pPr>
            <a:r>
              <a:rPr lang="en-US" altLang="zh-CN" b="1" dirty="0">
                <a:solidFill>
                  <a:srgbClr val="000000"/>
                </a:solidFill>
                <a:latin typeface="Times New Roman" panose="02020603050405020304" pitchFamily="18" charset="0"/>
                <a:cs typeface="Times New Roman" panose="02020603050405020304" pitchFamily="18" charset="0"/>
              </a:rPr>
              <a:t>How about showing that I</a:t>
            </a:r>
            <a:r>
              <a:rPr lang="zh-CN" altLang="en-US" b="1" dirty="0">
                <a:solidFill>
                  <a:srgbClr val="000000"/>
                </a:solidFill>
                <a:latin typeface="Times New Roman" panose="02020603050405020304" pitchFamily="18" charset="0"/>
                <a:cs typeface="Times New Roman" panose="02020603050405020304" pitchFamily="18" charset="0"/>
              </a:rPr>
              <a:t> </a:t>
            </a:r>
            <a:r>
              <a:rPr lang="en-US" altLang="zh-CN" b="1" dirty="0">
                <a:solidFill>
                  <a:srgbClr val="000000"/>
                </a:solidFill>
                <a:latin typeface="Times New Roman" panose="02020603050405020304" pitchFamily="18" charset="0"/>
                <a:cs typeface="Times New Roman" panose="02020603050405020304" pitchFamily="18" charset="0"/>
              </a:rPr>
              <a:t>am</a:t>
            </a:r>
            <a:r>
              <a:rPr lang="en-US" altLang="zh-CN" b="1" dirty="0">
                <a:solidFill>
                  <a:srgbClr val="FF0000"/>
                </a:solidFill>
                <a:latin typeface="Times New Roman" panose="02020603050405020304" pitchFamily="18" charset="0"/>
                <a:cs typeface="Times New Roman" panose="02020603050405020304" pitchFamily="18" charset="0"/>
              </a:rPr>
              <a:t> bored? Look away from people</a:t>
            </a:r>
            <a:r>
              <a:rPr lang="en-US" altLang="zh-CN" b="1" dirty="0">
                <a:latin typeface="Times New Roman" panose="02020603050405020304" pitchFamily="18" charset="0"/>
                <a:cs typeface="Times New Roman" panose="02020603050405020304" pitchFamily="18" charset="0"/>
              </a:rPr>
              <a:t> or </a:t>
            </a:r>
            <a:r>
              <a:rPr lang="en-US" altLang="zh-CN" b="1" dirty="0">
                <a:solidFill>
                  <a:srgbClr val="FF0000"/>
                </a:solidFill>
                <a:latin typeface="Times New Roman" panose="02020603050405020304" pitchFamily="18" charset="0"/>
                <a:cs typeface="Times New Roman" panose="02020603050405020304" pitchFamily="18" charset="0"/>
              </a:rPr>
              <a:t>yawning </a:t>
            </a:r>
            <a:r>
              <a:rPr lang="en-US" altLang="zh-CN" b="1" dirty="0">
                <a:solidFill>
                  <a:srgbClr val="000000"/>
                </a:solidFill>
                <a:latin typeface="Times New Roman" panose="02020603050405020304" pitchFamily="18" charset="0"/>
                <a:cs typeface="Times New Roman" panose="02020603050405020304" pitchFamily="18" charset="0"/>
              </a:rPr>
              <a:t>will, in no case, make me appear to be</a:t>
            </a:r>
            <a:r>
              <a:rPr lang="en-US" altLang="zh-CN" b="1" dirty="0">
                <a:solidFill>
                  <a:srgbClr val="FF0000"/>
                </a:solidFill>
                <a:latin typeface="Times New Roman" panose="02020603050405020304" pitchFamily="18" charset="0"/>
                <a:cs typeface="Times New Roman" panose="02020603050405020304" pitchFamily="18" charset="0"/>
              </a:rPr>
              <a:t> uninterested</a:t>
            </a:r>
            <a:r>
              <a:rPr lang="en-US" altLang="zh-CN" b="1" dirty="0">
                <a:solidFill>
                  <a:srgbClr val="000000"/>
                </a:solidFill>
                <a:latin typeface="Times New Roman" panose="02020603050405020304" pitchFamily="18" charset="0"/>
                <a:cs typeface="Times New Roman" panose="02020603050405020304" pitchFamily="18" charset="0"/>
              </a:rPr>
              <a:t>.</a:t>
            </a:r>
          </a:p>
        </p:txBody>
      </p:sp>
      <p:sp>
        <p:nvSpPr>
          <p:cNvPr id="10" name="矩形 9"/>
          <p:cNvSpPr/>
          <p:nvPr/>
        </p:nvSpPr>
        <p:spPr>
          <a:xfrm>
            <a:off x="1219837" y="3563162"/>
            <a:ext cx="7679106" cy="757130"/>
          </a:xfrm>
          <a:prstGeom prst="rect">
            <a:avLst/>
          </a:prstGeom>
        </p:spPr>
        <p:txBody>
          <a:bodyPr wrap="square">
            <a:spAutoFit/>
          </a:bodyPr>
          <a:lstStyle/>
          <a:p>
            <a:pPr fontAlgn="base">
              <a:lnSpc>
                <a:spcPct val="120000"/>
              </a:lnSpc>
              <a:spcBef>
                <a:spcPct val="0"/>
              </a:spcBef>
              <a:spcAft>
                <a:spcPct val="0"/>
              </a:spcAft>
            </a:pPr>
            <a:r>
              <a:rPr lang="en-US" altLang="zh-CN" b="1" dirty="0">
                <a:solidFill>
                  <a:srgbClr val="FF0000"/>
                </a:solidFill>
                <a:latin typeface="Times New Roman" panose="02020603050405020304" pitchFamily="18" charset="0"/>
                <a:cs typeface="Times New Roman" panose="02020603050405020304" pitchFamily="18" charset="0"/>
              </a:rPr>
              <a:t>Being respectful to </a:t>
            </a:r>
            <a:r>
              <a:rPr lang="en-US" altLang="zh-CN" b="1" dirty="0">
                <a:solidFill>
                  <a:srgbClr val="000000"/>
                </a:solidFill>
                <a:latin typeface="Times New Roman" panose="02020603050405020304" pitchFamily="18" charset="0"/>
                <a:cs typeface="Times New Roman" panose="02020603050405020304" pitchFamily="18" charset="0"/>
              </a:rPr>
              <a:t>people is subjective, based on each culture, but in general it is probably </a:t>
            </a:r>
            <a:r>
              <a:rPr lang="en-US" altLang="zh-CN" b="1" dirty="0">
                <a:solidFill>
                  <a:srgbClr val="FF0000"/>
                </a:solidFill>
                <a:latin typeface="Times New Roman" panose="02020603050405020304" pitchFamily="18" charset="0"/>
                <a:cs typeface="Times New Roman" panose="02020603050405020304" pitchFamily="18" charset="0"/>
              </a:rPr>
              <a:t>not</a:t>
            </a:r>
            <a:r>
              <a:rPr lang="en-US" altLang="zh-CN" b="1" dirty="0">
                <a:solidFill>
                  <a:srgbClr val="000000"/>
                </a:solidFill>
                <a:latin typeface="Times New Roman" panose="02020603050405020304" pitchFamily="18" charset="0"/>
                <a:cs typeface="Times New Roman" panose="02020603050405020304" pitchFamily="18" charset="0"/>
              </a:rPr>
              <a:t> a good idea </a:t>
            </a:r>
            <a:r>
              <a:rPr lang="en-US" altLang="zh-CN" b="1" dirty="0">
                <a:solidFill>
                  <a:srgbClr val="FF0000"/>
                </a:solidFill>
                <a:latin typeface="Times New Roman" panose="02020603050405020304" pitchFamily="18" charset="0"/>
                <a:cs typeface="Times New Roman" panose="02020603050405020304" pitchFamily="18" charset="0"/>
              </a:rPr>
              <a:t>to give a hug to a boss or teacher</a:t>
            </a:r>
            <a:r>
              <a:rPr lang="en-US" altLang="zh-CN" b="1" dirty="0">
                <a:solidFill>
                  <a:srgbClr val="000000"/>
                </a:solidFill>
                <a:latin typeface="Times New Roman" panose="02020603050405020304" pitchFamily="18" charset="0"/>
                <a:cs typeface="Times New Roman" panose="02020603050405020304" pitchFamily="18" charset="0"/>
              </a:rPr>
              <a:t>.</a:t>
            </a:r>
            <a:endParaRPr lang="en-US" altLang="zh-CN" b="1" dirty="0">
              <a:solidFill>
                <a:srgbClr val="000000"/>
              </a:solidFill>
              <a:latin typeface="Times New Roman" panose="02020603050405020304" pitchFamily="18" charset="0"/>
            </a:endParaRPr>
          </a:p>
        </p:txBody>
      </p:sp>
      <p:sp>
        <p:nvSpPr>
          <p:cNvPr id="30" name="TextBox 29"/>
          <p:cNvSpPr txBox="1"/>
          <p:nvPr/>
        </p:nvSpPr>
        <p:spPr>
          <a:xfrm>
            <a:off x="162682" y="111436"/>
            <a:ext cx="3257190" cy="461665"/>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t="100000" r="100000"/>
            </a:path>
            <a:tileRect l="-100000" b="-100000"/>
          </a:gradFill>
        </p:spPr>
        <p:txBody>
          <a:bodyPr wrap="square" rtlCol="0">
            <a:spAutoFit/>
          </a:bodyPr>
          <a:lstStyle/>
          <a:p>
            <a:pPr>
              <a:defRPr/>
            </a:pPr>
            <a:r>
              <a:rPr lang="en-US" altLang="zh-CN" sz="2400" b="1" kern="0" dirty="0">
                <a:solidFill>
                  <a:sysClr val="window" lastClr="FFFFFF"/>
                </a:solidFill>
                <a:latin typeface="Cambria" panose="02040503050406030204" pitchFamily="18" charset="0"/>
              </a:rPr>
              <a:t>Reading for Structure:</a:t>
            </a:r>
            <a:endParaRPr lang="zh-CN" altLang="en-US" sz="2400" b="1" kern="0" dirty="0">
              <a:solidFill>
                <a:sysClr val="window" lastClr="FFFFFF"/>
              </a:solidFill>
              <a:latin typeface="Cambria" panose="02040503050406030204" pitchFamily="18" charset="0"/>
            </a:endParaRPr>
          </a:p>
        </p:txBody>
      </p:sp>
      <p:sp>
        <p:nvSpPr>
          <p:cNvPr id="32" name="TextBox 31"/>
          <p:cNvSpPr txBox="1"/>
          <p:nvPr/>
        </p:nvSpPr>
        <p:spPr>
          <a:xfrm>
            <a:off x="3402360" y="111434"/>
            <a:ext cx="2453539" cy="461665"/>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t="100000" r="100000"/>
            </a:path>
            <a:tileRect l="-100000" b="-100000"/>
          </a:gradFill>
        </p:spPr>
        <p:txBody>
          <a:bodyPr wrap="square" rtlCol="0">
            <a:spAutoFit/>
          </a:bodyPr>
          <a:lstStyle/>
          <a:p>
            <a:pPr>
              <a:defRPr/>
            </a:pPr>
            <a:r>
              <a:rPr lang="en-US" altLang="zh-CN" sz="2400" b="1" kern="0" dirty="0">
                <a:solidFill>
                  <a:sysClr val="window" lastClr="FFFFFF"/>
                </a:solidFill>
                <a:latin typeface="Cambria" panose="02040503050406030204" pitchFamily="18" charset="0"/>
              </a:rPr>
              <a:t>Topic sentences</a:t>
            </a:r>
            <a:endParaRPr lang="zh-CN" altLang="en-US" sz="2400" b="1" kern="0" dirty="0">
              <a:solidFill>
                <a:sysClr val="window" lastClr="FFFFFF"/>
              </a:solidFill>
              <a:latin typeface="Cambria" panose="020405030504060302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4" grpId="0"/>
      <p:bldP spid="1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1249</Words>
  <Application>Microsoft Office PowerPoint</Application>
  <PresentationFormat>全屏显示(16:9)</PresentationFormat>
  <Paragraphs>162</Paragraphs>
  <Slides>17</Slides>
  <Notes>12</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17</vt:i4>
      </vt:variant>
    </vt:vector>
  </HeadingPairs>
  <TitlesOfParts>
    <vt:vector size="29" baseType="lpstr">
      <vt:lpstr>HelveticaNeue</vt:lpstr>
      <vt:lpstr>华文新魏</vt:lpstr>
      <vt:lpstr>Arial</vt:lpstr>
      <vt:lpstr>Berlin Sans FB Demi</vt:lpstr>
      <vt:lpstr>Broadway</vt:lpstr>
      <vt:lpstr>Calibri</vt:lpstr>
      <vt:lpstr>Cambria</vt:lpstr>
      <vt:lpstr>Times New Roman</vt:lpstr>
      <vt:lpstr>Wingdings</vt:lpstr>
      <vt:lpstr>Office 主题</vt:lpstr>
      <vt:lpstr>1_默认设计模板</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No Problem?</dc:title>
  <dc:creator>Administrator</dc:creator>
  <cp:lastModifiedBy>Windows 用户</cp:lastModifiedBy>
  <cp:revision>259</cp:revision>
  <dcterms:created xsi:type="dcterms:W3CDTF">2019-08-23T02:19:00Z</dcterms:created>
  <dcterms:modified xsi:type="dcterms:W3CDTF">2019-09-30T07:37:36Z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