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2" r:id="rId3"/>
    <p:sldId id="256" r:id="rId4"/>
    <p:sldId id="259" r:id="rId5"/>
    <p:sldId id="272" r:id="rId6"/>
    <p:sldId id="275" r:id="rId7"/>
    <p:sldId id="271" r:id="rId8"/>
    <p:sldId id="276" r:id="rId9"/>
    <p:sldId id="280" r:id="rId10"/>
    <p:sldId id="277" r:id="rId11"/>
    <p:sldId id="281" r:id="rId12"/>
    <p:sldId id="278" r:id="rId13"/>
    <p:sldId id="282" r:id="rId14"/>
    <p:sldId id="284" r:id="rId15"/>
    <p:sldId id="285" r:id="rId16"/>
    <p:sldId id="286" r:id="rId17"/>
    <p:sldId id="287" r:id="rId18"/>
    <p:sldId id="288" r:id="rId19"/>
    <p:sldId id="289" r:id="rId20"/>
    <p:sldId id="290" r:id="rId21"/>
    <p:sldId id="292" r:id="rId22"/>
    <p:sldId id="293" r:id="rId23"/>
    <p:sldId id="294" r:id="rId24"/>
    <p:sldId id="295" r:id="rId25"/>
    <p:sldId id="299" r:id="rId26"/>
    <p:sldId id="297" r:id="rId27"/>
    <p:sldId id="270" r:id="rId28"/>
  </p:sldIdLst>
  <p:sldSz cx="12192000" cy="6858000"/>
  <p:notesSz cx="6858000" cy="9144000"/>
  <p:embeddedFontLst>
    <p:embeddedFont>
      <p:font typeface="汉仪旗黑Y2-45W" panose="00020600040101010101" charset="-122"/>
      <p:regular r:id="rId32"/>
    </p:embeddedFont>
    <p:embeddedFont>
      <p:font typeface="Calibri" panose="020F0502020204030204" pitchFamily="34" charset="0"/>
      <p:regular r:id="rId33"/>
      <p:bold r:id="rId34"/>
      <p:italic r:id="rId35"/>
      <p:boldItalic r:id="rId36"/>
    </p:embeddedFont>
    <p:embeddedFont>
      <p:font typeface="微软雅黑" panose="020B0503020204020204" pitchFamily="34" charset="-122"/>
      <p:regular r:id="rId37"/>
    </p:embeddedFont>
    <p:embeddedFont>
      <p:font typeface="Calibri" panose="020F0502020204030204"/>
      <p:regular r:id="rId38"/>
      <p:bold r:id="rId39"/>
      <p:italic r:id="rId40"/>
      <p:boldItalic r:id="rId41"/>
    </p:embeddedFont>
    <p:embeddedFont>
      <p:font typeface="阿里巴巴普惠体 R" panose="00020600040101010101" pitchFamily="18" charset="-122"/>
      <p:regular r:id="rId42"/>
    </p:embeddedFont>
    <p:embeddedFont>
      <p:font typeface="Cambria" panose="02040503050406030204" pitchFamily="18"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15D"/>
    <a:srgbClr val="FFC23B"/>
    <a:srgbClr val="26A69A"/>
    <a:srgbClr val="4D4D4D"/>
    <a:srgbClr val="3F1300"/>
    <a:srgbClr val="96D7DB"/>
    <a:srgbClr val="9CCC65"/>
    <a:srgbClr val="2699DF"/>
    <a:srgbClr val="39A5A1"/>
    <a:srgbClr val="9D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82" d="100"/>
          <a:sy n="82" d="100"/>
        </p:scale>
        <p:origin x="576" y="77"/>
      </p:cViewPr>
      <p:guideLst>
        <p:guide orient="horz" pos="216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7.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6.xml"/><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66354"/>
            <a:ext cx="4938225"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graphicFrame>
        <p:nvGraphicFramePr>
          <p:cNvPr id="2" name="表格 1"/>
          <p:cNvGraphicFramePr/>
          <p:nvPr/>
        </p:nvGraphicFramePr>
        <p:xfrm>
          <a:off x="158620" y="669226"/>
          <a:ext cx="11808542" cy="6095468"/>
        </p:xfrm>
        <a:graphic>
          <a:graphicData uri="http://schemas.openxmlformats.org/drawingml/2006/table">
            <a:tbl>
              <a:tblPr firstRow="1" bandRow="1">
                <a:tableStyleId>{5940675A-B579-460E-94D1-54222C63F5DA}</a:tableStyleId>
              </a:tblPr>
              <a:tblGrid>
                <a:gridCol w="440360"/>
                <a:gridCol w="3535284"/>
                <a:gridCol w="7832898"/>
              </a:tblGrid>
              <a:tr h="386229">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 </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dirty="0">
                          <a:latin typeface="Calibri" panose="020F0502020204030204" pitchFamily="34" charset="0"/>
                          <a:ea typeface="Calibri" panose="020F0502020204030204" pitchFamily="34" charset="0"/>
                          <a:cs typeface="Calibri" panose="020F0502020204030204" pitchFamily="34" charset="0"/>
                        </a:rPr>
                        <a:t>主 要 情 节</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000" b="1" dirty="0">
                          <a:latin typeface="Calibri" panose="020F0502020204030204" pitchFamily="34" charset="0"/>
                          <a:ea typeface="Calibri" panose="020F0502020204030204" pitchFamily="34" charset="0"/>
                          <a:cs typeface="Calibri" panose="020F0502020204030204" pitchFamily="34" charset="0"/>
                        </a:rPr>
                        <a:t>拓    展</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125">
                <a:tc rowSpan="4">
                  <a:txBody>
                    <a:bodyPr/>
                    <a:lstStyle/>
                    <a:p>
                      <a:pPr>
                        <a:buNone/>
                      </a:pPr>
                      <a:r>
                        <a:rPr lang="en-US" sz="2000" b="1">
                          <a:latin typeface="Calibri" panose="020F0502020204030204" pitchFamily="34" charset="0"/>
                          <a:ea typeface="Calibri" panose="020F0502020204030204" pitchFamily="34" charset="0"/>
                          <a:cs typeface="Calibri" panose="020F0502020204030204" pitchFamily="34" charset="0"/>
                        </a:rPr>
                        <a:t>P1 </a:t>
                      </a:r>
                      <a:endParaRPr lang="en-US"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sz="2000" b="1">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I was enjoying the photos when one caught my eye.</a:t>
                      </a:r>
                      <a:endParaRPr 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tc>
              </a:tr>
              <a:tr h="9488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S1</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071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41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S3</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367">
                <a:tc rowSpan="4">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P2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rPr>
                        <a:t>“You actually knew and didn't say anything?” I was shocked.</a:t>
                      </a:r>
                      <a:endPar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r>
              <a:tr h="742797">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S4</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727263">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S5</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55748">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S6</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3" name="文本框 2"/>
          <p:cNvSpPr txBox="1"/>
          <p:nvPr/>
        </p:nvSpPr>
        <p:spPr>
          <a:xfrm>
            <a:off x="926676" y="5903893"/>
            <a:ext cx="3234777" cy="892552"/>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love relieved my guilt</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主题：</a:t>
            </a: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985953" y="340009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Ask Brian about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文本框 8"/>
          <p:cNvSpPr txBox="1"/>
          <p:nvPr/>
        </p:nvSpPr>
        <p:spPr>
          <a:xfrm>
            <a:off x="1066635" y="1454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Describe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990893" y="244983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1048706" y="4502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explanation</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064806" y="5261093"/>
            <a:ext cx="3234777" cy="707886"/>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 and Brian’s response</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4152122" y="1485854"/>
            <a:ext cx="77444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In the photo was I, handed over the money by the principal for the perfect pumpkin we had made. Below the photo was even a note written by Brian.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4183224" y="2440688"/>
            <a:ext cx="7744410"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5" name="文本框 14"/>
          <p:cNvSpPr txBox="1"/>
          <p:nvPr/>
        </p:nvSpPr>
        <p:spPr>
          <a:xfrm>
            <a:off x="4158343" y="3330205"/>
            <a:ext cx="6366588"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I couldn’t help asking Brian about the photo.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4198776" y="4434328"/>
            <a:ext cx="7623110"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took over the photo and explained to me.</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7" name="文本框 16"/>
          <p:cNvSpPr txBox="1"/>
          <p:nvPr/>
        </p:nvSpPr>
        <p:spPr>
          <a:xfrm>
            <a:off x="4283665" y="6065904"/>
            <a:ext cx="7573347"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who was once weak and small, can also be my guardian angel.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8" name="文本框 17"/>
          <p:cNvSpPr txBox="1"/>
          <p:nvPr/>
        </p:nvSpPr>
        <p:spPr>
          <a:xfrm>
            <a:off x="4261529" y="5250116"/>
            <a:ext cx="76231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Noticing my guilt and regret, Brian comforted and forgave me. And I was relieved eventually.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215644"/>
            <a:ext cx="4994210"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2" name="文本框 1"/>
          <p:cNvSpPr txBox="1"/>
          <p:nvPr/>
        </p:nvSpPr>
        <p:spPr>
          <a:xfrm>
            <a:off x="227919" y="1252221"/>
            <a:ext cx="11815145" cy="4893647"/>
          </a:xfrm>
          <a:prstGeom prst="rect">
            <a:avLst/>
          </a:prstGeom>
          <a:noFill/>
        </p:spPr>
        <p:txBody>
          <a:bodyPr wrap="square" rtlCol="0">
            <a:spAutoFit/>
          </a:bodyPr>
          <a:lstStyle/>
          <a:p>
            <a:pPr marL="0" marR="0" lvl="0" algn="l" defTabSz="914400" rtl="0" eaLnBrk="1" fontAlgn="auto" latinLnBrk="0" hangingPunct="1">
              <a:lnSpc>
                <a:spcPct val="100000"/>
              </a:lnSpc>
              <a:spcBef>
                <a:spcPts val="0"/>
              </a:spcBef>
              <a:spcAft>
                <a:spcPts val="0"/>
              </a:spcAft>
              <a:buClrTx/>
              <a:buSzTx/>
              <a:buFontTx/>
              <a:buNone/>
              <a:defRPr/>
            </a:pPr>
            <a:r>
              <a:rPr lang="en-US" altLang="zh-CN" sz="2600" dirty="0">
                <a:solidFill>
                  <a:prstClr val="black">
                    <a:lumMod val="65000"/>
                    <a:lumOff val="35000"/>
                  </a:prstClr>
                </a:solidFill>
                <a:latin typeface="+mj-ea"/>
                <a:ea typeface="+mj-ea"/>
              </a:rPr>
              <a:t>       </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读后续写的最后一步是根据梳理的情节脉络，拓写内容、丰富语言表达。</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0" marR="0" lvl="0" algn="l" defTabSz="914400" rtl="0" eaLnBrk="1" fontAlgn="auto" latinLnBrk="0" hangingPunct="1">
              <a:lnSpc>
                <a:spcPct val="100000"/>
              </a:lnSpc>
              <a:spcBef>
                <a:spcPts val="0"/>
              </a:spcBef>
              <a:spcAft>
                <a:spcPts val="0"/>
              </a:spcAft>
              <a:buClrTx/>
              <a:buSzTx/>
              <a:buFontTx/>
              <a:buNone/>
              <a:defRPr/>
            </a:pP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lang="zh-CN" altLang="en-US" sz="2600" dirty="0">
                <a:solidFill>
                  <a:prstClr val="black">
                    <a:lumMod val="65000"/>
                    <a:lumOff val="35000"/>
                  </a:prstClr>
                </a:solidFill>
                <a:latin typeface="+mj-ea"/>
                <a:ea typeface="+mj-ea"/>
              </a:rPr>
              <a:t>常见语言结构（三元素法）</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a:t>
            </a:r>
            <a:r>
              <a:rPr lang="zh-CN" altLang="en-US" sz="2600" dirty="0">
                <a:solidFill>
                  <a:prstClr val="black">
                    <a:lumMod val="65000"/>
                    <a:lumOff val="35000"/>
                  </a:prstClr>
                </a:solidFill>
                <a:latin typeface="+mj-ea"/>
                <a:ea typeface="+mj-ea"/>
              </a:rPr>
              <a:t>前缀</a:t>
            </a:r>
            <a:r>
              <a:rPr lang="en-US" altLang="zh-CN" sz="2600" dirty="0">
                <a:solidFill>
                  <a:prstClr val="black">
                    <a:lumMod val="65000"/>
                    <a:lumOff val="35000"/>
                  </a:prstClr>
                </a:solidFill>
                <a:latin typeface="+mj-ea"/>
                <a:ea typeface="+mj-ea"/>
              </a:rPr>
              <a:t>+</a:t>
            </a:r>
            <a:r>
              <a:rPr lang="zh-CN" altLang="en-US" sz="2600" dirty="0">
                <a:solidFill>
                  <a:prstClr val="black">
                    <a:lumMod val="65000"/>
                    <a:lumOff val="35000"/>
                  </a:prstClr>
                </a:solidFill>
                <a:latin typeface="+mj-ea"/>
                <a:ea typeface="+mj-ea"/>
              </a:rPr>
              <a:t>主句</a:t>
            </a:r>
            <a:r>
              <a:rPr lang="en-US" altLang="zh-CN" sz="2600" dirty="0">
                <a:solidFill>
                  <a:prstClr val="black">
                    <a:lumMod val="65000"/>
                    <a:lumOff val="35000"/>
                  </a:prstClr>
                </a:solidFill>
                <a:latin typeface="+mj-ea"/>
                <a:ea typeface="+mj-ea"/>
              </a:rPr>
              <a:t>+</a:t>
            </a:r>
            <a:r>
              <a:rPr lang="zh-CN" altLang="en-US" sz="2600" dirty="0">
                <a:solidFill>
                  <a:prstClr val="black">
                    <a:lumMod val="65000"/>
                    <a:lumOff val="35000"/>
                  </a:prstClr>
                </a:solidFill>
                <a:latin typeface="+mj-ea"/>
                <a:ea typeface="+mj-ea"/>
              </a:rPr>
              <a:t>后缀</a:t>
            </a:r>
            <a:endParaRPr lang="en-US" altLang="zh-CN" sz="2600" dirty="0">
              <a:solidFill>
                <a:prstClr val="black">
                  <a:lumMod val="65000"/>
                  <a:lumOff val="35000"/>
                </a:prstClr>
              </a:solidFill>
              <a:latin typeface="+mj-ea"/>
              <a:ea typeface="+mj-ea"/>
            </a:endParaRPr>
          </a:p>
          <a:p>
            <a:pPr marL="514350" marR="0" lvl="0" indent="-514350" algn="l" defTabSz="914400" rtl="0" eaLnBrk="1" fontAlgn="auto" latinLnBrk="0" hangingPunct="1">
              <a:lnSpc>
                <a:spcPct val="100000"/>
              </a:lnSpc>
              <a:spcBef>
                <a:spcPts val="0"/>
              </a:spcBef>
              <a:spcAft>
                <a:spcPts val="0"/>
              </a:spcAft>
              <a:buClrTx/>
              <a:buSzTx/>
              <a:buAutoNum type="arabicPeriod" startAt="2"/>
              <a:defRPr/>
            </a:pPr>
            <a:r>
              <a:rPr lang="zh-CN" altLang="en-US" sz="2600" dirty="0">
                <a:solidFill>
                  <a:prstClr val="black">
                    <a:lumMod val="65000"/>
                    <a:lumOff val="35000"/>
                  </a:prstClr>
                </a:solidFill>
                <a:latin typeface="+mj-ea"/>
                <a:ea typeface="+mj-ea"/>
              </a:rPr>
              <a:t>优秀句式表达</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1</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）非谓语结构、</a:t>
            </a: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with</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结构、独立主格结构</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defRPr/>
            </a:pPr>
            <a:r>
              <a:rPr lang="en-US" altLang="zh-CN" sz="2600" dirty="0">
                <a:solidFill>
                  <a:prstClr val="black">
                    <a:lumMod val="65000"/>
                    <a:lumOff val="35000"/>
                  </a:prstClr>
                </a:solidFill>
                <a:latin typeface="+mj-ea"/>
                <a:ea typeface="+mj-ea"/>
              </a:rPr>
              <a:t>	2</a:t>
            </a:r>
            <a:r>
              <a:rPr lang="zh-CN" altLang="en-US" sz="2600" dirty="0">
                <a:solidFill>
                  <a:prstClr val="black">
                    <a:lumMod val="65000"/>
                    <a:lumOff val="35000"/>
                  </a:prstClr>
                </a:solidFill>
                <a:latin typeface="+mj-ea"/>
                <a:ea typeface="+mj-ea"/>
              </a:rPr>
              <a:t>）倒装、强调、虚拟语气、无灵主语</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3</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）动作链、真实对话</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514350" marR="0" lvl="0" indent="-514350" algn="l" defTabSz="914400" rtl="0" eaLnBrk="1" fontAlgn="auto" latinLnBrk="0" hangingPunct="1">
              <a:lnSpc>
                <a:spcPct val="100000"/>
              </a:lnSpc>
              <a:spcBef>
                <a:spcPts val="0"/>
              </a:spcBef>
              <a:spcAft>
                <a:spcPts val="0"/>
              </a:spcAft>
              <a:buClrTx/>
              <a:buSzTx/>
              <a:buAutoNum type="arabicPeriod" startAt="3"/>
              <a:defRPr/>
            </a:pPr>
            <a:r>
              <a:rPr lang="zh-CN" altLang="en-US" sz="2600" dirty="0">
                <a:solidFill>
                  <a:prstClr val="black">
                    <a:lumMod val="65000"/>
                    <a:lumOff val="35000"/>
                  </a:prstClr>
                </a:solidFill>
                <a:latin typeface="+mj-ea"/>
                <a:ea typeface="+mj-ea"/>
              </a:rPr>
              <a:t>常见描写方式</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1</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）动作描写</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defRPr/>
            </a:pPr>
            <a:r>
              <a:rPr lang="en-US" altLang="zh-CN" sz="2600" dirty="0">
                <a:solidFill>
                  <a:prstClr val="black">
                    <a:lumMod val="65000"/>
                    <a:lumOff val="35000"/>
                  </a:prstClr>
                </a:solidFill>
                <a:latin typeface="+mj-ea"/>
                <a:ea typeface="+mj-ea"/>
              </a:rPr>
              <a:t>	2</a:t>
            </a:r>
            <a:r>
              <a:rPr lang="zh-CN" altLang="en-US" sz="2600" dirty="0">
                <a:solidFill>
                  <a:prstClr val="black">
                    <a:lumMod val="65000"/>
                    <a:lumOff val="35000"/>
                  </a:prstClr>
                </a:solidFill>
                <a:latin typeface="+mj-ea"/>
                <a:ea typeface="+mj-ea"/>
              </a:rPr>
              <a:t>）心理描写（想法、回忆）</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3</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）表情外貌描写（情感、情绪）</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215644"/>
            <a:ext cx="4938226"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186932" y="1044403"/>
            <a:ext cx="12047207" cy="5693866"/>
          </a:xfrm>
          <a:prstGeom prst="rect">
            <a:avLst/>
          </a:prstGeom>
          <a:noFill/>
        </p:spPr>
        <p:txBody>
          <a:bodyPr wrap="square" rtlCol="0">
            <a:spAutoFit/>
          </a:bodyPr>
          <a:lstStyle/>
          <a:p>
            <a:pPr>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读后续写的最后一步是根据梳理的情节脉络，拓写内容、丰富语言表达。</a:t>
            </a:r>
            <a:endParaRPr lang="en-US" altLang="zh-CN" sz="2600" dirty="0">
              <a:solidFill>
                <a:prstClr val="black">
                  <a:lumMod val="65000"/>
                  <a:lumOff val="35000"/>
                </a:prstClr>
              </a:solidFill>
              <a:latin typeface="+mj-ea"/>
              <a:ea typeface="+mj-ea"/>
            </a:endParaRPr>
          </a:p>
          <a:p>
            <a:pPr>
              <a:defRPr/>
            </a:pPr>
            <a:endParaRPr lang="en-US" altLang="zh-CN" sz="2600" dirty="0">
              <a:solidFill>
                <a:prstClr val="black">
                  <a:lumMod val="65000"/>
                  <a:lumOff val="35000"/>
                </a:prstClr>
              </a:solidFill>
              <a:latin typeface="+mj-ea"/>
              <a:ea typeface="+mj-ea"/>
            </a:endParaRPr>
          </a:p>
          <a:p>
            <a:pPr marL="514350" indent="-514350">
              <a:buFontTx/>
              <a:buAutoNum type="arabicPeriod" startAt="4"/>
              <a:defRPr/>
            </a:pPr>
            <a:r>
              <a:rPr lang="zh-CN" altLang="en-US" sz="2600" dirty="0">
                <a:solidFill>
                  <a:prstClr val="black">
                    <a:lumMod val="65000"/>
                    <a:lumOff val="35000"/>
                  </a:prstClr>
                </a:solidFill>
                <a:latin typeface="+mj-ea"/>
                <a:ea typeface="+mj-ea"/>
              </a:rPr>
              <a:t>原文就地取材</a:t>
            </a:r>
            <a:endParaRPr lang="en-US" altLang="zh-CN" sz="2600" dirty="0">
              <a:solidFill>
                <a:prstClr val="black">
                  <a:lumMod val="65000"/>
                  <a:lumOff val="35000"/>
                </a:prstClr>
              </a:solidFill>
              <a:latin typeface="+mj-ea"/>
              <a:ea typeface="+mj-ea"/>
            </a:endParaRPr>
          </a:p>
          <a:p>
            <a:pPr>
              <a:defRPr/>
            </a:pPr>
            <a:r>
              <a:rPr lang="en-US" altLang="zh-CN" sz="2600" dirty="0">
                <a:solidFill>
                  <a:prstClr val="black">
                    <a:lumMod val="65000"/>
                    <a:lumOff val="35000"/>
                  </a:prstClr>
                </a:solidFill>
                <a:latin typeface="+mj-ea"/>
                <a:ea typeface="+mj-ea"/>
              </a:rPr>
              <a:t>1</a:t>
            </a:r>
            <a:r>
              <a:rPr lang="zh-CN" altLang="en-US" sz="2600" dirty="0">
                <a:solidFill>
                  <a:prstClr val="black">
                    <a:lumMod val="65000"/>
                    <a:lumOff val="35000"/>
                  </a:prstClr>
                </a:solidFill>
                <a:latin typeface="+mj-ea"/>
                <a:ea typeface="+mj-ea"/>
              </a:rPr>
              <a:t>）内容类：</a:t>
            </a:r>
            <a:endParaRPr lang="en-US" altLang="zh-CN" sz="2600" dirty="0">
              <a:solidFill>
                <a:prstClr val="black">
                  <a:lumMod val="65000"/>
                  <a:lumOff val="35000"/>
                </a:prstClr>
              </a:solidFill>
              <a:latin typeface="+mj-ea"/>
              <a:ea typeface="+mj-ea"/>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I was to be a kind of guardian angel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________ can be my guardian angel?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afraid to look into his eyes</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look into his eyes with _______?</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Brian was weak and small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 Brain was ____?</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mj-ea"/>
                <a:ea typeface="+mj-ea"/>
                <a:cs typeface="Calibri" panose="020F0502020204030204" pitchFamily="34" charset="0"/>
              </a:rPr>
              <a:t>2</a:t>
            </a:r>
            <a:r>
              <a:rPr lang="zh-CN" altLang="en-US" sz="2600" dirty="0">
                <a:solidFill>
                  <a:prstClr val="black">
                    <a:lumMod val="65000"/>
                    <a:lumOff val="35000"/>
                  </a:prstClr>
                </a:solidFill>
                <a:latin typeface="+mj-ea"/>
                <a:ea typeface="+mj-ea"/>
                <a:cs typeface="Calibri" panose="020F0502020204030204" pitchFamily="34" charset="0"/>
              </a:rPr>
              <a:t>）语言类：</a:t>
            </a:r>
            <a:endParaRPr lang="en-US" altLang="zh-CN" sz="2600" dirty="0">
              <a:solidFill>
                <a:prstClr val="black">
                  <a:lumMod val="65000"/>
                  <a:lumOff val="35000"/>
                </a:prstClr>
              </a:solidFill>
              <a:latin typeface="+mj-ea"/>
              <a:ea typeface="+mj-ea"/>
              <a:cs typeface="Calibri" panose="020F0502020204030204" pitchFamily="34" charset="0"/>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When…, it dawned on me that….</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If he really wanted to win, he would have been here today, I thought to myself, justifying stealing the cash from under poor Brian’s runny nose.</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6288" y="215644"/>
            <a:ext cx="4910234" cy="492443"/>
            <a:chOff x="146958" y="290289"/>
            <a:chExt cx="4716444" cy="492443"/>
          </a:xfrm>
        </p:grpSpPr>
        <p:sp>
          <p:nvSpPr>
            <p:cNvPr id="4" name="矩形 3"/>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文本框 4"/>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6" name="文本框 5"/>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S1  Describe the photo + feelings  </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所见所感结合写</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8" name="文本框 7"/>
          <p:cNvSpPr txBox="1"/>
          <p:nvPr/>
        </p:nvSpPr>
        <p:spPr>
          <a:xfrm>
            <a:off x="297414" y="3197497"/>
            <a:ext cx="10962970"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A1.</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在照片中，我站在舞台上，手里拿着</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紧紧攥着</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奖品信封，我们雕刻的南瓜</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骄傲地摆</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在身旁，校长面带微笑。（倒装句</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独立主后缀）</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275345" y="1567630"/>
            <a:ext cx="11162705" cy="1477328"/>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关于“所见”：</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a:t>
            </a:r>
            <a:r>
              <a:rPr lang="en-US" altLang="zh-CN" b="1" i="1" dirty="0">
                <a:latin typeface="Calibri" panose="020F0502020204030204" pitchFamily="34" charset="0"/>
                <a:ea typeface="Calibri" panose="020F0502020204030204" pitchFamily="34" charset="0"/>
                <a:cs typeface="Calibri" panose="020F0502020204030204" pitchFamily="34" charset="0"/>
              </a:rPr>
              <a:t>With skillful hands Brian carved the perfect face, and now we had the best pumpkin ever.”</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“The day of the awards ceremony, the principal handed over the money to me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照片内容</a:t>
            </a:r>
            <a:r>
              <a:rPr lang="en-US" altLang="zh-CN" b="1" dirty="0">
                <a:latin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In the photo was I, handed over the money by the principal for the perfect pumpkin we had made.  Below the photo was even a note written by Brian/ reading “By official photographer, Brian”.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11" name="文本框 10"/>
          <p:cNvSpPr txBox="1"/>
          <p:nvPr/>
        </p:nvSpPr>
        <p:spPr>
          <a:xfrm>
            <a:off x="419079" y="5069291"/>
            <a:ext cx="10962970"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A2.</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我皱着眉头，把照片翻了过来，在那儿，整齐地印着 “照片由</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，官方摄影师拍摄”。</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4" name="文本框 13"/>
          <p:cNvSpPr txBox="1"/>
          <p:nvPr/>
        </p:nvSpPr>
        <p:spPr>
          <a:xfrm>
            <a:off x="347361" y="4007795"/>
            <a:ext cx="11208144"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clutched</a:t>
            </a:r>
            <a:r>
              <a:rPr lang="en-US" altLang="zh-CN" sz="2400" b="1" i="1" dirty="0">
                <a:latin typeface="Calibri" panose="020F0502020204030204" pitchFamily="34" charset="0"/>
                <a:ea typeface="Calibri" panose="020F0502020204030204" pitchFamily="34" charset="0"/>
                <a:cs typeface="Calibri" panose="020F0502020204030204" pitchFamily="34" charset="0"/>
              </a:rPr>
              <a:t> tightly in my hand and our beautifully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carved</a:t>
            </a:r>
            <a:r>
              <a:rPr lang="en-US" altLang="zh-CN" sz="2400" b="1" i="1" dirty="0">
                <a:latin typeface="Calibri" panose="020F0502020204030204" pitchFamily="34" charset="0"/>
                <a:ea typeface="Calibri" panose="020F0502020204030204" pitchFamily="34" charset="0"/>
                <a:cs typeface="Calibri" panose="020F0502020204030204" pitchFamily="34" charset="0"/>
              </a:rPr>
              <a:t> pumpkin proudly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displayed</a:t>
            </a:r>
            <a:r>
              <a:rPr lang="en-US" altLang="zh-CN" sz="2400" b="1" i="1" dirty="0">
                <a:latin typeface="Calibri" panose="020F0502020204030204" pitchFamily="34" charset="0"/>
                <a:ea typeface="Calibri" panose="020F0502020204030204" pitchFamily="34" charset="0"/>
                <a:cs typeface="Calibri" panose="020F0502020204030204" pitchFamily="34" charset="0"/>
              </a:rPr>
              <a:t> beside as the principal smiled.</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5" name="文本框 14"/>
          <p:cNvSpPr txBox="1"/>
          <p:nvPr/>
        </p:nvSpPr>
        <p:spPr>
          <a:xfrm>
            <a:off x="378463" y="5382506"/>
            <a:ext cx="1120814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Frowning</a:t>
            </a:r>
            <a:r>
              <a:rPr lang="en-US" altLang="zh-CN" sz="2400" b="1" i="1" dirty="0">
                <a:latin typeface="Calibri" panose="020F0502020204030204" pitchFamily="34" charset="0"/>
                <a:ea typeface="Calibri" panose="020F0502020204030204" pitchFamily="34" charset="0"/>
                <a:cs typeface="Calibri" panose="020F0502020204030204" pitchFamily="34" charset="0"/>
              </a:rPr>
              <a:t>, I flipped the photo over and froze. There,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printed</a:t>
            </a:r>
            <a:r>
              <a:rPr lang="en-US" altLang="zh-CN" sz="2400" b="1" i="1" dirty="0">
                <a:latin typeface="Calibri" panose="020F0502020204030204" pitchFamily="34" charset="0"/>
                <a:ea typeface="Calibri" panose="020F0502020204030204" pitchFamily="34" charset="0"/>
                <a:cs typeface="Calibri" panose="020F0502020204030204" pitchFamily="34" charset="0"/>
              </a:rPr>
              <a:t> neatly beneath the corner,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was</a:t>
            </a:r>
            <a:r>
              <a:rPr lang="en-US" altLang="zh-CN" sz="2400" b="1" i="1" dirty="0">
                <a:latin typeface="Calibri" panose="020F0502020204030204" pitchFamily="34" charset="0"/>
                <a:ea typeface="Calibri" panose="020F0502020204030204" pitchFamily="34" charset="0"/>
                <a:cs typeface="Calibri" panose="020F0502020204030204" pitchFamily="34" charset="0"/>
              </a:rPr>
              <a:t> “Photo by Official Photographer Brian”.</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1037"/>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812095"/>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88871"/>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24361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249649"/>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A3.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盯着这张照片，我的心狂跳不止，手指紧张地颤抖，呼吸在喉咙处猛地一滞。（前缀</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主句</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后缀）他是不是一直都知道，却只是选择了沉默？</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397489" y="4877909"/>
            <a:ext cx="11208144" cy="707886"/>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Staring</a:t>
            </a:r>
            <a:r>
              <a:rPr lang="en-US" altLang="zh-CN" sz="2000" b="1" i="1" dirty="0">
                <a:latin typeface="Calibri" panose="020F0502020204030204" pitchFamily="34" charset="0"/>
                <a:ea typeface="Calibri" panose="020F0502020204030204" pitchFamily="34" charset="0"/>
                <a:cs typeface="Calibri" panose="020F0502020204030204" pitchFamily="34" charset="0"/>
              </a:rPr>
              <a:t> at the image, my heart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pounded wildly</a:t>
            </a:r>
            <a:r>
              <a:rPr lang="en-US" altLang="zh-CN" sz="2000" b="1" i="1" dirty="0">
                <a:latin typeface="Calibri" panose="020F0502020204030204" pitchFamily="34" charset="0"/>
                <a:ea typeface="Calibri" panose="020F0502020204030204" pitchFamily="34" charset="0"/>
                <a:cs typeface="Calibri" panose="020F0502020204030204" pitchFamily="34" charset="0"/>
              </a:rPr>
              <a:t>, my fingers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trembled nervously</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my breath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caught sharply </a:t>
            </a:r>
            <a:r>
              <a:rPr lang="en-US" altLang="zh-CN" sz="2000" b="1" i="1" dirty="0">
                <a:latin typeface="Calibri" panose="020F0502020204030204" pitchFamily="34" charset="0"/>
                <a:ea typeface="Calibri" panose="020F0502020204030204" pitchFamily="34" charset="0"/>
                <a:cs typeface="Calibri" panose="020F0502020204030204" pitchFamily="34" charset="0"/>
              </a:rPr>
              <a:t>in my throat.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he known all along and simply chosen silence?</a:t>
            </a:r>
            <a:endParaRPr lang="zh-CN" altLang="en-US" sz="20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1" name="直接箭头连接符 10"/>
          <p:cNvCxnSpPr/>
          <p:nvPr/>
        </p:nvCxnSpPr>
        <p:spPr>
          <a:xfrm flipV="1">
            <a:off x="606490" y="2883150"/>
            <a:ext cx="307910" cy="13716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615820" y="3153738"/>
            <a:ext cx="550507" cy="1110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99060" y="5531053"/>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A3. b)</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我刚看了一眼，一股难以置信和羞愧的情绪</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震惊和愧疚</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以排山倒海之势</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就将我淹没了</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在我心中涌起</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涌上心头（一</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就）</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310039" y="6150114"/>
            <a:ext cx="11797986" cy="707886"/>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Hardly had</a:t>
            </a: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rPr>
              <a:t> I glanced/ glimpsed at it/laid my eyes on it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when</a:t>
            </a: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rPr>
              <a:t> a rush/wave of disbelief and self-reproach/shock and guilt (with overwhelming force), overwhelmed me/ welled up within me/ surged through me.</a:t>
            </a:r>
            <a:endParaRPr kumimoji="0" lang="zh-CN" altLang="en-US" sz="2000" b="1" i="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a)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要不是这张照片，我还会一直以为我的秘密被妥善地掩埋着。但真相就摆在那里，用</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那清晰可辨的字迹回望着我。（虚拟）</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it not been for </a:t>
            </a:r>
            <a:r>
              <a:rPr lang="en-US" altLang="zh-CN" sz="2400" b="1" i="1" dirty="0">
                <a:latin typeface="Calibri" panose="020F0502020204030204" pitchFamily="34" charset="0"/>
                <a:ea typeface="Calibri" panose="020F0502020204030204" pitchFamily="34" charset="0"/>
                <a:cs typeface="Calibri" panose="020F0502020204030204" pitchFamily="34" charset="0"/>
              </a:rPr>
              <a:t>this photo,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have continued </a:t>
            </a:r>
            <a:r>
              <a:rPr lang="en-US" altLang="zh-CN" sz="2400" b="1" i="1" dirty="0">
                <a:latin typeface="Calibri" panose="020F0502020204030204" pitchFamily="34" charset="0"/>
                <a:ea typeface="Calibri" panose="020F0502020204030204" pitchFamily="34" charset="0"/>
                <a:cs typeface="Calibri" panose="020F0502020204030204" pitchFamily="34" charset="0"/>
              </a:rPr>
              <a:t>believing my secret was safely buried. But there it was, the truth,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staring back at me in Brian's unmistakable handwriting</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b)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要不是这张照片，我还会一直误以为</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当时不在场。但其实他一直都在，捕捉着每一个我以为他错过的瞬间。（虚拟）</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1200329"/>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not been for</a:t>
            </a:r>
            <a:r>
              <a:rPr lang="en-US" altLang="zh-CN" sz="2400" b="1" i="1" dirty="0">
                <a:latin typeface="Calibri" panose="020F0502020204030204" pitchFamily="34" charset="0"/>
                <a:ea typeface="Calibri" panose="020F0502020204030204" pitchFamily="34" charset="0"/>
                <a:cs typeface="Calibri" panose="020F0502020204030204" pitchFamily="34" charset="0"/>
              </a:rPr>
              <a:t> this photo,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have remained </a:t>
            </a:r>
            <a:r>
              <a:rPr lang="en-US" altLang="zh-CN" sz="2400" b="1" i="1" dirty="0">
                <a:latin typeface="Calibri" panose="020F0502020204030204" pitchFamily="34" charset="0"/>
                <a:ea typeface="Calibri" panose="020F0502020204030204" pitchFamily="34" charset="0"/>
                <a:cs typeface="Calibri" panose="020F0502020204030204" pitchFamily="34" charset="0"/>
              </a:rPr>
              <a:t>in my delusion</a:t>
            </a:r>
            <a:r>
              <a:rPr lang="zh-CN" altLang="en-US" sz="2400" b="1" i="1" dirty="0">
                <a:latin typeface="Calibri" panose="020F0502020204030204" pitchFamily="34" charset="0"/>
                <a:ea typeface="Calibri" panose="020F0502020204030204" pitchFamily="34" charset="0"/>
                <a:cs typeface="Calibri" panose="020F0502020204030204" pitchFamily="34" charset="0"/>
              </a:rPr>
              <a:t>（错觉） </a:t>
            </a:r>
            <a:r>
              <a:rPr lang="en-US" altLang="zh-CN" sz="2400" b="1" i="1" dirty="0">
                <a:latin typeface="Calibri" panose="020F0502020204030204" pitchFamily="34" charset="0"/>
                <a:ea typeface="Calibri" panose="020F0502020204030204" pitchFamily="34" charset="0"/>
                <a:cs typeface="Calibri" panose="020F0502020204030204" pitchFamily="34" charset="0"/>
              </a:rPr>
              <a:t>that Brian was absent. But he had been there all along,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capturing every moment I thought he'd missed.</a:t>
            </a:r>
            <a:endParaRPr lang="zh-CN" altLang="en-US"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c)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不是因为感冒在家，也没有错过那个时刻，而是他就在现场，捕捉着每一个我曾发誓他没看到的瞬间。（陈述）</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Not</a:t>
            </a:r>
            <a:r>
              <a:rPr lang="en-US" altLang="zh-CN" sz="2400" b="1" i="1" dirty="0">
                <a:latin typeface="Calibri" panose="020F0502020204030204" pitchFamily="34" charset="0"/>
                <a:ea typeface="Calibri" panose="020F0502020204030204" pitchFamily="34" charset="0"/>
                <a:cs typeface="Calibri" panose="020F0502020204030204" pitchFamily="34" charset="0"/>
              </a:rPr>
              <a:t> home with a cold,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not</a:t>
            </a:r>
            <a:r>
              <a:rPr lang="en-US" altLang="zh-CN" sz="2400" b="1" i="1" dirty="0">
                <a:latin typeface="Calibri" panose="020F0502020204030204" pitchFamily="34" charset="0"/>
                <a:ea typeface="Calibri" panose="020F0502020204030204" pitchFamily="34" charset="0"/>
                <a:cs typeface="Calibri" panose="020F0502020204030204" pitchFamily="34" charset="0"/>
              </a:rPr>
              <a:t> missing the moment—he was just right there,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capturing every moment I thought he hadn't witnessed.</a:t>
            </a:r>
            <a:endParaRPr lang="zh-CN" altLang="en-US"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194855" y="1213317"/>
            <a:ext cx="1034324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S3 </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衔接</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 </a:t>
            </a: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confronting Brian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I couldn’t help asking Brian about the photo. </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815445"/>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213438" y="1890114"/>
            <a:ext cx="11625646"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A5. a)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我的手颤抖着，转过身面向他，声音几乎低得像耳语。</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8" name="文本框 7"/>
          <p:cNvSpPr txBox="1"/>
          <p:nvPr/>
        </p:nvSpPr>
        <p:spPr>
          <a:xfrm>
            <a:off x="218013" y="3128711"/>
            <a:ext cx="11625646"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A5. b)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我转向他时，双手颤抖，声音几乎无法保持平稳。</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0" name="文本框 9"/>
          <p:cNvSpPr txBox="1"/>
          <p:nvPr/>
        </p:nvSpPr>
        <p:spPr>
          <a:xfrm>
            <a:off x="175933" y="2319137"/>
            <a:ext cx="11701205" cy="461665"/>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With</a:t>
            </a:r>
            <a:r>
              <a:rPr lang="en-US" altLang="zh-CN" sz="2400" b="1" i="1" dirty="0">
                <a:latin typeface="Calibri" panose="020F0502020204030204" pitchFamily="34" charset="0"/>
                <a:ea typeface="Calibri" panose="020F0502020204030204" pitchFamily="34" charset="0"/>
                <a:cs typeface="Calibri" panose="020F0502020204030204" pitchFamily="34" charset="0"/>
              </a:rPr>
              <a:t> my hands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trembling</a:t>
            </a:r>
            <a:r>
              <a:rPr lang="en-US" altLang="zh-CN" sz="2400" b="1" i="1" dirty="0">
                <a:latin typeface="Calibri" panose="020F0502020204030204" pitchFamily="34" charset="0"/>
                <a:ea typeface="Calibri" panose="020F0502020204030204" pitchFamily="34" charset="0"/>
                <a:cs typeface="Calibri" panose="020F0502020204030204" pitchFamily="34" charset="0"/>
              </a:rPr>
              <a:t>, I turned to face him, voice barely a whisper.</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03560" y="3571461"/>
            <a:ext cx="11701205" cy="461665"/>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My hands trembled as I turned to him, my voice barely steady.</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152399" y="4444751"/>
            <a:ext cx="11162705" cy="1754326"/>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dirty="0">
                <a:latin typeface="Calibri" panose="020F0502020204030204" pitchFamily="34" charset="0"/>
                <a:cs typeface="Calibri" panose="020F0502020204030204" pitchFamily="34" charset="0"/>
              </a:rPr>
              <a:t>(s2,s3</a:t>
            </a:r>
            <a:r>
              <a:rPr lang="zh-CN" altLang="en-US" b="1" dirty="0">
                <a:latin typeface="Calibri" panose="020F0502020204030204" pitchFamily="34" charset="0"/>
                <a:cs typeface="Calibri" panose="020F0502020204030204" pitchFamily="34" charset="0"/>
              </a:rPr>
              <a:t>中间可增加环境描写对比）</a:t>
            </a:r>
            <a:endParaRPr lang="zh-CN" altLang="en-US" b="1" dirty="0">
              <a:latin typeface="Calibri" panose="020F0502020204030204" pitchFamily="34" charset="0"/>
              <a:cs typeface="Calibri" panose="020F0502020204030204" pitchFamily="34" charset="0"/>
            </a:endParaRPr>
          </a:p>
          <a:p>
            <a:r>
              <a:rPr lang="zh-CN" altLang="en-US" b="1" dirty="0">
                <a:latin typeface="Calibri" panose="020F0502020204030204" pitchFamily="34" charset="0"/>
                <a:cs typeface="Calibri" panose="020F0502020204030204" pitchFamily="34" charset="0"/>
              </a:rPr>
              <a:t>阳光透过布满灰尘的窗户洒进来，照亮了这张照片，仿佛在嘲讽我的无知。</a:t>
            </a:r>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zh-CN" altLang="en-US" b="1" dirty="0">
              <a:latin typeface="Calibri" panose="020F0502020204030204" pitchFamily="34" charset="0"/>
              <a:cs typeface="Calibri" panose="020F0502020204030204" pitchFamily="34" charset="0"/>
            </a:endParaRPr>
          </a:p>
        </p:txBody>
      </p:sp>
      <p:sp>
        <p:nvSpPr>
          <p:cNvPr id="14" name="文本框 13"/>
          <p:cNvSpPr txBox="1"/>
          <p:nvPr/>
        </p:nvSpPr>
        <p:spPr>
          <a:xfrm>
            <a:off x="132209" y="5157481"/>
            <a:ext cx="11037816"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Sunlight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streamed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through</a:t>
            </a:r>
            <a:r>
              <a:rPr lang="en-US" altLang="zh-CN" sz="2400" b="1" i="1" dirty="0">
                <a:latin typeface="Calibri" panose="020F0502020204030204" pitchFamily="34" charset="0"/>
                <a:ea typeface="Calibri" panose="020F0502020204030204" pitchFamily="34" charset="0"/>
                <a:cs typeface="Calibri" panose="020F0502020204030204" pitchFamily="34" charset="0"/>
              </a:rPr>
              <a:t> the dusty window,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shedding light on / lighting up </a:t>
            </a:r>
            <a:r>
              <a:rPr lang="en-US" altLang="zh-CN" sz="2400" b="1" i="1" dirty="0">
                <a:latin typeface="Calibri" panose="020F0502020204030204" pitchFamily="34" charset="0"/>
                <a:ea typeface="Calibri" panose="020F0502020204030204" pitchFamily="34" charset="0"/>
                <a:cs typeface="Calibri" panose="020F0502020204030204" pitchFamily="34" charset="0"/>
              </a:rPr>
              <a:t>the image as if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mocking my ignorance</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S4. Brian’s explanation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Brian took over the photo and explained to me.</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8683141"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dirty="0">
                <a:latin typeface="Calibri" panose="020F0502020204030204" pitchFamily="34" charset="0"/>
                <a:cs typeface="Calibri" panose="020F0502020204030204" pitchFamily="34" charset="0"/>
              </a:rPr>
              <a:t>How to explain: “</a:t>
            </a:r>
            <a:r>
              <a:rPr lang="en-US" altLang="zh-CN" b="1" i="1" dirty="0">
                <a:latin typeface="Calibri" panose="020F0502020204030204" pitchFamily="34" charset="0"/>
                <a:ea typeface="Calibri" panose="020F0502020204030204" pitchFamily="34" charset="0"/>
                <a:cs typeface="Calibri" panose="020F0502020204030204" pitchFamily="34" charset="0"/>
              </a:rPr>
              <a:t>language”, “facial expressions”, “actions” and “feelings”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a:t>
            </a:r>
            <a:r>
              <a:rPr lang="en-US" altLang="zh-CN" b="1" i="1" dirty="0">
                <a:latin typeface="Calibri" panose="020F0502020204030204" pitchFamily="34" charset="0"/>
                <a:ea typeface="Calibri" panose="020F0502020204030204" pitchFamily="34" charset="0"/>
                <a:cs typeface="Calibri" panose="020F0502020204030204" pitchFamily="34" charset="0"/>
              </a:rPr>
              <a:t>“Unexpectedly, he asked for a cut. That was fifty-fifty.”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“an old album filled with photos he had taken as the school photographer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34295" y="2166506"/>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a)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只是对我笑了笑，点了点头，“因为这从来不是钱的问题。我要一半只是为了证明我能像你一样有用。更重要的是，我们一起创造了美好的东西，这就足够了。”他的声音很低，但每一个字都像锤子一样敲打着我。</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57348" y="2778675"/>
            <a:ext cx="11701205"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merely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beamed</a:t>
            </a:r>
            <a:r>
              <a:rPr lang="en-US" altLang="zh-CN" sz="2000" b="1" i="1" dirty="0">
                <a:latin typeface="Calibri" panose="020F0502020204030204" pitchFamily="34" charset="0"/>
                <a:ea typeface="Calibri" panose="020F0502020204030204" pitchFamily="34" charset="0"/>
                <a:cs typeface="Calibri" panose="020F0502020204030204" pitchFamily="34" charset="0"/>
              </a:rPr>
              <a:t> on me and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nodded</a:t>
            </a:r>
            <a:r>
              <a:rPr lang="en-US" altLang="zh-CN" sz="2000" b="1" i="1" dirty="0">
                <a:latin typeface="Calibri" panose="020F0502020204030204" pitchFamily="34" charset="0"/>
                <a:ea typeface="Calibri" panose="020F0502020204030204" pitchFamily="34" charset="0"/>
                <a:cs typeface="Calibri" panose="020F0502020204030204" pitchFamily="34" charset="0"/>
              </a:rPr>
              <a:t> his head, “Because it was never about money. I asked for half only to prove I could be useful just like you. And more importantly, we created something beautiful together, and that was enough.”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voice was low, yet each word hit me like a hammer</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215999" y="3807962"/>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b)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看着我，唇角泛起一丝淡淡的微笑。“我看得出你有多渴望那场比赛，” 他轻声说道。“我不能把它从你身边夺走”。他的话久久回荡在我耳畔。</a:t>
            </a:r>
            <a:endPar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127086" y="4446472"/>
            <a:ext cx="11934286" cy="707886"/>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looked at me,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 faint smile playing on his lips</a:t>
            </a:r>
            <a:r>
              <a:rPr lang="en-US" altLang="zh-CN" sz="2000" b="1" i="1" dirty="0">
                <a:latin typeface="Calibri" panose="020F0502020204030204" pitchFamily="34" charset="0"/>
                <a:ea typeface="Calibri" panose="020F0502020204030204" pitchFamily="34" charset="0"/>
                <a:cs typeface="Calibri" panose="020F0502020204030204" pitchFamily="34" charset="0"/>
              </a:rPr>
              <a:t>. “I saw how much you wanted that game,” he said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softly</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I couldn't take that away from you.”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words echoed in my ears</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5" name="文本框 14"/>
          <p:cNvSpPr txBox="1"/>
          <p:nvPr/>
        </p:nvSpPr>
        <p:spPr>
          <a:xfrm>
            <a:off x="256431" y="5145349"/>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c)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站在他的行李箱旁（照应</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pack</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），午后的阳光在他脸上投下柔和的阴影，他的眼中满是戏谑而非责备。他轻声笑了笑，轻轻合上相册，然后说道：“你向来都不是个很会说谎的人，知道吗。”</a:t>
            </a:r>
            <a:endPar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257714" y="5842337"/>
            <a:ext cx="11934286"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stood near his suitcase, the afternoon sunlight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casting soft shadows </a:t>
            </a:r>
            <a:r>
              <a:rPr lang="en-US" altLang="zh-CN" sz="2000" b="1" i="1" dirty="0">
                <a:latin typeface="Calibri" panose="020F0502020204030204" pitchFamily="34" charset="0"/>
                <a:ea typeface="Calibri" panose="020F0502020204030204" pitchFamily="34" charset="0"/>
                <a:cs typeface="Calibri" panose="020F0502020204030204" pitchFamily="34" charset="0"/>
              </a:rPr>
              <a:t>on his face,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eyes filled with amusement rather than blame</a:t>
            </a:r>
            <a:r>
              <a:rPr lang="en-US" altLang="zh-CN" sz="2000" b="1" i="1" dirty="0">
                <a:latin typeface="Calibri" panose="020F0502020204030204" pitchFamily="34" charset="0"/>
                <a:ea typeface="Calibri" panose="020F0502020204030204" pitchFamily="34" charset="0"/>
                <a:cs typeface="Calibri" panose="020F0502020204030204" pitchFamily="34" charset="0"/>
              </a:rPr>
              <a:t>. He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beamed/chuckled </a:t>
            </a:r>
            <a:r>
              <a:rPr lang="en-US" altLang="zh-CN" sz="2000" b="1" i="1" dirty="0">
                <a:latin typeface="Calibri" panose="020F0502020204030204" pitchFamily="34" charset="0"/>
                <a:ea typeface="Calibri" panose="020F0502020204030204" pitchFamily="34" charset="0"/>
                <a:cs typeface="Calibri" panose="020F0502020204030204" pitchFamily="34" charset="0"/>
              </a:rPr>
              <a:t>softly,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gently closing </a:t>
            </a:r>
            <a:r>
              <a:rPr lang="en-US" altLang="zh-CN" sz="2000" b="1" i="1" dirty="0">
                <a:latin typeface="Calibri" panose="020F0502020204030204" pitchFamily="34" charset="0"/>
                <a:ea typeface="Calibri" panose="020F0502020204030204" pitchFamily="34" charset="0"/>
                <a:cs typeface="Calibri" panose="020F0502020204030204" pitchFamily="34" charset="0"/>
              </a:rPr>
              <a:t>the album, and said, “You were never a great liar, you know.”</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854522" y="4115331"/>
            <a:ext cx="7135315" cy="584775"/>
          </a:xfrm>
          <a:prstGeom prst="rect">
            <a:avLst/>
          </a:prstGeom>
          <a:noFill/>
        </p:spPr>
        <p:txBody>
          <a:bodyPr wrap="square" rtlCol="0">
            <a:spAutoFit/>
          </a:bodyPr>
          <a:lstStyle/>
          <a:p>
            <a:pPr algn="ctr"/>
            <a:r>
              <a:rPr lang="zh-CN" altLang="en-US" sz="3200" b="1" dirty="0">
                <a:solidFill>
                  <a:srgbClr val="4D4D4D"/>
                </a:solidFill>
                <a:latin typeface="+mj-ea"/>
                <a:ea typeface="+mj-ea"/>
              </a:rPr>
              <a:t>温州市普通高中高三第二次适应性考试</a:t>
            </a:r>
            <a:endParaRPr lang="zh-CN" altLang="zh-CN" sz="3200" b="1" dirty="0">
              <a:solidFill>
                <a:srgbClr val="4D4D4D"/>
              </a:solidFill>
              <a:latin typeface="+mj-ea"/>
              <a:ea typeface="+mj-ea"/>
            </a:endParaRPr>
          </a:p>
        </p:txBody>
      </p:sp>
      <p:sp>
        <p:nvSpPr>
          <p:cNvPr id="16" name="文本框 15"/>
          <p:cNvSpPr txBox="1"/>
          <p:nvPr/>
        </p:nvSpPr>
        <p:spPr>
          <a:xfrm>
            <a:off x="5243805" y="2257786"/>
            <a:ext cx="6139542" cy="1631216"/>
          </a:xfrm>
          <a:prstGeom prst="rect">
            <a:avLst/>
          </a:prstGeom>
          <a:noFill/>
        </p:spPr>
        <p:txBody>
          <a:bodyPr wrap="square" rtlCol="0">
            <a:spAutoFit/>
          </a:bodyPr>
          <a:lstStyle/>
          <a:p>
            <a:pPr algn="ctr">
              <a:spcBef>
                <a:spcPts val="1200"/>
              </a:spcBef>
            </a:pPr>
            <a:r>
              <a:rPr lang="zh-CN" altLang="en-US" sz="3600" b="1" spc="100" dirty="0">
                <a:solidFill>
                  <a:srgbClr val="4D4D4D"/>
                </a:solidFill>
                <a:uFillTx/>
                <a:latin typeface="+mj-ea"/>
                <a:ea typeface="+mj-ea"/>
                <a:cs typeface="汉仪旗黑Y2-45W" panose="00020600040101010101" charset="-122"/>
              </a:rPr>
              <a:t> </a:t>
            </a:r>
            <a:r>
              <a:rPr lang="en-US" altLang="zh-CN" sz="3600" b="1" spc="100" dirty="0">
                <a:solidFill>
                  <a:srgbClr val="4D4D4D"/>
                </a:solidFill>
                <a:latin typeface="+mj-ea"/>
                <a:ea typeface="+mj-ea"/>
                <a:cs typeface="汉仪旗黑Y2-45W" panose="00020600040101010101" charset="-122"/>
              </a:rPr>
              <a:t>2025</a:t>
            </a:r>
            <a:r>
              <a:rPr lang="zh-CN" altLang="en-US" sz="3600" b="1" spc="100" dirty="0">
                <a:solidFill>
                  <a:srgbClr val="4D4D4D"/>
                </a:solidFill>
                <a:latin typeface="+mj-ea"/>
                <a:ea typeface="+mj-ea"/>
                <a:cs typeface="汉仪旗黑Y2-45W" panose="00020600040101010101" charset="-122"/>
              </a:rPr>
              <a:t>届首考备考冲刺：</a:t>
            </a:r>
            <a:endParaRPr lang="en-US" altLang="zh-CN" sz="3600" b="1" spc="100" dirty="0">
              <a:solidFill>
                <a:srgbClr val="4D4D4D"/>
              </a:solidFill>
              <a:latin typeface="+mj-ea"/>
              <a:ea typeface="+mj-ea"/>
              <a:cs typeface="汉仪旗黑Y2-45W" panose="00020600040101010101" charset="-122"/>
            </a:endParaRPr>
          </a:p>
          <a:p>
            <a:pPr algn="ctr">
              <a:spcBef>
                <a:spcPts val="1200"/>
              </a:spcBef>
            </a:pPr>
            <a:r>
              <a:rPr lang="zh-CN" altLang="en-US" sz="5400" b="1" spc="100" dirty="0">
                <a:solidFill>
                  <a:srgbClr val="4D4D4D"/>
                </a:solidFill>
                <a:latin typeface="+mj-ea"/>
                <a:ea typeface="+mj-ea"/>
                <a:cs typeface="汉仪旗黑Y2-45W" panose="00020600040101010101" charset="-122"/>
              </a:rPr>
              <a:t>读后续写极简构思</a:t>
            </a:r>
            <a:endParaRPr lang="zh-CN" altLang="en-US" sz="3600" b="1" spc="100" dirty="0">
              <a:solidFill>
                <a:srgbClr val="4D4D4D"/>
              </a:solidFill>
              <a:latin typeface="+mj-ea"/>
              <a:ea typeface="+mj-ea"/>
              <a:cs typeface="汉仪旗黑Y2-45W" panose="00020600040101010101" charset="-122"/>
            </a:endParaRPr>
          </a:p>
        </p:txBody>
      </p:sp>
      <p:grpSp>
        <p:nvGrpSpPr>
          <p:cNvPr id="22" name="组合 21"/>
          <p:cNvGrpSpPr/>
          <p:nvPr/>
        </p:nvGrpSpPr>
        <p:grpSpPr>
          <a:xfrm>
            <a:off x="6854461" y="5426614"/>
            <a:ext cx="3194607" cy="349294"/>
            <a:chOff x="11103" y="7649"/>
            <a:chExt cx="3879" cy="540"/>
          </a:xfrm>
        </p:grpSpPr>
        <p:sp>
          <p:nvSpPr>
            <p:cNvPr id="18" name="圆角矩形 17"/>
            <p:cNvSpPr/>
            <p:nvPr/>
          </p:nvSpPr>
          <p:spPr>
            <a:xfrm>
              <a:off x="11413" y="7649"/>
              <a:ext cx="3263" cy="540"/>
            </a:xfrm>
            <a:prstGeom prst="roundRect">
              <a:avLst>
                <a:gd name="adj" fmla="val 50000"/>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sp>
          <p:nvSpPr>
            <p:cNvPr id="17" name="文本框 16"/>
            <p:cNvSpPr txBox="1"/>
            <p:nvPr/>
          </p:nvSpPr>
          <p:spPr>
            <a:xfrm>
              <a:off x="11103" y="7665"/>
              <a:ext cx="3879" cy="523"/>
            </a:xfrm>
            <a:prstGeom prst="rect">
              <a:avLst/>
            </a:prstGeom>
            <a:noFill/>
            <a:ln>
              <a:noFill/>
            </a:ln>
          </p:spPr>
          <p:txBody>
            <a:bodyPr wrap="square" rtlCol="0">
              <a:spAutoFit/>
            </a:bodyPr>
            <a:lstStyle/>
            <a:p>
              <a:pPr algn="ctr"/>
              <a:r>
                <a:rPr lang="zh-CN" altLang="en-US" sz="1600" dirty="0">
                  <a:solidFill>
                    <a:schemeClr val="bg1"/>
                  </a:solidFill>
                  <a:latin typeface="+mj-ea"/>
                  <a:ea typeface="+mj-ea"/>
                </a:rPr>
                <a:t>北师大嘉兴附中 吴晨华</a:t>
              </a:r>
              <a:endParaRPr lang="zh-CN" altLang="en-US" sz="1600" dirty="0">
                <a:solidFill>
                  <a:schemeClr val="bg1"/>
                </a:solidFill>
                <a:latin typeface="+mj-ea"/>
                <a:ea typeface="+mj-ea"/>
              </a:endParaRPr>
            </a:p>
          </p:txBody>
        </p:sp>
      </p:grpSp>
      <p:cxnSp>
        <p:nvCxnSpPr>
          <p:cNvPr id="19" name="直接连接符 18"/>
          <p:cNvCxnSpPr/>
          <p:nvPr/>
        </p:nvCxnSpPr>
        <p:spPr>
          <a:xfrm>
            <a:off x="5092972" y="3916499"/>
            <a:ext cx="6663599" cy="0"/>
          </a:xfrm>
          <a:prstGeom prst="line">
            <a:avLst/>
          </a:prstGeom>
          <a:ln w="12700">
            <a:solidFill>
              <a:srgbClr val="3F1300"/>
            </a:solidFill>
          </a:ln>
        </p:spPr>
        <p:style>
          <a:lnRef idx="1">
            <a:schemeClr val="accent1"/>
          </a:lnRef>
          <a:fillRef idx="0">
            <a:schemeClr val="accent1"/>
          </a:fillRef>
          <a:effectRef idx="0">
            <a:schemeClr val="accent1"/>
          </a:effectRef>
          <a:fontRef idx="minor">
            <a:schemeClr val="tx1"/>
          </a:fontRef>
        </p:style>
      </p:cxnSp>
      <p:pic>
        <p:nvPicPr>
          <p:cNvPr id="20" name="图片 19" descr="16"/>
          <p:cNvPicPr>
            <a:picLocks noChangeAspect="1"/>
          </p:cNvPicPr>
          <p:nvPr/>
        </p:nvPicPr>
        <p:blipFill>
          <a:blip r:embed="rId1"/>
          <a:stretch>
            <a:fillRect/>
          </a:stretch>
        </p:blipFill>
        <p:spPr>
          <a:xfrm>
            <a:off x="9286875" y="227330"/>
            <a:ext cx="2722880" cy="2115185"/>
          </a:xfrm>
          <a:prstGeom prst="rect">
            <a:avLst/>
          </a:prstGeom>
        </p:spPr>
      </p:pic>
      <p:pic>
        <p:nvPicPr>
          <p:cNvPr id="21" name="图片 20" descr="17"/>
          <p:cNvPicPr>
            <a:picLocks noChangeAspect="1"/>
          </p:cNvPicPr>
          <p:nvPr/>
        </p:nvPicPr>
        <p:blipFill>
          <a:blip r:embed="rId2"/>
          <a:stretch>
            <a:fillRect/>
          </a:stretch>
        </p:blipFill>
        <p:spPr>
          <a:xfrm>
            <a:off x="182880" y="5377180"/>
            <a:ext cx="2426970" cy="1278890"/>
          </a:xfrm>
          <a:prstGeom prst="rect">
            <a:avLst/>
          </a:prstGeom>
        </p:spPr>
      </p:pic>
      <p:grpSp>
        <p:nvGrpSpPr>
          <p:cNvPr id="4" name="组合 3"/>
          <p:cNvGrpSpPr/>
          <p:nvPr/>
        </p:nvGrpSpPr>
        <p:grpSpPr>
          <a:xfrm>
            <a:off x="520960" y="1129005"/>
            <a:ext cx="3799114" cy="3873758"/>
            <a:chOff x="520960" y="1129005"/>
            <a:chExt cx="3799114" cy="3873758"/>
          </a:xfrm>
        </p:grpSpPr>
        <p:pic>
          <p:nvPicPr>
            <p:cNvPr id="2" name="图片 1"/>
            <p:cNvPicPr>
              <a:picLocks noChangeAspect="1"/>
            </p:cNvPicPr>
            <p:nvPr/>
          </p:nvPicPr>
          <p:blipFill>
            <a:blip r:embed="rId3"/>
            <a:stretch>
              <a:fillRect/>
            </a:stretch>
          </p:blipFill>
          <p:spPr>
            <a:xfrm>
              <a:off x="520960" y="1203649"/>
              <a:ext cx="3799114" cy="379911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椭圆 2"/>
            <p:cNvSpPr/>
            <p:nvPr/>
          </p:nvSpPr>
          <p:spPr>
            <a:xfrm>
              <a:off x="2034073" y="1129005"/>
              <a:ext cx="167951" cy="167951"/>
            </a:xfrm>
            <a:prstGeom prst="ellipse">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7"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2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S5  My feelings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Guilt and regret gave way to deep relief and appreciation.</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646331"/>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en-US" altLang="zh-CN" b="1" dirty="0">
                <a:latin typeface="Calibri" panose="020F0502020204030204" pitchFamily="34" charset="0"/>
                <a:cs typeface="Calibri" panose="020F0502020204030204" pitchFamily="34" charset="0"/>
              </a:rPr>
              <a:t>Guilt and regret </a:t>
            </a:r>
            <a:r>
              <a:rPr lang="zh-CN" altLang="en-US" b="1" dirty="0">
                <a:latin typeface="Calibri" panose="020F0502020204030204" pitchFamily="34" charset="0"/>
                <a:cs typeface="Calibri" panose="020F0502020204030204" pitchFamily="34" charset="0"/>
              </a:rPr>
              <a:t>虚拟表达</a:t>
            </a:r>
            <a:r>
              <a:rPr lang="en-US" altLang="zh-CN" b="1" dirty="0">
                <a:latin typeface="Calibri" panose="020F0502020204030204" pitchFamily="34" charset="0"/>
                <a:cs typeface="Calibri" panose="020F0502020204030204" pitchFamily="34" charset="0"/>
              </a:rPr>
              <a:t>: If only I had seen through his kindness earlier/ I had told him the truth!</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情绪转变表达</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The previous … faded away, replaced by/giving way to …</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198435" y="1867377"/>
            <a:ext cx="11832199" cy="646331"/>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B2. a)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我的心仿佛被一只看不见的手紧紧地攥着。我从没想过</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其实需要我的支持和肯定。曾经吞噬我的贪婪现在看起来如此荒谬</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真正重要的是我的哥哥，那个一直爱我、容忍我的人。</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164042" y="2545410"/>
            <a:ext cx="12027958"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It was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as if my heart was being clenched by an invisible hand</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never occurred to me that</a:t>
            </a:r>
            <a:r>
              <a:rPr lang="en-US" altLang="zh-CN" sz="2000" b="1" i="1" dirty="0">
                <a:latin typeface="Calibri" panose="020F0502020204030204" pitchFamily="34" charset="0"/>
                <a:ea typeface="Calibri" panose="020F0502020204030204" pitchFamily="34" charset="0"/>
                <a:cs typeface="Calibri" panose="020F0502020204030204" pitchFamily="34" charset="0"/>
              </a:rPr>
              <a:t> Brian actually needed my support and affirmation. The greed that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once</a:t>
            </a:r>
            <a:r>
              <a:rPr lang="en-US" altLang="zh-CN" sz="2000" b="1" i="1" dirty="0">
                <a:latin typeface="Calibri" panose="020F0502020204030204" pitchFamily="34" charset="0"/>
                <a:ea typeface="Calibri" panose="020F0502020204030204" pitchFamily="34" charset="0"/>
                <a:cs typeface="Calibri" panose="020F0502020204030204" pitchFamily="34" charset="0"/>
              </a:rPr>
              <a:t> consumed me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now</a:t>
            </a:r>
            <a:r>
              <a:rPr lang="en-US" altLang="zh-CN" sz="2000" b="1" i="1" dirty="0">
                <a:latin typeface="Calibri" panose="020F0502020204030204" pitchFamily="34" charset="0"/>
                <a:ea typeface="Calibri" panose="020F0502020204030204" pitchFamily="34" charset="0"/>
                <a:cs typeface="Calibri" panose="020F0502020204030204" pitchFamily="34" charset="0"/>
              </a:rPr>
              <a:t> seemed so ridiculous - what truly mattered was my brother,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the one who had always loved and tolerated me</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189470" y="3611470"/>
            <a:ext cx="12002530" cy="646331"/>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B2. b)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在那一刻，我突然明白，这些年来我一直被愧疚所累，而</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早已选择让它淡去。多年来，我一直认为自己是他的守护者，但实际上是</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，他默默地扛起了我秘密的重担，用我不配得到的宽容保护着我。</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26795" y="4239984"/>
            <a:ext cx="11701205"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At that moment,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dawned on me that </a:t>
            </a:r>
            <a:r>
              <a:rPr lang="en-US" altLang="zh-CN" sz="2000" b="1" i="1" dirty="0">
                <a:latin typeface="Calibri" panose="020F0502020204030204" pitchFamily="34" charset="0"/>
                <a:ea typeface="Calibri" panose="020F0502020204030204" pitchFamily="34" charset="0"/>
                <a:cs typeface="Calibri" panose="020F0502020204030204" pitchFamily="34" charset="0"/>
              </a:rPr>
              <a:t>while I had been burdened by guilt for years, Brian had long ago chosen to let it go/fade away.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For years</a:t>
            </a:r>
            <a:r>
              <a:rPr lang="en-US" altLang="zh-CN" sz="2000" b="1" i="1" dirty="0">
                <a:latin typeface="Calibri" panose="020F0502020204030204" pitchFamily="34" charset="0"/>
                <a:ea typeface="Calibri" panose="020F0502020204030204" pitchFamily="34" charset="0"/>
                <a:cs typeface="Calibri" panose="020F0502020204030204" pitchFamily="34" charset="0"/>
              </a:rPr>
              <a:t>, I had believed myself his guardian, but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was</a:t>
            </a:r>
            <a:r>
              <a:rPr lang="en-US" altLang="zh-CN" sz="2000" b="1" i="1" dirty="0">
                <a:latin typeface="Calibri" panose="020F0502020204030204" pitchFamily="34" charset="0"/>
                <a:ea typeface="Calibri" panose="020F0502020204030204" pitchFamily="34" charset="0"/>
                <a:cs typeface="Calibri" panose="020F0502020204030204" pitchFamily="34" charset="0"/>
              </a:rPr>
              <a:t> Brian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who</a:t>
            </a:r>
            <a:r>
              <a:rPr lang="en-US" altLang="zh-CN" sz="2000" b="1" i="1" dirty="0">
                <a:latin typeface="Calibri" panose="020F0502020204030204" pitchFamily="34" charset="0"/>
                <a:ea typeface="Calibri" panose="020F0502020204030204" pitchFamily="34" charset="0"/>
                <a:cs typeface="Calibri" panose="020F0502020204030204" pitchFamily="34" charset="0"/>
              </a:rPr>
              <a:t> had quietly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shouldered the weight of my secret</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shielding/protecting me with forgiveness I never deserved</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79773" y="5459664"/>
            <a:ext cx="11832199"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B3.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要是我早点看出他的慷慨大度</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告诉他事实就好了！之前的愧疚感渐渐消散，取而代之的是深深的感激，钦佩和理解。</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245456" y="5842337"/>
            <a:ext cx="12098944" cy="1015663"/>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If only I had seen through his kindness and generosity earlier! If only I had told him the truth earlier!</a:t>
            </a:r>
            <a:endPar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The previous guilt faded away</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replaced by /giving way to </a:t>
            </a:r>
            <a:r>
              <a:rPr lang="en-US" altLang="zh-CN" sz="2000" b="1" i="1" dirty="0">
                <a:latin typeface="Calibri" panose="020F0502020204030204" pitchFamily="34" charset="0"/>
                <a:ea typeface="Calibri" panose="020F0502020204030204" pitchFamily="34" charset="0"/>
                <a:cs typeface="Calibri" panose="020F0502020204030204" pitchFamily="34" charset="0"/>
              </a:rPr>
              <a:t>a deep sense of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gratitude</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appreciation</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understanding</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1 </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：兄弟情的真正意义在于互相理解、照顾与宽容</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482575"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B4. a) </a:t>
            </a:r>
            <a:r>
              <a:rPr lang="zh-CN" altLang="en-US" b="1" dirty="0">
                <a:solidFill>
                  <a:prstClr val="black"/>
                </a:solidFill>
                <a:latin typeface="Calibri" panose="020F0502020204030204" pitchFamily="34" charset="0"/>
                <a:cs typeface="Calibri" panose="020F0502020204030204" pitchFamily="34" charset="0"/>
              </a:rPr>
              <a:t>这些年来，我一直以为自己是那个扮演保护者角色的人。我压根没想到，那个曾经被我认为弱小的</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cs typeface="Calibri" panose="020F0502020204030204" pitchFamily="34" charset="0"/>
              </a:rPr>
              <a:t>，一直在默默地守护着我。</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463469"/>
            <a:ext cx="11221134" cy="1200329"/>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All these years, I had assumed I was the one in the role of protector.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Never in my wildest dream had I thought </a:t>
            </a:r>
            <a:r>
              <a:rPr lang="en-US" altLang="zh-CN" sz="2400" b="1" i="1" dirty="0">
                <a:latin typeface="Calibri" panose="020F0502020204030204" pitchFamily="34" charset="0"/>
                <a:ea typeface="Calibri" panose="020F0502020204030204" pitchFamily="34" charset="0"/>
                <a:cs typeface="Calibri" panose="020F0502020204030204" pitchFamily="34" charset="0"/>
              </a:rPr>
              <a:t>it was Brian,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weak and small </a:t>
            </a:r>
            <a:r>
              <a:rPr lang="en-US" altLang="zh-CN" sz="2400" b="1" i="1" dirty="0">
                <a:latin typeface="Calibri" panose="020F0502020204030204" pitchFamily="34" charset="0"/>
                <a:ea typeface="Calibri" panose="020F0502020204030204" pitchFamily="34" charset="0"/>
                <a:cs typeface="Calibri" panose="020F0502020204030204" pitchFamily="34" charset="0"/>
              </a:rPr>
              <a:t>as I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once thought</a:t>
            </a:r>
            <a:r>
              <a:rPr lang="en-US" altLang="zh-CN" sz="2400" b="1" i="1" dirty="0">
                <a:latin typeface="Calibri" panose="020F0502020204030204" pitchFamily="34" charset="0"/>
                <a:ea typeface="Calibri" panose="020F0502020204030204" pitchFamily="34" charset="0"/>
                <a:cs typeface="Calibri" panose="020F0502020204030204" pitchFamily="34" charset="0"/>
              </a:rPr>
              <a:t>, that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silently</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safeguarded</a:t>
            </a:r>
            <a:r>
              <a:rPr lang="en-US" altLang="zh-CN" sz="2400" b="1" i="1" dirty="0">
                <a:latin typeface="Calibri" panose="020F0502020204030204" pitchFamily="34" charset="0"/>
                <a:ea typeface="Calibri" panose="020F0502020204030204" pitchFamily="34" charset="0"/>
                <a:cs typeface="Calibri" panose="020F0502020204030204" pitchFamily="34" charset="0"/>
              </a:rPr>
              <a:t> me.</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340957" y="4645154"/>
            <a:ext cx="11482575"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B4. b)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这段经历在我的生命中留下了不可磨灭的印记，让我懂得兄弟情与个子大小，力量强弱无关，而关乎互相理解、照顾与宽容。</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400966" y="5316053"/>
            <a:ext cx="11221134" cy="1200329"/>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This experience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has left an indelible mark on </a:t>
            </a:r>
            <a:r>
              <a:rPr lang="en-US" altLang="zh-CN" sz="2400" b="1" i="1" dirty="0">
                <a:latin typeface="Calibri" panose="020F0502020204030204" pitchFamily="34" charset="0"/>
                <a:ea typeface="Calibri" panose="020F0502020204030204" pitchFamily="34" charset="0"/>
                <a:cs typeface="Calibri" panose="020F0502020204030204" pitchFamily="34" charset="0"/>
              </a:rPr>
              <a:t>my life, teaching me that/allowing me to understand that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brotherhood has nothing to do with size, age and strength, but rather with mutual understanding, care and tolerance</a:t>
            </a:r>
            <a:endPar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2</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：自然点题</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693703"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B5.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倘若未曾发现这张照片，我永远不会意识到看似柔弱的</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，用他的方式默默地守护着我，成为我真正的守护者。自那以后，我们兄弟俩分享秘密，互相守护，彼此越来越合拍（默契）了（</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grow in tune with each other)</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463469"/>
            <a:ext cx="11471414" cy="1569660"/>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I not come across this photo</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never have realized </a:t>
            </a:r>
            <a:r>
              <a:rPr lang="en-US" altLang="zh-CN" sz="2400" b="1" i="1" dirty="0">
                <a:latin typeface="Calibri" panose="020F0502020204030204" pitchFamily="34" charset="0"/>
                <a:ea typeface="Calibri" panose="020F0502020204030204" pitchFamily="34" charset="0"/>
                <a:cs typeface="Calibri" panose="020F0502020204030204" pitchFamily="34" charset="0"/>
              </a:rPr>
              <a:t>the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seemingly</a:t>
            </a:r>
            <a:r>
              <a:rPr lang="en-US" altLang="zh-CN" sz="2400" b="1" i="1" dirty="0">
                <a:latin typeface="Calibri" panose="020F0502020204030204" pitchFamily="34" charset="0"/>
                <a:ea typeface="Calibri" panose="020F0502020204030204" pitchFamily="34" charset="0"/>
                <a:cs typeface="Calibri" panose="020F0502020204030204" pitchFamily="34" charset="0"/>
              </a:rPr>
              <a:t> weak and small Brian, (who seemed delicate and weak), had been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watching over </a:t>
            </a:r>
            <a:r>
              <a:rPr lang="en-US" altLang="zh-CN" sz="2400" b="1" i="1" dirty="0">
                <a:latin typeface="Calibri" panose="020F0502020204030204" pitchFamily="34" charset="0"/>
                <a:ea typeface="Calibri" panose="020F0502020204030204" pitchFamily="34" charset="0"/>
                <a:cs typeface="Calibri" panose="020F0502020204030204" pitchFamily="34" charset="0"/>
              </a:rPr>
              <a:t>me in his own way,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being my true guardian angel</a:t>
            </a:r>
            <a:r>
              <a:rPr lang="en-US" altLang="zh-CN" sz="2400" b="1" i="1" dirty="0">
                <a:latin typeface="Calibri" panose="020F0502020204030204" pitchFamily="34" charset="0"/>
                <a:ea typeface="Calibri" panose="020F0502020204030204" pitchFamily="34" charset="0"/>
                <a:cs typeface="Calibri" panose="020F0502020204030204" pitchFamily="34" charset="0"/>
              </a:rPr>
              <a:t>. Ever since then, Brian and I have shared everything, protected each other, and grown increasingly in tune with each other.</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205938" y="5091195"/>
            <a:ext cx="11693703"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B5. b)</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我深吸一口气，凝视着他的眼睛</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200" b="1" dirty="0">
                <a:solidFill>
                  <a:prstClr val="black"/>
                </a:solidFill>
                <a:latin typeface="Calibri" panose="020F0502020204030204" pitchFamily="34" charset="0"/>
                <a:ea typeface="Calibri" panose="020F0502020204030204" pitchFamily="34" charset="0"/>
                <a:cs typeface="Calibri" panose="020F0502020204030204" pitchFamily="34" charset="0"/>
              </a:rPr>
              <a:t>与前文不敢直视呼应</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，终于鼓起勇气说：“对不起，</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。我欠你一个第一名。对我来说，你永远是最好的哥哥。”</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325590" y="5668603"/>
            <a:ext cx="1147141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Drawing a deep breath, peering into his eyes</a:t>
            </a:r>
            <a:r>
              <a:rPr lang="en-US" altLang="zh-CN" sz="2400" b="1" i="1" dirty="0">
                <a:latin typeface="Calibri" panose="020F0502020204030204" pitchFamily="34" charset="0"/>
                <a:ea typeface="Calibri" panose="020F0502020204030204" pitchFamily="34" charset="0"/>
                <a:cs typeface="Calibri" panose="020F0502020204030204" pitchFamily="34" charset="0"/>
              </a:rPr>
              <a:t>, I finally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mustered the courage</a:t>
            </a:r>
            <a:r>
              <a:rPr lang="en-US" altLang="zh-CN" sz="2400" b="1" i="1" dirty="0">
                <a:latin typeface="Calibri" panose="020F0502020204030204" pitchFamily="34" charset="0"/>
                <a:ea typeface="Calibri" panose="020F0502020204030204" pitchFamily="34" charset="0"/>
                <a:cs typeface="Calibri" panose="020F0502020204030204" pitchFamily="34" charset="0"/>
              </a:rPr>
              <a:t>, “I’m sorry, Brian. I owe you a real first place. To me, you are always the best brother.”</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3</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：画面定格</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693703" cy="369332"/>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B6.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我一言不发，把相册放到一边，走上前去，紧紧地拥抱了他，发誓从今往后要做一个更好的兄弟。</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248316"/>
            <a:ext cx="1147141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Without a word</a:t>
            </a:r>
            <a:r>
              <a:rPr lang="en-US" altLang="zh-CN" sz="2400" b="1" i="1" dirty="0">
                <a:latin typeface="Calibri" panose="020F0502020204030204" pitchFamily="34" charset="0"/>
                <a:ea typeface="Calibri" panose="020F0502020204030204" pitchFamily="34" charset="0"/>
                <a:cs typeface="Calibri" panose="020F0502020204030204" pitchFamily="34" charset="0"/>
              </a:rPr>
              <a:t>, I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set</a:t>
            </a:r>
            <a:r>
              <a:rPr lang="en-US" altLang="zh-CN" sz="2400" b="1" i="1" dirty="0">
                <a:latin typeface="Calibri" panose="020F0502020204030204" pitchFamily="34" charset="0"/>
                <a:ea typeface="Calibri" panose="020F0502020204030204" pitchFamily="34" charset="0"/>
                <a:cs typeface="Calibri" panose="020F0502020204030204" pitchFamily="34" charset="0"/>
              </a:rPr>
              <a:t> the album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aside</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stepped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forward</a:t>
            </a:r>
            <a:r>
              <a:rPr lang="en-US" altLang="zh-CN" sz="2400" b="1" i="1" dirty="0">
                <a:latin typeface="Calibri" panose="020F0502020204030204" pitchFamily="34" charset="0"/>
                <a:ea typeface="Calibri" panose="020F0502020204030204" pitchFamily="34" charset="0"/>
                <a:cs typeface="Calibri" panose="020F0502020204030204" pitchFamily="34" charset="0"/>
              </a:rPr>
              <a:t> and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pulled</a:t>
            </a:r>
            <a:r>
              <a:rPr lang="en-US" altLang="zh-CN" sz="2400" b="1" i="1" dirty="0">
                <a:latin typeface="Calibri" panose="020F0502020204030204" pitchFamily="34" charset="0"/>
                <a:ea typeface="Calibri" panose="020F0502020204030204" pitchFamily="34" charset="0"/>
                <a:cs typeface="Calibri" panose="020F0502020204030204" pitchFamily="34" charset="0"/>
              </a:rPr>
              <a:t> him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into a tight hug/embraced him tightly</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vowing to be a better brother since then</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360350" y="4310717"/>
            <a:ext cx="11693703" cy="369332"/>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B6. b)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我凝视着他，渐弱的阳光在他苍白的脸上洒下柔和的光，让他看起来更小了，却又不知为何，显得更强大了。</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424019" y="4691634"/>
            <a:ext cx="11471414"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I stared at him, the fading sunlight casting a soft glow over his pale face,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making him seem smaller —and yet somehow, stronger.</a:t>
            </a:r>
            <a:endPar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1298" y="711305"/>
            <a:ext cx="11684488" cy="6001643"/>
          </a:xfrm>
          <a:prstGeom prst="rect">
            <a:avLst/>
          </a:prstGeom>
          <a:noFill/>
        </p:spPr>
        <p:txBody>
          <a:bodyPr wrap="square">
            <a:spAutoFit/>
          </a:bodyPr>
          <a:lstStyle/>
          <a:p>
            <a:pPr lvl="0" algn="just">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          I was enjoying the photos when one caught my eye. </a:t>
            </a:r>
            <a:r>
              <a:rPr lang="en-US" altLang="zh-CN" sz="2400"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clutched tightly in my hand and our beautifully carved pumpkin proudly displayed beside as the principal smiled. Frowning, I flipped the photo over and froze. There, printed neatly beneath the corner, was “Photo by Official Photographer Brian”. Staring at the image, my heart pounded wildly, my fingers trembled nervously, and my breath caught sharply in my throat. Not home with a cold, not missing the moment—he was just right there, capturing every moment I thought he hadn't witnessed. I pulled out the photograph and turned to face him, voice barely a whisper.</a:t>
            </a:r>
            <a:endParaRPr lang="en-US" altLang="zh-CN" sz="2400" i="1" dirty="0">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         “You actually knew and didn’t say anything?” I was shocked. </a:t>
            </a:r>
            <a:r>
              <a:rPr lang="en-US" altLang="zh-CN" sz="2400" i="1" dirty="0">
                <a:latin typeface="Calibri" panose="020F0502020204030204" pitchFamily="34" charset="0"/>
                <a:ea typeface="Calibri" panose="020F0502020204030204" pitchFamily="34" charset="0"/>
                <a:cs typeface="Calibri" panose="020F0502020204030204" pitchFamily="34" charset="0"/>
              </a:rPr>
              <a:t>Brian merely beamed on me and nodded his head, “Because it was never about money. I asked for half only to prove I could be useful just like you. And more importantly, we created something beautiful together, and that was enough.” His voice was low, yet each word hit me like a hammer. It never occurred to me that Brian actually needed my support and affirmation. The previous guilt faded away, giving way to a deep sense of gratitude, appreciation and understanding. Had I not come across this photo, I would never have realized the seemingly weak and small Brian had been watching over me in his own way, being my true guardian angel. </a:t>
            </a:r>
            <a:endParaRPr lang="en-US" altLang="zh-C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组合 2"/>
          <p:cNvGrpSpPr/>
          <p:nvPr/>
        </p:nvGrpSpPr>
        <p:grpSpPr>
          <a:xfrm>
            <a:off x="-65315" y="65314"/>
            <a:ext cx="1019810" cy="661376"/>
            <a:chOff x="9478" y="2379"/>
            <a:chExt cx="1275" cy="827"/>
          </a:xfrm>
        </p:grpSpPr>
        <p:sp>
          <p:nvSpPr>
            <p:cNvPr id="7" name="椭圆 6"/>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04</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9" name="文本框 8"/>
          <p:cNvSpPr txBox="1"/>
          <p:nvPr/>
        </p:nvSpPr>
        <p:spPr>
          <a:xfrm>
            <a:off x="818733" y="164241"/>
            <a:ext cx="4369270" cy="523220"/>
          </a:xfrm>
          <a:prstGeom prst="rect">
            <a:avLst/>
          </a:prstGeom>
          <a:noFill/>
        </p:spPr>
        <p:txBody>
          <a:bodyPr wrap="square" rtlCol="0">
            <a:spAutoFit/>
          </a:bodyPr>
          <a:lstStyle/>
          <a:p>
            <a:r>
              <a:rPr lang="zh-CN" altLang="en-US" sz="2800" b="1" dirty="0">
                <a:solidFill>
                  <a:prstClr val="black">
                    <a:lumMod val="65000"/>
                    <a:lumOff val="35000"/>
                  </a:prstClr>
                </a:solidFill>
                <a:ea typeface="阿里巴巴普惠体 R" panose="00020600040101010101" pitchFamily="18" charset="-122"/>
              </a:rPr>
              <a:t>下水作文</a:t>
            </a:r>
            <a:r>
              <a:rPr lang="en-US" altLang="zh-CN" sz="2800" b="1" dirty="0">
                <a:solidFill>
                  <a:prstClr val="black">
                    <a:lumMod val="65000"/>
                    <a:lumOff val="35000"/>
                  </a:prstClr>
                </a:solidFill>
                <a:ea typeface="阿里巴巴普惠体 R" panose="00020600040101010101" pitchFamily="18" charset="-122"/>
              </a:rPr>
              <a:t>1</a:t>
            </a:r>
            <a:r>
              <a:rPr lang="zh-CN" altLang="en-US" sz="2800" b="1" dirty="0">
                <a:solidFill>
                  <a:prstClr val="black">
                    <a:lumMod val="65000"/>
                    <a:lumOff val="35000"/>
                  </a:prstClr>
                </a:solidFill>
                <a:ea typeface="阿里巴巴普惠体 R" panose="00020600040101010101" pitchFamily="18" charset="-122"/>
              </a:rPr>
              <a:t>（简约版）</a:t>
            </a:r>
            <a:endParaRPr lang="zh-CN" altLang="en-US" sz="2800" b="1" spc="100" dirty="0">
              <a:solidFill>
                <a:srgbClr val="3F1300"/>
              </a:solidFill>
              <a:latin typeface="+mj-ea"/>
              <a:cs typeface="汉仪旗黑Y2-45W"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1298" y="711305"/>
            <a:ext cx="11684488" cy="5940088"/>
          </a:xfrm>
          <a:prstGeom prst="rect">
            <a:avLst/>
          </a:prstGeom>
          <a:noFill/>
        </p:spPr>
        <p:txBody>
          <a:bodyPr wrap="square">
            <a:spAutoFit/>
          </a:bodyPr>
          <a:lstStyle/>
          <a:p>
            <a:pPr lvl="0" algn="just">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          I was enjoying the photos when one caught my eye. </a:t>
            </a:r>
            <a:r>
              <a:rPr lang="en-US" altLang="zh-CN" sz="2000"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clutched tightly in my hand and our beautifully carved pumpkin proudly displayed beside as the principal smiled. Frowning, I flipped the photo over and froze. There, printed neatly beneath the corner, was “Photo by Official Photographer Brian”. Staring at the image, my heart pounded wildly, my fingers trembled nervously, and my breath caught sharply in my throat. Had he known all along and simply chosen silence? Not home with a cold, not missing the moment—he was just right there, capturing every moment I thought he hadn't witnessed. Sunlight streamed through the dusty window, shedding light on the image as if mocking my ignorance. With my hands trembling, I turned to face him, voice barely a whisper.</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         “You actually knew and didn’t say anything?” I was shocked. </a:t>
            </a:r>
            <a:r>
              <a:rPr lang="en-US" altLang="zh-CN" sz="2000" i="1" dirty="0">
                <a:latin typeface="Calibri" panose="020F0502020204030204" pitchFamily="34" charset="0"/>
                <a:ea typeface="Calibri" panose="020F0502020204030204" pitchFamily="34" charset="0"/>
                <a:cs typeface="Calibri" panose="020F0502020204030204" pitchFamily="34" charset="0"/>
              </a:rPr>
              <a:t>Brian merely beamed on me and nodded his head, “Because it was never about money. I asked for half only to prove I could be useful just like you. And more importantly, we created something beautiful together, and that was enough.” His voice was low, yet each word hit me like a hammer. It was as if my heart was being clenched by an invisible hand. It never occurred to me that Brian actually needed my support and affirmation. The greed that once consumed me now seemed so ridiculous -what truly mattered was my brother, the one who had always loved and tolerated me. If only I had seen through his kindness and generosity earlier! If only I had told him the truth earlier! The previous guilt faded away, giving way to a deep sense of gratitude, appreciation and understanding. Had I not come across this photo, I would never have realized the seemingly weak and small Brian had been watching over me in his own way, being my true guardian angel. Drawing a deep breath, peering into his eyes, I finally mustered the courage, “I’m sorry, Brian. I owe you a real first place. To me, you are always the best brother.”</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组合 2"/>
          <p:cNvGrpSpPr/>
          <p:nvPr/>
        </p:nvGrpSpPr>
        <p:grpSpPr>
          <a:xfrm>
            <a:off x="0" y="65314"/>
            <a:ext cx="1019810" cy="661376"/>
            <a:chOff x="9478" y="2379"/>
            <a:chExt cx="1275" cy="827"/>
          </a:xfrm>
        </p:grpSpPr>
        <p:sp>
          <p:nvSpPr>
            <p:cNvPr id="7" name="椭圆 6"/>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04</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9" name="文本框 8"/>
          <p:cNvSpPr txBox="1"/>
          <p:nvPr/>
        </p:nvSpPr>
        <p:spPr>
          <a:xfrm>
            <a:off x="884048" y="164241"/>
            <a:ext cx="4369270" cy="523220"/>
          </a:xfrm>
          <a:prstGeom prst="rect">
            <a:avLst/>
          </a:prstGeom>
          <a:noFill/>
        </p:spPr>
        <p:txBody>
          <a:bodyPr wrap="square" rtlCol="0">
            <a:spAutoFit/>
          </a:bodyPr>
          <a:lstStyle/>
          <a:p>
            <a:r>
              <a:rPr lang="zh-CN" altLang="en-US" sz="2800" b="1" dirty="0">
                <a:solidFill>
                  <a:prstClr val="black">
                    <a:lumMod val="65000"/>
                    <a:lumOff val="35000"/>
                  </a:prstClr>
                </a:solidFill>
                <a:ea typeface="阿里巴巴普惠体 R" panose="00020600040101010101" pitchFamily="18" charset="-122"/>
              </a:rPr>
              <a:t>下水作文</a:t>
            </a:r>
            <a:r>
              <a:rPr lang="en-US" altLang="zh-CN" sz="2800" b="1" dirty="0">
                <a:solidFill>
                  <a:prstClr val="black">
                    <a:lumMod val="65000"/>
                    <a:lumOff val="35000"/>
                  </a:prstClr>
                </a:solidFill>
                <a:ea typeface="阿里巴巴普惠体 R" panose="00020600040101010101" pitchFamily="18" charset="-122"/>
              </a:rPr>
              <a:t>2</a:t>
            </a:r>
            <a:r>
              <a:rPr lang="zh-CN" altLang="en-US" sz="2800" b="1" dirty="0">
                <a:solidFill>
                  <a:prstClr val="black">
                    <a:lumMod val="65000"/>
                    <a:lumOff val="35000"/>
                  </a:prstClr>
                </a:solidFill>
                <a:ea typeface="阿里巴巴普惠体 R" panose="00020600040101010101" pitchFamily="18" charset="-122"/>
              </a:rPr>
              <a:t>（语言积累版）</a:t>
            </a:r>
            <a:endParaRPr lang="zh-CN" altLang="en-US" sz="2800" b="1" spc="100" dirty="0">
              <a:solidFill>
                <a:srgbClr val="3F1300"/>
              </a:solidFill>
              <a:latin typeface="+mj-ea"/>
              <a:cs typeface="汉仪旗黑Y2-45W"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5" name="文本框 14"/>
          <p:cNvSpPr txBox="1"/>
          <p:nvPr/>
        </p:nvSpPr>
        <p:spPr>
          <a:xfrm>
            <a:off x="5660286" y="2703233"/>
            <a:ext cx="60458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600" normalizeH="0" baseline="0" noProof="0" dirty="0">
                <a:ln>
                  <a:noFill/>
                </a:ln>
                <a:solidFill>
                  <a:srgbClr val="3F1300"/>
                </a:solidFill>
                <a:effectLst/>
                <a:uLnTx/>
                <a:uFillTx/>
                <a:latin typeface="Cambria" panose="02040503050406030204" pitchFamily="18" charset="0"/>
                <a:ea typeface="汉仪旗黑Y2-45W" panose="00020600040101010101" charset="-122"/>
              </a:rPr>
              <a:t>Thanks for </a:t>
            </a:r>
            <a:r>
              <a:rPr kumimoji="0" lang="en-US" altLang="zh-CN" sz="5400" b="1" i="0" u="none" strike="noStrike" kern="1200" cap="none" spc="600" normalizeH="0" baseline="0" noProof="0" dirty="0">
                <a:ln>
                  <a:noFill/>
                </a:ln>
                <a:solidFill>
                  <a:srgbClr val="3F1300"/>
                </a:solidFill>
                <a:effectLst/>
                <a:uLnTx/>
                <a:uFillTx/>
                <a:latin typeface="Cambria" panose="02040503050406030204" pitchFamily="18" charset="0"/>
                <a:ea typeface="Cambria" panose="02040503050406030204" pitchFamily="18" charset="0"/>
              </a:rPr>
              <a:t>your attention</a:t>
            </a:r>
            <a:endParaRPr kumimoji="0" lang="zh-CN" altLang="en-US" sz="5400" b="1" i="0" u="none" strike="noStrike" kern="1200" cap="none" spc="600" normalizeH="0" baseline="0" noProof="0" dirty="0">
              <a:ln>
                <a:noFill/>
              </a:ln>
              <a:solidFill>
                <a:srgbClr val="3F1300"/>
              </a:solidFill>
              <a:effectLst/>
              <a:uLnTx/>
              <a:uFillTx/>
              <a:latin typeface="Cambria" panose="02040503050406030204" pitchFamily="18" charset="0"/>
              <a:ea typeface="汉仪旗黑Y2-45W" panose="00020600040101010101" charset="-122"/>
            </a:endParaRPr>
          </a:p>
        </p:txBody>
      </p:sp>
      <p:pic>
        <p:nvPicPr>
          <p:cNvPr id="20" name="图片 19" descr="16"/>
          <p:cNvPicPr>
            <a:picLocks noChangeAspect="1"/>
          </p:cNvPicPr>
          <p:nvPr/>
        </p:nvPicPr>
        <p:blipFill>
          <a:blip r:embed="rId1"/>
          <a:stretch>
            <a:fillRect/>
          </a:stretch>
        </p:blipFill>
        <p:spPr>
          <a:xfrm>
            <a:off x="9286875" y="227330"/>
            <a:ext cx="2722880" cy="2115185"/>
          </a:xfrm>
          <a:prstGeom prst="rect">
            <a:avLst/>
          </a:prstGeom>
        </p:spPr>
      </p:pic>
      <p:pic>
        <p:nvPicPr>
          <p:cNvPr id="21" name="图片 20" descr="17"/>
          <p:cNvPicPr>
            <a:picLocks noChangeAspect="1"/>
          </p:cNvPicPr>
          <p:nvPr/>
        </p:nvPicPr>
        <p:blipFill>
          <a:blip r:embed="rId2"/>
          <a:stretch>
            <a:fillRect/>
          </a:stretch>
        </p:blipFill>
        <p:spPr>
          <a:xfrm>
            <a:off x="182880" y="5377180"/>
            <a:ext cx="2426970" cy="1278890"/>
          </a:xfrm>
          <a:prstGeom prst="rect">
            <a:avLst/>
          </a:prstGeom>
        </p:spPr>
      </p:pic>
      <p:pic>
        <p:nvPicPr>
          <p:cNvPr id="5" name="图片 4"/>
          <p:cNvPicPr>
            <a:picLocks noChangeAspect="1"/>
          </p:cNvPicPr>
          <p:nvPr/>
        </p:nvPicPr>
        <p:blipFill>
          <a:blip r:embed="rId3"/>
          <a:srcRect b="7787"/>
          <a:stretch>
            <a:fillRect/>
          </a:stretch>
        </p:blipFill>
        <p:spPr>
          <a:xfrm>
            <a:off x="903513" y="942391"/>
            <a:ext cx="4553339" cy="419877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01</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3381375" cy="521970"/>
          </a:xfrm>
          <a:prstGeom prst="rect">
            <a:avLst/>
          </a:prstGeom>
          <a:noFill/>
        </p:spPr>
        <p:txBody>
          <a:bodyPr wrap="square" rtlCol="0">
            <a:spAutoFit/>
          </a:bodyPr>
          <a:lstStyle/>
          <a:p>
            <a:r>
              <a:rPr lang="zh-CN" altLang="en-US" sz="2800" b="1" spc="100" dirty="0">
                <a:solidFill>
                  <a:srgbClr val="3F1300"/>
                </a:solidFill>
                <a:uFillTx/>
                <a:latin typeface="+mj-ea"/>
                <a:ea typeface="+mj-ea"/>
                <a:cs typeface="汉仪旗黑Y2-45W" panose="00020600040101010101" charset="-122"/>
              </a:rPr>
              <a:t>原文呈现</a:t>
            </a:r>
            <a:endParaRPr lang="zh-CN" altLang="en-US" sz="2800" b="1" spc="100" dirty="0">
              <a:solidFill>
                <a:srgbClr val="3F1300"/>
              </a:solidFill>
              <a:uFillTx/>
              <a:latin typeface="+mj-ea"/>
              <a:ea typeface="+mj-ea"/>
              <a:cs typeface="汉仪旗黑Y2-45W" panose="00020600040101010101" charset="-122"/>
            </a:endParaRPr>
          </a:p>
        </p:txBody>
      </p:sp>
      <p:sp>
        <p:nvSpPr>
          <p:cNvPr id="2" name="文本框 1"/>
          <p:cNvSpPr txBox="1"/>
          <p:nvPr/>
        </p:nvSpPr>
        <p:spPr>
          <a:xfrm>
            <a:off x="306104" y="812019"/>
            <a:ext cx="11665072" cy="5632311"/>
          </a:xfrm>
          <a:prstGeom prst="rect">
            <a:avLst/>
          </a:prstGeom>
          <a:noFill/>
        </p:spPr>
        <p:txBody>
          <a:bodyPr wrap="square">
            <a:spAutoFit/>
          </a:bodyPr>
          <a:lstStyle/>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I’d always been told to take care of my older brother, Brian, who was born weak and small.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often tie his shoes or prepare another glass of water for him. My mom saw my larger size and strong body as a sign that I was to be a kind of guardian angel(</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守护天使</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for Brian. However, that was not the case.</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One day our school sponsored a pumpkin-carving contest. First prize was $100, and I knew just how I would spend it. There was a brand-new game I was dying to own. So I decided the first place bonus definitely had to land in my pocket.</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When I had to carve the perfect pumpkin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picked out, it dawned on me that with my big clumsy fingers I'd surely screw it up(</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搞砸</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thought of Brian's smaller, delicate hands and knew he was the man for the job. I immediately begged Brian. Unexpectedly, he asked for a cut. That was fifty-fifty. Quickly doing the math in my head, I figured out even if I split (</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分摊</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first prize, I'd still have enough cash for the game. So I gave in to Brian’s demands. With skillful hands Brian carved the perfect face, and now we had the best pumpkin ever.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Then the unexpected happened: We came in second. Unfortunately, second prize was only $50, and I needed every penny of that to buy the game. The day of the awards ceremony, the principal handed over the money to me because Brian was home, sick with cold.</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If he really wanted to win, he would have been here today, I thought to myself, justifying stealing the cash from under poor Brian's runny nose. With hardly a thought, I ran to the store and bought my dream game. That night when Brian asked if we had won, I denied, afraid to look into his eyes.</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whole thing was never mentioned again until the day when Brian was packing for college. I played my usual role in helping him pack when I came across an old album filled with photos he had taken as the school photographer.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algn="just" defTabSz="266700">
              <a:spcAft>
                <a:spcPct val="0"/>
              </a:spcAft>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Para.1 I was enjoying the photos when one caught my eye.</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algn="just" defTabSz="266700">
              <a:spcAft>
                <a:spcPct val="0"/>
              </a:spcAft>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Para.2 “You actually knew and didn't say anything?” I was shocked.</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02</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4369270" cy="523220"/>
          </a:xfrm>
          <a:prstGeom prst="rect">
            <a:avLst/>
          </a:prstGeom>
          <a:noFill/>
        </p:spPr>
        <p:txBody>
          <a:bodyPr wrap="square" rtlCol="0">
            <a:spAutoFit/>
          </a:bodyPr>
          <a:lstStyle/>
          <a:p>
            <a:r>
              <a:rPr lang="zh-CN" altLang="en-US" sz="2800" b="1" spc="100" dirty="0">
                <a:solidFill>
                  <a:srgbClr val="3F1300"/>
                </a:solidFill>
                <a:latin typeface="+mj-ea"/>
                <a:ea typeface="+mj-ea"/>
                <a:cs typeface="汉仪旗黑Y2-45W" panose="00020600040101010101" charset="-122"/>
              </a:rPr>
              <a:t>语篇分析及存在的问题</a:t>
            </a:r>
            <a:endParaRPr lang="zh-CN" altLang="en-US" sz="2800" b="1" spc="100" dirty="0">
              <a:solidFill>
                <a:srgbClr val="3F1300"/>
              </a:solidFill>
              <a:uFillTx/>
              <a:latin typeface="+mj-ea"/>
              <a:ea typeface="+mj-ea"/>
              <a:cs typeface="汉仪旗黑Y2-45W" panose="00020600040101010101" charset="-122"/>
            </a:endParaRPr>
          </a:p>
        </p:txBody>
      </p:sp>
      <p:sp>
        <p:nvSpPr>
          <p:cNvPr id="2" name="文本框 1"/>
          <p:cNvSpPr txBox="1"/>
          <p:nvPr/>
        </p:nvSpPr>
        <p:spPr>
          <a:xfrm>
            <a:off x="619729" y="1287243"/>
            <a:ext cx="10734801" cy="2569934"/>
          </a:xfrm>
          <a:prstGeom prst="rect">
            <a:avLst/>
          </a:prstGeom>
          <a:noFill/>
        </p:spPr>
        <p:txBody>
          <a:bodyPr wrap="square" rtlCol="0">
            <a:spAutoFit/>
          </a:bodyPr>
          <a:lstStyle/>
          <a:p>
            <a:pPr marL="0" marR="0" lvl="0" algn="l" defTabSz="914400" rtl="0" eaLnBrk="1" fontAlgn="auto" latinLnBrk="0" hangingPunct="1">
              <a:lnSpc>
                <a:spcPct val="100000"/>
              </a:lnSpc>
              <a:spcBef>
                <a:spcPts val="600"/>
              </a:spcBef>
              <a:spcAft>
                <a:spcPts val="0"/>
              </a:spcAft>
              <a:buClrTx/>
              <a:buSzTx/>
              <a:buFontTx/>
              <a:buNone/>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本文主题为人与社会，主要涉及家人亲情层面。</a:t>
            </a:r>
            <a:endParaRPr lang="en-US" altLang="zh-CN" sz="2600"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主人公“我”因自己强壮的身材自小被赋予看照顾瘦弱哥哥</a:t>
            </a:r>
            <a:r>
              <a:rPr lang="en-US" altLang="zh-CN" sz="2600" dirty="0">
                <a:solidFill>
                  <a:prstClr val="black">
                    <a:lumMod val="65000"/>
                    <a:lumOff val="35000"/>
                  </a:prstClr>
                </a:solidFill>
                <a:latin typeface="+mj-ea"/>
                <a:ea typeface="+mj-ea"/>
              </a:rPr>
              <a:t>Brian</a:t>
            </a:r>
            <a:r>
              <a:rPr lang="zh-CN" altLang="en-US" sz="2600" dirty="0">
                <a:solidFill>
                  <a:prstClr val="black">
                    <a:lumMod val="65000"/>
                    <a:lumOff val="35000"/>
                  </a:prstClr>
                </a:solidFill>
                <a:latin typeface="+mj-ea"/>
                <a:ea typeface="+mj-ea"/>
              </a:rPr>
              <a:t>的责任。在一次南瓜雕刻比赛中，两人合作的作品并未如愿获得一等奖，但为了实现自己购买游戏的私心，“我”偷拿了全部奖金，并隐瞒了获得二等奖的事实。多年后，在帮哥哥整理行李时，“我”偶然翻到了一本相册及里面的照片</a:t>
            </a:r>
            <a:r>
              <a:rPr lang="en-US" altLang="zh-CN" sz="2600" dirty="0">
                <a:solidFill>
                  <a:prstClr val="black">
                    <a:lumMod val="65000"/>
                    <a:lumOff val="35000"/>
                  </a:prstClr>
                </a:solidFill>
                <a:latin typeface="+mj-ea"/>
                <a:ea typeface="+mj-ea"/>
              </a:rPr>
              <a:t>……</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endParaRPr>
          </a:p>
        </p:txBody>
      </p:sp>
      <p:sp>
        <p:nvSpPr>
          <p:cNvPr id="3" name="文本框 2"/>
          <p:cNvSpPr txBox="1"/>
          <p:nvPr/>
        </p:nvSpPr>
        <p:spPr>
          <a:xfrm>
            <a:off x="604178" y="3977570"/>
            <a:ext cx="10734801" cy="2569934"/>
          </a:xfrm>
          <a:prstGeom prst="rect">
            <a:avLst/>
          </a:prstGeom>
          <a:noFill/>
        </p:spPr>
        <p:txBody>
          <a:bodyPr wrap="square" rtlCol="0">
            <a:spAutoFit/>
          </a:bodyPr>
          <a:lstStyle/>
          <a:p>
            <a:pPr marL="0" marR="0" lvl="0" algn="l" defTabSz="914400" rtl="0" eaLnBrk="1" fontAlgn="auto" latinLnBrk="0" hangingPunct="1">
              <a:lnSpc>
                <a:spcPct val="100000"/>
              </a:lnSpc>
              <a:spcBef>
                <a:spcPts val="600"/>
              </a:spcBef>
              <a:spcAft>
                <a:spcPts val="0"/>
              </a:spcAft>
              <a:buClrTx/>
              <a:buSzTx/>
              <a:buFontTx/>
              <a:buNone/>
              <a:defRPr/>
            </a:pPr>
            <a:r>
              <a:rPr lang="zh-CN" altLang="en-US" sz="2600" b="1" dirty="0">
                <a:solidFill>
                  <a:prstClr val="black">
                    <a:lumMod val="65000"/>
                    <a:lumOff val="35000"/>
                  </a:prstClr>
                </a:solidFill>
                <a:latin typeface="+mj-ea"/>
                <a:ea typeface="+mj-ea"/>
              </a:rPr>
              <a:t>学生习作存在的问题：</a:t>
            </a:r>
            <a:endParaRPr lang="en-US" altLang="zh-CN" sz="2600" b="1"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rPr>
              <a:t>1</a:t>
            </a:r>
            <a:r>
              <a:rPr kumimoji="0" lang="zh-CN" altLang="en-US" sz="2000" b="0" i="0" u="none" strike="noStrike" kern="1200" cap="none" spc="0" normalizeH="0" baseline="0" noProof="0" dirty="0">
                <a:ln>
                  <a:noFill/>
                </a:ln>
                <a:solidFill>
                  <a:prstClr val="black">
                    <a:lumMod val="65000"/>
                    <a:lumOff val="35000"/>
                  </a:prstClr>
                </a:solidFill>
                <a:effectLst/>
                <a:uLnTx/>
                <a:uFillTx/>
                <a:latin typeface="+mj-ea"/>
                <a:ea typeface="+mj-ea"/>
              </a:rPr>
              <a:t>）主题定位不准，如认为是“个人成长”类，侧重“我”从自私走向不再被利益和欲望左右，以及成长中关于道德、良心和选择。</a:t>
            </a:r>
            <a:endPar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lang="en-US" altLang="zh-CN" sz="2000" dirty="0">
                <a:solidFill>
                  <a:prstClr val="black">
                    <a:lumMod val="65000"/>
                    <a:lumOff val="35000"/>
                  </a:prstClr>
                </a:solidFill>
                <a:latin typeface="+mj-ea"/>
                <a:ea typeface="+mj-ea"/>
              </a:rPr>
              <a:t>2</a:t>
            </a:r>
            <a:r>
              <a:rPr lang="zh-CN" altLang="en-US" sz="2000" dirty="0">
                <a:solidFill>
                  <a:prstClr val="black">
                    <a:lumMod val="65000"/>
                    <a:lumOff val="35000"/>
                  </a:prstClr>
                </a:solidFill>
                <a:latin typeface="+mj-ea"/>
                <a:ea typeface="+mj-ea"/>
              </a:rPr>
              <a:t>）原文矛盾冲突未把握。即，当奖金不够买游戏这一问题出现时，表面其解决方式是偷拿全部奖金买了游戏，看似解决了矛盾，但未从深层解决“我”的心虚，而这恰是本文续写部分需要解决的矛盾。</a:t>
            </a:r>
            <a:endParaRPr lang="en-US" altLang="zh-CN" sz="2000"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rPr>
              <a:t>3</a:t>
            </a:r>
            <a:r>
              <a:rPr kumimoji="0" lang="zh-CN" altLang="en-US" sz="2000" b="0" i="0" u="none" strike="noStrike" kern="1200" cap="none" spc="0" normalizeH="0" baseline="0" noProof="0" dirty="0">
                <a:ln>
                  <a:noFill/>
                </a:ln>
                <a:solidFill>
                  <a:prstClr val="black">
                    <a:lumMod val="65000"/>
                    <a:lumOff val="35000"/>
                  </a:prstClr>
                </a:solidFill>
                <a:effectLst/>
                <a:uLnTx/>
                <a:uFillTx/>
                <a:latin typeface="+mj-ea"/>
                <a:ea typeface="+mj-ea"/>
              </a:rPr>
              <a:t>）文本中的伏笔和线索未正确使用，导致所写与原文缺乏协同性，甚至存在前后矛盾。</a:t>
            </a:r>
            <a:endPar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03</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4369270" cy="523220"/>
          </a:xfrm>
          <a:prstGeom prst="rect">
            <a:avLst/>
          </a:prstGeom>
          <a:noFill/>
        </p:spPr>
        <p:txBody>
          <a:bodyPr wrap="square" rtlCol="0">
            <a:spAutoFit/>
          </a:bodyPr>
          <a:lstStyle/>
          <a:p>
            <a:r>
              <a:rPr lang="zh-CN" altLang="en-US" sz="2800" b="1" spc="100" dirty="0">
                <a:solidFill>
                  <a:srgbClr val="3F1300"/>
                </a:solidFill>
                <a:latin typeface="+mj-ea"/>
                <a:cs typeface="汉仪旗黑Y2-45W" panose="00020600040101010101" charset="-122"/>
              </a:rPr>
              <a:t>读后续写解题步骤</a:t>
            </a:r>
            <a:endParaRPr lang="zh-CN" altLang="en-US" sz="2800" b="1" spc="100" dirty="0">
              <a:solidFill>
                <a:srgbClr val="3F1300"/>
              </a:solidFill>
              <a:latin typeface="+mj-ea"/>
              <a:cs typeface="汉仪旗黑Y2-45W" panose="00020600040101010101" charset="-122"/>
            </a:endParaRPr>
          </a:p>
        </p:txBody>
      </p:sp>
      <p:sp>
        <p:nvSpPr>
          <p:cNvPr id="2" name="文本框 1"/>
          <p:cNvSpPr txBox="1"/>
          <p:nvPr/>
        </p:nvSpPr>
        <p:spPr>
          <a:xfrm>
            <a:off x="862326" y="1503952"/>
            <a:ext cx="5370523" cy="40934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Step1 </a:t>
            </a:r>
            <a:r>
              <a:rPr lang="zh-CN" altLang="en-US" sz="2600" b="1" dirty="0">
                <a:solidFill>
                  <a:prstClr val="black">
                    <a:lumMod val="65000"/>
                    <a:lumOff val="35000"/>
                  </a:prstClr>
                </a:solidFill>
                <a:latin typeface="+mj-ea"/>
                <a:ea typeface="+mj-ea"/>
                <a:cs typeface="Calibri" panose="020F0502020204030204" pitchFamily="34" charset="0"/>
              </a:rPr>
              <a:t>要素抓取：锁定文本大意</a:t>
            </a: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Effect>
                      <a14:brightnessContrast bright="20000" contrast="-40000"/>
                    </a14:imgEffect>
                  </a14:imgLayer>
                </a14:imgProps>
              </a:ext>
            </a:extLst>
          </a:blip>
          <a:srcRect l="13725" r="20765"/>
          <a:stretch>
            <a:fillRect/>
          </a:stretch>
        </p:blipFill>
        <p:spPr>
          <a:xfrm>
            <a:off x="7651102" y="1855561"/>
            <a:ext cx="3237722" cy="3691293"/>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6958" y="290289"/>
            <a:ext cx="4966218"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Step1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要素抓取：锁定文本大意</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2" name="矩形 1"/>
          <p:cNvSpPr/>
          <p:nvPr/>
        </p:nvSpPr>
        <p:spPr>
          <a:xfrm>
            <a:off x="953730" y="1218696"/>
            <a:ext cx="2108717" cy="4967514"/>
          </a:xfrm>
          <a:prstGeom prst="rect">
            <a:avLst/>
          </a:prstGeom>
        </p:spPr>
        <p:txBody>
          <a:bodyPr wrap="square">
            <a:spAutoFit/>
          </a:bodyPr>
          <a:lstStyle/>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Who?</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When?</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Where?</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What?</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How?</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Box 19"/>
          <p:cNvSpPr txBox="1">
            <a:spLocks noChangeArrowheads="1"/>
          </p:cNvSpPr>
          <p:nvPr/>
        </p:nvSpPr>
        <p:spPr bwMode="auto">
          <a:xfrm>
            <a:off x="2302810" y="1204595"/>
            <a:ext cx="78373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I:</a:t>
            </a:r>
            <a:r>
              <a:rPr lang="zh-CN" altLang="en-US"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larger</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size</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and</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strong</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body; big clumsy fingers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Brian: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weak and small; smaller, delicate hands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Box 19"/>
          <p:cNvSpPr txBox="1">
            <a:spLocks noChangeArrowheads="1"/>
          </p:cNvSpPr>
          <p:nvPr/>
        </p:nvSpPr>
        <p:spPr bwMode="auto">
          <a:xfrm>
            <a:off x="2347632" y="2163819"/>
            <a:ext cx="941826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a pumpkin-carving contest</a:t>
            </a:r>
            <a:endPar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before the contest </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during the contest </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after the contest (the day of the awards ceremony/ the night)</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the day when Brian was packing for college</a:t>
            </a:r>
            <a:endPar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9" name="Text Box 19"/>
          <p:cNvSpPr txBox="1">
            <a:spLocks noChangeArrowheads="1"/>
          </p:cNvSpPr>
          <p:nvPr/>
        </p:nvSpPr>
        <p:spPr bwMode="auto">
          <a:xfrm>
            <a:off x="2380565" y="4230824"/>
            <a:ext cx="78373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I bought my dream game with $50 half of which should have belonged to Brian. And I lied to him that no prize we had got.</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Box 19"/>
          <p:cNvSpPr txBox="1">
            <a:spLocks noChangeArrowheads="1"/>
          </p:cNvSpPr>
          <p:nvPr/>
        </p:nvSpPr>
        <p:spPr bwMode="auto">
          <a:xfrm>
            <a:off x="2337022" y="5657671"/>
            <a:ext cx="7837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guilty:</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“afraid to look into his eyes”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6958" y="290289"/>
            <a:ext cx="5003540"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3" name="文本框 2"/>
          <p:cNvSpPr txBox="1"/>
          <p:nvPr/>
        </p:nvSpPr>
        <p:spPr>
          <a:xfrm>
            <a:off x="441204" y="859838"/>
            <a:ext cx="9770957" cy="5909310"/>
          </a:xfrm>
          <a:prstGeom prst="rect">
            <a:avLst/>
          </a:prstGeom>
          <a:noFill/>
        </p:spPr>
        <p:txBody>
          <a:bodyPr wrap="square">
            <a:spAutoFit/>
          </a:bodyPr>
          <a:lstStyle/>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I’d always been told to take care of my older brother, Brian, who was born weak and small.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often tie his shoes or prepare another glass of water for him. My mom saw my larger size and strong body as a sign that I was to be a kind of guardian angel(</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守护天使</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for Brian. However, that was not the case.</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One day our school sponsored a pumpkin-carving contest. </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First prize was $100, and I knew just how I would spend it. There was a brand-new game I was dying to own. So I decided the first place bonus definitely had to land in my pocket.</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When I had to carve the perfect pumpkin I</a:t>
            </a:r>
            <a:r>
              <a:rPr lang="en-US" altLang="zh-CN"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d picked out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it dawned on me that with my big clumsy fingers I'd surely screw it up(</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搞砸</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thought of Brian's smaller, delicate hands and knew he was the man for the job. I immediately begged Brian. Unexpectedly, he asked for a cut. That was fifty-fifty. Quickly doing the math in my head, I figured out even if I split (</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分摊</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first prize, I'd still have enough cash for the game. So I gave in to Brian’s demands. With skillful hands Brian carved the perfect face, and now we had the best pumpkin ever.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Then</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unexpected happened: We came in second. Unfortunately, second prize was only $50, and I needed every penny of that to buy the game.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day of the awards ceremony</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principal handed over the money to me because Brian was home, sick with cold.</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If he really wanted to win, he would have been here today, I thought to myself, justifying stealing the cash from under poor Brian's runny nose. With hardly a thought, I ran to the store and bought my dream game.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That night </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when Brian asked if we had won, I denied, afraid to look into his eyes.</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whole thing was never mentioned again until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day when Brian was packing for college</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played my usual role in helping him pack when I came across an old album filled with photos he had taken as the school photographer.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圆角 11"/>
          <p:cNvSpPr/>
          <p:nvPr/>
        </p:nvSpPr>
        <p:spPr>
          <a:xfrm>
            <a:off x="11046254" y="2445240"/>
            <a:ext cx="910469" cy="393290"/>
          </a:xfrm>
          <a:prstGeom prst="roundRect">
            <a:avLst/>
          </a:prstGeom>
          <a:solidFill>
            <a:srgbClr val="00B05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what</a:t>
            </a:r>
            <a:endParaRPr lang="zh-CN" altLang="en-US" b="1" dirty="0">
              <a:solidFill>
                <a:schemeClr val="tx1"/>
              </a:solidFill>
            </a:endParaRPr>
          </a:p>
        </p:txBody>
      </p:sp>
      <p:sp>
        <p:nvSpPr>
          <p:cNvPr id="13" name="矩形: 圆角 12"/>
          <p:cNvSpPr/>
          <p:nvPr/>
        </p:nvSpPr>
        <p:spPr>
          <a:xfrm>
            <a:off x="11062404" y="3083856"/>
            <a:ext cx="910469" cy="393290"/>
          </a:xfrm>
          <a:prstGeom prst="roundRect">
            <a:avLst/>
          </a:prstGeom>
          <a:solidFill>
            <a:srgbClr val="FFC0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how</a:t>
            </a:r>
            <a:endParaRPr lang="zh-CN" altLang="en-US" b="1" dirty="0">
              <a:solidFill>
                <a:schemeClr val="tx1"/>
              </a:solidFill>
            </a:endParaRPr>
          </a:p>
        </p:txBody>
      </p:sp>
      <p:sp>
        <p:nvSpPr>
          <p:cNvPr id="14" name="矩形: 圆角 13"/>
          <p:cNvSpPr/>
          <p:nvPr/>
        </p:nvSpPr>
        <p:spPr>
          <a:xfrm>
            <a:off x="11041980" y="3626426"/>
            <a:ext cx="910469" cy="39329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clue</a:t>
            </a:r>
            <a:endParaRPr lang="zh-CN" altLang="en-US" b="1" dirty="0">
              <a:solidFill>
                <a:schemeClr val="tx1"/>
              </a:solidFill>
            </a:endParaRPr>
          </a:p>
        </p:txBody>
      </p:sp>
      <p:sp>
        <p:nvSpPr>
          <p:cNvPr id="15" name="矩形 14"/>
          <p:cNvSpPr/>
          <p:nvPr/>
        </p:nvSpPr>
        <p:spPr>
          <a:xfrm>
            <a:off x="11090242" y="3665167"/>
            <a:ext cx="862207" cy="35454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11033354" y="4236617"/>
            <a:ext cx="910469" cy="39329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echo</a:t>
            </a:r>
            <a:endParaRPr lang="zh-CN" altLang="en-US" b="1" dirty="0">
              <a:solidFill>
                <a:schemeClr val="tx1"/>
              </a:solidFill>
            </a:endParaRPr>
          </a:p>
        </p:txBody>
      </p:sp>
      <p:sp>
        <p:nvSpPr>
          <p:cNvPr id="17" name="矩形 16"/>
          <p:cNvSpPr/>
          <p:nvPr/>
        </p:nvSpPr>
        <p:spPr>
          <a:xfrm>
            <a:off x="11081616" y="4277317"/>
            <a:ext cx="862207" cy="354549"/>
          </a:xfrm>
          <a:prstGeom prst="rect">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0"/>
          <p:cNvSpPr/>
          <p:nvPr/>
        </p:nvSpPr>
        <p:spPr>
          <a:xfrm>
            <a:off x="6221911" y="1726723"/>
            <a:ext cx="3943598" cy="261864"/>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矩形: 圆角 10"/>
          <p:cNvSpPr/>
          <p:nvPr/>
        </p:nvSpPr>
        <p:spPr>
          <a:xfrm>
            <a:off x="440041" y="2056405"/>
            <a:ext cx="6385107" cy="249423"/>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圆角 10"/>
          <p:cNvSpPr/>
          <p:nvPr/>
        </p:nvSpPr>
        <p:spPr>
          <a:xfrm>
            <a:off x="471143" y="3412454"/>
            <a:ext cx="9769010" cy="227651"/>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圆角 10"/>
          <p:cNvSpPr/>
          <p:nvPr/>
        </p:nvSpPr>
        <p:spPr>
          <a:xfrm>
            <a:off x="380947" y="3676822"/>
            <a:ext cx="2646642" cy="280524"/>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圆角 10"/>
          <p:cNvSpPr/>
          <p:nvPr/>
        </p:nvSpPr>
        <p:spPr>
          <a:xfrm>
            <a:off x="3724415" y="4249100"/>
            <a:ext cx="6459754" cy="221430"/>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矩形: 圆角 10"/>
          <p:cNvSpPr/>
          <p:nvPr/>
        </p:nvSpPr>
        <p:spPr>
          <a:xfrm>
            <a:off x="461811" y="4532128"/>
            <a:ext cx="4207966" cy="236981"/>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矩形: 圆角 10"/>
          <p:cNvSpPr/>
          <p:nvPr/>
        </p:nvSpPr>
        <p:spPr>
          <a:xfrm>
            <a:off x="6473836" y="5328340"/>
            <a:ext cx="3756986" cy="24320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矩形: 圆角 10"/>
          <p:cNvSpPr/>
          <p:nvPr/>
        </p:nvSpPr>
        <p:spPr>
          <a:xfrm>
            <a:off x="496023" y="5611368"/>
            <a:ext cx="609460" cy="23076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圆角 10"/>
          <p:cNvSpPr/>
          <p:nvPr/>
        </p:nvSpPr>
        <p:spPr>
          <a:xfrm>
            <a:off x="5201761" y="5614478"/>
            <a:ext cx="895599" cy="23698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圆角 10"/>
          <p:cNvSpPr/>
          <p:nvPr/>
        </p:nvSpPr>
        <p:spPr>
          <a:xfrm>
            <a:off x="5027589" y="6149433"/>
            <a:ext cx="4419462" cy="23387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9" name="矩形: 圆角 10"/>
          <p:cNvSpPr/>
          <p:nvPr/>
        </p:nvSpPr>
        <p:spPr>
          <a:xfrm>
            <a:off x="422097" y="2309736"/>
            <a:ext cx="3340278"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0" name="矩形: 圆角 10"/>
          <p:cNvSpPr/>
          <p:nvPr/>
        </p:nvSpPr>
        <p:spPr>
          <a:xfrm>
            <a:off x="9391650" y="3690861"/>
            <a:ext cx="819150"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1" name="矩形: 圆角 10"/>
          <p:cNvSpPr/>
          <p:nvPr/>
        </p:nvSpPr>
        <p:spPr>
          <a:xfrm>
            <a:off x="2514600" y="3986136"/>
            <a:ext cx="819150"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2" name="矩形: 圆角 10"/>
          <p:cNvSpPr/>
          <p:nvPr/>
        </p:nvSpPr>
        <p:spPr>
          <a:xfrm>
            <a:off x="1314449" y="4233786"/>
            <a:ext cx="2295525" cy="176289"/>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3" name="矩形: 圆角 10"/>
          <p:cNvSpPr/>
          <p:nvPr/>
        </p:nvSpPr>
        <p:spPr>
          <a:xfrm>
            <a:off x="4352924" y="5319636"/>
            <a:ext cx="2038351" cy="214389"/>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4" name="矩形: 圆角 10"/>
          <p:cNvSpPr/>
          <p:nvPr/>
        </p:nvSpPr>
        <p:spPr>
          <a:xfrm>
            <a:off x="6105524" y="5643486"/>
            <a:ext cx="2581276" cy="2620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6" name="矩形 35"/>
          <p:cNvSpPr/>
          <p:nvPr/>
        </p:nvSpPr>
        <p:spPr>
          <a:xfrm>
            <a:off x="6622184" y="1473799"/>
            <a:ext cx="3048801" cy="244201"/>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771337" y="6114223"/>
            <a:ext cx="1403502" cy="297074"/>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79533" y="6415913"/>
            <a:ext cx="3117224" cy="26597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507611" y="910557"/>
            <a:ext cx="9695219" cy="816773"/>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矩形 39"/>
          <p:cNvSpPr/>
          <p:nvPr/>
        </p:nvSpPr>
        <p:spPr>
          <a:xfrm>
            <a:off x="4886779" y="3125023"/>
            <a:ext cx="5381171" cy="284928"/>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1" name="矩形 40"/>
          <p:cNvSpPr/>
          <p:nvPr/>
        </p:nvSpPr>
        <p:spPr>
          <a:xfrm>
            <a:off x="2057854" y="4772848"/>
            <a:ext cx="3895271" cy="227777"/>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2" name="矩形 41"/>
          <p:cNvSpPr/>
          <p:nvPr/>
        </p:nvSpPr>
        <p:spPr>
          <a:xfrm>
            <a:off x="751287" y="5028373"/>
            <a:ext cx="5506638" cy="33420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down)">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wipe(down)">
                                      <p:cBhvr>
                                        <p:cTn id="92" dur="500"/>
                                        <p:tgtEl>
                                          <p:spTgt spid="37"/>
                                        </p:tgtEl>
                                      </p:cBhvr>
                                    </p:animEffect>
                                  </p:childTnLst>
                                </p:cTn>
                              </p:par>
                            </p:childTnLst>
                          </p:cTn>
                        </p:par>
                        <p:par>
                          <p:cTn id="93" fill="hold">
                            <p:stCondLst>
                              <p:cond delay="500"/>
                            </p:stCondLst>
                            <p:childTnLst>
                              <p:par>
                                <p:cTn id="94" presetID="22" presetClass="entr" presetSubtype="4"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down)">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ipe(down)">
                                      <p:cBhvr>
                                        <p:cTn id="1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46957" y="290289"/>
            <a:ext cx="4984879" cy="892552"/>
            <a:chOff x="146958" y="290289"/>
            <a:chExt cx="4716444" cy="892552"/>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9" name="文本框 8"/>
          <p:cNvSpPr txBox="1"/>
          <p:nvPr/>
        </p:nvSpPr>
        <p:spPr>
          <a:xfrm>
            <a:off x="511276" y="1208788"/>
            <a:ext cx="10953135" cy="2677656"/>
          </a:xfrm>
          <a:prstGeom prst="rect">
            <a:avLst/>
          </a:prstGeom>
          <a:noFill/>
        </p:spPr>
        <p:txBody>
          <a:bodyPr wrap="square">
            <a:spAutoFit/>
          </a:bodyPr>
          <a:lstStyle/>
          <a:p>
            <a:pPr marL="0" indent="266700" algn="just" defTabSz="266700">
              <a:spcAft>
                <a:spcPct val="0"/>
              </a:spcAft>
            </a:pPr>
            <a:r>
              <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rPr>
              <a:t>Theme</a:t>
            </a:r>
            <a:r>
              <a:rPr lang="zh-CN" altLang="en-US" sz="2400" b="1" dirty="0">
                <a:solidFill>
                  <a:schemeClr val="tx1"/>
                </a:solidFill>
                <a:latin typeface="Calibri" panose="020F0502020204030204" pitchFamily="34" charset="0"/>
                <a:ea typeface="宋体" panose="02010600030101010101" pitchFamily="2" charset="-122"/>
                <a:cs typeface="Calibri" panose="020F0502020204030204" pitchFamily="34" charset="0"/>
              </a:rPr>
              <a:t>：</a:t>
            </a: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r>
              <a:rPr lang="en-US" altLang="zh-CN" sz="2400" b="1" dirty="0">
                <a:latin typeface="Calibri" panose="020F0502020204030204" pitchFamily="34" charset="0"/>
                <a:ea typeface="Calibri" panose="020F0502020204030204" pitchFamily="34" charset="0"/>
                <a:cs typeface="Calibri" panose="020F0502020204030204" pitchFamily="34" charset="0"/>
              </a:rPr>
              <a:t>Conflict</a:t>
            </a:r>
            <a:r>
              <a:rPr lang="zh-CN" altLang="en-US" sz="2400" b="1" dirty="0">
                <a:latin typeface="Calibri" panose="020F0502020204030204" pitchFamily="34" charset="0"/>
                <a:ea typeface="宋体" panose="02010600030101010101" pitchFamily="2" charset="-122"/>
                <a:cs typeface="Calibri" panose="020F0502020204030204" pitchFamily="34" charset="0"/>
              </a:rPr>
              <a:t>：</a:t>
            </a: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r>
              <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rPr>
              <a:t>Ending:</a:t>
            </a: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206481" y="1208788"/>
            <a:ext cx="2434017" cy="461665"/>
          </a:xfrm>
          <a:prstGeom prst="rect">
            <a:avLst/>
          </a:prstGeom>
          <a:noFill/>
        </p:spPr>
        <p:txBody>
          <a:bodyPr wrap="square" rtlCol="0">
            <a:spAutoFit/>
          </a:bodyPr>
          <a:lstStyle/>
          <a:p>
            <a:pPr>
              <a:defRPr/>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人与社会 </a:t>
            </a: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8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4126721" y="1208788"/>
            <a:ext cx="3134691" cy="461665"/>
          </a:xfrm>
          <a:prstGeom prst="rect">
            <a:avLst/>
          </a:prstGeom>
          <a:noFill/>
        </p:spPr>
        <p:txBody>
          <a:bodyPr wrap="square" rtlCol="0">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家庭亲情：兄弟情</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002317" y="1891970"/>
            <a:ext cx="10064177" cy="954107"/>
          </a:xfrm>
          <a:prstGeom prst="rect">
            <a:avLst/>
          </a:prstGeom>
          <a:noFill/>
        </p:spPr>
        <p:txBody>
          <a:bodyPr wrap="square" rtlCol="0">
            <a:spAutoFit/>
          </a:bodyPr>
          <a:lstStyle/>
          <a:p>
            <a:pPr>
              <a:defRPr/>
            </a:pPr>
            <a:r>
              <a:rPr lang="en-US" altLang="zh-CN" sz="2800" b="1" dirty="0">
                <a:latin typeface="Calibri" panose="020F0502020204030204"/>
                <a:ea typeface="宋体" panose="02010600030101010101" pitchFamily="2" charset="-122"/>
                <a:cs typeface="Times New Roman" panose="02020603050405020304" pitchFamily="18" charset="0"/>
              </a:rPr>
              <a:t>second prize was only $50    </a:t>
            </a:r>
            <a:r>
              <a:rPr lang="en-US" altLang="zh-CN" sz="2800" b="1" dirty="0">
                <a:highlight>
                  <a:srgbClr val="FFFF00"/>
                </a:highlight>
                <a:latin typeface="Calibri" panose="020F0502020204030204"/>
                <a:ea typeface="宋体" panose="02010600030101010101" pitchFamily="2" charset="-122"/>
                <a:cs typeface="Times New Roman" panose="02020603050405020304" pitchFamily="18" charset="0"/>
              </a:rPr>
              <a:t>vs</a:t>
            </a:r>
            <a:r>
              <a:rPr lang="en-US" altLang="zh-CN" sz="2800" b="1" dirty="0">
                <a:latin typeface="Calibri" panose="020F0502020204030204"/>
                <a:ea typeface="宋体" panose="02010600030101010101" pitchFamily="2" charset="-122"/>
                <a:cs typeface="Times New Roman" panose="02020603050405020304" pitchFamily="18" charset="0"/>
              </a:rPr>
              <a:t>   need every penny to buy the game</a:t>
            </a:r>
            <a:endParaRPr lang="en-US" altLang="zh-CN" sz="2800" b="1" dirty="0">
              <a:latin typeface="Calibri" panose="020F0502020204030204"/>
              <a:ea typeface="宋体" panose="02010600030101010101" pitchFamily="2" charset="-122"/>
              <a:cs typeface="Times New Roman" panose="02020603050405020304" pitchFamily="18" charset="0"/>
            </a:endParaRPr>
          </a:p>
          <a:p>
            <a:pPr>
              <a:defRPr/>
            </a:pPr>
            <a:r>
              <a:rPr lang="en-US" altLang="zh-CN" sz="2800" b="1" dirty="0">
                <a:latin typeface="Calibri" panose="020F0502020204030204"/>
                <a:ea typeface="宋体" panose="02010600030101010101" pitchFamily="2" charset="-122"/>
                <a:cs typeface="Times New Roman" panose="02020603050405020304" pitchFamily="18" charset="0"/>
              </a:rPr>
              <a:t>guilty about his lie   </a:t>
            </a:r>
            <a:r>
              <a:rPr lang="en-US" altLang="zh-CN" sz="2800" b="1" dirty="0">
                <a:highlight>
                  <a:srgbClr val="FFFF00"/>
                </a:highlight>
                <a:latin typeface="Calibri" panose="020F0502020204030204"/>
                <a:ea typeface="宋体" panose="02010600030101010101" pitchFamily="2" charset="-122"/>
                <a:cs typeface="Times New Roman" panose="02020603050405020304" pitchFamily="18" charset="0"/>
              </a:rPr>
              <a:t>vs</a:t>
            </a:r>
            <a:r>
              <a:rPr lang="en-US" altLang="zh-CN" sz="2800" b="1" dirty="0">
                <a:latin typeface="Calibri" panose="020F0502020204030204"/>
                <a:ea typeface="宋体" panose="02010600030101010101" pitchFamily="2" charset="-122"/>
                <a:cs typeface="Times New Roman" panose="02020603050405020304" pitchFamily="18" charset="0"/>
              </a:rPr>
              <a:t>    shocked at Brian’s knowing the truth</a:t>
            </a:r>
            <a:endParaRPr lang="zh-CN" altLang="en-US" sz="3200" b="1" dirty="0">
              <a:latin typeface="Calibri" panose="020F0502020204030204"/>
              <a:ea typeface="宋体" panose="02010600030101010101" pitchFamily="2" charset="-122"/>
            </a:endParaRPr>
          </a:p>
        </p:txBody>
      </p:sp>
      <p:sp>
        <p:nvSpPr>
          <p:cNvPr id="13" name="文本框 12"/>
          <p:cNvSpPr txBox="1"/>
          <p:nvPr/>
        </p:nvSpPr>
        <p:spPr>
          <a:xfrm>
            <a:off x="1975422" y="3353218"/>
            <a:ext cx="10064177" cy="523220"/>
          </a:xfrm>
          <a:prstGeom prst="rect">
            <a:avLst/>
          </a:prstGeom>
          <a:noFill/>
        </p:spPr>
        <p:txBody>
          <a:bodyPr wrap="square" rtlCol="0">
            <a:spAutoFit/>
          </a:bodyPr>
          <a:lstStyle/>
          <a:p>
            <a:pPr>
              <a:defRPr/>
            </a:pPr>
            <a:r>
              <a:rPr lang="en-US" altLang="zh-CN" sz="2800" b="1" dirty="0">
                <a:latin typeface="Calibri" panose="020F0502020204030204"/>
                <a:ea typeface="宋体" panose="02010600030101010101" pitchFamily="2" charset="-122"/>
                <a:cs typeface="Times New Roman" panose="02020603050405020304" pitchFamily="18" charset="0"/>
              </a:rPr>
              <a:t>Brian’s love relieved my guilt</a:t>
            </a:r>
            <a:endParaRPr lang="zh-CN" altLang="en-US" sz="3200" b="1" dirty="0">
              <a:latin typeface="Calibri" panose="020F0502020204030204"/>
              <a:ea typeface="宋体" panose="02010600030101010101" pitchFamily="2" charset="-122"/>
            </a:endParaRPr>
          </a:p>
        </p:txBody>
      </p:sp>
      <p:sp>
        <p:nvSpPr>
          <p:cNvPr id="14" name="文本框 13"/>
          <p:cNvSpPr txBox="1"/>
          <p:nvPr/>
        </p:nvSpPr>
        <p:spPr>
          <a:xfrm>
            <a:off x="1955470" y="4035951"/>
            <a:ext cx="8856980" cy="461665"/>
          </a:xfrm>
          <a:prstGeom prst="rect">
            <a:avLst/>
          </a:prstGeom>
          <a:noFill/>
        </p:spPr>
        <p:txBody>
          <a:bodyPr wrap="square" rtlCol="0">
            <a:spAutoFit/>
          </a:bodyPr>
          <a:lstStyle/>
          <a:p>
            <a:pPr>
              <a:defRPr/>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endParaRPr lang="zh-CN" altLang="en-US" sz="28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56842" y="4910600"/>
            <a:ext cx="5339159" cy="1200329"/>
          </a:xfrm>
          <a:prstGeom prst="rect">
            <a:avLst/>
          </a:prstGeom>
          <a:noFill/>
        </p:spPr>
        <p:txBody>
          <a:bodyPr wrap="square">
            <a:spAutoFit/>
          </a:bodyPr>
          <a:lstStyle/>
          <a:p>
            <a:r>
              <a:rPr lang="en-US" altLang="zh-CN" sz="2400" b="1" dirty="0">
                <a:highlight>
                  <a:srgbClr val="00FFFF"/>
                </a:highlight>
                <a:latin typeface="Calibri" panose="020F0502020204030204"/>
                <a:ea typeface="宋体" panose="02010600030101010101" pitchFamily="2" charset="-122"/>
                <a:cs typeface="Times New Roman" panose="02020603050405020304" pitchFamily="18" charset="0"/>
              </a:rPr>
              <a:t>Thinking: </a:t>
            </a:r>
            <a:endParaRPr lang="en-US" altLang="zh-CN" sz="2400" b="1" dirty="0">
              <a:highlight>
                <a:srgbClr val="00FFFF"/>
              </a:highlight>
              <a:latin typeface="Calibri" panose="020F0502020204030204"/>
              <a:ea typeface="宋体" panose="02010600030101010101" pitchFamily="2" charset="-122"/>
              <a:cs typeface="Times New Roman" panose="02020603050405020304" pitchFamily="18" charset="0"/>
            </a:endParaRPr>
          </a:p>
          <a:p>
            <a:pPr marL="457200" indent="-457200">
              <a:buAutoNum type="arabicParenR"/>
            </a:pPr>
            <a:r>
              <a:rPr lang="en-US" altLang="zh-CN" sz="2400" b="1" dirty="0">
                <a:latin typeface="Calibri" panose="020F0502020204030204"/>
                <a:ea typeface="宋体" panose="02010600030101010101" pitchFamily="2" charset="-122"/>
                <a:cs typeface="Times New Roman" panose="02020603050405020304" pitchFamily="18" charset="0"/>
              </a:rPr>
              <a:t>Who was the guardian angel?</a:t>
            </a:r>
            <a:endParaRPr lang="en-US" altLang="zh-CN" sz="2400" b="1" dirty="0">
              <a:latin typeface="Calibri" panose="020F0502020204030204"/>
              <a:ea typeface="宋体" panose="02010600030101010101" pitchFamily="2" charset="-122"/>
              <a:cs typeface="Times New Roman" panose="02020603050405020304" pitchFamily="18" charset="0"/>
            </a:endParaRPr>
          </a:p>
          <a:p>
            <a:pPr marL="342900" indent="-342900">
              <a:buAutoNum type="arabicParenR"/>
            </a:pPr>
            <a:r>
              <a:rPr lang="en-US" altLang="zh-CN" sz="2400" b="1" dirty="0">
                <a:latin typeface="Calibri" panose="020F0502020204030204"/>
                <a:ea typeface="宋体" panose="02010600030101010101" pitchFamily="2" charset="-122"/>
                <a:cs typeface="Times New Roman" panose="02020603050405020304" pitchFamily="18" charset="0"/>
              </a:rPr>
              <a:t> Why did Brian ask for a cut?</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66354"/>
            <a:ext cx="4956887"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graphicFrame>
        <p:nvGraphicFramePr>
          <p:cNvPr id="2" name="表格 1"/>
          <p:cNvGraphicFramePr/>
          <p:nvPr/>
        </p:nvGraphicFramePr>
        <p:xfrm>
          <a:off x="158620" y="669226"/>
          <a:ext cx="11808542" cy="6095468"/>
        </p:xfrm>
        <a:graphic>
          <a:graphicData uri="http://schemas.openxmlformats.org/drawingml/2006/table">
            <a:tbl>
              <a:tblPr firstRow="1" bandRow="1">
                <a:tableStyleId>{5940675A-B579-460E-94D1-54222C63F5DA}</a:tableStyleId>
              </a:tblPr>
              <a:tblGrid>
                <a:gridCol w="440360"/>
                <a:gridCol w="3535284"/>
                <a:gridCol w="7832898"/>
              </a:tblGrid>
              <a:tr h="386229">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 </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dirty="0">
                          <a:latin typeface="Calibri" panose="020F0502020204030204" pitchFamily="34" charset="0"/>
                          <a:ea typeface="Calibri" panose="020F0502020204030204" pitchFamily="34" charset="0"/>
                          <a:cs typeface="Calibri" panose="020F0502020204030204" pitchFamily="34" charset="0"/>
                        </a:rPr>
                        <a:t>主 要 情 节</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000" b="1" dirty="0">
                          <a:latin typeface="Calibri" panose="020F0502020204030204" pitchFamily="34" charset="0"/>
                          <a:ea typeface="Calibri" panose="020F0502020204030204" pitchFamily="34" charset="0"/>
                          <a:cs typeface="Calibri" panose="020F0502020204030204" pitchFamily="34" charset="0"/>
                        </a:rPr>
                        <a:t>原文回应</a:t>
                      </a:r>
                      <a:r>
                        <a:rPr lang="en-US" altLang="zh-CN" sz="2000" b="1" dirty="0">
                          <a:latin typeface="Calibri" panose="020F0502020204030204" pitchFamily="34" charset="0"/>
                          <a:ea typeface="Calibri" panose="020F0502020204030204" pitchFamily="34" charset="0"/>
                          <a:cs typeface="Calibri" panose="020F0502020204030204" pitchFamily="34" charset="0"/>
                        </a:rPr>
                        <a:t>/</a:t>
                      </a:r>
                      <a:r>
                        <a:rPr lang="zh-CN" altLang="en-US" sz="2000" b="1" dirty="0">
                          <a:latin typeface="Calibri" panose="020F0502020204030204" pitchFamily="34" charset="0"/>
                          <a:ea typeface="Calibri" panose="020F0502020204030204" pitchFamily="34" charset="0"/>
                          <a:cs typeface="Calibri" panose="020F0502020204030204" pitchFamily="34" charset="0"/>
                        </a:rPr>
                        <a:t>线索</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125">
                <a:tc rowSpan="4">
                  <a:txBody>
                    <a:bodyPr/>
                    <a:lstStyle/>
                    <a:p>
                      <a:pPr>
                        <a:buNone/>
                      </a:pPr>
                      <a:r>
                        <a:rPr lang="en-US" sz="2000" b="1">
                          <a:latin typeface="Calibri" panose="020F0502020204030204" pitchFamily="34" charset="0"/>
                          <a:ea typeface="Calibri" panose="020F0502020204030204" pitchFamily="34" charset="0"/>
                          <a:cs typeface="Calibri" panose="020F0502020204030204" pitchFamily="34" charset="0"/>
                        </a:rPr>
                        <a:t>P1 </a:t>
                      </a:r>
                      <a:endParaRPr lang="en-US"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sz="2000" b="1">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I was enjoying the photos when one caught my eye.</a:t>
                      </a:r>
                      <a:endParaRPr 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tc>
              </a:tr>
              <a:tr h="9488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S1</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071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41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S3</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367">
                <a:tc rowSpan="4">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P2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rPr>
                        <a:t>“You actually knew and didn't say anything?” I was shocked.</a:t>
                      </a:r>
                      <a:endPar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r>
              <a:tr h="742797">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S4</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727263">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S5</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55748">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S6</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3" name="文本框 2"/>
          <p:cNvSpPr txBox="1"/>
          <p:nvPr/>
        </p:nvSpPr>
        <p:spPr>
          <a:xfrm>
            <a:off x="926676" y="5903893"/>
            <a:ext cx="3234777" cy="892552"/>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love relieved my guilt</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主题：</a:t>
            </a: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985953" y="340009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Ask Brian about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文本框 8"/>
          <p:cNvSpPr txBox="1"/>
          <p:nvPr/>
        </p:nvSpPr>
        <p:spPr>
          <a:xfrm>
            <a:off x="1066635" y="1454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Describe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990893" y="244983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1048706" y="4502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explanation</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064806" y="5261093"/>
            <a:ext cx="3234777" cy="707886"/>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 and Brian’s response</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4152122" y="1485854"/>
            <a:ext cx="7744410" cy="923330"/>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“With skillful hands Brian carved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the perfect face</a:t>
            </a:r>
            <a:r>
              <a:rPr lang="en-US" altLang="zh-CN" b="1" i="1" dirty="0">
                <a:latin typeface="Calibri" panose="020F0502020204030204" pitchFamily="34" charset="0"/>
                <a:ea typeface="Calibri" panose="020F0502020204030204" pitchFamily="34" charset="0"/>
                <a:cs typeface="Calibri" panose="020F0502020204030204" pitchFamily="34" charset="0"/>
              </a:rPr>
              <a:t>, and now we had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the best pumpkin ever</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“The day of the awards ceremony, the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principal</a:t>
            </a:r>
            <a:r>
              <a:rPr lang="en-US" altLang="zh-CN" b="1" i="1" dirty="0">
                <a:latin typeface="Calibri" panose="020F0502020204030204" pitchFamily="34" charset="0"/>
                <a:ea typeface="Calibri" panose="020F0502020204030204" pitchFamily="34" charset="0"/>
                <a:cs typeface="Calibri" panose="020F0502020204030204" pitchFamily="34" charset="0"/>
              </a:rPr>
              <a:t> handed over the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money</a:t>
            </a:r>
            <a:r>
              <a:rPr lang="en-US" altLang="zh-CN" b="1" i="1" dirty="0">
                <a:latin typeface="Calibri" panose="020F0502020204030204" pitchFamily="34" charset="0"/>
                <a:ea typeface="Calibri" panose="020F0502020204030204" pitchFamily="34" charset="0"/>
                <a:cs typeface="Calibri" panose="020F0502020204030204" pitchFamily="34" charset="0"/>
              </a:rPr>
              <a:t> to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me</a:t>
            </a:r>
            <a:r>
              <a:rPr lang="en-US" altLang="zh-CN" b="1" i="1" dirty="0">
                <a:latin typeface="Calibri" panose="020F0502020204030204" pitchFamily="34" charset="0"/>
                <a:ea typeface="Calibri" panose="020F0502020204030204" pitchFamily="34" charset="0"/>
                <a:cs typeface="Calibri" panose="020F0502020204030204" pitchFamily="34" charset="0"/>
              </a:rPr>
              <a: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4183224" y="2440688"/>
            <a:ext cx="77444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With hardly a thought</a:t>
            </a:r>
            <a:r>
              <a:rPr lang="en-US" altLang="zh-CN" b="1" i="1" dirty="0">
                <a:latin typeface="Calibri" panose="020F0502020204030204" pitchFamily="34" charset="0"/>
                <a:ea typeface="Calibri" panose="020F0502020204030204" pitchFamily="34" charset="0"/>
                <a:cs typeface="Calibri" panose="020F0502020204030204" pitchFamily="34" charset="0"/>
              </a:rPr>
              <a:t>, I ran to the store and bought my dream game. That night when Brian asked if we had won, I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denied</a:t>
            </a:r>
            <a:r>
              <a:rPr lang="en-US" altLang="zh-CN"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afraid to look into his eyes</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5" name="文本框 14"/>
          <p:cNvSpPr txBox="1"/>
          <p:nvPr/>
        </p:nvSpPr>
        <p:spPr>
          <a:xfrm>
            <a:off x="4158343" y="3330205"/>
            <a:ext cx="6366588"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was home,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sick with cold</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“If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really wanted to win</a:t>
            </a:r>
            <a:r>
              <a:rPr lang="en-US" altLang="zh-CN" b="1" i="1" dirty="0">
                <a:latin typeface="Calibri" panose="020F0502020204030204" pitchFamily="34" charset="0"/>
                <a:ea typeface="Calibri" panose="020F0502020204030204" pitchFamily="34" charset="0"/>
                <a:cs typeface="Calibri" panose="020F0502020204030204" pitchFamily="34" charset="0"/>
              </a:rPr>
              <a:t>,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would have been here today</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4198776" y="4434328"/>
            <a:ext cx="76231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“Unexpectedly,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asked for a cut</a:t>
            </a:r>
            <a:r>
              <a:rPr lang="en-US" altLang="zh-CN" b="1" i="1" dirty="0">
                <a:latin typeface="Calibri" panose="020F0502020204030204" pitchFamily="34" charset="0"/>
                <a:ea typeface="Calibri" panose="020F0502020204030204" pitchFamily="34" charset="0"/>
                <a:cs typeface="Calibri" panose="020F0502020204030204" pitchFamily="34" charset="0"/>
              </a:rPr>
              <a:t>. That was fifty-fifty.”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“an old album filled with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photos he had taken as the school photographer </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7" name="文本框 16"/>
          <p:cNvSpPr txBox="1"/>
          <p:nvPr/>
        </p:nvSpPr>
        <p:spPr>
          <a:xfrm>
            <a:off x="4229877" y="5958328"/>
            <a:ext cx="7573347"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“My mom saw my larger size and strong body as a sign that I was to be a kind of guardian angel(</a:t>
            </a:r>
            <a:r>
              <a:rPr lang="zh-CN" altLang="en-US" b="1" i="1" dirty="0">
                <a:latin typeface="Calibri" panose="020F0502020204030204" pitchFamily="34" charset="0"/>
                <a:ea typeface="Calibri" panose="020F0502020204030204" pitchFamily="34" charset="0"/>
                <a:cs typeface="Calibri" panose="020F0502020204030204" pitchFamily="34" charset="0"/>
              </a:rPr>
              <a:t>守护天使</a:t>
            </a:r>
            <a:r>
              <a:rPr lang="en-US" altLang="zh-CN" b="1" i="1" dirty="0">
                <a:latin typeface="Calibri" panose="020F0502020204030204" pitchFamily="34" charset="0"/>
                <a:ea typeface="Calibri" panose="020F0502020204030204" pitchFamily="34" charset="0"/>
                <a:cs typeface="Calibri" panose="020F0502020204030204" pitchFamily="34" charset="0"/>
              </a:rPr>
              <a:t>) for Brian.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However, that was not the case</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cxnSp>
        <p:nvCxnSpPr>
          <p:cNvPr id="19" name="直接连接符 18"/>
          <p:cNvCxnSpPr/>
          <p:nvPr/>
        </p:nvCxnSpPr>
        <p:spPr>
          <a:xfrm flipV="1">
            <a:off x="4096139" y="5159829"/>
            <a:ext cx="7912359" cy="74644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p:bldP spid="5" grpId="0"/>
      <p:bldP spid="9" grpId="0"/>
      <p:bldP spid="10" grpId="0"/>
      <p:bldP spid="11" grpId="0"/>
      <p:bldP spid="12" grpId="0"/>
      <p:bldP spid="13" grpId="0"/>
      <p:bldP spid="14" grpId="0"/>
      <p:bldP spid="15" grpId="0"/>
      <p:bldP spid="16" grpId="0"/>
      <p:bldP spid="1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23038</Words>
  <Application>WPS 演示</Application>
  <PresentationFormat>宽屏</PresentationFormat>
  <Paragraphs>560</Paragraphs>
  <Slides>26</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26</vt:i4>
      </vt:variant>
    </vt:vector>
  </HeadingPairs>
  <TitlesOfParts>
    <vt:vector size="45" baseType="lpstr">
      <vt:lpstr>Arial</vt:lpstr>
      <vt:lpstr>宋体</vt:lpstr>
      <vt:lpstr>Wingdings</vt:lpstr>
      <vt:lpstr>Wingdings</vt:lpstr>
      <vt:lpstr>汉仪旗黑Y2-45W</vt:lpstr>
      <vt:lpstr>Times New Roman</vt:lpstr>
      <vt:lpstr>Calibri</vt:lpstr>
      <vt:lpstr>等线</vt:lpstr>
      <vt:lpstr>微软雅黑</vt:lpstr>
      <vt:lpstr>Calibri</vt:lpstr>
      <vt:lpstr>Arial Unicode MS</vt:lpstr>
      <vt:lpstr>微软雅黑 Light</vt:lpstr>
      <vt:lpstr>阿里巴巴普惠体 R</vt:lpstr>
      <vt:lpstr>Arial</vt:lpstr>
      <vt:lpstr>Cambria</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Administrator</cp:lastModifiedBy>
  <cp:revision>194</cp:revision>
  <dcterms:created xsi:type="dcterms:W3CDTF">2019-06-19T02:08:00Z</dcterms:created>
  <dcterms:modified xsi:type="dcterms:W3CDTF">2025-03-28T06:30:05Z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6A628291E3F14C64B662CA72ED2D7510</vt:lpwstr>
  </property>
  <property fmtid="{D5CDD505-2E9C-101B-9397-08002B2CF9AE}" pid="4" name="KSOTemplateUUID">
    <vt:lpwstr>v1.0_mb_Dvj7q7n07vMD6n3Zy/Yenw==</vt:lpwstr>
  </property>
</Properties>
</file>