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1210" r:id="rId3"/>
    <p:sldId id="256" r:id="rId4"/>
    <p:sldId id="257" r:id="rId6"/>
    <p:sldId id="258" r:id="rId7"/>
    <p:sldId id="1104" r:id="rId8"/>
    <p:sldId id="1102" r:id="rId9"/>
    <p:sldId id="266" r:id="rId10"/>
    <p:sldId id="270" r:id="rId11"/>
    <p:sldId id="1172" r:id="rId12"/>
    <p:sldId id="1175" r:id="rId13"/>
    <p:sldId id="260" r:id="rId14"/>
    <p:sldId id="271" r:id="rId15"/>
    <p:sldId id="273" r:id="rId16"/>
    <p:sldId id="1151" r:id="rId17"/>
    <p:sldId id="1149" r:id="rId18"/>
    <p:sldId id="261" r:id="rId19"/>
    <p:sldId id="282" r:id="rId20"/>
    <p:sldId id="1106" r:id="rId21"/>
    <p:sldId id="1108" r:id="rId22"/>
    <p:sldId id="1111" r:id="rId23"/>
    <p:sldId id="1148" r:id="rId24"/>
    <p:sldId id="1152" r:id="rId25"/>
    <p:sldId id="1019" r:id="rId26"/>
    <p:sldId id="1021" r:id="rId27"/>
    <p:sldId id="1142" r:id="rId28"/>
    <p:sldId id="1143" r:id="rId29"/>
    <p:sldId id="1144" r:id="rId30"/>
    <p:sldId id="1145" r:id="rId31"/>
    <p:sldId id="1168" r:id="rId32"/>
    <p:sldId id="1147" r:id="rId33"/>
    <p:sldId id="1153" r:id="rId34"/>
    <p:sldId id="1154" r:id="rId35"/>
    <p:sldId id="1150" r:id="rId36"/>
    <p:sldId id="1155" r:id="rId37"/>
    <p:sldId id="1156" r:id="rId38"/>
    <p:sldId id="1178" r:id="rId39"/>
    <p:sldId id="1169" r:id="rId40"/>
    <p:sldId id="1158" r:id="rId41"/>
    <p:sldId id="1160" r:id="rId42"/>
    <p:sldId id="1161" r:id="rId43"/>
    <p:sldId id="1162" r:id="rId44"/>
    <p:sldId id="1163" r:id="rId45"/>
    <p:sldId id="1164" r:id="rId46"/>
    <p:sldId id="1176" r:id="rId4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724"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0" Type="http://schemas.openxmlformats.org/officeDocument/2006/relationships/tableStyles" Target="tableStyles.xml"/><Relationship Id="rId5" Type="http://schemas.openxmlformats.org/officeDocument/2006/relationships/notesMaster" Target="notesMasters/notesMaster1.xml"/><Relationship Id="rId49" Type="http://schemas.openxmlformats.org/officeDocument/2006/relationships/viewProps" Target="viewProps.xml"/><Relationship Id="rId48" Type="http://schemas.openxmlformats.org/officeDocument/2006/relationships/presProps" Target="presProps.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2.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CE5D77-FD91-42E9-B39E-A74F3983A362}"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D17287-97E2-4ACA-B27B-C1958EE5883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C3D17287-97E2-4ACA-B27B-C1958EE5883A}"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C3D17287-97E2-4ACA-B27B-C1958EE5883A}"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843A687D-CAF8-4C8F-B958-FD966C87E56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1E5AEE6-BFBE-40D7-A8A7-A664B20B0D04}"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843A687D-CAF8-4C8F-B958-FD966C87E56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1E5AEE6-BFBE-40D7-A8A7-A664B20B0D04}"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843A687D-CAF8-4C8F-B958-FD966C87E56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1E5AEE6-BFBE-40D7-A8A7-A664B20B0D04}"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843A687D-CAF8-4C8F-B958-FD966C87E56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1E5AEE6-BFBE-40D7-A8A7-A664B20B0D0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843A687D-CAF8-4C8F-B958-FD966C87E56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1E5AEE6-BFBE-40D7-A8A7-A664B20B0D0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843A687D-CAF8-4C8F-B958-FD966C87E56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1E5AEE6-BFBE-40D7-A8A7-A664B20B0D0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843A687D-CAF8-4C8F-B958-FD966C87E56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1E5AEE6-BFBE-40D7-A8A7-A664B20B0D0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843A687D-CAF8-4C8F-B958-FD966C87E568}"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1E5AEE6-BFBE-40D7-A8A7-A664B20B0D0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43A687D-CAF8-4C8F-B958-FD966C87E568}"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1E5AEE6-BFBE-40D7-A8A7-A664B20B0D0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843A687D-CAF8-4C8F-B958-FD966C87E56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1E5AEE6-BFBE-40D7-A8A7-A664B20B0D04}"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843A687D-CAF8-4C8F-B958-FD966C87E56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1E5AEE6-BFBE-40D7-A8A7-A664B20B0D0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3A687D-CAF8-4C8F-B958-FD966C87E568}"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E5AEE6-BFBE-40D7-A8A7-A664B20B0D04}"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4.jpeg"/></Relationships>
</file>

<file path=ppt/slides/_rels/slide13.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slide" Target="slide17.xml"/><Relationship Id="rId3" Type="http://schemas.openxmlformats.org/officeDocument/2006/relationships/slide" Target="slide16.xml"/><Relationship Id="rId2" Type="http://schemas.openxmlformats.org/officeDocument/2006/relationships/slide" Target="slide14.xml"/><Relationship Id="rId1" Type="http://schemas.openxmlformats.org/officeDocument/2006/relationships/image" Target="../media/image4.jpeg"/></Relationships>
</file>

<file path=ppt/slides/_rels/slide14.xml.rels><?xml version="1.0" encoding="UTF-8" standalone="yes"?>
<Relationships xmlns="http://schemas.openxmlformats.org/package/2006/relationships"><Relationship Id="rId5" Type="http://schemas.openxmlformats.org/officeDocument/2006/relationships/notesSlide" Target="../notesSlides/notesSlide2.xml"/><Relationship Id="rId4" Type="http://schemas.openxmlformats.org/officeDocument/2006/relationships/slideLayout" Target="../slideLayouts/slideLayout2.xml"/><Relationship Id="rId3" Type="http://schemas.openxmlformats.org/officeDocument/2006/relationships/image" Target="../media/image5.jpeg"/><Relationship Id="rId2" Type="http://schemas.openxmlformats.org/officeDocument/2006/relationships/image" Target="../media/image11.png"/><Relationship Id="rId1" Type="http://schemas.openxmlformats.org/officeDocument/2006/relationships/image" Target="../media/image4.jpeg"/></Relationships>
</file>

<file path=ppt/slides/_rels/slide15.xml.rels><?xml version="1.0" encoding="UTF-8" standalone="yes"?>
<Relationships xmlns="http://schemas.openxmlformats.org/package/2006/relationships"><Relationship Id="rId6" Type="http://schemas.openxmlformats.org/officeDocument/2006/relationships/notesSlide" Target="../notesSlides/notesSlide3.xml"/><Relationship Id="rId5" Type="http://schemas.openxmlformats.org/officeDocument/2006/relationships/slideLayout" Target="../slideLayouts/slideLayout2.xml"/><Relationship Id="rId4" Type="http://schemas.openxmlformats.org/officeDocument/2006/relationships/image" Target="../media/image5.jpeg"/><Relationship Id="rId3" Type="http://schemas.openxmlformats.org/officeDocument/2006/relationships/slide" Target="slide13.xml"/><Relationship Id="rId2" Type="http://schemas.openxmlformats.org/officeDocument/2006/relationships/image" Target="../media/image11.png"/><Relationship Id="rId1" Type="http://schemas.openxmlformats.org/officeDocument/2006/relationships/image" Target="../media/image4.jpeg"/></Relationships>
</file>

<file path=ppt/slides/_rels/slide16.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5.jpeg"/><Relationship Id="rId3" Type="http://schemas.openxmlformats.org/officeDocument/2006/relationships/slide" Target="slide13.xml"/><Relationship Id="rId2" Type="http://schemas.openxmlformats.org/officeDocument/2006/relationships/image" Target="../media/image12.png"/><Relationship Id="rId1" Type="http://schemas.openxmlformats.org/officeDocument/2006/relationships/image" Target="../media/image4.jpeg"/></Relationships>
</file>

<file path=ppt/slides/_rels/slide17.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slide" Target="slide18.xml"/><Relationship Id="rId3" Type="http://schemas.openxmlformats.org/officeDocument/2006/relationships/slide" Target="slide21.xml"/><Relationship Id="rId2" Type="http://schemas.openxmlformats.org/officeDocument/2006/relationships/slide" Target="slide20.xml"/><Relationship Id="rId1" Type="http://schemas.openxmlformats.org/officeDocument/2006/relationships/image" Target="../media/image4.jpe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4.jpeg"/></Relationships>
</file>

<file path=ppt/slides/_rels/slide19.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5.jpeg"/><Relationship Id="rId2" Type="http://schemas.openxmlformats.org/officeDocument/2006/relationships/slide" Target="slide17.xml"/><Relationship Id="rId1"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3.jpeg"/></Relationships>
</file>

<file path=ppt/slides/_rels/slide20.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5.jpeg"/><Relationship Id="rId2" Type="http://schemas.openxmlformats.org/officeDocument/2006/relationships/slide" Target="slide17.xml"/><Relationship Id="rId1" Type="http://schemas.openxmlformats.org/officeDocument/2006/relationships/image" Target="../media/image4.jpeg"/></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tags" Target="../tags/tag1.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5.jpeg"/><Relationship Id="rId1" Type="http://schemas.openxmlformats.org/officeDocument/2006/relationships/image" Target="../media/image4.jpeg"/></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jpeg"/></Relationships>
</file>

<file path=ppt/slides/_rels/slide24.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5.jpeg"/><Relationship Id="rId2" Type="http://schemas.openxmlformats.org/officeDocument/2006/relationships/tags" Target="../tags/tag3.xml"/><Relationship Id="rId1" Type="http://schemas.openxmlformats.org/officeDocument/2006/relationships/tags" Target="../tags/tag2.xml"/></Relationships>
</file>

<file path=ppt/slides/_rels/slide25.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5.jpeg"/><Relationship Id="rId2" Type="http://schemas.openxmlformats.org/officeDocument/2006/relationships/tags" Target="../tags/tag5.xml"/><Relationship Id="rId1" Type="http://schemas.openxmlformats.org/officeDocument/2006/relationships/tags" Target="../tags/tag4.xml"/></Relationships>
</file>

<file path=ppt/slides/_rels/slide26.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5.jpeg"/><Relationship Id="rId2" Type="http://schemas.openxmlformats.org/officeDocument/2006/relationships/tags" Target="../tags/tag7.xml"/><Relationship Id="rId1" Type="http://schemas.openxmlformats.org/officeDocument/2006/relationships/tags" Target="../tags/tag6.xml"/></Relationships>
</file>

<file path=ppt/slides/_rels/slide27.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5.jpeg"/><Relationship Id="rId2" Type="http://schemas.openxmlformats.org/officeDocument/2006/relationships/tags" Target="../tags/tag9.xml"/><Relationship Id="rId1" Type="http://schemas.openxmlformats.org/officeDocument/2006/relationships/tags" Target="../tags/tag8.xml"/></Relationships>
</file>

<file path=ppt/slides/_rels/slide28.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5.jpeg"/><Relationship Id="rId2" Type="http://schemas.openxmlformats.org/officeDocument/2006/relationships/tags" Target="../tags/tag11.xml"/><Relationship Id="rId1" Type="http://schemas.openxmlformats.org/officeDocument/2006/relationships/tags" Target="../tags/tag10.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5.jpeg"/><Relationship Id="rId1"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4.jpeg"/></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jpeg"/></Relationships>
</file>

<file path=ppt/slides/_rels/slide31.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5.jpeg"/><Relationship Id="rId2" Type="http://schemas.openxmlformats.org/officeDocument/2006/relationships/tags" Target="../tags/tag13.xml"/><Relationship Id="rId1" Type="http://schemas.openxmlformats.org/officeDocument/2006/relationships/tags" Target="../tags/tag12.xml"/></Relationships>
</file>

<file path=ppt/slides/_rels/slide3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5.jpeg"/><Relationship Id="rId2" Type="http://schemas.openxmlformats.org/officeDocument/2006/relationships/tags" Target="../tags/tag15.xml"/><Relationship Id="rId1" Type="http://schemas.openxmlformats.org/officeDocument/2006/relationships/tags" Target="../tags/tag14.xml"/></Relationships>
</file>

<file path=ppt/slides/_rels/slide33.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5.jpeg"/><Relationship Id="rId2" Type="http://schemas.openxmlformats.org/officeDocument/2006/relationships/tags" Target="../tags/tag17.xml"/><Relationship Id="rId1" Type="http://schemas.openxmlformats.org/officeDocument/2006/relationships/tags" Target="../tags/tag16.xml"/></Relationships>
</file>

<file path=ppt/slides/_rels/slide34.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5.jpeg"/><Relationship Id="rId2" Type="http://schemas.openxmlformats.org/officeDocument/2006/relationships/tags" Target="../tags/tag19.xml"/><Relationship Id="rId1" Type="http://schemas.openxmlformats.org/officeDocument/2006/relationships/tags" Target="../tags/tag18.xml"/></Relationships>
</file>

<file path=ppt/slides/_rels/slide35.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5.jpeg"/><Relationship Id="rId2" Type="http://schemas.openxmlformats.org/officeDocument/2006/relationships/tags" Target="../tags/tag21.xml"/><Relationship Id="rId1" Type="http://schemas.openxmlformats.org/officeDocument/2006/relationships/tags" Target="../tags/tag20.xml"/></Relationships>
</file>

<file path=ppt/slides/_rels/slide3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5.jpeg"/><Relationship Id="rId1" Type="http://schemas.openxmlformats.org/officeDocument/2006/relationships/image" Target="../media/image4.jpeg"/></Relationships>
</file>

<file path=ppt/slides/_rels/slide3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5.jpeg"/><Relationship Id="rId1" Type="http://schemas.openxmlformats.org/officeDocument/2006/relationships/image" Target="../media/image4.jpeg"/></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jpeg"/></Relationships>
</file>

<file path=ppt/slides/_rels/slide39.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5.jpeg"/><Relationship Id="rId2" Type="http://schemas.openxmlformats.org/officeDocument/2006/relationships/tags" Target="../tags/tag23.xml"/><Relationship Id="rId1" Type="http://schemas.openxmlformats.org/officeDocument/2006/relationships/tags" Target="../tags/tag2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4.jpeg"/></Relationships>
</file>

<file path=ppt/slides/_rels/slide4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5.jpeg"/><Relationship Id="rId1" Type="http://schemas.openxmlformats.org/officeDocument/2006/relationships/tags" Target="../tags/tag24.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5.jpeg"/></Relationships>
</file>

<file path=ppt/slides/_rels/slide4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5.jpeg"/><Relationship Id="rId1" Type="http://schemas.openxmlformats.org/officeDocument/2006/relationships/tags" Target="../tags/tag25.xml"/></Relationships>
</file>

<file path=ppt/slides/_rels/slide4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5.jpeg"/><Relationship Id="rId1" Type="http://schemas.openxmlformats.org/officeDocument/2006/relationships/tags" Target="../tags/tag26.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3.jpe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4.jpeg"/></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5.jpeg"/><Relationship Id="rId2" Type="http://schemas.openxmlformats.org/officeDocument/2006/relationships/image" Target="../media/image7.png"/><Relationship Id="rId1" Type="http://schemas.openxmlformats.org/officeDocument/2006/relationships/image" Target="../media/image6.jpeg"/></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5.jpeg"/><Relationship Id="rId2" Type="http://schemas.openxmlformats.org/officeDocument/2006/relationships/image" Target="../media/image8.png"/><Relationship Id="rId1" Type="http://schemas.openxmlformats.org/officeDocument/2006/relationships/image" Target="../media/image6.jpe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矩形 1"/>
          <p:cNvSpPr/>
          <p:nvPr/>
        </p:nvSpPr>
        <p:spPr>
          <a:xfrm>
            <a:off x="762000" y="1246188"/>
            <a:ext cx="6538913" cy="5016500"/>
          </a:xfrm>
          <a:prstGeom prst="rect">
            <a:avLst/>
          </a:prstGeom>
          <a:noFill/>
          <a:ln w="9525">
            <a:noFill/>
          </a:ln>
        </p:spPr>
        <p:txBody>
          <a:bodyPr wrap="square" anchor="t">
            <a:spAutoFit/>
          </a:bodyPr>
          <a:p>
            <a:r>
              <a:rPr lang="zh-CN" altLang="en-US" sz="4000" b="1">
                <a:solidFill>
                  <a:srgbClr val="FF0000"/>
                </a:solidFill>
                <a:latin typeface="HelveticaNeue" pitchFamily="2" charset="0"/>
                <a:ea typeface="宋体" panose="02010600030101010101" pitchFamily="2" charset="-122"/>
              </a:rPr>
              <a:t>感恩遇见，相互成就，本课件资料仅供您个人参考、教学使用，严禁自行在网络传播，违者依知识产权法追究法律责任。</a:t>
            </a:r>
            <a:endParaRPr lang="en-US" altLang="zh-CN" sz="4000" b="1">
              <a:solidFill>
                <a:srgbClr val="FF0000"/>
              </a:solidFill>
              <a:latin typeface="HelveticaNeue" pitchFamily="2" charset="0"/>
              <a:ea typeface="宋体" panose="02010600030101010101" pitchFamily="2" charset="-122"/>
            </a:endParaRPr>
          </a:p>
          <a:p>
            <a:endParaRPr lang="en-US" altLang="zh-CN" sz="4000" b="1">
              <a:solidFill>
                <a:srgbClr val="FF0000"/>
              </a:solidFill>
              <a:latin typeface="HelveticaNeue" pitchFamily="2" charset="0"/>
              <a:ea typeface="宋体" panose="02010600030101010101" pitchFamily="2" charset="-122"/>
            </a:endParaRPr>
          </a:p>
          <a:p>
            <a:r>
              <a:rPr lang="zh-CN" altLang="en-US" sz="4000" b="1">
                <a:solidFill>
                  <a:srgbClr val="FF0000"/>
                </a:solidFill>
                <a:latin typeface="HelveticaNeue" pitchFamily="2" charset="0"/>
                <a:ea typeface="宋体" panose="02010600030101010101" pitchFamily="2" charset="-122"/>
              </a:rPr>
              <a:t>更多教学资源请关注</a:t>
            </a:r>
            <a:endParaRPr lang="en-US" altLang="zh-CN" sz="4000" b="1">
              <a:solidFill>
                <a:srgbClr val="FF0000"/>
              </a:solidFill>
              <a:latin typeface="HelveticaNeue" pitchFamily="2" charset="0"/>
              <a:ea typeface="宋体" panose="02010600030101010101" pitchFamily="2" charset="-122"/>
            </a:endParaRPr>
          </a:p>
          <a:p>
            <a:r>
              <a:rPr lang="zh-CN" altLang="en-US" sz="4000" b="1">
                <a:solidFill>
                  <a:srgbClr val="FF0000"/>
                </a:solidFill>
                <a:latin typeface="HelveticaNeue" pitchFamily="2" charset="0"/>
                <a:ea typeface="宋体" panose="02010600030101010101" pitchFamily="2" charset="-122"/>
              </a:rPr>
              <a:t>公众号：溯恩英语</a:t>
            </a:r>
            <a:endParaRPr lang="zh-CN" altLang="en-US" sz="4000" b="1">
              <a:solidFill>
                <a:srgbClr val="FF0000"/>
              </a:solidFill>
              <a:latin typeface="HelveticaNeue" pitchFamily="2" charset="0"/>
              <a:ea typeface="宋体" panose="02010600030101010101" pitchFamily="2" charset="-122"/>
            </a:endParaRPr>
          </a:p>
        </p:txBody>
      </p:sp>
      <p:sp>
        <p:nvSpPr>
          <p:cNvPr id="5122" name="矩形 3"/>
          <p:cNvSpPr/>
          <p:nvPr/>
        </p:nvSpPr>
        <p:spPr>
          <a:xfrm>
            <a:off x="7835900" y="2009775"/>
            <a:ext cx="3603625" cy="708025"/>
          </a:xfrm>
          <a:prstGeom prst="rect">
            <a:avLst/>
          </a:prstGeom>
          <a:noFill/>
          <a:ln w="9525">
            <a:noFill/>
          </a:ln>
        </p:spPr>
        <p:txBody>
          <a:bodyPr wrap="square" anchor="t">
            <a:spAutoFit/>
          </a:bodyPr>
          <a:p>
            <a:r>
              <a:rPr lang="zh-CN" altLang="en-US" sz="4000" b="1">
                <a:latin typeface="华文新魏" pitchFamily="2" charset="-122"/>
                <a:ea typeface="宋体" panose="02010600030101010101" pitchFamily="2" charset="-122"/>
              </a:rPr>
              <a:t>知识产权声明</a:t>
            </a:r>
            <a:endParaRPr lang="zh-CN" altLang="en-US" sz="4000" b="1">
              <a:latin typeface="华文新魏" pitchFamily="2" charset="-122"/>
              <a:ea typeface="宋体" panose="02010600030101010101" pitchFamily="2" charset="-122"/>
            </a:endParaRPr>
          </a:p>
        </p:txBody>
      </p:sp>
      <p:pic>
        <p:nvPicPr>
          <p:cNvPr id="5123" name="图片 11" descr="水印"/>
          <p:cNvPicPr>
            <a:picLocks noChangeAspect="1"/>
          </p:cNvPicPr>
          <p:nvPr/>
        </p:nvPicPr>
        <p:blipFill>
          <a:blip r:embed="rId1"/>
          <a:stretch>
            <a:fillRect/>
          </a:stretch>
        </p:blipFill>
        <p:spPr>
          <a:xfrm>
            <a:off x="7186613" y="63500"/>
            <a:ext cx="4902200" cy="1587500"/>
          </a:xfrm>
          <a:prstGeom prst="rect">
            <a:avLst/>
          </a:prstGeom>
          <a:noFill/>
          <a:ln w="9525">
            <a:noFill/>
          </a:ln>
        </p:spPr>
      </p:pic>
      <p:pic>
        <p:nvPicPr>
          <p:cNvPr id="5125" name="图片 1" descr="qrcode_for_gh_3a435f224ccf_1280"/>
          <p:cNvPicPr>
            <a:picLocks noChangeAspect="1"/>
          </p:cNvPicPr>
          <p:nvPr/>
        </p:nvPicPr>
        <p:blipFill>
          <a:blip r:embed="rId2"/>
          <a:stretch>
            <a:fillRect/>
          </a:stretch>
        </p:blipFill>
        <p:spPr>
          <a:xfrm>
            <a:off x="7927975" y="2717800"/>
            <a:ext cx="3109913" cy="3108325"/>
          </a:xfrm>
          <a:prstGeom prst="rect">
            <a:avLst/>
          </a:prstGeom>
          <a:noFill/>
          <a:ln w="9525">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0" y="655983"/>
            <a:ext cx="12056165" cy="5632311"/>
          </a:xfrm>
          <a:prstGeom prst="rect">
            <a:avLst/>
          </a:prstGeom>
          <a:noFill/>
        </p:spPr>
        <p:txBody>
          <a:bodyPr wrap="square">
            <a:spAutoFit/>
          </a:bodyPr>
          <a:lstStyle/>
          <a:p>
            <a:pPr indent="200025" algn="just"/>
            <a:r>
              <a:rPr lang="en-US" altLang="zh-CN" sz="2000" kern="100" dirty="0">
                <a:effectLst/>
                <a:latin typeface="等线" panose="02010600030101010101" pitchFamily="2" charset="-122"/>
                <a:ea typeface="等线" panose="02010600030101010101" pitchFamily="2" charset="-122"/>
                <a:cs typeface="Times New Roman" panose="02020603050405020304" pitchFamily="18" charset="0"/>
              </a:rPr>
              <a:t>In an online class, developing healthy patterns of communication with professors is very important.   36   While I have only listed two of each, there are obviously many other situations that can arise. Students should be able to extend the logic (</a:t>
            </a:r>
            <a:r>
              <a:rPr lang="zh-CN" altLang="en-US" sz="2000" kern="100" dirty="0">
                <a:effectLst/>
                <a:latin typeface="等线" panose="02010600030101010101" pitchFamily="2" charset="-122"/>
                <a:ea typeface="等线" panose="02010600030101010101" pitchFamily="2" charset="-122"/>
                <a:cs typeface="Times New Roman" panose="02020603050405020304" pitchFamily="18" charset="0"/>
              </a:rPr>
              <a:t>逻辑</a:t>
            </a:r>
            <a:r>
              <a:rPr lang="en-US" altLang="zh-CN" sz="2000" kern="100" dirty="0">
                <a:effectLst/>
                <a:latin typeface="等线" panose="02010600030101010101" pitchFamily="2" charset="-122"/>
                <a:ea typeface="等线" panose="02010600030101010101" pitchFamily="2" charset="-122"/>
                <a:cs typeface="Times New Roman" panose="02020603050405020304" pitchFamily="18" charset="0"/>
              </a:rPr>
              <a:t>) of each to their particular circumstance.</a:t>
            </a:r>
            <a:endParaRPr lang="en-US" altLang="zh-CN" sz="2000" kern="100" dirty="0">
              <a:effectLst/>
              <a:latin typeface="等线" panose="02010600030101010101" pitchFamily="2" charset="-122"/>
              <a:ea typeface="等线" panose="02010600030101010101" pitchFamily="2" charset="-122"/>
              <a:cs typeface="Times New Roman" panose="02020603050405020304" pitchFamily="18" charset="0"/>
            </a:endParaRPr>
          </a:p>
          <a:p>
            <a:pPr indent="200025" algn="just"/>
            <a:r>
              <a:rPr lang="en-US" altLang="zh-CN" sz="2000" kern="100" dirty="0">
                <a:effectLst/>
                <a:latin typeface="等线" panose="02010600030101010101" pitchFamily="2" charset="-122"/>
                <a:ea typeface="等线" panose="02010600030101010101" pitchFamily="2" charset="-122"/>
                <a:cs typeface="Times New Roman" panose="02020603050405020304" pitchFamily="18" charset="0"/>
              </a:rPr>
              <a:t>Do's</a:t>
            </a:r>
            <a:endParaRPr lang="en-US" altLang="zh-CN" sz="2000" kern="100" dirty="0">
              <a:effectLst/>
              <a:latin typeface="等线" panose="02010600030101010101" pitchFamily="2" charset="-122"/>
              <a:ea typeface="等线" panose="02010600030101010101" pitchFamily="2" charset="-122"/>
              <a:cs typeface="Times New Roman" panose="02020603050405020304" pitchFamily="18" charset="0"/>
            </a:endParaRPr>
          </a:p>
          <a:p>
            <a:pPr indent="200025" algn="just"/>
            <a:r>
              <a:rPr lang="en-US" altLang="zh-CN" sz="2000" kern="100" dirty="0">
                <a:effectLst/>
                <a:latin typeface="等线" panose="02010600030101010101" pitchFamily="2" charset="-122"/>
                <a:ea typeface="等线" panose="02010600030101010101" pitchFamily="2" charset="-122"/>
                <a:cs typeface="Times New Roman" panose="02020603050405020304" pitchFamily="18" charset="0"/>
              </a:rPr>
              <a:t>•   37   Questions about subject content are generally welcomed. Before asking questions about the course design, read the syllabus (</a:t>
            </a:r>
            <a:r>
              <a:rPr lang="zh-CN" altLang="en-US" sz="2000" kern="100" dirty="0">
                <a:effectLst/>
                <a:latin typeface="等线" panose="02010600030101010101" pitchFamily="2" charset="-122"/>
                <a:ea typeface="等线" panose="02010600030101010101" pitchFamily="2" charset="-122"/>
                <a:cs typeface="Times New Roman" panose="02020603050405020304" pitchFamily="18" charset="0"/>
              </a:rPr>
              <a:t>教学大纲</a:t>
            </a:r>
            <a:r>
              <a:rPr lang="en-US" altLang="zh-CN" sz="2000" kern="100" dirty="0">
                <a:effectLst/>
                <a:latin typeface="等线" panose="02010600030101010101" pitchFamily="2" charset="-122"/>
                <a:ea typeface="等线" panose="02010600030101010101" pitchFamily="2" charset="-122"/>
                <a:cs typeface="Times New Roman" panose="02020603050405020304" pitchFamily="18" charset="0"/>
              </a:rPr>
              <a:t>) and learning management system information to be sure the answer isn't hiding in plain sight.</a:t>
            </a:r>
            <a:endParaRPr lang="en-US" altLang="zh-CN" sz="2000" kern="100" dirty="0">
              <a:effectLst/>
              <a:latin typeface="等线" panose="02010600030101010101" pitchFamily="2" charset="-122"/>
              <a:ea typeface="等线" panose="02010600030101010101" pitchFamily="2" charset="-122"/>
              <a:cs typeface="Times New Roman" panose="02020603050405020304" pitchFamily="18" charset="0"/>
            </a:endParaRPr>
          </a:p>
          <a:p>
            <a:pPr indent="200025" algn="just"/>
            <a:r>
              <a:rPr lang="en-US" altLang="zh-CN" sz="2000" kern="100" dirty="0">
                <a:effectLst/>
                <a:latin typeface="等线" panose="02010600030101010101" pitchFamily="2" charset="-122"/>
                <a:ea typeface="等线" panose="02010600030101010101" pitchFamily="2" charset="-122"/>
                <a:cs typeface="Times New Roman" panose="02020603050405020304" pitchFamily="18" charset="0"/>
              </a:rPr>
              <a:t>• Participate in discussion forums (</a:t>
            </a:r>
            <a:r>
              <a:rPr lang="zh-CN" altLang="en-US" sz="2000" kern="100" dirty="0">
                <a:effectLst/>
                <a:latin typeface="等线" panose="02010600030101010101" pitchFamily="2" charset="-122"/>
                <a:ea typeface="等线" panose="02010600030101010101" pitchFamily="2" charset="-122"/>
                <a:cs typeface="Times New Roman" panose="02020603050405020304" pitchFamily="18" charset="0"/>
              </a:rPr>
              <a:t>论坛</a:t>
            </a:r>
            <a:r>
              <a:rPr lang="en-US" altLang="zh-CN" sz="2000" kern="100" dirty="0">
                <a:effectLst/>
                <a:latin typeface="等线" panose="02010600030101010101" pitchFamily="2" charset="-122"/>
                <a:ea typeface="等线" panose="02010600030101010101" pitchFamily="2" charset="-122"/>
                <a:cs typeface="Times New Roman" panose="02020603050405020304" pitchFamily="18" charset="0"/>
              </a:rPr>
              <a:t>) , blogs and other open-ended forums for dialogue.   38   Be sure to stay on topic and not offer irrelevant information. Make a point, and make it safe for others to do the same.</a:t>
            </a:r>
            <a:endParaRPr lang="en-US" altLang="zh-CN" sz="2000" kern="100" dirty="0">
              <a:effectLst/>
              <a:latin typeface="等线" panose="02010600030101010101" pitchFamily="2" charset="-122"/>
              <a:ea typeface="等线" panose="02010600030101010101" pitchFamily="2" charset="-122"/>
              <a:cs typeface="Times New Roman" panose="02020603050405020304" pitchFamily="18" charset="0"/>
            </a:endParaRPr>
          </a:p>
          <a:p>
            <a:pPr indent="200025" algn="just"/>
            <a:r>
              <a:rPr lang="en-US" altLang="zh-CN" sz="2000" kern="100" dirty="0">
                <a:effectLst/>
                <a:latin typeface="等线" panose="02010600030101010101" pitchFamily="2" charset="-122"/>
                <a:ea typeface="等线" panose="02010600030101010101" pitchFamily="2" charset="-122"/>
                <a:cs typeface="Times New Roman" panose="02020603050405020304" pitchFamily="18" charset="0"/>
              </a:rPr>
              <a:t>Don'ts </a:t>
            </a:r>
            <a:endParaRPr lang="en-US" altLang="zh-CN" sz="2000" kern="100" dirty="0">
              <a:effectLst/>
              <a:latin typeface="等线" panose="02010600030101010101" pitchFamily="2" charset="-122"/>
              <a:ea typeface="等线" panose="02010600030101010101" pitchFamily="2" charset="-122"/>
              <a:cs typeface="Times New Roman" panose="02020603050405020304" pitchFamily="18" charset="0"/>
            </a:endParaRPr>
          </a:p>
          <a:p>
            <a:pPr indent="200025" algn="just"/>
            <a:r>
              <a:rPr lang="en-US" altLang="zh-CN" sz="2000" kern="100" dirty="0">
                <a:effectLst/>
                <a:latin typeface="等线" panose="02010600030101010101" pitchFamily="2" charset="-122"/>
                <a:ea typeface="等线" panose="02010600030101010101" pitchFamily="2" charset="-122"/>
                <a:cs typeface="Times New Roman" panose="02020603050405020304" pitchFamily="18" charset="0"/>
              </a:rPr>
              <a:t>• Don't share personal information or stories. Professors are not trained nurses, financial aid experts or your best friends. If you are in need of a deadline extension, simply explain the situation to the professor.   39    </a:t>
            </a:r>
            <a:endParaRPr lang="en-US" altLang="zh-CN" sz="2000" kern="100" dirty="0">
              <a:effectLst/>
              <a:latin typeface="等线" panose="02010600030101010101" pitchFamily="2" charset="-122"/>
              <a:ea typeface="等线" panose="02010600030101010101" pitchFamily="2" charset="-122"/>
              <a:cs typeface="Times New Roman" panose="02020603050405020304" pitchFamily="18" charset="0"/>
            </a:endParaRPr>
          </a:p>
          <a:p>
            <a:pPr indent="200025" algn="just"/>
            <a:r>
              <a:rPr lang="en-US" altLang="zh-CN" sz="2000" kern="100" dirty="0">
                <a:effectLst/>
                <a:latin typeface="等线" panose="02010600030101010101" pitchFamily="2" charset="-122"/>
                <a:ea typeface="等线" panose="02010600030101010101" pitchFamily="2" charset="-122"/>
                <a:cs typeface="Times New Roman" panose="02020603050405020304" pitchFamily="18" charset="0"/>
              </a:rPr>
              <a:t>• Don't openly express annoyance at a professor or class.   40   When a student attacks a professor on the social media, the language used actually says more about the student. If there is truly a concern about a professor's professionalism or ability, be sure to use online course evaluations to calmly offer your comments.</a:t>
            </a:r>
            <a:endParaRPr lang="en-US" altLang="zh-CN" sz="2000" kern="100" dirty="0">
              <a:effectLst/>
              <a:latin typeface="等线" panose="02010600030101010101" pitchFamily="2" charset="-122"/>
              <a:ea typeface="等线" panose="02010600030101010101" pitchFamily="2" charset="-122"/>
              <a:cs typeface="Times New Roman" panose="02020603050405020304" pitchFamily="18" charset="0"/>
            </a:endParaRPr>
          </a:p>
          <a:p>
            <a:pPr indent="200025" algn="just"/>
            <a:r>
              <a:rPr lang="en-US" altLang="zh-CN" sz="2000" kern="100" dirty="0">
                <a:effectLst/>
                <a:latin typeface="等线" panose="02010600030101010101" pitchFamily="2" charset="-122"/>
                <a:ea typeface="等线" panose="02010600030101010101" pitchFamily="2" charset="-122"/>
                <a:cs typeface="Times New Roman" panose="02020603050405020304" pitchFamily="18" charset="0"/>
              </a:rPr>
              <a:t> </a:t>
            </a:r>
            <a:endParaRPr lang="en-US" altLang="zh-CN" sz="20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7" name="文本框 6"/>
          <p:cNvSpPr txBox="1"/>
          <p:nvPr/>
        </p:nvSpPr>
        <p:spPr>
          <a:xfrm>
            <a:off x="163996" y="129209"/>
            <a:ext cx="3712265" cy="369332"/>
          </a:xfrm>
          <a:prstGeom prst="rect">
            <a:avLst/>
          </a:prstGeom>
          <a:noFill/>
        </p:spPr>
        <p:txBody>
          <a:bodyPr wrap="square">
            <a:spAutoFit/>
          </a:bodyPr>
          <a:lstStyle/>
          <a:p>
            <a:r>
              <a:rPr lang="en-US" altLang="zh-CN" dirty="0">
                <a:solidFill>
                  <a:schemeClr val="tx1"/>
                </a:solidFill>
                <a:latin typeface="Times New Roman" panose="02020603050405020304" pitchFamily="18" charset="0"/>
                <a:cs typeface="Times New Roman" panose="02020603050405020304" pitchFamily="18" charset="0"/>
              </a:rPr>
              <a:t>2019 </a:t>
            </a:r>
            <a:r>
              <a:rPr lang="zh-CN" altLang="en-US" dirty="0">
                <a:solidFill>
                  <a:schemeClr val="tx1"/>
                </a:solidFill>
                <a:latin typeface="Times New Roman" panose="02020603050405020304" pitchFamily="18" charset="0"/>
                <a:cs typeface="Times New Roman" panose="02020603050405020304" pitchFamily="18" charset="0"/>
              </a:rPr>
              <a:t>年</a:t>
            </a:r>
            <a:r>
              <a:rPr lang="en-US" altLang="zh-CN" dirty="0">
                <a:solidFill>
                  <a:schemeClr val="tx1"/>
                </a:solidFill>
                <a:latin typeface="Times New Roman" panose="02020603050405020304" pitchFamily="18" charset="0"/>
                <a:cs typeface="Times New Roman" panose="02020603050405020304" pitchFamily="18" charset="0"/>
              </a:rPr>
              <a:t> </a:t>
            </a:r>
            <a:r>
              <a:rPr lang="zh-CN" altLang="en-US" dirty="0">
                <a:latin typeface="Times New Roman" panose="02020603050405020304" pitchFamily="18" charset="0"/>
                <a:cs typeface="Times New Roman" panose="02020603050405020304" pitchFamily="18" charset="0"/>
              </a:rPr>
              <a:t>全国卷</a:t>
            </a:r>
            <a:r>
              <a:rPr lang="en-US" altLang="zh-CN" dirty="0">
                <a:latin typeface="Times New Roman" panose="02020603050405020304" pitchFamily="18" charset="0"/>
                <a:cs typeface="Times New Roman" panose="02020603050405020304" pitchFamily="18" charset="0"/>
              </a:rPr>
              <a:t>III</a:t>
            </a:r>
            <a:endParaRPr lang="zh-CN" altLang="en-US" dirty="0"/>
          </a:p>
        </p:txBody>
      </p:sp>
      <p:sp>
        <p:nvSpPr>
          <p:cNvPr id="11" name="文本框 10"/>
          <p:cNvSpPr txBox="1"/>
          <p:nvPr/>
        </p:nvSpPr>
        <p:spPr>
          <a:xfrm>
            <a:off x="2832652" y="928369"/>
            <a:ext cx="8309113" cy="461665"/>
          </a:xfrm>
          <a:prstGeom prst="rect">
            <a:avLst/>
          </a:prstGeom>
          <a:solidFill>
            <a:schemeClr val="accent2"/>
          </a:solidFill>
        </p:spPr>
        <p:txBody>
          <a:bodyPr wrap="square">
            <a:spAutoFit/>
          </a:bodyPr>
          <a:lstStyle/>
          <a:p>
            <a:r>
              <a:rPr lang="en-US" altLang="zh-CN" sz="2400" b="1" dirty="0">
                <a:solidFill>
                  <a:srgbClr val="C00000"/>
                </a:solidFill>
              </a:rPr>
              <a:t>Para1</a:t>
            </a:r>
            <a:r>
              <a:rPr lang="zh-CN" altLang="en-US" sz="2400" b="1" dirty="0">
                <a:solidFill>
                  <a:srgbClr val="C00000"/>
                </a:solidFill>
              </a:rPr>
              <a:t>：提出问题：网课学习者在课堂上怎么做？   </a:t>
            </a:r>
            <a:r>
              <a:rPr lang="zh-CN" altLang="en-US" sz="2400" b="1" dirty="0">
                <a:solidFill>
                  <a:srgbClr val="0000FF"/>
                </a:solidFill>
              </a:rPr>
              <a:t>总</a:t>
            </a:r>
            <a:endParaRPr lang="zh-CN" altLang="en-US" sz="2400" dirty="0">
              <a:solidFill>
                <a:srgbClr val="0000FF"/>
              </a:solidFill>
            </a:endParaRPr>
          </a:p>
        </p:txBody>
      </p:sp>
      <p:sp>
        <p:nvSpPr>
          <p:cNvPr id="2" name="文本框 1"/>
          <p:cNvSpPr txBox="1"/>
          <p:nvPr/>
        </p:nvSpPr>
        <p:spPr>
          <a:xfrm>
            <a:off x="1136373" y="2428758"/>
            <a:ext cx="11055627" cy="461665"/>
          </a:xfrm>
          <a:prstGeom prst="rect">
            <a:avLst/>
          </a:prstGeom>
          <a:solidFill>
            <a:schemeClr val="accent2"/>
          </a:solidFill>
        </p:spPr>
        <p:txBody>
          <a:bodyPr wrap="square">
            <a:spAutoFit/>
          </a:bodyPr>
          <a:lstStyle/>
          <a:p>
            <a:r>
              <a:rPr lang="en-US" altLang="zh-CN" sz="2400" b="1" dirty="0">
                <a:solidFill>
                  <a:srgbClr val="C00000"/>
                </a:solidFill>
              </a:rPr>
              <a:t> </a:t>
            </a:r>
            <a:r>
              <a:rPr lang="zh-CN" altLang="en-US" sz="2400" b="1" dirty="0">
                <a:solidFill>
                  <a:srgbClr val="C00000"/>
                </a:solidFill>
              </a:rPr>
              <a:t>第一个方面： </a:t>
            </a:r>
            <a:r>
              <a:rPr lang="en-US" altLang="zh-CN" sz="2400" b="1" dirty="0">
                <a:solidFill>
                  <a:srgbClr val="C00000"/>
                </a:solidFill>
              </a:rPr>
              <a:t>Para2   + para</a:t>
            </a:r>
            <a:r>
              <a:rPr lang="zh-CN" altLang="en-US" sz="2400" b="1" dirty="0">
                <a:solidFill>
                  <a:srgbClr val="C00000"/>
                </a:solidFill>
              </a:rPr>
              <a:t> </a:t>
            </a:r>
            <a:r>
              <a:rPr lang="en-US" altLang="zh-CN" sz="2400" b="1" dirty="0">
                <a:solidFill>
                  <a:srgbClr val="C00000"/>
                </a:solidFill>
              </a:rPr>
              <a:t>3</a:t>
            </a:r>
            <a:r>
              <a:rPr lang="zh-CN" altLang="en-US" sz="2400" b="1" dirty="0">
                <a:solidFill>
                  <a:srgbClr val="C00000"/>
                </a:solidFill>
              </a:rPr>
              <a:t> ：提出问题：网课学习者在课堂上怎么做？   </a:t>
            </a:r>
            <a:r>
              <a:rPr lang="zh-CN" altLang="en-US" sz="2400" b="1" dirty="0">
                <a:solidFill>
                  <a:srgbClr val="0000FF"/>
                </a:solidFill>
              </a:rPr>
              <a:t>分</a:t>
            </a:r>
            <a:endParaRPr lang="zh-CN" altLang="en-US" sz="2400" dirty="0">
              <a:solidFill>
                <a:srgbClr val="0000FF"/>
              </a:solidFill>
            </a:endParaRPr>
          </a:p>
        </p:txBody>
      </p:sp>
      <p:sp>
        <p:nvSpPr>
          <p:cNvPr id="3" name="文本框 2"/>
          <p:cNvSpPr txBox="1"/>
          <p:nvPr/>
        </p:nvSpPr>
        <p:spPr>
          <a:xfrm>
            <a:off x="1136373" y="4663198"/>
            <a:ext cx="10704444" cy="461665"/>
          </a:xfrm>
          <a:prstGeom prst="rect">
            <a:avLst/>
          </a:prstGeom>
          <a:solidFill>
            <a:schemeClr val="accent2"/>
          </a:solidFill>
        </p:spPr>
        <p:txBody>
          <a:bodyPr wrap="square">
            <a:spAutoFit/>
          </a:bodyPr>
          <a:lstStyle/>
          <a:p>
            <a:r>
              <a:rPr lang="en-US" altLang="zh-CN" sz="2400" b="1" dirty="0">
                <a:solidFill>
                  <a:srgbClr val="C00000"/>
                </a:solidFill>
              </a:rPr>
              <a:t> </a:t>
            </a:r>
            <a:r>
              <a:rPr lang="zh-CN" altLang="en-US" sz="2400" b="1" dirty="0">
                <a:solidFill>
                  <a:srgbClr val="C00000"/>
                </a:solidFill>
              </a:rPr>
              <a:t>第二方面： </a:t>
            </a:r>
            <a:r>
              <a:rPr lang="en-US" altLang="zh-CN" sz="2400" b="1" dirty="0">
                <a:solidFill>
                  <a:srgbClr val="C00000"/>
                </a:solidFill>
              </a:rPr>
              <a:t>Para2   + para</a:t>
            </a:r>
            <a:r>
              <a:rPr lang="zh-CN" altLang="en-US" sz="2400" b="1" dirty="0">
                <a:solidFill>
                  <a:srgbClr val="C00000"/>
                </a:solidFill>
              </a:rPr>
              <a:t> </a:t>
            </a:r>
            <a:r>
              <a:rPr lang="en-US" altLang="zh-CN" sz="2400" b="1" dirty="0">
                <a:solidFill>
                  <a:srgbClr val="C00000"/>
                </a:solidFill>
              </a:rPr>
              <a:t>3</a:t>
            </a:r>
            <a:r>
              <a:rPr lang="zh-CN" altLang="en-US" sz="2400" b="1" dirty="0">
                <a:solidFill>
                  <a:srgbClr val="C00000"/>
                </a:solidFill>
              </a:rPr>
              <a:t> ：提出问题：网课学习者在课堂上怎么做？   </a:t>
            </a:r>
            <a:r>
              <a:rPr lang="zh-CN" altLang="en-US" sz="2400" b="1" dirty="0">
                <a:solidFill>
                  <a:srgbClr val="0000FF"/>
                </a:solidFill>
              </a:rPr>
              <a:t>分</a:t>
            </a:r>
            <a:endParaRPr lang="zh-CN" altLang="en-US" sz="2400" dirty="0">
              <a:solidFill>
                <a:srgbClr val="0000FF"/>
              </a:solidFill>
            </a:endParaRPr>
          </a:p>
        </p:txBody>
      </p:sp>
      <p:sp>
        <p:nvSpPr>
          <p:cNvPr id="4" name="左大括号 3"/>
          <p:cNvSpPr/>
          <p:nvPr/>
        </p:nvSpPr>
        <p:spPr>
          <a:xfrm>
            <a:off x="775252" y="2858137"/>
            <a:ext cx="361121" cy="1713863"/>
          </a:xfrm>
          <a:prstGeom prst="leftBrace">
            <a:avLst/>
          </a:prstGeom>
          <a:ln w="38100"/>
        </p:spPr>
        <p:style>
          <a:lnRef idx="1">
            <a:schemeClr val="accent2"/>
          </a:lnRef>
          <a:fillRef idx="0">
            <a:schemeClr val="accent2"/>
          </a:fillRef>
          <a:effectRef idx="0">
            <a:schemeClr val="accent2"/>
          </a:effectRef>
          <a:fontRef idx="minor">
            <a:schemeClr val="tx1"/>
          </a:fontRef>
        </p:style>
        <p:txBody>
          <a:bodyPr rtlCol="0" anchor="ctr"/>
          <a:lstStyle/>
          <a:p>
            <a:pPr algn="ctr"/>
            <a:endParaRPr lang="zh-CN" altLang="en-US"/>
          </a:p>
        </p:txBody>
      </p:sp>
      <p:sp>
        <p:nvSpPr>
          <p:cNvPr id="6" name="文本框 5"/>
          <p:cNvSpPr txBox="1"/>
          <p:nvPr/>
        </p:nvSpPr>
        <p:spPr>
          <a:xfrm>
            <a:off x="86141" y="2733261"/>
            <a:ext cx="579782" cy="2062103"/>
          </a:xfrm>
          <a:prstGeom prst="rect">
            <a:avLst/>
          </a:prstGeom>
          <a:solidFill>
            <a:schemeClr val="bg1"/>
          </a:solidFill>
        </p:spPr>
        <p:txBody>
          <a:bodyPr wrap="square" rtlCol="0">
            <a:spAutoFit/>
          </a:bodyPr>
          <a:lstStyle/>
          <a:p>
            <a:r>
              <a:rPr lang="zh-CN" altLang="en-US" sz="3200" b="1" dirty="0">
                <a:solidFill>
                  <a:srgbClr val="0000FF"/>
                </a:solidFill>
              </a:rPr>
              <a:t>并列关系</a:t>
            </a:r>
            <a:endParaRPr lang="zh-CN" altLang="en-US" sz="3200" b="1" dirty="0">
              <a:solidFill>
                <a:srgbClr val="0000FF"/>
              </a:solidFill>
            </a:endParaRPr>
          </a:p>
        </p:txBody>
      </p:sp>
      <p:pic>
        <p:nvPicPr>
          <p:cNvPr id="4098" name="图片 11" descr="学科网(www.zxxk.com)--教育资源门户，提供试卷、教案、课件、论文、素材以及各类教学资源下载，还有大量而丰富的教学相关资讯！"/>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2020128" y="387626"/>
            <a:ext cx="8859080" cy="6082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 grpId="0" animBg="1"/>
      <p:bldP spid="3" grpId="0" animBg="1"/>
      <p:bldP spid="4"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淡雅唯美梦幻绿色小清新高清幻灯片背景,ppt图片 - 51PPT模板网"/>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350" y="0"/>
            <a:ext cx="12180888"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标题 1"/>
          <p:cNvSpPr>
            <a:spLocks noGrp="1"/>
          </p:cNvSpPr>
          <p:nvPr>
            <p:ph type="title"/>
          </p:nvPr>
        </p:nvSpPr>
        <p:spPr>
          <a:xfrm>
            <a:off x="228600" y="365125"/>
            <a:ext cx="9949070" cy="1325563"/>
          </a:xfrm>
          <a:solidFill>
            <a:schemeClr val="bg1"/>
          </a:solidFill>
        </p:spPr>
        <p:txBody>
          <a:bodyPr/>
          <a:lstStyle/>
          <a:p>
            <a:r>
              <a:rPr lang="zh-CN" altLang="en-US" b="1" dirty="0"/>
              <a:t>解题步骤</a:t>
            </a:r>
            <a:r>
              <a:rPr lang="en-US" altLang="zh-CN" b="1" dirty="0"/>
              <a:t>2</a:t>
            </a:r>
            <a:r>
              <a:rPr lang="zh-CN" altLang="en-US" b="1" dirty="0"/>
              <a:t>： </a:t>
            </a:r>
            <a:br>
              <a:rPr lang="en-US" altLang="zh-CN" b="1" dirty="0"/>
            </a:br>
            <a:r>
              <a:rPr lang="zh-CN" altLang="en-US" b="1" dirty="0">
                <a:solidFill>
                  <a:srgbClr val="C00000"/>
                </a:solidFill>
              </a:rPr>
              <a:t>关注设空位置，优先做段首题和段尾题</a:t>
            </a:r>
            <a:endParaRPr lang="zh-CN" altLang="en-US" b="1" dirty="0">
              <a:solidFill>
                <a:srgbClr val="C00000"/>
              </a:solidFill>
            </a:endParaRPr>
          </a:p>
        </p:txBody>
      </p:sp>
      <p:sp>
        <p:nvSpPr>
          <p:cNvPr id="3" name="标题 1"/>
          <p:cNvSpPr txBox="1"/>
          <p:nvPr/>
        </p:nvSpPr>
        <p:spPr>
          <a:xfrm>
            <a:off x="155713" y="3422197"/>
            <a:ext cx="2696817" cy="1325563"/>
          </a:xfrm>
          <a:prstGeom prst="rect">
            <a:avLst/>
          </a:prstGeom>
          <a:solidFill>
            <a:schemeClr val="bg1"/>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b="1" dirty="0">
                <a:solidFill>
                  <a:srgbClr val="0000FF"/>
                </a:solidFill>
              </a:rPr>
              <a:t>设空位置</a:t>
            </a:r>
            <a:r>
              <a:rPr lang="zh-CN" altLang="en-US" b="1" dirty="0"/>
              <a:t>：</a:t>
            </a:r>
            <a:endParaRPr lang="zh-CN" altLang="en-US" b="1" dirty="0"/>
          </a:p>
        </p:txBody>
      </p:sp>
      <p:sp>
        <p:nvSpPr>
          <p:cNvPr id="5" name="左大括号 4"/>
          <p:cNvSpPr/>
          <p:nvPr/>
        </p:nvSpPr>
        <p:spPr>
          <a:xfrm>
            <a:off x="2531163" y="2579199"/>
            <a:ext cx="775252" cy="3011557"/>
          </a:xfrm>
          <a:prstGeom prst="leftBrace">
            <a:avLst/>
          </a:prstGeom>
          <a:ln w="57150"/>
        </p:spPr>
        <p:style>
          <a:lnRef idx="1">
            <a:schemeClr val="accent2"/>
          </a:lnRef>
          <a:fillRef idx="0">
            <a:schemeClr val="accent2"/>
          </a:fillRef>
          <a:effectRef idx="0">
            <a:schemeClr val="accent2"/>
          </a:effectRef>
          <a:fontRef idx="minor">
            <a:schemeClr val="tx1"/>
          </a:fontRef>
        </p:style>
        <p:txBody>
          <a:bodyPr rtlCol="0" anchor="ctr"/>
          <a:lstStyle/>
          <a:p>
            <a:pPr algn="ctr"/>
            <a:endParaRPr lang="zh-CN" altLang="en-US"/>
          </a:p>
        </p:txBody>
      </p:sp>
      <p:sp>
        <p:nvSpPr>
          <p:cNvPr id="6" name="标题 1"/>
          <p:cNvSpPr txBox="1"/>
          <p:nvPr/>
        </p:nvSpPr>
        <p:spPr>
          <a:xfrm>
            <a:off x="3501890" y="1793470"/>
            <a:ext cx="4923182" cy="1430545"/>
          </a:xfrm>
          <a:prstGeom prst="rect">
            <a:avLst/>
          </a:prstGeom>
          <a:solidFill>
            <a:schemeClr val="bg1"/>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b="1" dirty="0">
                <a:solidFill>
                  <a:srgbClr val="C00000"/>
                </a:solidFill>
              </a:rPr>
              <a:t>1. </a:t>
            </a:r>
            <a:r>
              <a:rPr lang="zh-CN" altLang="en-US" b="1" dirty="0">
                <a:solidFill>
                  <a:srgbClr val="C00000"/>
                </a:solidFill>
              </a:rPr>
              <a:t>段首 （</a:t>
            </a:r>
            <a:r>
              <a:rPr lang="en-US" altLang="zh-CN" b="1" dirty="0">
                <a:solidFill>
                  <a:srgbClr val="C00000"/>
                </a:solidFill>
              </a:rPr>
              <a:t>1</a:t>
            </a:r>
            <a:r>
              <a:rPr lang="zh-CN" altLang="en-US" b="1" dirty="0">
                <a:solidFill>
                  <a:srgbClr val="C00000"/>
                </a:solidFill>
              </a:rPr>
              <a:t>题）</a:t>
            </a:r>
            <a:endParaRPr lang="zh-CN" altLang="en-US" b="1" dirty="0">
              <a:solidFill>
                <a:srgbClr val="C00000"/>
              </a:solidFill>
            </a:endParaRPr>
          </a:p>
        </p:txBody>
      </p:sp>
      <p:sp>
        <p:nvSpPr>
          <p:cNvPr id="7" name="标题 1"/>
          <p:cNvSpPr txBox="1"/>
          <p:nvPr/>
        </p:nvSpPr>
        <p:spPr>
          <a:xfrm>
            <a:off x="3501890" y="3294367"/>
            <a:ext cx="4923182" cy="1430545"/>
          </a:xfrm>
          <a:prstGeom prst="rect">
            <a:avLst/>
          </a:prstGeom>
          <a:solidFill>
            <a:schemeClr val="bg1"/>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b="1" dirty="0">
                <a:solidFill>
                  <a:srgbClr val="C00000"/>
                </a:solidFill>
              </a:rPr>
              <a:t>2. </a:t>
            </a:r>
            <a:r>
              <a:rPr lang="zh-CN" altLang="en-US" b="1" dirty="0">
                <a:solidFill>
                  <a:srgbClr val="C00000"/>
                </a:solidFill>
              </a:rPr>
              <a:t>段中   （</a:t>
            </a:r>
            <a:r>
              <a:rPr lang="en-US" altLang="zh-CN" b="1" dirty="0">
                <a:solidFill>
                  <a:srgbClr val="C00000"/>
                </a:solidFill>
              </a:rPr>
              <a:t>3-4</a:t>
            </a:r>
            <a:r>
              <a:rPr lang="zh-CN" altLang="en-US" b="1" dirty="0">
                <a:solidFill>
                  <a:srgbClr val="C00000"/>
                </a:solidFill>
              </a:rPr>
              <a:t>题）</a:t>
            </a:r>
            <a:endParaRPr lang="zh-CN" altLang="en-US" b="1" dirty="0">
              <a:solidFill>
                <a:srgbClr val="C00000"/>
              </a:solidFill>
            </a:endParaRPr>
          </a:p>
        </p:txBody>
      </p:sp>
      <p:sp>
        <p:nvSpPr>
          <p:cNvPr id="8" name="标题 1"/>
          <p:cNvSpPr txBox="1"/>
          <p:nvPr/>
        </p:nvSpPr>
        <p:spPr>
          <a:xfrm>
            <a:off x="3544962" y="4854120"/>
            <a:ext cx="4923182" cy="1430545"/>
          </a:xfrm>
          <a:prstGeom prst="rect">
            <a:avLst/>
          </a:prstGeom>
          <a:solidFill>
            <a:schemeClr val="bg1"/>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b="1" dirty="0">
                <a:solidFill>
                  <a:srgbClr val="C00000"/>
                </a:solidFill>
              </a:rPr>
              <a:t>3. </a:t>
            </a:r>
            <a:r>
              <a:rPr lang="zh-CN" altLang="en-US" b="1" dirty="0">
                <a:solidFill>
                  <a:srgbClr val="C00000"/>
                </a:solidFill>
              </a:rPr>
              <a:t>段尾   （</a:t>
            </a:r>
            <a:r>
              <a:rPr lang="en-US" altLang="zh-CN" b="1" dirty="0">
                <a:solidFill>
                  <a:srgbClr val="C00000"/>
                </a:solidFill>
              </a:rPr>
              <a:t>0-1</a:t>
            </a:r>
            <a:r>
              <a:rPr lang="zh-CN" altLang="en-US" b="1" dirty="0">
                <a:solidFill>
                  <a:srgbClr val="C00000"/>
                </a:solidFill>
              </a:rPr>
              <a:t>题）</a:t>
            </a:r>
            <a:endParaRPr lang="zh-CN" altLang="en-US" b="1" dirty="0">
              <a:solidFill>
                <a:srgbClr val="C00000"/>
              </a:solidFill>
            </a:endParaRPr>
          </a:p>
        </p:txBody>
      </p:sp>
      <p:sp>
        <p:nvSpPr>
          <p:cNvPr id="13" name="标题 1"/>
          <p:cNvSpPr txBox="1"/>
          <p:nvPr/>
        </p:nvSpPr>
        <p:spPr>
          <a:xfrm>
            <a:off x="8378686" y="3267172"/>
            <a:ext cx="3786809" cy="1430545"/>
          </a:xfrm>
          <a:prstGeom prst="rect">
            <a:avLst/>
          </a:prstGeom>
          <a:solidFill>
            <a:schemeClr val="bg1"/>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2800" b="1" dirty="0">
                <a:solidFill>
                  <a:srgbClr val="CC00FF"/>
                </a:solidFill>
              </a:rPr>
              <a:t>近年来的段中都比较多</a:t>
            </a:r>
            <a:endParaRPr lang="zh-CN" altLang="en-US" sz="2800" b="1" dirty="0">
              <a:solidFill>
                <a:srgbClr val="CC00FF"/>
              </a:solidFill>
            </a:endParaRPr>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7" grpId="0" animBg="1"/>
      <p:bldP spid="8" grpId="0" animBg="1"/>
      <p:bldP spid="1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淡雅唯美梦幻绿色小清新高清幻灯片背景,ppt图片 - 51PPT模板网"/>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1112" y="0"/>
            <a:ext cx="12180888"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标题 1"/>
          <p:cNvSpPr>
            <a:spLocks noGrp="1"/>
          </p:cNvSpPr>
          <p:nvPr>
            <p:ph type="title"/>
          </p:nvPr>
        </p:nvSpPr>
        <p:spPr>
          <a:xfrm>
            <a:off x="155713" y="89453"/>
            <a:ext cx="12029937" cy="1222502"/>
          </a:xfrm>
          <a:solidFill>
            <a:schemeClr val="bg1"/>
          </a:solidFill>
        </p:spPr>
        <p:txBody>
          <a:bodyPr>
            <a:normAutofit/>
          </a:bodyPr>
          <a:lstStyle/>
          <a:p>
            <a:r>
              <a:rPr lang="zh-CN" altLang="en-US" sz="4000" b="1" dirty="0"/>
              <a:t>解题步骤</a:t>
            </a:r>
            <a:r>
              <a:rPr lang="en-US" altLang="zh-CN" sz="4000" b="1" dirty="0"/>
              <a:t>3</a:t>
            </a:r>
            <a:r>
              <a:rPr lang="zh-CN" altLang="en-US" sz="4000" b="1" dirty="0"/>
              <a:t>：</a:t>
            </a:r>
            <a:r>
              <a:rPr lang="zh-CN" altLang="en-US" sz="4000" b="1" dirty="0">
                <a:solidFill>
                  <a:srgbClr val="C00000"/>
                </a:solidFill>
              </a:rPr>
              <a:t>关注选项特点，</a:t>
            </a:r>
            <a:r>
              <a:rPr lang="zh-CN" altLang="en-US" sz="4000" b="1" dirty="0">
                <a:solidFill>
                  <a:srgbClr val="0000FF"/>
                </a:solidFill>
              </a:rPr>
              <a:t>重点关注核心词汇</a:t>
            </a:r>
            <a:r>
              <a:rPr lang="en-US" altLang="zh-CN" sz="4000" b="1" dirty="0">
                <a:solidFill>
                  <a:srgbClr val="C00000"/>
                </a:solidFill>
              </a:rPr>
              <a:t>:</a:t>
            </a:r>
            <a:br>
              <a:rPr lang="en-US" altLang="zh-CN" sz="4000" b="1" dirty="0">
                <a:solidFill>
                  <a:srgbClr val="C00000"/>
                </a:solidFill>
              </a:rPr>
            </a:br>
            <a:r>
              <a:rPr lang="zh-CN" altLang="en-US" sz="4000" b="1" dirty="0">
                <a:solidFill>
                  <a:srgbClr val="C00000"/>
                </a:solidFill>
              </a:rPr>
              <a:t>名词，形容词，动词，逻辑词，连词，代词</a:t>
            </a:r>
            <a:endParaRPr lang="zh-CN" altLang="en-US" sz="4000" b="1" dirty="0">
              <a:solidFill>
                <a:srgbClr val="C00000"/>
              </a:solidFill>
            </a:endParaRPr>
          </a:p>
        </p:txBody>
      </p:sp>
      <p:sp>
        <p:nvSpPr>
          <p:cNvPr id="3" name="标题 1"/>
          <p:cNvSpPr txBox="1"/>
          <p:nvPr/>
        </p:nvSpPr>
        <p:spPr>
          <a:xfrm>
            <a:off x="45416" y="2766218"/>
            <a:ext cx="2696817" cy="1325563"/>
          </a:xfrm>
          <a:prstGeom prst="rect">
            <a:avLst/>
          </a:prstGeom>
          <a:solidFill>
            <a:schemeClr val="bg1"/>
          </a:solidFill>
        </p:spPr>
        <p:txBody>
          <a:bodyPr vert="horz" lIns="91440" tIns="45720" rIns="91440" bIns="45720" rtlCol="0" anchor="ctr">
            <a:normAutofit fontScale="85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b="1" dirty="0">
                <a:solidFill>
                  <a:srgbClr val="0000FF"/>
                </a:solidFill>
              </a:rPr>
              <a:t>正确选项的结构特点</a:t>
            </a:r>
            <a:r>
              <a:rPr lang="zh-CN" altLang="en-US" b="1" dirty="0"/>
              <a:t>：</a:t>
            </a:r>
            <a:endParaRPr lang="zh-CN" altLang="en-US" b="1" dirty="0"/>
          </a:p>
        </p:txBody>
      </p:sp>
      <p:sp>
        <p:nvSpPr>
          <p:cNvPr id="5" name="左大括号 4"/>
          <p:cNvSpPr/>
          <p:nvPr/>
        </p:nvSpPr>
        <p:spPr>
          <a:xfrm>
            <a:off x="2422525" y="1923220"/>
            <a:ext cx="775252" cy="3011557"/>
          </a:xfrm>
          <a:prstGeom prst="leftBrace">
            <a:avLst/>
          </a:prstGeom>
          <a:ln w="57150"/>
        </p:spPr>
        <p:style>
          <a:lnRef idx="1">
            <a:schemeClr val="accent2"/>
          </a:lnRef>
          <a:fillRef idx="0">
            <a:schemeClr val="accent2"/>
          </a:fillRef>
          <a:effectRef idx="0">
            <a:schemeClr val="accent2"/>
          </a:effectRef>
          <a:fontRef idx="minor">
            <a:schemeClr val="tx1"/>
          </a:fontRef>
        </p:style>
        <p:txBody>
          <a:bodyPr rtlCol="0" anchor="ctr"/>
          <a:lstStyle/>
          <a:p>
            <a:pPr algn="ctr"/>
            <a:endParaRPr lang="zh-CN" altLang="en-US"/>
          </a:p>
        </p:txBody>
      </p:sp>
      <p:sp>
        <p:nvSpPr>
          <p:cNvPr id="6" name="标题 1"/>
          <p:cNvSpPr txBox="1"/>
          <p:nvPr/>
        </p:nvSpPr>
        <p:spPr>
          <a:xfrm>
            <a:off x="3306415" y="1350580"/>
            <a:ext cx="8560907" cy="1430545"/>
          </a:xfrm>
          <a:prstGeom prst="rect">
            <a:avLst/>
          </a:prstGeom>
          <a:solidFill>
            <a:schemeClr val="bg1"/>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200" b="1" dirty="0">
                <a:solidFill>
                  <a:srgbClr val="C00000"/>
                </a:solidFill>
              </a:rPr>
              <a:t>1. </a:t>
            </a:r>
            <a:r>
              <a:rPr lang="zh-CN" altLang="en-US" sz="3200" b="1" dirty="0">
                <a:solidFill>
                  <a:srgbClr val="C00000"/>
                </a:solidFill>
              </a:rPr>
              <a:t>小标题：句式结构与各段一致，</a:t>
            </a:r>
            <a:r>
              <a:rPr lang="zh-CN" altLang="en-US" sz="3200" b="1" dirty="0">
                <a:solidFill>
                  <a:srgbClr val="CC00FF"/>
                </a:solidFill>
              </a:rPr>
              <a:t>与段落主题内容贴合度高；</a:t>
            </a:r>
            <a:endParaRPr lang="zh-CN" altLang="en-US" sz="3200" b="1" dirty="0">
              <a:solidFill>
                <a:srgbClr val="CC00FF"/>
              </a:solidFill>
            </a:endParaRPr>
          </a:p>
        </p:txBody>
      </p:sp>
      <p:sp>
        <p:nvSpPr>
          <p:cNvPr id="7" name="标题 1"/>
          <p:cNvSpPr txBox="1"/>
          <p:nvPr/>
        </p:nvSpPr>
        <p:spPr>
          <a:xfrm>
            <a:off x="3238844" y="2776155"/>
            <a:ext cx="8001000" cy="1430545"/>
          </a:xfrm>
          <a:prstGeom prst="rect">
            <a:avLst/>
          </a:prstGeom>
          <a:solidFill>
            <a:schemeClr val="bg1"/>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200" b="1" dirty="0">
                <a:solidFill>
                  <a:srgbClr val="C00000"/>
                </a:solidFill>
              </a:rPr>
              <a:t>2. </a:t>
            </a:r>
            <a:r>
              <a:rPr lang="zh-CN" altLang="en-US" sz="3200" b="1" dirty="0">
                <a:solidFill>
                  <a:srgbClr val="C00000"/>
                </a:solidFill>
              </a:rPr>
              <a:t>主题句（段首题优先做） ：①</a:t>
            </a:r>
            <a:r>
              <a:rPr lang="zh-CN" altLang="en-US" sz="3200" b="1" dirty="0">
                <a:solidFill>
                  <a:srgbClr val="CC00FF"/>
                </a:solidFill>
              </a:rPr>
              <a:t>与本段段落内容贴合度高</a:t>
            </a:r>
            <a:r>
              <a:rPr lang="zh-CN" altLang="en-US" sz="3200" b="1" dirty="0">
                <a:solidFill>
                  <a:srgbClr val="C00000"/>
                </a:solidFill>
              </a:rPr>
              <a:t>；</a:t>
            </a:r>
            <a:r>
              <a:rPr lang="zh-CN" altLang="en-US" sz="3200" b="1" dirty="0">
                <a:solidFill>
                  <a:srgbClr val="7030A0"/>
                </a:solidFill>
              </a:rPr>
              <a:t>② 段落与段落之间的过渡句 （难题） </a:t>
            </a:r>
            <a:endParaRPr lang="zh-CN" altLang="en-US" sz="3200" b="1" dirty="0">
              <a:solidFill>
                <a:srgbClr val="7030A0"/>
              </a:solidFill>
            </a:endParaRPr>
          </a:p>
        </p:txBody>
      </p:sp>
      <p:sp>
        <p:nvSpPr>
          <p:cNvPr id="8" name="标题 1"/>
          <p:cNvSpPr txBox="1"/>
          <p:nvPr/>
        </p:nvSpPr>
        <p:spPr>
          <a:xfrm>
            <a:off x="3306415" y="4159726"/>
            <a:ext cx="8749750" cy="1834915"/>
          </a:xfrm>
          <a:prstGeom prst="rect">
            <a:avLst/>
          </a:prstGeom>
          <a:solidFill>
            <a:schemeClr val="bg1"/>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200" b="1" dirty="0">
                <a:solidFill>
                  <a:srgbClr val="C00000"/>
                </a:solidFill>
              </a:rPr>
              <a:t>3. </a:t>
            </a:r>
            <a:r>
              <a:rPr lang="zh-CN" altLang="en-US" sz="3200" b="1" dirty="0">
                <a:solidFill>
                  <a:srgbClr val="C00000"/>
                </a:solidFill>
              </a:rPr>
              <a:t>段尾 （段尾题优先做）① 与空格前一句有句间逻辑关系 （此类较多）对本段进行小结 （较少）③段落之间衔接 （较少）</a:t>
            </a:r>
            <a:endParaRPr lang="en-US" altLang="zh-CN" sz="3200" b="1" dirty="0">
              <a:solidFill>
                <a:srgbClr val="C00000"/>
              </a:solidFill>
            </a:endParaRPr>
          </a:p>
          <a:p>
            <a:r>
              <a:rPr lang="en-US" altLang="zh-CN" sz="3200" b="1" dirty="0">
                <a:solidFill>
                  <a:srgbClr val="CC00FF"/>
                </a:solidFill>
              </a:rPr>
              <a:t>  </a:t>
            </a:r>
            <a:r>
              <a:rPr lang="zh-CN" altLang="en-US" sz="3200" b="1" dirty="0">
                <a:solidFill>
                  <a:srgbClr val="CC00FF"/>
                </a:solidFill>
              </a:rPr>
              <a:t>所选选项要与本段内容贴合度高</a:t>
            </a:r>
            <a:endParaRPr lang="zh-CN" altLang="en-US" sz="3200" b="1" dirty="0">
              <a:solidFill>
                <a:srgbClr val="CC00FF"/>
              </a:solidFill>
            </a:endParaRPr>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7" grpId="0" animBg="1"/>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淡雅唯美梦幻绿色小清新高清幻灯片背景,ppt图片 - 51PPT模板网"/>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1112" y="0"/>
            <a:ext cx="12180888"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标题 1"/>
          <p:cNvSpPr>
            <a:spLocks noGrp="1"/>
          </p:cNvSpPr>
          <p:nvPr>
            <p:ph type="title"/>
          </p:nvPr>
        </p:nvSpPr>
        <p:spPr>
          <a:xfrm>
            <a:off x="467139" y="69574"/>
            <a:ext cx="5476461" cy="964096"/>
          </a:xfrm>
          <a:solidFill>
            <a:schemeClr val="bg1"/>
          </a:solidFill>
        </p:spPr>
        <p:txBody>
          <a:bodyPr>
            <a:normAutofit fontScale="90000"/>
          </a:bodyPr>
          <a:lstStyle/>
          <a:p>
            <a:r>
              <a:rPr lang="zh-CN" altLang="en-US" b="1" dirty="0"/>
              <a:t>解题技巧</a:t>
            </a:r>
            <a:r>
              <a:rPr lang="en-US" altLang="zh-CN" b="1" dirty="0"/>
              <a:t>4</a:t>
            </a:r>
            <a:r>
              <a:rPr lang="zh-CN" altLang="en-US" b="1" dirty="0"/>
              <a:t>：</a:t>
            </a:r>
            <a:r>
              <a:rPr lang="zh-CN" altLang="en-US" b="1" dirty="0">
                <a:solidFill>
                  <a:srgbClr val="FF0000"/>
                </a:solidFill>
              </a:rPr>
              <a:t>正确选项</a:t>
            </a:r>
            <a:endParaRPr lang="zh-CN" altLang="en-US" b="1" dirty="0">
              <a:solidFill>
                <a:srgbClr val="FF0000"/>
              </a:solidFill>
            </a:endParaRPr>
          </a:p>
        </p:txBody>
      </p:sp>
      <p:sp>
        <p:nvSpPr>
          <p:cNvPr id="3" name="标题 1"/>
          <p:cNvSpPr txBox="1"/>
          <p:nvPr/>
        </p:nvSpPr>
        <p:spPr>
          <a:xfrm>
            <a:off x="6351" y="1222514"/>
            <a:ext cx="1620980" cy="2708408"/>
          </a:xfrm>
          <a:prstGeom prst="rect">
            <a:avLst/>
          </a:prstGeom>
          <a:solidFill>
            <a:schemeClr val="bg1"/>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b="1" dirty="0">
                <a:solidFill>
                  <a:srgbClr val="0000FF"/>
                </a:solidFill>
              </a:rPr>
              <a:t>选项</a:t>
            </a:r>
            <a:endParaRPr lang="en-US" altLang="zh-CN" b="1" dirty="0">
              <a:solidFill>
                <a:srgbClr val="0000FF"/>
              </a:solidFill>
            </a:endParaRPr>
          </a:p>
          <a:p>
            <a:r>
              <a:rPr lang="zh-CN" altLang="en-US" b="1" dirty="0">
                <a:solidFill>
                  <a:srgbClr val="0000FF"/>
                </a:solidFill>
              </a:rPr>
              <a:t>词汇</a:t>
            </a:r>
            <a:endParaRPr lang="en-US" altLang="zh-CN" b="1" dirty="0">
              <a:solidFill>
                <a:srgbClr val="0000FF"/>
              </a:solidFill>
            </a:endParaRPr>
          </a:p>
          <a:p>
            <a:r>
              <a:rPr lang="zh-CN" altLang="en-US" b="1" dirty="0">
                <a:solidFill>
                  <a:srgbClr val="0000FF"/>
                </a:solidFill>
              </a:rPr>
              <a:t>特点</a:t>
            </a:r>
            <a:endParaRPr lang="zh-CN" altLang="en-US" b="1" dirty="0"/>
          </a:p>
        </p:txBody>
      </p:sp>
      <p:sp>
        <p:nvSpPr>
          <p:cNvPr id="5" name="左大括号 4"/>
          <p:cNvSpPr/>
          <p:nvPr/>
        </p:nvSpPr>
        <p:spPr>
          <a:xfrm>
            <a:off x="1473275" y="1202636"/>
            <a:ext cx="775252" cy="3011557"/>
          </a:xfrm>
          <a:prstGeom prst="leftBrace">
            <a:avLst/>
          </a:prstGeom>
          <a:ln w="57150"/>
        </p:spPr>
        <p:style>
          <a:lnRef idx="1">
            <a:schemeClr val="accent2"/>
          </a:lnRef>
          <a:fillRef idx="0">
            <a:schemeClr val="accent2"/>
          </a:fillRef>
          <a:effectRef idx="0">
            <a:schemeClr val="accent2"/>
          </a:effectRef>
          <a:fontRef idx="minor">
            <a:schemeClr val="tx1"/>
          </a:fontRef>
        </p:style>
        <p:txBody>
          <a:bodyPr rtlCol="0" anchor="ctr"/>
          <a:lstStyle/>
          <a:p>
            <a:pPr algn="ctr"/>
            <a:endParaRPr lang="zh-CN" altLang="en-US"/>
          </a:p>
        </p:txBody>
      </p:sp>
      <p:sp>
        <p:nvSpPr>
          <p:cNvPr id="6" name="标题 1"/>
          <p:cNvSpPr txBox="1"/>
          <p:nvPr/>
        </p:nvSpPr>
        <p:spPr>
          <a:xfrm>
            <a:off x="2286795" y="675822"/>
            <a:ext cx="9298920" cy="1192775"/>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200" b="1" dirty="0">
                <a:solidFill>
                  <a:srgbClr val="C00000"/>
                </a:solidFill>
              </a:rPr>
              <a:t>1. </a:t>
            </a:r>
            <a:r>
              <a:rPr lang="zh-CN" altLang="en-US" sz="3200" b="1" dirty="0">
                <a:solidFill>
                  <a:srgbClr val="C00000"/>
                </a:solidFill>
              </a:rPr>
              <a:t>同词</a:t>
            </a:r>
            <a:r>
              <a:rPr lang="en-US" altLang="zh-CN" sz="3200" b="1" dirty="0">
                <a:solidFill>
                  <a:srgbClr val="C00000"/>
                </a:solidFill>
              </a:rPr>
              <a:t>/</a:t>
            </a:r>
            <a:r>
              <a:rPr lang="zh-CN" altLang="en-US" sz="3200" b="1" dirty="0">
                <a:solidFill>
                  <a:srgbClr val="C00000"/>
                </a:solidFill>
              </a:rPr>
              <a:t>近义词</a:t>
            </a:r>
            <a:r>
              <a:rPr lang="en-US" altLang="zh-CN" sz="3200" b="1" dirty="0">
                <a:solidFill>
                  <a:srgbClr val="C00000"/>
                </a:solidFill>
              </a:rPr>
              <a:t>/</a:t>
            </a:r>
            <a:r>
              <a:rPr lang="zh-CN" altLang="en-US" sz="3200" b="1" dirty="0">
                <a:solidFill>
                  <a:srgbClr val="C00000"/>
                </a:solidFill>
              </a:rPr>
              <a:t>同根词</a:t>
            </a:r>
            <a:r>
              <a:rPr lang="en-US" altLang="zh-CN" sz="3200" b="1" dirty="0">
                <a:solidFill>
                  <a:srgbClr val="C00000"/>
                </a:solidFill>
              </a:rPr>
              <a:t>/ </a:t>
            </a:r>
            <a:r>
              <a:rPr lang="zh-CN" altLang="en-US" sz="3200" b="1" dirty="0">
                <a:solidFill>
                  <a:srgbClr val="C00000"/>
                </a:solidFill>
              </a:rPr>
              <a:t>同畴词（上下义词）复现</a:t>
            </a:r>
            <a:endParaRPr lang="zh-CN" altLang="en-US" sz="3200" b="1" dirty="0">
              <a:solidFill>
                <a:srgbClr val="CC00FF"/>
              </a:solidFill>
            </a:endParaRPr>
          </a:p>
        </p:txBody>
      </p:sp>
      <p:sp>
        <p:nvSpPr>
          <p:cNvPr id="7" name="标题 1"/>
          <p:cNvSpPr txBox="1"/>
          <p:nvPr/>
        </p:nvSpPr>
        <p:spPr>
          <a:xfrm>
            <a:off x="2377508" y="1639918"/>
            <a:ext cx="8965095" cy="1633842"/>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200" b="1" dirty="0">
                <a:solidFill>
                  <a:srgbClr val="C00000"/>
                </a:solidFill>
              </a:rPr>
              <a:t>2. </a:t>
            </a:r>
            <a:r>
              <a:rPr lang="zh-CN" altLang="en-US" sz="3200" b="1" dirty="0">
                <a:solidFill>
                  <a:srgbClr val="C00000"/>
                </a:solidFill>
              </a:rPr>
              <a:t>逻辑词（</a:t>
            </a:r>
            <a:r>
              <a:rPr lang="zh-CN" altLang="en-US" sz="3200" b="1" dirty="0">
                <a:solidFill>
                  <a:srgbClr val="CC00FF"/>
                </a:solidFill>
              </a:rPr>
              <a:t>选项中的逻辑词</a:t>
            </a:r>
            <a:r>
              <a:rPr lang="zh-CN" altLang="en-US" sz="3200" b="1" dirty="0">
                <a:solidFill>
                  <a:srgbClr val="0000FF"/>
                </a:solidFill>
              </a:rPr>
              <a:t>或</a:t>
            </a:r>
            <a:r>
              <a:rPr lang="zh-CN" altLang="en-US" sz="3200" b="1" dirty="0">
                <a:solidFill>
                  <a:srgbClr val="CC00FF"/>
                </a:solidFill>
              </a:rPr>
              <a:t>空格后的句子有逻辑词</a:t>
            </a:r>
            <a:r>
              <a:rPr lang="zh-CN" altLang="en-US" sz="3200" b="1" dirty="0">
                <a:solidFill>
                  <a:srgbClr val="0000FF"/>
                </a:solidFill>
              </a:rPr>
              <a:t>）或</a:t>
            </a:r>
            <a:r>
              <a:rPr lang="zh-CN" altLang="en-US" sz="3200" b="1" u="sng" dirty="0">
                <a:solidFill>
                  <a:srgbClr val="CC00FF"/>
                </a:solidFill>
              </a:rPr>
              <a:t>考生利用上中下三个句子的关系，推断句间逻辑关系</a:t>
            </a:r>
            <a:r>
              <a:rPr lang="zh-CN" altLang="en-US" sz="3200" b="1" u="sng" dirty="0">
                <a:solidFill>
                  <a:srgbClr val="C00000"/>
                </a:solidFill>
              </a:rPr>
              <a:t> （该类题难度较大）</a:t>
            </a:r>
            <a:endParaRPr lang="zh-CN" altLang="en-US" sz="3200" b="1" u="sng" dirty="0">
              <a:solidFill>
                <a:srgbClr val="7030A0"/>
              </a:solidFill>
            </a:endParaRPr>
          </a:p>
        </p:txBody>
      </p:sp>
      <p:sp>
        <p:nvSpPr>
          <p:cNvPr id="8" name="标题 1"/>
          <p:cNvSpPr txBox="1"/>
          <p:nvPr/>
        </p:nvSpPr>
        <p:spPr>
          <a:xfrm>
            <a:off x="2485894" y="2996954"/>
            <a:ext cx="8749750" cy="1834915"/>
          </a:xfrm>
          <a:prstGeom prst="rect">
            <a:avLst/>
          </a:prstGeom>
          <a:no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200" b="1" dirty="0">
                <a:solidFill>
                  <a:srgbClr val="C00000"/>
                </a:solidFill>
              </a:rPr>
              <a:t>3. </a:t>
            </a:r>
            <a:r>
              <a:rPr lang="zh-CN" altLang="en-US" sz="3200" b="1" dirty="0">
                <a:solidFill>
                  <a:srgbClr val="C00000"/>
                </a:solidFill>
              </a:rPr>
              <a:t>代词</a:t>
            </a:r>
            <a:endParaRPr lang="en-US" altLang="zh-CN" sz="3200" b="1" dirty="0">
              <a:solidFill>
                <a:srgbClr val="C00000"/>
              </a:solidFill>
            </a:endParaRPr>
          </a:p>
          <a:p>
            <a:r>
              <a:rPr lang="zh-CN" altLang="en-US" sz="3200" b="1" dirty="0">
                <a:solidFill>
                  <a:srgbClr val="C00000"/>
                </a:solidFill>
              </a:rPr>
              <a:t>① 选项中出现代词 （主语或宾语或介宾）</a:t>
            </a:r>
            <a:endParaRPr lang="en-US" altLang="zh-CN" sz="3200" b="1" dirty="0">
              <a:solidFill>
                <a:srgbClr val="C00000"/>
              </a:solidFill>
            </a:endParaRPr>
          </a:p>
          <a:p>
            <a:pPr marL="514350" indent="-514350">
              <a:buAutoNum type="circleNumDbPlain" startAt="2"/>
            </a:pPr>
            <a:r>
              <a:rPr lang="zh-CN" altLang="en-US" sz="3200" b="1" dirty="0">
                <a:solidFill>
                  <a:srgbClr val="C00000"/>
                </a:solidFill>
              </a:rPr>
              <a:t>原文空格后出现代词 </a:t>
            </a:r>
            <a:endParaRPr lang="zh-CN" altLang="en-US" sz="3200" b="1" dirty="0">
              <a:solidFill>
                <a:srgbClr val="CC00FF"/>
              </a:solidFill>
            </a:endParaRPr>
          </a:p>
        </p:txBody>
      </p:sp>
      <p:sp>
        <p:nvSpPr>
          <p:cNvPr id="4" name="箭头: 虚尾 3">
            <a:hlinkClick r:id="rId2" action="ppaction://hlinksldjump"/>
          </p:cNvPr>
          <p:cNvSpPr/>
          <p:nvPr/>
        </p:nvSpPr>
        <p:spPr>
          <a:xfrm>
            <a:off x="10478527" y="2687014"/>
            <a:ext cx="775252" cy="367747"/>
          </a:xfrm>
          <a:prstGeom prst="stripedRightArrow">
            <a:avLst/>
          </a:prstGeom>
          <a:solidFill>
            <a:srgbClr val="FFC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C00000"/>
              </a:solidFill>
            </a:endParaRPr>
          </a:p>
        </p:txBody>
      </p:sp>
      <p:sp>
        <p:nvSpPr>
          <p:cNvPr id="9" name="箭头: 虚尾 8">
            <a:hlinkClick r:id="rId3" action="ppaction://hlinksldjump"/>
          </p:cNvPr>
          <p:cNvSpPr/>
          <p:nvPr/>
        </p:nvSpPr>
        <p:spPr>
          <a:xfrm>
            <a:off x="7393454" y="4248888"/>
            <a:ext cx="775252" cy="367747"/>
          </a:xfrm>
          <a:prstGeom prst="stripedRightArrow">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标题 1"/>
          <p:cNvSpPr txBox="1"/>
          <p:nvPr/>
        </p:nvSpPr>
        <p:spPr>
          <a:xfrm>
            <a:off x="248478" y="4577540"/>
            <a:ext cx="11932410" cy="1633842"/>
          </a:xfrm>
          <a:prstGeom prst="rect">
            <a:avLst/>
          </a:prstGeom>
          <a:solidFill>
            <a:schemeClr val="bg1"/>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3200" b="1" dirty="0">
                <a:solidFill>
                  <a:srgbClr val="0000FF"/>
                </a:solidFill>
              </a:rPr>
              <a:t>注意</a:t>
            </a:r>
            <a:r>
              <a:rPr lang="en-US" altLang="zh-CN" sz="3200" b="1" dirty="0">
                <a:solidFill>
                  <a:srgbClr val="0000FF"/>
                </a:solidFill>
              </a:rPr>
              <a:t>1</a:t>
            </a:r>
            <a:r>
              <a:rPr lang="zh-CN" altLang="en-US" sz="3200" b="1" dirty="0">
                <a:solidFill>
                  <a:srgbClr val="0000FF"/>
                </a:solidFill>
              </a:rPr>
              <a:t>：正确选项可能为：</a:t>
            </a:r>
            <a:r>
              <a:rPr lang="zh-CN" altLang="en-US" sz="3200" b="1" dirty="0">
                <a:solidFill>
                  <a:srgbClr val="C00000"/>
                </a:solidFill>
              </a:rPr>
              <a:t> ①逻辑词</a:t>
            </a:r>
            <a:r>
              <a:rPr lang="en-US" altLang="zh-CN" sz="3200" b="1" dirty="0">
                <a:solidFill>
                  <a:srgbClr val="C00000"/>
                </a:solidFill>
              </a:rPr>
              <a:t>+</a:t>
            </a:r>
            <a:r>
              <a:rPr lang="zh-CN" altLang="en-US" sz="3200" b="1" dirty="0">
                <a:solidFill>
                  <a:srgbClr val="C00000"/>
                </a:solidFill>
              </a:rPr>
              <a:t>词汇复现  ②逻辑词</a:t>
            </a:r>
            <a:r>
              <a:rPr lang="en-US" altLang="zh-CN" sz="3200" b="1" dirty="0">
                <a:solidFill>
                  <a:srgbClr val="C00000"/>
                </a:solidFill>
              </a:rPr>
              <a:t>+</a:t>
            </a:r>
            <a:r>
              <a:rPr lang="zh-CN" altLang="en-US" sz="3200" b="1" dirty="0">
                <a:solidFill>
                  <a:srgbClr val="C00000"/>
                </a:solidFill>
              </a:rPr>
              <a:t>代词</a:t>
            </a:r>
            <a:endParaRPr lang="en-US" altLang="zh-CN" sz="3200" b="1" dirty="0">
              <a:solidFill>
                <a:srgbClr val="C00000"/>
              </a:solidFill>
            </a:endParaRPr>
          </a:p>
          <a:p>
            <a:r>
              <a:rPr lang="zh-CN" altLang="en-US" sz="3200" b="1" dirty="0">
                <a:solidFill>
                  <a:srgbClr val="0000FF"/>
                </a:solidFill>
              </a:rPr>
              <a:t>注意</a:t>
            </a:r>
            <a:r>
              <a:rPr lang="en-US" altLang="zh-CN" sz="3200" b="1" dirty="0">
                <a:solidFill>
                  <a:srgbClr val="0000FF"/>
                </a:solidFill>
              </a:rPr>
              <a:t>2</a:t>
            </a:r>
            <a:r>
              <a:rPr lang="zh-CN" altLang="en-US" sz="3200" b="1" dirty="0">
                <a:solidFill>
                  <a:srgbClr val="0000FF"/>
                </a:solidFill>
              </a:rPr>
              <a:t>： 正确选项代入原文后，</a:t>
            </a:r>
            <a:r>
              <a:rPr lang="zh-CN" altLang="en-US" sz="3200" b="1" dirty="0">
                <a:solidFill>
                  <a:srgbClr val="C00000"/>
                </a:solidFill>
              </a:rPr>
              <a:t>上下句的协同性可以</a:t>
            </a:r>
            <a:r>
              <a:rPr lang="zh-CN" altLang="en-US" sz="3200" b="1" dirty="0">
                <a:solidFill>
                  <a:srgbClr val="CC00FF"/>
                </a:solidFill>
              </a:rPr>
              <a:t>通过词汇复现</a:t>
            </a:r>
            <a:r>
              <a:rPr lang="zh-CN" altLang="en-US" sz="3200" b="1" dirty="0">
                <a:solidFill>
                  <a:srgbClr val="C00000"/>
                </a:solidFill>
              </a:rPr>
              <a:t>来体现，使</a:t>
            </a:r>
            <a:r>
              <a:rPr lang="zh-CN" altLang="en-US" sz="3200" b="1" dirty="0">
                <a:solidFill>
                  <a:srgbClr val="CC00FF"/>
                </a:solidFill>
              </a:rPr>
              <a:t>上下句出现某一意义的重叠。</a:t>
            </a:r>
            <a:endParaRPr lang="zh-CN" altLang="en-US" sz="3200" b="1" dirty="0">
              <a:solidFill>
                <a:srgbClr val="CC00FF"/>
              </a:solidFill>
            </a:endParaRPr>
          </a:p>
        </p:txBody>
      </p:sp>
      <p:sp>
        <p:nvSpPr>
          <p:cNvPr id="11" name="箭头: 右 10">
            <a:hlinkClick r:id="rId4" action="ppaction://hlinksldjump"/>
          </p:cNvPr>
          <p:cNvSpPr/>
          <p:nvPr/>
        </p:nvSpPr>
        <p:spPr>
          <a:xfrm>
            <a:off x="7941365" y="6082748"/>
            <a:ext cx="844826" cy="491981"/>
          </a:xfrm>
          <a:prstGeom prst="rightArrow">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5124" name="图片 6" descr="logo横版 png"/>
          <p:cNvPicPr>
            <a:picLocks noChangeAspect="1"/>
          </p:cNvPicPr>
          <p:nvPr/>
        </p:nvPicPr>
        <p:blipFill>
          <a:blip r:embed="rId5"/>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7" grpId="0"/>
      <p:bldP spid="8" grpId="0" animBg="1"/>
      <p:bldP spid="4" grpId="0" animBg="1"/>
      <p:bldP spid="9" grpId="0" animBg="1"/>
      <p:bldP spid="10" grpId="0" animBg="1"/>
      <p:bldP spid="1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淡雅唯美梦幻绿色小清新高清幻灯片背景,ppt图片 - 51PPT模板网"/>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0"/>
            <a:ext cx="12180888" cy="6858000"/>
          </a:xfrm>
          <a:prstGeom prst="rect">
            <a:avLst/>
          </a:prstGeom>
          <a:noFill/>
          <a:extLst>
            <a:ext uri="{909E8E84-426E-40DD-AFC4-6F175D3DCCD1}">
              <a14:hiddenFill xmlns:a14="http://schemas.microsoft.com/office/drawing/2010/main">
                <a:solidFill>
                  <a:srgbClr val="FFFFFF"/>
                </a:solidFill>
              </a14:hiddenFill>
            </a:ext>
          </a:extLst>
        </p:spPr>
      </p:pic>
      <p:pic>
        <p:nvPicPr>
          <p:cNvPr id="2" name="图片 1"/>
          <p:cNvPicPr>
            <a:picLocks noChangeAspect="1"/>
          </p:cNvPicPr>
          <p:nvPr/>
        </p:nvPicPr>
        <p:blipFill rotWithShape="1">
          <a:blip r:embed="rId2">
            <a:extLst>
              <a:ext uri="{28A0092B-C50C-407E-A947-70E740481C1C}">
                <a14:useLocalDpi xmlns:a14="http://schemas.microsoft.com/office/drawing/2010/main" val="0"/>
              </a:ext>
            </a:extLst>
          </a:blip>
          <a:srcRect l="9658" t="25773" r="82906" b="22045"/>
          <a:stretch>
            <a:fillRect/>
          </a:stretch>
        </p:blipFill>
        <p:spPr>
          <a:xfrm>
            <a:off x="129209" y="1043609"/>
            <a:ext cx="1630017" cy="4393096"/>
          </a:xfrm>
          <a:prstGeom prst="rect">
            <a:avLst/>
          </a:prstGeom>
          <a:noFill/>
          <a:ln>
            <a:noFill/>
          </a:ln>
        </p:spPr>
      </p:pic>
      <p:sp>
        <p:nvSpPr>
          <p:cNvPr id="4" name="左大括号 3"/>
          <p:cNvSpPr/>
          <p:nvPr/>
        </p:nvSpPr>
        <p:spPr>
          <a:xfrm>
            <a:off x="1888435" y="367749"/>
            <a:ext cx="1013791" cy="5973416"/>
          </a:xfrm>
          <a:prstGeom prst="leftBrace">
            <a:avLst>
              <a:gd name="adj1" fmla="val 984"/>
              <a:gd name="adj2" fmla="val 50282"/>
            </a:avLst>
          </a:prstGeom>
          <a:ln w="76200"/>
        </p:spPr>
        <p:style>
          <a:lnRef idx="1">
            <a:schemeClr val="accent2"/>
          </a:lnRef>
          <a:fillRef idx="0">
            <a:schemeClr val="accent2"/>
          </a:fillRef>
          <a:effectRef idx="0">
            <a:schemeClr val="accent2"/>
          </a:effectRef>
          <a:fontRef idx="minor">
            <a:schemeClr val="tx1"/>
          </a:fontRef>
        </p:style>
        <p:txBody>
          <a:bodyPr rtlCol="0" anchor="ctr"/>
          <a:lstStyle/>
          <a:p>
            <a:pPr algn="ctr"/>
            <a:endParaRPr lang="zh-CN" altLang="en-US"/>
          </a:p>
        </p:txBody>
      </p:sp>
      <p:sp>
        <p:nvSpPr>
          <p:cNvPr id="9" name="文本框 8"/>
          <p:cNvSpPr txBox="1"/>
          <p:nvPr/>
        </p:nvSpPr>
        <p:spPr>
          <a:xfrm>
            <a:off x="2859589" y="2367004"/>
            <a:ext cx="9303026" cy="1384995"/>
          </a:xfrm>
          <a:prstGeom prst="rect">
            <a:avLst/>
          </a:prstGeom>
          <a:solidFill>
            <a:schemeClr val="bg1"/>
          </a:solidFill>
          <a:ln w="38100">
            <a:solidFill>
              <a:srgbClr val="0000FF"/>
            </a:solidFill>
          </a:ln>
        </p:spPr>
        <p:txBody>
          <a:bodyPr wrap="square">
            <a:spAutoFit/>
          </a:bodyPr>
          <a:lstStyle/>
          <a:p>
            <a:pPr marL="347345" indent="-347345" fontAlgn="base"/>
            <a:r>
              <a:rPr lang="en-US" altLang="zh-CN" sz="2800" b="1" kern="100" dirty="0">
                <a:solidFill>
                  <a:srgbClr val="333333"/>
                </a:solidFill>
                <a:effectLst/>
                <a:highlight>
                  <a:srgbClr val="FFFFFF"/>
                </a:highlight>
                <a:latin typeface="Times New Roman" panose="02020603050405020304" pitchFamily="18" charset="0"/>
                <a:ea typeface="宋体" panose="02010600030101010101" pitchFamily="2" charset="-122"/>
                <a:cs typeface="Times New Roman" panose="02020603050405020304" pitchFamily="18" charset="0"/>
              </a:rPr>
              <a:t>B: </a:t>
            </a:r>
            <a:r>
              <a:rPr lang="zh-CN" altLang="en-US" sz="2800" b="1" kern="100" dirty="0">
                <a:solidFill>
                  <a:srgbClr val="333333"/>
                </a:solidFill>
                <a:highlight>
                  <a:srgbClr val="FFFFFF"/>
                </a:highlight>
                <a:latin typeface="Times New Roman" panose="02020603050405020304" pitchFamily="18" charset="0"/>
                <a:ea typeface="宋体" panose="02010600030101010101" pitchFamily="2" charset="-122"/>
                <a:cs typeface="Times New Roman" panose="02020603050405020304" pitchFamily="18" charset="0"/>
              </a:rPr>
              <a:t>递进关系：</a:t>
            </a:r>
            <a:r>
              <a:rPr lang="en-US" altLang="zh-CN" sz="2800" b="1" kern="100" dirty="0">
                <a:solidFill>
                  <a:srgbClr val="0000FF"/>
                </a:solidFill>
                <a:latin typeface="Times New Roman" panose="02020603050405020304" pitchFamily="18" charset="0"/>
                <a:ea typeface="宋体" panose="02010600030101010101" pitchFamily="2" charset="-122"/>
                <a:cs typeface="Times New Roman" panose="02020603050405020304" pitchFamily="18" charset="0"/>
              </a:rPr>
              <a:t>also, too, as well, besides, even, moreover, on top of that …, apart from …, in addition , beyond… not only…but(also)…</a:t>
            </a:r>
            <a:endParaRPr lang="en-US" altLang="zh-CN" sz="2800" b="1" kern="100" dirty="0">
              <a:solidFill>
                <a:srgbClr val="0000FF"/>
              </a:solidFill>
              <a:highlight>
                <a:srgbClr val="FFFFFF"/>
              </a:highlight>
              <a:latin typeface="Times New Roman" panose="02020603050405020304" pitchFamily="18" charset="0"/>
              <a:ea typeface="宋体" panose="02010600030101010101" pitchFamily="2" charset="-122"/>
              <a:cs typeface="Times New Roman" panose="02020603050405020304" pitchFamily="18" charset="0"/>
            </a:endParaRPr>
          </a:p>
        </p:txBody>
      </p:sp>
      <p:sp>
        <p:nvSpPr>
          <p:cNvPr id="10" name="文本框 9"/>
          <p:cNvSpPr txBox="1"/>
          <p:nvPr/>
        </p:nvSpPr>
        <p:spPr>
          <a:xfrm>
            <a:off x="2865680" y="60764"/>
            <a:ext cx="9303026" cy="1815882"/>
          </a:xfrm>
          <a:prstGeom prst="rect">
            <a:avLst/>
          </a:prstGeom>
          <a:solidFill>
            <a:schemeClr val="bg1"/>
          </a:solidFill>
          <a:ln w="38100">
            <a:solidFill>
              <a:srgbClr val="0000FF"/>
            </a:solidFill>
          </a:ln>
        </p:spPr>
        <p:txBody>
          <a:bodyPr wrap="square">
            <a:spAutoFit/>
          </a:bodyPr>
          <a:lstStyle/>
          <a:p>
            <a:pPr marL="347345" indent="-347345" fontAlgn="base"/>
            <a:r>
              <a:rPr lang="en-US" altLang="zh-CN" sz="2800" b="1" kern="100" dirty="0">
                <a:solidFill>
                  <a:srgbClr val="333333"/>
                </a:solidFill>
                <a:effectLst/>
                <a:highlight>
                  <a:srgbClr val="FFFFFF"/>
                </a:highlight>
                <a:latin typeface="Times New Roman" panose="02020603050405020304" pitchFamily="18" charset="0"/>
                <a:ea typeface="宋体" panose="02010600030101010101" pitchFamily="2" charset="-122"/>
                <a:cs typeface="Times New Roman" panose="02020603050405020304" pitchFamily="18" charset="0"/>
              </a:rPr>
              <a:t>A: </a:t>
            </a:r>
            <a:r>
              <a:rPr lang="zh-CN" altLang="en-US" sz="2800" b="1" kern="100" dirty="0">
                <a:solidFill>
                  <a:srgbClr val="333333"/>
                </a:solidFill>
                <a:effectLst/>
                <a:highlight>
                  <a:srgbClr val="FFFFFF"/>
                </a:highlight>
                <a:latin typeface="Times New Roman" panose="02020603050405020304" pitchFamily="18" charset="0"/>
                <a:ea typeface="宋体" panose="02010600030101010101" pitchFamily="2" charset="-122"/>
                <a:cs typeface="Times New Roman" panose="02020603050405020304" pitchFamily="18" charset="0"/>
              </a:rPr>
              <a:t>并列</a:t>
            </a:r>
            <a:r>
              <a:rPr lang="zh-CN" altLang="en-US" sz="2800" b="1" kern="100" dirty="0">
                <a:solidFill>
                  <a:srgbClr val="333333"/>
                </a:solidFill>
                <a:highlight>
                  <a:srgbClr val="FFFFFF"/>
                </a:highlight>
                <a:latin typeface="Times New Roman" panose="02020603050405020304" pitchFamily="18" charset="0"/>
                <a:ea typeface="宋体" panose="02010600030101010101" pitchFamily="2" charset="-122"/>
                <a:cs typeface="Times New Roman" panose="02020603050405020304" pitchFamily="18" charset="0"/>
              </a:rPr>
              <a:t>关系：</a:t>
            </a:r>
            <a:r>
              <a:rPr lang="en-US" altLang="zh-CN" sz="2800" b="1" kern="100" dirty="0">
                <a:solidFill>
                  <a:srgbClr val="333333"/>
                </a:solidFill>
                <a:latin typeface="Times New Roman" panose="02020603050405020304" pitchFamily="18" charset="0"/>
                <a:ea typeface="宋体" panose="02010600030101010101" pitchFamily="2" charset="-122"/>
                <a:cs typeface="Times New Roman" panose="02020603050405020304" pitchFamily="18" charset="0"/>
              </a:rPr>
              <a:t> </a:t>
            </a:r>
            <a:r>
              <a:rPr lang="en-US" altLang="zh-CN" sz="2800" b="1" kern="100" dirty="0">
                <a:solidFill>
                  <a:srgbClr val="0000FF"/>
                </a:solidFill>
                <a:latin typeface="Times New Roman" panose="02020603050405020304" pitchFamily="18" charset="0"/>
                <a:ea typeface="宋体" panose="02010600030101010101" pitchFamily="2" charset="-122"/>
                <a:cs typeface="Times New Roman" panose="02020603050405020304" pitchFamily="18" charset="0"/>
              </a:rPr>
              <a:t>and, or, neither…nor…, either…or…, likewise, similarly, equally, in the same way, meanwhile, not …but…; Some…, others; For one thing, for another ; In the first place, in the second place </a:t>
            </a:r>
            <a:r>
              <a:rPr lang="zh-CN" altLang="en-US" sz="2800" b="1" kern="100" dirty="0">
                <a:solidFill>
                  <a:srgbClr val="333333"/>
                </a:solidFill>
                <a:highlight>
                  <a:srgbClr val="FFFFFF"/>
                </a:highlight>
                <a:latin typeface="Times New Roman" panose="02020603050405020304" pitchFamily="18" charset="0"/>
                <a:ea typeface="宋体" panose="02010600030101010101" pitchFamily="2" charset="-122"/>
                <a:cs typeface="Times New Roman" panose="02020603050405020304" pitchFamily="18" charset="0"/>
              </a:rPr>
              <a:t>等。 </a:t>
            </a:r>
            <a:endParaRPr lang="zh-CN" altLang="en-US" sz="2800" b="1" kern="100" dirty="0">
              <a:solidFill>
                <a:srgbClr val="333333"/>
              </a:solidFill>
              <a:highlight>
                <a:srgbClr val="FFFFFF"/>
              </a:highlight>
              <a:latin typeface="Times New Roman" panose="02020603050405020304" pitchFamily="18" charset="0"/>
              <a:ea typeface="宋体" panose="02010600030101010101" pitchFamily="2" charset="-122"/>
              <a:cs typeface="Times New Roman" panose="02020603050405020304" pitchFamily="18" charset="0"/>
            </a:endParaRPr>
          </a:p>
        </p:txBody>
      </p:sp>
      <p:sp>
        <p:nvSpPr>
          <p:cNvPr id="14" name="文本框 13"/>
          <p:cNvSpPr txBox="1"/>
          <p:nvPr/>
        </p:nvSpPr>
        <p:spPr>
          <a:xfrm>
            <a:off x="2780077" y="4136532"/>
            <a:ext cx="9385904" cy="2677656"/>
          </a:xfrm>
          <a:prstGeom prst="rect">
            <a:avLst/>
          </a:prstGeom>
          <a:solidFill>
            <a:schemeClr val="bg1"/>
          </a:solidFill>
          <a:ln w="38100">
            <a:solidFill>
              <a:srgbClr val="0000FF"/>
            </a:solidFill>
          </a:ln>
        </p:spPr>
        <p:txBody>
          <a:bodyPr wrap="square">
            <a:spAutoFit/>
          </a:bodyPr>
          <a:lstStyle/>
          <a:p>
            <a:pPr marL="347345" indent="-347345" fontAlgn="base"/>
            <a:r>
              <a:rPr lang="en-US" altLang="zh-CN" sz="2800" b="1" kern="100" dirty="0">
                <a:solidFill>
                  <a:srgbClr val="333333"/>
                </a:solidFill>
                <a:effectLst/>
                <a:highlight>
                  <a:srgbClr val="FFFFFF"/>
                </a:highlight>
                <a:latin typeface="Times New Roman" panose="02020603050405020304" pitchFamily="18" charset="0"/>
                <a:ea typeface="宋体" panose="02010600030101010101" pitchFamily="2" charset="-122"/>
                <a:cs typeface="Times New Roman" panose="02020603050405020304" pitchFamily="18" charset="0"/>
              </a:rPr>
              <a:t>C: </a:t>
            </a:r>
            <a:r>
              <a:rPr lang="zh-CN" altLang="en-US" sz="2800" b="1" kern="100" dirty="0">
                <a:solidFill>
                  <a:srgbClr val="333333"/>
                </a:solidFill>
                <a:effectLst/>
                <a:highlight>
                  <a:srgbClr val="FFFFFF"/>
                </a:highlight>
                <a:latin typeface="Times New Roman" panose="02020603050405020304" pitchFamily="18" charset="0"/>
                <a:ea typeface="宋体" panose="02010600030101010101" pitchFamily="2" charset="-122"/>
                <a:cs typeface="Times New Roman" panose="02020603050405020304" pitchFamily="18" charset="0"/>
              </a:rPr>
              <a:t>转折对比</a:t>
            </a:r>
            <a:r>
              <a:rPr lang="zh-CN" altLang="en-US" sz="2800" b="1" kern="100" dirty="0">
                <a:solidFill>
                  <a:srgbClr val="333333"/>
                </a:solidFill>
                <a:highlight>
                  <a:srgbClr val="FFFFFF"/>
                </a:highlight>
                <a:latin typeface="Times New Roman" panose="02020603050405020304" pitchFamily="18" charset="0"/>
                <a:ea typeface="宋体" panose="02010600030101010101" pitchFamily="2" charset="-122"/>
                <a:cs typeface="Times New Roman" panose="02020603050405020304" pitchFamily="18" charset="0"/>
              </a:rPr>
              <a:t>关系：</a:t>
            </a:r>
            <a:r>
              <a:rPr lang="en-US" altLang="zh-CN" sz="2800" b="1" kern="100" dirty="0">
                <a:solidFill>
                  <a:srgbClr val="0000FF"/>
                </a:solidFill>
                <a:latin typeface="Times New Roman" panose="02020603050405020304" pitchFamily="18" charset="0"/>
                <a:ea typeface="宋体" panose="02010600030101010101" pitchFamily="2" charset="-122"/>
                <a:cs typeface="Times New Roman" panose="02020603050405020304" pitchFamily="18" charset="0"/>
              </a:rPr>
              <a:t>while, whereas, though, although, despite… / in spite of …; but, however, nevertheless otherwise (</a:t>
            </a:r>
            <a:r>
              <a:rPr lang="zh-CN" altLang="en-US" sz="2800" b="1" kern="100" dirty="0">
                <a:solidFill>
                  <a:srgbClr val="0000FF"/>
                </a:solidFill>
                <a:latin typeface="Times New Roman" panose="02020603050405020304" pitchFamily="18" charset="0"/>
                <a:ea typeface="宋体" panose="02010600030101010101" pitchFamily="2" charset="-122"/>
                <a:cs typeface="Times New Roman" panose="02020603050405020304" pitchFamily="18" charset="0"/>
              </a:rPr>
              <a:t>否则</a:t>
            </a:r>
            <a:r>
              <a:rPr lang="en-US" altLang="zh-CN" sz="2800" b="1" kern="100" dirty="0">
                <a:solidFill>
                  <a:srgbClr val="0000FF"/>
                </a:solidFill>
                <a:latin typeface="Times New Roman" panose="02020603050405020304" pitchFamily="18" charset="0"/>
                <a:ea typeface="宋体" panose="02010600030101010101" pitchFamily="2" charset="-122"/>
                <a:cs typeface="Times New Roman" panose="02020603050405020304" pitchFamily="18" charset="0"/>
              </a:rPr>
              <a:t>), on the contrary, by contrast, on the other hand </a:t>
            </a:r>
            <a:r>
              <a:rPr lang="zh-CN" altLang="en-US" sz="2800" b="1" kern="100" dirty="0">
                <a:solidFill>
                  <a:srgbClr val="0000FF"/>
                </a:solidFill>
                <a:latin typeface="Times New Roman" panose="02020603050405020304" pitchFamily="18" charset="0"/>
                <a:ea typeface="宋体" panose="02010600030101010101" pitchFamily="2" charset="-122"/>
                <a:cs typeface="Times New Roman" panose="02020603050405020304" pitchFamily="18" charset="0"/>
              </a:rPr>
              <a:t>（可是）</a:t>
            </a:r>
            <a:r>
              <a:rPr lang="en-US" altLang="zh-CN" sz="2800" b="1" kern="100" dirty="0">
                <a:solidFill>
                  <a:srgbClr val="0000FF"/>
                </a:solidFill>
                <a:latin typeface="Times New Roman" panose="02020603050405020304" pitchFamily="18" charset="0"/>
                <a:ea typeface="宋体" panose="02010600030101010101" pitchFamily="2" charset="-122"/>
                <a:cs typeface="Times New Roman" panose="02020603050405020304" pitchFamily="18" charset="0"/>
              </a:rPr>
              <a:t>, unfortunately/ unluckily, unlike…, rather than…, instead of…, compared with/ to… </a:t>
            </a:r>
            <a:endParaRPr lang="en-US" altLang="zh-CN" sz="2800" b="1" kern="100" dirty="0">
              <a:solidFill>
                <a:srgbClr val="0000FF"/>
              </a:solidFill>
              <a:latin typeface="Times New Roman" panose="02020603050405020304" pitchFamily="18" charset="0"/>
              <a:ea typeface="宋体" panose="02010600030101010101" pitchFamily="2" charset="-122"/>
              <a:cs typeface="Times New Roman" panose="02020603050405020304" pitchFamily="18" charset="0"/>
            </a:endParaRPr>
          </a:p>
          <a:p>
            <a:pPr marL="347345" indent="-347345" fontAlgn="base"/>
            <a:r>
              <a:rPr lang="en-US" altLang="zh-CN" sz="2800" b="1" kern="100" dirty="0">
                <a:solidFill>
                  <a:srgbClr val="0000FF"/>
                </a:solidFill>
                <a:latin typeface="Times New Roman" panose="02020603050405020304" pitchFamily="18" charset="0"/>
                <a:ea typeface="宋体" panose="02010600030101010101" pitchFamily="2" charset="-122"/>
                <a:cs typeface="Times New Roman" panose="02020603050405020304" pitchFamily="18" charset="0"/>
              </a:rPr>
              <a:t>    (</a:t>
            </a:r>
            <a:r>
              <a:rPr lang="zh-CN" altLang="en-US" sz="2800" b="1" kern="100" dirty="0">
                <a:solidFill>
                  <a:srgbClr val="0000FF"/>
                </a:solidFill>
                <a:latin typeface="Times New Roman" panose="02020603050405020304" pitchFamily="18" charset="0"/>
                <a:ea typeface="宋体" panose="02010600030101010101" pitchFamily="2" charset="-122"/>
                <a:cs typeface="Times New Roman" panose="02020603050405020304" pitchFamily="18" charset="0"/>
              </a:rPr>
              <a:t>前面否定句</a:t>
            </a:r>
            <a:r>
              <a:rPr lang="en-US" altLang="zh-CN" sz="2800" b="1" kern="100" dirty="0">
                <a:solidFill>
                  <a:srgbClr val="0000FF"/>
                </a:solidFill>
                <a:latin typeface="Times New Roman" panose="02020603050405020304" pitchFamily="18" charset="0"/>
                <a:ea typeface="宋体" panose="02010600030101010101" pitchFamily="2" charset="-122"/>
                <a:cs typeface="Times New Roman" panose="02020603050405020304" pitchFamily="18" charset="0"/>
              </a:rPr>
              <a:t>. Instead…) </a:t>
            </a:r>
            <a:r>
              <a:rPr lang="en-US" altLang="zh-CN" sz="2800" b="1" kern="100" dirty="0">
                <a:solidFill>
                  <a:srgbClr val="0000FF"/>
                </a:solidFill>
                <a:highlight>
                  <a:srgbClr val="FFFFFF"/>
                </a:highlight>
                <a:latin typeface="Times New Roman" panose="02020603050405020304" pitchFamily="18" charset="0"/>
                <a:ea typeface="宋体" panose="02010600030101010101" pitchFamily="2" charset="-122"/>
                <a:cs typeface="Times New Roman" panose="02020603050405020304" pitchFamily="18" charset="0"/>
              </a:rPr>
              <a:t> </a:t>
            </a:r>
            <a:r>
              <a:rPr lang="zh-CN" altLang="en-US" sz="2800" b="1" kern="100" dirty="0">
                <a:solidFill>
                  <a:srgbClr val="333333"/>
                </a:solidFill>
                <a:highlight>
                  <a:srgbClr val="FFFFFF"/>
                </a:highlight>
                <a:latin typeface="Times New Roman" panose="02020603050405020304" pitchFamily="18" charset="0"/>
                <a:ea typeface="宋体" panose="02010600030101010101" pitchFamily="2" charset="-122"/>
                <a:cs typeface="Times New Roman" panose="02020603050405020304" pitchFamily="18" charset="0"/>
              </a:rPr>
              <a:t>等</a:t>
            </a:r>
            <a:endParaRPr lang="zh-CN" altLang="en-US" sz="2800" b="1" kern="100" dirty="0">
              <a:solidFill>
                <a:srgbClr val="333333"/>
              </a:solidFill>
              <a:highlight>
                <a:srgbClr val="FFFFFF"/>
              </a:highlight>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5124" name="图片 6" descr="logo横版 png"/>
          <p:cNvPicPr>
            <a:picLocks noChangeAspect="1"/>
          </p:cNvPicPr>
          <p:nvPr/>
        </p:nvPicPr>
        <p:blipFill>
          <a:blip r:embed="rId3"/>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淡雅唯美梦幻绿色小清新高清幻灯片背景,ppt图片 - 51PPT模板网"/>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0"/>
            <a:ext cx="12180888" cy="6858000"/>
          </a:xfrm>
          <a:prstGeom prst="rect">
            <a:avLst/>
          </a:prstGeom>
          <a:noFill/>
          <a:extLst>
            <a:ext uri="{909E8E84-426E-40DD-AFC4-6F175D3DCCD1}">
              <a14:hiddenFill xmlns:a14="http://schemas.microsoft.com/office/drawing/2010/main">
                <a:solidFill>
                  <a:srgbClr val="FFFFFF"/>
                </a:solidFill>
              </a14:hiddenFill>
            </a:ext>
          </a:extLst>
        </p:spPr>
      </p:pic>
      <p:pic>
        <p:nvPicPr>
          <p:cNvPr id="2" name="图片 1"/>
          <p:cNvPicPr>
            <a:picLocks noChangeAspect="1"/>
          </p:cNvPicPr>
          <p:nvPr/>
        </p:nvPicPr>
        <p:blipFill rotWithShape="1">
          <a:blip r:embed="rId2">
            <a:extLst>
              <a:ext uri="{28A0092B-C50C-407E-A947-70E740481C1C}">
                <a14:useLocalDpi xmlns:a14="http://schemas.microsoft.com/office/drawing/2010/main" val="0"/>
              </a:ext>
            </a:extLst>
          </a:blip>
          <a:srcRect l="9658" t="25773" r="82906" b="22045"/>
          <a:stretch>
            <a:fillRect/>
          </a:stretch>
        </p:blipFill>
        <p:spPr>
          <a:xfrm>
            <a:off x="129209" y="1043609"/>
            <a:ext cx="1630017" cy="4393096"/>
          </a:xfrm>
          <a:prstGeom prst="rect">
            <a:avLst/>
          </a:prstGeom>
          <a:noFill/>
          <a:ln>
            <a:noFill/>
          </a:ln>
        </p:spPr>
      </p:pic>
      <p:sp>
        <p:nvSpPr>
          <p:cNvPr id="4" name="左大括号 3"/>
          <p:cNvSpPr/>
          <p:nvPr/>
        </p:nvSpPr>
        <p:spPr>
          <a:xfrm>
            <a:off x="1888435" y="367749"/>
            <a:ext cx="1013791" cy="5973416"/>
          </a:xfrm>
          <a:prstGeom prst="leftBrace">
            <a:avLst>
              <a:gd name="adj1" fmla="val 984"/>
              <a:gd name="adj2" fmla="val 50282"/>
            </a:avLst>
          </a:prstGeom>
          <a:ln w="76200"/>
        </p:spPr>
        <p:style>
          <a:lnRef idx="1">
            <a:schemeClr val="accent2"/>
          </a:lnRef>
          <a:fillRef idx="0">
            <a:schemeClr val="accent2"/>
          </a:fillRef>
          <a:effectRef idx="0">
            <a:schemeClr val="accent2"/>
          </a:effectRef>
          <a:fontRef idx="minor">
            <a:schemeClr val="tx1"/>
          </a:fontRef>
        </p:style>
        <p:txBody>
          <a:bodyPr rtlCol="0" anchor="ctr"/>
          <a:lstStyle/>
          <a:p>
            <a:pPr algn="ctr"/>
            <a:endParaRPr lang="zh-CN" altLang="en-US"/>
          </a:p>
        </p:txBody>
      </p:sp>
      <p:sp>
        <p:nvSpPr>
          <p:cNvPr id="5" name="箭头: 左 4">
            <a:hlinkClick r:id="rId3" action="ppaction://hlinksldjump"/>
          </p:cNvPr>
          <p:cNvSpPr/>
          <p:nvPr/>
        </p:nvSpPr>
        <p:spPr>
          <a:xfrm>
            <a:off x="834887" y="5903843"/>
            <a:ext cx="844826" cy="576471"/>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C000"/>
              </a:solidFill>
            </a:endParaRPr>
          </a:p>
        </p:txBody>
      </p:sp>
      <p:sp>
        <p:nvSpPr>
          <p:cNvPr id="9" name="文本框 8"/>
          <p:cNvSpPr txBox="1"/>
          <p:nvPr/>
        </p:nvSpPr>
        <p:spPr>
          <a:xfrm>
            <a:off x="2859589" y="2446516"/>
            <a:ext cx="9303026" cy="1815882"/>
          </a:xfrm>
          <a:prstGeom prst="rect">
            <a:avLst/>
          </a:prstGeom>
          <a:solidFill>
            <a:schemeClr val="bg1"/>
          </a:solidFill>
          <a:ln w="38100">
            <a:solidFill>
              <a:srgbClr val="0000FF"/>
            </a:solidFill>
          </a:ln>
        </p:spPr>
        <p:txBody>
          <a:bodyPr wrap="square">
            <a:spAutoFit/>
          </a:bodyPr>
          <a:lstStyle/>
          <a:p>
            <a:pPr marL="347345" indent="-347345" algn="l" fontAlgn="base"/>
            <a:r>
              <a:rPr lang="en-US" altLang="zh-CN" sz="2800" b="1" kern="100" dirty="0">
                <a:solidFill>
                  <a:srgbClr val="333333"/>
                </a:solidFill>
                <a:effectLst/>
                <a:highlight>
                  <a:srgbClr val="FFFFFF"/>
                </a:highlight>
                <a:latin typeface="Times New Roman" panose="02020603050405020304" pitchFamily="18" charset="0"/>
                <a:ea typeface="宋体" panose="02010600030101010101" pitchFamily="2" charset="-122"/>
                <a:cs typeface="Times New Roman" panose="02020603050405020304" pitchFamily="18" charset="0"/>
              </a:rPr>
              <a:t>E: </a:t>
            </a:r>
            <a:r>
              <a:rPr lang="zh-CN" altLang="en-US" sz="2800" b="1" kern="100" dirty="0">
                <a:solidFill>
                  <a:srgbClr val="333333"/>
                </a:solidFill>
                <a:highlight>
                  <a:srgbClr val="FFFFFF"/>
                </a:highlight>
                <a:latin typeface="Times New Roman" panose="02020603050405020304" pitchFamily="18" charset="0"/>
                <a:ea typeface="宋体" panose="02010600030101010101" pitchFamily="2" charset="-122"/>
                <a:cs typeface="Times New Roman" panose="02020603050405020304" pitchFamily="18" charset="0"/>
              </a:rPr>
              <a:t>解释关系：</a:t>
            </a:r>
            <a:r>
              <a:rPr lang="en-US" altLang="zh-CN" sz="2800" b="1" kern="100" dirty="0">
                <a:solidFill>
                  <a:srgbClr val="0000FF"/>
                </a:solidFill>
                <a:highlight>
                  <a:srgbClr val="FFFFFF"/>
                </a:highlight>
                <a:latin typeface="Times New Roman" panose="02020603050405020304" pitchFamily="18" charset="0"/>
                <a:ea typeface="宋体" panose="02010600030101010101" pitchFamily="2" charset="-122"/>
                <a:cs typeface="Times New Roman" panose="02020603050405020304" pitchFamily="18" charset="0"/>
              </a:rPr>
              <a:t>in fact, actually, for example, for instance, in other words, as a matter of fact, that is to say…</a:t>
            </a:r>
            <a:endParaRPr lang="en-US" altLang="zh-CN" sz="2800" b="1" kern="100" dirty="0">
              <a:solidFill>
                <a:srgbClr val="0000FF"/>
              </a:solidFill>
              <a:highlight>
                <a:srgbClr val="FFFFFF"/>
              </a:highlight>
              <a:latin typeface="Times New Roman" panose="02020603050405020304" pitchFamily="18" charset="0"/>
              <a:ea typeface="宋体" panose="02010600030101010101" pitchFamily="2" charset="-122"/>
              <a:cs typeface="Times New Roman" panose="02020603050405020304" pitchFamily="18" charset="0"/>
            </a:endParaRPr>
          </a:p>
          <a:p>
            <a:pPr marL="347345" indent="-347345" algn="l" fontAlgn="base"/>
            <a:r>
              <a:rPr lang="en-US" altLang="zh-CN" sz="2800" b="1" kern="100" dirty="0">
                <a:solidFill>
                  <a:srgbClr val="0000FF"/>
                </a:solidFill>
                <a:highlight>
                  <a:srgbClr val="FFFFFF"/>
                </a:highlight>
                <a:latin typeface="Times New Roman" panose="02020603050405020304" pitchFamily="18" charset="0"/>
                <a:ea typeface="宋体" panose="02010600030101010101" pitchFamily="2" charset="-122"/>
                <a:cs typeface="Times New Roman" panose="02020603050405020304" pitchFamily="18" charset="0"/>
              </a:rPr>
              <a:t>Rather, (</a:t>
            </a:r>
            <a:r>
              <a:rPr lang="zh-CN" altLang="en-US" sz="2800" b="1" kern="100" dirty="0">
                <a:solidFill>
                  <a:srgbClr val="0000FF"/>
                </a:solidFill>
                <a:highlight>
                  <a:srgbClr val="FFFFFF"/>
                </a:highlight>
                <a:latin typeface="Times New Roman" panose="02020603050405020304" pitchFamily="18" charset="0"/>
                <a:ea typeface="宋体" panose="02010600030101010101" pitchFamily="2" charset="-122"/>
                <a:cs typeface="Times New Roman" panose="02020603050405020304" pitchFamily="18" charset="0"/>
              </a:rPr>
              <a:t>尤指修正上文时</a:t>
            </a:r>
            <a:r>
              <a:rPr lang="en-US" altLang="zh-CN" sz="2800" b="1" kern="100" dirty="0">
                <a:solidFill>
                  <a:srgbClr val="0000FF"/>
                </a:solidFill>
                <a:highlight>
                  <a:srgbClr val="FFFFFF"/>
                </a:highlight>
                <a:latin typeface="Times New Roman" panose="02020603050405020304" pitchFamily="18" charset="0"/>
                <a:ea typeface="宋体" panose="02010600030101010101" pitchFamily="2" charset="-122"/>
                <a:cs typeface="Times New Roman" panose="02020603050405020304" pitchFamily="18" charset="0"/>
              </a:rPr>
              <a:t>) </a:t>
            </a:r>
            <a:r>
              <a:rPr lang="zh-CN" altLang="en-US" sz="2800" b="1" kern="100" dirty="0">
                <a:solidFill>
                  <a:srgbClr val="0000FF"/>
                </a:solidFill>
                <a:highlight>
                  <a:srgbClr val="FFFFFF"/>
                </a:highlight>
                <a:latin typeface="Times New Roman" panose="02020603050405020304" pitchFamily="18" charset="0"/>
                <a:ea typeface="宋体" panose="02010600030101010101" pitchFamily="2" charset="-122"/>
                <a:cs typeface="Times New Roman" panose="02020603050405020304" pitchFamily="18" charset="0"/>
              </a:rPr>
              <a:t>更确切地说</a:t>
            </a:r>
            <a:r>
              <a:rPr lang="en-US" altLang="zh-CN" sz="2800" b="1" kern="100" dirty="0">
                <a:solidFill>
                  <a:srgbClr val="0000FF"/>
                </a:solidFill>
                <a:highlight>
                  <a:srgbClr val="FFFFFF"/>
                </a:highlight>
                <a:latin typeface="Times New Roman" panose="02020603050405020304" pitchFamily="18" charset="0"/>
                <a:ea typeface="宋体" panose="02010600030101010101" pitchFamily="2" charset="-122"/>
                <a:cs typeface="Times New Roman" panose="02020603050405020304" pitchFamily="18" charset="0"/>
              </a:rPr>
              <a:t>; It turns out that …</a:t>
            </a:r>
            <a:r>
              <a:rPr lang="en-US" altLang="zh-CN" sz="2800" b="1" kern="100" dirty="0">
                <a:solidFill>
                  <a:srgbClr val="333333"/>
                </a:solidFill>
                <a:highlight>
                  <a:srgbClr val="FFFFFF"/>
                </a:highlight>
                <a:latin typeface="Times New Roman" panose="02020603050405020304" pitchFamily="18" charset="0"/>
                <a:ea typeface="宋体" panose="02010600030101010101" pitchFamily="2" charset="-122"/>
                <a:cs typeface="Times New Roman" panose="02020603050405020304" pitchFamily="18" charset="0"/>
              </a:rPr>
              <a:t> (</a:t>
            </a:r>
            <a:r>
              <a:rPr lang="zh-CN" altLang="en-US" sz="2800" b="1" kern="100" dirty="0">
                <a:solidFill>
                  <a:srgbClr val="333333"/>
                </a:solidFill>
                <a:highlight>
                  <a:srgbClr val="FFFFFF"/>
                </a:highlight>
                <a:latin typeface="Times New Roman" panose="02020603050405020304" pitchFamily="18" charset="0"/>
                <a:ea typeface="宋体" panose="02010600030101010101" pitchFamily="2" charset="-122"/>
                <a:cs typeface="Times New Roman" panose="02020603050405020304" pitchFamily="18" charset="0"/>
              </a:rPr>
              <a:t>用以回答上文的疑惑</a:t>
            </a:r>
            <a:r>
              <a:rPr lang="en-US" altLang="zh-CN" sz="2800" b="1" kern="100" dirty="0">
                <a:solidFill>
                  <a:srgbClr val="333333"/>
                </a:solidFill>
                <a:highlight>
                  <a:srgbClr val="FFFFFF"/>
                </a:highlight>
                <a:latin typeface="Times New Roman" panose="02020603050405020304" pitchFamily="18" charset="0"/>
                <a:ea typeface="宋体" panose="02010600030101010101" pitchFamily="2" charset="-122"/>
                <a:cs typeface="Times New Roman" panose="02020603050405020304" pitchFamily="18" charset="0"/>
              </a:rPr>
              <a:t>)</a:t>
            </a:r>
            <a:endParaRPr lang="en-US" altLang="zh-CN" sz="2800" b="1" kern="100" dirty="0">
              <a:solidFill>
                <a:srgbClr val="333333"/>
              </a:solidFill>
              <a:highlight>
                <a:srgbClr val="FFFFFF"/>
              </a:highlight>
              <a:latin typeface="Times New Roman" panose="02020603050405020304" pitchFamily="18" charset="0"/>
              <a:ea typeface="宋体" panose="02010600030101010101" pitchFamily="2" charset="-122"/>
              <a:cs typeface="Times New Roman" panose="02020603050405020304" pitchFamily="18" charset="0"/>
            </a:endParaRPr>
          </a:p>
        </p:txBody>
      </p:sp>
      <p:sp>
        <p:nvSpPr>
          <p:cNvPr id="10" name="文本框 9"/>
          <p:cNvSpPr txBox="1"/>
          <p:nvPr/>
        </p:nvSpPr>
        <p:spPr>
          <a:xfrm>
            <a:off x="2865680" y="60764"/>
            <a:ext cx="9303026" cy="1815882"/>
          </a:xfrm>
          <a:prstGeom prst="rect">
            <a:avLst/>
          </a:prstGeom>
          <a:solidFill>
            <a:schemeClr val="bg1"/>
          </a:solidFill>
          <a:ln w="38100">
            <a:solidFill>
              <a:srgbClr val="0000FF"/>
            </a:solidFill>
          </a:ln>
        </p:spPr>
        <p:txBody>
          <a:bodyPr wrap="square">
            <a:spAutoFit/>
          </a:bodyPr>
          <a:lstStyle/>
          <a:p>
            <a:pPr marL="347345" indent="-347345" algn="l" fontAlgn="base"/>
            <a:r>
              <a:rPr lang="en-US" altLang="zh-CN" sz="2800" b="1" kern="100" dirty="0">
                <a:solidFill>
                  <a:srgbClr val="333333"/>
                </a:solidFill>
                <a:effectLst/>
                <a:highlight>
                  <a:srgbClr val="FFFFFF"/>
                </a:highlight>
                <a:latin typeface="Times New Roman" panose="02020603050405020304" pitchFamily="18" charset="0"/>
                <a:ea typeface="宋体" panose="02010600030101010101" pitchFamily="2" charset="-122"/>
                <a:cs typeface="Times New Roman" panose="02020603050405020304" pitchFamily="18" charset="0"/>
              </a:rPr>
              <a:t>D: </a:t>
            </a:r>
            <a:r>
              <a:rPr lang="zh-CN" altLang="en-US" sz="2800" b="1" kern="100" dirty="0">
                <a:solidFill>
                  <a:srgbClr val="333333"/>
                </a:solidFill>
                <a:effectLst/>
                <a:highlight>
                  <a:srgbClr val="FFFFFF"/>
                </a:highlight>
                <a:latin typeface="Times New Roman" panose="02020603050405020304" pitchFamily="18" charset="0"/>
                <a:ea typeface="宋体" panose="02010600030101010101" pitchFamily="2" charset="-122"/>
                <a:cs typeface="Times New Roman" panose="02020603050405020304" pitchFamily="18" charset="0"/>
              </a:rPr>
              <a:t>因果</a:t>
            </a:r>
            <a:r>
              <a:rPr lang="zh-CN" altLang="en-US" sz="2800" b="1" kern="100" dirty="0">
                <a:solidFill>
                  <a:srgbClr val="333333"/>
                </a:solidFill>
                <a:highlight>
                  <a:srgbClr val="FFFFFF"/>
                </a:highlight>
                <a:latin typeface="Times New Roman" panose="02020603050405020304" pitchFamily="18" charset="0"/>
                <a:ea typeface="宋体" panose="02010600030101010101" pitchFamily="2" charset="-122"/>
                <a:cs typeface="Times New Roman" panose="02020603050405020304" pitchFamily="18" charset="0"/>
              </a:rPr>
              <a:t>关系：</a:t>
            </a:r>
            <a:r>
              <a:rPr lang="en-US" altLang="zh-CN" sz="2800" b="1" kern="100" dirty="0">
                <a:solidFill>
                  <a:srgbClr val="0000FF"/>
                </a:solidFill>
                <a:highlight>
                  <a:srgbClr val="FFFFFF"/>
                </a:highlight>
                <a:latin typeface="Times New Roman" panose="02020603050405020304" pitchFamily="18" charset="0"/>
                <a:ea typeface="宋体" panose="02010600030101010101" pitchFamily="2" charset="-122"/>
                <a:cs typeface="Times New Roman" panose="02020603050405020304" pitchFamily="18" charset="0"/>
              </a:rPr>
              <a:t>because, for, since, as, consequently, therefore, thus, so, as a result, That’s why…; </a:t>
            </a:r>
            <a:endParaRPr lang="en-US" altLang="zh-CN" sz="2800" b="1" kern="100" dirty="0">
              <a:solidFill>
                <a:srgbClr val="0000FF"/>
              </a:solidFill>
              <a:highlight>
                <a:srgbClr val="FFFFFF"/>
              </a:highlight>
              <a:latin typeface="Times New Roman" panose="02020603050405020304" pitchFamily="18" charset="0"/>
              <a:ea typeface="宋体" panose="02010600030101010101" pitchFamily="2" charset="-122"/>
              <a:cs typeface="Times New Roman" panose="02020603050405020304" pitchFamily="18" charset="0"/>
            </a:endParaRPr>
          </a:p>
          <a:p>
            <a:pPr marL="347345" indent="-347345" algn="l" fontAlgn="base"/>
            <a:r>
              <a:rPr lang="en-US" altLang="zh-CN" sz="2800" b="1" kern="100" dirty="0">
                <a:solidFill>
                  <a:srgbClr val="0000FF"/>
                </a:solidFill>
                <a:highlight>
                  <a:srgbClr val="FFFFFF"/>
                </a:highlight>
                <a:latin typeface="Times New Roman" panose="02020603050405020304" pitchFamily="18" charset="0"/>
                <a:ea typeface="宋体" panose="02010600030101010101" pitchFamily="2" charset="-122"/>
                <a:cs typeface="Times New Roman" panose="02020603050405020304" pitchFamily="18" charset="0"/>
              </a:rPr>
              <a:t> thanks to/ because of/ due to, for this reason , after all </a:t>
            </a:r>
            <a:r>
              <a:rPr lang="en-US" altLang="zh-CN" sz="2800" b="1" kern="100" dirty="0">
                <a:solidFill>
                  <a:srgbClr val="333333"/>
                </a:solidFill>
                <a:highlight>
                  <a:srgbClr val="FFFFFF"/>
                </a:highlight>
                <a:latin typeface="Times New Roman" panose="02020603050405020304" pitchFamily="18" charset="0"/>
                <a:ea typeface="宋体" panose="02010600030101010101" pitchFamily="2" charset="-122"/>
                <a:cs typeface="Times New Roman" panose="02020603050405020304" pitchFamily="18" charset="0"/>
              </a:rPr>
              <a:t>(</a:t>
            </a:r>
            <a:r>
              <a:rPr lang="zh-CN" altLang="en-US" sz="2800" b="1" kern="100" dirty="0">
                <a:solidFill>
                  <a:srgbClr val="333333"/>
                </a:solidFill>
                <a:highlight>
                  <a:srgbClr val="FFFFFF"/>
                </a:highlight>
                <a:latin typeface="Times New Roman" panose="02020603050405020304" pitchFamily="18" charset="0"/>
                <a:ea typeface="宋体" panose="02010600030101010101" pitchFamily="2" charset="-122"/>
                <a:cs typeface="Times New Roman" panose="02020603050405020304" pitchFamily="18" charset="0"/>
              </a:rPr>
              <a:t>毕竟</a:t>
            </a:r>
            <a:r>
              <a:rPr lang="en-US" altLang="zh-CN" sz="2800" b="1" kern="100" dirty="0">
                <a:solidFill>
                  <a:srgbClr val="333333"/>
                </a:solidFill>
                <a:highlight>
                  <a:srgbClr val="FFFFFF"/>
                </a:highlight>
                <a:latin typeface="Times New Roman" panose="02020603050405020304" pitchFamily="18" charset="0"/>
                <a:ea typeface="宋体" panose="02010600030101010101" pitchFamily="2" charset="-122"/>
                <a:cs typeface="Times New Roman" panose="02020603050405020304" pitchFamily="18" charset="0"/>
              </a:rPr>
              <a:t>) </a:t>
            </a:r>
            <a:r>
              <a:rPr lang="zh-CN" altLang="en-US" sz="2800" b="1" kern="100" dirty="0">
                <a:solidFill>
                  <a:srgbClr val="333333"/>
                </a:solidFill>
                <a:highlight>
                  <a:srgbClr val="FFFFFF"/>
                </a:highlight>
                <a:latin typeface="Times New Roman" panose="02020603050405020304" pitchFamily="18" charset="0"/>
                <a:ea typeface="宋体" panose="02010600030101010101" pitchFamily="2" charset="-122"/>
                <a:cs typeface="Times New Roman" panose="02020603050405020304" pitchFamily="18" charset="0"/>
              </a:rPr>
              <a:t>等。 </a:t>
            </a:r>
            <a:endParaRPr lang="zh-CN" altLang="en-US" sz="2800" b="1" kern="100" dirty="0">
              <a:solidFill>
                <a:srgbClr val="333333"/>
              </a:solidFill>
              <a:highlight>
                <a:srgbClr val="FFFFFF"/>
              </a:highlight>
              <a:latin typeface="Times New Roman" panose="02020603050405020304" pitchFamily="18" charset="0"/>
              <a:ea typeface="宋体" panose="02010600030101010101" pitchFamily="2" charset="-122"/>
              <a:cs typeface="Times New Roman" panose="02020603050405020304" pitchFamily="18" charset="0"/>
            </a:endParaRPr>
          </a:p>
        </p:txBody>
      </p:sp>
      <p:sp>
        <p:nvSpPr>
          <p:cNvPr id="14" name="文本框 13"/>
          <p:cNvSpPr txBox="1"/>
          <p:nvPr/>
        </p:nvSpPr>
        <p:spPr>
          <a:xfrm>
            <a:off x="2859589" y="4832268"/>
            <a:ext cx="9385904" cy="1815882"/>
          </a:xfrm>
          <a:prstGeom prst="rect">
            <a:avLst/>
          </a:prstGeom>
          <a:solidFill>
            <a:schemeClr val="bg1"/>
          </a:solidFill>
          <a:ln w="38100">
            <a:solidFill>
              <a:srgbClr val="0000FF"/>
            </a:solidFill>
          </a:ln>
        </p:spPr>
        <p:txBody>
          <a:bodyPr wrap="square">
            <a:spAutoFit/>
          </a:bodyPr>
          <a:lstStyle/>
          <a:p>
            <a:pPr marL="347345" indent="-347345" algn="l" fontAlgn="base"/>
            <a:r>
              <a:rPr lang="en-US" altLang="zh-CN" sz="2800" b="1" kern="100" dirty="0">
                <a:solidFill>
                  <a:srgbClr val="333333"/>
                </a:solidFill>
                <a:effectLst/>
                <a:highlight>
                  <a:srgbClr val="FFFFFF"/>
                </a:highlight>
                <a:latin typeface="Times New Roman" panose="02020603050405020304" pitchFamily="18" charset="0"/>
                <a:ea typeface="宋体" panose="02010600030101010101" pitchFamily="2" charset="-122"/>
                <a:cs typeface="Times New Roman" panose="02020603050405020304" pitchFamily="18" charset="0"/>
              </a:rPr>
              <a:t>F: </a:t>
            </a:r>
            <a:r>
              <a:rPr lang="zh-CN" altLang="en-US" sz="2800" b="1" kern="100" dirty="0">
                <a:solidFill>
                  <a:srgbClr val="333333"/>
                </a:solidFill>
                <a:effectLst/>
                <a:highlight>
                  <a:srgbClr val="FFFFFF"/>
                </a:highlight>
                <a:latin typeface="Times New Roman" panose="02020603050405020304" pitchFamily="18" charset="0"/>
                <a:ea typeface="宋体" panose="02010600030101010101" pitchFamily="2" charset="-122"/>
                <a:cs typeface="Times New Roman" panose="02020603050405020304" pitchFamily="18" charset="0"/>
              </a:rPr>
              <a:t>顺序</a:t>
            </a:r>
            <a:r>
              <a:rPr lang="zh-CN" altLang="en-US" sz="2800" b="1" kern="100" dirty="0">
                <a:solidFill>
                  <a:srgbClr val="333333"/>
                </a:solidFill>
                <a:highlight>
                  <a:srgbClr val="FFFFFF"/>
                </a:highlight>
                <a:latin typeface="Times New Roman" panose="02020603050405020304" pitchFamily="18" charset="0"/>
                <a:ea typeface="宋体" panose="02010600030101010101" pitchFamily="2" charset="-122"/>
                <a:cs typeface="Times New Roman" panose="02020603050405020304" pitchFamily="18" charset="0"/>
              </a:rPr>
              <a:t>关系：</a:t>
            </a:r>
            <a:r>
              <a:rPr lang="en-US" altLang="zh-CN" sz="2800" b="1" kern="100" dirty="0">
                <a:solidFill>
                  <a:srgbClr val="0000FF"/>
                </a:solidFill>
                <a:highlight>
                  <a:srgbClr val="FFFFFF"/>
                </a:highlight>
                <a:latin typeface="Times New Roman" panose="02020603050405020304" pitchFamily="18" charset="0"/>
                <a:ea typeface="宋体" panose="02010600030101010101" pitchFamily="2" charset="-122"/>
                <a:cs typeface="Times New Roman" panose="02020603050405020304" pitchFamily="18" charset="0"/>
              </a:rPr>
              <a:t>at first, at last, finally, eventually, at last; in the end ; at length; ultimately,; firstly, to start with, next, second, secondly, then</a:t>
            </a:r>
            <a:r>
              <a:rPr lang="zh-CN" altLang="en-US" sz="2800" b="1" kern="100" dirty="0">
                <a:solidFill>
                  <a:srgbClr val="0000FF"/>
                </a:solidFill>
                <a:highlight>
                  <a:srgbClr val="FFFFFF"/>
                </a:highlight>
                <a:latin typeface="Times New Roman" panose="02020603050405020304" pitchFamily="18" charset="0"/>
                <a:ea typeface="宋体" panose="02010600030101010101" pitchFamily="2" charset="-122"/>
                <a:cs typeface="Times New Roman" panose="02020603050405020304" pitchFamily="18" charset="0"/>
              </a:rPr>
              <a:t>，</a:t>
            </a:r>
            <a:r>
              <a:rPr lang="en-US" altLang="zh-CN" sz="2800" b="1" kern="100" dirty="0">
                <a:solidFill>
                  <a:srgbClr val="0000FF"/>
                </a:solidFill>
                <a:highlight>
                  <a:srgbClr val="FFFFFF"/>
                </a:highlight>
                <a:latin typeface="Times New Roman" panose="02020603050405020304" pitchFamily="18" charset="0"/>
                <a:ea typeface="宋体" panose="02010600030101010101" pitchFamily="2" charset="-122"/>
                <a:cs typeface="Times New Roman" panose="02020603050405020304" pitchFamily="18" charset="0"/>
              </a:rPr>
              <a:t>later, afterwards, subsequently </a:t>
            </a:r>
            <a:r>
              <a:rPr lang="zh-CN" altLang="en-US" sz="2800" b="1" kern="100" dirty="0">
                <a:solidFill>
                  <a:srgbClr val="333333"/>
                </a:solidFill>
                <a:highlight>
                  <a:srgbClr val="FFFFFF"/>
                </a:highlight>
                <a:latin typeface="Times New Roman" panose="02020603050405020304" pitchFamily="18" charset="0"/>
                <a:ea typeface="宋体" panose="02010600030101010101" pitchFamily="2" charset="-122"/>
                <a:cs typeface="Times New Roman" panose="02020603050405020304" pitchFamily="18" charset="0"/>
              </a:rPr>
              <a:t>等</a:t>
            </a:r>
            <a:endParaRPr lang="en-US" altLang="zh-CN" sz="2800" b="1" kern="100" dirty="0">
              <a:solidFill>
                <a:srgbClr val="333333"/>
              </a:solidFill>
              <a:highlight>
                <a:srgbClr val="FFFFFF"/>
              </a:highlight>
              <a:latin typeface="Times New Roman" panose="02020603050405020304" pitchFamily="18" charset="0"/>
              <a:ea typeface="宋体" panose="02010600030101010101" pitchFamily="2" charset="-122"/>
              <a:cs typeface="Times New Roman" panose="02020603050405020304" pitchFamily="18" charset="0"/>
            </a:endParaRPr>
          </a:p>
          <a:p>
            <a:pPr marL="347345" indent="-347345" algn="l" fontAlgn="base"/>
            <a:endParaRPr lang="zh-CN" altLang="en-US" sz="2800" b="1" kern="100" dirty="0">
              <a:solidFill>
                <a:srgbClr val="333333"/>
              </a:solidFill>
              <a:highlight>
                <a:srgbClr val="FFFFFF"/>
              </a:highlight>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5124" name="图片 6" descr="logo横版 png"/>
          <p:cNvPicPr>
            <a:picLocks noChangeAspect="1"/>
          </p:cNvPicPr>
          <p:nvPr/>
        </p:nvPicPr>
        <p:blipFill>
          <a:blip r:embed="rId4"/>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animBg="1"/>
      <p:bldP spid="10"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淡雅唯美梦幻绿色小清新高清幻灯片背景,ppt图片 - 51PPT模板网"/>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350" y="0"/>
            <a:ext cx="12180888" cy="6858000"/>
          </a:xfrm>
          <a:prstGeom prst="rect">
            <a:avLst/>
          </a:prstGeom>
          <a:noFill/>
          <a:extLst>
            <a:ext uri="{909E8E84-426E-40DD-AFC4-6F175D3DCCD1}">
              <a14:hiddenFill xmlns:a14="http://schemas.microsoft.com/office/drawing/2010/main">
                <a:solidFill>
                  <a:srgbClr val="FFFFFF"/>
                </a:solidFill>
              </a14:hiddenFill>
            </a:ext>
          </a:extLst>
        </p:spPr>
      </p:pic>
      <p:pic>
        <p:nvPicPr>
          <p:cNvPr id="4" name="图片 3"/>
          <p:cNvPicPr>
            <a:picLocks noChangeAspect="1"/>
          </p:cNvPicPr>
          <p:nvPr/>
        </p:nvPicPr>
        <p:blipFill>
          <a:blip r:embed="rId2" cstate="print"/>
          <a:stretch>
            <a:fillRect/>
          </a:stretch>
        </p:blipFill>
        <p:spPr>
          <a:xfrm>
            <a:off x="97411" y="129210"/>
            <a:ext cx="11153685" cy="5158408"/>
          </a:xfrm>
          <a:prstGeom prst="rect">
            <a:avLst/>
          </a:prstGeom>
          <a:noFill/>
          <a:ln w="9525">
            <a:noFill/>
            <a:miter lim="800000"/>
            <a:headEnd/>
            <a:tailEnd/>
          </a:ln>
        </p:spPr>
      </p:pic>
      <p:sp>
        <p:nvSpPr>
          <p:cNvPr id="5" name="标题 1"/>
          <p:cNvSpPr>
            <a:spLocks noGrp="1"/>
          </p:cNvSpPr>
          <p:nvPr>
            <p:ph type="title"/>
          </p:nvPr>
        </p:nvSpPr>
        <p:spPr>
          <a:xfrm>
            <a:off x="188843" y="5357194"/>
            <a:ext cx="11748053" cy="1371596"/>
          </a:xfrm>
          <a:solidFill>
            <a:schemeClr val="bg1"/>
          </a:solidFill>
        </p:spPr>
        <p:txBody>
          <a:bodyPr>
            <a:noAutofit/>
          </a:bodyPr>
          <a:lstStyle/>
          <a:p>
            <a:r>
              <a:rPr lang="zh-CN" altLang="en-US" sz="3200" b="1" dirty="0"/>
              <a:t>特别注意：</a:t>
            </a:r>
            <a:r>
              <a:rPr lang="en-US" altLang="zh-CN" sz="3200" b="1" dirty="0">
                <a:solidFill>
                  <a:srgbClr val="CC00FF"/>
                </a:solidFill>
              </a:rPr>
              <a:t>It </a:t>
            </a:r>
            <a:r>
              <a:rPr lang="zh-CN" altLang="en-US" sz="3200" b="1" dirty="0"/>
              <a:t>有可能是</a:t>
            </a:r>
            <a:r>
              <a:rPr lang="zh-CN" altLang="en-US" sz="3200" b="1" dirty="0">
                <a:solidFill>
                  <a:srgbClr val="CC00FF"/>
                </a:solidFill>
              </a:rPr>
              <a:t>形式主语，代替</a:t>
            </a:r>
            <a:r>
              <a:rPr lang="en-US" altLang="zh-CN" sz="3200" b="1" dirty="0">
                <a:solidFill>
                  <a:srgbClr val="CC00FF"/>
                </a:solidFill>
              </a:rPr>
              <a:t>to do </a:t>
            </a:r>
            <a:r>
              <a:rPr lang="en-US" altLang="zh-CN" sz="3200" b="1" dirty="0" err="1">
                <a:solidFill>
                  <a:srgbClr val="CC00FF"/>
                </a:solidFill>
              </a:rPr>
              <a:t>sth</a:t>
            </a:r>
            <a:r>
              <a:rPr lang="en-US" altLang="zh-CN" sz="3200" b="1" dirty="0">
                <a:solidFill>
                  <a:srgbClr val="CC00FF"/>
                </a:solidFill>
              </a:rPr>
              <a:t>; doing </a:t>
            </a:r>
            <a:r>
              <a:rPr lang="en-US" altLang="zh-CN" sz="3200" b="1" dirty="0" err="1">
                <a:solidFill>
                  <a:srgbClr val="CC00FF"/>
                </a:solidFill>
              </a:rPr>
              <a:t>sth</a:t>
            </a:r>
            <a:r>
              <a:rPr lang="en-US" altLang="zh-CN" sz="3200" b="1" dirty="0">
                <a:solidFill>
                  <a:srgbClr val="CC00FF"/>
                </a:solidFill>
              </a:rPr>
              <a:t> ;that </a:t>
            </a:r>
            <a:r>
              <a:rPr lang="zh-CN" altLang="en-US" sz="3200" b="1" dirty="0">
                <a:solidFill>
                  <a:srgbClr val="CC00FF"/>
                </a:solidFill>
              </a:rPr>
              <a:t>主语从句等</a:t>
            </a:r>
            <a:r>
              <a:rPr lang="zh-CN" altLang="en-US" sz="3200" b="1" dirty="0"/>
              <a:t>，请注意甄别。此时，看</a:t>
            </a:r>
            <a:r>
              <a:rPr lang="zh-CN" altLang="en-US" sz="3200" b="1" dirty="0">
                <a:solidFill>
                  <a:srgbClr val="FF0000"/>
                </a:solidFill>
              </a:rPr>
              <a:t>句子与上下文之间的逻辑意义</a:t>
            </a:r>
            <a:r>
              <a:rPr lang="zh-CN" altLang="en-US" sz="3200" b="1" dirty="0"/>
              <a:t>以及是否有</a:t>
            </a:r>
            <a:r>
              <a:rPr lang="zh-CN" altLang="en-US" sz="3200" b="1" dirty="0">
                <a:solidFill>
                  <a:srgbClr val="FF0000"/>
                </a:solidFill>
              </a:rPr>
              <a:t>相关词汇复现</a:t>
            </a:r>
            <a:r>
              <a:rPr lang="zh-CN" altLang="en-US" sz="3200" b="1" dirty="0"/>
              <a:t>。</a:t>
            </a:r>
            <a:endParaRPr lang="zh-CN" altLang="en-US" sz="3200" b="1" dirty="0">
              <a:solidFill>
                <a:srgbClr val="0000FF"/>
              </a:solidFill>
            </a:endParaRPr>
          </a:p>
        </p:txBody>
      </p:sp>
      <p:sp>
        <p:nvSpPr>
          <p:cNvPr id="2" name="箭头: 左 1">
            <a:hlinkClick r:id="rId3" action="ppaction://hlinksldjump"/>
          </p:cNvPr>
          <p:cNvSpPr/>
          <p:nvPr/>
        </p:nvSpPr>
        <p:spPr>
          <a:xfrm>
            <a:off x="7643191" y="6400800"/>
            <a:ext cx="934279" cy="327990"/>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5124" name="图片 6" descr="logo横版 png"/>
          <p:cNvPicPr>
            <a:picLocks noChangeAspect="1"/>
          </p:cNvPicPr>
          <p:nvPr/>
        </p:nvPicPr>
        <p:blipFill>
          <a:blip r:embed="rId4"/>
          <a:stretch>
            <a:fillRect/>
          </a:stretch>
        </p:blipFill>
        <p:spPr>
          <a:xfrm>
            <a:off x="11477625" y="82550"/>
            <a:ext cx="608013" cy="642938"/>
          </a:xfrm>
          <a:prstGeom prst="rect">
            <a:avLst/>
          </a:prstGeom>
          <a:noFill/>
          <a:ln w="9525">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淡雅唯美梦幻绿色小清新高清幻灯片背景,ppt图片 - 51PPT模板网"/>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1112" y="0"/>
            <a:ext cx="12180888"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标题 1"/>
          <p:cNvSpPr>
            <a:spLocks noGrp="1"/>
          </p:cNvSpPr>
          <p:nvPr>
            <p:ph type="title"/>
          </p:nvPr>
        </p:nvSpPr>
        <p:spPr>
          <a:xfrm>
            <a:off x="133109" y="69574"/>
            <a:ext cx="9966980" cy="964096"/>
          </a:xfrm>
          <a:solidFill>
            <a:schemeClr val="bg1"/>
          </a:solidFill>
        </p:spPr>
        <p:txBody>
          <a:bodyPr>
            <a:normAutofit/>
          </a:bodyPr>
          <a:lstStyle/>
          <a:p>
            <a:r>
              <a:rPr lang="zh-CN" altLang="en-US" b="1" dirty="0"/>
              <a:t>解题技巧</a:t>
            </a:r>
            <a:r>
              <a:rPr lang="en-US" altLang="zh-CN" b="1" dirty="0"/>
              <a:t>5</a:t>
            </a:r>
            <a:r>
              <a:rPr lang="zh-CN" altLang="en-US" b="1" dirty="0"/>
              <a:t>：冗余选项如何排除</a:t>
            </a:r>
            <a:endParaRPr lang="zh-CN" altLang="en-US" b="1" dirty="0">
              <a:solidFill>
                <a:srgbClr val="0000FF"/>
              </a:solidFill>
            </a:endParaRPr>
          </a:p>
        </p:txBody>
      </p:sp>
      <p:sp>
        <p:nvSpPr>
          <p:cNvPr id="3" name="标题 1"/>
          <p:cNvSpPr txBox="1"/>
          <p:nvPr/>
        </p:nvSpPr>
        <p:spPr>
          <a:xfrm>
            <a:off x="6351" y="1600200"/>
            <a:ext cx="1620980" cy="2708408"/>
          </a:xfrm>
          <a:prstGeom prst="rect">
            <a:avLst/>
          </a:prstGeom>
          <a:solidFill>
            <a:schemeClr val="bg1"/>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b="1" dirty="0">
                <a:solidFill>
                  <a:srgbClr val="0000FF"/>
                </a:solidFill>
              </a:rPr>
              <a:t>冗余</a:t>
            </a:r>
            <a:endParaRPr lang="en-US" altLang="zh-CN" b="1" dirty="0">
              <a:solidFill>
                <a:srgbClr val="0000FF"/>
              </a:solidFill>
            </a:endParaRPr>
          </a:p>
          <a:p>
            <a:r>
              <a:rPr lang="zh-CN" altLang="en-US" b="1" dirty="0">
                <a:solidFill>
                  <a:srgbClr val="0000FF"/>
                </a:solidFill>
              </a:rPr>
              <a:t>选项</a:t>
            </a:r>
            <a:endParaRPr lang="en-US" altLang="zh-CN" b="1" dirty="0">
              <a:solidFill>
                <a:srgbClr val="0000FF"/>
              </a:solidFill>
            </a:endParaRPr>
          </a:p>
          <a:p>
            <a:r>
              <a:rPr lang="zh-CN" altLang="en-US" b="1" dirty="0">
                <a:solidFill>
                  <a:srgbClr val="0000FF"/>
                </a:solidFill>
              </a:rPr>
              <a:t>特点</a:t>
            </a:r>
            <a:endParaRPr lang="zh-CN" altLang="en-US" b="1" dirty="0"/>
          </a:p>
        </p:txBody>
      </p:sp>
      <p:sp>
        <p:nvSpPr>
          <p:cNvPr id="5" name="左大括号 4"/>
          <p:cNvSpPr/>
          <p:nvPr/>
        </p:nvSpPr>
        <p:spPr>
          <a:xfrm>
            <a:off x="1528693" y="1600200"/>
            <a:ext cx="775252" cy="3011557"/>
          </a:xfrm>
          <a:prstGeom prst="leftBrace">
            <a:avLst/>
          </a:prstGeom>
          <a:ln w="57150"/>
        </p:spPr>
        <p:style>
          <a:lnRef idx="1">
            <a:schemeClr val="accent2"/>
          </a:lnRef>
          <a:fillRef idx="0">
            <a:schemeClr val="accent2"/>
          </a:fillRef>
          <a:effectRef idx="0">
            <a:schemeClr val="accent2"/>
          </a:effectRef>
          <a:fontRef idx="minor">
            <a:schemeClr val="tx1"/>
          </a:fontRef>
        </p:style>
        <p:txBody>
          <a:bodyPr rtlCol="0" anchor="ctr"/>
          <a:lstStyle/>
          <a:p>
            <a:pPr algn="ctr"/>
            <a:endParaRPr lang="zh-CN" altLang="en-US"/>
          </a:p>
        </p:txBody>
      </p:sp>
      <p:sp>
        <p:nvSpPr>
          <p:cNvPr id="6" name="标题 1"/>
          <p:cNvSpPr txBox="1"/>
          <p:nvPr/>
        </p:nvSpPr>
        <p:spPr>
          <a:xfrm>
            <a:off x="2425941" y="908207"/>
            <a:ext cx="9632950" cy="1430545"/>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14350" indent="-514350">
              <a:buAutoNum type="arabicPeriod"/>
            </a:pPr>
            <a:r>
              <a:rPr lang="zh-CN" altLang="en-US" sz="3200" b="1" dirty="0">
                <a:solidFill>
                  <a:srgbClr val="C00000"/>
                </a:solidFill>
              </a:rPr>
              <a:t>有</a:t>
            </a:r>
            <a:r>
              <a:rPr lang="zh-CN" altLang="en-US" sz="3200" b="1" dirty="0">
                <a:solidFill>
                  <a:srgbClr val="0000FF"/>
                </a:solidFill>
              </a:rPr>
              <a:t>两个相似的句式 </a:t>
            </a:r>
            <a:r>
              <a:rPr lang="zh-CN" altLang="en-US" sz="3200" b="1" dirty="0">
                <a:solidFill>
                  <a:srgbClr val="C00000"/>
                </a:solidFill>
              </a:rPr>
              <a:t>（祈使句有出现多个的情况）</a:t>
            </a:r>
            <a:endParaRPr lang="en-US" altLang="zh-CN" sz="3200" b="1" dirty="0">
              <a:solidFill>
                <a:srgbClr val="C00000"/>
              </a:solidFill>
            </a:endParaRPr>
          </a:p>
          <a:p>
            <a:r>
              <a:rPr lang="en-US" altLang="zh-CN" sz="3200" b="1" dirty="0">
                <a:solidFill>
                  <a:srgbClr val="C00000"/>
                </a:solidFill>
              </a:rPr>
              <a:t>    </a:t>
            </a:r>
            <a:r>
              <a:rPr lang="zh-CN" altLang="en-US" sz="3200" b="1" dirty="0">
                <a:solidFill>
                  <a:srgbClr val="C00000"/>
                </a:solidFill>
              </a:rPr>
              <a:t>（可能产生冗余选项） </a:t>
            </a:r>
            <a:endParaRPr lang="zh-CN" altLang="en-US" sz="3200" b="1" dirty="0">
              <a:solidFill>
                <a:srgbClr val="CC00FF"/>
              </a:solidFill>
            </a:endParaRPr>
          </a:p>
        </p:txBody>
      </p:sp>
      <p:sp>
        <p:nvSpPr>
          <p:cNvPr id="7" name="标题 1"/>
          <p:cNvSpPr txBox="1"/>
          <p:nvPr/>
        </p:nvSpPr>
        <p:spPr>
          <a:xfrm>
            <a:off x="2445026" y="2544418"/>
            <a:ext cx="8965095" cy="1633842"/>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200" b="1" dirty="0">
                <a:solidFill>
                  <a:srgbClr val="C00000"/>
                </a:solidFill>
              </a:rPr>
              <a:t>2. </a:t>
            </a:r>
            <a:r>
              <a:rPr lang="zh-CN" altLang="en-US" sz="3200" b="1" dirty="0">
                <a:solidFill>
                  <a:srgbClr val="C00000"/>
                </a:solidFill>
              </a:rPr>
              <a:t>有两个选项出现</a:t>
            </a:r>
            <a:r>
              <a:rPr lang="zh-CN" altLang="en-US" sz="3200" b="1" dirty="0">
                <a:solidFill>
                  <a:srgbClr val="0000FF"/>
                </a:solidFill>
              </a:rPr>
              <a:t>相同的名词，形容词或动词</a:t>
            </a:r>
            <a:r>
              <a:rPr lang="zh-CN" altLang="en-US" sz="3200" b="1" dirty="0">
                <a:solidFill>
                  <a:srgbClr val="C00000"/>
                </a:solidFill>
              </a:rPr>
              <a:t>等</a:t>
            </a:r>
            <a:endParaRPr lang="en-US" altLang="zh-CN" sz="3200" b="1" dirty="0">
              <a:solidFill>
                <a:srgbClr val="C00000"/>
              </a:solidFill>
            </a:endParaRPr>
          </a:p>
          <a:p>
            <a:r>
              <a:rPr lang="en-US" altLang="zh-CN" sz="3200" b="1" dirty="0">
                <a:solidFill>
                  <a:srgbClr val="C00000"/>
                </a:solidFill>
              </a:rPr>
              <a:t>     </a:t>
            </a:r>
            <a:r>
              <a:rPr lang="zh-CN" altLang="en-US" sz="3200" b="1" dirty="0">
                <a:solidFill>
                  <a:srgbClr val="C00000"/>
                </a:solidFill>
              </a:rPr>
              <a:t>（可能产生冗余选项）</a:t>
            </a:r>
            <a:endParaRPr lang="zh-CN" altLang="en-US" sz="3200" b="1" dirty="0">
              <a:solidFill>
                <a:srgbClr val="7030A0"/>
              </a:solidFill>
            </a:endParaRPr>
          </a:p>
        </p:txBody>
      </p:sp>
      <p:sp>
        <p:nvSpPr>
          <p:cNvPr id="8" name="标题 1"/>
          <p:cNvSpPr txBox="1"/>
          <p:nvPr/>
        </p:nvSpPr>
        <p:spPr>
          <a:xfrm>
            <a:off x="2445026" y="4192023"/>
            <a:ext cx="8749750" cy="1834915"/>
          </a:xfrm>
          <a:prstGeom prst="rect">
            <a:avLst/>
          </a:prstGeom>
          <a:no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200" b="1" dirty="0"/>
              <a:t>3. </a:t>
            </a:r>
            <a:r>
              <a:rPr lang="zh-CN" altLang="en-US" sz="3200" b="1" dirty="0"/>
              <a:t>选项没有特别鲜明的特征，</a:t>
            </a:r>
            <a:r>
              <a:rPr lang="zh-CN" altLang="en-US" sz="3200" b="1" dirty="0">
                <a:solidFill>
                  <a:srgbClr val="FF0000"/>
                </a:solidFill>
              </a:rPr>
              <a:t>该句子仍然会出现的核心词汇，</a:t>
            </a:r>
            <a:r>
              <a:rPr lang="zh-CN" altLang="en-US" sz="3200" b="1" dirty="0"/>
              <a:t>但有可能</a:t>
            </a:r>
            <a:r>
              <a:rPr lang="zh-CN" altLang="en-US" sz="3200" b="1" dirty="0">
                <a:solidFill>
                  <a:srgbClr val="FF0000"/>
                </a:solidFill>
              </a:rPr>
              <a:t>核心词汇与空格所在段落无关</a:t>
            </a:r>
            <a:r>
              <a:rPr lang="zh-CN" altLang="en-US" sz="3200" b="1" dirty="0"/>
              <a:t>或者</a:t>
            </a:r>
            <a:r>
              <a:rPr lang="zh-CN" altLang="en-US" sz="3200" b="1" dirty="0">
                <a:solidFill>
                  <a:srgbClr val="FF0000"/>
                </a:solidFill>
              </a:rPr>
              <a:t>语义与原文相悖或截然相反</a:t>
            </a:r>
            <a:r>
              <a:rPr lang="zh-CN" altLang="en-US" sz="3200" b="1" dirty="0"/>
              <a:t>。（</a:t>
            </a:r>
            <a:r>
              <a:rPr lang="zh-CN" altLang="en-US" sz="3200" b="1" dirty="0">
                <a:solidFill>
                  <a:srgbClr val="0000FF"/>
                </a:solidFill>
              </a:rPr>
              <a:t>要准确理解选项句意）</a:t>
            </a:r>
            <a:endParaRPr lang="zh-CN" altLang="en-US" sz="3200" b="1" dirty="0">
              <a:solidFill>
                <a:srgbClr val="0000FF"/>
              </a:solidFill>
            </a:endParaRPr>
          </a:p>
        </p:txBody>
      </p:sp>
      <p:sp>
        <p:nvSpPr>
          <p:cNvPr id="4" name="箭头: 虚尾 3">
            <a:hlinkClick r:id="rId2" action="ppaction://hlinksldjump"/>
          </p:cNvPr>
          <p:cNvSpPr/>
          <p:nvPr/>
        </p:nvSpPr>
        <p:spPr>
          <a:xfrm>
            <a:off x="7553739" y="3776870"/>
            <a:ext cx="775252" cy="367747"/>
          </a:xfrm>
          <a:prstGeom prst="stripedRightArrow">
            <a:avLst/>
          </a:prstGeom>
          <a:solidFill>
            <a:srgbClr val="FFC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C00000"/>
              </a:solidFill>
            </a:endParaRPr>
          </a:p>
        </p:txBody>
      </p:sp>
      <p:sp>
        <p:nvSpPr>
          <p:cNvPr id="9" name="箭头: 虚尾 8">
            <a:hlinkClick r:id="rId3" action="ppaction://hlinksldjump"/>
          </p:cNvPr>
          <p:cNvSpPr/>
          <p:nvPr/>
        </p:nvSpPr>
        <p:spPr>
          <a:xfrm>
            <a:off x="5638800" y="5659191"/>
            <a:ext cx="775252" cy="367747"/>
          </a:xfrm>
          <a:prstGeom prst="stripedRightArrow">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箭头: 虚尾 9">
            <a:hlinkClick r:id="rId4" action="ppaction://hlinksldjump"/>
          </p:cNvPr>
          <p:cNvSpPr/>
          <p:nvPr/>
        </p:nvSpPr>
        <p:spPr>
          <a:xfrm>
            <a:off x="7553739" y="1826127"/>
            <a:ext cx="775252" cy="367747"/>
          </a:xfrm>
          <a:prstGeom prst="stripedRightArrow">
            <a:avLst/>
          </a:prstGeom>
          <a:solidFill>
            <a:srgbClr val="FFC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C00000"/>
              </a:solidFill>
            </a:endParaRPr>
          </a:p>
        </p:txBody>
      </p:sp>
      <p:pic>
        <p:nvPicPr>
          <p:cNvPr id="5124" name="图片 6" descr="logo横版 png"/>
          <p:cNvPicPr>
            <a:picLocks noChangeAspect="1"/>
          </p:cNvPicPr>
          <p:nvPr/>
        </p:nvPicPr>
        <p:blipFill>
          <a:blip r:embed="rId5"/>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p:bldP spid="7" grpId="0"/>
      <p:bldP spid="8" grpId="0"/>
      <p:bldP spid="4" grpId="0" animBg="1"/>
      <p:bldP spid="9" grpId="0" animBg="1"/>
      <p:bldP spid="1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淡雅唯美梦幻绿色小清新高清幻灯片背景,ppt图片 - 51PPT模板网"/>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350" y="0"/>
            <a:ext cx="12180888"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标题 1"/>
          <p:cNvSpPr>
            <a:spLocks noGrp="1"/>
          </p:cNvSpPr>
          <p:nvPr>
            <p:ph type="title"/>
          </p:nvPr>
        </p:nvSpPr>
        <p:spPr>
          <a:xfrm>
            <a:off x="122309" y="7318"/>
            <a:ext cx="9359621" cy="629610"/>
          </a:xfrm>
          <a:solidFill>
            <a:schemeClr val="bg1"/>
          </a:solidFill>
        </p:spPr>
        <p:txBody>
          <a:bodyPr>
            <a:normAutofit/>
          </a:bodyPr>
          <a:lstStyle/>
          <a:p>
            <a:r>
              <a:rPr lang="zh-CN" altLang="en-US" sz="3200" b="1" dirty="0">
                <a:solidFill>
                  <a:srgbClr val="FF0000"/>
                </a:solidFill>
              </a:rPr>
              <a:t>两个或多个选项句式相似或一致，会产生冗余选项</a:t>
            </a:r>
            <a:endParaRPr lang="zh-CN" altLang="en-US" sz="3200" b="1" dirty="0">
              <a:solidFill>
                <a:srgbClr val="FF0000"/>
              </a:solidFill>
            </a:endParaRPr>
          </a:p>
        </p:txBody>
      </p:sp>
      <p:sp>
        <p:nvSpPr>
          <p:cNvPr id="4" name="文本框 3"/>
          <p:cNvSpPr txBox="1"/>
          <p:nvPr/>
        </p:nvSpPr>
        <p:spPr>
          <a:xfrm>
            <a:off x="6350" y="648543"/>
            <a:ext cx="12179300" cy="2554545"/>
          </a:xfrm>
          <a:prstGeom prst="rect">
            <a:avLst/>
          </a:prstGeom>
          <a:solidFill>
            <a:schemeClr val="bg2"/>
          </a:solidFill>
        </p:spPr>
        <p:txBody>
          <a:bodyPr wrap="square">
            <a:spAutoFit/>
          </a:bodyPr>
          <a:lstStyle/>
          <a:p>
            <a:r>
              <a:rPr lang="en-US" altLang="zh-CN" sz="3200" dirty="0"/>
              <a:t>      In the past few years, </a:t>
            </a:r>
            <a:r>
              <a:rPr lang="en-US" altLang="zh-CN" sz="3200" b="1" dirty="0">
                <a:solidFill>
                  <a:srgbClr val="CC00FF"/>
                </a:solidFill>
              </a:rPr>
              <a:t>online learning </a:t>
            </a:r>
            <a:r>
              <a:rPr lang="en-US" altLang="zh-CN" sz="3200" b="1" dirty="0">
                <a:solidFill>
                  <a:srgbClr val="FF0000"/>
                </a:solidFill>
              </a:rPr>
              <a:t>has become a significant part of the university and college experience</a:t>
            </a:r>
            <a:r>
              <a:rPr lang="en-US" altLang="zh-CN" sz="3200" b="1" u="sng" dirty="0"/>
              <a:t>.        </a:t>
            </a:r>
            <a:r>
              <a:rPr lang="en-US" altLang="zh-CN" sz="3200" u="sng" dirty="0"/>
              <a:t>36.     </a:t>
            </a:r>
            <a:r>
              <a:rPr lang="en-US" altLang="zh-CN" sz="3200" dirty="0"/>
              <a:t>But are all </a:t>
            </a:r>
            <a:r>
              <a:rPr lang="en-US" altLang="zh-CN" sz="3200" dirty="0">
                <a:solidFill>
                  <a:srgbClr val="CC00FF"/>
                </a:solidFill>
              </a:rPr>
              <a:t>online courses </a:t>
            </a:r>
            <a:r>
              <a:rPr lang="en-US" altLang="zh-CN" sz="3200" dirty="0"/>
              <a:t>created equal? How can you be sure that </a:t>
            </a:r>
            <a:r>
              <a:rPr lang="en-US" altLang="zh-CN" sz="3200" b="1" dirty="0">
                <a:solidFill>
                  <a:srgbClr val="CC00FF"/>
                </a:solidFill>
              </a:rPr>
              <a:t>digital learning </a:t>
            </a:r>
            <a:r>
              <a:rPr lang="en-US" altLang="zh-CN" sz="3200" dirty="0"/>
              <a:t>is right for you? </a:t>
            </a:r>
            <a:r>
              <a:rPr lang="en-US" altLang="zh-CN" sz="3200" u="sng" dirty="0"/>
              <a:t>        37.     </a:t>
            </a:r>
            <a:r>
              <a:rPr lang="en-US" altLang="zh-CN" sz="3200" dirty="0"/>
              <a:t>We interviewed students and professors to get their advice about </a:t>
            </a:r>
            <a:r>
              <a:rPr lang="en-US" altLang="zh-CN" sz="3200" b="1" dirty="0">
                <a:solidFill>
                  <a:srgbClr val="CC00FF"/>
                </a:solidFill>
              </a:rPr>
              <a:t>online courses.  </a:t>
            </a:r>
            <a:r>
              <a:rPr lang="zh-CN" altLang="en-US" sz="3200" b="1" dirty="0">
                <a:solidFill>
                  <a:srgbClr val="CC00FF"/>
                </a:solidFill>
              </a:rPr>
              <a:t>（</a:t>
            </a:r>
            <a:r>
              <a:rPr lang="en-US" altLang="zh-CN" sz="3200" b="1" dirty="0">
                <a:solidFill>
                  <a:srgbClr val="CC00FF"/>
                </a:solidFill>
              </a:rPr>
              <a:t>2024-1</a:t>
            </a:r>
            <a:r>
              <a:rPr lang="zh-CN" altLang="en-US" sz="3200" b="1" dirty="0">
                <a:solidFill>
                  <a:srgbClr val="CC00FF"/>
                </a:solidFill>
              </a:rPr>
              <a:t>首考）</a:t>
            </a:r>
            <a:endParaRPr lang="zh-CN" altLang="en-US" sz="3200" b="1" dirty="0">
              <a:solidFill>
                <a:srgbClr val="CC00FF"/>
              </a:solidFill>
            </a:endParaRPr>
          </a:p>
        </p:txBody>
      </p:sp>
      <p:sp>
        <p:nvSpPr>
          <p:cNvPr id="11" name="文本框 10"/>
          <p:cNvSpPr txBox="1"/>
          <p:nvPr/>
        </p:nvSpPr>
        <p:spPr>
          <a:xfrm>
            <a:off x="119928" y="3304222"/>
            <a:ext cx="11874221" cy="2124684"/>
          </a:xfrm>
          <a:prstGeom prst="rect">
            <a:avLst/>
          </a:prstGeom>
          <a:solidFill>
            <a:schemeClr val="bg1"/>
          </a:solidFill>
        </p:spPr>
        <p:txBody>
          <a:bodyPr wrap="square">
            <a:spAutoFit/>
          </a:bodyPr>
          <a:lstStyle/>
          <a:p>
            <a:pPr marL="0" algn="just">
              <a:lnSpc>
                <a:spcPct val="120000"/>
              </a:lnSpc>
              <a:spcAft>
                <a:spcPts val="0"/>
              </a:spcAft>
            </a:pPr>
            <a:r>
              <a:rPr lang="en-US" altLang="zh-CN" sz="2800" dirty="0">
                <a:solidFill>
                  <a:schemeClr val="tx1"/>
                </a:solidFill>
                <a:latin typeface="Times New Roman" panose="02020603050405020304" pitchFamily="18" charset="0"/>
                <a:cs typeface="Times New Roman" panose="02020603050405020304" pitchFamily="18" charset="0"/>
              </a:rPr>
              <a:t>C. Do you know that </a:t>
            </a:r>
            <a:r>
              <a:rPr lang="en-US" altLang="zh-CN" sz="2800" dirty="0">
                <a:solidFill>
                  <a:srgbClr val="CC00FF"/>
                </a:solidFill>
                <a:latin typeface="Times New Roman" panose="02020603050405020304" pitchFamily="18" charset="0"/>
                <a:cs typeface="Times New Roman" panose="02020603050405020304" pitchFamily="18" charset="0"/>
              </a:rPr>
              <a:t>online courses </a:t>
            </a:r>
            <a:r>
              <a:rPr lang="en-US" altLang="zh-CN" sz="2800" dirty="0">
                <a:solidFill>
                  <a:schemeClr val="tx1"/>
                </a:solidFill>
                <a:latin typeface="Times New Roman" panose="02020603050405020304" pitchFamily="18" charset="0"/>
                <a:cs typeface="Times New Roman" panose="02020603050405020304" pitchFamily="18" charset="0"/>
              </a:rPr>
              <a:t>are also part of your education?</a:t>
            </a:r>
            <a:endParaRPr lang="en-US" altLang="zh-CN" sz="2800" dirty="0">
              <a:solidFill>
                <a:schemeClr val="tx1"/>
              </a:solidFill>
              <a:latin typeface="Times New Roman" panose="02020603050405020304" pitchFamily="18" charset="0"/>
              <a:cs typeface="Times New Roman" panose="02020603050405020304" pitchFamily="18" charset="0"/>
            </a:endParaRPr>
          </a:p>
          <a:p>
            <a:pPr marL="0" algn="just">
              <a:lnSpc>
                <a:spcPct val="120000"/>
              </a:lnSpc>
              <a:spcAft>
                <a:spcPts val="0"/>
              </a:spcAft>
            </a:pPr>
            <a:r>
              <a:rPr lang="en-US" altLang="zh-CN" sz="2800" dirty="0">
                <a:solidFill>
                  <a:schemeClr val="tx1"/>
                </a:solidFill>
                <a:latin typeface="Times New Roman" panose="02020603050405020304" pitchFamily="18" charset="0"/>
                <a:cs typeface="Times New Roman" panose="02020603050405020304" pitchFamily="18" charset="0"/>
              </a:rPr>
              <a:t>E. The chief complaint about </a:t>
            </a:r>
            <a:r>
              <a:rPr lang="en-US" altLang="zh-CN" sz="2800" dirty="0">
                <a:solidFill>
                  <a:srgbClr val="CC00FF"/>
                </a:solidFill>
                <a:latin typeface="Times New Roman" panose="02020603050405020304" pitchFamily="18" charset="0"/>
                <a:cs typeface="Times New Roman" panose="02020603050405020304" pitchFamily="18" charset="0"/>
              </a:rPr>
              <a:t>online courses </a:t>
            </a:r>
            <a:r>
              <a:rPr lang="en-US" altLang="zh-CN" sz="2800" dirty="0">
                <a:solidFill>
                  <a:schemeClr val="tx1"/>
                </a:solidFill>
                <a:latin typeface="Times New Roman" panose="02020603050405020304" pitchFamily="18" charset="0"/>
                <a:cs typeface="Times New Roman" panose="02020603050405020304" pitchFamily="18" charset="0"/>
              </a:rPr>
              <a:t>is that they lack human interaction.</a:t>
            </a:r>
            <a:endParaRPr lang="en-US" altLang="zh-CN" sz="2800" dirty="0">
              <a:solidFill>
                <a:schemeClr val="tx1"/>
              </a:solidFill>
              <a:latin typeface="Times New Roman" panose="02020603050405020304" pitchFamily="18" charset="0"/>
              <a:cs typeface="Times New Roman" panose="02020603050405020304" pitchFamily="18" charset="0"/>
            </a:endParaRPr>
          </a:p>
          <a:p>
            <a:pPr marL="0" algn="just">
              <a:lnSpc>
                <a:spcPct val="120000"/>
              </a:lnSpc>
              <a:spcAft>
                <a:spcPts val="0"/>
              </a:spcAft>
            </a:pPr>
            <a:r>
              <a:rPr lang="en-US" altLang="zh-CN" sz="2800" dirty="0">
                <a:solidFill>
                  <a:schemeClr val="tx1"/>
                </a:solidFill>
                <a:latin typeface="Times New Roman" panose="02020603050405020304" pitchFamily="18" charset="0"/>
                <a:cs typeface="Times New Roman" panose="02020603050405020304" pitchFamily="18" charset="0"/>
              </a:rPr>
              <a:t>F. If you take </a:t>
            </a:r>
            <a:r>
              <a:rPr lang="en-US" altLang="zh-CN" sz="2800" dirty="0">
                <a:solidFill>
                  <a:srgbClr val="CC00FF"/>
                </a:solidFill>
                <a:latin typeface="Times New Roman" panose="02020603050405020304" pitchFamily="18" charset="0"/>
                <a:cs typeface="Times New Roman" panose="02020603050405020304" pitchFamily="18" charset="0"/>
              </a:rPr>
              <a:t>an online course, </a:t>
            </a:r>
            <a:r>
              <a:rPr lang="en-US" altLang="zh-CN" sz="2800" dirty="0">
                <a:solidFill>
                  <a:schemeClr val="tx1"/>
                </a:solidFill>
                <a:latin typeface="Times New Roman" panose="02020603050405020304" pitchFamily="18" charset="0"/>
                <a:cs typeface="Times New Roman" panose="02020603050405020304" pitchFamily="18" charset="0"/>
              </a:rPr>
              <a:t>what can you do to ensure the best possible grade?</a:t>
            </a:r>
            <a:endParaRPr lang="en-US" altLang="zh-CN" sz="2800" dirty="0">
              <a:solidFill>
                <a:schemeClr val="tx1"/>
              </a:solidFill>
              <a:latin typeface="Times New Roman" panose="02020603050405020304" pitchFamily="18" charset="0"/>
              <a:cs typeface="Times New Roman" panose="02020603050405020304" pitchFamily="18" charset="0"/>
            </a:endParaRPr>
          </a:p>
          <a:p>
            <a:pPr marL="0" algn="just">
              <a:lnSpc>
                <a:spcPct val="120000"/>
              </a:lnSpc>
              <a:spcAft>
                <a:spcPts val="0"/>
              </a:spcAft>
            </a:pPr>
            <a:r>
              <a:rPr lang="en-US" altLang="zh-CN" sz="2800" dirty="0">
                <a:solidFill>
                  <a:schemeClr val="tx1"/>
                </a:solidFill>
                <a:latin typeface="Times New Roman" panose="02020603050405020304" pitchFamily="18" charset="0"/>
                <a:cs typeface="Times New Roman" panose="02020603050405020304" pitchFamily="18" charset="0"/>
              </a:rPr>
              <a:t>G. A survey found that 29 percent of college students registered for </a:t>
            </a:r>
            <a:r>
              <a:rPr lang="en-US" altLang="zh-CN" sz="2800" dirty="0">
                <a:solidFill>
                  <a:srgbClr val="CC00FF"/>
                </a:solidFill>
                <a:latin typeface="Times New Roman" panose="02020603050405020304" pitchFamily="18" charset="0"/>
                <a:cs typeface="Times New Roman" panose="02020603050405020304" pitchFamily="18" charset="0"/>
              </a:rPr>
              <a:t>online courses</a:t>
            </a:r>
            <a:r>
              <a:rPr lang="en-US" altLang="zh-CN" sz="2800" dirty="0">
                <a:solidFill>
                  <a:schemeClr val="tx1"/>
                </a:solidFill>
                <a:latin typeface="Times New Roman" panose="02020603050405020304" pitchFamily="18" charset="0"/>
                <a:cs typeface="Times New Roman" panose="02020603050405020304" pitchFamily="18" charset="0"/>
              </a:rPr>
              <a:t>.</a:t>
            </a:r>
            <a:endParaRPr lang="zh-CN" altLang="en-US" sz="2800" dirty="0"/>
          </a:p>
        </p:txBody>
      </p:sp>
      <p:sp>
        <p:nvSpPr>
          <p:cNvPr id="13" name="标题 1"/>
          <p:cNvSpPr txBox="1"/>
          <p:nvPr/>
        </p:nvSpPr>
        <p:spPr>
          <a:xfrm>
            <a:off x="232572" y="5464255"/>
            <a:ext cx="11874221" cy="1314232"/>
          </a:xfrm>
          <a:prstGeom prst="rect">
            <a:avLst/>
          </a:prstGeom>
          <a:solidFill>
            <a:schemeClr val="bg1"/>
          </a:solidFill>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200" b="1" dirty="0">
                <a:solidFill>
                  <a:srgbClr val="0000FF"/>
                </a:solidFill>
              </a:rPr>
              <a:t>C </a:t>
            </a:r>
            <a:r>
              <a:rPr lang="zh-CN" altLang="en-US" sz="3200" b="1" dirty="0">
                <a:solidFill>
                  <a:srgbClr val="0000FF"/>
                </a:solidFill>
              </a:rPr>
              <a:t>、</a:t>
            </a:r>
            <a:r>
              <a:rPr lang="en-US" altLang="zh-CN" sz="3200" b="1" dirty="0">
                <a:solidFill>
                  <a:srgbClr val="0000FF"/>
                </a:solidFill>
              </a:rPr>
              <a:t>E </a:t>
            </a:r>
            <a:r>
              <a:rPr lang="zh-CN" altLang="en-US" sz="3200" b="1" dirty="0">
                <a:solidFill>
                  <a:srgbClr val="0000FF"/>
                </a:solidFill>
              </a:rPr>
              <a:t>均为疑问句；故大概率 这两个选项中会产生冗余选项。</a:t>
            </a:r>
            <a:endParaRPr lang="en-US" altLang="zh-CN" sz="3200" b="1" dirty="0">
              <a:solidFill>
                <a:srgbClr val="0000FF"/>
              </a:solidFill>
            </a:endParaRPr>
          </a:p>
          <a:p>
            <a:r>
              <a:rPr lang="zh-CN" altLang="en-US" sz="3200" b="1" dirty="0">
                <a:solidFill>
                  <a:srgbClr val="0000FF"/>
                </a:solidFill>
              </a:rPr>
              <a:t>且</a:t>
            </a:r>
            <a:r>
              <a:rPr lang="en-US" altLang="zh-CN" sz="3200" b="1" dirty="0">
                <a:solidFill>
                  <a:srgbClr val="0000FF"/>
                </a:solidFill>
              </a:rPr>
              <a:t>C</a:t>
            </a:r>
            <a:r>
              <a:rPr lang="zh-CN" altLang="en-US" sz="3200" b="1" dirty="0">
                <a:solidFill>
                  <a:srgbClr val="0000FF"/>
                </a:solidFill>
              </a:rPr>
              <a:t>选项这个问题与原文</a:t>
            </a:r>
            <a:r>
              <a:rPr lang="en-US" altLang="zh-CN" sz="3200" b="1" dirty="0">
                <a:solidFill>
                  <a:srgbClr val="0000FF"/>
                </a:solidFill>
              </a:rPr>
              <a:t>36 </a:t>
            </a:r>
            <a:r>
              <a:rPr lang="zh-CN" altLang="en-US" sz="3200" b="1" dirty="0">
                <a:solidFill>
                  <a:srgbClr val="0000FF"/>
                </a:solidFill>
              </a:rPr>
              <a:t>空前这个句子矛盾。网上学习已经是大学学习经历的重要部分。是事实，无需质疑。故 </a:t>
            </a:r>
            <a:r>
              <a:rPr lang="en-US" altLang="zh-CN" sz="3200" b="1" dirty="0">
                <a:solidFill>
                  <a:srgbClr val="0000FF"/>
                </a:solidFill>
              </a:rPr>
              <a:t>C</a:t>
            </a:r>
            <a:r>
              <a:rPr lang="zh-CN" altLang="en-US" sz="3200" b="1" dirty="0">
                <a:solidFill>
                  <a:srgbClr val="0000FF"/>
                </a:solidFill>
              </a:rPr>
              <a:t>为冗余选项。</a:t>
            </a:r>
            <a:endParaRPr lang="zh-CN" altLang="en-US" sz="3200" b="1" dirty="0">
              <a:solidFill>
                <a:srgbClr val="0000FF"/>
              </a:solidFill>
            </a:endParaRPr>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淡雅唯美梦幻绿色小清新高清幻灯片背景,ppt图片 - 51PPT模板网"/>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350" y="0"/>
            <a:ext cx="12180888"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文本框 3"/>
          <p:cNvSpPr txBox="1"/>
          <p:nvPr/>
        </p:nvSpPr>
        <p:spPr>
          <a:xfrm>
            <a:off x="6350" y="131710"/>
            <a:ext cx="12179300" cy="3634713"/>
          </a:xfrm>
          <a:prstGeom prst="rect">
            <a:avLst/>
          </a:prstGeom>
          <a:solidFill>
            <a:schemeClr val="bg2"/>
          </a:solidFill>
        </p:spPr>
        <p:txBody>
          <a:bodyPr wrap="square">
            <a:spAutoFit/>
          </a:bodyPr>
          <a:lstStyle/>
          <a:p>
            <a:pPr indent="304800" algn="just">
              <a:lnSpc>
                <a:spcPts val="2500"/>
              </a:lnSpc>
            </a:pPr>
            <a:r>
              <a:rPr lang="en-US" altLang="zh-CN" sz="2800" u="sng" dirty="0">
                <a:effectLst/>
                <a:latin typeface="Times New Roman" panose="02020603050405020304" pitchFamily="18" charset="0"/>
                <a:ea typeface="楷体" panose="02010609060101010101" pitchFamily="49" charset="-122"/>
              </a:rPr>
              <a:t>       34   </a:t>
            </a:r>
            <a:endParaRPr lang="en-US" altLang="zh-CN" sz="2800" u="sng" dirty="0">
              <a:effectLst/>
              <a:latin typeface="Times New Roman" panose="02020603050405020304" pitchFamily="18" charset="0"/>
              <a:ea typeface="楷体" panose="02010609060101010101" pitchFamily="49" charset="-122"/>
            </a:endParaRPr>
          </a:p>
          <a:p>
            <a:pPr indent="304800" algn="just">
              <a:lnSpc>
                <a:spcPts val="2500"/>
              </a:lnSpc>
            </a:pPr>
            <a:r>
              <a:rPr lang="en-US" altLang="zh-CN" sz="2800" dirty="0">
                <a:effectLst/>
                <a:latin typeface="Times New Roman" panose="02020603050405020304" pitchFamily="18" charset="0"/>
                <a:ea typeface="宋体" panose="02010600030101010101" pitchFamily="2" charset="-122"/>
              </a:rPr>
              <a:t>    You would think </a:t>
            </a:r>
            <a:r>
              <a:rPr lang="en-US" altLang="zh-CN" sz="2800" dirty="0">
                <a:solidFill>
                  <a:srgbClr val="FF0000"/>
                </a:solidFill>
                <a:effectLst/>
                <a:latin typeface="Times New Roman" panose="02020603050405020304" pitchFamily="18" charset="0"/>
                <a:ea typeface="宋体" panose="02010600030101010101" pitchFamily="2" charset="-122"/>
              </a:rPr>
              <a:t>learning takes </a:t>
            </a:r>
            <a:r>
              <a:rPr lang="en-US" altLang="zh-CN" sz="2800" dirty="0">
                <a:effectLst/>
                <a:latin typeface="Times New Roman" panose="02020603050405020304" pitchFamily="18" charset="0"/>
                <a:ea typeface="宋体" panose="02010600030101010101" pitchFamily="2" charset="-122"/>
              </a:rPr>
              <a:t>more time from you, but actually there are always new ways of doing things that can save you time on daily tasks, freeing you up for the most important. Always be looking for a new way to gain back an hour here or there.</a:t>
            </a:r>
            <a:endParaRPr lang="zh-CN" altLang="zh-CN" sz="2800" dirty="0">
              <a:effectLst/>
              <a:latin typeface="Times New Roman" panose="02020603050405020304" pitchFamily="18" charset="0"/>
              <a:ea typeface="宋体" panose="02010600030101010101" pitchFamily="2" charset="-122"/>
            </a:endParaRPr>
          </a:p>
          <a:p>
            <a:pPr indent="267970" algn="just">
              <a:lnSpc>
                <a:spcPts val="2500"/>
              </a:lnSpc>
            </a:pPr>
            <a:r>
              <a:rPr lang="en-US" altLang="zh-CN" sz="2800" b="1" dirty="0">
                <a:effectLst/>
                <a:latin typeface="Times New Roman" panose="02020603050405020304" pitchFamily="18" charset="0"/>
                <a:ea typeface="宋体" panose="02010600030101010101" pitchFamily="2" charset="-122"/>
              </a:rPr>
              <a:t>Lighten up.</a:t>
            </a:r>
            <a:endParaRPr lang="zh-CN" altLang="zh-CN" sz="2800" dirty="0">
              <a:effectLst/>
              <a:latin typeface="Times New Roman" panose="02020603050405020304" pitchFamily="18" charset="0"/>
              <a:ea typeface="宋体" panose="02010600030101010101" pitchFamily="2" charset="-122"/>
            </a:endParaRPr>
          </a:p>
          <a:p>
            <a:pPr indent="266700" algn="just">
              <a:lnSpc>
                <a:spcPts val="2500"/>
              </a:lnSpc>
            </a:pPr>
            <a:r>
              <a:rPr lang="en-US" altLang="zh-CN" sz="2800" dirty="0">
                <a:effectLst/>
                <a:latin typeface="Times New Roman" panose="02020603050405020304" pitchFamily="18" charset="0"/>
                <a:ea typeface="宋体" panose="02010600030101010101" pitchFamily="2" charset="-122"/>
              </a:rPr>
              <a:t>    The world won’t come to an end in most cases just because you left a few things undone. Celebrate progress and keep refining(</a:t>
            </a:r>
            <a:r>
              <a:rPr lang="en-US" altLang="zh-CN" sz="2800" dirty="0" err="1">
                <a:effectLst/>
                <a:latin typeface="宋体" panose="02010600030101010101" pitchFamily="2" charset="-122"/>
                <a:ea typeface="宋体" panose="02010600030101010101" pitchFamily="2" charset="-122"/>
              </a:rPr>
              <a:t>改进</a:t>
            </a:r>
            <a:r>
              <a:rPr lang="en-US" altLang="zh-CN" sz="2800" dirty="0">
                <a:effectLst/>
                <a:latin typeface="Times New Roman" panose="02020603050405020304" pitchFamily="18" charset="0"/>
                <a:ea typeface="宋体" panose="02010600030101010101" pitchFamily="2" charset="-122"/>
              </a:rPr>
              <a:t>) toward a happy productive existence.</a:t>
            </a:r>
            <a:r>
              <a:rPr lang="en-US" altLang="zh-CN" sz="2800" u="sng" dirty="0">
                <a:effectLst/>
                <a:latin typeface="Times New Roman" panose="02020603050405020304" pitchFamily="18" charset="0"/>
                <a:ea typeface="楷体" panose="02010609060101010101" pitchFamily="49" charset="-122"/>
              </a:rPr>
              <a:t>     35    </a:t>
            </a:r>
            <a:r>
              <a:rPr lang="en-US" altLang="zh-CN" sz="2800" dirty="0">
                <a:effectLst/>
                <a:latin typeface="Times New Roman" panose="02020603050405020304" pitchFamily="18" charset="0"/>
                <a:ea typeface="楷体" panose="02010609060101010101" pitchFamily="49" charset="-122"/>
              </a:rPr>
              <a:t>.</a:t>
            </a:r>
            <a:r>
              <a:rPr lang="en-US" altLang="zh-CN" sz="2800" dirty="0">
                <a:effectLst/>
                <a:latin typeface="Times New Roman" panose="02020603050405020304" pitchFamily="18" charset="0"/>
                <a:ea typeface="宋体" panose="02010600030101010101" pitchFamily="2" charset="-122"/>
              </a:rPr>
              <a:t> Every completion is a small victory that adds up in a big way.   </a:t>
            </a:r>
            <a:r>
              <a:rPr lang="zh-CN" altLang="en-US" sz="2800" b="1" dirty="0">
                <a:solidFill>
                  <a:srgbClr val="CC00FF"/>
                </a:solidFill>
              </a:rPr>
              <a:t>（</a:t>
            </a:r>
            <a:r>
              <a:rPr lang="en-US" altLang="zh-CN" sz="2800" b="1" dirty="0">
                <a:solidFill>
                  <a:srgbClr val="CC00FF"/>
                </a:solidFill>
              </a:rPr>
              <a:t>2022-1</a:t>
            </a:r>
            <a:r>
              <a:rPr lang="zh-CN" altLang="en-US" sz="2800" b="1" dirty="0">
                <a:solidFill>
                  <a:srgbClr val="CC00FF"/>
                </a:solidFill>
              </a:rPr>
              <a:t>浙江首考）</a:t>
            </a:r>
            <a:endParaRPr lang="zh-CN" altLang="en-US" sz="2800" b="1" dirty="0">
              <a:solidFill>
                <a:srgbClr val="CC00FF"/>
              </a:solidFill>
            </a:endParaRPr>
          </a:p>
          <a:p>
            <a:pPr algn="just">
              <a:lnSpc>
                <a:spcPts val="2500"/>
              </a:lnSpc>
            </a:pPr>
            <a:endParaRPr lang="zh-CN" altLang="en-US" sz="2800" dirty="0"/>
          </a:p>
        </p:txBody>
      </p:sp>
      <p:sp>
        <p:nvSpPr>
          <p:cNvPr id="11" name="文本框 10"/>
          <p:cNvSpPr txBox="1"/>
          <p:nvPr/>
        </p:nvSpPr>
        <p:spPr>
          <a:xfrm>
            <a:off x="75923" y="3674675"/>
            <a:ext cx="12029938" cy="1387944"/>
          </a:xfrm>
          <a:prstGeom prst="rect">
            <a:avLst/>
          </a:prstGeom>
          <a:solidFill>
            <a:schemeClr val="bg1"/>
          </a:solidFill>
        </p:spPr>
        <p:txBody>
          <a:bodyPr wrap="square">
            <a:spAutoFit/>
          </a:bodyPr>
          <a:lstStyle/>
          <a:p>
            <a:pPr algn="just">
              <a:lnSpc>
                <a:spcPts val="2500"/>
              </a:lnSpc>
            </a:pPr>
            <a:r>
              <a:rPr lang="en-US" altLang="zh-CN" sz="2800" dirty="0">
                <a:effectLst/>
                <a:latin typeface="Times New Roman" panose="02020603050405020304" pitchFamily="18" charset="0"/>
                <a:ea typeface="宋体" panose="02010600030101010101" pitchFamily="2" charset="-122"/>
              </a:rPr>
              <a:t>A. Speed up.</a:t>
            </a:r>
            <a:endParaRPr lang="zh-CN" altLang="zh-CN" sz="2800" dirty="0">
              <a:effectLst/>
              <a:latin typeface="Times New Roman" panose="02020603050405020304" pitchFamily="18" charset="0"/>
              <a:ea typeface="宋体" panose="02010600030101010101" pitchFamily="2" charset="-122"/>
            </a:endParaRPr>
          </a:p>
          <a:p>
            <a:pPr algn="just">
              <a:lnSpc>
                <a:spcPts val="2500"/>
              </a:lnSpc>
            </a:pPr>
            <a:r>
              <a:rPr lang="en-US" altLang="zh-CN" sz="2800" dirty="0">
                <a:effectLst/>
                <a:latin typeface="Times New Roman" panose="02020603050405020304" pitchFamily="18" charset="0"/>
                <a:ea typeface="宋体" panose="02010600030101010101" pitchFamily="2" charset="-122"/>
              </a:rPr>
              <a:t>B. Be an active </a:t>
            </a:r>
            <a:r>
              <a:rPr lang="en-US" altLang="zh-CN" sz="2800" dirty="0">
                <a:solidFill>
                  <a:srgbClr val="FF0000"/>
                </a:solidFill>
                <a:effectLst/>
                <a:latin typeface="Times New Roman" panose="02020603050405020304" pitchFamily="18" charset="0"/>
                <a:ea typeface="宋体" panose="02010600030101010101" pitchFamily="2" charset="-122"/>
              </a:rPr>
              <a:t>learner</a:t>
            </a:r>
            <a:endParaRPr lang="zh-CN" altLang="zh-CN" sz="2800" dirty="0">
              <a:solidFill>
                <a:srgbClr val="FF0000"/>
              </a:solidFill>
              <a:effectLst/>
              <a:latin typeface="Times New Roman" panose="02020603050405020304" pitchFamily="18" charset="0"/>
              <a:ea typeface="宋体" panose="02010600030101010101" pitchFamily="2" charset="-122"/>
            </a:endParaRPr>
          </a:p>
          <a:p>
            <a:pPr algn="just">
              <a:lnSpc>
                <a:spcPts val="2500"/>
              </a:lnSpc>
            </a:pPr>
            <a:r>
              <a:rPr lang="en-US" altLang="zh-CN" sz="2800" dirty="0">
                <a:effectLst/>
                <a:latin typeface="Times New Roman" panose="02020603050405020304" pitchFamily="18" charset="0"/>
                <a:ea typeface="宋体" panose="02010600030101010101" pitchFamily="2" charset="-122"/>
              </a:rPr>
              <a:t>C. Stop trying to balance time between them all.</a:t>
            </a:r>
            <a:endParaRPr lang="zh-CN" altLang="zh-CN" sz="2800" dirty="0">
              <a:effectLst/>
              <a:latin typeface="Times New Roman" panose="02020603050405020304" pitchFamily="18" charset="0"/>
              <a:ea typeface="宋体" panose="02010600030101010101" pitchFamily="2" charset="-122"/>
            </a:endParaRPr>
          </a:p>
          <a:p>
            <a:pPr algn="just">
              <a:lnSpc>
                <a:spcPts val="2500"/>
              </a:lnSpc>
            </a:pPr>
            <a:r>
              <a:rPr lang="en-US" altLang="zh-CN" sz="2800" dirty="0">
                <a:effectLst/>
                <a:latin typeface="Times New Roman" panose="02020603050405020304" pitchFamily="18" charset="0"/>
                <a:ea typeface="宋体" panose="02010600030101010101" pitchFamily="2" charset="-122"/>
              </a:rPr>
              <a:t>D. Make choices about what is meaningful in your life.</a:t>
            </a:r>
            <a:endParaRPr lang="zh-CN" altLang="en-US" sz="2800" dirty="0"/>
          </a:p>
        </p:txBody>
      </p:sp>
      <p:sp>
        <p:nvSpPr>
          <p:cNvPr id="6" name="标题 1"/>
          <p:cNvSpPr txBox="1"/>
          <p:nvPr/>
        </p:nvSpPr>
        <p:spPr>
          <a:xfrm>
            <a:off x="86140" y="5062620"/>
            <a:ext cx="12020654" cy="1079764"/>
          </a:xfrm>
          <a:prstGeom prst="rect">
            <a:avLst/>
          </a:prstGeom>
          <a:solidFill>
            <a:schemeClr val="bg1"/>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200" b="1" dirty="0">
                <a:solidFill>
                  <a:srgbClr val="0000FF"/>
                </a:solidFill>
              </a:rPr>
              <a:t>A B C D </a:t>
            </a:r>
            <a:r>
              <a:rPr lang="zh-CN" altLang="en-US" sz="3200" b="1" dirty="0">
                <a:solidFill>
                  <a:srgbClr val="0000FF"/>
                </a:solidFill>
              </a:rPr>
              <a:t>均为祈使句；故大概率会产生至少一个冗余选项。</a:t>
            </a:r>
            <a:endParaRPr lang="zh-CN" altLang="en-US" sz="3200" b="1" dirty="0">
              <a:solidFill>
                <a:srgbClr val="0000FF"/>
              </a:solidFill>
            </a:endParaRPr>
          </a:p>
        </p:txBody>
      </p:sp>
      <p:sp>
        <p:nvSpPr>
          <p:cNvPr id="7" name="箭头: 左 6">
            <a:hlinkClick r:id="rId2" action="ppaction://hlinksldjump"/>
          </p:cNvPr>
          <p:cNvSpPr/>
          <p:nvPr/>
        </p:nvSpPr>
        <p:spPr>
          <a:xfrm>
            <a:off x="10396330" y="5993569"/>
            <a:ext cx="626165" cy="365247"/>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5124" name="图片 6" descr="logo横版 png"/>
          <p:cNvPicPr>
            <a:picLocks noChangeAspect="1"/>
          </p:cNvPicPr>
          <p:nvPr/>
        </p:nvPicPr>
        <p:blipFill>
          <a:blip r:embed="rId3"/>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图片素材 扁平思维大想法的概念场景-每天快乐多一点"/>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635"/>
            <a:ext cx="12192000" cy="6880860"/>
          </a:xfrm>
          <a:prstGeom prst="rect">
            <a:avLst/>
          </a:prstGeom>
          <a:noFill/>
          <a:extLst>
            <a:ext uri="{909E8E84-426E-40DD-AFC4-6F175D3DCCD1}">
              <a14:hiddenFill xmlns:a14="http://schemas.microsoft.com/office/drawing/2010/main">
                <a:solidFill>
                  <a:srgbClr val="FFFFFF"/>
                </a:solidFill>
              </a14:hiddenFill>
            </a:ext>
          </a:extLst>
        </p:spPr>
      </p:pic>
      <p:sp>
        <p:nvSpPr>
          <p:cNvPr id="2" name="标题 1"/>
          <p:cNvSpPr>
            <a:spLocks noGrp="1"/>
          </p:cNvSpPr>
          <p:nvPr>
            <p:ph type="ctrTitle"/>
          </p:nvPr>
        </p:nvSpPr>
        <p:spPr>
          <a:xfrm>
            <a:off x="772795" y="4202430"/>
            <a:ext cx="4010025" cy="1406525"/>
          </a:xfrm>
          <a:solidFill>
            <a:schemeClr val="bg1"/>
          </a:solidFill>
        </p:spPr>
        <p:txBody>
          <a:bodyPr>
            <a:normAutofit/>
          </a:bodyPr>
          <a:lstStyle/>
          <a:p>
            <a:r>
              <a:rPr lang="en-US" altLang="zh-CN" sz="4000" b="1" dirty="0">
                <a:solidFill>
                  <a:srgbClr val="C00000"/>
                </a:solidFill>
                <a:latin typeface="华文琥珀" panose="02010800040101010101" pitchFamily="2" charset="-122"/>
                <a:ea typeface="华文琥珀" panose="02010800040101010101" pitchFamily="2" charset="-122"/>
              </a:rPr>
              <a:t>2024</a:t>
            </a:r>
            <a:r>
              <a:rPr lang="zh-CN" altLang="en-US" sz="4000" b="1" dirty="0">
                <a:solidFill>
                  <a:srgbClr val="C00000"/>
                </a:solidFill>
                <a:latin typeface="华文琥珀" panose="02010800040101010101" pitchFamily="2" charset="-122"/>
                <a:ea typeface="华文琥珀" panose="02010800040101010101" pitchFamily="2" charset="-122"/>
              </a:rPr>
              <a:t>高考</a:t>
            </a:r>
            <a:br>
              <a:rPr lang="en-US" altLang="zh-CN" sz="4000" b="1" dirty="0">
                <a:solidFill>
                  <a:srgbClr val="C00000"/>
                </a:solidFill>
                <a:latin typeface="华文琥珀" panose="02010800040101010101" pitchFamily="2" charset="-122"/>
                <a:ea typeface="华文琥珀" panose="02010800040101010101" pitchFamily="2" charset="-122"/>
              </a:rPr>
            </a:br>
            <a:r>
              <a:rPr lang="zh-CN" altLang="en-US" sz="4000" b="1" dirty="0">
                <a:solidFill>
                  <a:srgbClr val="C00000"/>
                </a:solidFill>
                <a:latin typeface="华文琥珀" panose="02010800040101010101" pitchFamily="2" charset="-122"/>
                <a:ea typeface="华文琥珀" panose="02010800040101010101" pitchFamily="2" charset="-122"/>
              </a:rPr>
              <a:t>七选五临门一脚</a:t>
            </a:r>
            <a:endParaRPr lang="zh-CN" altLang="en-US" sz="4000" b="1" dirty="0">
              <a:solidFill>
                <a:srgbClr val="C00000"/>
              </a:solidFill>
              <a:latin typeface="华文琥珀" panose="02010800040101010101" pitchFamily="2" charset="-122"/>
              <a:ea typeface="华文琥珀" panose="02010800040101010101" pitchFamily="2" charset="-122"/>
            </a:endParaRPr>
          </a:p>
        </p:txBody>
      </p:sp>
      <p:sp>
        <p:nvSpPr>
          <p:cNvPr id="4" name="文本框 3"/>
          <p:cNvSpPr txBox="1"/>
          <p:nvPr/>
        </p:nvSpPr>
        <p:spPr>
          <a:xfrm>
            <a:off x="10287002" y="6038190"/>
            <a:ext cx="1620077" cy="646331"/>
          </a:xfrm>
          <a:prstGeom prst="rect">
            <a:avLst/>
          </a:prstGeom>
          <a:solidFill>
            <a:schemeClr val="bg1"/>
          </a:solidFill>
        </p:spPr>
        <p:txBody>
          <a:bodyPr wrap="square" rtlCol="0">
            <a:spAutoFit/>
          </a:bodyPr>
          <a:lstStyle/>
          <a:p>
            <a:r>
              <a:rPr lang="zh-CN" altLang="en-US" sz="3600" dirty="0">
                <a:solidFill>
                  <a:srgbClr val="CC00FF"/>
                </a:solidFill>
              </a:rPr>
              <a:t>郑素红</a:t>
            </a:r>
            <a:endParaRPr lang="zh-CN" altLang="en-US" sz="3600" dirty="0">
              <a:solidFill>
                <a:srgbClr val="CC00FF"/>
              </a:solidFill>
            </a:endParaRPr>
          </a:p>
        </p:txBody>
      </p:sp>
      <p:sp>
        <p:nvSpPr>
          <p:cNvPr id="3" name="文本框 2"/>
          <p:cNvSpPr txBox="1"/>
          <p:nvPr/>
        </p:nvSpPr>
        <p:spPr>
          <a:xfrm>
            <a:off x="6781800" y="4654596"/>
            <a:ext cx="3886200" cy="954107"/>
          </a:xfrm>
          <a:prstGeom prst="rect">
            <a:avLst/>
          </a:prstGeom>
          <a:solidFill>
            <a:schemeClr val="bg1"/>
          </a:solidFill>
        </p:spPr>
        <p:txBody>
          <a:bodyPr wrap="square" rtlCol="0">
            <a:spAutoFit/>
          </a:bodyPr>
          <a:lstStyle/>
          <a:p>
            <a:r>
              <a:rPr lang="zh-CN" altLang="en-US" sz="2800" dirty="0">
                <a:solidFill>
                  <a:srgbClr val="0000FF"/>
                </a:solidFill>
              </a:rPr>
              <a:t>基于选项特点及句际逻辑关系梳理的解题套路</a:t>
            </a:r>
            <a:endParaRPr lang="zh-CN" altLang="en-US" sz="2800" dirty="0">
              <a:solidFill>
                <a:srgbClr val="0000FF"/>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淡雅唯美梦幻绿色小清新高清幻灯片背景,ppt图片 - 51PPT模板网"/>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350" y="0"/>
            <a:ext cx="12180888"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标题 1"/>
          <p:cNvSpPr>
            <a:spLocks noGrp="1"/>
          </p:cNvSpPr>
          <p:nvPr>
            <p:ph type="title"/>
          </p:nvPr>
        </p:nvSpPr>
        <p:spPr>
          <a:xfrm>
            <a:off x="119928" y="69573"/>
            <a:ext cx="11986865" cy="795130"/>
          </a:xfrm>
          <a:solidFill>
            <a:schemeClr val="bg1"/>
          </a:solidFill>
        </p:spPr>
        <p:txBody>
          <a:bodyPr>
            <a:normAutofit/>
          </a:bodyPr>
          <a:lstStyle/>
          <a:p>
            <a:r>
              <a:rPr lang="en-US" altLang="zh-CN" sz="3200" b="1" dirty="0">
                <a:solidFill>
                  <a:srgbClr val="CC00FF"/>
                </a:solidFill>
              </a:rPr>
              <a:t>A  D </a:t>
            </a:r>
            <a:r>
              <a:rPr lang="zh-CN" altLang="en-US" sz="3200" b="1" dirty="0">
                <a:solidFill>
                  <a:srgbClr val="CC00FF"/>
                </a:solidFill>
              </a:rPr>
              <a:t>选项均含有与大标题相关的主题词汇，大概率有冗余选项。</a:t>
            </a:r>
            <a:endParaRPr lang="zh-CN" altLang="en-US" sz="3200" b="1" dirty="0">
              <a:solidFill>
                <a:srgbClr val="CC00FF"/>
              </a:solidFill>
            </a:endParaRPr>
          </a:p>
        </p:txBody>
      </p:sp>
      <p:sp>
        <p:nvSpPr>
          <p:cNvPr id="4" name="文本框 3"/>
          <p:cNvSpPr txBox="1"/>
          <p:nvPr/>
        </p:nvSpPr>
        <p:spPr>
          <a:xfrm>
            <a:off x="6350" y="946713"/>
            <a:ext cx="12179300" cy="2237536"/>
          </a:xfrm>
          <a:prstGeom prst="rect">
            <a:avLst/>
          </a:prstGeom>
          <a:solidFill>
            <a:schemeClr val="bg2"/>
          </a:solidFill>
        </p:spPr>
        <p:txBody>
          <a:bodyPr wrap="square">
            <a:spAutoFit/>
          </a:bodyPr>
          <a:lstStyle/>
          <a:p>
            <a:pPr marL="0" indent="0" algn="just" defTabSz="457200">
              <a:lnSpc>
                <a:spcPct val="100000"/>
              </a:lnSpc>
              <a:spcBef>
                <a:spcPct val="20000"/>
              </a:spcBef>
              <a:spcAft>
                <a:spcPts val="600"/>
              </a:spcAft>
              <a:buClr>
                <a:schemeClr val="tx1"/>
              </a:buClr>
              <a:buSzPct val="80000"/>
              <a:buNone/>
              <a:defRPr/>
            </a:pPr>
            <a:r>
              <a:rPr lang="en-US" altLang="zh-CN" sz="3200" dirty="0"/>
              <a:t>                               </a:t>
            </a:r>
            <a:r>
              <a:rPr lang="en-US" altLang="zh-CN" sz="3200" b="1" kern="100" dirty="0">
                <a:solidFill>
                  <a:srgbClr val="CC00FF"/>
                </a:solidFill>
                <a:latin typeface="Times New Roman" panose="02020603050405020304" pitchFamily="18" charset="0"/>
                <a:cs typeface="Times New Roman" panose="02020603050405020304" pitchFamily="18" charset="0"/>
              </a:rPr>
              <a:t>Personal Forgiveness</a:t>
            </a:r>
            <a:endParaRPr lang="en-US" altLang="zh-CN" sz="3200" b="1" kern="100" dirty="0">
              <a:solidFill>
                <a:srgbClr val="CC00FF"/>
              </a:solidFill>
              <a:latin typeface="Times New Roman" panose="02020603050405020304" pitchFamily="18" charset="0"/>
              <a:cs typeface="Times New Roman" panose="02020603050405020304" pitchFamily="18" charset="0"/>
            </a:endParaRPr>
          </a:p>
          <a:p>
            <a:pPr marL="0" indent="0" algn="just" defTabSz="457200">
              <a:lnSpc>
                <a:spcPct val="100000"/>
              </a:lnSpc>
              <a:spcBef>
                <a:spcPct val="20000"/>
              </a:spcBef>
              <a:spcAft>
                <a:spcPts val="600"/>
              </a:spcAft>
              <a:buClr>
                <a:schemeClr val="tx1"/>
              </a:buClr>
              <a:buSzPct val="80000"/>
              <a:buNone/>
              <a:defRPr/>
            </a:pPr>
            <a:r>
              <a:rPr lang="en-US" altLang="zh-CN" sz="3200" kern="100" dirty="0">
                <a:solidFill>
                  <a:srgbClr val="FF0000"/>
                </a:solidFill>
                <a:latin typeface="Times New Roman" panose="02020603050405020304" pitchFamily="18" charset="0"/>
                <a:cs typeface="Times New Roman" panose="02020603050405020304" pitchFamily="18" charset="0"/>
              </a:rPr>
              <a:t>    Taking responsibility for </a:t>
            </a:r>
            <a:r>
              <a:rPr lang="en-US" altLang="zh-CN" sz="3200" b="1" kern="100" dirty="0">
                <a:solidFill>
                  <a:srgbClr val="0000FF"/>
                </a:solidFill>
                <a:latin typeface="Times New Roman" panose="02020603050405020304" pitchFamily="18" charset="0"/>
                <a:cs typeface="Times New Roman" panose="02020603050405020304" pitchFamily="18" charset="0"/>
              </a:rPr>
              <a:t>mistakes</a:t>
            </a:r>
            <a:r>
              <a:rPr lang="en-US" altLang="zh-CN" sz="3200" kern="100" dirty="0">
                <a:latin typeface="Times New Roman" panose="02020603050405020304" pitchFamily="18" charset="0"/>
                <a:cs typeface="Times New Roman" panose="02020603050405020304" pitchFamily="18" charset="0"/>
              </a:rPr>
              <a:t> is a positive step, but don’t beat </a:t>
            </a:r>
            <a:r>
              <a:rPr lang="en-US" altLang="zh-CN" sz="3200" u="sng" kern="100" dirty="0">
                <a:solidFill>
                  <a:srgbClr val="CC00FF"/>
                </a:solidFill>
                <a:latin typeface="Times New Roman" panose="02020603050405020304" pitchFamily="18" charset="0"/>
                <a:cs typeface="Times New Roman" panose="02020603050405020304" pitchFamily="18" charset="0"/>
              </a:rPr>
              <a:t>yourself </a:t>
            </a:r>
            <a:r>
              <a:rPr lang="en-US" altLang="zh-CN" sz="3200" kern="100" dirty="0">
                <a:latin typeface="Times New Roman" panose="02020603050405020304" pitchFamily="18" charset="0"/>
                <a:cs typeface="Times New Roman" panose="02020603050405020304" pitchFamily="18" charset="0"/>
              </a:rPr>
              <a:t>up about them. </a:t>
            </a:r>
            <a:r>
              <a:rPr lang="en-US" altLang="zh-CN" sz="3200" kern="100" dirty="0">
                <a:solidFill>
                  <a:srgbClr val="FF0000"/>
                </a:solidFill>
                <a:latin typeface="Times New Roman" panose="02020603050405020304" pitchFamily="18" charset="0"/>
                <a:cs typeface="Times New Roman" panose="02020603050405020304" pitchFamily="18" charset="0"/>
              </a:rPr>
              <a:t>To err (</a:t>
            </a:r>
            <a:r>
              <a:rPr lang="zh-CN" altLang="en-US" sz="3200" kern="100" dirty="0">
                <a:solidFill>
                  <a:srgbClr val="FF0000"/>
                </a:solidFill>
                <a:latin typeface="Times New Roman" panose="02020603050405020304" pitchFamily="18" charset="0"/>
                <a:cs typeface="Times New Roman" panose="02020603050405020304" pitchFamily="18" charset="0"/>
              </a:rPr>
              <a:t>犯错</a:t>
            </a:r>
            <a:r>
              <a:rPr lang="en-US" altLang="zh-CN" sz="3200" kern="100" dirty="0">
                <a:solidFill>
                  <a:srgbClr val="FF0000"/>
                </a:solidFill>
                <a:latin typeface="Times New Roman" panose="02020603050405020304" pitchFamily="18" charset="0"/>
                <a:cs typeface="Times New Roman" panose="02020603050405020304" pitchFamily="18" charset="0"/>
              </a:rPr>
              <a:t>) is human. </a:t>
            </a:r>
            <a:r>
              <a:rPr lang="en-US" altLang="zh-CN" sz="3200" kern="100" dirty="0">
                <a:latin typeface="Times New Roman" panose="02020603050405020304" pitchFamily="18" charset="0"/>
                <a:cs typeface="Times New Roman" panose="02020603050405020304" pitchFamily="18" charset="0"/>
              </a:rPr>
              <a:t>____36____ </a:t>
            </a:r>
            <a:r>
              <a:rPr lang="en-US" altLang="zh-CN" sz="3200" kern="100" dirty="0">
                <a:solidFill>
                  <a:srgbClr val="CC00FF"/>
                </a:solidFill>
                <a:latin typeface="Times New Roman" panose="02020603050405020304" pitchFamily="18" charset="0"/>
                <a:cs typeface="Times New Roman" panose="02020603050405020304" pitchFamily="18" charset="0"/>
              </a:rPr>
              <a:t>You</a:t>
            </a:r>
            <a:r>
              <a:rPr lang="en-US" altLang="zh-CN" sz="3200" kern="100" dirty="0">
                <a:latin typeface="Times New Roman" panose="02020603050405020304" pitchFamily="18" charset="0"/>
                <a:cs typeface="Times New Roman" panose="02020603050405020304" pitchFamily="18" charset="0"/>
              </a:rPr>
              <a:t> can use the following writing exercise to help you </a:t>
            </a:r>
            <a:r>
              <a:rPr lang="en-US" altLang="zh-CN" sz="3200" kern="100" dirty="0">
                <a:solidFill>
                  <a:srgbClr val="CC00FF"/>
                </a:solidFill>
                <a:latin typeface="Times New Roman" panose="02020603050405020304" pitchFamily="18" charset="0"/>
                <a:cs typeface="Times New Roman" panose="02020603050405020304" pitchFamily="18" charset="0"/>
              </a:rPr>
              <a:t>do this.   </a:t>
            </a:r>
            <a:r>
              <a:rPr lang="zh-CN" altLang="en-US" sz="3200" b="1" dirty="0">
                <a:solidFill>
                  <a:srgbClr val="CC00FF"/>
                </a:solidFill>
              </a:rPr>
              <a:t>（</a:t>
            </a:r>
            <a:r>
              <a:rPr lang="en-US" altLang="zh-CN" sz="3200" b="1" dirty="0">
                <a:solidFill>
                  <a:srgbClr val="CC00FF"/>
                </a:solidFill>
              </a:rPr>
              <a:t>2023-6</a:t>
            </a:r>
            <a:r>
              <a:rPr lang="zh-CN" altLang="en-US" sz="3200" b="1" dirty="0">
                <a:solidFill>
                  <a:srgbClr val="CC00FF"/>
                </a:solidFill>
              </a:rPr>
              <a:t>全国卷</a:t>
            </a:r>
            <a:r>
              <a:rPr lang="en-US" altLang="zh-CN" sz="3200" b="1" dirty="0">
                <a:solidFill>
                  <a:srgbClr val="CC00FF"/>
                </a:solidFill>
              </a:rPr>
              <a:t>I</a:t>
            </a:r>
            <a:r>
              <a:rPr lang="zh-CN" altLang="en-US" sz="3200" b="1" dirty="0">
                <a:solidFill>
                  <a:srgbClr val="CC00FF"/>
                </a:solidFill>
              </a:rPr>
              <a:t>）</a:t>
            </a:r>
            <a:endParaRPr lang="zh-CN" altLang="en-US" sz="3200" b="1" dirty="0">
              <a:solidFill>
                <a:srgbClr val="CC00FF"/>
              </a:solidFill>
            </a:endParaRPr>
          </a:p>
        </p:txBody>
      </p:sp>
      <p:sp>
        <p:nvSpPr>
          <p:cNvPr id="13" name="标题 1"/>
          <p:cNvSpPr txBox="1"/>
          <p:nvPr/>
        </p:nvSpPr>
        <p:spPr>
          <a:xfrm>
            <a:off x="13670" y="4927543"/>
            <a:ext cx="12199379" cy="2000030"/>
          </a:xfrm>
          <a:prstGeom prst="rect">
            <a:avLst/>
          </a:prstGeom>
          <a:solidFill>
            <a:schemeClr val="bg1"/>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200" b="1" dirty="0">
                <a:solidFill>
                  <a:srgbClr val="0000FF"/>
                </a:solidFill>
              </a:rPr>
              <a:t>36</a:t>
            </a:r>
            <a:r>
              <a:rPr lang="zh-CN" altLang="en-US" sz="3200" b="1" dirty="0">
                <a:solidFill>
                  <a:srgbClr val="0000FF"/>
                </a:solidFill>
              </a:rPr>
              <a:t>空前：</a:t>
            </a:r>
            <a:r>
              <a:rPr lang="en-US" altLang="zh-CN" sz="3200" b="1" dirty="0">
                <a:solidFill>
                  <a:srgbClr val="0000FF"/>
                </a:solidFill>
              </a:rPr>
              <a:t>To err is human.---</a:t>
            </a:r>
            <a:r>
              <a:rPr lang="zh-CN" altLang="en-US" sz="3200" b="1" dirty="0">
                <a:solidFill>
                  <a:srgbClr val="0000FF"/>
                </a:solidFill>
              </a:rPr>
              <a:t>是人都会犯错。结合大标题推测出：犯错要原谅自己。且</a:t>
            </a:r>
            <a:r>
              <a:rPr lang="en-US" altLang="zh-CN" sz="3200" b="1" dirty="0">
                <a:solidFill>
                  <a:srgbClr val="0000FF"/>
                </a:solidFill>
              </a:rPr>
              <a:t>36 </a:t>
            </a:r>
            <a:r>
              <a:rPr lang="zh-CN" altLang="en-US" sz="3200" b="1" dirty="0">
                <a:solidFill>
                  <a:srgbClr val="0000FF"/>
                </a:solidFill>
              </a:rPr>
              <a:t>空后句子结尾 </a:t>
            </a:r>
            <a:r>
              <a:rPr lang="en-US" altLang="zh-CN" sz="3200" b="1" dirty="0">
                <a:solidFill>
                  <a:srgbClr val="0000FF"/>
                </a:solidFill>
              </a:rPr>
              <a:t>help you </a:t>
            </a:r>
            <a:r>
              <a:rPr lang="en-US" altLang="zh-CN" sz="3200" b="1" u="sng" dirty="0">
                <a:solidFill>
                  <a:srgbClr val="FF0000"/>
                </a:solidFill>
              </a:rPr>
              <a:t>do this.   </a:t>
            </a:r>
            <a:r>
              <a:rPr lang="en-US" altLang="zh-CN" sz="3200" b="1" dirty="0">
                <a:solidFill>
                  <a:srgbClr val="FF0000"/>
                </a:solidFill>
              </a:rPr>
              <a:t>=</a:t>
            </a:r>
            <a:r>
              <a:rPr lang="en-US" altLang="zh-CN" sz="3200" b="1" u="sng" dirty="0">
                <a:solidFill>
                  <a:srgbClr val="FF0000"/>
                </a:solidFill>
              </a:rPr>
              <a:t> </a:t>
            </a:r>
            <a:r>
              <a:rPr lang="en-US" altLang="zh-CN" sz="3200" b="1" dirty="0">
                <a:solidFill>
                  <a:srgbClr val="FF0000"/>
                </a:solidFill>
              </a:rPr>
              <a:t>forgive yourself.   </a:t>
            </a:r>
            <a:r>
              <a:rPr lang="zh-CN" altLang="en-US" sz="3200" b="1" dirty="0">
                <a:solidFill>
                  <a:srgbClr val="FF0000"/>
                </a:solidFill>
              </a:rPr>
              <a:t>因此</a:t>
            </a:r>
            <a:r>
              <a:rPr lang="en-US" altLang="zh-CN" sz="3200" b="1" dirty="0">
                <a:solidFill>
                  <a:srgbClr val="FF0000"/>
                </a:solidFill>
              </a:rPr>
              <a:t>D</a:t>
            </a:r>
            <a:r>
              <a:rPr lang="zh-CN" altLang="en-US" sz="3200" b="1" dirty="0">
                <a:solidFill>
                  <a:srgbClr val="FF0000"/>
                </a:solidFill>
              </a:rPr>
              <a:t>为正确选项并顺利排除冗余选项</a:t>
            </a:r>
            <a:r>
              <a:rPr lang="en-US" altLang="zh-CN" sz="3200" b="1" dirty="0">
                <a:solidFill>
                  <a:srgbClr val="FF0000"/>
                </a:solidFill>
              </a:rPr>
              <a:t>A</a:t>
            </a:r>
            <a:r>
              <a:rPr lang="zh-CN" altLang="en-US" sz="3200" b="1" dirty="0">
                <a:solidFill>
                  <a:srgbClr val="FF0000"/>
                </a:solidFill>
              </a:rPr>
              <a:t>。</a:t>
            </a:r>
            <a:endParaRPr lang="en-US" altLang="zh-CN" sz="3200" b="1" dirty="0">
              <a:solidFill>
                <a:srgbClr val="FF0000"/>
              </a:solidFill>
            </a:endParaRPr>
          </a:p>
          <a:p>
            <a:endParaRPr lang="en-US" altLang="zh-CN" sz="3200" b="1" dirty="0">
              <a:solidFill>
                <a:srgbClr val="FF0000"/>
              </a:solidFill>
            </a:endParaRPr>
          </a:p>
          <a:p>
            <a:endParaRPr lang="zh-CN" altLang="en-US" sz="3200" b="1" dirty="0">
              <a:solidFill>
                <a:srgbClr val="0000FF"/>
              </a:solidFill>
            </a:endParaRPr>
          </a:p>
        </p:txBody>
      </p:sp>
      <p:sp>
        <p:nvSpPr>
          <p:cNvPr id="3" name="内容占位符 2"/>
          <p:cNvSpPr txBox="1"/>
          <p:nvPr/>
        </p:nvSpPr>
        <p:spPr>
          <a:xfrm>
            <a:off x="13670" y="3184249"/>
            <a:ext cx="12199379" cy="1586534"/>
          </a:xfrm>
          <a:prstGeom prst="rect">
            <a:avLst/>
          </a:prstGeom>
          <a:solidFill>
            <a:schemeClr val="bg1"/>
          </a:solidFill>
          <a:ln>
            <a:solidFill>
              <a:schemeClr val="accent6">
                <a:lumMod val="75000"/>
              </a:schemeClr>
            </a:solidFill>
          </a:ln>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A. </a:t>
            </a:r>
            <a:r>
              <a:rPr lang="en-US" altLang="zh-CN" b="1" dirty="0">
                <a:solidFill>
                  <a:srgbClr val="FF0000"/>
                </a:solidFill>
                <a:latin typeface="Times New Roman" panose="02020603050405020304" pitchFamily="18" charset="0"/>
                <a:cs typeface="Times New Roman" panose="02020603050405020304" pitchFamily="18" charset="0"/>
              </a:rPr>
              <a:t>A little self-forgiveness</a:t>
            </a:r>
            <a:r>
              <a:rPr lang="en-US" altLang="zh-CN" b="1" dirty="0">
                <a:solidFill>
                  <a:srgbClr val="0000FF"/>
                </a:solidFill>
                <a:latin typeface="Times New Roman" panose="02020603050405020304" pitchFamily="18" charset="0"/>
                <a:cs typeface="Times New Roman" panose="02020603050405020304" pitchFamily="18" charset="0"/>
              </a:rPr>
              <a:t> also </a:t>
            </a:r>
            <a:r>
              <a:rPr lang="en-US" altLang="zh-CN" dirty="0">
                <a:latin typeface="Times New Roman" panose="02020603050405020304" pitchFamily="18" charset="0"/>
                <a:cs typeface="Times New Roman" panose="02020603050405020304" pitchFamily="18" charset="0"/>
              </a:rPr>
              <a:t>goes a long way.</a:t>
            </a:r>
            <a:endParaRPr lang="en-US" altLang="zh-CN" dirty="0">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D. </a:t>
            </a:r>
            <a:r>
              <a:rPr lang="en-US" altLang="zh-CN" b="1" u="sng" dirty="0">
                <a:latin typeface="Times New Roman" panose="02020603050405020304" pitchFamily="18" charset="0"/>
                <a:cs typeface="Times New Roman" panose="02020603050405020304" pitchFamily="18" charset="0"/>
              </a:rPr>
              <a:t>It</a:t>
            </a:r>
            <a:r>
              <a:rPr lang="en-US" altLang="zh-CN" dirty="0">
                <a:latin typeface="Times New Roman" panose="02020603050405020304" pitchFamily="18" charset="0"/>
                <a:cs typeface="Times New Roman" panose="02020603050405020304" pitchFamily="18" charset="0"/>
              </a:rPr>
              <a:t>’s just as important </a:t>
            </a:r>
            <a:r>
              <a:rPr lang="en-US" altLang="zh-CN" b="1" u="sng" dirty="0">
                <a:latin typeface="Times New Roman" panose="02020603050405020304" pitchFamily="18" charset="0"/>
                <a:cs typeface="Times New Roman" panose="02020603050405020304" pitchFamily="18" charset="0"/>
              </a:rPr>
              <a:t>to </a:t>
            </a:r>
            <a:r>
              <a:rPr lang="en-US" altLang="zh-CN" b="1" u="sng" dirty="0">
                <a:solidFill>
                  <a:srgbClr val="C00000"/>
                </a:solidFill>
                <a:latin typeface="Times New Roman" panose="02020603050405020304" pitchFamily="18" charset="0"/>
                <a:cs typeface="Times New Roman" panose="02020603050405020304" pitchFamily="18" charset="0"/>
              </a:rPr>
              <a:t>show </a:t>
            </a:r>
            <a:r>
              <a:rPr lang="en-US" altLang="zh-CN" b="1" u="sng" dirty="0">
                <a:latin typeface="Times New Roman" panose="02020603050405020304" pitchFamily="18" charset="0"/>
                <a:cs typeface="Times New Roman" panose="02020603050405020304" pitchFamily="18" charset="0"/>
              </a:rPr>
              <a:t>yourself some </a:t>
            </a:r>
            <a:r>
              <a:rPr lang="en-US" altLang="zh-CN" b="1" u="sng" dirty="0">
                <a:solidFill>
                  <a:srgbClr val="C00000"/>
                </a:solidFill>
                <a:latin typeface="Times New Roman" panose="02020603050405020304" pitchFamily="18" charset="0"/>
                <a:cs typeface="Times New Roman" panose="02020603050405020304" pitchFamily="18" charset="0"/>
              </a:rPr>
              <a:t>forgiveness.</a:t>
            </a:r>
            <a:endParaRPr lang="en-US" altLang="zh-CN" b="1" u="sng" dirty="0">
              <a:solidFill>
                <a:srgbClr val="C00000"/>
              </a:solidFill>
              <a:latin typeface="Times New Roman" panose="02020603050405020304" pitchFamily="18" charset="0"/>
              <a:cs typeface="Times New Roman" panose="02020603050405020304" pitchFamily="18" charset="0"/>
            </a:endParaRPr>
          </a:p>
        </p:txBody>
      </p:sp>
      <p:sp>
        <p:nvSpPr>
          <p:cNvPr id="6" name="箭头: 左 5">
            <a:hlinkClick r:id="rId2" action="ppaction://hlinksldjump"/>
          </p:cNvPr>
          <p:cNvSpPr/>
          <p:nvPr/>
        </p:nvSpPr>
        <p:spPr>
          <a:xfrm>
            <a:off x="10515600" y="6368498"/>
            <a:ext cx="516835" cy="288235"/>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5124" name="图片 6" descr="logo横版 png"/>
          <p:cNvPicPr>
            <a:picLocks noChangeAspect="1"/>
          </p:cNvPicPr>
          <p:nvPr/>
        </p:nvPicPr>
        <p:blipFill>
          <a:blip r:embed="rId3"/>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内容占位符 2"/>
          <p:cNvSpPr>
            <a:spLocks noGrp="1"/>
          </p:cNvSpPr>
          <p:nvPr>
            <p:custDataLst>
              <p:tags r:id="rId1"/>
            </p:custDataLst>
          </p:nvPr>
        </p:nvSpPr>
        <p:spPr>
          <a:xfrm>
            <a:off x="72133" y="49699"/>
            <a:ext cx="12033727" cy="5764696"/>
          </a:xfrm>
          <a:prstGeom prst="rect">
            <a:avLst/>
          </a:prstGeom>
          <a:solidFill>
            <a:schemeClr val="bg1"/>
          </a:solidFill>
        </p:spPr>
        <p:txBody>
          <a:bodyPr vert="horz" lIns="91440" tIns="45720" rIns="91440" bIns="45720" rtlCol="0"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ts val="2800"/>
              </a:lnSpc>
              <a:buNone/>
            </a:pPr>
            <a:r>
              <a:rPr lang="en-US" altLang="zh-CN" kern="100" dirty="0">
                <a:latin typeface="Times New Roman" panose="02020603050405020304" pitchFamily="18" charset="0"/>
                <a:cs typeface="Times New Roman" panose="02020603050405020304" pitchFamily="18" charset="0"/>
              </a:rPr>
              <a:t>         </a:t>
            </a:r>
            <a:r>
              <a:rPr lang="en-US" altLang="zh-CN" dirty="0">
                <a:solidFill>
                  <a:schemeClr val="tx1"/>
                </a:solidFill>
                <a:latin typeface="Times New Roman" panose="02020603050405020304" pitchFamily="18" charset="0"/>
                <a:cs typeface="Times New Roman" panose="02020603050405020304" pitchFamily="18" charset="0"/>
              </a:rPr>
              <a:t>The most obvious advantages of online learning is that you can study anywhere and anytime</a:t>
            </a:r>
            <a:r>
              <a:rPr lang="en-US" altLang="zh-CN" u="sng" dirty="0">
                <a:solidFill>
                  <a:schemeClr val="tx1"/>
                </a:solidFill>
                <a:latin typeface="Times New Roman" panose="02020603050405020304" pitchFamily="18" charset="0"/>
                <a:cs typeface="Times New Roman" panose="02020603050405020304" pitchFamily="18" charset="0"/>
              </a:rPr>
              <a:t>.   38.  </a:t>
            </a:r>
            <a:r>
              <a:rPr lang="en-US" altLang="zh-CN" dirty="0">
                <a:solidFill>
                  <a:schemeClr val="tx1"/>
                </a:solidFill>
                <a:latin typeface="Times New Roman" panose="02020603050405020304" pitchFamily="18" charset="0"/>
                <a:cs typeface="Times New Roman" panose="02020603050405020304" pitchFamily="18" charset="0"/>
              </a:rPr>
              <a:t>“I think a point that many people lose sight of is how easy it can be to fall behind schedule,” says graduate student Amanda Bindman. Before choosing to study online, consider whether you’re </a:t>
            </a:r>
            <a:r>
              <a:rPr lang="en-US" altLang="zh-CN" dirty="0">
                <a:solidFill>
                  <a:srgbClr val="FF0000"/>
                </a:solidFill>
                <a:latin typeface="Times New Roman" panose="02020603050405020304" pitchFamily="18" charset="0"/>
                <a:cs typeface="Times New Roman" panose="02020603050405020304" pitchFamily="18" charset="0"/>
              </a:rPr>
              <a:t>a self-motivated learner </a:t>
            </a:r>
            <a:r>
              <a:rPr lang="en-US" altLang="zh-CN" dirty="0">
                <a:solidFill>
                  <a:schemeClr val="tx1"/>
                </a:solidFill>
                <a:latin typeface="Times New Roman" panose="02020603050405020304" pitchFamily="18" charset="0"/>
                <a:cs typeface="Times New Roman" panose="02020603050405020304" pitchFamily="18" charset="0"/>
              </a:rPr>
              <a:t>and if the material seems interesting enough to keep you going.</a:t>
            </a:r>
            <a:endParaRPr lang="en-US" altLang="zh-CN" dirty="0">
              <a:solidFill>
                <a:schemeClr val="tx1"/>
              </a:solidFill>
              <a:latin typeface="Times New Roman" panose="02020603050405020304" pitchFamily="18" charset="0"/>
              <a:cs typeface="Times New Roman" panose="02020603050405020304" pitchFamily="18" charset="0"/>
            </a:endParaRPr>
          </a:p>
          <a:p>
            <a:pPr marL="0" indent="0" algn="just">
              <a:lnSpc>
                <a:spcPts val="2800"/>
              </a:lnSpc>
              <a:buNone/>
            </a:pPr>
            <a:r>
              <a:rPr lang="en-US" altLang="zh-CN" dirty="0">
                <a:latin typeface="Times New Roman" panose="02020603050405020304" pitchFamily="18" charset="0"/>
                <a:cs typeface="Times New Roman" panose="02020603050405020304" pitchFamily="18" charset="0"/>
              </a:rPr>
              <a:t>        …</a:t>
            </a:r>
            <a:endParaRPr lang="en-US" altLang="zh-CN" dirty="0">
              <a:solidFill>
                <a:schemeClr val="tx1"/>
              </a:solidFill>
              <a:latin typeface="Times New Roman" panose="02020603050405020304" pitchFamily="18" charset="0"/>
              <a:cs typeface="Times New Roman" panose="02020603050405020304" pitchFamily="18" charset="0"/>
            </a:endParaRPr>
          </a:p>
          <a:p>
            <a:pPr marL="0" indent="0" algn="just">
              <a:lnSpc>
                <a:spcPts val="2800"/>
              </a:lnSpc>
              <a:buNone/>
            </a:pPr>
            <a:r>
              <a:rPr lang="en-US" altLang="zh-CN" dirty="0">
                <a:latin typeface="Times New Roman" panose="02020603050405020304" pitchFamily="18" charset="0"/>
                <a:cs typeface="Times New Roman" panose="02020603050405020304" pitchFamily="18" charset="0"/>
              </a:rPr>
              <a:t>         </a:t>
            </a:r>
            <a:r>
              <a:rPr lang="en-US" altLang="zh-CN" u="sng" kern="100" dirty="0">
                <a:solidFill>
                  <a:schemeClr val="tx1"/>
                </a:solidFill>
                <a:latin typeface="Times New Roman" panose="02020603050405020304" pitchFamily="18" charset="0"/>
                <a:cs typeface="Times New Roman" panose="02020603050405020304" pitchFamily="18" charset="0"/>
              </a:rPr>
              <a:t>      </a:t>
            </a:r>
            <a:r>
              <a:rPr lang="en-US" altLang="zh-CN" u="sng" dirty="0">
                <a:solidFill>
                  <a:schemeClr val="tx1"/>
                </a:solidFill>
                <a:latin typeface="Times New Roman" panose="02020603050405020304" pitchFamily="18" charset="0"/>
                <a:cs typeface="Times New Roman" panose="02020603050405020304" pitchFamily="18" charset="0"/>
              </a:rPr>
              <a:t> 40.    </a:t>
            </a:r>
            <a:r>
              <a:rPr lang="en-US" altLang="zh-CN" dirty="0">
                <a:solidFill>
                  <a:schemeClr val="tx1"/>
                </a:solidFill>
                <a:latin typeface="Times New Roman" panose="02020603050405020304" pitchFamily="18" charset="0"/>
                <a:cs typeface="Times New Roman" panose="02020603050405020304" pitchFamily="18" charset="0"/>
              </a:rPr>
              <a:t>A social connection is often a big part of learning. There are things you can do to ease this problem. Jessica Pink, an undergraduate student, suggests taking online courses with a friend, so  </a:t>
            </a:r>
            <a:r>
              <a:rPr lang="en-US" altLang="zh-CN" dirty="0">
                <a:solidFill>
                  <a:srgbClr val="FF0000"/>
                </a:solidFill>
                <a:latin typeface="Times New Roman" panose="02020603050405020304" pitchFamily="18" charset="0"/>
                <a:cs typeface="Times New Roman" panose="02020603050405020304" pitchFamily="18" charset="0"/>
              </a:rPr>
              <a:t>you can motivate each other to stay on track. </a:t>
            </a:r>
            <a:r>
              <a:rPr lang="en-US" altLang="zh-CN" dirty="0">
                <a:solidFill>
                  <a:schemeClr val="tx1"/>
                </a:solidFill>
                <a:latin typeface="Times New Roman" panose="02020603050405020304" pitchFamily="18" charset="0"/>
                <a:cs typeface="Times New Roman" panose="02020603050405020304" pitchFamily="18" charset="0"/>
              </a:rPr>
              <a:t>You can also find students on the class discussion board to organize a study group, or schedule in-person meetings with your professor to discuss course concepts.   </a:t>
            </a:r>
            <a:r>
              <a:rPr lang="zh-CN" altLang="en-US" dirty="0">
                <a:solidFill>
                  <a:schemeClr val="tx1"/>
                </a:solidFill>
                <a:latin typeface="Times New Roman" panose="02020603050405020304" pitchFamily="18" charset="0"/>
                <a:cs typeface="Times New Roman" panose="02020603050405020304" pitchFamily="18" charset="0"/>
              </a:rPr>
              <a:t>（</a:t>
            </a:r>
            <a:r>
              <a:rPr lang="en-US" altLang="zh-CN" dirty="0">
                <a:solidFill>
                  <a:schemeClr val="tx1"/>
                </a:solidFill>
                <a:latin typeface="Times New Roman" panose="02020603050405020304" pitchFamily="18" charset="0"/>
                <a:cs typeface="Times New Roman" panose="02020603050405020304" pitchFamily="18" charset="0"/>
              </a:rPr>
              <a:t>2024-1 </a:t>
            </a:r>
            <a:r>
              <a:rPr lang="zh-CN" altLang="en-US" dirty="0">
                <a:solidFill>
                  <a:schemeClr val="tx1"/>
                </a:solidFill>
                <a:latin typeface="Times New Roman" panose="02020603050405020304" pitchFamily="18" charset="0"/>
                <a:cs typeface="Times New Roman" panose="02020603050405020304" pitchFamily="18" charset="0"/>
              </a:rPr>
              <a:t>浙江省首考）</a:t>
            </a:r>
            <a:endParaRPr lang="zh-CN" altLang="zh-CN" dirty="0">
              <a:solidFill>
                <a:schemeClr val="tx1"/>
              </a:solidFill>
              <a:latin typeface="Times New Roman" panose="02020603050405020304" pitchFamily="18" charset="0"/>
              <a:cs typeface="Times New Roman" panose="02020603050405020304" pitchFamily="18" charset="0"/>
            </a:endParaRPr>
          </a:p>
          <a:p>
            <a:pPr marL="0" algn="just">
              <a:lnSpc>
                <a:spcPts val="2800"/>
              </a:lnSpc>
              <a:spcAft>
                <a:spcPts val="0"/>
              </a:spcAft>
            </a:pPr>
            <a:r>
              <a:rPr lang="en-US" altLang="zh-CN" dirty="0">
                <a:solidFill>
                  <a:schemeClr val="tx1"/>
                </a:solidFill>
                <a:latin typeface="Times New Roman" panose="02020603050405020304" pitchFamily="18" charset="0"/>
                <a:cs typeface="Times New Roman" panose="02020603050405020304" pitchFamily="18" charset="0"/>
              </a:rPr>
              <a:t>A. But that doesn’t mean there aren’t deadlines.</a:t>
            </a:r>
            <a:endParaRPr lang="en-US" altLang="zh-CN" dirty="0">
              <a:solidFill>
                <a:schemeClr val="tx1"/>
              </a:solidFill>
              <a:latin typeface="Times New Roman" panose="02020603050405020304" pitchFamily="18" charset="0"/>
              <a:cs typeface="Times New Roman" panose="02020603050405020304" pitchFamily="18" charset="0"/>
            </a:endParaRPr>
          </a:p>
          <a:p>
            <a:pPr marL="0" algn="just">
              <a:lnSpc>
                <a:spcPts val="2800"/>
              </a:lnSpc>
              <a:spcAft>
                <a:spcPts val="0"/>
              </a:spcAft>
            </a:pPr>
            <a:r>
              <a:rPr lang="en-US" altLang="zh-CN" dirty="0">
                <a:solidFill>
                  <a:schemeClr val="tx1"/>
                </a:solidFill>
                <a:latin typeface="Times New Roman" panose="02020603050405020304" pitchFamily="18" charset="0"/>
                <a:cs typeface="Times New Roman" panose="02020603050405020304" pitchFamily="18" charset="0"/>
              </a:rPr>
              <a:t>B. Your </a:t>
            </a:r>
            <a:r>
              <a:rPr lang="en-US" altLang="zh-CN" b="1" dirty="0">
                <a:solidFill>
                  <a:srgbClr val="FF0000"/>
                </a:solidFill>
                <a:latin typeface="Times New Roman" panose="02020603050405020304" pitchFamily="18" charset="0"/>
                <a:cs typeface="Times New Roman" panose="02020603050405020304" pitchFamily="18" charset="0"/>
              </a:rPr>
              <a:t>motivation</a:t>
            </a:r>
            <a:r>
              <a:rPr lang="en-US" altLang="zh-CN" dirty="0">
                <a:solidFill>
                  <a:schemeClr val="tx1"/>
                </a:solidFill>
                <a:latin typeface="Times New Roman" panose="02020603050405020304" pitchFamily="18" charset="0"/>
                <a:cs typeface="Times New Roman" panose="02020603050405020304" pitchFamily="18" charset="0"/>
              </a:rPr>
              <a:t> should be your main concern.</a:t>
            </a:r>
            <a:endParaRPr lang="en-US" altLang="zh-CN" kern="100" dirty="0">
              <a:latin typeface="Times New Roman" panose="02020603050405020304" pitchFamily="18" charset="0"/>
              <a:cs typeface="Times New Roman" panose="02020603050405020304" pitchFamily="18" charset="0"/>
            </a:endParaRPr>
          </a:p>
        </p:txBody>
      </p:sp>
      <p:sp>
        <p:nvSpPr>
          <p:cNvPr id="7" name="标题 1"/>
          <p:cNvSpPr>
            <a:spLocks noGrp="1"/>
          </p:cNvSpPr>
          <p:nvPr>
            <p:ph type="title"/>
          </p:nvPr>
        </p:nvSpPr>
        <p:spPr>
          <a:xfrm>
            <a:off x="0" y="5744816"/>
            <a:ext cx="11986865" cy="795130"/>
          </a:xfrm>
          <a:solidFill>
            <a:schemeClr val="bg1"/>
          </a:solidFill>
        </p:spPr>
        <p:txBody>
          <a:bodyPr>
            <a:normAutofit fontScale="90000"/>
          </a:bodyPr>
          <a:lstStyle/>
          <a:p>
            <a:r>
              <a:rPr lang="zh-CN" altLang="en-US" sz="3200" b="1" dirty="0">
                <a:solidFill>
                  <a:srgbClr val="CC00FF"/>
                </a:solidFill>
              </a:rPr>
              <a:t>干扰项设置方法之一，利用原文某些词的派生词来进行干扰</a:t>
            </a:r>
            <a:r>
              <a:rPr lang="en-US" altLang="zh-CN" sz="3200" b="1" dirty="0">
                <a:solidFill>
                  <a:srgbClr val="CC00FF"/>
                </a:solidFill>
              </a:rPr>
              <a:t>.  B</a:t>
            </a:r>
            <a:r>
              <a:rPr lang="zh-CN" altLang="en-US" sz="3200" b="1" dirty="0">
                <a:solidFill>
                  <a:srgbClr val="CC00FF"/>
                </a:solidFill>
              </a:rPr>
              <a:t>项语义与</a:t>
            </a:r>
            <a:r>
              <a:rPr lang="en-US" altLang="zh-CN" sz="3200" b="1" dirty="0">
                <a:solidFill>
                  <a:srgbClr val="CC00FF"/>
                </a:solidFill>
              </a:rPr>
              <a:t>38 </a:t>
            </a:r>
            <a:r>
              <a:rPr lang="zh-CN" altLang="en-US" sz="3200" b="1" dirty="0">
                <a:solidFill>
                  <a:srgbClr val="CC00FF"/>
                </a:solidFill>
              </a:rPr>
              <a:t>空以及 </a:t>
            </a:r>
            <a:r>
              <a:rPr lang="en-US" altLang="zh-CN" sz="3200" b="1" dirty="0">
                <a:solidFill>
                  <a:srgbClr val="CC00FF"/>
                </a:solidFill>
              </a:rPr>
              <a:t>40</a:t>
            </a:r>
            <a:r>
              <a:rPr lang="zh-CN" altLang="en-US" sz="3200" b="1" dirty="0">
                <a:solidFill>
                  <a:srgbClr val="CC00FF"/>
                </a:solidFill>
              </a:rPr>
              <a:t>空上下文完全背离。</a:t>
            </a:r>
            <a:r>
              <a:rPr lang="en-US" altLang="zh-CN" sz="3200" b="1" dirty="0">
                <a:solidFill>
                  <a:srgbClr val="CC00FF"/>
                </a:solidFill>
              </a:rPr>
              <a:t> </a:t>
            </a:r>
            <a:endParaRPr lang="zh-CN" altLang="en-US" sz="3200" b="1" dirty="0">
              <a:solidFill>
                <a:srgbClr val="CC00FF"/>
              </a:solidFill>
            </a:endParaRPr>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淡雅唯美梦幻绿色小清新高清幻灯片背景,ppt图片 - 51PPT模板网"/>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350" y="0"/>
            <a:ext cx="12180888"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矩形 2"/>
          <p:cNvSpPr/>
          <p:nvPr/>
        </p:nvSpPr>
        <p:spPr>
          <a:xfrm>
            <a:off x="334963" y="333375"/>
            <a:ext cx="11522075" cy="6199547"/>
          </a:xfrm>
          <a:prstGeom prst="rect">
            <a:avLst/>
          </a:prstGeom>
          <a:noFill/>
          <a:ln w="38100">
            <a:solidFill>
              <a:srgbClr val="33335E"/>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pitchFamily="2" charset="-122"/>
              <a:ea typeface="等线" panose="02010600030101010101" pitchFamily="2" charset="-122"/>
              <a:cs typeface="+mn-cs"/>
            </a:endParaRPr>
          </a:p>
        </p:txBody>
      </p:sp>
      <p:sp>
        <p:nvSpPr>
          <p:cNvPr id="2" name="文本框 1"/>
          <p:cNvSpPr txBox="1"/>
          <p:nvPr/>
        </p:nvSpPr>
        <p:spPr>
          <a:xfrm>
            <a:off x="2929890" y="1787730"/>
            <a:ext cx="7814310" cy="1323439"/>
          </a:xfrm>
          <a:prstGeom prst="rect">
            <a:avLst/>
          </a:prstGeom>
          <a:noFill/>
        </p:spPr>
        <p:txBody>
          <a:bodyPr wrap="square" rtlCol="0">
            <a:spAutoFit/>
          </a:bodyPr>
          <a:lstStyle/>
          <a:p>
            <a:r>
              <a:rPr lang="zh-CN" altLang="en-US" sz="4000" b="1" dirty="0">
                <a:solidFill>
                  <a:srgbClr val="0000FF"/>
                </a:solidFill>
              </a:rPr>
              <a:t>真题实战  </a:t>
            </a:r>
            <a:endParaRPr lang="en-US" altLang="zh-CN" sz="4000" b="1" dirty="0">
              <a:solidFill>
                <a:srgbClr val="0000FF"/>
              </a:solidFill>
            </a:endParaRPr>
          </a:p>
          <a:p>
            <a:pPr marL="514350" indent="-514350">
              <a:buAutoNum type="arabicPeriod"/>
            </a:pPr>
            <a:r>
              <a:rPr lang="en-US" altLang="zh-CN" sz="4000" b="1" dirty="0">
                <a:solidFill>
                  <a:srgbClr val="FF0000"/>
                </a:solidFill>
              </a:rPr>
              <a:t>2023-6 </a:t>
            </a:r>
            <a:r>
              <a:rPr lang="zh-CN" altLang="en-US" sz="4000" b="1" dirty="0">
                <a:solidFill>
                  <a:srgbClr val="FF0000"/>
                </a:solidFill>
              </a:rPr>
              <a:t>新高考全国卷</a:t>
            </a:r>
            <a:r>
              <a:rPr lang="en-US" altLang="zh-CN" sz="4000" b="1">
                <a:solidFill>
                  <a:srgbClr val="FF0000"/>
                </a:solidFill>
              </a:rPr>
              <a:t>I</a:t>
            </a:r>
            <a:endParaRPr lang="en-US" altLang="zh-CN" sz="4000" b="1" dirty="0">
              <a:solidFill>
                <a:srgbClr val="FF0000"/>
              </a:solidFill>
            </a:endParaRPr>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2510" y="1962150"/>
            <a:ext cx="12199379" cy="4657574"/>
          </a:xfrm>
          <a:solidFill>
            <a:schemeClr val="bg1"/>
          </a:solidFill>
          <a:ln>
            <a:solidFill>
              <a:schemeClr val="accent6">
                <a:lumMod val="75000"/>
              </a:schemeClr>
            </a:solidFill>
          </a:ln>
        </p:spPr>
        <p:txBody>
          <a:bodyPr>
            <a:noAutofit/>
          </a:bodyPr>
          <a:lstStyle/>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A. </a:t>
            </a:r>
            <a:r>
              <a:rPr lang="en-US" altLang="zh-CN" b="1" dirty="0">
                <a:solidFill>
                  <a:srgbClr val="FF0000"/>
                </a:solidFill>
                <a:latin typeface="Times New Roman" panose="02020603050405020304" pitchFamily="18" charset="0"/>
                <a:cs typeface="Times New Roman" panose="02020603050405020304" pitchFamily="18" charset="0"/>
              </a:rPr>
              <a:t>A little self-forgiveness</a:t>
            </a:r>
            <a:r>
              <a:rPr lang="en-US" altLang="zh-CN" b="1" dirty="0">
                <a:solidFill>
                  <a:srgbClr val="0000FF"/>
                </a:solidFill>
                <a:latin typeface="Times New Roman" panose="02020603050405020304" pitchFamily="18" charset="0"/>
                <a:cs typeface="Times New Roman" panose="02020603050405020304" pitchFamily="18" charset="0"/>
              </a:rPr>
              <a:t> also </a:t>
            </a:r>
            <a:r>
              <a:rPr lang="en-US" altLang="zh-CN" dirty="0">
                <a:latin typeface="Times New Roman" panose="02020603050405020304" pitchFamily="18" charset="0"/>
                <a:cs typeface="Times New Roman" panose="02020603050405020304" pitchFamily="18" charset="0"/>
              </a:rPr>
              <a:t>goes a long way.</a:t>
            </a:r>
            <a:endParaRPr lang="en-US" altLang="zh-CN" dirty="0">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B. Now list all</a:t>
            </a:r>
            <a:r>
              <a:rPr lang="en-US" altLang="zh-CN" b="1" dirty="0">
                <a:solidFill>
                  <a:srgbClr val="FF0000"/>
                </a:solidFill>
                <a:latin typeface="Times New Roman" panose="02020603050405020304" pitchFamily="18" charset="0"/>
                <a:cs typeface="Times New Roman" panose="02020603050405020304" pitchFamily="18" charset="0"/>
              </a:rPr>
              <a:t> the characteristics you like </a:t>
            </a:r>
            <a:r>
              <a:rPr lang="en-US" altLang="zh-CN" dirty="0">
                <a:latin typeface="Times New Roman" panose="02020603050405020304" pitchFamily="18" charset="0"/>
                <a:cs typeface="Times New Roman" panose="02020603050405020304" pitchFamily="18" charset="0"/>
              </a:rPr>
              <a:t>about yourself.</a:t>
            </a:r>
            <a:endParaRPr lang="en-US" altLang="zh-CN" dirty="0">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C. </a:t>
            </a:r>
            <a:r>
              <a:rPr lang="en-US" altLang="zh-CN" b="1" dirty="0">
                <a:solidFill>
                  <a:srgbClr val="FF0000"/>
                </a:solidFill>
                <a:latin typeface="Times New Roman" panose="02020603050405020304" pitchFamily="18" charset="0"/>
                <a:cs typeface="Times New Roman" panose="02020603050405020304" pitchFamily="18" charset="0"/>
              </a:rPr>
              <a:t>They </a:t>
            </a:r>
            <a:r>
              <a:rPr lang="en-US" altLang="zh-CN" dirty="0">
                <a:latin typeface="Times New Roman" panose="02020603050405020304" pitchFamily="18" charset="0"/>
                <a:cs typeface="Times New Roman" panose="02020603050405020304" pitchFamily="18" charset="0"/>
              </a:rPr>
              <a:t>might even like to </a:t>
            </a:r>
            <a:r>
              <a:rPr lang="en-US" altLang="zh-CN" b="1" dirty="0">
                <a:solidFill>
                  <a:srgbClr val="0000FF"/>
                </a:solidFill>
                <a:latin typeface="Times New Roman" panose="02020603050405020304" pitchFamily="18" charset="0"/>
                <a:cs typeface="Times New Roman" panose="02020603050405020304" pitchFamily="18" charset="0"/>
              </a:rPr>
              <a:t>have a go </a:t>
            </a:r>
            <a:r>
              <a:rPr lang="en-US" altLang="zh-CN" dirty="0">
                <a:latin typeface="Times New Roman" panose="02020603050405020304" pitchFamily="18" charset="0"/>
                <a:cs typeface="Times New Roman" panose="02020603050405020304" pitchFamily="18" charset="0"/>
              </a:rPr>
              <a:t>at </a:t>
            </a:r>
            <a:r>
              <a:rPr lang="en-US" altLang="zh-CN" b="1" dirty="0">
                <a:solidFill>
                  <a:srgbClr val="FF0000"/>
                </a:solidFill>
                <a:latin typeface="Times New Roman" panose="02020603050405020304" pitchFamily="18" charset="0"/>
                <a:cs typeface="Times New Roman" panose="02020603050405020304" pitchFamily="18" charset="0"/>
              </a:rPr>
              <a:t>doing </a:t>
            </a:r>
            <a:r>
              <a:rPr lang="en-US" altLang="zh-CN" b="1" u="sng" dirty="0">
                <a:solidFill>
                  <a:srgbClr val="FF0000"/>
                </a:solidFill>
                <a:latin typeface="Times New Roman" panose="02020603050405020304" pitchFamily="18" charset="0"/>
                <a:cs typeface="Times New Roman" panose="02020603050405020304" pitchFamily="18" charset="0"/>
              </a:rPr>
              <a:t>the exercise.</a:t>
            </a:r>
            <a:endParaRPr lang="en-US" altLang="zh-CN" b="1" u="sng" dirty="0">
              <a:solidFill>
                <a:srgbClr val="FF0000"/>
              </a:solidFill>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D. </a:t>
            </a:r>
            <a:r>
              <a:rPr lang="en-US" altLang="zh-CN" b="1" u="sng" dirty="0">
                <a:latin typeface="Times New Roman" panose="02020603050405020304" pitchFamily="18" charset="0"/>
                <a:cs typeface="Times New Roman" panose="02020603050405020304" pitchFamily="18" charset="0"/>
              </a:rPr>
              <a:t>It</a:t>
            </a:r>
            <a:r>
              <a:rPr lang="en-US" altLang="zh-CN" dirty="0">
                <a:latin typeface="Times New Roman" panose="02020603050405020304" pitchFamily="18" charset="0"/>
                <a:cs typeface="Times New Roman" panose="02020603050405020304" pitchFamily="18" charset="0"/>
              </a:rPr>
              <a:t>’s just as important </a:t>
            </a:r>
            <a:r>
              <a:rPr lang="en-US" altLang="zh-CN" b="1" u="sng" dirty="0">
                <a:latin typeface="Times New Roman" panose="02020603050405020304" pitchFamily="18" charset="0"/>
                <a:cs typeface="Times New Roman" panose="02020603050405020304" pitchFamily="18" charset="0"/>
              </a:rPr>
              <a:t>to </a:t>
            </a:r>
            <a:r>
              <a:rPr lang="en-US" altLang="zh-CN" b="1" u="sng" dirty="0">
                <a:solidFill>
                  <a:srgbClr val="C00000"/>
                </a:solidFill>
                <a:latin typeface="Times New Roman" panose="02020603050405020304" pitchFamily="18" charset="0"/>
                <a:cs typeface="Times New Roman" panose="02020603050405020304" pitchFamily="18" charset="0"/>
              </a:rPr>
              <a:t>show </a:t>
            </a:r>
            <a:r>
              <a:rPr lang="en-US" altLang="zh-CN" b="1" u="sng" dirty="0">
                <a:latin typeface="Times New Roman" panose="02020603050405020304" pitchFamily="18" charset="0"/>
                <a:cs typeface="Times New Roman" panose="02020603050405020304" pitchFamily="18" charset="0"/>
              </a:rPr>
              <a:t>yourself some </a:t>
            </a:r>
            <a:r>
              <a:rPr lang="en-US" altLang="zh-CN" b="1" u="sng" dirty="0">
                <a:solidFill>
                  <a:srgbClr val="C00000"/>
                </a:solidFill>
                <a:latin typeface="Times New Roman" panose="02020603050405020304" pitchFamily="18" charset="0"/>
                <a:cs typeface="Times New Roman" panose="02020603050405020304" pitchFamily="18" charset="0"/>
              </a:rPr>
              <a:t>forgiveness.</a:t>
            </a:r>
            <a:endParaRPr lang="en-US" altLang="zh-CN" b="1" u="sng" dirty="0">
              <a:solidFill>
                <a:srgbClr val="C00000"/>
              </a:solidFill>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E. It </a:t>
            </a:r>
            <a:r>
              <a:rPr lang="en-US" altLang="zh-CN" b="1" dirty="0">
                <a:solidFill>
                  <a:srgbClr val="C00000"/>
                </a:solidFill>
                <a:latin typeface="Times New Roman" panose="02020603050405020304" pitchFamily="18" charset="0"/>
                <a:cs typeface="Times New Roman" panose="02020603050405020304" pitchFamily="18" charset="0"/>
              </a:rPr>
              <a:t>doesn’t mean </a:t>
            </a:r>
            <a:r>
              <a:rPr lang="en-US" altLang="zh-CN" dirty="0">
                <a:latin typeface="Times New Roman" panose="02020603050405020304" pitchFamily="18" charset="0"/>
                <a:cs typeface="Times New Roman" panose="02020603050405020304" pitchFamily="18" charset="0"/>
              </a:rPr>
              <a:t>you have to </a:t>
            </a:r>
            <a:r>
              <a:rPr lang="en-US" altLang="zh-CN" b="1" dirty="0">
                <a:solidFill>
                  <a:srgbClr val="C00000"/>
                </a:solidFill>
                <a:latin typeface="Times New Roman" panose="02020603050405020304" pitchFamily="18" charset="0"/>
                <a:cs typeface="Times New Roman" panose="02020603050405020304" pitchFamily="18" charset="0"/>
              </a:rPr>
              <a:t>ignore </a:t>
            </a:r>
            <a:r>
              <a:rPr lang="en-US" altLang="zh-CN" b="1" dirty="0">
                <a:solidFill>
                  <a:srgbClr val="0000FF"/>
                </a:solidFill>
                <a:latin typeface="Times New Roman" panose="02020603050405020304" pitchFamily="18" charset="0"/>
                <a:cs typeface="Times New Roman" panose="02020603050405020304" pitchFamily="18" charset="0"/>
              </a:rPr>
              <a:t>what’s happened </a:t>
            </a:r>
            <a:r>
              <a:rPr lang="en-US" altLang="zh-CN" b="1" dirty="0">
                <a:solidFill>
                  <a:srgbClr val="C00000"/>
                </a:solidFill>
                <a:latin typeface="Times New Roman" panose="02020603050405020304" pitchFamily="18" charset="0"/>
                <a:cs typeface="Times New Roman" panose="02020603050405020304" pitchFamily="18" charset="0"/>
              </a:rPr>
              <a:t>or forget it.</a:t>
            </a:r>
            <a:endParaRPr lang="en-US" altLang="zh-CN" b="1" dirty="0">
              <a:solidFill>
                <a:srgbClr val="C00000"/>
              </a:solidFill>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F.  Whatever it is, no matter how small it might seem, write it down.</a:t>
            </a:r>
            <a:endParaRPr lang="en-US" altLang="zh-CN" dirty="0">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G. Whatever </a:t>
            </a:r>
            <a:r>
              <a:rPr lang="en-US" altLang="zh-CN" b="1" dirty="0">
                <a:solidFill>
                  <a:srgbClr val="FF0000"/>
                </a:solidFill>
                <a:latin typeface="Times New Roman" panose="02020603050405020304" pitchFamily="18" charset="0"/>
                <a:cs typeface="Times New Roman" panose="02020603050405020304" pitchFamily="18" charset="0"/>
              </a:rPr>
              <a:t>the mistake, </a:t>
            </a:r>
            <a:r>
              <a:rPr lang="en-US" altLang="zh-CN" dirty="0">
                <a:latin typeface="Times New Roman" panose="02020603050405020304" pitchFamily="18" charset="0"/>
                <a:cs typeface="Times New Roman" panose="02020603050405020304" pitchFamily="18" charset="0"/>
              </a:rPr>
              <a:t>remember it isn’t a fixed aspect of your </a:t>
            </a:r>
            <a:r>
              <a:rPr lang="en-US" altLang="zh-CN" b="1" dirty="0">
                <a:solidFill>
                  <a:srgbClr val="FF0000"/>
                </a:solidFill>
                <a:latin typeface="Times New Roman" panose="02020603050405020304" pitchFamily="18" charset="0"/>
                <a:cs typeface="Times New Roman" panose="02020603050405020304" pitchFamily="18" charset="0"/>
              </a:rPr>
              <a:t>personality.</a:t>
            </a:r>
            <a:endParaRPr lang="en-US" altLang="zh-CN" b="1" dirty="0">
              <a:solidFill>
                <a:srgbClr val="FF0000"/>
              </a:solidFill>
              <a:latin typeface="Times New Roman" panose="02020603050405020304" pitchFamily="18" charset="0"/>
              <a:cs typeface="Times New Roman" panose="02020603050405020304" pitchFamily="18" charset="0"/>
            </a:endParaRPr>
          </a:p>
          <a:p>
            <a:pPr marL="0" indent="0" fontAlgn="auto">
              <a:lnSpc>
                <a:spcPts val="3340"/>
              </a:lnSpc>
              <a:buNone/>
            </a:pPr>
            <a:endParaRPr lang="en-US" altLang="zh-CN" dirty="0">
              <a:latin typeface="Times New Roman" panose="02020603050405020304" pitchFamily="18" charset="0"/>
              <a:cs typeface="Times New Roman" panose="02020603050405020304" pitchFamily="18" charset="0"/>
            </a:endParaRPr>
          </a:p>
          <a:p>
            <a:pPr fontAlgn="auto">
              <a:lnSpc>
                <a:spcPts val="3340"/>
              </a:lnSpc>
            </a:pPr>
            <a:endParaRPr lang="en-US" altLang="zh-CN" dirty="0">
              <a:latin typeface="Times New Roman" panose="02020603050405020304" pitchFamily="18" charset="0"/>
              <a:cs typeface="Times New Roman" panose="02020603050405020304" pitchFamily="18" charset="0"/>
            </a:endParaRPr>
          </a:p>
        </p:txBody>
      </p:sp>
      <p:sp>
        <p:nvSpPr>
          <p:cNvPr id="5" name="标题 1"/>
          <p:cNvSpPr txBox="1"/>
          <p:nvPr/>
        </p:nvSpPr>
        <p:spPr>
          <a:xfrm>
            <a:off x="226243" y="5460583"/>
            <a:ext cx="11820738"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3200" b="1" dirty="0">
                <a:solidFill>
                  <a:srgbClr val="0000FF"/>
                </a:solidFill>
                <a:latin typeface="微软雅黑" panose="020B0503020204020204" charset="-122"/>
                <a:ea typeface="微软雅黑" panose="020B0503020204020204" charset="-122"/>
              </a:rPr>
              <a:t>关注：</a:t>
            </a:r>
            <a:r>
              <a:rPr lang="zh-CN" altLang="en-US" sz="3200" b="1" dirty="0">
                <a:solidFill>
                  <a:srgbClr val="AC0000"/>
                </a:solidFill>
                <a:latin typeface="微软雅黑" panose="020B0503020204020204" charset="-122"/>
                <a:ea typeface="微软雅黑" panose="020B0503020204020204" charset="-122"/>
              </a:rPr>
              <a:t>主语；宾语；关键名词，动词等。</a:t>
            </a:r>
            <a:endParaRPr lang="zh-CN" altLang="en-US" sz="3200" b="1" dirty="0">
              <a:solidFill>
                <a:srgbClr val="AC0000"/>
              </a:solidFill>
              <a:latin typeface="微软雅黑" panose="020B0503020204020204" charset="-122"/>
              <a:ea typeface="微软雅黑" panose="020B0503020204020204" charset="-122"/>
            </a:endParaRPr>
          </a:p>
        </p:txBody>
      </p:sp>
      <p:sp>
        <p:nvSpPr>
          <p:cNvPr id="4" name="标题 1"/>
          <p:cNvSpPr txBox="1"/>
          <p:nvPr/>
        </p:nvSpPr>
        <p:spPr>
          <a:xfrm>
            <a:off x="297419" y="1247775"/>
            <a:ext cx="11974470" cy="117638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2800" b="1" dirty="0">
                <a:solidFill>
                  <a:srgbClr val="0000FF"/>
                </a:solidFill>
                <a:latin typeface="微软雅黑" panose="020B0503020204020204" charset="-122"/>
                <a:ea typeface="微软雅黑" panose="020B0503020204020204" charset="-122"/>
              </a:rPr>
              <a:t>2. A </a:t>
            </a:r>
            <a:r>
              <a:rPr lang="zh-CN" altLang="en-US" sz="2800" b="1" dirty="0">
                <a:solidFill>
                  <a:srgbClr val="0000FF"/>
                </a:solidFill>
                <a:latin typeface="微软雅黑" panose="020B0503020204020204" charset="-122"/>
                <a:ea typeface="微软雅黑" panose="020B0503020204020204" charset="-122"/>
              </a:rPr>
              <a:t>选项 </a:t>
            </a:r>
            <a:r>
              <a:rPr lang="en-US" altLang="zh-CN" sz="2800" b="1" dirty="0">
                <a:solidFill>
                  <a:srgbClr val="FF0000"/>
                </a:solidFill>
                <a:latin typeface="微软雅黑" panose="020B0503020204020204" charset="-122"/>
                <a:ea typeface="微软雅黑" panose="020B0503020204020204" charset="-122"/>
              </a:rPr>
              <a:t>also, </a:t>
            </a:r>
            <a:r>
              <a:rPr lang="zh-CN" altLang="en-US" sz="2800" b="1" dirty="0">
                <a:solidFill>
                  <a:srgbClr val="0000FF"/>
                </a:solidFill>
                <a:latin typeface="微软雅黑" panose="020B0503020204020204" charset="-122"/>
                <a:ea typeface="微软雅黑" panose="020B0503020204020204" charset="-122"/>
              </a:rPr>
              <a:t>意味着前一个句子</a:t>
            </a:r>
            <a:r>
              <a:rPr lang="zh-CN" altLang="en-US" sz="2800" b="1" dirty="0">
                <a:solidFill>
                  <a:srgbClr val="FF0000"/>
                </a:solidFill>
                <a:latin typeface="微软雅黑" panose="020B0503020204020204" charset="-122"/>
                <a:ea typeface="微软雅黑" panose="020B0503020204020204" charset="-122"/>
              </a:rPr>
              <a:t>主语</a:t>
            </a:r>
            <a:r>
              <a:rPr lang="zh-CN" altLang="en-US" sz="2800" b="1" dirty="0">
                <a:solidFill>
                  <a:srgbClr val="0000FF"/>
                </a:solidFill>
                <a:latin typeface="微软雅黑" panose="020B0503020204020204" charset="-122"/>
                <a:ea typeface="微软雅黑" panose="020B0503020204020204" charset="-122"/>
              </a:rPr>
              <a:t>也是 </a:t>
            </a:r>
            <a:r>
              <a:rPr lang="en-US" altLang="zh-CN" sz="2800" b="1" dirty="0">
                <a:solidFill>
                  <a:srgbClr val="FF0000"/>
                </a:solidFill>
                <a:latin typeface="微软雅黑" panose="020B0503020204020204" charset="-122"/>
                <a:ea typeface="微软雅黑" panose="020B0503020204020204" charset="-122"/>
              </a:rPr>
              <a:t>A little self-forgiveness. </a:t>
            </a:r>
            <a:endParaRPr lang="zh-CN" altLang="en-US" sz="2800" b="1" dirty="0">
              <a:solidFill>
                <a:srgbClr val="FF0000"/>
              </a:solidFill>
              <a:latin typeface="微软雅黑" panose="020B0503020204020204" charset="-122"/>
              <a:ea typeface="微软雅黑" panose="020B0503020204020204" charset="-122"/>
            </a:endParaRPr>
          </a:p>
        </p:txBody>
      </p:sp>
      <p:sp>
        <p:nvSpPr>
          <p:cNvPr id="2" name="标题 1"/>
          <p:cNvSpPr>
            <a:spLocks noGrp="1"/>
          </p:cNvSpPr>
          <p:nvPr>
            <p:ph type="title"/>
          </p:nvPr>
        </p:nvSpPr>
        <p:spPr>
          <a:xfrm>
            <a:off x="7613917" y="1795728"/>
            <a:ext cx="5177569" cy="1102935"/>
          </a:xfrm>
        </p:spPr>
        <p:txBody>
          <a:bodyPr>
            <a:normAutofit/>
          </a:bodyPr>
          <a:lstStyle/>
          <a:p>
            <a:r>
              <a:rPr lang="zh-CN" altLang="en-US" sz="3200" b="1" dirty="0">
                <a:solidFill>
                  <a:srgbClr val="AC0000"/>
                </a:solidFill>
                <a:latin typeface="微软雅黑" panose="020B0503020204020204" charset="-122"/>
                <a:ea typeface="微软雅黑" panose="020B0503020204020204" charset="-122"/>
              </a:rPr>
              <a:t>首先观察选项设置的特点：</a:t>
            </a:r>
            <a:endParaRPr lang="zh-CN" altLang="en-US" sz="3200" b="1" dirty="0">
              <a:solidFill>
                <a:srgbClr val="AC0000"/>
              </a:solidFill>
              <a:latin typeface="微软雅黑" panose="020B0503020204020204" charset="-122"/>
              <a:ea typeface="微软雅黑" panose="020B0503020204020204" charset="-122"/>
            </a:endParaRPr>
          </a:p>
        </p:txBody>
      </p:sp>
      <p:sp>
        <p:nvSpPr>
          <p:cNvPr id="6" name="标题 1"/>
          <p:cNvSpPr txBox="1"/>
          <p:nvPr/>
        </p:nvSpPr>
        <p:spPr>
          <a:xfrm>
            <a:off x="145018" y="0"/>
            <a:ext cx="12054362" cy="136688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2800" b="1" dirty="0">
                <a:solidFill>
                  <a:srgbClr val="0000FF"/>
                </a:solidFill>
                <a:latin typeface="微软雅黑" panose="020B0503020204020204" charset="-122"/>
                <a:ea typeface="微软雅黑" panose="020B0503020204020204" charset="-122"/>
              </a:rPr>
              <a:t>1. A</a:t>
            </a:r>
            <a:r>
              <a:rPr lang="zh-CN" altLang="en-US" sz="2800" b="1" dirty="0">
                <a:solidFill>
                  <a:srgbClr val="0000FF"/>
                </a:solidFill>
                <a:latin typeface="微软雅黑" panose="020B0503020204020204" charset="-122"/>
                <a:ea typeface="微软雅黑" panose="020B0503020204020204" charset="-122"/>
              </a:rPr>
              <a:t>， </a:t>
            </a:r>
            <a:r>
              <a:rPr lang="en-US" altLang="zh-CN" sz="2800" b="1" dirty="0">
                <a:solidFill>
                  <a:srgbClr val="0000FF"/>
                </a:solidFill>
                <a:latin typeface="微软雅黑" panose="020B0503020204020204" charset="-122"/>
                <a:ea typeface="微软雅黑" panose="020B0503020204020204" charset="-122"/>
              </a:rPr>
              <a:t>D </a:t>
            </a:r>
            <a:r>
              <a:rPr lang="zh-CN" altLang="en-US" sz="2800" b="1" dirty="0">
                <a:solidFill>
                  <a:srgbClr val="0000FF"/>
                </a:solidFill>
                <a:latin typeface="微软雅黑" panose="020B0503020204020204" charset="-122"/>
                <a:ea typeface="微软雅黑" panose="020B0503020204020204" charset="-122"/>
              </a:rPr>
              <a:t>有相同的 </a:t>
            </a:r>
            <a:r>
              <a:rPr lang="en-US" altLang="zh-CN" sz="2800" b="1" dirty="0">
                <a:solidFill>
                  <a:srgbClr val="FF0000"/>
                </a:solidFill>
                <a:latin typeface="微软雅黑" panose="020B0503020204020204" charset="-122"/>
                <a:ea typeface="微软雅黑" panose="020B0503020204020204" charset="-122"/>
              </a:rPr>
              <a:t>self-forgiveness  = show yourself some forgiveness</a:t>
            </a:r>
            <a:r>
              <a:rPr lang="zh-CN" altLang="en-US" sz="2800" b="1" dirty="0">
                <a:solidFill>
                  <a:srgbClr val="FF0000"/>
                </a:solidFill>
                <a:latin typeface="微软雅黑" panose="020B0503020204020204" charset="-122"/>
                <a:ea typeface="微软雅黑" panose="020B0503020204020204" charset="-122"/>
              </a:rPr>
              <a:t>。 </a:t>
            </a:r>
            <a:r>
              <a:rPr lang="en-US" altLang="zh-CN" sz="2800" b="1" dirty="0">
                <a:solidFill>
                  <a:srgbClr val="0000FF"/>
                </a:solidFill>
                <a:latin typeface="微软雅黑" panose="020B0503020204020204" charset="-122"/>
                <a:ea typeface="微软雅黑" panose="020B0503020204020204" charset="-122"/>
              </a:rPr>
              <a:t>E </a:t>
            </a:r>
            <a:r>
              <a:rPr lang="zh-CN" altLang="en-US" sz="2800" b="1" dirty="0">
                <a:solidFill>
                  <a:srgbClr val="0000FF"/>
                </a:solidFill>
                <a:latin typeface="微软雅黑" panose="020B0503020204020204" charset="-122"/>
                <a:ea typeface="微软雅黑" panose="020B0503020204020204" charset="-122"/>
              </a:rPr>
              <a:t>选项 </a:t>
            </a:r>
            <a:r>
              <a:rPr lang="en-US" altLang="zh-CN" sz="2800" b="1" dirty="0">
                <a:solidFill>
                  <a:srgbClr val="CC00FF"/>
                </a:solidFill>
                <a:latin typeface="微软雅黑" panose="020B0503020204020204" charset="-122"/>
                <a:ea typeface="微软雅黑" panose="020B0503020204020204" charset="-122"/>
              </a:rPr>
              <a:t>It doesn’t mean </a:t>
            </a:r>
            <a:r>
              <a:rPr lang="en-US" altLang="zh-CN" sz="2800" b="1" dirty="0">
                <a:solidFill>
                  <a:srgbClr val="0000FF"/>
                </a:solidFill>
                <a:latin typeface="微软雅黑" panose="020B0503020204020204" charset="-122"/>
                <a:ea typeface="微软雅黑" panose="020B0503020204020204" charset="-122"/>
              </a:rPr>
              <a:t>…</a:t>
            </a:r>
            <a:r>
              <a:rPr lang="zh-CN" altLang="en-US" sz="2800" b="1" dirty="0">
                <a:solidFill>
                  <a:srgbClr val="0000FF"/>
                </a:solidFill>
                <a:latin typeface="微软雅黑" panose="020B0503020204020204" charset="-122"/>
                <a:ea typeface="微软雅黑" panose="020B0503020204020204" charset="-122"/>
              </a:rPr>
              <a:t>意味着：如果是段中题，空格后会有 </a:t>
            </a:r>
            <a:r>
              <a:rPr lang="en-US" altLang="zh-CN" sz="2800" b="1" dirty="0">
                <a:solidFill>
                  <a:srgbClr val="0000FF"/>
                </a:solidFill>
                <a:latin typeface="微软雅黑" panose="020B0503020204020204" charset="-122"/>
                <a:ea typeface="微软雅黑" panose="020B0503020204020204" charset="-122"/>
              </a:rPr>
              <a:t>Instead  </a:t>
            </a:r>
            <a:r>
              <a:rPr lang="zh-CN" altLang="en-US" sz="2800" b="1" dirty="0">
                <a:solidFill>
                  <a:srgbClr val="0000FF"/>
                </a:solidFill>
                <a:latin typeface="微软雅黑" panose="020B0503020204020204" charset="-122"/>
                <a:ea typeface="微软雅黑" panose="020B0503020204020204" charset="-122"/>
              </a:rPr>
              <a:t>或 </a:t>
            </a:r>
            <a:r>
              <a:rPr lang="en-US" altLang="zh-CN" sz="2800" b="1" dirty="0">
                <a:solidFill>
                  <a:srgbClr val="0000FF"/>
                </a:solidFill>
                <a:latin typeface="微软雅黑" panose="020B0503020204020204" charset="-122"/>
                <a:ea typeface="微软雅黑" panose="020B0503020204020204" charset="-122"/>
              </a:rPr>
              <a:t>It means … </a:t>
            </a:r>
            <a:endParaRPr lang="zh-CN" altLang="en-US" sz="2800" b="1" dirty="0">
              <a:solidFill>
                <a:srgbClr val="AC0000"/>
              </a:solidFill>
              <a:latin typeface="微软雅黑" panose="020B0503020204020204" charset="-122"/>
              <a:ea typeface="微软雅黑" panose="020B0503020204020204" charset="-122"/>
            </a:endParaRPr>
          </a:p>
        </p:txBody>
      </p:sp>
      <p:pic>
        <p:nvPicPr>
          <p:cNvPr id="5124" name="图片 6" descr="logo横版 png"/>
          <p:cNvPicPr>
            <a:picLocks noChangeAspect="1"/>
          </p:cNvPicPr>
          <p:nvPr/>
        </p:nvPicPr>
        <p:blipFill>
          <a:blip r:embed="rId1"/>
          <a:stretch>
            <a:fillRect/>
          </a:stretch>
        </p:blipFill>
        <p:spPr>
          <a:xfrm>
            <a:off x="11477625" y="82550"/>
            <a:ext cx="608013" cy="642938"/>
          </a:xfrm>
          <a:prstGeom prst="rect">
            <a:avLst/>
          </a:prstGeom>
          <a:noFill/>
          <a:ln w="9525">
            <a:noFill/>
          </a:ln>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2"/>
          <p:cNvSpPr txBox="1"/>
          <p:nvPr/>
        </p:nvSpPr>
        <p:spPr>
          <a:xfrm>
            <a:off x="0" y="3016577"/>
            <a:ext cx="12199379" cy="3841423"/>
          </a:xfrm>
          <a:prstGeom prst="rect">
            <a:avLst/>
          </a:prstGeom>
          <a:solidFill>
            <a:schemeClr val="bg1"/>
          </a:solidFill>
          <a:ln>
            <a:solidFill>
              <a:schemeClr val="accent6">
                <a:lumMod val="75000"/>
              </a:schemeClr>
            </a:solidFill>
          </a:ln>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A. </a:t>
            </a:r>
            <a:r>
              <a:rPr lang="en-US" altLang="zh-CN" b="1" dirty="0">
                <a:solidFill>
                  <a:srgbClr val="FF0000"/>
                </a:solidFill>
                <a:latin typeface="Times New Roman" panose="02020603050405020304" pitchFamily="18" charset="0"/>
                <a:cs typeface="Times New Roman" panose="02020603050405020304" pitchFamily="18" charset="0"/>
              </a:rPr>
              <a:t>A little self-forgiveness</a:t>
            </a:r>
            <a:r>
              <a:rPr lang="en-US" altLang="zh-CN" b="1" dirty="0">
                <a:solidFill>
                  <a:srgbClr val="0000FF"/>
                </a:solidFill>
                <a:latin typeface="Times New Roman" panose="02020603050405020304" pitchFamily="18" charset="0"/>
                <a:cs typeface="Times New Roman" panose="02020603050405020304" pitchFamily="18" charset="0"/>
              </a:rPr>
              <a:t> also </a:t>
            </a:r>
            <a:r>
              <a:rPr lang="en-US" altLang="zh-CN" dirty="0">
                <a:latin typeface="Times New Roman" panose="02020603050405020304" pitchFamily="18" charset="0"/>
                <a:cs typeface="Times New Roman" panose="02020603050405020304" pitchFamily="18" charset="0"/>
              </a:rPr>
              <a:t>goes a long way.</a:t>
            </a:r>
            <a:endParaRPr lang="en-US" altLang="zh-CN" dirty="0">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B. Now list all</a:t>
            </a:r>
            <a:r>
              <a:rPr lang="en-US" altLang="zh-CN" b="1" dirty="0">
                <a:solidFill>
                  <a:srgbClr val="FF0000"/>
                </a:solidFill>
                <a:latin typeface="Times New Roman" panose="02020603050405020304" pitchFamily="18" charset="0"/>
                <a:cs typeface="Times New Roman" panose="02020603050405020304" pitchFamily="18" charset="0"/>
              </a:rPr>
              <a:t> the characteristics you like </a:t>
            </a:r>
            <a:r>
              <a:rPr lang="en-US" altLang="zh-CN" dirty="0">
                <a:latin typeface="Times New Roman" panose="02020603050405020304" pitchFamily="18" charset="0"/>
                <a:cs typeface="Times New Roman" panose="02020603050405020304" pitchFamily="18" charset="0"/>
              </a:rPr>
              <a:t>about yourself.</a:t>
            </a:r>
            <a:endParaRPr lang="en-US" altLang="zh-CN" dirty="0">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C. </a:t>
            </a:r>
            <a:r>
              <a:rPr lang="en-US" altLang="zh-CN" b="1" dirty="0">
                <a:solidFill>
                  <a:srgbClr val="FF0000"/>
                </a:solidFill>
                <a:latin typeface="Times New Roman" panose="02020603050405020304" pitchFamily="18" charset="0"/>
                <a:cs typeface="Times New Roman" panose="02020603050405020304" pitchFamily="18" charset="0"/>
              </a:rPr>
              <a:t>They </a:t>
            </a:r>
            <a:r>
              <a:rPr lang="en-US" altLang="zh-CN" dirty="0">
                <a:latin typeface="Times New Roman" panose="02020603050405020304" pitchFamily="18" charset="0"/>
                <a:cs typeface="Times New Roman" panose="02020603050405020304" pitchFamily="18" charset="0"/>
              </a:rPr>
              <a:t>might even like to </a:t>
            </a:r>
            <a:r>
              <a:rPr lang="en-US" altLang="zh-CN" b="1" dirty="0">
                <a:solidFill>
                  <a:srgbClr val="0000FF"/>
                </a:solidFill>
                <a:latin typeface="Times New Roman" panose="02020603050405020304" pitchFamily="18" charset="0"/>
                <a:cs typeface="Times New Roman" panose="02020603050405020304" pitchFamily="18" charset="0"/>
              </a:rPr>
              <a:t>have a go </a:t>
            </a:r>
            <a:r>
              <a:rPr lang="en-US" altLang="zh-CN" dirty="0">
                <a:latin typeface="Times New Roman" panose="02020603050405020304" pitchFamily="18" charset="0"/>
                <a:cs typeface="Times New Roman" panose="02020603050405020304" pitchFamily="18" charset="0"/>
              </a:rPr>
              <a:t>at </a:t>
            </a:r>
            <a:r>
              <a:rPr lang="en-US" altLang="zh-CN" b="1" dirty="0">
                <a:solidFill>
                  <a:srgbClr val="FF0000"/>
                </a:solidFill>
                <a:latin typeface="Times New Roman" panose="02020603050405020304" pitchFamily="18" charset="0"/>
                <a:cs typeface="Times New Roman" panose="02020603050405020304" pitchFamily="18" charset="0"/>
              </a:rPr>
              <a:t>doing </a:t>
            </a:r>
            <a:r>
              <a:rPr lang="en-US" altLang="zh-CN" b="1" u="sng" dirty="0">
                <a:solidFill>
                  <a:srgbClr val="FF0000"/>
                </a:solidFill>
                <a:latin typeface="Times New Roman" panose="02020603050405020304" pitchFamily="18" charset="0"/>
                <a:cs typeface="Times New Roman" panose="02020603050405020304" pitchFamily="18" charset="0"/>
              </a:rPr>
              <a:t>the exercise.</a:t>
            </a:r>
            <a:endParaRPr lang="en-US" altLang="zh-CN" b="1" u="sng" dirty="0">
              <a:solidFill>
                <a:srgbClr val="FF0000"/>
              </a:solidFill>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D. </a:t>
            </a:r>
            <a:r>
              <a:rPr lang="en-US" altLang="zh-CN" b="1" u="sng" dirty="0">
                <a:latin typeface="Times New Roman" panose="02020603050405020304" pitchFamily="18" charset="0"/>
                <a:cs typeface="Times New Roman" panose="02020603050405020304" pitchFamily="18" charset="0"/>
              </a:rPr>
              <a:t>It</a:t>
            </a:r>
            <a:r>
              <a:rPr lang="en-US" altLang="zh-CN" dirty="0">
                <a:latin typeface="Times New Roman" panose="02020603050405020304" pitchFamily="18" charset="0"/>
                <a:cs typeface="Times New Roman" panose="02020603050405020304" pitchFamily="18" charset="0"/>
              </a:rPr>
              <a:t>’s just as important </a:t>
            </a:r>
            <a:r>
              <a:rPr lang="en-US" altLang="zh-CN" b="1" u="sng" dirty="0">
                <a:latin typeface="Times New Roman" panose="02020603050405020304" pitchFamily="18" charset="0"/>
                <a:cs typeface="Times New Roman" panose="02020603050405020304" pitchFamily="18" charset="0"/>
              </a:rPr>
              <a:t>to </a:t>
            </a:r>
            <a:r>
              <a:rPr lang="en-US" altLang="zh-CN" b="1" u="sng" dirty="0">
                <a:solidFill>
                  <a:srgbClr val="C00000"/>
                </a:solidFill>
                <a:latin typeface="Times New Roman" panose="02020603050405020304" pitchFamily="18" charset="0"/>
                <a:cs typeface="Times New Roman" panose="02020603050405020304" pitchFamily="18" charset="0"/>
              </a:rPr>
              <a:t>show </a:t>
            </a:r>
            <a:r>
              <a:rPr lang="en-US" altLang="zh-CN" b="1" u="sng" dirty="0">
                <a:latin typeface="Times New Roman" panose="02020603050405020304" pitchFamily="18" charset="0"/>
                <a:cs typeface="Times New Roman" panose="02020603050405020304" pitchFamily="18" charset="0"/>
              </a:rPr>
              <a:t>yourself some </a:t>
            </a:r>
            <a:r>
              <a:rPr lang="en-US" altLang="zh-CN" b="1" u="sng" dirty="0">
                <a:solidFill>
                  <a:srgbClr val="C00000"/>
                </a:solidFill>
                <a:latin typeface="Times New Roman" panose="02020603050405020304" pitchFamily="18" charset="0"/>
                <a:cs typeface="Times New Roman" panose="02020603050405020304" pitchFamily="18" charset="0"/>
              </a:rPr>
              <a:t>forgiveness.</a:t>
            </a:r>
            <a:endParaRPr lang="en-US" altLang="zh-CN" b="1" u="sng" dirty="0">
              <a:solidFill>
                <a:srgbClr val="C00000"/>
              </a:solidFill>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E. It </a:t>
            </a:r>
            <a:r>
              <a:rPr lang="en-US" altLang="zh-CN" b="1" dirty="0">
                <a:solidFill>
                  <a:srgbClr val="C00000"/>
                </a:solidFill>
                <a:latin typeface="Times New Roman" panose="02020603050405020304" pitchFamily="18" charset="0"/>
                <a:cs typeface="Times New Roman" panose="02020603050405020304" pitchFamily="18" charset="0"/>
              </a:rPr>
              <a:t>doesn’t mean </a:t>
            </a:r>
            <a:r>
              <a:rPr lang="en-US" altLang="zh-CN" dirty="0">
                <a:latin typeface="Times New Roman" panose="02020603050405020304" pitchFamily="18" charset="0"/>
                <a:cs typeface="Times New Roman" panose="02020603050405020304" pitchFamily="18" charset="0"/>
              </a:rPr>
              <a:t>you have to </a:t>
            </a:r>
            <a:r>
              <a:rPr lang="en-US" altLang="zh-CN" b="1" dirty="0">
                <a:solidFill>
                  <a:srgbClr val="C00000"/>
                </a:solidFill>
                <a:latin typeface="Times New Roman" panose="02020603050405020304" pitchFamily="18" charset="0"/>
                <a:cs typeface="Times New Roman" panose="02020603050405020304" pitchFamily="18" charset="0"/>
              </a:rPr>
              <a:t>ignore </a:t>
            </a:r>
            <a:r>
              <a:rPr lang="en-US" altLang="zh-CN" b="1" dirty="0">
                <a:solidFill>
                  <a:srgbClr val="0000FF"/>
                </a:solidFill>
                <a:latin typeface="Times New Roman" panose="02020603050405020304" pitchFamily="18" charset="0"/>
                <a:cs typeface="Times New Roman" panose="02020603050405020304" pitchFamily="18" charset="0"/>
              </a:rPr>
              <a:t>what’s happened </a:t>
            </a:r>
            <a:r>
              <a:rPr lang="en-US" altLang="zh-CN" b="1" dirty="0">
                <a:solidFill>
                  <a:srgbClr val="C00000"/>
                </a:solidFill>
                <a:latin typeface="Times New Roman" panose="02020603050405020304" pitchFamily="18" charset="0"/>
                <a:cs typeface="Times New Roman" panose="02020603050405020304" pitchFamily="18" charset="0"/>
              </a:rPr>
              <a:t>or forget it.</a:t>
            </a:r>
            <a:endParaRPr lang="en-US" altLang="zh-CN" b="1" dirty="0">
              <a:solidFill>
                <a:srgbClr val="C00000"/>
              </a:solidFill>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F.  Whatever it is, no matter how small it might seem, write it down.</a:t>
            </a:r>
            <a:endParaRPr lang="en-US" altLang="zh-CN" dirty="0">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G. Whatever </a:t>
            </a:r>
            <a:r>
              <a:rPr lang="en-US" altLang="zh-CN" b="1" dirty="0">
                <a:solidFill>
                  <a:srgbClr val="FF0000"/>
                </a:solidFill>
                <a:latin typeface="Times New Roman" panose="02020603050405020304" pitchFamily="18" charset="0"/>
                <a:cs typeface="Times New Roman" panose="02020603050405020304" pitchFamily="18" charset="0"/>
              </a:rPr>
              <a:t>the mistake, </a:t>
            </a:r>
            <a:r>
              <a:rPr lang="en-US" altLang="zh-CN" dirty="0">
                <a:latin typeface="Times New Roman" panose="02020603050405020304" pitchFamily="18" charset="0"/>
                <a:cs typeface="Times New Roman" panose="02020603050405020304" pitchFamily="18" charset="0"/>
              </a:rPr>
              <a:t>remember it isn’t a fixed aspect of your </a:t>
            </a:r>
            <a:r>
              <a:rPr lang="en-US" altLang="zh-CN" b="1" dirty="0">
                <a:solidFill>
                  <a:srgbClr val="FF0000"/>
                </a:solidFill>
                <a:latin typeface="Times New Roman" panose="02020603050405020304" pitchFamily="18" charset="0"/>
                <a:cs typeface="Times New Roman" panose="02020603050405020304" pitchFamily="18" charset="0"/>
              </a:rPr>
              <a:t>personality.</a:t>
            </a:r>
            <a:endParaRPr lang="en-US" altLang="zh-CN" b="1" dirty="0">
              <a:solidFill>
                <a:srgbClr val="FF0000"/>
              </a:solidFill>
              <a:latin typeface="Times New Roman" panose="02020603050405020304" pitchFamily="18" charset="0"/>
              <a:cs typeface="Times New Roman" panose="02020603050405020304" pitchFamily="18" charset="0"/>
            </a:endParaRPr>
          </a:p>
        </p:txBody>
      </p:sp>
      <p:sp>
        <p:nvSpPr>
          <p:cNvPr id="3" name="内容占位符 2"/>
          <p:cNvSpPr>
            <a:spLocks noGrp="1"/>
          </p:cNvSpPr>
          <p:nvPr>
            <p:custDataLst>
              <p:tags r:id="rId1"/>
            </p:custDataLst>
          </p:nvPr>
        </p:nvSpPr>
        <p:spPr>
          <a:xfrm>
            <a:off x="152400" y="0"/>
            <a:ext cx="11583352" cy="2057400"/>
          </a:xfrm>
          <a:prstGeom prst="rect">
            <a:avLst/>
          </a:prstGeom>
          <a:solidFill>
            <a:schemeClr val="bg1"/>
          </a:solidFill>
        </p:spPr>
        <p:txBody>
          <a:bodyPr vert="horz" lIns="91440" tIns="45720" rIns="91440" bIns="45720" rtlCol="0"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defTabSz="457200">
              <a:lnSpc>
                <a:spcPct val="100000"/>
              </a:lnSpc>
              <a:spcBef>
                <a:spcPct val="20000"/>
              </a:spcBef>
              <a:spcAft>
                <a:spcPts val="600"/>
              </a:spcAft>
              <a:buClr>
                <a:schemeClr val="tx1"/>
              </a:buClr>
              <a:buSzPct val="80000"/>
              <a:buNone/>
              <a:defRPr/>
            </a:pPr>
            <a:r>
              <a:rPr kumimoji="0" lang="en-US" altLang="zh-CN" sz="3200" i="0" strike="noStrike" kern="100" cap="none" spc="0" normalizeH="0" baseline="0" noProof="0" dirty="0">
                <a:ln>
                  <a:noFill/>
                </a:ln>
                <a:effectLst/>
                <a:uLnTx/>
                <a:uFillTx/>
                <a:latin typeface="Times New Roman" panose="02020603050405020304" pitchFamily="18" charset="0"/>
                <a:cs typeface="Times New Roman" panose="02020603050405020304" pitchFamily="18" charset="0"/>
              </a:rPr>
              <a:t>                             </a:t>
            </a:r>
            <a:r>
              <a:rPr lang="en-US" altLang="zh-CN" sz="3200" b="1" kern="100" dirty="0">
                <a:solidFill>
                  <a:srgbClr val="CC00FF"/>
                </a:solidFill>
                <a:latin typeface="Times New Roman" panose="02020603050405020304" pitchFamily="18" charset="0"/>
                <a:cs typeface="Times New Roman" panose="02020603050405020304" pitchFamily="18" charset="0"/>
              </a:rPr>
              <a:t>Personal Forgiveness</a:t>
            </a:r>
            <a:endParaRPr lang="en-US" altLang="zh-CN" sz="3200" b="1" kern="100" dirty="0">
              <a:solidFill>
                <a:srgbClr val="CC00FF"/>
              </a:solidFill>
              <a:latin typeface="Times New Roman" panose="02020603050405020304" pitchFamily="18" charset="0"/>
              <a:cs typeface="Times New Roman" panose="02020603050405020304" pitchFamily="18" charset="0"/>
            </a:endParaRPr>
          </a:p>
          <a:p>
            <a:pPr marL="0" indent="0" algn="just" defTabSz="457200">
              <a:lnSpc>
                <a:spcPct val="100000"/>
              </a:lnSpc>
              <a:spcBef>
                <a:spcPct val="20000"/>
              </a:spcBef>
              <a:spcAft>
                <a:spcPts val="600"/>
              </a:spcAft>
              <a:buClr>
                <a:schemeClr val="tx1"/>
              </a:buClr>
              <a:buSzPct val="80000"/>
              <a:buNone/>
              <a:defRPr/>
            </a:pPr>
            <a:r>
              <a:rPr lang="en-US" altLang="zh-CN" sz="3200" kern="100" dirty="0">
                <a:solidFill>
                  <a:srgbClr val="FF0000"/>
                </a:solidFill>
                <a:latin typeface="Times New Roman" panose="02020603050405020304" pitchFamily="18" charset="0"/>
                <a:cs typeface="Times New Roman" panose="02020603050405020304" pitchFamily="18" charset="0"/>
              </a:rPr>
              <a:t>Taking responsibility for </a:t>
            </a:r>
            <a:r>
              <a:rPr lang="en-US" altLang="zh-CN" sz="3200" b="1" kern="100" dirty="0">
                <a:solidFill>
                  <a:srgbClr val="0000FF"/>
                </a:solidFill>
                <a:latin typeface="Times New Roman" panose="02020603050405020304" pitchFamily="18" charset="0"/>
                <a:cs typeface="Times New Roman" panose="02020603050405020304" pitchFamily="18" charset="0"/>
              </a:rPr>
              <a:t>mistakes</a:t>
            </a:r>
            <a:r>
              <a:rPr lang="en-US" altLang="zh-CN" sz="3200" kern="100" dirty="0">
                <a:latin typeface="Times New Roman" panose="02020603050405020304" pitchFamily="18" charset="0"/>
                <a:cs typeface="Times New Roman" panose="02020603050405020304" pitchFamily="18" charset="0"/>
              </a:rPr>
              <a:t> is a positive step, but don’t beat </a:t>
            </a:r>
            <a:r>
              <a:rPr lang="en-US" altLang="zh-CN" sz="3200" u="sng" kern="100" dirty="0">
                <a:solidFill>
                  <a:srgbClr val="CC00FF"/>
                </a:solidFill>
                <a:latin typeface="Times New Roman" panose="02020603050405020304" pitchFamily="18" charset="0"/>
                <a:cs typeface="Times New Roman" panose="02020603050405020304" pitchFamily="18" charset="0"/>
              </a:rPr>
              <a:t>yourself </a:t>
            </a:r>
            <a:r>
              <a:rPr lang="en-US" altLang="zh-CN" sz="3200" kern="100" dirty="0">
                <a:latin typeface="Times New Roman" panose="02020603050405020304" pitchFamily="18" charset="0"/>
                <a:cs typeface="Times New Roman" panose="02020603050405020304" pitchFamily="18" charset="0"/>
              </a:rPr>
              <a:t>up about them. </a:t>
            </a:r>
            <a:r>
              <a:rPr lang="en-US" altLang="zh-CN" sz="3200" kern="100" dirty="0">
                <a:solidFill>
                  <a:srgbClr val="FF0000"/>
                </a:solidFill>
                <a:latin typeface="Times New Roman" panose="02020603050405020304" pitchFamily="18" charset="0"/>
                <a:cs typeface="Times New Roman" panose="02020603050405020304" pitchFamily="18" charset="0"/>
              </a:rPr>
              <a:t>To err (</a:t>
            </a:r>
            <a:r>
              <a:rPr lang="zh-CN" altLang="en-US" sz="3200" kern="100" dirty="0">
                <a:solidFill>
                  <a:srgbClr val="FF0000"/>
                </a:solidFill>
                <a:latin typeface="Times New Roman" panose="02020603050405020304" pitchFamily="18" charset="0"/>
                <a:cs typeface="Times New Roman" panose="02020603050405020304" pitchFamily="18" charset="0"/>
              </a:rPr>
              <a:t>犯错</a:t>
            </a:r>
            <a:r>
              <a:rPr lang="en-US" altLang="zh-CN" sz="3200" kern="100" dirty="0">
                <a:solidFill>
                  <a:srgbClr val="FF0000"/>
                </a:solidFill>
                <a:latin typeface="Times New Roman" panose="02020603050405020304" pitchFamily="18" charset="0"/>
                <a:cs typeface="Times New Roman" panose="02020603050405020304" pitchFamily="18" charset="0"/>
              </a:rPr>
              <a:t>) is human. </a:t>
            </a:r>
            <a:r>
              <a:rPr lang="en-US" altLang="zh-CN" sz="3200" kern="100" dirty="0">
                <a:latin typeface="Times New Roman" panose="02020603050405020304" pitchFamily="18" charset="0"/>
                <a:cs typeface="Times New Roman" panose="02020603050405020304" pitchFamily="18" charset="0"/>
              </a:rPr>
              <a:t>____36____ </a:t>
            </a:r>
            <a:r>
              <a:rPr lang="en-US" altLang="zh-CN" sz="3200" kern="100" dirty="0">
                <a:solidFill>
                  <a:srgbClr val="CC00FF"/>
                </a:solidFill>
                <a:latin typeface="Times New Roman" panose="02020603050405020304" pitchFamily="18" charset="0"/>
                <a:cs typeface="Times New Roman" panose="02020603050405020304" pitchFamily="18" charset="0"/>
              </a:rPr>
              <a:t>You</a:t>
            </a:r>
            <a:r>
              <a:rPr lang="en-US" altLang="zh-CN" sz="3200" kern="100" dirty="0">
                <a:latin typeface="Times New Roman" panose="02020603050405020304" pitchFamily="18" charset="0"/>
                <a:cs typeface="Times New Roman" panose="02020603050405020304" pitchFamily="18" charset="0"/>
              </a:rPr>
              <a:t> can use the following writing exercise to help you </a:t>
            </a:r>
            <a:r>
              <a:rPr lang="en-US" altLang="zh-CN" sz="3200" kern="100" dirty="0">
                <a:solidFill>
                  <a:srgbClr val="CC00FF"/>
                </a:solidFill>
                <a:latin typeface="Times New Roman" panose="02020603050405020304" pitchFamily="18" charset="0"/>
                <a:cs typeface="Times New Roman" panose="02020603050405020304" pitchFamily="18" charset="0"/>
              </a:rPr>
              <a:t>do this.</a:t>
            </a:r>
            <a:endParaRPr lang="en-US" altLang="zh-CN" sz="3200" kern="100" dirty="0">
              <a:solidFill>
                <a:srgbClr val="CC00FF"/>
              </a:solidFill>
              <a:latin typeface="Times New Roman" panose="02020603050405020304" pitchFamily="18" charset="0"/>
              <a:cs typeface="Times New Roman" panose="02020603050405020304" pitchFamily="18" charset="0"/>
            </a:endParaRPr>
          </a:p>
        </p:txBody>
      </p:sp>
      <p:sp>
        <p:nvSpPr>
          <p:cNvPr id="2" name="文本框 1"/>
          <p:cNvSpPr txBox="1"/>
          <p:nvPr>
            <p:custDataLst>
              <p:tags r:id="rId2"/>
            </p:custDataLst>
          </p:nvPr>
        </p:nvSpPr>
        <p:spPr>
          <a:xfrm>
            <a:off x="150177" y="5134212"/>
            <a:ext cx="12041823" cy="1384995"/>
          </a:xfrm>
          <a:prstGeom prst="rect">
            <a:avLst/>
          </a:prstGeom>
          <a:solidFill>
            <a:schemeClr val="bg1"/>
          </a:solidFill>
          <a:ln w="28575">
            <a:solidFill>
              <a:schemeClr val="accent1"/>
            </a:solidFill>
          </a:ln>
        </p:spPr>
        <p:txBody>
          <a:bodyPr wrap="square" rtlCol="0">
            <a:spAutoFit/>
          </a:bodyPr>
          <a:lstStyle/>
          <a:p>
            <a:pPr algn="ctr"/>
            <a:r>
              <a:rPr lang="en-US" altLang="zh-CN" sz="2800" b="1" dirty="0">
                <a:solidFill>
                  <a:srgbClr val="FF0000"/>
                </a:solidFill>
                <a:ea typeface="等线" panose="02010600030101010101" pitchFamily="2" charset="-122"/>
                <a:cs typeface="等线" panose="02010600030101010101" pitchFamily="2" charset="-122"/>
                <a:sym typeface="+mn-ea"/>
              </a:rPr>
              <a:t>36 </a:t>
            </a:r>
            <a:r>
              <a:rPr lang="zh-CN" altLang="en-US" sz="2800" b="1" dirty="0">
                <a:solidFill>
                  <a:srgbClr val="FF0000"/>
                </a:solidFill>
                <a:ea typeface="等线" panose="02010600030101010101" pitchFamily="2" charset="-122"/>
                <a:cs typeface="等线" panose="02010600030101010101" pitchFamily="2" charset="-122"/>
                <a:sym typeface="+mn-ea"/>
              </a:rPr>
              <a:t>段中题： 结合所给标题，首段点题； </a:t>
            </a:r>
            <a:r>
              <a:rPr lang="en-US" altLang="zh-CN" sz="2800" b="1" dirty="0">
                <a:solidFill>
                  <a:srgbClr val="FF0000"/>
                </a:solidFill>
                <a:ea typeface="等线" panose="02010600030101010101" pitchFamily="2" charset="-122"/>
                <a:cs typeface="等线" panose="02010600030101010101" pitchFamily="2" charset="-122"/>
                <a:sym typeface="+mn-ea"/>
              </a:rPr>
              <a:t>this </a:t>
            </a:r>
            <a:r>
              <a:rPr lang="zh-CN" altLang="en-US" sz="2800" b="1" dirty="0">
                <a:solidFill>
                  <a:srgbClr val="FF0000"/>
                </a:solidFill>
                <a:ea typeface="等线" panose="02010600030101010101" pitchFamily="2" charset="-122"/>
                <a:cs typeface="等线" panose="02010600030101010101" pitchFamily="2" charset="-122"/>
                <a:sym typeface="+mn-ea"/>
              </a:rPr>
              <a:t>指代 </a:t>
            </a:r>
            <a:r>
              <a:rPr lang="en-US" altLang="zh-CN" sz="2800" b="1" dirty="0">
                <a:solidFill>
                  <a:srgbClr val="FF0000"/>
                </a:solidFill>
                <a:ea typeface="等线" panose="02010600030101010101" pitchFamily="2" charset="-122"/>
                <a:cs typeface="等线" panose="02010600030101010101" pitchFamily="2" charset="-122"/>
                <a:sym typeface="+mn-ea"/>
              </a:rPr>
              <a:t>to show yourself some forgiveness; you/ yourself </a:t>
            </a:r>
            <a:r>
              <a:rPr lang="zh-CN" altLang="en-US" sz="2800" b="1" dirty="0">
                <a:solidFill>
                  <a:srgbClr val="FF0000"/>
                </a:solidFill>
                <a:ea typeface="等线" panose="02010600030101010101" pitchFamily="2" charset="-122"/>
                <a:cs typeface="等线" panose="02010600030101010101" pitchFamily="2" charset="-122"/>
                <a:sym typeface="+mn-ea"/>
              </a:rPr>
              <a:t>呼应 </a:t>
            </a:r>
            <a:r>
              <a:rPr lang="en-US" altLang="zh-CN" sz="2800" b="1" dirty="0">
                <a:solidFill>
                  <a:srgbClr val="FF0000"/>
                </a:solidFill>
                <a:ea typeface="等线" panose="02010600030101010101" pitchFamily="2" charset="-122"/>
                <a:cs typeface="等线" panose="02010600030101010101" pitchFamily="2" charset="-122"/>
                <a:sym typeface="+mn-ea"/>
              </a:rPr>
              <a:t>show yourself some forgiveness </a:t>
            </a:r>
            <a:r>
              <a:rPr lang="zh-CN" altLang="en-US" sz="2800" b="1" dirty="0">
                <a:solidFill>
                  <a:srgbClr val="FF0000"/>
                </a:solidFill>
                <a:ea typeface="等线" panose="02010600030101010101" pitchFamily="2" charset="-122"/>
                <a:cs typeface="等线" panose="02010600030101010101" pitchFamily="2" charset="-122"/>
                <a:sym typeface="+mn-ea"/>
              </a:rPr>
              <a:t>中</a:t>
            </a:r>
            <a:r>
              <a:rPr lang="en-US" altLang="zh-CN" sz="2800" b="1" dirty="0">
                <a:solidFill>
                  <a:srgbClr val="FF0000"/>
                </a:solidFill>
                <a:ea typeface="等线" panose="02010600030101010101" pitchFamily="2" charset="-122"/>
                <a:cs typeface="等线" panose="02010600030101010101" pitchFamily="2" charset="-122"/>
                <a:sym typeface="+mn-ea"/>
              </a:rPr>
              <a:t>yourself. </a:t>
            </a:r>
            <a:endParaRPr lang="zh-CN" altLang="en-US" sz="2800" b="1" dirty="0">
              <a:solidFill>
                <a:srgbClr val="FF0000"/>
              </a:solidFill>
              <a:ea typeface="等线" panose="02010600030101010101" pitchFamily="2" charset="-122"/>
              <a:cs typeface="等线" panose="02010600030101010101" pitchFamily="2" charset="-122"/>
              <a:sym typeface="+mn-ea"/>
            </a:endParaRPr>
          </a:p>
        </p:txBody>
      </p:sp>
      <p:cxnSp>
        <p:nvCxnSpPr>
          <p:cNvPr id="6" name="直接箭头连接符 5"/>
          <p:cNvCxnSpPr/>
          <p:nvPr/>
        </p:nvCxnSpPr>
        <p:spPr>
          <a:xfrm flipH="1">
            <a:off x="4489897" y="2057400"/>
            <a:ext cx="4015929" cy="2738019"/>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7" name="心形 6"/>
          <p:cNvSpPr/>
          <p:nvPr/>
        </p:nvSpPr>
        <p:spPr>
          <a:xfrm>
            <a:off x="150177" y="4729325"/>
            <a:ext cx="385445" cy="415925"/>
          </a:xfrm>
          <a:prstGeom prst="heart">
            <a:avLst/>
          </a:prstGeom>
          <a:solidFill>
            <a:srgbClr val="FF0000"/>
          </a:solidFill>
          <a:ln>
            <a:solidFill>
              <a:srgbClr val="C00000"/>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zh-CN" altLang="en-US">
              <a:solidFill>
                <a:srgbClr val="FF0000"/>
              </a:solidFill>
            </a:endParaRPr>
          </a:p>
        </p:txBody>
      </p:sp>
      <p:cxnSp>
        <p:nvCxnSpPr>
          <p:cNvPr id="9" name="直接箭头连接符 8"/>
          <p:cNvCxnSpPr/>
          <p:nvPr/>
        </p:nvCxnSpPr>
        <p:spPr>
          <a:xfrm flipH="1">
            <a:off x="5418273" y="1537531"/>
            <a:ext cx="5296036" cy="3394237"/>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4" name="直接箭头连接符 13"/>
          <p:cNvCxnSpPr/>
          <p:nvPr/>
        </p:nvCxnSpPr>
        <p:spPr>
          <a:xfrm>
            <a:off x="1209675" y="1543050"/>
            <a:ext cx="4286250" cy="3394237"/>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7" name="直接箭头连接符 16"/>
          <p:cNvCxnSpPr/>
          <p:nvPr/>
        </p:nvCxnSpPr>
        <p:spPr>
          <a:xfrm>
            <a:off x="5676900" y="373321"/>
            <a:ext cx="1895475" cy="4558447"/>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pic>
        <p:nvPicPr>
          <p:cNvPr id="5124" name="图片 6" descr="logo横版 png"/>
          <p:cNvPicPr>
            <a:picLocks noChangeAspect="1"/>
          </p:cNvPicPr>
          <p:nvPr/>
        </p:nvPicPr>
        <p:blipFill>
          <a:blip r:embed="rId3"/>
          <a:stretch>
            <a:fillRect/>
          </a:stretch>
        </p:blipFill>
        <p:spPr>
          <a:xfrm>
            <a:off x="11477625" y="82550"/>
            <a:ext cx="608013" cy="642938"/>
          </a:xfrm>
          <a:prstGeom prst="rect">
            <a:avLst/>
          </a:prstGeom>
          <a:noFill/>
          <a:ln w="9525">
            <a:noFill/>
          </a:ln>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blinds(horizontal)">
                                      <p:cBhvr>
                                        <p:cTn id="23" dur="500"/>
                                        <p:tgtEl>
                                          <p:spTgt spid="2"/>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2"/>
          <p:cNvSpPr txBox="1"/>
          <p:nvPr/>
        </p:nvSpPr>
        <p:spPr>
          <a:xfrm>
            <a:off x="0" y="3016577"/>
            <a:ext cx="12199379" cy="3841423"/>
          </a:xfrm>
          <a:prstGeom prst="rect">
            <a:avLst/>
          </a:prstGeom>
          <a:solidFill>
            <a:schemeClr val="bg1"/>
          </a:solidFill>
          <a:ln>
            <a:solidFill>
              <a:schemeClr val="accent6">
                <a:lumMod val="75000"/>
              </a:schemeClr>
            </a:solidFill>
          </a:ln>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A. </a:t>
            </a:r>
            <a:r>
              <a:rPr lang="en-US" altLang="zh-CN" b="1" dirty="0">
                <a:solidFill>
                  <a:srgbClr val="FF0000"/>
                </a:solidFill>
                <a:latin typeface="Times New Roman" panose="02020603050405020304" pitchFamily="18" charset="0"/>
                <a:cs typeface="Times New Roman" panose="02020603050405020304" pitchFamily="18" charset="0"/>
              </a:rPr>
              <a:t>A little self-forgiveness</a:t>
            </a:r>
            <a:r>
              <a:rPr lang="en-US" altLang="zh-CN" b="1" dirty="0">
                <a:solidFill>
                  <a:srgbClr val="0000FF"/>
                </a:solidFill>
                <a:latin typeface="Times New Roman" panose="02020603050405020304" pitchFamily="18" charset="0"/>
                <a:cs typeface="Times New Roman" panose="02020603050405020304" pitchFamily="18" charset="0"/>
              </a:rPr>
              <a:t> also </a:t>
            </a:r>
            <a:r>
              <a:rPr lang="en-US" altLang="zh-CN" dirty="0">
                <a:latin typeface="Times New Roman" panose="02020603050405020304" pitchFamily="18" charset="0"/>
                <a:cs typeface="Times New Roman" panose="02020603050405020304" pitchFamily="18" charset="0"/>
              </a:rPr>
              <a:t>goes a long way.</a:t>
            </a:r>
            <a:endParaRPr lang="en-US" altLang="zh-CN" dirty="0">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B. Now list all</a:t>
            </a:r>
            <a:r>
              <a:rPr lang="en-US" altLang="zh-CN" b="1" dirty="0">
                <a:solidFill>
                  <a:srgbClr val="FF0000"/>
                </a:solidFill>
                <a:latin typeface="Times New Roman" panose="02020603050405020304" pitchFamily="18" charset="0"/>
                <a:cs typeface="Times New Roman" panose="02020603050405020304" pitchFamily="18" charset="0"/>
              </a:rPr>
              <a:t> </a:t>
            </a:r>
            <a:r>
              <a:rPr lang="en-US" altLang="zh-CN" b="1" dirty="0">
                <a:solidFill>
                  <a:srgbClr val="CC00FF"/>
                </a:solidFill>
                <a:latin typeface="Times New Roman" panose="02020603050405020304" pitchFamily="18" charset="0"/>
                <a:cs typeface="Times New Roman" panose="02020603050405020304" pitchFamily="18" charset="0"/>
              </a:rPr>
              <a:t>the characteristics </a:t>
            </a:r>
            <a:r>
              <a:rPr lang="en-US" altLang="zh-CN" b="1" dirty="0">
                <a:solidFill>
                  <a:srgbClr val="FF0000"/>
                </a:solidFill>
                <a:latin typeface="Times New Roman" panose="02020603050405020304" pitchFamily="18" charset="0"/>
                <a:cs typeface="Times New Roman" panose="02020603050405020304" pitchFamily="18" charset="0"/>
              </a:rPr>
              <a:t>you like </a:t>
            </a:r>
            <a:r>
              <a:rPr lang="en-US" altLang="zh-CN" dirty="0">
                <a:latin typeface="Times New Roman" panose="02020603050405020304" pitchFamily="18" charset="0"/>
                <a:cs typeface="Times New Roman" panose="02020603050405020304" pitchFamily="18" charset="0"/>
              </a:rPr>
              <a:t>about yourself.</a:t>
            </a:r>
            <a:endParaRPr lang="en-US" altLang="zh-CN" dirty="0">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C. </a:t>
            </a:r>
            <a:r>
              <a:rPr lang="en-US" altLang="zh-CN" b="1" dirty="0">
                <a:solidFill>
                  <a:srgbClr val="FF0000"/>
                </a:solidFill>
                <a:latin typeface="Times New Roman" panose="02020603050405020304" pitchFamily="18" charset="0"/>
                <a:cs typeface="Times New Roman" panose="02020603050405020304" pitchFamily="18" charset="0"/>
              </a:rPr>
              <a:t>They </a:t>
            </a:r>
            <a:r>
              <a:rPr lang="en-US" altLang="zh-CN" dirty="0">
                <a:latin typeface="Times New Roman" panose="02020603050405020304" pitchFamily="18" charset="0"/>
                <a:cs typeface="Times New Roman" panose="02020603050405020304" pitchFamily="18" charset="0"/>
              </a:rPr>
              <a:t>might even like to </a:t>
            </a:r>
            <a:r>
              <a:rPr lang="en-US" altLang="zh-CN" b="1" dirty="0">
                <a:solidFill>
                  <a:srgbClr val="0000FF"/>
                </a:solidFill>
                <a:latin typeface="Times New Roman" panose="02020603050405020304" pitchFamily="18" charset="0"/>
                <a:cs typeface="Times New Roman" panose="02020603050405020304" pitchFamily="18" charset="0"/>
              </a:rPr>
              <a:t>have a go </a:t>
            </a:r>
            <a:r>
              <a:rPr lang="en-US" altLang="zh-CN" dirty="0">
                <a:latin typeface="Times New Roman" panose="02020603050405020304" pitchFamily="18" charset="0"/>
                <a:cs typeface="Times New Roman" panose="02020603050405020304" pitchFamily="18" charset="0"/>
              </a:rPr>
              <a:t>at </a:t>
            </a:r>
            <a:r>
              <a:rPr lang="en-US" altLang="zh-CN" b="1" dirty="0">
                <a:solidFill>
                  <a:srgbClr val="FF0000"/>
                </a:solidFill>
                <a:latin typeface="Times New Roman" panose="02020603050405020304" pitchFamily="18" charset="0"/>
                <a:cs typeface="Times New Roman" panose="02020603050405020304" pitchFamily="18" charset="0"/>
              </a:rPr>
              <a:t>doing </a:t>
            </a:r>
            <a:r>
              <a:rPr lang="en-US" altLang="zh-CN" b="1" u="sng" dirty="0">
                <a:solidFill>
                  <a:srgbClr val="FF0000"/>
                </a:solidFill>
                <a:latin typeface="Times New Roman" panose="02020603050405020304" pitchFamily="18" charset="0"/>
                <a:cs typeface="Times New Roman" panose="02020603050405020304" pitchFamily="18" charset="0"/>
              </a:rPr>
              <a:t>the exercise.</a:t>
            </a:r>
            <a:endParaRPr lang="en-US" altLang="zh-CN" b="1" u="sng" dirty="0">
              <a:solidFill>
                <a:srgbClr val="FF0000"/>
              </a:solidFill>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D. </a:t>
            </a:r>
            <a:r>
              <a:rPr lang="en-US" altLang="zh-CN" b="1" u="sng" dirty="0">
                <a:latin typeface="Times New Roman" panose="02020603050405020304" pitchFamily="18" charset="0"/>
                <a:cs typeface="Times New Roman" panose="02020603050405020304" pitchFamily="18" charset="0"/>
              </a:rPr>
              <a:t>It</a:t>
            </a:r>
            <a:r>
              <a:rPr lang="en-US" altLang="zh-CN" dirty="0">
                <a:latin typeface="Times New Roman" panose="02020603050405020304" pitchFamily="18" charset="0"/>
                <a:cs typeface="Times New Roman" panose="02020603050405020304" pitchFamily="18" charset="0"/>
              </a:rPr>
              <a:t>’s just as important </a:t>
            </a:r>
            <a:r>
              <a:rPr lang="en-US" altLang="zh-CN" b="1" u="sng" dirty="0">
                <a:latin typeface="Times New Roman" panose="02020603050405020304" pitchFamily="18" charset="0"/>
                <a:cs typeface="Times New Roman" panose="02020603050405020304" pitchFamily="18" charset="0"/>
              </a:rPr>
              <a:t>to </a:t>
            </a:r>
            <a:r>
              <a:rPr lang="en-US" altLang="zh-CN" b="1" u="sng" dirty="0">
                <a:solidFill>
                  <a:srgbClr val="C00000"/>
                </a:solidFill>
                <a:latin typeface="Times New Roman" panose="02020603050405020304" pitchFamily="18" charset="0"/>
                <a:cs typeface="Times New Roman" panose="02020603050405020304" pitchFamily="18" charset="0"/>
              </a:rPr>
              <a:t>show </a:t>
            </a:r>
            <a:r>
              <a:rPr lang="en-US" altLang="zh-CN" b="1" u="sng" dirty="0">
                <a:latin typeface="Times New Roman" panose="02020603050405020304" pitchFamily="18" charset="0"/>
                <a:cs typeface="Times New Roman" panose="02020603050405020304" pitchFamily="18" charset="0"/>
              </a:rPr>
              <a:t>yourself some </a:t>
            </a:r>
            <a:r>
              <a:rPr lang="en-US" altLang="zh-CN" b="1" u="sng" dirty="0">
                <a:solidFill>
                  <a:srgbClr val="C00000"/>
                </a:solidFill>
                <a:latin typeface="Times New Roman" panose="02020603050405020304" pitchFamily="18" charset="0"/>
                <a:cs typeface="Times New Roman" panose="02020603050405020304" pitchFamily="18" charset="0"/>
              </a:rPr>
              <a:t>forgiveness.</a:t>
            </a:r>
            <a:endParaRPr lang="en-US" altLang="zh-CN" b="1" u="sng" dirty="0">
              <a:solidFill>
                <a:srgbClr val="C00000"/>
              </a:solidFill>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E. It </a:t>
            </a:r>
            <a:r>
              <a:rPr lang="en-US" altLang="zh-CN" b="1" dirty="0">
                <a:solidFill>
                  <a:srgbClr val="C00000"/>
                </a:solidFill>
                <a:latin typeface="Times New Roman" panose="02020603050405020304" pitchFamily="18" charset="0"/>
                <a:cs typeface="Times New Roman" panose="02020603050405020304" pitchFamily="18" charset="0"/>
              </a:rPr>
              <a:t>doesn’t mean </a:t>
            </a:r>
            <a:r>
              <a:rPr lang="en-US" altLang="zh-CN" dirty="0">
                <a:latin typeface="Times New Roman" panose="02020603050405020304" pitchFamily="18" charset="0"/>
                <a:cs typeface="Times New Roman" panose="02020603050405020304" pitchFamily="18" charset="0"/>
              </a:rPr>
              <a:t>you have to </a:t>
            </a:r>
            <a:r>
              <a:rPr lang="en-US" altLang="zh-CN" b="1" dirty="0">
                <a:solidFill>
                  <a:srgbClr val="C00000"/>
                </a:solidFill>
                <a:latin typeface="Times New Roman" panose="02020603050405020304" pitchFamily="18" charset="0"/>
                <a:cs typeface="Times New Roman" panose="02020603050405020304" pitchFamily="18" charset="0"/>
              </a:rPr>
              <a:t>ignore </a:t>
            </a:r>
            <a:r>
              <a:rPr lang="en-US" altLang="zh-CN" b="1" dirty="0">
                <a:solidFill>
                  <a:srgbClr val="0000FF"/>
                </a:solidFill>
                <a:latin typeface="Times New Roman" panose="02020603050405020304" pitchFamily="18" charset="0"/>
                <a:cs typeface="Times New Roman" panose="02020603050405020304" pitchFamily="18" charset="0"/>
              </a:rPr>
              <a:t>what’s happened </a:t>
            </a:r>
            <a:r>
              <a:rPr lang="en-US" altLang="zh-CN" b="1" dirty="0">
                <a:solidFill>
                  <a:srgbClr val="C00000"/>
                </a:solidFill>
                <a:latin typeface="Times New Roman" panose="02020603050405020304" pitchFamily="18" charset="0"/>
                <a:cs typeface="Times New Roman" panose="02020603050405020304" pitchFamily="18" charset="0"/>
              </a:rPr>
              <a:t>or forget it.</a:t>
            </a:r>
            <a:endParaRPr lang="en-US" altLang="zh-CN" b="1" dirty="0">
              <a:solidFill>
                <a:srgbClr val="C00000"/>
              </a:solidFill>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F.  Whatever it is, no matter how small it might seem, write it down.</a:t>
            </a:r>
            <a:endParaRPr lang="en-US" altLang="zh-CN" dirty="0">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G. Whatever </a:t>
            </a:r>
            <a:r>
              <a:rPr lang="en-US" altLang="zh-CN" b="1" dirty="0">
                <a:solidFill>
                  <a:srgbClr val="FF0000"/>
                </a:solidFill>
                <a:latin typeface="Times New Roman" panose="02020603050405020304" pitchFamily="18" charset="0"/>
                <a:cs typeface="Times New Roman" panose="02020603050405020304" pitchFamily="18" charset="0"/>
              </a:rPr>
              <a:t>the mistake, </a:t>
            </a:r>
            <a:r>
              <a:rPr lang="en-US" altLang="zh-CN" dirty="0">
                <a:latin typeface="Times New Roman" panose="02020603050405020304" pitchFamily="18" charset="0"/>
                <a:cs typeface="Times New Roman" panose="02020603050405020304" pitchFamily="18" charset="0"/>
              </a:rPr>
              <a:t>remember it isn’t a fixed aspect of your </a:t>
            </a:r>
            <a:r>
              <a:rPr lang="en-US" altLang="zh-CN" b="1" dirty="0">
                <a:solidFill>
                  <a:srgbClr val="FF0000"/>
                </a:solidFill>
                <a:latin typeface="Times New Roman" panose="02020603050405020304" pitchFamily="18" charset="0"/>
                <a:cs typeface="Times New Roman" panose="02020603050405020304" pitchFamily="18" charset="0"/>
              </a:rPr>
              <a:t>personality.</a:t>
            </a:r>
            <a:endParaRPr lang="en-US" altLang="zh-CN" b="1" dirty="0">
              <a:solidFill>
                <a:srgbClr val="FF0000"/>
              </a:solidFill>
              <a:latin typeface="Times New Roman" panose="02020603050405020304" pitchFamily="18" charset="0"/>
              <a:cs typeface="Times New Roman" panose="02020603050405020304" pitchFamily="18" charset="0"/>
            </a:endParaRPr>
          </a:p>
        </p:txBody>
      </p:sp>
      <p:sp>
        <p:nvSpPr>
          <p:cNvPr id="3" name="内容占位符 2"/>
          <p:cNvSpPr>
            <a:spLocks noGrp="1"/>
          </p:cNvSpPr>
          <p:nvPr>
            <p:custDataLst>
              <p:tags r:id="rId1"/>
            </p:custDataLst>
          </p:nvPr>
        </p:nvSpPr>
        <p:spPr>
          <a:xfrm>
            <a:off x="150177" y="219654"/>
            <a:ext cx="11583352" cy="2057400"/>
          </a:xfrm>
          <a:prstGeom prst="rect">
            <a:avLst/>
          </a:prstGeom>
          <a:solidFill>
            <a:schemeClr val="bg1"/>
          </a:solidFill>
        </p:spPr>
        <p:txBody>
          <a:bodyPr vert="horz" lIns="91440" tIns="45720" rIns="91440" bIns="45720" rtlCol="0"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defTabSz="457200">
              <a:lnSpc>
                <a:spcPct val="100000"/>
              </a:lnSpc>
              <a:spcBef>
                <a:spcPct val="20000"/>
              </a:spcBef>
              <a:spcAft>
                <a:spcPts val="600"/>
              </a:spcAft>
              <a:buClr>
                <a:schemeClr val="tx1"/>
              </a:buClr>
              <a:buSzPct val="80000"/>
              <a:buNone/>
              <a:defRPr/>
            </a:pPr>
            <a:r>
              <a:rPr kumimoji="0" lang="en-US" altLang="zh-CN" sz="3200" i="0" strike="noStrike" kern="100" cap="none" spc="0" normalizeH="0" baseline="0" noProof="0" dirty="0">
                <a:ln>
                  <a:noFill/>
                </a:ln>
                <a:effectLst/>
                <a:uLnTx/>
                <a:uFillTx/>
                <a:latin typeface="Times New Roman" panose="02020603050405020304" pitchFamily="18" charset="0"/>
                <a:cs typeface="Times New Roman" panose="02020603050405020304" pitchFamily="18" charset="0"/>
              </a:rPr>
              <a:t>          </a:t>
            </a:r>
            <a:r>
              <a:rPr lang="en-US" altLang="zh-CN" sz="3200" b="1" kern="100" dirty="0">
                <a:latin typeface="Times New Roman" panose="02020603050405020304" pitchFamily="18" charset="0"/>
                <a:cs typeface="Times New Roman" panose="02020603050405020304" pitchFamily="18" charset="0"/>
              </a:rPr>
              <a:t>In a journal or on a piece of paper, put the heading “</a:t>
            </a:r>
            <a:r>
              <a:rPr lang="en-US" altLang="zh-CN" sz="3200" b="1" kern="100" dirty="0">
                <a:solidFill>
                  <a:srgbClr val="FF0000"/>
                </a:solidFill>
                <a:latin typeface="Times New Roman" panose="02020603050405020304" pitchFamily="18" charset="0"/>
                <a:cs typeface="Times New Roman" panose="02020603050405020304" pitchFamily="18" charset="0"/>
              </a:rPr>
              <a:t>Personal strengths.” </a:t>
            </a:r>
            <a:r>
              <a:rPr lang="en-US" altLang="zh-CN" sz="3200" b="1" kern="100" dirty="0">
                <a:latin typeface="Times New Roman" panose="02020603050405020304" pitchFamily="18" charset="0"/>
                <a:cs typeface="Times New Roman" panose="02020603050405020304" pitchFamily="18" charset="0"/>
              </a:rPr>
              <a:t>____37____ Are you </a:t>
            </a:r>
            <a:r>
              <a:rPr lang="en-US" altLang="zh-CN" sz="3200" b="1" kern="100" dirty="0">
                <a:solidFill>
                  <a:srgbClr val="CC00FF"/>
                </a:solidFill>
                <a:latin typeface="Times New Roman" panose="02020603050405020304" pitchFamily="18" charset="0"/>
                <a:cs typeface="Times New Roman" panose="02020603050405020304" pitchFamily="18" charset="0"/>
              </a:rPr>
              <a:t>caring?</a:t>
            </a:r>
            <a:r>
              <a:rPr lang="en-US" altLang="zh-CN" sz="3200" b="1" kern="100" dirty="0">
                <a:latin typeface="Times New Roman" panose="02020603050405020304" pitchFamily="18" charset="0"/>
                <a:cs typeface="Times New Roman" panose="02020603050405020304" pitchFamily="18" charset="0"/>
              </a:rPr>
              <a:t> </a:t>
            </a:r>
            <a:r>
              <a:rPr lang="en-US" altLang="zh-CN" sz="3200" b="1" kern="100" dirty="0">
                <a:solidFill>
                  <a:srgbClr val="CC00FF"/>
                </a:solidFill>
                <a:latin typeface="Times New Roman" panose="02020603050405020304" pitchFamily="18" charset="0"/>
                <a:cs typeface="Times New Roman" panose="02020603050405020304" pitchFamily="18" charset="0"/>
              </a:rPr>
              <a:t>Creative?</a:t>
            </a:r>
            <a:r>
              <a:rPr lang="en-US" altLang="zh-CN" sz="3200" b="1" kern="100" dirty="0">
                <a:latin typeface="Times New Roman" panose="02020603050405020304" pitchFamily="18" charset="0"/>
                <a:cs typeface="Times New Roman" panose="02020603050405020304" pitchFamily="18" charset="0"/>
              </a:rPr>
              <a:t> </a:t>
            </a:r>
            <a:r>
              <a:rPr lang="en-US" altLang="zh-CN" sz="3200" b="1" kern="100" dirty="0">
                <a:solidFill>
                  <a:srgbClr val="CC00FF"/>
                </a:solidFill>
                <a:latin typeface="Times New Roman" panose="02020603050405020304" pitchFamily="18" charset="0"/>
                <a:cs typeface="Times New Roman" panose="02020603050405020304" pitchFamily="18" charset="0"/>
              </a:rPr>
              <a:t>Generous? A good listener? Fun to be around? </a:t>
            </a:r>
            <a:r>
              <a:rPr lang="en-US" altLang="zh-CN" sz="3200" b="1" kern="100" dirty="0">
                <a:latin typeface="Times New Roman" panose="02020603050405020304" pitchFamily="18" charset="0"/>
                <a:cs typeface="Times New Roman" panose="02020603050405020304" pitchFamily="18" charset="0"/>
              </a:rPr>
              <a:t>They don’t have to be world-changing, just aspects of your personality that you’re proud of.</a:t>
            </a:r>
            <a:endParaRPr lang="en-US" altLang="zh-CN" sz="3200" kern="100" dirty="0">
              <a:latin typeface="Times New Roman" panose="02020603050405020304" pitchFamily="18" charset="0"/>
              <a:cs typeface="Times New Roman" panose="02020603050405020304" pitchFamily="18" charset="0"/>
            </a:endParaRPr>
          </a:p>
        </p:txBody>
      </p:sp>
      <p:sp>
        <p:nvSpPr>
          <p:cNvPr id="2" name="文本框 1"/>
          <p:cNvSpPr txBox="1"/>
          <p:nvPr>
            <p:custDataLst>
              <p:tags r:id="rId2"/>
            </p:custDataLst>
          </p:nvPr>
        </p:nvSpPr>
        <p:spPr>
          <a:xfrm>
            <a:off x="150177" y="5134212"/>
            <a:ext cx="12041823" cy="523220"/>
          </a:xfrm>
          <a:prstGeom prst="rect">
            <a:avLst/>
          </a:prstGeom>
          <a:solidFill>
            <a:schemeClr val="bg1"/>
          </a:solidFill>
          <a:ln w="28575">
            <a:solidFill>
              <a:schemeClr val="accent1"/>
            </a:solidFill>
          </a:ln>
        </p:spPr>
        <p:txBody>
          <a:bodyPr wrap="square" rtlCol="0">
            <a:spAutoFit/>
          </a:bodyPr>
          <a:lstStyle/>
          <a:p>
            <a:pPr algn="ctr"/>
            <a:r>
              <a:rPr lang="en-US" altLang="zh-CN" sz="2800" b="1" dirty="0">
                <a:solidFill>
                  <a:srgbClr val="FF0000"/>
                </a:solidFill>
                <a:ea typeface="等线" panose="02010600030101010101" pitchFamily="2" charset="-122"/>
                <a:cs typeface="等线" panose="02010600030101010101" pitchFamily="2" charset="-122"/>
                <a:sym typeface="+mn-ea"/>
              </a:rPr>
              <a:t>37 </a:t>
            </a:r>
            <a:r>
              <a:rPr lang="zh-CN" altLang="en-US" sz="2800" b="1" dirty="0">
                <a:solidFill>
                  <a:srgbClr val="FF0000"/>
                </a:solidFill>
                <a:ea typeface="等线" panose="02010600030101010101" pitchFamily="2" charset="-122"/>
                <a:cs typeface="等线" panose="02010600030101010101" pitchFamily="2" charset="-122"/>
                <a:sym typeface="+mn-ea"/>
              </a:rPr>
              <a:t>段中题： </a:t>
            </a:r>
            <a:r>
              <a:rPr lang="en-US" altLang="zh-CN" sz="2800" b="1" dirty="0">
                <a:solidFill>
                  <a:srgbClr val="FF0000"/>
                </a:solidFill>
                <a:ea typeface="等线" panose="02010600030101010101" pitchFamily="2" charset="-122"/>
                <a:cs typeface="等线" panose="02010600030101010101" pitchFamily="2" charset="-122"/>
                <a:sym typeface="+mn-ea"/>
              </a:rPr>
              <a:t>personal strengths = the characteristics you like </a:t>
            </a:r>
            <a:endParaRPr lang="zh-CN" altLang="en-US" sz="2800" b="1" dirty="0">
              <a:solidFill>
                <a:srgbClr val="FF0000"/>
              </a:solidFill>
              <a:ea typeface="等线" panose="02010600030101010101" pitchFamily="2" charset="-122"/>
              <a:cs typeface="等线" panose="02010600030101010101" pitchFamily="2" charset="-122"/>
              <a:sym typeface="+mn-ea"/>
            </a:endParaRPr>
          </a:p>
        </p:txBody>
      </p:sp>
      <p:cxnSp>
        <p:nvCxnSpPr>
          <p:cNvPr id="6" name="直接箭头连接符 5"/>
          <p:cNvCxnSpPr/>
          <p:nvPr/>
        </p:nvCxnSpPr>
        <p:spPr>
          <a:xfrm flipH="1">
            <a:off x="4057650" y="1312931"/>
            <a:ext cx="618089" cy="235105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7" name="心形 6"/>
          <p:cNvSpPr/>
          <p:nvPr/>
        </p:nvSpPr>
        <p:spPr>
          <a:xfrm>
            <a:off x="94214" y="3659469"/>
            <a:ext cx="385445" cy="415925"/>
          </a:xfrm>
          <a:prstGeom prst="heart">
            <a:avLst/>
          </a:prstGeom>
          <a:solidFill>
            <a:srgbClr val="FF0000"/>
          </a:solidFill>
          <a:ln>
            <a:solidFill>
              <a:srgbClr val="C00000"/>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zh-CN" altLang="en-US">
              <a:solidFill>
                <a:srgbClr val="FF0000"/>
              </a:solidFill>
            </a:endParaRPr>
          </a:p>
        </p:txBody>
      </p:sp>
      <p:cxnSp>
        <p:nvCxnSpPr>
          <p:cNvPr id="9" name="直接箭头连接符 8"/>
          <p:cNvCxnSpPr/>
          <p:nvPr/>
        </p:nvCxnSpPr>
        <p:spPr>
          <a:xfrm flipH="1">
            <a:off x="4366694" y="1371600"/>
            <a:ext cx="1910281" cy="2375685"/>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4" name="直接箭头连接符 13"/>
          <p:cNvCxnSpPr/>
          <p:nvPr/>
        </p:nvCxnSpPr>
        <p:spPr>
          <a:xfrm flipH="1">
            <a:off x="4162425" y="949697"/>
            <a:ext cx="4476750" cy="2755528"/>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7" name="直接箭头连接符 16"/>
          <p:cNvCxnSpPr/>
          <p:nvPr/>
        </p:nvCxnSpPr>
        <p:spPr>
          <a:xfrm>
            <a:off x="1208564" y="1371600"/>
            <a:ext cx="2724639" cy="2333625"/>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8" name="直接箭头连接符 17"/>
          <p:cNvCxnSpPr/>
          <p:nvPr/>
        </p:nvCxnSpPr>
        <p:spPr>
          <a:xfrm>
            <a:off x="2456414" y="949697"/>
            <a:ext cx="1601236" cy="2797588"/>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20" name="直接箭头连接符 19"/>
          <p:cNvCxnSpPr/>
          <p:nvPr/>
        </p:nvCxnSpPr>
        <p:spPr>
          <a:xfrm flipH="1">
            <a:off x="4366694" y="949697"/>
            <a:ext cx="5882206" cy="2714284"/>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pic>
        <p:nvPicPr>
          <p:cNvPr id="5124" name="图片 6" descr="logo横版 png"/>
          <p:cNvPicPr>
            <a:picLocks noChangeAspect="1"/>
          </p:cNvPicPr>
          <p:nvPr/>
        </p:nvPicPr>
        <p:blipFill>
          <a:blip r:embed="rId3"/>
          <a:stretch>
            <a:fillRect/>
          </a:stretch>
        </p:blipFill>
        <p:spPr>
          <a:xfrm>
            <a:off x="11477625" y="82550"/>
            <a:ext cx="608013" cy="642938"/>
          </a:xfrm>
          <a:prstGeom prst="rect">
            <a:avLst/>
          </a:prstGeom>
          <a:noFill/>
          <a:ln w="9525">
            <a:noFill/>
          </a:ln>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blinds(horizontal)">
                                      <p:cBhvr>
                                        <p:cTn id="31" dur="500"/>
                                        <p:tgtEl>
                                          <p:spTgt spid="2"/>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2"/>
          <p:cNvSpPr txBox="1"/>
          <p:nvPr/>
        </p:nvSpPr>
        <p:spPr>
          <a:xfrm>
            <a:off x="0" y="3016577"/>
            <a:ext cx="12199379" cy="3841423"/>
          </a:xfrm>
          <a:prstGeom prst="rect">
            <a:avLst/>
          </a:prstGeom>
          <a:solidFill>
            <a:schemeClr val="bg1"/>
          </a:solidFill>
          <a:ln>
            <a:solidFill>
              <a:schemeClr val="accent6">
                <a:lumMod val="75000"/>
              </a:schemeClr>
            </a:solidFill>
          </a:ln>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A. </a:t>
            </a:r>
            <a:r>
              <a:rPr lang="en-US" altLang="zh-CN" b="1" dirty="0">
                <a:solidFill>
                  <a:srgbClr val="FF0000"/>
                </a:solidFill>
                <a:latin typeface="Times New Roman" panose="02020603050405020304" pitchFamily="18" charset="0"/>
                <a:cs typeface="Times New Roman" panose="02020603050405020304" pitchFamily="18" charset="0"/>
              </a:rPr>
              <a:t>A little self-forgiveness</a:t>
            </a:r>
            <a:r>
              <a:rPr lang="en-US" altLang="zh-CN" b="1" dirty="0">
                <a:solidFill>
                  <a:srgbClr val="0000FF"/>
                </a:solidFill>
                <a:latin typeface="Times New Roman" panose="02020603050405020304" pitchFamily="18" charset="0"/>
                <a:cs typeface="Times New Roman" panose="02020603050405020304" pitchFamily="18" charset="0"/>
              </a:rPr>
              <a:t> also </a:t>
            </a:r>
            <a:r>
              <a:rPr lang="en-US" altLang="zh-CN" dirty="0">
                <a:latin typeface="Times New Roman" panose="02020603050405020304" pitchFamily="18" charset="0"/>
                <a:cs typeface="Times New Roman" panose="02020603050405020304" pitchFamily="18" charset="0"/>
              </a:rPr>
              <a:t>goes a long way.</a:t>
            </a:r>
            <a:endParaRPr lang="en-US" altLang="zh-CN" dirty="0">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B. Now list all</a:t>
            </a:r>
            <a:r>
              <a:rPr lang="en-US" altLang="zh-CN" b="1" dirty="0">
                <a:solidFill>
                  <a:srgbClr val="FF0000"/>
                </a:solidFill>
                <a:latin typeface="Times New Roman" panose="02020603050405020304" pitchFamily="18" charset="0"/>
                <a:cs typeface="Times New Roman" panose="02020603050405020304" pitchFamily="18" charset="0"/>
              </a:rPr>
              <a:t> </a:t>
            </a:r>
            <a:r>
              <a:rPr lang="en-US" altLang="zh-CN" b="1" dirty="0">
                <a:solidFill>
                  <a:srgbClr val="CC00FF"/>
                </a:solidFill>
                <a:latin typeface="Times New Roman" panose="02020603050405020304" pitchFamily="18" charset="0"/>
                <a:cs typeface="Times New Roman" panose="02020603050405020304" pitchFamily="18" charset="0"/>
              </a:rPr>
              <a:t>the characteristics </a:t>
            </a:r>
            <a:r>
              <a:rPr lang="en-US" altLang="zh-CN" b="1" dirty="0">
                <a:solidFill>
                  <a:srgbClr val="FF0000"/>
                </a:solidFill>
                <a:latin typeface="Times New Roman" panose="02020603050405020304" pitchFamily="18" charset="0"/>
                <a:cs typeface="Times New Roman" panose="02020603050405020304" pitchFamily="18" charset="0"/>
              </a:rPr>
              <a:t>you like </a:t>
            </a:r>
            <a:r>
              <a:rPr lang="en-US" altLang="zh-CN" dirty="0">
                <a:latin typeface="Times New Roman" panose="02020603050405020304" pitchFamily="18" charset="0"/>
                <a:cs typeface="Times New Roman" panose="02020603050405020304" pitchFamily="18" charset="0"/>
              </a:rPr>
              <a:t>about yourself.</a:t>
            </a:r>
            <a:endParaRPr lang="en-US" altLang="zh-CN" dirty="0">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C. </a:t>
            </a:r>
            <a:r>
              <a:rPr lang="en-US" altLang="zh-CN" b="1" dirty="0">
                <a:solidFill>
                  <a:srgbClr val="FF0000"/>
                </a:solidFill>
                <a:latin typeface="Times New Roman" panose="02020603050405020304" pitchFamily="18" charset="0"/>
                <a:cs typeface="Times New Roman" panose="02020603050405020304" pitchFamily="18" charset="0"/>
              </a:rPr>
              <a:t>They </a:t>
            </a:r>
            <a:r>
              <a:rPr lang="en-US" altLang="zh-CN" dirty="0">
                <a:latin typeface="Times New Roman" panose="02020603050405020304" pitchFamily="18" charset="0"/>
                <a:cs typeface="Times New Roman" panose="02020603050405020304" pitchFamily="18" charset="0"/>
              </a:rPr>
              <a:t>might even like to </a:t>
            </a:r>
            <a:r>
              <a:rPr lang="en-US" altLang="zh-CN" b="1" dirty="0">
                <a:solidFill>
                  <a:srgbClr val="0000FF"/>
                </a:solidFill>
                <a:latin typeface="Times New Roman" panose="02020603050405020304" pitchFamily="18" charset="0"/>
                <a:cs typeface="Times New Roman" panose="02020603050405020304" pitchFamily="18" charset="0"/>
              </a:rPr>
              <a:t>have a go </a:t>
            </a:r>
            <a:r>
              <a:rPr lang="en-US" altLang="zh-CN" dirty="0">
                <a:latin typeface="Times New Roman" panose="02020603050405020304" pitchFamily="18" charset="0"/>
                <a:cs typeface="Times New Roman" panose="02020603050405020304" pitchFamily="18" charset="0"/>
              </a:rPr>
              <a:t>at </a:t>
            </a:r>
            <a:r>
              <a:rPr lang="en-US" altLang="zh-CN" b="1" dirty="0">
                <a:solidFill>
                  <a:srgbClr val="FF0000"/>
                </a:solidFill>
                <a:latin typeface="Times New Roman" panose="02020603050405020304" pitchFamily="18" charset="0"/>
                <a:cs typeface="Times New Roman" panose="02020603050405020304" pitchFamily="18" charset="0"/>
              </a:rPr>
              <a:t>doing </a:t>
            </a:r>
            <a:r>
              <a:rPr lang="en-US" altLang="zh-CN" b="1" u="sng" dirty="0">
                <a:solidFill>
                  <a:srgbClr val="FF0000"/>
                </a:solidFill>
                <a:latin typeface="Times New Roman" panose="02020603050405020304" pitchFamily="18" charset="0"/>
                <a:cs typeface="Times New Roman" panose="02020603050405020304" pitchFamily="18" charset="0"/>
              </a:rPr>
              <a:t>the exercise.</a:t>
            </a:r>
            <a:endParaRPr lang="en-US" altLang="zh-CN" b="1" u="sng" dirty="0">
              <a:solidFill>
                <a:srgbClr val="FF0000"/>
              </a:solidFill>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D. </a:t>
            </a:r>
            <a:r>
              <a:rPr lang="en-US" altLang="zh-CN" b="1" u="sng" dirty="0">
                <a:latin typeface="Times New Roman" panose="02020603050405020304" pitchFamily="18" charset="0"/>
                <a:cs typeface="Times New Roman" panose="02020603050405020304" pitchFamily="18" charset="0"/>
              </a:rPr>
              <a:t>It</a:t>
            </a:r>
            <a:r>
              <a:rPr lang="en-US" altLang="zh-CN" dirty="0">
                <a:latin typeface="Times New Roman" panose="02020603050405020304" pitchFamily="18" charset="0"/>
                <a:cs typeface="Times New Roman" panose="02020603050405020304" pitchFamily="18" charset="0"/>
              </a:rPr>
              <a:t>’s just as important </a:t>
            </a:r>
            <a:r>
              <a:rPr lang="en-US" altLang="zh-CN" b="1" u="sng" dirty="0">
                <a:latin typeface="Times New Roman" panose="02020603050405020304" pitchFamily="18" charset="0"/>
                <a:cs typeface="Times New Roman" panose="02020603050405020304" pitchFamily="18" charset="0"/>
              </a:rPr>
              <a:t>to </a:t>
            </a:r>
            <a:r>
              <a:rPr lang="en-US" altLang="zh-CN" b="1" u="sng" dirty="0">
                <a:solidFill>
                  <a:srgbClr val="C00000"/>
                </a:solidFill>
                <a:latin typeface="Times New Roman" panose="02020603050405020304" pitchFamily="18" charset="0"/>
                <a:cs typeface="Times New Roman" panose="02020603050405020304" pitchFamily="18" charset="0"/>
              </a:rPr>
              <a:t>show </a:t>
            </a:r>
            <a:r>
              <a:rPr lang="en-US" altLang="zh-CN" b="1" u="sng" dirty="0">
                <a:latin typeface="Times New Roman" panose="02020603050405020304" pitchFamily="18" charset="0"/>
                <a:cs typeface="Times New Roman" panose="02020603050405020304" pitchFamily="18" charset="0"/>
              </a:rPr>
              <a:t>yourself some </a:t>
            </a:r>
            <a:r>
              <a:rPr lang="en-US" altLang="zh-CN" b="1" u="sng" dirty="0">
                <a:solidFill>
                  <a:srgbClr val="C00000"/>
                </a:solidFill>
                <a:latin typeface="Times New Roman" panose="02020603050405020304" pitchFamily="18" charset="0"/>
                <a:cs typeface="Times New Roman" panose="02020603050405020304" pitchFamily="18" charset="0"/>
              </a:rPr>
              <a:t>forgiveness.</a:t>
            </a:r>
            <a:endParaRPr lang="en-US" altLang="zh-CN" b="1" u="sng" dirty="0">
              <a:solidFill>
                <a:srgbClr val="C00000"/>
              </a:solidFill>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E. It </a:t>
            </a:r>
            <a:r>
              <a:rPr lang="en-US" altLang="zh-CN" b="1" dirty="0">
                <a:solidFill>
                  <a:srgbClr val="C00000"/>
                </a:solidFill>
                <a:latin typeface="Times New Roman" panose="02020603050405020304" pitchFamily="18" charset="0"/>
                <a:cs typeface="Times New Roman" panose="02020603050405020304" pitchFamily="18" charset="0"/>
              </a:rPr>
              <a:t>doesn’t mean </a:t>
            </a:r>
            <a:r>
              <a:rPr lang="en-US" altLang="zh-CN" dirty="0">
                <a:latin typeface="Times New Roman" panose="02020603050405020304" pitchFamily="18" charset="0"/>
                <a:cs typeface="Times New Roman" panose="02020603050405020304" pitchFamily="18" charset="0"/>
              </a:rPr>
              <a:t>you have to </a:t>
            </a:r>
            <a:r>
              <a:rPr lang="en-US" altLang="zh-CN" b="1" dirty="0">
                <a:solidFill>
                  <a:srgbClr val="C00000"/>
                </a:solidFill>
                <a:latin typeface="Times New Roman" panose="02020603050405020304" pitchFamily="18" charset="0"/>
                <a:cs typeface="Times New Roman" panose="02020603050405020304" pitchFamily="18" charset="0"/>
              </a:rPr>
              <a:t>ignore </a:t>
            </a:r>
            <a:r>
              <a:rPr lang="en-US" altLang="zh-CN" b="1" dirty="0">
                <a:solidFill>
                  <a:srgbClr val="0000FF"/>
                </a:solidFill>
                <a:latin typeface="Times New Roman" panose="02020603050405020304" pitchFamily="18" charset="0"/>
                <a:cs typeface="Times New Roman" panose="02020603050405020304" pitchFamily="18" charset="0"/>
              </a:rPr>
              <a:t>what’s happened </a:t>
            </a:r>
            <a:r>
              <a:rPr lang="en-US" altLang="zh-CN" b="1" dirty="0">
                <a:solidFill>
                  <a:srgbClr val="C00000"/>
                </a:solidFill>
                <a:latin typeface="Times New Roman" panose="02020603050405020304" pitchFamily="18" charset="0"/>
                <a:cs typeface="Times New Roman" panose="02020603050405020304" pitchFamily="18" charset="0"/>
              </a:rPr>
              <a:t>or forget it.</a:t>
            </a:r>
            <a:endParaRPr lang="en-US" altLang="zh-CN" b="1" dirty="0">
              <a:solidFill>
                <a:srgbClr val="C00000"/>
              </a:solidFill>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F.  Whatever </a:t>
            </a:r>
            <a:r>
              <a:rPr lang="en-US" altLang="zh-CN" b="1" dirty="0">
                <a:solidFill>
                  <a:srgbClr val="CC00FF"/>
                </a:solidFill>
                <a:latin typeface="Times New Roman" panose="02020603050405020304" pitchFamily="18" charset="0"/>
                <a:cs typeface="Times New Roman" panose="02020603050405020304" pitchFamily="18" charset="0"/>
              </a:rPr>
              <a:t>it </a:t>
            </a:r>
            <a:r>
              <a:rPr lang="en-US" altLang="zh-CN" dirty="0">
                <a:latin typeface="Times New Roman" panose="02020603050405020304" pitchFamily="18" charset="0"/>
                <a:cs typeface="Times New Roman" panose="02020603050405020304" pitchFamily="18" charset="0"/>
              </a:rPr>
              <a:t>is, no matter how small </a:t>
            </a:r>
            <a:r>
              <a:rPr lang="en-US" altLang="zh-CN" b="1" dirty="0">
                <a:solidFill>
                  <a:srgbClr val="CC00FF"/>
                </a:solidFill>
                <a:latin typeface="Times New Roman" panose="02020603050405020304" pitchFamily="18" charset="0"/>
                <a:cs typeface="Times New Roman" panose="02020603050405020304" pitchFamily="18" charset="0"/>
              </a:rPr>
              <a:t>it </a:t>
            </a:r>
            <a:r>
              <a:rPr lang="en-US" altLang="zh-CN" dirty="0">
                <a:latin typeface="Times New Roman" panose="02020603050405020304" pitchFamily="18" charset="0"/>
                <a:cs typeface="Times New Roman" panose="02020603050405020304" pitchFamily="18" charset="0"/>
              </a:rPr>
              <a:t>might seem, write </a:t>
            </a:r>
            <a:r>
              <a:rPr lang="en-US" altLang="zh-CN" b="1" dirty="0">
                <a:solidFill>
                  <a:srgbClr val="CC00FF"/>
                </a:solidFill>
                <a:latin typeface="Times New Roman" panose="02020603050405020304" pitchFamily="18" charset="0"/>
                <a:cs typeface="Times New Roman" panose="02020603050405020304" pitchFamily="18" charset="0"/>
              </a:rPr>
              <a:t>it </a:t>
            </a:r>
            <a:r>
              <a:rPr lang="en-US" altLang="zh-CN" dirty="0">
                <a:latin typeface="Times New Roman" panose="02020603050405020304" pitchFamily="18" charset="0"/>
                <a:cs typeface="Times New Roman" panose="02020603050405020304" pitchFamily="18" charset="0"/>
              </a:rPr>
              <a:t>down.</a:t>
            </a:r>
            <a:endParaRPr lang="en-US" altLang="zh-CN" dirty="0">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G. Whatever </a:t>
            </a:r>
            <a:r>
              <a:rPr lang="en-US" altLang="zh-CN" b="1" dirty="0">
                <a:solidFill>
                  <a:srgbClr val="FF0000"/>
                </a:solidFill>
                <a:latin typeface="Times New Roman" panose="02020603050405020304" pitchFamily="18" charset="0"/>
                <a:cs typeface="Times New Roman" panose="02020603050405020304" pitchFamily="18" charset="0"/>
              </a:rPr>
              <a:t>the mistake, </a:t>
            </a:r>
            <a:r>
              <a:rPr lang="en-US" altLang="zh-CN" dirty="0">
                <a:latin typeface="Times New Roman" panose="02020603050405020304" pitchFamily="18" charset="0"/>
                <a:cs typeface="Times New Roman" panose="02020603050405020304" pitchFamily="18" charset="0"/>
              </a:rPr>
              <a:t>remember it isn’t a fixed aspect of your </a:t>
            </a:r>
            <a:r>
              <a:rPr lang="en-US" altLang="zh-CN" b="1" dirty="0">
                <a:solidFill>
                  <a:srgbClr val="FF0000"/>
                </a:solidFill>
                <a:latin typeface="Times New Roman" panose="02020603050405020304" pitchFamily="18" charset="0"/>
                <a:cs typeface="Times New Roman" panose="02020603050405020304" pitchFamily="18" charset="0"/>
              </a:rPr>
              <a:t>personality.</a:t>
            </a:r>
            <a:endParaRPr lang="en-US" altLang="zh-CN" b="1" dirty="0">
              <a:solidFill>
                <a:srgbClr val="FF0000"/>
              </a:solidFill>
              <a:latin typeface="Times New Roman" panose="02020603050405020304" pitchFamily="18" charset="0"/>
              <a:cs typeface="Times New Roman" panose="02020603050405020304" pitchFamily="18" charset="0"/>
            </a:endParaRPr>
          </a:p>
        </p:txBody>
      </p:sp>
      <p:sp>
        <p:nvSpPr>
          <p:cNvPr id="3" name="内容占位符 2"/>
          <p:cNvSpPr>
            <a:spLocks noGrp="1"/>
          </p:cNvSpPr>
          <p:nvPr>
            <p:custDataLst>
              <p:tags r:id="rId1"/>
            </p:custDataLst>
          </p:nvPr>
        </p:nvSpPr>
        <p:spPr>
          <a:xfrm>
            <a:off x="75164" y="219654"/>
            <a:ext cx="11792985" cy="2104446"/>
          </a:xfrm>
          <a:prstGeom prst="rect">
            <a:avLst/>
          </a:prstGeom>
          <a:solidFill>
            <a:schemeClr val="bg1"/>
          </a:solidFill>
        </p:spPr>
        <p:txBody>
          <a:bodyPr vert="horz" lIns="91440" tIns="45720" rIns="91440" bIns="45720" rtlCol="0"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defTabSz="457200">
              <a:lnSpc>
                <a:spcPct val="100000"/>
              </a:lnSpc>
              <a:spcBef>
                <a:spcPct val="20000"/>
              </a:spcBef>
              <a:spcAft>
                <a:spcPts val="600"/>
              </a:spcAft>
              <a:buClr>
                <a:schemeClr val="tx1"/>
              </a:buClr>
              <a:buSzPct val="80000"/>
              <a:buNone/>
              <a:defRPr/>
            </a:pPr>
            <a:r>
              <a:rPr kumimoji="0" lang="en-US" altLang="zh-CN" sz="3200" i="0" strike="noStrike" kern="100" cap="none" spc="0" normalizeH="0" baseline="0" noProof="0" dirty="0">
                <a:ln>
                  <a:noFill/>
                </a:ln>
                <a:effectLst/>
                <a:uLnTx/>
                <a:uFillTx/>
                <a:latin typeface="Times New Roman" panose="02020603050405020304" pitchFamily="18" charset="0"/>
                <a:cs typeface="Times New Roman" panose="02020603050405020304" pitchFamily="18" charset="0"/>
              </a:rPr>
              <a:t>    </a:t>
            </a:r>
            <a:r>
              <a:rPr lang="en-US" altLang="zh-CN" sz="3200" kern="100" dirty="0">
                <a:latin typeface="Times New Roman" panose="02020603050405020304" pitchFamily="18" charset="0"/>
                <a:cs typeface="Times New Roman" panose="02020603050405020304" pitchFamily="18" charset="0"/>
              </a:rPr>
              <a:t>  At the top of a second page, put the heading “</a:t>
            </a:r>
            <a:r>
              <a:rPr lang="en-US" altLang="zh-CN" sz="3200" b="1" u="sng" kern="100" dirty="0">
                <a:solidFill>
                  <a:srgbClr val="C00000"/>
                </a:solidFill>
                <a:latin typeface="Times New Roman" panose="02020603050405020304" pitchFamily="18" charset="0"/>
                <a:cs typeface="Times New Roman" panose="02020603050405020304" pitchFamily="18" charset="0"/>
              </a:rPr>
              <a:t>Acts of kindness</a:t>
            </a:r>
            <a:r>
              <a:rPr lang="en-US" altLang="zh-CN" sz="3200" kern="100" dirty="0">
                <a:latin typeface="Times New Roman" panose="02020603050405020304" pitchFamily="18" charset="0"/>
                <a:cs typeface="Times New Roman" panose="02020603050405020304" pitchFamily="18" charset="0"/>
              </a:rPr>
              <a:t>.” On this one, list </a:t>
            </a:r>
            <a:r>
              <a:rPr lang="en-US" altLang="zh-CN" sz="3200" kern="100" dirty="0">
                <a:solidFill>
                  <a:srgbClr val="CC00FF"/>
                </a:solidFill>
                <a:latin typeface="Times New Roman" panose="02020603050405020304" pitchFamily="18" charset="0"/>
                <a:cs typeface="Times New Roman" panose="02020603050405020304" pitchFamily="18" charset="0"/>
              </a:rPr>
              <a:t>all the positive things </a:t>
            </a:r>
            <a:r>
              <a:rPr lang="en-US" altLang="zh-CN" sz="3200" i="1" kern="100" dirty="0">
                <a:solidFill>
                  <a:srgbClr val="0000FF"/>
                </a:solidFill>
                <a:latin typeface="Times New Roman" panose="02020603050405020304" pitchFamily="18" charset="0"/>
                <a:cs typeface="Times New Roman" panose="02020603050405020304" pitchFamily="18" charset="0"/>
              </a:rPr>
              <a:t>you’ve done for others.</a:t>
            </a:r>
            <a:r>
              <a:rPr lang="en-US" altLang="zh-CN" sz="3200" kern="100" dirty="0">
                <a:latin typeface="Times New Roman" panose="02020603050405020304" pitchFamily="18" charset="0"/>
                <a:cs typeface="Times New Roman" panose="02020603050405020304" pitchFamily="18" charset="0"/>
              </a:rPr>
              <a:t> </a:t>
            </a:r>
            <a:r>
              <a:rPr lang="en-US" altLang="zh-CN" sz="3200" u="sng" kern="100" dirty="0">
                <a:solidFill>
                  <a:srgbClr val="CC00FF"/>
                </a:solidFill>
                <a:latin typeface="Times New Roman" panose="02020603050405020304" pitchFamily="18" charset="0"/>
                <a:cs typeface="Times New Roman" panose="02020603050405020304" pitchFamily="18" charset="0"/>
              </a:rPr>
              <a:t>It </a:t>
            </a:r>
            <a:r>
              <a:rPr lang="en-US" altLang="zh-CN" sz="3200" kern="100" dirty="0">
                <a:latin typeface="Times New Roman" panose="02020603050405020304" pitchFamily="18" charset="0"/>
                <a:cs typeface="Times New Roman" panose="02020603050405020304" pitchFamily="18" charset="0"/>
              </a:rPr>
              <a:t>might be the time </a:t>
            </a:r>
            <a:r>
              <a:rPr lang="en-US" altLang="zh-CN" sz="3200" u="sng" kern="100" dirty="0">
                <a:solidFill>
                  <a:srgbClr val="CC00FF"/>
                </a:solidFill>
                <a:latin typeface="Times New Roman" panose="02020603050405020304" pitchFamily="18" charset="0"/>
                <a:cs typeface="Times New Roman" panose="02020603050405020304" pitchFamily="18" charset="0"/>
              </a:rPr>
              <a:t>when you helped a friend with their homework, when you did the ironing without being asked, </a:t>
            </a:r>
            <a:r>
              <a:rPr lang="en-US" altLang="zh-CN" sz="3200" kern="100" dirty="0">
                <a:latin typeface="Times New Roman" panose="02020603050405020304" pitchFamily="18" charset="0"/>
                <a:cs typeface="Times New Roman" panose="02020603050405020304" pitchFamily="18" charset="0"/>
              </a:rPr>
              <a:t>or </a:t>
            </a:r>
            <a:r>
              <a:rPr lang="en-US" altLang="zh-CN" sz="3200" u="sng" kern="100" dirty="0">
                <a:solidFill>
                  <a:srgbClr val="CC00FF"/>
                </a:solidFill>
                <a:latin typeface="Times New Roman" panose="02020603050405020304" pitchFamily="18" charset="0"/>
                <a:cs typeface="Times New Roman" panose="02020603050405020304" pitchFamily="18" charset="0"/>
              </a:rPr>
              <a:t>when you baked cookies after the family had had a tiring day.</a:t>
            </a:r>
            <a:r>
              <a:rPr lang="en-US" altLang="zh-CN" sz="3200" u="sng" kern="100" dirty="0">
                <a:latin typeface="Times New Roman" panose="02020603050405020304" pitchFamily="18" charset="0"/>
                <a:cs typeface="Times New Roman" panose="02020603050405020304" pitchFamily="18" charset="0"/>
              </a:rPr>
              <a:t> ____38___</a:t>
            </a:r>
            <a:r>
              <a:rPr lang="en-US" altLang="zh-CN" sz="3200" kern="100" dirty="0">
                <a:latin typeface="Times New Roman" panose="02020603050405020304" pitchFamily="18" charset="0"/>
                <a:cs typeface="Times New Roman" panose="02020603050405020304" pitchFamily="18" charset="0"/>
              </a:rPr>
              <a:t>_</a:t>
            </a:r>
            <a:endParaRPr lang="en-US" altLang="zh-CN" sz="3200" kern="100" dirty="0">
              <a:latin typeface="Times New Roman" panose="02020603050405020304" pitchFamily="18" charset="0"/>
              <a:cs typeface="Times New Roman" panose="02020603050405020304" pitchFamily="18" charset="0"/>
            </a:endParaRPr>
          </a:p>
        </p:txBody>
      </p:sp>
      <p:sp>
        <p:nvSpPr>
          <p:cNvPr id="2" name="文本框 1"/>
          <p:cNvSpPr txBox="1"/>
          <p:nvPr>
            <p:custDataLst>
              <p:tags r:id="rId2"/>
            </p:custDataLst>
          </p:nvPr>
        </p:nvSpPr>
        <p:spPr>
          <a:xfrm>
            <a:off x="-79059" y="3963588"/>
            <a:ext cx="12041823" cy="523220"/>
          </a:xfrm>
          <a:prstGeom prst="rect">
            <a:avLst/>
          </a:prstGeom>
          <a:solidFill>
            <a:schemeClr val="bg1"/>
          </a:solidFill>
          <a:ln w="28575">
            <a:solidFill>
              <a:schemeClr val="accent1"/>
            </a:solidFill>
          </a:ln>
        </p:spPr>
        <p:txBody>
          <a:bodyPr wrap="square" rtlCol="0">
            <a:spAutoFit/>
          </a:bodyPr>
          <a:lstStyle/>
          <a:p>
            <a:pPr algn="ctr"/>
            <a:r>
              <a:rPr lang="en-US" altLang="zh-CN" sz="2800" b="1" dirty="0">
                <a:solidFill>
                  <a:srgbClr val="FF0000"/>
                </a:solidFill>
                <a:ea typeface="等线" panose="02010600030101010101" pitchFamily="2" charset="-122"/>
                <a:cs typeface="等线" panose="02010600030101010101" pitchFamily="2" charset="-122"/>
                <a:sym typeface="+mn-ea"/>
              </a:rPr>
              <a:t>38 </a:t>
            </a:r>
            <a:r>
              <a:rPr lang="zh-CN" altLang="en-US" sz="2800" b="1" dirty="0">
                <a:solidFill>
                  <a:srgbClr val="FF0000"/>
                </a:solidFill>
                <a:ea typeface="等线" panose="02010600030101010101" pitchFamily="2" charset="-122"/>
                <a:cs typeface="等线" panose="02010600030101010101" pitchFamily="2" charset="-122"/>
                <a:sym typeface="+mn-ea"/>
              </a:rPr>
              <a:t>段末题： </a:t>
            </a:r>
            <a:r>
              <a:rPr lang="en-US" altLang="zh-CN" sz="2800" b="1" dirty="0">
                <a:solidFill>
                  <a:srgbClr val="FF0000"/>
                </a:solidFill>
                <a:ea typeface="等线" panose="02010600030101010101" pitchFamily="2" charset="-122"/>
                <a:cs typeface="等线" panose="02010600030101010101" pitchFamily="2" charset="-122"/>
                <a:sym typeface="+mn-ea"/>
              </a:rPr>
              <a:t>acts of kindness ; it </a:t>
            </a:r>
            <a:r>
              <a:rPr lang="zh-CN" altLang="en-US" sz="2800" b="1" dirty="0">
                <a:solidFill>
                  <a:srgbClr val="FF0000"/>
                </a:solidFill>
                <a:ea typeface="等线" panose="02010600030101010101" pitchFamily="2" charset="-122"/>
                <a:cs typeface="等线" panose="02010600030101010101" pitchFamily="2" charset="-122"/>
                <a:sym typeface="+mn-ea"/>
              </a:rPr>
              <a:t>所指是</a:t>
            </a:r>
            <a:r>
              <a:rPr lang="en-US" altLang="zh-CN" sz="2800" b="1" dirty="0">
                <a:solidFill>
                  <a:srgbClr val="FF0000"/>
                </a:solidFill>
                <a:ea typeface="等线" panose="02010600030101010101" pitchFamily="2" charset="-122"/>
                <a:cs typeface="等线" panose="02010600030101010101" pitchFamily="2" charset="-122"/>
                <a:sym typeface="+mn-ea"/>
              </a:rPr>
              <a:t>an act of </a:t>
            </a:r>
            <a:r>
              <a:rPr lang="en-US" altLang="zh-CN" sz="2800" b="1" dirty="0" err="1">
                <a:solidFill>
                  <a:srgbClr val="FF0000"/>
                </a:solidFill>
                <a:ea typeface="等线" panose="02010600030101010101" pitchFamily="2" charset="-122"/>
                <a:cs typeface="等线" panose="02010600030101010101" pitchFamily="2" charset="-122"/>
                <a:sym typeface="+mn-ea"/>
              </a:rPr>
              <a:t>kindeness</a:t>
            </a:r>
            <a:r>
              <a:rPr lang="en-US" altLang="zh-CN" sz="2800" b="1" dirty="0">
                <a:solidFill>
                  <a:srgbClr val="FF0000"/>
                </a:solidFill>
                <a:ea typeface="等线" panose="02010600030101010101" pitchFamily="2" charset="-122"/>
                <a:cs typeface="等线" panose="02010600030101010101" pitchFamily="2" charset="-122"/>
                <a:sym typeface="+mn-ea"/>
              </a:rPr>
              <a:t> </a:t>
            </a:r>
            <a:endParaRPr lang="zh-CN" altLang="en-US" sz="2800" b="1" dirty="0">
              <a:solidFill>
                <a:srgbClr val="FF0000"/>
              </a:solidFill>
              <a:ea typeface="等线" panose="02010600030101010101" pitchFamily="2" charset="-122"/>
              <a:cs typeface="等线" panose="02010600030101010101" pitchFamily="2" charset="-122"/>
              <a:sym typeface="+mn-ea"/>
            </a:endParaRPr>
          </a:p>
        </p:txBody>
      </p:sp>
      <p:sp>
        <p:nvSpPr>
          <p:cNvPr id="7" name="心形 6"/>
          <p:cNvSpPr/>
          <p:nvPr/>
        </p:nvSpPr>
        <p:spPr>
          <a:xfrm>
            <a:off x="75164" y="5841790"/>
            <a:ext cx="385445" cy="415925"/>
          </a:xfrm>
          <a:prstGeom prst="heart">
            <a:avLst/>
          </a:prstGeom>
          <a:solidFill>
            <a:srgbClr val="FF0000"/>
          </a:solidFill>
          <a:ln>
            <a:solidFill>
              <a:srgbClr val="C00000"/>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zh-CN" altLang="en-US">
              <a:solidFill>
                <a:srgbClr val="FF0000"/>
              </a:solidFill>
            </a:endParaRPr>
          </a:p>
        </p:txBody>
      </p:sp>
      <p:cxnSp>
        <p:nvCxnSpPr>
          <p:cNvPr id="9" name="直接箭头连接符 8"/>
          <p:cNvCxnSpPr/>
          <p:nvPr/>
        </p:nvCxnSpPr>
        <p:spPr>
          <a:xfrm flipH="1">
            <a:off x="2114551" y="1028700"/>
            <a:ext cx="8467724" cy="481309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4" name="直接箭头连接符 13"/>
          <p:cNvCxnSpPr/>
          <p:nvPr/>
        </p:nvCxnSpPr>
        <p:spPr>
          <a:xfrm flipH="1">
            <a:off x="8669975" y="1028700"/>
            <a:ext cx="1991359" cy="481309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20" name="直接箭头连接符 19"/>
          <p:cNvCxnSpPr/>
          <p:nvPr/>
        </p:nvCxnSpPr>
        <p:spPr>
          <a:xfrm flipH="1">
            <a:off x="5816381" y="1028700"/>
            <a:ext cx="4870669" cy="481309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pic>
        <p:nvPicPr>
          <p:cNvPr id="5124" name="图片 6" descr="logo横版 png"/>
          <p:cNvPicPr>
            <a:picLocks noChangeAspect="1"/>
          </p:cNvPicPr>
          <p:nvPr/>
        </p:nvPicPr>
        <p:blipFill>
          <a:blip r:embed="rId3"/>
          <a:stretch>
            <a:fillRect/>
          </a:stretch>
        </p:blipFill>
        <p:spPr>
          <a:xfrm>
            <a:off x="11477625" y="82550"/>
            <a:ext cx="608013" cy="642938"/>
          </a:xfrm>
          <a:prstGeom prst="rect">
            <a:avLst/>
          </a:prstGeom>
          <a:noFill/>
          <a:ln w="9525">
            <a:noFill/>
          </a:ln>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blinds(horizontal)">
                                      <p:cBhvr>
                                        <p:cTn id="2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2"/>
          <p:cNvSpPr txBox="1"/>
          <p:nvPr/>
        </p:nvSpPr>
        <p:spPr>
          <a:xfrm>
            <a:off x="0" y="3016577"/>
            <a:ext cx="12199379" cy="3841423"/>
          </a:xfrm>
          <a:prstGeom prst="rect">
            <a:avLst/>
          </a:prstGeom>
          <a:solidFill>
            <a:schemeClr val="bg1"/>
          </a:solidFill>
          <a:ln>
            <a:solidFill>
              <a:schemeClr val="accent6">
                <a:lumMod val="75000"/>
              </a:schemeClr>
            </a:solidFill>
          </a:ln>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A. </a:t>
            </a:r>
            <a:r>
              <a:rPr lang="en-US" altLang="zh-CN" b="1" dirty="0">
                <a:solidFill>
                  <a:srgbClr val="FF0000"/>
                </a:solidFill>
                <a:latin typeface="Times New Roman" panose="02020603050405020304" pitchFamily="18" charset="0"/>
                <a:cs typeface="Times New Roman" panose="02020603050405020304" pitchFamily="18" charset="0"/>
              </a:rPr>
              <a:t>A little self-forgiveness</a:t>
            </a:r>
            <a:r>
              <a:rPr lang="en-US" altLang="zh-CN" b="1" dirty="0">
                <a:solidFill>
                  <a:srgbClr val="0000FF"/>
                </a:solidFill>
                <a:latin typeface="Times New Roman" panose="02020603050405020304" pitchFamily="18" charset="0"/>
                <a:cs typeface="Times New Roman" panose="02020603050405020304" pitchFamily="18" charset="0"/>
              </a:rPr>
              <a:t> also </a:t>
            </a:r>
            <a:r>
              <a:rPr lang="en-US" altLang="zh-CN" dirty="0">
                <a:latin typeface="Times New Roman" panose="02020603050405020304" pitchFamily="18" charset="0"/>
                <a:cs typeface="Times New Roman" panose="02020603050405020304" pitchFamily="18" charset="0"/>
              </a:rPr>
              <a:t>goes a long way.</a:t>
            </a:r>
            <a:endParaRPr lang="en-US" altLang="zh-CN" dirty="0">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B. Now list all</a:t>
            </a:r>
            <a:r>
              <a:rPr lang="en-US" altLang="zh-CN" b="1" dirty="0">
                <a:solidFill>
                  <a:srgbClr val="FF0000"/>
                </a:solidFill>
                <a:latin typeface="Times New Roman" panose="02020603050405020304" pitchFamily="18" charset="0"/>
                <a:cs typeface="Times New Roman" panose="02020603050405020304" pitchFamily="18" charset="0"/>
              </a:rPr>
              <a:t> </a:t>
            </a:r>
            <a:r>
              <a:rPr lang="en-US" altLang="zh-CN" b="1" dirty="0">
                <a:solidFill>
                  <a:srgbClr val="CC00FF"/>
                </a:solidFill>
                <a:latin typeface="Times New Roman" panose="02020603050405020304" pitchFamily="18" charset="0"/>
                <a:cs typeface="Times New Roman" panose="02020603050405020304" pitchFamily="18" charset="0"/>
              </a:rPr>
              <a:t>the characteristics </a:t>
            </a:r>
            <a:r>
              <a:rPr lang="en-US" altLang="zh-CN" b="1" dirty="0">
                <a:solidFill>
                  <a:srgbClr val="FF0000"/>
                </a:solidFill>
                <a:latin typeface="Times New Roman" panose="02020603050405020304" pitchFamily="18" charset="0"/>
                <a:cs typeface="Times New Roman" panose="02020603050405020304" pitchFamily="18" charset="0"/>
              </a:rPr>
              <a:t>you like </a:t>
            </a:r>
            <a:r>
              <a:rPr lang="en-US" altLang="zh-CN" dirty="0">
                <a:latin typeface="Times New Roman" panose="02020603050405020304" pitchFamily="18" charset="0"/>
                <a:cs typeface="Times New Roman" panose="02020603050405020304" pitchFamily="18" charset="0"/>
              </a:rPr>
              <a:t>about yourself.</a:t>
            </a:r>
            <a:endParaRPr lang="en-US" altLang="zh-CN" dirty="0">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C. </a:t>
            </a:r>
            <a:r>
              <a:rPr lang="en-US" altLang="zh-CN" b="1" dirty="0">
                <a:solidFill>
                  <a:srgbClr val="FF0000"/>
                </a:solidFill>
                <a:latin typeface="Times New Roman" panose="02020603050405020304" pitchFamily="18" charset="0"/>
                <a:cs typeface="Times New Roman" panose="02020603050405020304" pitchFamily="18" charset="0"/>
              </a:rPr>
              <a:t>They </a:t>
            </a:r>
            <a:r>
              <a:rPr lang="en-US" altLang="zh-CN" dirty="0">
                <a:latin typeface="Times New Roman" panose="02020603050405020304" pitchFamily="18" charset="0"/>
                <a:cs typeface="Times New Roman" panose="02020603050405020304" pitchFamily="18" charset="0"/>
              </a:rPr>
              <a:t>might even like to </a:t>
            </a:r>
            <a:r>
              <a:rPr lang="en-US" altLang="zh-CN" b="1" dirty="0">
                <a:solidFill>
                  <a:srgbClr val="0000FF"/>
                </a:solidFill>
                <a:latin typeface="Times New Roman" panose="02020603050405020304" pitchFamily="18" charset="0"/>
                <a:cs typeface="Times New Roman" panose="02020603050405020304" pitchFamily="18" charset="0"/>
              </a:rPr>
              <a:t>have a go </a:t>
            </a:r>
            <a:r>
              <a:rPr lang="en-US" altLang="zh-CN" dirty="0">
                <a:latin typeface="Times New Roman" panose="02020603050405020304" pitchFamily="18" charset="0"/>
                <a:cs typeface="Times New Roman" panose="02020603050405020304" pitchFamily="18" charset="0"/>
              </a:rPr>
              <a:t>at </a:t>
            </a:r>
            <a:r>
              <a:rPr lang="en-US" altLang="zh-CN" b="1" u="sng" dirty="0">
                <a:solidFill>
                  <a:srgbClr val="FF0000"/>
                </a:solidFill>
                <a:latin typeface="Times New Roman" panose="02020603050405020304" pitchFamily="18" charset="0"/>
                <a:cs typeface="Times New Roman" panose="02020603050405020304" pitchFamily="18" charset="0"/>
              </a:rPr>
              <a:t>doing the exercise.</a:t>
            </a:r>
            <a:endParaRPr lang="en-US" altLang="zh-CN" b="1" u="sng" dirty="0">
              <a:solidFill>
                <a:srgbClr val="FF0000"/>
              </a:solidFill>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D. </a:t>
            </a:r>
            <a:r>
              <a:rPr lang="en-US" altLang="zh-CN" b="1" u="sng" dirty="0">
                <a:latin typeface="Times New Roman" panose="02020603050405020304" pitchFamily="18" charset="0"/>
                <a:cs typeface="Times New Roman" panose="02020603050405020304" pitchFamily="18" charset="0"/>
              </a:rPr>
              <a:t>It</a:t>
            </a:r>
            <a:r>
              <a:rPr lang="en-US" altLang="zh-CN" dirty="0">
                <a:latin typeface="Times New Roman" panose="02020603050405020304" pitchFamily="18" charset="0"/>
                <a:cs typeface="Times New Roman" panose="02020603050405020304" pitchFamily="18" charset="0"/>
              </a:rPr>
              <a:t>’s just as important </a:t>
            </a:r>
            <a:r>
              <a:rPr lang="en-US" altLang="zh-CN" b="1" u="sng" dirty="0">
                <a:latin typeface="Times New Roman" panose="02020603050405020304" pitchFamily="18" charset="0"/>
                <a:cs typeface="Times New Roman" panose="02020603050405020304" pitchFamily="18" charset="0"/>
              </a:rPr>
              <a:t>to </a:t>
            </a:r>
            <a:r>
              <a:rPr lang="en-US" altLang="zh-CN" b="1" u="sng" dirty="0">
                <a:solidFill>
                  <a:srgbClr val="C00000"/>
                </a:solidFill>
                <a:latin typeface="Times New Roman" panose="02020603050405020304" pitchFamily="18" charset="0"/>
                <a:cs typeface="Times New Roman" panose="02020603050405020304" pitchFamily="18" charset="0"/>
              </a:rPr>
              <a:t>show </a:t>
            </a:r>
            <a:r>
              <a:rPr lang="en-US" altLang="zh-CN" b="1" u="sng" dirty="0">
                <a:latin typeface="Times New Roman" panose="02020603050405020304" pitchFamily="18" charset="0"/>
                <a:cs typeface="Times New Roman" panose="02020603050405020304" pitchFamily="18" charset="0"/>
              </a:rPr>
              <a:t>yourself some </a:t>
            </a:r>
            <a:r>
              <a:rPr lang="en-US" altLang="zh-CN" b="1" u="sng" dirty="0">
                <a:solidFill>
                  <a:srgbClr val="C00000"/>
                </a:solidFill>
                <a:latin typeface="Times New Roman" panose="02020603050405020304" pitchFamily="18" charset="0"/>
                <a:cs typeface="Times New Roman" panose="02020603050405020304" pitchFamily="18" charset="0"/>
              </a:rPr>
              <a:t>forgiveness.</a:t>
            </a:r>
            <a:endParaRPr lang="en-US" altLang="zh-CN" b="1" u="sng" dirty="0">
              <a:solidFill>
                <a:srgbClr val="C00000"/>
              </a:solidFill>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E. It </a:t>
            </a:r>
            <a:r>
              <a:rPr lang="en-US" altLang="zh-CN" b="1" dirty="0">
                <a:solidFill>
                  <a:srgbClr val="C00000"/>
                </a:solidFill>
                <a:latin typeface="Times New Roman" panose="02020603050405020304" pitchFamily="18" charset="0"/>
                <a:cs typeface="Times New Roman" panose="02020603050405020304" pitchFamily="18" charset="0"/>
              </a:rPr>
              <a:t>doesn’t mean </a:t>
            </a:r>
            <a:r>
              <a:rPr lang="en-US" altLang="zh-CN" dirty="0">
                <a:latin typeface="Times New Roman" panose="02020603050405020304" pitchFamily="18" charset="0"/>
                <a:cs typeface="Times New Roman" panose="02020603050405020304" pitchFamily="18" charset="0"/>
              </a:rPr>
              <a:t>you have to </a:t>
            </a:r>
            <a:r>
              <a:rPr lang="en-US" altLang="zh-CN" b="1" dirty="0">
                <a:solidFill>
                  <a:srgbClr val="C00000"/>
                </a:solidFill>
                <a:latin typeface="Times New Roman" panose="02020603050405020304" pitchFamily="18" charset="0"/>
                <a:cs typeface="Times New Roman" panose="02020603050405020304" pitchFamily="18" charset="0"/>
              </a:rPr>
              <a:t>ignore </a:t>
            </a:r>
            <a:r>
              <a:rPr lang="en-US" altLang="zh-CN" b="1" dirty="0">
                <a:solidFill>
                  <a:srgbClr val="0000FF"/>
                </a:solidFill>
                <a:latin typeface="Times New Roman" panose="02020603050405020304" pitchFamily="18" charset="0"/>
                <a:cs typeface="Times New Roman" panose="02020603050405020304" pitchFamily="18" charset="0"/>
              </a:rPr>
              <a:t>what’s happened </a:t>
            </a:r>
            <a:r>
              <a:rPr lang="en-US" altLang="zh-CN" b="1" dirty="0">
                <a:solidFill>
                  <a:srgbClr val="C00000"/>
                </a:solidFill>
                <a:latin typeface="Times New Roman" panose="02020603050405020304" pitchFamily="18" charset="0"/>
                <a:cs typeface="Times New Roman" panose="02020603050405020304" pitchFamily="18" charset="0"/>
              </a:rPr>
              <a:t>or forget it.</a:t>
            </a:r>
            <a:endParaRPr lang="en-US" altLang="zh-CN" b="1" dirty="0">
              <a:solidFill>
                <a:srgbClr val="C00000"/>
              </a:solidFill>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F.  Whatever </a:t>
            </a:r>
            <a:r>
              <a:rPr lang="en-US" altLang="zh-CN" b="1" dirty="0">
                <a:solidFill>
                  <a:srgbClr val="CC00FF"/>
                </a:solidFill>
                <a:latin typeface="Times New Roman" panose="02020603050405020304" pitchFamily="18" charset="0"/>
                <a:cs typeface="Times New Roman" panose="02020603050405020304" pitchFamily="18" charset="0"/>
              </a:rPr>
              <a:t>it </a:t>
            </a:r>
            <a:r>
              <a:rPr lang="en-US" altLang="zh-CN" dirty="0">
                <a:latin typeface="Times New Roman" panose="02020603050405020304" pitchFamily="18" charset="0"/>
                <a:cs typeface="Times New Roman" panose="02020603050405020304" pitchFamily="18" charset="0"/>
              </a:rPr>
              <a:t>is, no matter how small </a:t>
            </a:r>
            <a:r>
              <a:rPr lang="en-US" altLang="zh-CN" b="1" dirty="0">
                <a:solidFill>
                  <a:srgbClr val="CC00FF"/>
                </a:solidFill>
                <a:latin typeface="Times New Roman" panose="02020603050405020304" pitchFamily="18" charset="0"/>
                <a:cs typeface="Times New Roman" panose="02020603050405020304" pitchFamily="18" charset="0"/>
              </a:rPr>
              <a:t>it </a:t>
            </a:r>
            <a:r>
              <a:rPr lang="en-US" altLang="zh-CN" dirty="0">
                <a:latin typeface="Times New Roman" panose="02020603050405020304" pitchFamily="18" charset="0"/>
                <a:cs typeface="Times New Roman" panose="02020603050405020304" pitchFamily="18" charset="0"/>
              </a:rPr>
              <a:t>might seem, write </a:t>
            </a:r>
            <a:r>
              <a:rPr lang="en-US" altLang="zh-CN" b="1" dirty="0">
                <a:solidFill>
                  <a:srgbClr val="CC00FF"/>
                </a:solidFill>
                <a:latin typeface="Times New Roman" panose="02020603050405020304" pitchFamily="18" charset="0"/>
                <a:cs typeface="Times New Roman" panose="02020603050405020304" pitchFamily="18" charset="0"/>
              </a:rPr>
              <a:t>it </a:t>
            </a:r>
            <a:r>
              <a:rPr lang="en-US" altLang="zh-CN" dirty="0">
                <a:latin typeface="Times New Roman" panose="02020603050405020304" pitchFamily="18" charset="0"/>
                <a:cs typeface="Times New Roman" panose="02020603050405020304" pitchFamily="18" charset="0"/>
              </a:rPr>
              <a:t>down.</a:t>
            </a:r>
            <a:endParaRPr lang="en-US" altLang="zh-CN" dirty="0">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G. Whatever </a:t>
            </a:r>
            <a:r>
              <a:rPr lang="en-US" altLang="zh-CN" b="1" dirty="0">
                <a:solidFill>
                  <a:srgbClr val="FF0000"/>
                </a:solidFill>
                <a:latin typeface="Times New Roman" panose="02020603050405020304" pitchFamily="18" charset="0"/>
                <a:cs typeface="Times New Roman" panose="02020603050405020304" pitchFamily="18" charset="0"/>
              </a:rPr>
              <a:t>the mistake, </a:t>
            </a:r>
            <a:r>
              <a:rPr lang="en-US" altLang="zh-CN" dirty="0">
                <a:latin typeface="Times New Roman" panose="02020603050405020304" pitchFamily="18" charset="0"/>
                <a:cs typeface="Times New Roman" panose="02020603050405020304" pitchFamily="18" charset="0"/>
              </a:rPr>
              <a:t>remember it isn’t a fixed aspect of your </a:t>
            </a:r>
            <a:r>
              <a:rPr lang="en-US" altLang="zh-CN" b="1" dirty="0">
                <a:solidFill>
                  <a:srgbClr val="FF0000"/>
                </a:solidFill>
                <a:latin typeface="Times New Roman" panose="02020603050405020304" pitchFamily="18" charset="0"/>
                <a:cs typeface="Times New Roman" panose="02020603050405020304" pitchFamily="18" charset="0"/>
              </a:rPr>
              <a:t>personality.</a:t>
            </a:r>
            <a:endParaRPr lang="en-US" altLang="zh-CN" b="1" dirty="0">
              <a:solidFill>
                <a:srgbClr val="FF0000"/>
              </a:solidFill>
              <a:latin typeface="Times New Roman" panose="02020603050405020304" pitchFamily="18" charset="0"/>
              <a:cs typeface="Times New Roman" panose="02020603050405020304" pitchFamily="18" charset="0"/>
            </a:endParaRPr>
          </a:p>
        </p:txBody>
      </p:sp>
      <p:sp>
        <p:nvSpPr>
          <p:cNvPr id="3" name="内容占位符 2"/>
          <p:cNvSpPr>
            <a:spLocks noGrp="1"/>
          </p:cNvSpPr>
          <p:nvPr>
            <p:custDataLst>
              <p:tags r:id="rId1"/>
            </p:custDataLst>
          </p:nvPr>
        </p:nvSpPr>
        <p:spPr>
          <a:xfrm>
            <a:off x="75164" y="219653"/>
            <a:ext cx="12019426" cy="2278449"/>
          </a:xfrm>
          <a:prstGeom prst="rect">
            <a:avLst/>
          </a:prstGeom>
          <a:solidFill>
            <a:schemeClr val="bg1"/>
          </a:solidFill>
        </p:spPr>
        <p:txBody>
          <a:bodyPr vert="horz" lIns="91440" tIns="45720" rIns="91440" bIns="45720" rtlCol="0"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defTabSz="457200">
              <a:lnSpc>
                <a:spcPct val="100000"/>
              </a:lnSpc>
              <a:spcBef>
                <a:spcPct val="20000"/>
              </a:spcBef>
              <a:spcAft>
                <a:spcPts val="600"/>
              </a:spcAft>
              <a:buClr>
                <a:schemeClr val="tx1"/>
              </a:buClr>
              <a:buSzPct val="80000"/>
              <a:buNone/>
              <a:defRPr/>
            </a:pPr>
            <a:r>
              <a:rPr lang="en-US" altLang="zh-CN" sz="3200" kern="100" dirty="0">
                <a:latin typeface="Times New Roman" panose="02020603050405020304" pitchFamily="18" charset="0"/>
                <a:cs typeface="Times New Roman" panose="02020603050405020304" pitchFamily="18" charset="0"/>
              </a:rPr>
              <a:t>      You could ask </a:t>
            </a:r>
            <a:r>
              <a:rPr lang="en-US" altLang="zh-CN" sz="3200" b="1" kern="100" dirty="0">
                <a:solidFill>
                  <a:srgbClr val="C00000"/>
                </a:solidFill>
                <a:latin typeface="Times New Roman" panose="02020603050405020304" pitchFamily="18" charset="0"/>
                <a:cs typeface="Times New Roman" panose="02020603050405020304" pitchFamily="18" charset="0"/>
              </a:rPr>
              <a:t>a friend or family member </a:t>
            </a:r>
            <a:r>
              <a:rPr lang="en-US" altLang="zh-CN" sz="3200" kern="100" dirty="0">
                <a:latin typeface="Times New Roman" panose="02020603050405020304" pitchFamily="18" charset="0"/>
                <a:cs typeface="Times New Roman" panose="02020603050405020304" pitchFamily="18" charset="0"/>
              </a:rPr>
              <a:t>to </a:t>
            </a:r>
            <a:r>
              <a:rPr lang="en-US" altLang="zh-CN" sz="3200" b="1" kern="100" dirty="0">
                <a:solidFill>
                  <a:srgbClr val="C00000"/>
                </a:solidFill>
                <a:latin typeface="Times New Roman" panose="02020603050405020304" pitchFamily="18" charset="0"/>
                <a:cs typeface="Times New Roman" panose="02020603050405020304" pitchFamily="18" charset="0"/>
              </a:rPr>
              <a:t>help </a:t>
            </a:r>
            <a:r>
              <a:rPr lang="en-US" altLang="zh-CN" sz="3200" b="1" u="sng" kern="100" dirty="0">
                <a:solidFill>
                  <a:srgbClr val="C00000"/>
                </a:solidFill>
                <a:latin typeface="Times New Roman" panose="02020603050405020304" pitchFamily="18" charset="0"/>
                <a:cs typeface="Times New Roman" panose="02020603050405020304" pitchFamily="18" charset="0"/>
              </a:rPr>
              <a:t>add to your list. </a:t>
            </a:r>
            <a:r>
              <a:rPr lang="en-US" altLang="zh-CN" sz="3200" kern="100" dirty="0">
                <a:latin typeface="Times New Roman" panose="02020603050405020304" pitchFamily="18" charset="0"/>
                <a:cs typeface="Times New Roman" panose="02020603050405020304" pitchFamily="18" charset="0"/>
              </a:rPr>
              <a:t>____39____ </a:t>
            </a:r>
            <a:r>
              <a:rPr lang="en-US" altLang="zh-CN" sz="3200" b="1" kern="100" dirty="0">
                <a:solidFill>
                  <a:srgbClr val="0000FF"/>
                </a:solidFill>
                <a:latin typeface="Times New Roman" panose="02020603050405020304" pitchFamily="18" charset="0"/>
                <a:cs typeface="Times New Roman" panose="02020603050405020304" pitchFamily="18" charset="0"/>
              </a:rPr>
              <a:t>That way, </a:t>
            </a:r>
            <a:r>
              <a:rPr lang="en-US" altLang="zh-CN" sz="3200" kern="100" dirty="0">
                <a:latin typeface="Times New Roman" panose="02020603050405020304" pitchFamily="18" charset="0"/>
                <a:cs typeface="Times New Roman" panose="02020603050405020304" pitchFamily="18" charset="0"/>
              </a:rPr>
              <a:t>you could exchange thoughts on what makes each of you special and the aspects of your personality that shine through. In fact, don’t wait until you’ve made a mistake to try this — it’s a great way to boost self-confidence at any time.</a:t>
            </a:r>
            <a:endParaRPr lang="en-US" altLang="zh-CN" sz="3200" kern="100" dirty="0">
              <a:latin typeface="Times New Roman" panose="02020603050405020304" pitchFamily="18" charset="0"/>
              <a:cs typeface="Times New Roman" panose="02020603050405020304" pitchFamily="18" charset="0"/>
            </a:endParaRPr>
          </a:p>
        </p:txBody>
      </p:sp>
      <p:sp>
        <p:nvSpPr>
          <p:cNvPr id="2" name="文本框 1"/>
          <p:cNvSpPr txBox="1"/>
          <p:nvPr>
            <p:custDataLst>
              <p:tags r:id="rId2"/>
            </p:custDataLst>
          </p:nvPr>
        </p:nvSpPr>
        <p:spPr>
          <a:xfrm>
            <a:off x="75164" y="5142280"/>
            <a:ext cx="11887600" cy="523220"/>
          </a:xfrm>
          <a:prstGeom prst="rect">
            <a:avLst/>
          </a:prstGeom>
          <a:solidFill>
            <a:schemeClr val="bg1"/>
          </a:solidFill>
          <a:ln w="28575">
            <a:solidFill>
              <a:schemeClr val="accent1"/>
            </a:solidFill>
          </a:ln>
        </p:spPr>
        <p:txBody>
          <a:bodyPr wrap="square" rtlCol="0">
            <a:spAutoFit/>
          </a:bodyPr>
          <a:lstStyle/>
          <a:p>
            <a:pPr algn="ctr"/>
            <a:r>
              <a:rPr lang="en-US" altLang="zh-CN" sz="2800" b="1" dirty="0">
                <a:solidFill>
                  <a:srgbClr val="FF0000"/>
                </a:solidFill>
                <a:ea typeface="等线" panose="02010600030101010101" pitchFamily="2" charset="-122"/>
                <a:cs typeface="等线" panose="02010600030101010101" pitchFamily="2" charset="-122"/>
                <a:sym typeface="+mn-ea"/>
              </a:rPr>
              <a:t>39 </a:t>
            </a:r>
            <a:r>
              <a:rPr lang="zh-CN" altLang="en-US" sz="2800" b="1" dirty="0">
                <a:solidFill>
                  <a:srgbClr val="FF0000"/>
                </a:solidFill>
                <a:ea typeface="等线" panose="02010600030101010101" pitchFamily="2" charset="-122"/>
                <a:cs typeface="等线" panose="02010600030101010101" pitchFamily="2" charset="-122"/>
                <a:sym typeface="+mn-ea"/>
              </a:rPr>
              <a:t>段中题： </a:t>
            </a:r>
            <a:r>
              <a:rPr lang="en-US" altLang="zh-CN" sz="2800" b="1" dirty="0">
                <a:solidFill>
                  <a:srgbClr val="FF0000"/>
                </a:solidFill>
                <a:ea typeface="等线" panose="02010600030101010101" pitchFamily="2" charset="-122"/>
                <a:cs typeface="等线" panose="02010600030101010101" pitchFamily="2" charset="-122"/>
                <a:sym typeface="+mn-ea"/>
              </a:rPr>
              <a:t>acts of kindness ; it </a:t>
            </a:r>
            <a:r>
              <a:rPr lang="zh-CN" altLang="en-US" sz="2800" b="1" dirty="0">
                <a:solidFill>
                  <a:srgbClr val="FF0000"/>
                </a:solidFill>
                <a:ea typeface="等线" panose="02010600030101010101" pitchFamily="2" charset="-122"/>
                <a:cs typeface="等线" panose="02010600030101010101" pitchFamily="2" charset="-122"/>
                <a:sym typeface="+mn-ea"/>
              </a:rPr>
              <a:t>所指是</a:t>
            </a:r>
            <a:r>
              <a:rPr lang="en-US" altLang="zh-CN" sz="2800" b="1" dirty="0">
                <a:solidFill>
                  <a:srgbClr val="FF0000"/>
                </a:solidFill>
                <a:ea typeface="等线" panose="02010600030101010101" pitchFamily="2" charset="-122"/>
                <a:cs typeface="等线" panose="02010600030101010101" pitchFamily="2" charset="-122"/>
                <a:sym typeface="+mn-ea"/>
              </a:rPr>
              <a:t>an act of </a:t>
            </a:r>
            <a:r>
              <a:rPr lang="en-US" altLang="zh-CN" sz="2800" b="1" dirty="0" err="1">
                <a:solidFill>
                  <a:srgbClr val="FF0000"/>
                </a:solidFill>
                <a:ea typeface="等线" panose="02010600030101010101" pitchFamily="2" charset="-122"/>
                <a:cs typeface="等线" panose="02010600030101010101" pitchFamily="2" charset="-122"/>
                <a:sym typeface="+mn-ea"/>
              </a:rPr>
              <a:t>kindeness</a:t>
            </a:r>
            <a:r>
              <a:rPr lang="en-US" altLang="zh-CN" sz="2800" b="1" dirty="0">
                <a:solidFill>
                  <a:srgbClr val="FF0000"/>
                </a:solidFill>
                <a:ea typeface="等线" panose="02010600030101010101" pitchFamily="2" charset="-122"/>
                <a:cs typeface="等线" panose="02010600030101010101" pitchFamily="2" charset="-122"/>
                <a:sym typeface="+mn-ea"/>
              </a:rPr>
              <a:t> </a:t>
            </a:r>
            <a:endParaRPr lang="zh-CN" altLang="en-US" sz="2800" b="1" dirty="0">
              <a:solidFill>
                <a:srgbClr val="FF0000"/>
              </a:solidFill>
              <a:ea typeface="等线" panose="02010600030101010101" pitchFamily="2" charset="-122"/>
              <a:cs typeface="等线" panose="02010600030101010101" pitchFamily="2" charset="-122"/>
              <a:sym typeface="+mn-ea"/>
            </a:endParaRPr>
          </a:p>
        </p:txBody>
      </p:sp>
      <p:sp>
        <p:nvSpPr>
          <p:cNvPr id="7" name="心形 6"/>
          <p:cNvSpPr/>
          <p:nvPr/>
        </p:nvSpPr>
        <p:spPr>
          <a:xfrm>
            <a:off x="75164" y="4224477"/>
            <a:ext cx="385445" cy="415925"/>
          </a:xfrm>
          <a:prstGeom prst="heart">
            <a:avLst/>
          </a:prstGeom>
          <a:solidFill>
            <a:srgbClr val="FF0000"/>
          </a:solidFill>
          <a:ln>
            <a:solidFill>
              <a:srgbClr val="C00000"/>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zh-CN" altLang="en-US">
              <a:solidFill>
                <a:srgbClr val="FF0000"/>
              </a:solidFill>
            </a:endParaRPr>
          </a:p>
        </p:txBody>
      </p:sp>
      <p:cxnSp>
        <p:nvCxnSpPr>
          <p:cNvPr id="9" name="直接箭头连接符 8"/>
          <p:cNvCxnSpPr/>
          <p:nvPr/>
        </p:nvCxnSpPr>
        <p:spPr>
          <a:xfrm flipH="1">
            <a:off x="848412" y="527901"/>
            <a:ext cx="3550119" cy="3696576"/>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4" name="直接箭头连接符 13"/>
          <p:cNvCxnSpPr/>
          <p:nvPr/>
        </p:nvCxnSpPr>
        <p:spPr>
          <a:xfrm flipH="1">
            <a:off x="7843101" y="603315"/>
            <a:ext cx="2488676" cy="3621162"/>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20" name="直接箭头连接符 19"/>
          <p:cNvCxnSpPr/>
          <p:nvPr/>
        </p:nvCxnSpPr>
        <p:spPr>
          <a:xfrm flipH="1">
            <a:off x="923827" y="527901"/>
            <a:ext cx="5095137" cy="3696576"/>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pic>
        <p:nvPicPr>
          <p:cNvPr id="5124" name="图片 6" descr="logo横版 png"/>
          <p:cNvPicPr>
            <a:picLocks noChangeAspect="1"/>
          </p:cNvPicPr>
          <p:nvPr/>
        </p:nvPicPr>
        <p:blipFill>
          <a:blip r:embed="rId3"/>
          <a:stretch>
            <a:fillRect/>
          </a:stretch>
        </p:blipFill>
        <p:spPr>
          <a:xfrm>
            <a:off x="11477625" y="82550"/>
            <a:ext cx="608013" cy="642938"/>
          </a:xfrm>
          <a:prstGeom prst="rect">
            <a:avLst/>
          </a:prstGeom>
          <a:noFill/>
          <a:ln w="9525">
            <a:noFill/>
          </a:ln>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blinds(horizontal)">
                                      <p:cBhvr>
                                        <p:cTn id="19" dur="500"/>
                                        <p:tgtEl>
                                          <p:spTgt spid="2"/>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2"/>
          <p:cNvSpPr txBox="1"/>
          <p:nvPr/>
        </p:nvSpPr>
        <p:spPr>
          <a:xfrm>
            <a:off x="0" y="3016577"/>
            <a:ext cx="12199379" cy="3841423"/>
          </a:xfrm>
          <a:prstGeom prst="rect">
            <a:avLst/>
          </a:prstGeom>
          <a:solidFill>
            <a:schemeClr val="bg1"/>
          </a:solidFill>
          <a:ln>
            <a:solidFill>
              <a:schemeClr val="accent6">
                <a:lumMod val="75000"/>
              </a:schemeClr>
            </a:solidFill>
          </a:ln>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A. </a:t>
            </a:r>
            <a:r>
              <a:rPr lang="en-US" altLang="zh-CN" b="1" dirty="0">
                <a:solidFill>
                  <a:srgbClr val="FF0000"/>
                </a:solidFill>
                <a:latin typeface="Times New Roman" panose="02020603050405020304" pitchFamily="18" charset="0"/>
                <a:cs typeface="Times New Roman" panose="02020603050405020304" pitchFamily="18" charset="0"/>
              </a:rPr>
              <a:t>A little self-forgiveness</a:t>
            </a:r>
            <a:r>
              <a:rPr lang="en-US" altLang="zh-CN" b="1" dirty="0">
                <a:solidFill>
                  <a:srgbClr val="0000FF"/>
                </a:solidFill>
                <a:latin typeface="Times New Roman" panose="02020603050405020304" pitchFamily="18" charset="0"/>
                <a:cs typeface="Times New Roman" panose="02020603050405020304" pitchFamily="18" charset="0"/>
              </a:rPr>
              <a:t> also </a:t>
            </a:r>
            <a:r>
              <a:rPr lang="en-US" altLang="zh-CN" dirty="0">
                <a:latin typeface="Times New Roman" panose="02020603050405020304" pitchFamily="18" charset="0"/>
                <a:cs typeface="Times New Roman" panose="02020603050405020304" pitchFamily="18" charset="0"/>
              </a:rPr>
              <a:t>goes a long way.</a:t>
            </a:r>
            <a:endParaRPr lang="en-US" altLang="zh-CN" dirty="0">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B. Now list all</a:t>
            </a:r>
            <a:r>
              <a:rPr lang="en-US" altLang="zh-CN" b="1" dirty="0">
                <a:solidFill>
                  <a:srgbClr val="FF0000"/>
                </a:solidFill>
                <a:latin typeface="Times New Roman" panose="02020603050405020304" pitchFamily="18" charset="0"/>
                <a:cs typeface="Times New Roman" panose="02020603050405020304" pitchFamily="18" charset="0"/>
              </a:rPr>
              <a:t> </a:t>
            </a:r>
            <a:r>
              <a:rPr lang="en-US" altLang="zh-CN" b="1" dirty="0">
                <a:solidFill>
                  <a:srgbClr val="CC00FF"/>
                </a:solidFill>
                <a:latin typeface="Times New Roman" panose="02020603050405020304" pitchFamily="18" charset="0"/>
                <a:cs typeface="Times New Roman" panose="02020603050405020304" pitchFamily="18" charset="0"/>
              </a:rPr>
              <a:t>the characteristics </a:t>
            </a:r>
            <a:r>
              <a:rPr lang="en-US" altLang="zh-CN" b="1" dirty="0">
                <a:solidFill>
                  <a:srgbClr val="FF0000"/>
                </a:solidFill>
                <a:latin typeface="Times New Roman" panose="02020603050405020304" pitchFamily="18" charset="0"/>
                <a:cs typeface="Times New Roman" panose="02020603050405020304" pitchFamily="18" charset="0"/>
              </a:rPr>
              <a:t>you like </a:t>
            </a:r>
            <a:r>
              <a:rPr lang="en-US" altLang="zh-CN" dirty="0">
                <a:latin typeface="Times New Roman" panose="02020603050405020304" pitchFamily="18" charset="0"/>
                <a:cs typeface="Times New Roman" panose="02020603050405020304" pitchFamily="18" charset="0"/>
              </a:rPr>
              <a:t>about yourself.</a:t>
            </a:r>
            <a:endParaRPr lang="en-US" altLang="zh-CN" dirty="0">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C. </a:t>
            </a:r>
            <a:r>
              <a:rPr lang="en-US" altLang="zh-CN" b="1" dirty="0">
                <a:solidFill>
                  <a:srgbClr val="FF0000"/>
                </a:solidFill>
                <a:latin typeface="Times New Roman" panose="02020603050405020304" pitchFamily="18" charset="0"/>
                <a:cs typeface="Times New Roman" panose="02020603050405020304" pitchFamily="18" charset="0"/>
              </a:rPr>
              <a:t>They </a:t>
            </a:r>
            <a:r>
              <a:rPr lang="en-US" altLang="zh-CN" dirty="0">
                <a:latin typeface="Times New Roman" panose="02020603050405020304" pitchFamily="18" charset="0"/>
                <a:cs typeface="Times New Roman" panose="02020603050405020304" pitchFamily="18" charset="0"/>
              </a:rPr>
              <a:t>might even like to </a:t>
            </a:r>
            <a:r>
              <a:rPr lang="en-US" altLang="zh-CN" b="1" dirty="0">
                <a:solidFill>
                  <a:srgbClr val="0000FF"/>
                </a:solidFill>
                <a:latin typeface="Times New Roman" panose="02020603050405020304" pitchFamily="18" charset="0"/>
                <a:cs typeface="Times New Roman" panose="02020603050405020304" pitchFamily="18" charset="0"/>
              </a:rPr>
              <a:t>have a go </a:t>
            </a:r>
            <a:r>
              <a:rPr lang="en-US" altLang="zh-CN" dirty="0">
                <a:latin typeface="Times New Roman" panose="02020603050405020304" pitchFamily="18" charset="0"/>
                <a:cs typeface="Times New Roman" panose="02020603050405020304" pitchFamily="18" charset="0"/>
              </a:rPr>
              <a:t>at </a:t>
            </a:r>
            <a:r>
              <a:rPr lang="en-US" altLang="zh-CN" b="1" u="sng" dirty="0">
                <a:solidFill>
                  <a:srgbClr val="FF0000"/>
                </a:solidFill>
                <a:latin typeface="Times New Roman" panose="02020603050405020304" pitchFamily="18" charset="0"/>
                <a:cs typeface="Times New Roman" panose="02020603050405020304" pitchFamily="18" charset="0"/>
              </a:rPr>
              <a:t>doing the exercise.</a:t>
            </a:r>
            <a:endParaRPr lang="en-US" altLang="zh-CN" b="1" u="sng" dirty="0">
              <a:solidFill>
                <a:srgbClr val="FF0000"/>
              </a:solidFill>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D. </a:t>
            </a:r>
            <a:r>
              <a:rPr lang="en-US" altLang="zh-CN" b="1" u="sng" dirty="0">
                <a:latin typeface="Times New Roman" panose="02020603050405020304" pitchFamily="18" charset="0"/>
                <a:cs typeface="Times New Roman" panose="02020603050405020304" pitchFamily="18" charset="0"/>
              </a:rPr>
              <a:t>It</a:t>
            </a:r>
            <a:r>
              <a:rPr lang="en-US" altLang="zh-CN" dirty="0">
                <a:latin typeface="Times New Roman" panose="02020603050405020304" pitchFamily="18" charset="0"/>
                <a:cs typeface="Times New Roman" panose="02020603050405020304" pitchFamily="18" charset="0"/>
              </a:rPr>
              <a:t>’s just as important </a:t>
            </a:r>
            <a:r>
              <a:rPr lang="en-US" altLang="zh-CN" b="1" u="sng" dirty="0">
                <a:latin typeface="Times New Roman" panose="02020603050405020304" pitchFamily="18" charset="0"/>
                <a:cs typeface="Times New Roman" panose="02020603050405020304" pitchFamily="18" charset="0"/>
              </a:rPr>
              <a:t>to </a:t>
            </a:r>
            <a:r>
              <a:rPr lang="en-US" altLang="zh-CN" b="1" u="sng" dirty="0">
                <a:solidFill>
                  <a:srgbClr val="C00000"/>
                </a:solidFill>
                <a:latin typeface="Times New Roman" panose="02020603050405020304" pitchFamily="18" charset="0"/>
                <a:cs typeface="Times New Roman" panose="02020603050405020304" pitchFamily="18" charset="0"/>
              </a:rPr>
              <a:t>show </a:t>
            </a:r>
            <a:r>
              <a:rPr lang="en-US" altLang="zh-CN" b="1" u="sng" dirty="0">
                <a:latin typeface="Times New Roman" panose="02020603050405020304" pitchFamily="18" charset="0"/>
                <a:cs typeface="Times New Roman" panose="02020603050405020304" pitchFamily="18" charset="0"/>
              </a:rPr>
              <a:t>yourself some </a:t>
            </a:r>
            <a:r>
              <a:rPr lang="en-US" altLang="zh-CN" b="1" u="sng" dirty="0">
                <a:solidFill>
                  <a:srgbClr val="C00000"/>
                </a:solidFill>
                <a:latin typeface="Times New Roman" panose="02020603050405020304" pitchFamily="18" charset="0"/>
                <a:cs typeface="Times New Roman" panose="02020603050405020304" pitchFamily="18" charset="0"/>
              </a:rPr>
              <a:t>forgiveness.</a:t>
            </a:r>
            <a:endParaRPr lang="en-US" altLang="zh-CN" b="1" u="sng" dirty="0">
              <a:solidFill>
                <a:srgbClr val="C00000"/>
              </a:solidFill>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E. It </a:t>
            </a:r>
            <a:r>
              <a:rPr lang="en-US" altLang="zh-CN" b="1" dirty="0">
                <a:solidFill>
                  <a:srgbClr val="C00000"/>
                </a:solidFill>
                <a:latin typeface="Times New Roman" panose="02020603050405020304" pitchFamily="18" charset="0"/>
                <a:cs typeface="Times New Roman" panose="02020603050405020304" pitchFamily="18" charset="0"/>
              </a:rPr>
              <a:t>doesn’t mean </a:t>
            </a:r>
            <a:r>
              <a:rPr lang="en-US" altLang="zh-CN" dirty="0">
                <a:latin typeface="Times New Roman" panose="02020603050405020304" pitchFamily="18" charset="0"/>
                <a:cs typeface="Times New Roman" panose="02020603050405020304" pitchFamily="18" charset="0"/>
              </a:rPr>
              <a:t>you have to </a:t>
            </a:r>
            <a:r>
              <a:rPr lang="en-US" altLang="zh-CN" b="1" dirty="0">
                <a:solidFill>
                  <a:srgbClr val="C00000"/>
                </a:solidFill>
                <a:latin typeface="Times New Roman" panose="02020603050405020304" pitchFamily="18" charset="0"/>
                <a:cs typeface="Times New Roman" panose="02020603050405020304" pitchFamily="18" charset="0"/>
              </a:rPr>
              <a:t>ignore </a:t>
            </a:r>
            <a:r>
              <a:rPr lang="en-US" altLang="zh-CN" b="1" dirty="0">
                <a:solidFill>
                  <a:srgbClr val="0000FF"/>
                </a:solidFill>
                <a:latin typeface="Times New Roman" panose="02020603050405020304" pitchFamily="18" charset="0"/>
                <a:cs typeface="Times New Roman" panose="02020603050405020304" pitchFamily="18" charset="0"/>
              </a:rPr>
              <a:t>what’s happened </a:t>
            </a:r>
            <a:r>
              <a:rPr lang="en-US" altLang="zh-CN" b="1" dirty="0">
                <a:solidFill>
                  <a:srgbClr val="C00000"/>
                </a:solidFill>
                <a:latin typeface="Times New Roman" panose="02020603050405020304" pitchFamily="18" charset="0"/>
                <a:cs typeface="Times New Roman" panose="02020603050405020304" pitchFamily="18" charset="0"/>
              </a:rPr>
              <a:t>or forget it.</a:t>
            </a:r>
            <a:endParaRPr lang="en-US" altLang="zh-CN" b="1" dirty="0">
              <a:solidFill>
                <a:srgbClr val="C00000"/>
              </a:solidFill>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F.  Whatever </a:t>
            </a:r>
            <a:r>
              <a:rPr lang="en-US" altLang="zh-CN" b="1" dirty="0">
                <a:solidFill>
                  <a:srgbClr val="CC00FF"/>
                </a:solidFill>
                <a:latin typeface="Times New Roman" panose="02020603050405020304" pitchFamily="18" charset="0"/>
                <a:cs typeface="Times New Roman" panose="02020603050405020304" pitchFamily="18" charset="0"/>
              </a:rPr>
              <a:t>it </a:t>
            </a:r>
            <a:r>
              <a:rPr lang="en-US" altLang="zh-CN" dirty="0">
                <a:latin typeface="Times New Roman" panose="02020603050405020304" pitchFamily="18" charset="0"/>
                <a:cs typeface="Times New Roman" panose="02020603050405020304" pitchFamily="18" charset="0"/>
              </a:rPr>
              <a:t>is, no matter how small </a:t>
            </a:r>
            <a:r>
              <a:rPr lang="en-US" altLang="zh-CN" b="1" dirty="0">
                <a:solidFill>
                  <a:srgbClr val="CC00FF"/>
                </a:solidFill>
                <a:latin typeface="Times New Roman" panose="02020603050405020304" pitchFamily="18" charset="0"/>
                <a:cs typeface="Times New Roman" panose="02020603050405020304" pitchFamily="18" charset="0"/>
              </a:rPr>
              <a:t>it </a:t>
            </a:r>
            <a:r>
              <a:rPr lang="en-US" altLang="zh-CN" dirty="0">
                <a:latin typeface="Times New Roman" panose="02020603050405020304" pitchFamily="18" charset="0"/>
                <a:cs typeface="Times New Roman" panose="02020603050405020304" pitchFamily="18" charset="0"/>
              </a:rPr>
              <a:t>might seem, write </a:t>
            </a:r>
            <a:r>
              <a:rPr lang="en-US" altLang="zh-CN" b="1" dirty="0">
                <a:solidFill>
                  <a:srgbClr val="CC00FF"/>
                </a:solidFill>
                <a:latin typeface="Times New Roman" panose="02020603050405020304" pitchFamily="18" charset="0"/>
                <a:cs typeface="Times New Roman" panose="02020603050405020304" pitchFamily="18" charset="0"/>
              </a:rPr>
              <a:t>it </a:t>
            </a:r>
            <a:r>
              <a:rPr lang="en-US" altLang="zh-CN" dirty="0">
                <a:latin typeface="Times New Roman" panose="02020603050405020304" pitchFamily="18" charset="0"/>
                <a:cs typeface="Times New Roman" panose="02020603050405020304" pitchFamily="18" charset="0"/>
              </a:rPr>
              <a:t>down.</a:t>
            </a:r>
            <a:endParaRPr lang="en-US" altLang="zh-CN" dirty="0">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G. Whatever </a:t>
            </a:r>
            <a:r>
              <a:rPr lang="en-US" altLang="zh-CN" b="1" dirty="0">
                <a:solidFill>
                  <a:srgbClr val="FF0000"/>
                </a:solidFill>
                <a:latin typeface="Times New Roman" panose="02020603050405020304" pitchFamily="18" charset="0"/>
                <a:cs typeface="Times New Roman" panose="02020603050405020304" pitchFamily="18" charset="0"/>
              </a:rPr>
              <a:t>the mistake, </a:t>
            </a:r>
            <a:r>
              <a:rPr lang="en-US" altLang="zh-CN" dirty="0">
                <a:latin typeface="Times New Roman" panose="02020603050405020304" pitchFamily="18" charset="0"/>
                <a:cs typeface="Times New Roman" panose="02020603050405020304" pitchFamily="18" charset="0"/>
              </a:rPr>
              <a:t>remember it isn’t a fixed aspect of your </a:t>
            </a:r>
            <a:r>
              <a:rPr lang="en-US" altLang="zh-CN" b="1" dirty="0">
                <a:solidFill>
                  <a:srgbClr val="FF0000"/>
                </a:solidFill>
                <a:latin typeface="Times New Roman" panose="02020603050405020304" pitchFamily="18" charset="0"/>
                <a:cs typeface="Times New Roman" panose="02020603050405020304" pitchFamily="18" charset="0"/>
              </a:rPr>
              <a:t>personality.</a:t>
            </a:r>
            <a:endParaRPr lang="en-US" altLang="zh-CN" b="1" dirty="0">
              <a:solidFill>
                <a:srgbClr val="FF0000"/>
              </a:solidFill>
              <a:latin typeface="Times New Roman" panose="02020603050405020304" pitchFamily="18" charset="0"/>
              <a:cs typeface="Times New Roman" panose="02020603050405020304" pitchFamily="18" charset="0"/>
            </a:endParaRPr>
          </a:p>
        </p:txBody>
      </p:sp>
      <p:sp>
        <p:nvSpPr>
          <p:cNvPr id="3" name="内容占位符 2"/>
          <p:cNvSpPr>
            <a:spLocks noGrp="1"/>
          </p:cNvSpPr>
          <p:nvPr>
            <p:custDataLst>
              <p:tags r:id="rId1"/>
            </p:custDataLst>
          </p:nvPr>
        </p:nvSpPr>
        <p:spPr>
          <a:xfrm>
            <a:off x="89976" y="-13967"/>
            <a:ext cx="12019426" cy="2278449"/>
          </a:xfrm>
          <a:prstGeom prst="rect">
            <a:avLst/>
          </a:prstGeom>
          <a:solidFill>
            <a:schemeClr val="bg1"/>
          </a:solidFill>
        </p:spPr>
        <p:txBody>
          <a:bodyPr vert="horz" lIns="91440" tIns="45720" rIns="91440" bIns="45720" rtlCol="0"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defTabSz="457200">
              <a:lnSpc>
                <a:spcPct val="100000"/>
              </a:lnSpc>
              <a:spcBef>
                <a:spcPct val="20000"/>
              </a:spcBef>
              <a:spcAft>
                <a:spcPts val="600"/>
              </a:spcAft>
              <a:buClr>
                <a:schemeClr val="tx1"/>
              </a:buClr>
              <a:buSzPct val="80000"/>
              <a:buNone/>
              <a:defRPr/>
            </a:pPr>
            <a:r>
              <a:rPr lang="en-US" altLang="zh-CN" sz="3200" kern="100" dirty="0">
                <a:latin typeface="Times New Roman" panose="02020603050405020304" pitchFamily="18" charset="0"/>
                <a:cs typeface="Times New Roman" panose="02020603050405020304" pitchFamily="18" charset="0"/>
              </a:rPr>
              <a:t>      It’s something of a cliché (</a:t>
            </a:r>
            <a:r>
              <a:rPr lang="zh-CN" altLang="en-US" sz="3200" kern="100" dirty="0">
                <a:latin typeface="Times New Roman" panose="02020603050405020304" pitchFamily="18" charset="0"/>
                <a:cs typeface="Times New Roman" panose="02020603050405020304" pitchFamily="18" charset="0"/>
              </a:rPr>
              <a:t>陈词滥调</a:t>
            </a:r>
            <a:r>
              <a:rPr lang="en-US" altLang="zh-CN" sz="3200" kern="100" dirty="0">
                <a:latin typeface="Times New Roman" panose="02020603050405020304" pitchFamily="18" charset="0"/>
                <a:cs typeface="Times New Roman" panose="02020603050405020304" pitchFamily="18" charset="0"/>
              </a:rPr>
              <a:t>) that most people learn not from their successes but their </a:t>
            </a:r>
            <a:r>
              <a:rPr lang="en-US" altLang="zh-CN" sz="3200" b="1" kern="100" dirty="0">
                <a:solidFill>
                  <a:srgbClr val="C00000"/>
                </a:solidFill>
                <a:latin typeface="Times New Roman" panose="02020603050405020304" pitchFamily="18" charset="0"/>
                <a:cs typeface="Times New Roman" panose="02020603050405020304" pitchFamily="18" charset="0"/>
              </a:rPr>
              <a:t>mistakes.</a:t>
            </a:r>
            <a:r>
              <a:rPr lang="en-US" altLang="zh-CN" sz="3200" kern="100" dirty="0">
                <a:latin typeface="Times New Roman" panose="02020603050405020304" pitchFamily="18" charset="0"/>
                <a:cs typeface="Times New Roman" panose="02020603050405020304" pitchFamily="18" charset="0"/>
              </a:rPr>
              <a:t> </a:t>
            </a:r>
            <a:r>
              <a:rPr lang="en-US" altLang="zh-CN" sz="3200" kern="100" dirty="0">
                <a:solidFill>
                  <a:srgbClr val="0000FF"/>
                </a:solidFill>
                <a:latin typeface="Times New Roman" panose="02020603050405020304" pitchFamily="18" charset="0"/>
                <a:cs typeface="Times New Roman" panose="02020603050405020304" pitchFamily="18" charset="0"/>
              </a:rPr>
              <a:t>The thing is, it’s true.  </a:t>
            </a:r>
            <a:r>
              <a:rPr lang="en-US" altLang="zh-CN" sz="3200" kern="100" dirty="0">
                <a:latin typeface="Times New Roman" panose="02020603050405020304" pitchFamily="18" charset="0"/>
                <a:cs typeface="Times New Roman" panose="02020603050405020304" pitchFamily="18" charset="0"/>
              </a:rPr>
              <a:t>____40____ We’ re all changing and learning all the time and </a:t>
            </a:r>
            <a:r>
              <a:rPr lang="en-US" altLang="zh-CN" sz="3200" b="1" kern="100" dirty="0">
                <a:solidFill>
                  <a:srgbClr val="C00000"/>
                </a:solidFill>
                <a:latin typeface="Times New Roman" panose="02020603050405020304" pitchFamily="18" charset="0"/>
                <a:cs typeface="Times New Roman" panose="02020603050405020304" pitchFamily="18" charset="0"/>
              </a:rPr>
              <a:t>mistakes</a:t>
            </a:r>
            <a:r>
              <a:rPr lang="en-US" altLang="zh-CN" sz="3200" kern="100" dirty="0">
                <a:latin typeface="Times New Roman" panose="02020603050405020304" pitchFamily="18" charset="0"/>
                <a:cs typeface="Times New Roman" panose="02020603050405020304" pitchFamily="18" charset="0"/>
              </a:rPr>
              <a:t> are a positive way to develop and grow.</a:t>
            </a:r>
            <a:endParaRPr lang="en-US" altLang="zh-CN" sz="3200" kern="100" dirty="0">
              <a:latin typeface="Times New Roman" panose="02020603050405020304" pitchFamily="18" charset="0"/>
              <a:cs typeface="Times New Roman" panose="02020603050405020304" pitchFamily="18" charset="0"/>
            </a:endParaRPr>
          </a:p>
        </p:txBody>
      </p:sp>
      <p:sp>
        <p:nvSpPr>
          <p:cNvPr id="2" name="文本框 1"/>
          <p:cNvSpPr txBox="1"/>
          <p:nvPr>
            <p:custDataLst>
              <p:tags r:id="rId2"/>
            </p:custDataLst>
          </p:nvPr>
        </p:nvSpPr>
        <p:spPr>
          <a:xfrm>
            <a:off x="185988" y="2121031"/>
            <a:ext cx="11923414" cy="954107"/>
          </a:xfrm>
          <a:prstGeom prst="rect">
            <a:avLst/>
          </a:prstGeom>
          <a:solidFill>
            <a:schemeClr val="bg1"/>
          </a:solidFill>
          <a:ln w="28575">
            <a:solidFill>
              <a:schemeClr val="accent1"/>
            </a:solidFill>
          </a:ln>
        </p:spPr>
        <p:txBody>
          <a:bodyPr wrap="square" rtlCol="0">
            <a:spAutoFit/>
          </a:bodyPr>
          <a:lstStyle/>
          <a:p>
            <a:pPr algn="ctr"/>
            <a:r>
              <a:rPr lang="en-US" altLang="zh-CN" sz="2800" b="1" dirty="0">
                <a:solidFill>
                  <a:srgbClr val="FF0000"/>
                </a:solidFill>
                <a:ea typeface="等线" panose="02010600030101010101" pitchFamily="2" charset="-122"/>
                <a:cs typeface="等线" panose="02010600030101010101" pitchFamily="2" charset="-122"/>
                <a:sym typeface="+mn-ea"/>
              </a:rPr>
              <a:t>40 </a:t>
            </a:r>
            <a:r>
              <a:rPr lang="zh-CN" altLang="en-US" sz="2800" b="1" dirty="0">
                <a:solidFill>
                  <a:srgbClr val="FF0000"/>
                </a:solidFill>
                <a:ea typeface="等线" panose="02010600030101010101" pitchFamily="2" charset="-122"/>
                <a:cs typeface="等线" panose="02010600030101010101" pitchFamily="2" charset="-122"/>
                <a:sym typeface="+mn-ea"/>
              </a:rPr>
              <a:t>段中题：与上文 </a:t>
            </a:r>
            <a:r>
              <a:rPr lang="en-US" altLang="zh-CN" sz="2800" b="1" dirty="0">
                <a:solidFill>
                  <a:srgbClr val="FF0000"/>
                </a:solidFill>
                <a:ea typeface="等线" panose="02010600030101010101" pitchFamily="2" charset="-122"/>
                <a:cs typeface="等线" panose="02010600030101010101" pitchFamily="2" charset="-122"/>
                <a:sym typeface="+mn-ea"/>
              </a:rPr>
              <a:t>The thing is , it’s true. </a:t>
            </a:r>
            <a:r>
              <a:rPr lang="zh-CN" altLang="en-US" sz="2800" b="1" dirty="0">
                <a:solidFill>
                  <a:srgbClr val="FF0000"/>
                </a:solidFill>
                <a:ea typeface="等线" panose="02010600030101010101" pitchFamily="2" charset="-122"/>
                <a:cs typeface="等线" panose="02010600030101010101" pitchFamily="2" charset="-122"/>
                <a:sym typeface="+mn-ea"/>
              </a:rPr>
              <a:t>有轻微转折关系；</a:t>
            </a:r>
            <a:r>
              <a:rPr lang="en-US" altLang="zh-CN" sz="2800" b="1" dirty="0">
                <a:solidFill>
                  <a:srgbClr val="FF0000"/>
                </a:solidFill>
                <a:ea typeface="等线" panose="02010600030101010101" pitchFamily="2" charset="-122"/>
                <a:cs typeface="等线" panose="02010600030101010101" pitchFamily="2" charset="-122"/>
                <a:sym typeface="+mn-ea"/>
              </a:rPr>
              <a:t>mistake </a:t>
            </a:r>
            <a:r>
              <a:rPr lang="zh-CN" altLang="en-US" sz="2800" b="1" dirty="0">
                <a:solidFill>
                  <a:srgbClr val="FF0000"/>
                </a:solidFill>
                <a:ea typeface="等线" panose="02010600030101010101" pitchFamily="2" charset="-122"/>
                <a:cs typeface="等线" panose="02010600030101010101" pitchFamily="2" charset="-122"/>
                <a:sym typeface="+mn-ea"/>
              </a:rPr>
              <a:t>为原词复现，话题相关原则。</a:t>
            </a:r>
            <a:endParaRPr lang="zh-CN" altLang="en-US" sz="2800" b="1" dirty="0">
              <a:solidFill>
                <a:srgbClr val="FF0000"/>
              </a:solidFill>
              <a:ea typeface="等线" panose="02010600030101010101" pitchFamily="2" charset="-122"/>
              <a:cs typeface="等线" panose="02010600030101010101" pitchFamily="2" charset="-122"/>
              <a:sym typeface="+mn-ea"/>
            </a:endParaRPr>
          </a:p>
        </p:txBody>
      </p:sp>
      <p:sp>
        <p:nvSpPr>
          <p:cNvPr id="7" name="心形 6"/>
          <p:cNvSpPr/>
          <p:nvPr/>
        </p:nvSpPr>
        <p:spPr>
          <a:xfrm>
            <a:off x="89976" y="6442075"/>
            <a:ext cx="385445" cy="415925"/>
          </a:xfrm>
          <a:prstGeom prst="heart">
            <a:avLst/>
          </a:prstGeom>
          <a:solidFill>
            <a:srgbClr val="FF0000"/>
          </a:solidFill>
          <a:ln>
            <a:solidFill>
              <a:srgbClr val="C00000"/>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zh-CN" altLang="en-US">
              <a:solidFill>
                <a:srgbClr val="FF0000"/>
              </a:solidFill>
            </a:endParaRPr>
          </a:p>
        </p:txBody>
      </p:sp>
      <p:cxnSp>
        <p:nvCxnSpPr>
          <p:cNvPr id="9" name="直接箭头连接符 8"/>
          <p:cNvCxnSpPr/>
          <p:nvPr/>
        </p:nvCxnSpPr>
        <p:spPr>
          <a:xfrm flipH="1">
            <a:off x="6887720" y="1571625"/>
            <a:ext cx="4050690" cy="4245982"/>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4" name="直接箭头连接符 13"/>
          <p:cNvCxnSpPr/>
          <p:nvPr/>
        </p:nvCxnSpPr>
        <p:spPr>
          <a:xfrm flipH="1">
            <a:off x="3137822" y="1571625"/>
            <a:ext cx="7704576" cy="4947748"/>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20" name="直接箭头连接符 19"/>
          <p:cNvCxnSpPr/>
          <p:nvPr/>
        </p:nvCxnSpPr>
        <p:spPr>
          <a:xfrm flipH="1">
            <a:off x="3089509" y="1125257"/>
            <a:ext cx="3435116" cy="5319762"/>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pic>
        <p:nvPicPr>
          <p:cNvPr id="5124" name="图片 6" descr="logo横版 png"/>
          <p:cNvPicPr>
            <a:picLocks noChangeAspect="1"/>
          </p:cNvPicPr>
          <p:nvPr/>
        </p:nvPicPr>
        <p:blipFill>
          <a:blip r:embed="rId3"/>
          <a:stretch>
            <a:fillRect/>
          </a:stretch>
        </p:blipFill>
        <p:spPr>
          <a:xfrm>
            <a:off x="11477625" y="82550"/>
            <a:ext cx="608013" cy="642938"/>
          </a:xfrm>
          <a:prstGeom prst="rect">
            <a:avLst/>
          </a:prstGeom>
          <a:noFill/>
          <a:ln w="9525">
            <a:noFill/>
          </a:ln>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blinds(horizontal)">
                                      <p:cBhvr>
                                        <p:cTn id="19" dur="500"/>
                                        <p:tgtEl>
                                          <p:spTgt spid="2"/>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淡雅唯美梦幻绿色小清新高清幻灯片背景,ppt图片 - 51PPT模板网"/>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350" y="0"/>
            <a:ext cx="12180888"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矩形 2"/>
          <p:cNvSpPr/>
          <p:nvPr/>
        </p:nvSpPr>
        <p:spPr>
          <a:xfrm>
            <a:off x="334963" y="333375"/>
            <a:ext cx="11522075" cy="6199547"/>
          </a:xfrm>
          <a:prstGeom prst="rect">
            <a:avLst/>
          </a:prstGeom>
          <a:noFill/>
          <a:ln w="38100">
            <a:solidFill>
              <a:srgbClr val="33335E"/>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pitchFamily="2" charset="-122"/>
              <a:ea typeface="等线" panose="02010600030101010101" pitchFamily="2" charset="-122"/>
              <a:cs typeface="+mn-cs"/>
            </a:endParaRPr>
          </a:p>
        </p:txBody>
      </p:sp>
      <p:sp>
        <p:nvSpPr>
          <p:cNvPr id="2" name="文本框 1"/>
          <p:cNvSpPr txBox="1"/>
          <p:nvPr/>
        </p:nvSpPr>
        <p:spPr>
          <a:xfrm>
            <a:off x="2188845" y="1797669"/>
            <a:ext cx="7814310" cy="1323439"/>
          </a:xfrm>
          <a:prstGeom prst="rect">
            <a:avLst/>
          </a:prstGeom>
          <a:noFill/>
        </p:spPr>
        <p:txBody>
          <a:bodyPr wrap="square" rtlCol="0">
            <a:spAutoFit/>
          </a:bodyPr>
          <a:lstStyle/>
          <a:p>
            <a:r>
              <a:rPr lang="zh-CN" altLang="en-US" sz="4000" b="1" dirty="0">
                <a:solidFill>
                  <a:srgbClr val="0000FF"/>
                </a:solidFill>
              </a:rPr>
              <a:t>真题实战  </a:t>
            </a:r>
            <a:endParaRPr lang="en-US" altLang="zh-CN" sz="4000" b="1" dirty="0">
              <a:solidFill>
                <a:srgbClr val="0000FF"/>
              </a:solidFill>
            </a:endParaRPr>
          </a:p>
          <a:p>
            <a:r>
              <a:rPr lang="en-US" altLang="zh-CN" sz="4000" b="1" dirty="0">
                <a:solidFill>
                  <a:srgbClr val="FF0000"/>
                </a:solidFill>
              </a:rPr>
              <a:t>2.   2023-6 </a:t>
            </a:r>
            <a:r>
              <a:rPr lang="zh-CN" altLang="en-US" sz="4000" b="1" dirty="0">
                <a:solidFill>
                  <a:srgbClr val="FF0000"/>
                </a:solidFill>
              </a:rPr>
              <a:t>北京卷</a:t>
            </a:r>
            <a:endParaRPr lang="en-US" altLang="zh-CN" sz="4000" b="1" dirty="0">
              <a:solidFill>
                <a:srgbClr val="FF0000"/>
              </a:solidFill>
            </a:endParaRPr>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6" name="Picture 8" descr="淡雅唯美梦幻绿色小清新高清幻灯片背景,ppt图片 - 51PPT模板网"/>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350" y="0"/>
            <a:ext cx="12180888"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文本框 5"/>
          <p:cNvSpPr txBox="1"/>
          <p:nvPr/>
        </p:nvSpPr>
        <p:spPr>
          <a:xfrm>
            <a:off x="99391" y="68494"/>
            <a:ext cx="7026966" cy="830997"/>
          </a:xfrm>
          <a:prstGeom prst="rect">
            <a:avLst/>
          </a:prstGeom>
          <a:solidFill>
            <a:schemeClr val="bg1"/>
          </a:solidFill>
        </p:spPr>
        <p:txBody>
          <a:bodyPr wrap="square">
            <a:spAutoFit/>
          </a:bodyPr>
          <a:lstStyle/>
          <a:p>
            <a:r>
              <a:rPr lang="zh-CN" altLang="en-US" sz="4800" b="1" dirty="0">
                <a:solidFill>
                  <a:srgbClr val="C00000"/>
                </a:solidFill>
              </a:rPr>
              <a:t>解读七选五高考大纲要求</a:t>
            </a:r>
            <a:endParaRPr lang="zh-CN" altLang="en-US" sz="4800" b="1" dirty="0">
              <a:solidFill>
                <a:srgbClr val="C00000"/>
              </a:solidFill>
            </a:endParaRPr>
          </a:p>
        </p:txBody>
      </p:sp>
      <p:sp>
        <p:nvSpPr>
          <p:cNvPr id="8" name="文本框 7"/>
          <p:cNvSpPr txBox="1"/>
          <p:nvPr/>
        </p:nvSpPr>
        <p:spPr>
          <a:xfrm>
            <a:off x="0" y="1342719"/>
            <a:ext cx="12192000" cy="2308324"/>
          </a:xfrm>
          <a:prstGeom prst="rect">
            <a:avLst/>
          </a:prstGeom>
          <a:solidFill>
            <a:schemeClr val="bg1"/>
          </a:solidFill>
        </p:spPr>
        <p:txBody>
          <a:bodyPr wrap="square">
            <a:spAutoFit/>
          </a:bodyPr>
          <a:lstStyle/>
          <a:p>
            <a:r>
              <a:rPr lang="zh-CN" altLang="zh-CN" sz="3600" b="1" dirty="0">
                <a:solidFill>
                  <a:srgbClr val="0000FF"/>
                </a:solidFill>
                <a:effectLst/>
                <a:latin typeface="Arial" panose="020B0604020202020204" pitchFamily="34" charset="0"/>
                <a:ea typeface="等线" panose="02010600030101010101" pitchFamily="2" charset="-122"/>
                <a:cs typeface="Arial" panose="020B0604020202020204" pitchFamily="34" charset="0"/>
              </a:rPr>
              <a:t>《考试说明》对该题型命题目的的表述</a:t>
            </a:r>
            <a:r>
              <a:rPr lang="en-US" altLang="zh-CN" sz="3600" b="1" dirty="0">
                <a:solidFill>
                  <a:srgbClr val="0000FF"/>
                </a:solidFill>
                <a:effectLst/>
                <a:latin typeface="Arial" panose="020B0604020202020204" pitchFamily="34" charset="0"/>
                <a:ea typeface="等线" panose="02010600030101010101" pitchFamily="2" charset="-122"/>
              </a:rPr>
              <a:t>“</a:t>
            </a:r>
            <a:r>
              <a:rPr lang="zh-CN" altLang="en-US" sz="3600" b="1" dirty="0">
                <a:solidFill>
                  <a:srgbClr val="0000FF"/>
                </a:solidFill>
                <a:latin typeface="Arial" panose="020B0604020202020204" pitchFamily="34" charset="0"/>
                <a:cs typeface="Arial" panose="020B0604020202020204" pitchFamily="34" charset="0"/>
              </a:rPr>
              <a:t>该类题型要求从短文后的七个选项中选出五个能填入文章空处的最佳选项，</a:t>
            </a:r>
            <a:r>
              <a:rPr lang="zh-CN" altLang="zh-CN" sz="3600" b="1" dirty="0">
                <a:solidFill>
                  <a:srgbClr val="0000FF"/>
                </a:solidFill>
                <a:effectLst/>
                <a:latin typeface="Arial" panose="020B0604020202020204" pitchFamily="34" charset="0"/>
                <a:ea typeface="等线" panose="02010600030101010101" pitchFamily="2" charset="-122"/>
                <a:cs typeface="Arial" panose="020B0604020202020204" pitchFamily="34" charset="0"/>
              </a:rPr>
              <a:t>主要考查考生对文章的整体内容和结构以及上下文逻辑意义的理解和掌握。</a:t>
            </a:r>
            <a:endParaRPr lang="zh-CN" altLang="en-US" sz="3600" b="1" dirty="0">
              <a:solidFill>
                <a:srgbClr val="0000FF"/>
              </a:solidFill>
            </a:endParaRPr>
          </a:p>
        </p:txBody>
      </p:sp>
      <p:sp>
        <p:nvSpPr>
          <p:cNvPr id="9" name="文本框 8"/>
          <p:cNvSpPr txBox="1"/>
          <p:nvPr/>
        </p:nvSpPr>
        <p:spPr>
          <a:xfrm>
            <a:off x="0" y="3690800"/>
            <a:ext cx="12192000" cy="2862322"/>
          </a:xfrm>
          <a:prstGeom prst="rect">
            <a:avLst/>
          </a:prstGeom>
          <a:solidFill>
            <a:schemeClr val="bg1"/>
          </a:solidFill>
        </p:spPr>
        <p:txBody>
          <a:bodyPr wrap="square">
            <a:spAutoFit/>
          </a:bodyPr>
          <a:lstStyle/>
          <a:p>
            <a:r>
              <a:rPr lang="zh-CN" altLang="en-US" sz="3600" b="1" dirty="0">
                <a:solidFill>
                  <a:srgbClr val="0000FF"/>
                </a:solidFill>
                <a:effectLst/>
                <a:latin typeface="Arial" panose="020B0604020202020204" pitchFamily="34" charset="0"/>
                <a:ea typeface="等线" panose="02010600030101010101" pitchFamily="2" charset="-122"/>
                <a:cs typeface="Arial" panose="020B0604020202020204" pitchFamily="34" charset="0"/>
              </a:rPr>
              <a:t>该题备选项可分为</a:t>
            </a:r>
            <a:r>
              <a:rPr lang="zh-CN" altLang="en-US" sz="3600" b="1" dirty="0">
                <a:solidFill>
                  <a:srgbClr val="C00000"/>
                </a:solidFill>
                <a:effectLst/>
                <a:latin typeface="Arial" panose="020B0604020202020204" pitchFamily="34" charset="0"/>
                <a:ea typeface="等线" panose="02010600030101010101" pitchFamily="2" charset="-122"/>
                <a:cs typeface="Arial" panose="020B0604020202020204" pitchFamily="34" charset="0"/>
              </a:rPr>
              <a:t>主旨概括句</a:t>
            </a:r>
            <a:r>
              <a:rPr lang="zh-CN" altLang="en-US" sz="3600" b="1" dirty="0">
                <a:solidFill>
                  <a:srgbClr val="0000FF"/>
                </a:solidFill>
                <a:effectLst/>
                <a:latin typeface="Arial" panose="020B0604020202020204" pitchFamily="34" charset="0"/>
                <a:ea typeface="等线" panose="02010600030101010101" pitchFamily="2" charset="-122"/>
                <a:cs typeface="Arial" panose="020B0604020202020204" pitchFamily="34" charset="0"/>
              </a:rPr>
              <a:t>（文章整体内容）、</a:t>
            </a:r>
            <a:r>
              <a:rPr lang="zh-CN" altLang="en-US" sz="3600" b="1" dirty="0">
                <a:solidFill>
                  <a:srgbClr val="C00000"/>
                </a:solidFill>
                <a:effectLst/>
                <a:latin typeface="Arial" panose="020B0604020202020204" pitchFamily="34" charset="0"/>
                <a:ea typeface="等线" panose="02010600030101010101" pitchFamily="2" charset="-122"/>
                <a:cs typeface="Arial" panose="020B0604020202020204" pitchFamily="34" charset="0"/>
              </a:rPr>
              <a:t>过渡性句子</a:t>
            </a:r>
            <a:r>
              <a:rPr lang="zh-CN" altLang="en-US" sz="3600" b="1" dirty="0">
                <a:solidFill>
                  <a:srgbClr val="0000FF"/>
                </a:solidFill>
                <a:effectLst/>
                <a:latin typeface="Arial" panose="020B0604020202020204" pitchFamily="34" charset="0"/>
                <a:ea typeface="等线" panose="02010600030101010101" pitchFamily="2" charset="-122"/>
                <a:cs typeface="Arial" panose="020B0604020202020204" pitchFamily="34" charset="0"/>
              </a:rPr>
              <a:t>（文章结构）和</a:t>
            </a:r>
            <a:r>
              <a:rPr lang="zh-CN" altLang="en-US" sz="3600" b="1" dirty="0">
                <a:solidFill>
                  <a:srgbClr val="C00000"/>
                </a:solidFill>
                <a:effectLst/>
                <a:latin typeface="Arial" panose="020B0604020202020204" pitchFamily="34" charset="0"/>
                <a:ea typeface="等线" panose="02010600030101010101" pitchFamily="2" charset="-122"/>
                <a:cs typeface="Arial" panose="020B0604020202020204" pitchFamily="34" charset="0"/>
              </a:rPr>
              <a:t>注释性句子</a:t>
            </a:r>
            <a:r>
              <a:rPr lang="zh-CN" altLang="en-US" sz="3600" b="1" dirty="0">
                <a:solidFill>
                  <a:srgbClr val="0000FF"/>
                </a:solidFill>
                <a:effectLst/>
                <a:latin typeface="Arial" panose="020B0604020202020204" pitchFamily="34" charset="0"/>
                <a:ea typeface="等线" panose="02010600030101010101" pitchFamily="2" charset="-122"/>
                <a:cs typeface="Arial" panose="020B0604020202020204" pitchFamily="34" charset="0"/>
              </a:rPr>
              <a:t>（上下文逻辑意义）三类。其多余的两个干扰项也往往从这三方面进行设置，例如主旨概括句或过于宽泛或以偏概全或偏离主题，过渡性句子不能反映文章的行文结构，注释性句子与上文脱节等。</a:t>
            </a:r>
            <a:endParaRPr lang="zh-CN" altLang="en-US" sz="3600" b="1" dirty="0">
              <a:solidFill>
                <a:srgbClr val="0000FF"/>
              </a:solidFill>
            </a:endParaRPr>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6922" y="1981200"/>
            <a:ext cx="12199379" cy="4657574"/>
          </a:xfrm>
          <a:solidFill>
            <a:schemeClr val="bg1"/>
          </a:solidFill>
          <a:ln>
            <a:solidFill>
              <a:schemeClr val="accent6">
                <a:lumMod val="75000"/>
              </a:schemeClr>
            </a:solidFill>
          </a:ln>
        </p:spPr>
        <p:txBody>
          <a:bodyPr>
            <a:noAutofit/>
          </a:bodyPr>
          <a:lstStyle/>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A. </a:t>
            </a:r>
            <a:r>
              <a:rPr lang="en-US" altLang="zh-CN" dirty="0">
                <a:solidFill>
                  <a:srgbClr val="CC00FF"/>
                </a:solidFill>
                <a:latin typeface="Times New Roman" panose="02020603050405020304" pitchFamily="18" charset="0"/>
                <a:cs typeface="Times New Roman" panose="02020603050405020304" pitchFamily="18" charset="0"/>
              </a:rPr>
              <a:t>Higher education </a:t>
            </a:r>
            <a:r>
              <a:rPr lang="en-US" altLang="zh-CN" dirty="0">
                <a:latin typeface="Times New Roman" panose="02020603050405020304" pitchFamily="18" charset="0"/>
                <a:cs typeface="Times New Roman" panose="02020603050405020304" pitchFamily="18" charset="0"/>
              </a:rPr>
              <a:t>has </a:t>
            </a:r>
            <a:r>
              <a:rPr lang="en-US" altLang="zh-CN" dirty="0">
                <a:solidFill>
                  <a:srgbClr val="CC00FF"/>
                </a:solidFill>
                <a:latin typeface="Times New Roman" panose="02020603050405020304" pitchFamily="18" charset="0"/>
                <a:cs typeface="Times New Roman" panose="02020603050405020304" pitchFamily="18" charset="0"/>
              </a:rPr>
              <a:t>achieved its true potential.</a:t>
            </a:r>
            <a:endParaRPr lang="en-US" altLang="zh-CN" dirty="0">
              <a:solidFill>
                <a:srgbClr val="CC00FF"/>
              </a:solidFill>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B. </a:t>
            </a:r>
            <a:r>
              <a:rPr lang="en-US" altLang="zh-CN" b="1" dirty="0">
                <a:solidFill>
                  <a:srgbClr val="0000FF"/>
                </a:solidFill>
                <a:latin typeface="Times New Roman" panose="02020603050405020304" pitchFamily="18" charset="0"/>
                <a:cs typeface="Times New Roman" panose="02020603050405020304" pitchFamily="18" charset="0"/>
              </a:rPr>
              <a:t>Therefore</a:t>
            </a:r>
            <a:r>
              <a:rPr lang="en-US" altLang="zh-CN" dirty="0">
                <a:latin typeface="Times New Roman" panose="02020603050405020304" pitchFamily="18" charset="0"/>
                <a:cs typeface="Times New Roman" panose="02020603050405020304" pitchFamily="18" charset="0"/>
              </a:rPr>
              <a:t>, </a:t>
            </a:r>
            <a:r>
              <a:rPr lang="en-US" altLang="zh-CN" b="1" u="sng" dirty="0">
                <a:solidFill>
                  <a:srgbClr val="C00000"/>
                </a:solidFill>
                <a:latin typeface="Times New Roman" panose="02020603050405020304" pitchFamily="18" charset="0"/>
                <a:cs typeface="Times New Roman" panose="02020603050405020304" pitchFamily="18" charset="0"/>
              </a:rPr>
              <a:t>it</a:t>
            </a:r>
            <a:r>
              <a:rPr lang="en-US" altLang="zh-CN" dirty="0">
                <a:latin typeface="Times New Roman" panose="02020603050405020304" pitchFamily="18" charset="0"/>
                <a:cs typeface="Times New Roman" panose="02020603050405020304" pitchFamily="18" charset="0"/>
              </a:rPr>
              <a:t>’s not highly valued in hiring or promotion.</a:t>
            </a:r>
            <a:endParaRPr lang="en-US" altLang="zh-CN" dirty="0">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C. Quality teaching has been an important </a:t>
            </a:r>
            <a:r>
              <a:rPr lang="en-US" altLang="zh-CN" dirty="0">
                <a:solidFill>
                  <a:srgbClr val="006600"/>
                </a:solidFill>
                <a:latin typeface="Times New Roman" panose="02020603050405020304" pitchFamily="18" charset="0"/>
                <a:cs typeface="Times New Roman" panose="02020603050405020304" pitchFamily="18" charset="0"/>
              </a:rPr>
              <a:t>reputation-building factor.</a:t>
            </a:r>
            <a:endParaRPr lang="en-US" altLang="zh-CN" dirty="0">
              <a:solidFill>
                <a:srgbClr val="006600"/>
              </a:solidFill>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D. </a:t>
            </a:r>
            <a:r>
              <a:rPr lang="en-US" altLang="zh-CN" b="1" dirty="0">
                <a:solidFill>
                  <a:srgbClr val="0000FF"/>
                </a:solidFill>
                <a:latin typeface="Times New Roman" panose="02020603050405020304" pitchFamily="18" charset="0"/>
                <a:cs typeface="Times New Roman" panose="02020603050405020304" pitchFamily="18" charset="0"/>
              </a:rPr>
              <a:t>However,  </a:t>
            </a:r>
            <a:r>
              <a:rPr lang="en-US" altLang="zh-CN" b="1" dirty="0">
                <a:solidFill>
                  <a:srgbClr val="C00000"/>
                </a:solidFill>
                <a:latin typeface="Times New Roman" panose="02020603050405020304" pitchFamily="18" charset="0"/>
                <a:cs typeface="Times New Roman" panose="02020603050405020304" pitchFamily="18" charset="0"/>
              </a:rPr>
              <a:t>the rankings </a:t>
            </a:r>
            <a:r>
              <a:rPr lang="en-US" altLang="zh-CN" dirty="0">
                <a:latin typeface="Times New Roman" panose="02020603050405020304" pitchFamily="18" charset="0"/>
                <a:cs typeface="Times New Roman" panose="02020603050405020304" pitchFamily="18" charset="0"/>
              </a:rPr>
              <a:t>ignore a critical factor: the quality of teaching.</a:t>
            </a:r>
            <a:endParaRPr lang="en-US" altLang="zh-CN" dirty="0">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E. Efforts to improve teaching at the </a:t>
            </a:r>
            <a:r>
              <a:rPr lang="en-US" altLang="zh-CN" dirty="0">
                <a:solidFill>
                  <a:srgbClr val="CC00FF"/>
                </a:solidFill>
                <a:latin typeface="Times New Roman" panose="02020603050405020304" pitchFamily="18" charset="0"/>
                <a:cs typeface="Times New Roman" panose="02020603050405020304" pitchFamily="18" charset="0"/>
              </a:rPr>
              <a:t>university</a:t>
            </a:r>
            <a:r>
              <a:rPr lang="en-US" altLang="zh-CN" dirty="0">
                <a:latin typeface="Times New Roman" panose="02020603050405020304" pitchFamily="18" charset="0"/>
                <a:cs typeface="Times New Roman" panose="02020603050405020304" pitchFamily="18" charset="0"/>
              </a:rPr>
              <a:t> level have recently emerged.</a:t>
            </a:r>
            <a:endParaRPr lang="en-US" altLang="zh-CN" dirty="0">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F. </a:t>
            </a:r>
            <a:r>
              <a:rPr lang="en-US" altLang="zh-CN" b="1" dirty="0">
                <a:solidFill>
                  <a:srgbClr val="C00000"/>
                </a:solidFill>
                <a:latin typeface="Times New Roman" panose="02020603050405020304" pitchFamily="18" charset="0"/>
                <a:cs typeface="Times New Roman" panose="02020603050405020304" pitchFamily="18" charset="0"/>
              </a:rPr>
              <a:t>They’</a:t>
            </a:r>
            <a:r>
              <a:rPr lang="en-US" altLang="zh-CN" dirty="0">
                <a:latin typeface="Times New Roman" panose="02020603050405020304" pitchFamily="18" charset="0"/>
                <a:cs typeface="Times New Roman" panose="02020603050405020304" pitchFamily="18" charset="0"/>
              </a:rPr>
              <a:t>re even more surprised at how teaching is undervalued by universities.</a:t>
            </a:r>
            <a:endParaRPr lang="en-US" altLang="zh-CN" dirty="0">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G. </a:t>
            </a:r>
            <a:r>
              <a:rPr lang="en-US" altLang="zh-CN" b="1" dirty="0">
                <a:solidFill>
                  <a:srgbClr val="0000FF"/>
                </a:solidFill>
                <a:latin typeface="Times New Roman" panose="02020603050405020304" pitchFamily="18" charset="0"/>
                <a:cs typeface="Times New Roman" panose="02020603050405020304" pitchFamily="18" charset="0"/>
              </a:rPr>
              <a:t>In fact, </a:t>
            </a:r>
            <a:r>
              <a:rPr lang="en-US" altLang="zh-CN" b="1" dirty="0">
                <a:solidFill>
                  <a:srgbClr val="CC00FF"/>
                </a:solidFill>
                <a:latin typeface="Times New Roman" panose="02020603050405020304" pitchFamily="18" charset="0"/>
                <a:cs typeface="Times New Roman" panose="02020603050405020304" pitchFamily="18" charset="0"/>
              </a:rPr>
              <a:t>universities</a:t>
            </a:r>
            <a:r>
              <a:rPr lang="en-US" altLang="zh-CN" dirty="0">
                <a:solidFill>
                  <a:srgbClr val="CC00FF"/>
                </a:solidFill>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often </a:t>
            </a:r>
            <a:r>
              <a:rPr lang="en-US" altLang="zh-CN" b="1" dirty="0">
                <a:solidFill>
                  <a:srgbClr val="FF0000"/>
                </a:solidFill>
                <a:latin typeface="Times New Roman" panose="02020603050405020304" pitchFamily="18" charset="0"/>
                <a:cs typeface="Times New Roman" panose="02020603050405020304" pitchFamily="18" charset="0"/>
              </a:rPr>
              <a:t>shift emphasis </a:t>
            </a:r>
            <a:r>
              <a:rPr lang="en-US" altLang="zh-CN" dirty="0">
                <a:solidFill>
                  <a:srgbClr val="0000FF"/>
                </a:solidFill>
                <a:latin typeface="Times New Roman" panose="02020603050405020304" pitchFamily="18" charset="0"/>
                <a:cs typeface="Times New Roman" panose="02020603050405020304" pitchFamily="18" charset="0"/>
              </a:rPr>
              <a:t>from</a:t>
            </a:r>
            <a:r>
              <a:rPr lang="en-US" altLang="zh-CN" dirty="0">
                <a:solidFill>
                  <a:srgbClr val="CC00FF"/>
                </a:solidFill>
                <a:latin typeface="Times New Roman" panose="02020603050405020304" pitchFamily="18" charset="0"/>
                <a:cs typeface="Times New Roman" panose="02020603050405020304" pitchFamily="18" charset="0"/>
              </a:rPr>
              <a:t> teaching </a:t>
            </a:r>
            <a:r>
              <a:rPr lang="en-US" altLang="zh-CN" dirty="0">
                <a:solidFill>
                  <a:srgbClr val="0000FF"/>
                </a:solidFill>
                <a:latin typeface="Times New Roman" panose="02020603050405020304" pitchFamily="18" charset="0"/>
                <a:cs typeface="Times New Roman" panose="02020603050405020304" pitchFamily="18" charset="0"/>
              </a:rPr>
              <a:t>to</a:t>
            </a:r>
            <a:r>
              <a:rPr lang="en-US" altLang="zh-CN" dirty="0">
                <a:solidFill>
                  <a:srgbClr val="CC00FF"/>
                </a:solidFill>
                <a:latin typeface="Times New Roman" panose="02020603050405020304" pitchFamily="18" charset="0"/>
                <a:cs typeface="Times New Roman" panose="02020603050405020304" pitchFamily="18" charset="0"/>
              </a:rPr>
              <a:t> other </a:t>
            </a:r>
            <a:r>
              <a:rPr lang="en-US" altLang="zh-CN" dirty="0">
                <a:solidFill>
                  <a:srgbClr val="006600"/>
                </a:solidFill>
                <a:latin typeface="Times New Roman" panose="02020603050405020304" pitchFamily="18" charset="0"/>
                <a:cs typeface="Times New Roman" panose="02020603050405020304" pitchFamily="18" charset="0"/>
              </a:rPr>
              <a:t>ranking factors.</a:t>
            </a:r>
            <a:endParaRPr lang="en-US" altLang="zh-CN" dirty="0">
              <a:solidFill>
                <a:srgbClr val="006600"/>
              </a:solidFill>
              <a:latin typeface="Times New Roman" panose="02020603050405020304" pitchFamily="18" charset="0"/>
              <a:cs typeface="Times New Roman" panose="02020603050405020304" pitchFamily="18" charset="0"/>
            </a:endParaRPr>
          </a:p>
          <a:p>
            <a:pPr marL="0" indent="0" fontAlgn="auto">
              <a:lnSpc>
                <a:spcPts val="3340"/>
              </a:lnSpc>
              <a:buNone/>
            </a:pPr>
            <a:endParaRPr lang="en-US" altLang="zh-CN" dirty="0">
              <a:latin typeface="Times New Roman" panose="02020603050405020304" pitchFamily="18" charset="0"/>
              <a:cs typeface="Times New Roman" panose="02020603050405020304" pitchFamily="18" charset="0"/>
            </a:endParaRPr>
          </a:p>
          <a:p>
            <a:pPr fontAlgn="auto">
              <a:lnSpc>
                <a:spcPts val="3340"/>
              </a:lnSpc>
            </a:pPr>
            <a:endParaRPr lang="en-US" altLang="zh-CN" dirty="0">
              <a:latin typeface="Times New Roman" panose="02020603050405020304" pitchFamily="18" charset="0"/>
              <a:cs typeface="Times New Roman" panose="02020603050405020304" pitchFamily="18" charset="0"/>
            </a:endParaRPr>
          </a:p>
        </p:txBody>
      </p:sp>
      <p:sp>
        <p:nvSpPr>
          <p:cNvPr id="5" name="标题 1"/>
          <p:cNvSpPr txBox="1"/>
          <p:nvPr/>
        </p:nvSpPr>
        <p:spPr>
          <a:xfrm>
            <a:off x="226243" y="5460583"/>
            <a:ext cx="11820738"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3200" b="1" dirty="0">
                <a:solidFill>
                  <a:srgbClr val="0000FF"/>
                </a:solidFill>
                <a:latin typeface="微软雅黑" panose="020B0503020204020204" charset="-122"/>
                <a:ea typeface="微软雅黑" panose="020B0503020204020204" charset="-122"/>
              </a:rPr>
              <a:t>关注：</a:t>
            </a:r>
            <a:r>
              <a:rPr lang="zh-CN" altLang="en-US" sz="3200" b="1" dirty="0">
                <a:solidFill>
                  <a:srgbClr val="AC0000"/>
                </a:solidFill>
                <a:latin typeface="微软雅黑" panose="020B0503020204020204" charset="-122"/>
                <a:ea typeface="微软雅黑" panose="020B0503020204020204" charset="-122"/>
              </a:rPr>
              <a:t>主语；宾语；关键名词，动词等。</a:t>
            </a:r>
            <a:endParaRPr lang="zh-CN" altLang="en-US" sz="3200" b="1" dirty="0">
              <a:solidFill>
                <a:srgbClr val="AC0000"/>
              </a:solidFill>
              <a:latin typeface="微软雅黑" panose="020B0503020204020204" charset="-122"/>
              <a:ea typeface="微软雅黑" panose="020B0503020204020204" charset="-122"/>
            </a:endParaRPr>
          </a:p>
        </p:txBody>
      </p:sp>
      <p:sp>
        <p:nvSpPr>
          <p:cNvPr id="4" name="标题 1"/>
          <p:cNvSpPr txBox="1"/>
          <p:nvPr/>
        </p:nvSpPr>
        <p:spPr>
          <a:xfrm>
            <a:off x="145019" y="-1"/>
            <a:ext cx="10875406" cy="78870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2800" b="1" dirty="0">
                <a:solidFill>
                  <a:srgbClr val="0000FF"/>
                </a:solidFill>
                <a:latin typeface="微软雅黑" panose="020B0503020204020204" charset="-122"/>
                <a:ea typeface="微软雅黑" panose="020B0503020204020204" charset="-122"/>
              </a:rPr>
              <a:t>  B</a:t>
            </a:r>
            <a:r>
              <a:rPr lang="zh-CN" altLang="en-US" sz="2800" b="1" dirty="0">
                <a:solidFill>
                  <a:srgbClr val="0000FF"/>
                </a:solidFill>
                <a:latin typeface="微软雅黑" panose="020B0503020204020204" charset="-122"/>
                <a:ea typeface="微软雅黑" panose="020B0503020204020204" charset="-122"/>
              </a:rPr>
              <a:t>， </a:t>
            </a:r>
            <a:r>
              <a:rPr lang="en-US" altLang="zh-CN" sz="2800" b="1" dirty="0">
                <a:solidFill>
                  <a:srgbClr val="0000FF"/>
                </a:solidFill>
                <a:latin typeface="微软雅黑" panose="020B0503020204020204" charset="-122"/>
                <a:ea typeface="微软雅黑" panose="020B0503020204020204" charset="-122"/>
              </a:rPr>
              <a:t>F </a:t>
            </a:r>
            <a:r>
              <a:rPr lang="zh-CN" altLang="en-US" sz="2800" b="1" dirty="0">
                <a:solidFill>
                  <a:srgbClr val="0000FF"/>
                </a:solidFill>
                <a:latin typeface="微软雅黑" panose="020B0503020204020204" charset="-122"/>
                <a:ea typeface="微软雅黑" panose="020B0503020204020204" charset="-122"/>
              </a:rPr>
              <a:t>选项有</a:t>
            </a:r>
            <a:r>
              <a:rPr lang="zh-CN" altLang="en-US" sz="2800" b="1" dirty="0">
                <a:solidFill>
                  <a:srgbClr val="C00000"/>
                </a:solidFill>
                <a:latin typeface="微软雅黑" panose="020B0503020204020204" charset="-122"/>
                <a:ea typeface="微软雅黑" panose="020B0503020204020204" charset="-122"/>
              </a:rPr>
              <a:t>代词，</a:t>
            </a:r>
            <a:r>
              <a:rPr lang="zh-CN" altLang="en-US" sz="2800" b="1" dirty="0">
                <a:solidFill>
                  <a:srgbClr val="0000FF"/>
                </a:solidFill>
                <a:latin typeface="微软雅黑" panose="020B0503020204020204" charset="-122"/>
                <a:ea typeface="微软雅黑" panose="020B0503020204020204" charset="-122"/>
              </a:rPr>
              <a:t>不可能为段首题。</a:t>
            </a:r>
            <a:r>
              <a:rPr lang="en-US" altLang="zh-CN" sz="2800" b="1" dirty="0">
                <a:solidFill>
                  <a:srgbClr val="0000FF"/>
                </a:solidFill>
                <a:latin typeface="微软雅黑" panose="020B0503020204020204" charset="-122"/>
                <a:ea typeface="微软雅黑" panose="020B0503020204020204" charset="-122"/>
              </a:rPr>
              <a:t>B</a:t>
            </a:r>
            <a:r>
              <a:rPr lang="zh-CN" altLang="en-US" sz="2800" b="1" dirty="0">
                <a:solidFill>
                  <a:srgbClr val="0000FF"/>
                </a:solidFill>
                <a:latin typeface="微软雅黑" panose="020B0503020204020204" charset="-122"/>
                <a:ea typeface="微软雅黑" panose="020B0503020204020204" charset="-122"/>
              </a:rPr>
              <a:t>， </a:t>
            </a:r>
            <a:r>
              <a:rPr lang="en-US" altLang="zh-CN" sz="2800" b="1" dirty="0">
                <a:solidFill>
                  <a:srgbClr val="0000FF"/>
                </a:solidFill>
                <a:latin typeface="微软雅黑" panose="020B0503020204020204" charset="-122"/>
                <a:ea typeface="微软雅黑" panose="020B0503020204020204" charset="-122"/>
              </a:rPr>
              <a:t>D , G </a:t>
            </a:r>
            <a:r>
              <a:rPr lang="zh-CN" altLang="en-US" sz="2800" b="1" dirty="0">
                <a:solidFill>
                  <a:srgbClr val="0000FF"/>
                </a:solidFill>
                <a:latin typeface="微软雅黑" panose="020B0503020204020204" charset="-122"/>
                <a:ea typeface="微软雅黑" panose="020B0503020204020204" charset="-122"/>
              </a:rPr>
              <a:t>有表</a:t>
            </a:r>
            <a:r>
              <a:rPr lang="zh-CN" altLang="en-US" sz="2800" b="1" dirty="0">
                <a:solidFill>
                  <a:srgbClr val="C00000"/>
                </a:solidFill>
                <a:latin typeface="微软雅黑" panose="020B0503020204020204" charset="-122"/>
                <a:ea typeface="微软雅黑" panose="020B0503020204020204" charset="-122"/>
              </a:rPr>
              <a:t>衔接的副词</a:t>
            </a:r>
            <a:r>
              <a:rPr lang="zh-CN" altLang="en-US" sz="2800" b="1" dirty="0">
                <a:solidFill>
                  <a:srgbClr val="0000FF"/>
                </a:solidFill>
                <a:latin typeface="微软雅黑" panose="020B0503020204020204" charset="-122"/>
                <a:ea typeface="微软雅黑" panose="020B0503020204020204" charset="-122"/>
              </a:rPr>
              <a:t>； </a:t>
            </a:r>
            <a:endParaRPr lang="zh-CN" altLang="en-US" sz="2800" b="1" dirty="0">
              <a:solidFill>
                <a:srgbClr val="AC0000"/>
              </a:solidFill>
              <a:latin typeface="微软雅黑" panose="020B0503020204020204" charset="-122"/>
              <a:ea typeface="微软雅黑" panose="020B0503020204020204" charset="-122"/>
            </a:endParaRPr>
          </a:p>
        </p:txBody>
      </p:sp>
      <p:sp>
        <p:nvSpPr>
          <p:cNvPr id="6" name="文本框 5"/>
          <p:cNvSpPr txBox="1"/>
          <p:nvPr/>
        </p:nvSpPr>
        <p:spPr>
          <a:xfrm>
            <a:off x="1740391" y="5199598"/>
            <a:ext cx="1869584" cy="521970"/>
          </a:xfrm>
          <a:prstGeom prst="rect">
            <a:avLst/>
          </a:prstGeom>
          <a:noFill/>
          <a:ln w="57150">
            <a:solidFill>
              <a:srgbClr val="FF0000"/>
            </a:solidFill>
          </a:ln>
        </p:spPr>
        <p:txBody>
          <a:bodyPr wrap="square" rtlCol="0">
            <a:spAutoFit/>
          </a:bodyPr>
          <a:lstStyle/>
          <a:p>
            <a:endParaRPr lang="zh-CN" altLang="en-US" sz="2800"/>
          </a:p>
        </p:txBody>
      </p:sp>
      <p:sp>
        <p:nvSpPr>
          <p:cNvPr id="7" name="文本框 6"/>
          <p:cNvSpPr txBox="1"/>
          <p:nvPr/>
        </p:nvSpPr>
        <p:spPr>
          <a:xfrm>
            <a:off x="5381625" y="4234970"/>
            <a:ext cx="1524000" cy="521970"/>
          </a:xfrm>
          <a:prstGeom prst="rect">
            <a:avLst/>
          </a:prstGeom>
          <a:noFill/>
          <a:ln w="57150">
            <a:solidFill>
              <a:srgbClr val="FF0000"/>
            </a:solidFill>
          </a:ln>
        </p:spPr>
        <p:txBody>
          <a:bodyPr wrap="square" rtlCol="0">
            <a:spAutoFit/>
          </a:bodyPr>
          <a:lstStyle/>
          <a:p>
            <a:endParaRPr lang="zh-CN" altLang="en-US" sz="2800"/>
          </a:p>
        </p:txBody>
      </p:sp>
      <p:sp>
        <p:nvSpPr>
          <p:cNvPr id="8" name="文本框 7"/>
          <p:cNvSpPr txBox="1"/>
          <p:nvPr/>
        </p:nvSpPr>
        <p:spPr>
          <a:xfrm>
            <a:off x="509048" y="3081609"/>
            <a:ext cx="2491328" cy="499265"/>
          </a:xfrm>
          <a:prstGeom prst="rect">
            <a:avLst/>
          </a:prstGeom>
          <a:noFill/>
          <a:ln w="57150">
            <a:solidFill>
              <a:srgbClr val="7030A0"/>
            </a:solidFill>
          </a:ln>
        </p:spPr>
        <p:txBody>
          <a:bodyPr wrap="square" rtlCol="0">
            <a:spAutoFit/>
          </a:bodyPr>
          <a:lstStyle/>
          <a:p>
            <a:endParaRPr lang="zh-CN" altLang="en-US" sz="2800"/>
          </a:p>
        </p:txBody>
      </p:sp>
      <p:sp>
        <p:nvSpPr>
          <p:cNvPr id="9" name="文本框 6"/>
          <p:cNvSpPr txBox="1"/>
          <p:nvPr/>
        </p:nvSpPr>
        <p:spPr>
          <a:xfrm>
            <a:off x="7343775" y="3686174"/>
            <a:ext cx="3505200" cy="495421"/>
          </a:xfrm>
          <a:prstGeom prst="rect">
            <a:avLst/>
          </a:prstGeom>
          <a:noFill/>
          <a:ln w="57150">
            <a:solidFill>
              <a:srgbClr val="7030A0"/>
            </a:solidFill>
          </a:ln>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sz="2800"/>
          </a:p>
        </p:txBody>
      </p:sp>
      <p:sp>
        <p:nvSpPr>
          <p:cNvPr id="10" name="文本框 6"/>
          <p:cNvSpPr txBox="1"/>
          <p:nvPr/>
        </p:nvSpPr>
        <p:spPr>
          <a:xfrm>
            <a:off x="7410450" y="5343525"/>
            <a:ext cx="1323975" cy="443520"/>
          </a:xfrm>
          <a:prstGeom prst="rect">
            <a:avLst/>
          </a:prstGeom>
          <a:noFill/>
          <a:ln w="57150">
            <a:solidFill>
              <a:srgbClr val="7030A0"/>
            </a:solidFill>
          </a:ln>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sz="2800"/>
          </a:p>
        </p:txBody>
      </p:sp>
      <p:sp>
        <p:nvSpPr>
          <p:cNvPr id="11" name="文本框 10"/>
          <p:cNvSpPr txBox="1"/>
          <p:nvPr/>
        </p:nvSpPr>
        <p:spPr>
          <a:xfrm>
            <a:off x="6191249" y="3014937"/>
            <a:ext cx="3876676" cy="521970"/>
          </a:xfrm>
          <a:prstGeom prst="rect">
            <a:avLst/>
          </a:prstGeom>
          <a:noFill/>
          <a:ln w="57150">
            <a:solidFill>
              <a:srgbClr val="0070C0"/>
            </a:solidFill>
          </a:ln>
        </p:spPr>
        <p:txBody>
          <a:bodyPr wrap="square" rtlCol="0">
            <a:spAutoFit/>
          </a:bodyPr>
          <a:lstStyle/>
          <a:p>
            <a:endParaRPr lang="zh-CN" altLang="en-US" sz="2800"/>
          </a:p>
        </p:txBody>
      </p:sp>
      <p:sp>
        <p:nvSpPr>
          <p:cNvPr id="12" name="文本框 11"/>
          <p:cNvSpPr txBox="1"/>
          <p:nvPr/>
        </p:nvSpPr>
        <p:spPr>
          <a:xfrm>
            <a:off x="9886950" y="5199598"/>
            <a:ext cx="2305050" cy="521970"/>
          </a:xfrm>
          <a:prstGeom prst="rect">
            <a:avLst/>
          </a:prstGeom>
          <a:noFill/>
          <a:ln w="57150">
            <a:solidFill>
              <a:srgbClr val="0070C0"/>
            </a:solidFill>
          </a:ln>
        </p:spPr>
        <p:txBody>
          <a:bodyPr wrap="square" rtlCol="0">
            <a:spAutoFit/>
          </a:bodyPr>
          <a:lstStyle/>
          <a:p>
            <a:endParaRPr lang="zh-CN" altLang="en-US" sz="2800"/>
          </a:p>
        </p:txBody>
      </p:sp>
      <p:sp>
        <p:nvSpPr>
          <p:cNvPr id="2" name="标题 1"/>
          <p:cNvSpPr>
            <a:spLocks noGrp="1"/>
          </p:cNvSpPr>
          <p:nvPr>
            <p:ph type="title"/>
          </p:nvPr>
        </p:nvSpPr>
        <p:spPr>
          <a:xfrm>
            <a:off x="7594867" y="1841487"/>
            <a:ext cx="5177569" cy="1102935"/>
          </a:xfrm>
        </p:spPr>
        <p:txBody>
          <a:bodyPr>
            <a:normAutofit/>
          </a:bodyPr>
          <a:lstStyle/>
          <a:p>
            <a:r>
              <a:rPr lang="zh-CN" altLang="en-US" sz="3200" b="1" dirty="0">
                <a:solidFill>
                  <a:srgbClr val="AC0000"/>
                </a:solidFill>
                <a:latin typeface="微软雅黑" panose="020B0503020204020204" charset="-122"/>
                <a:ea typeface="微软雅黑" panose="020B0503020204020204" charset="-122"/>
              </a:rPr>
              <a:t>首先观察选项设置的特点：</a:t>
            </a:r>
            <a:endParaRPr lang="zh-CN" altLang="en-US" sz="3200" b="1" dirty="0">
              <a:solidFill>
                <a:srgbClr val="AC0000"/>
              </a:solidFill>
              <a:latin typeface="微软雅黑" panose="020B0503020204020204" charset="-122"/>
              <a:ea typeface="微软雅黑" panose="020B0503020204020204" charset="-122"/>
            </a:endParaRPr>
          </a:p>
        </p:txBody>
      </p:sp>
      <p:sp>
        <p:nvSpPr>
          <p:cNvPr id="13" name="文本框 6"/>
          <p:cNvSpPr txBox="1"/>
          <p:nvPr/>
        </p:nvSpPr>
        <p:spPr>
          <a:xfrm>
            <a:off x="3181350" y="4268083"/>
            <a:ext cx="1323975" cy="443520"/>
          </a:xfrm>
          <a:prstGeom prst="rect">
            <a:avLst/>
          </a:prstGeom>
          <a:noFill/>
          <a:ln w="57150">
            <a:solidFill>
              <a:srgbClr val="7030A0"/>
            </a:solidFill>
          </a:ln>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sz="2800"/>
          </a:p>
        </p:txBody>
      </p:sp>
      <p:sp>
        <p:nvSpPr>
          <p:cNvPr id="14" name="标题 1"/>
          <p:cNvSpPr txBox="1"/>
          <p:nvPr/>
        </p:nvSpPr>
        <p:spPr>
          <a:xfrm>
            <a:off x="190287" y="947356"/>
            <a:ext cx="9877638" cy="78870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2800" b="1" dirty="0">
                <a:solidFill>
                  <a:srgbClr val="0000FF"/>
                </a:solidFill>
                <a:latin typeface="微软雅黑" panose="020B0503020204020204" charset="-122"/>
                <a:ea typeface="微软雅黑" panose="020B0503020204020204" charset="-122"/>
              </a:rPr>
              <a:t>       C.  </a:t>
            </a:r>
            <a:r>
              <a:rPr lang="zh-CN" altLang="en-US" sz="2800" b="1" dirty="0">
                <a:solidFill>
                  <a:srgbClr val="0000FF"/>
                </a:solidFill>
                <a:latin typeface="微软雅黑" panose="020B0503020204020204" charset="-122"/>
                <a:ea typeface="微软雅黑" panose="020B0503020204020204" charset="-122"/>
              </a:rPr>
              <a:t>选项有 </a:t>
            </a:r>
            <a:r>
              <a:rPr lang="zh-CN" altLang="en-US" sz="2800" b="1" dirty="0">
                <a:solidFill>
                  <a:srgbClr val="FF0000"/>
                </a:solidFill>
                <a:latin typeface="微软雅黑" panose="020B0503020204020204" charset="-122"/>
                <a:ea typeface="微软雅黑" panose="020B0503020204020204" charset="-122"/>
              </a:rPr>
              <a:t>重点名词     </a:t>
            </a:r>
            <a:r>
              <a:rPr lang="en-US" altLang="zh-CN" sz="2800" b="1" dirty="0">
                <a:solidFill>
                  <a:srgbClr val="0000FF"/>
                </a:solidFill>
                <a:latin typeface="微软雅黑" panose="020B0503020204020204" charset="-122"/>
                <a:ea typeface="微软雅黑" panose="020B0503020204020204" charset="-122"/>
              </a:rPr>
              <a:t>C. </a:t>
            </a:r>
            <a:r>
              <a:rPr lang="zh-CN" altLang="en-US" sz="2800" b="1" dirty="0">
                <a:solidFill>
                  <a:srgbClr val="0000FF"/>
                </a:solidFill>
                <a:latin typeface="微软雅黑" panose="020B0503020204020204" charset="-122"/>
                <a:ea typeface="微软雅黑" panose="020B0503020204020204" charset="-122"/>
              </a:rPr>
              <a:t>    </a:t>
            </a:r>
            <a:r>
              <a:rPr lang="en-US" altLang="zh-CN" sz="2800" b="1" dirty="0">
                <a:solidFill>
                  <a:srgbClr val="0000FF"/>
                </a:solidFill>
                <a:latin typeface="微软雅黑" panose="020B0503020204020204" charset="-122"/>
                <a:ea typeface="微软雅黑" panose="020B0503020204020204" charset="-122"/>
              </a:rPr>
              <a:t>E   </a:t>
            </a:r>
            <a:r>
              <a:rPr lang="zh-CN" altLang="en-US" sz="2800" b="1" dirty="0">
                <a:solidFill>
                  <a:srgbClr val="0000FF"/>
                </a:solidFill>
                <a:latin typeface="微软雅黑" panose="020B0503020204020204" charset="-122"/>
                <a:ea typeface="微软雅黑" panose="020B0503020204020204" charset="-122"/>
              </a:rPr>
              <a:t>；</a:t>
            </a:r>
            <a:r>
              <a:rPr lang="en-US" altLang="zh-CN" sz="2800" b="1" dirty="0">
                <a:solidFill>
                  <a:srgbClr val="0000FF"/>
                </a:solidFill>
                <a:latin typeface="微软雅黑" panose="020B0503020204020204" charset="-122"/>
                <a:ea typeface="微软雅黑" panose="020B0503020204020204" charset="-122"/>
              </a:rPr>
              <a:t>A</a:t>
            </a:r>
            <a:r>
              <a:rPr lang="zh-CN" altLang="en-US" sz="2800" b="1" dirty="0">
                <a:solidFill>
                  <a:srgbClr val="0000FF"/>
                </a:solidFill>
                <a:latin typeface="微软雅黑" panose="020B0503020204020204" charset="-122"/>
                <a:ea typeface="微软雅黑" panose="020B0503020204020204" charset="-122"/>
              </a:rPr>
              <a:t> 可能为冗余选项 </a:t>
            </a:r>
            <a:endParaRPr lang="zh-CN" altLang="en-US" sz="2800" b="1" dirty="0">
              <a:solidFill>
                <a:srgbClr val="AC0000"/>
              </a:solidFill>
              <a:latin typeface="微软雅黑" panose="020B0503020204020204" charset="-122"/>
              <a:ea typeface="微软雅黑" panose="020B0503020204020204" charset="-122"/>
            </a:endParaRPr>
          </a:p>
        </p:txBody>
      </p:sp>
      <p:pic>
        <p:nvPicPr>
          <p:cNvPr id="5124" name="图片 6" descr="logo横版 png"/>
          <p:cNvPicPr>
            <a:picLocks noChangeAspect="1"/>
          </p:cNvPicPr>
          <p:nvPr/>
        </p:nvPicPr>
        <p:blipFill>
          <a:blip r:embed="rId1"/>
          <a:stretch>
            <a:fillRect/>
          </a:stretch>
        </p:blipFill>
        <p:spPr>
          <a:xfrm>
            <a:off x="11477625" y="82550"/>
            <a:ext cx="608013" cy="642938"/>
          </a:xfrm>
          <a:prstGeom prst="rect">
            <a:avLst/>
          </a:prstGeom>
          <a:noFill/>
          <a:ln w="9525">
            <a:noFill/>
          </a:ln>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500"/>
                                        <p:tgtEl>
                                          <p:spTgt spid="7"/>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fade">
                                      <p:cBhvr>
                                        <p:cTn id="47" dur="500"/>
                                        <p:tgtEl>
                                          <p:spTgt spid="6"/>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p:bldP spid="6" grpId="0" animBg="1"/>
      <p:bldP spid="7" grpId="0" animBg="1"/>
      <p:bldP spid="8" grpId="0" animBg="1"/>
      <p:bldP spid="9" grpId="0" animBg="1"/>
      <p:bldP spid="10" grpId="0" animBg="1"/>
      <p:bldP spid="11" grpId="0" animBg="1"/>
      <p:bldP spid="12" grpId="0" animBg="1"/>
      <p:bldP spid="13" grpId="0" animBg="1"/>
      <p:bldP spid="1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379" y="3131796"/>
            <a:ext cx="12199379" cy="4657574"/>
          </a:xfrm>
          <a:solidFill>
            <a:schemeClr val="bg1"/>
          </a:solidFill>
          <a:ln>
            <a:solidFill>
              <a:schemeClr val="accent6">
                <a:lumMod val="75000"/>
              </a:schemeClr>
            </a:solidFill>
          </a:ln>
        </p:spPr>
        <p:txBody>
          <a:bodyPr>
            <a:noAutofit/>
          </a:bodyPr>
          <a:lstStyle/>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A. </a:t>
            </a:r>
            <a:r>
              <a:rPr lang="en-US" altLang="zh-CN" dirty="0">
                <a:solidFill>
                  <a:srgbClr val="CC00FF"/>
                </a:solidFill>
                <a:latin typeface="Times New Roman" panose="02020603050405020304" pitchFamily="18" charset="0"/>
                <a:cs typeface="Times New Roman" panose="02020603050405020304" pitchFamily="18" charset="0"/>
              </a:rPr>
              <a:t>Higher education </a:t>
            </a:r>
            <a:r>
              <a:rPr lang="en-US" altLang="zh-CN" dirty="0">
                <a:latin typeface="Times New Roman" panose="02020603050405020304" pitchFamily="18" charset="0"/>
                <a:cs typeface="Times New Roman" panose="02020603050405020304" pitchFamily="18" charset="0"/>
              </a:rPr>
              <a:t>has </a:t>
            </a:r>
            <a:r>
              <a:rPr lang="en-US" altLang="zh-CN" dirty="0">
                <a:solidFill>
                  <a:srgbClr val="CC00FF"/>
                </a:solidFill>
                <a:latin typeface="Times New Roman" panose="02020603050405020304" pitchFamily="18" charset="0"/>
                <a:cs typeface="Times New Roman" panose="02020603050405020304" pitchFamily="18" charset="0"/>
              </a:rPr>
              <a:t>achieved its true potential.</a:t>
            </a:r>
            <a:endParaRPr lang="en-US" altLang="zh-CN" dirty="0">
              <a:solidFill>
                <a:srgbClr val="CC00FF"/>
              </a:solidFill>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B. </a:t>
            </a:r>
            <a:r>
              <a:rPr lang="en-US" altLang="zh-CN" b="1" dirty="0">
                <a:solidFill>
                  <a:srgbClr val="0000FF"/>
                </a:solidFill>
                <a:latin typeface="Times New Roman" panose="02020603050405020304" pitchFamily="18" charset="0"/>
                <a:cs typeface="Times New Roman" panose="02020603050405020304" pitchFamily="18" charset="0"/>
              </a:rPr>
              <a:t>Therefore</a:t>
            </a:r>
            <a:r>
              <a:rPr lang="en-US" altLang="zh-CN" dirty="0">
                <a:latin typeface="Times New Roman" panose="02020603050405020304" pitchFamily="18" charset="0"/>
                <a:cs typeface="Times New Roman" panose="02020603050405020304" pitchFamily="18" charset="0"/>
              </a:rPr>
              <a:t>, </a:t>
            </a:r>
            <a:r>
              <a:rPr lang="en-US" altLang="zh-CN" b="1" u="sng" dirty="0">
                <a:solidFill>
                  <a:srgbClr val="C00000"/>
                </a:solidFill>
                <a:latin typeface="Times New Roman" panose="02020603050405020304" pitchFamily="18" charset="0"/>
                <a:cs typeface="Times New Roman" panose="02020603050405020304" pitchFamily="18" charset="0"/>
              </a:rPr>
              <a:t>it</a:t>
            </a:r>
            <a:r>
              <a:rPr lang="en-US" altLang="zh-CN" dirty="0">
                <a:latin typeface="Times New Roman" panose="02020603050405020304" pitchFamily="18" charset="0"/>
                <a:cs typeface="Times New Roman" panose="02020603050405020304" pitchFamily="18" charset="0"/>
              </a:rPr>
              <a:t>’s not highly valued in hiring or promotion.</a:t>
            </a:r>
            <a:endParaRPr lang="en-US" altLang="zh-CN" dirty="0">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C. Quality teaching has been an important </a:t>
            </a:r>
            <a:r>
              <a:rPr lang="en-US" altLang="zh-CN" dirty="0">
                <a:solidFill>
                  <a:srgbClr val="006600"/>
                </a:solidFill>
                <a:latin typeface="Times New Roman" panose="02020603050405020304" pitchFamily="18" charset="0"/>
                <a:cs typeface="Times New Roman" panose="02020603050405020304" pitchFamily="18" charset="0"/>
              </a:rPr>
              <a:t>reputation-building factor.</a:t>
            </a:r>
            <a:endParaRPr lang="en-US" altLang="zh-CN" dirty="0">
              <a:solidFill>
                <a:srgbClr val="006600"/>
              </a:solidFill>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D. </a:t>
            </a:r>
            <a:r>
              <a:rPr lang="en-US" altLang="zh-CN" b="1" dirty="0">
                <a:solidFill>
                  <a:srgbClr val="0000FF"/>
                </a:solidFill>
                <a:latin typeface="Times New Roman" panose="02020603050405020304" pitchFamily="18" charset="0"/>
                <a:cs typeface="Times New Roman" panose="02020603050405020304" pitchFamily="18" charset="0"/>
              </a:rPr>
              <a:t>However,  </a:t>
            </a:r>
            <a:r>
              <a:rPr lang="en-US" altLang="zh-CN" b="1" dirty="0">
                <a:solidFill>
                  <a:srgbClr val="C00000"/>
                </a:solidFill>
                <a:latin typeface="Times New Roman" panose="02020603050405020304" pitchFamily="18" charset="0"/>
                <a:cs typeface="Times New Roman" panose="02020603050405020304" pitchFamily="18" charset="0"/>
              </a:rPr>
              <a:t>the rankings </a:t>
            </a:r>
            <a:r>
              <a:rPr lang="en-US" altLang="zh-CN" dirty="0">
                <a:latin typeface="Times New Roman" panose="02020603050405020304" pitchFamily="18" charset="0"/>
                <a:cs typeface="Times New Roman" panose="02020603050405020304" pitchFamily="18" charset="0"/>
              </a:rPr>
              <a:t>ignore a critical factor: the quality of teaching.</a:t>
            </a:r>
            <a:endParaRPr lang="en-US" altLang="zh-CN" dirty="0">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E. Efforts to improve teaching at the </a:t>
            </a:r>
            <a:r>
              <a:rPr lang="en-US" altLang="zh-CN" dirty="0">
                <a:solidFill>
                  <a:srgbClr val="CC00FF"/>
                </a:solidFill>
                <a:latin typeface="Times New Roman" panose="02020603050405020304" pitchFamily="18" charset="0"/>
                <a:cs typeface="Times New Roman" panose="02020603050405020304" pitchFamily="18" charset="0"/>
              </a:rPr>
              <a:t>university</a:t>
            </a:r>
            <a:r>
              <a:rPr lang="en-US" altLang="zh-CN" dirty="0">
                <a:latin typeface="Times New Roman" panose="02020603050405020304" pitchFamily="18" charset="0"/>
                <a:cs typeface="Times New Roman" panose="02020603050405020304" pitchFamily="18" charset="0"/>
              </a:rPr>
              <a:t> level have recently emerged.</a:t>
            </a:r>
            <a:endParaRPr lang="en-US" altLang="zh-CN" dirty="0">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F. </a:t>
            </a:r>
            <a:r>
              <a:rPr lang="en-US" altLang="zh-CN" b="1" dirty="0">
                <a:solidFill>
                  <a:srgbClr val="C00000"/>
                </a:solidFill>
                <a:latin typeface="Times New Roman" panose="02020603050405020304" pitchFamily="18" charset="0"/>
                <a:cs typeface="Times New Roman" panose="02020603050405020304" pitchFamily="18" charset="0"/>
              </a:rPr>
              <a:t>They</a:t>
            </a:r>
            <a:r>
              <a:rPr lang="en-US" altLang="zh-CN" b="1" dirty="0">
                <a:solidFill>
                  <a:srgbClr val="CC00FF"/>
                </a:solidFill>
                <a:latin typeface="Times New Roman" panose="02020603050405020304" pitchFamily="18" charset="0"/>
                <a:cs typeface="Times New Roman" panose="02020603050405020304" pitchFamily="18" charset="0"/>
              </a:rPr>
              <a:t>’</a:t>
            </a:r>
            <a:r>
              <a:rPr lang="en-US" altLang="zh-CN" dirty="0">
                <a:solidFill>
                  <a:srgbClr val="CC00FF"/>
                </a:solidFill>
                <a:latin typeface="Times New Roman" panose="02020603050405020304" pitchFamily="18" charset="0"/>
                <a:cs typeface="Times New Roman" panose="02020603050405020304" pitchFamily="18" charset="0"/>
              </a:rPr>
              <a:t>re even more surprised </a:t>
            </a:r>
            <a:r>
              <a:rPr lang="en-US" altLang="zh-CN" dirty="0">
                <a:latin typeface="Times New Roman" panose="02020603050405020304" pitchFamily="18" charset="0"/>
                <a:cs typeface="Times New Roman" panose="02020603050405020304" pitchFamily="18" charset="0"/>
              </a:rPr>
              <a:t>at how teaching is undervalued by universities.</a:t>
            </a:r>
            <a:endParaRPr lang="en-US" altLang="zh-CN" dirty="0">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G. </a:t>
            </a:r>
            <a:r>
              <a:rPr lang="en-US" altLang="zh-CN" b="1" dirty="0">
                <a:solidFill>
                  <a:srgbClr val="0000FF"/>
                </a:solidFill>
                <a:latin typeface="Times New Roman" panose="02020603050405020304" pitchFamily="18" charset="0"/>
                <a:cs typeface="Times New Roman" panose="02020603050405020304" pitchFamily="18" charset="0"/>
              </a:rPr>
              <a:t>In fact, </a:t>
            </a:r>
            <a:r>
              <a:rPr lang="en-US" altLang="zh-CN" b="1" dirty="0">
                <a:solidFill>
                  <a:srgbClr val="CC00FF"/>
                </a:solidFill>
                <a:latin typeface="Times New Roman" panose="02020603050405020304" pitchFamily="18" charset="0"/>
                <a:cs typeface="Times New Roman" panose="02020603050405020304" pitchFamily="18" charset="0"/>
              </a:rPr>
              <a:t>universities</a:t>
            </a:r>
            <a:r>
              <a:rPr lang="en-US" altLang="zh-CN" dirty="0">
                <a:solidFill>
                  <a:srgbClr val="CC00FF"/>
                </a:solidFill>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often </a:t>
            </a:r>
            <a:r>
              <a:rPr lang="en-US" altLang="zh-CN" b="1" dirty="0">
                <a:solidFill>
                  <a:srgbClr val="FF0000"/>
                </a:solidFill>
                <a:latin typeface="Times New Roman" panose="02020603050405020304" pitchFamily="18" charset="0"/>
                <a:cs typeface="Times New Roman" panose="02020603050405020304" pitchFamily="18" charset="0"/>
              </a:rPr>
              <a:t>shift emphasis </a:t>
            </a:r>
            <a:r>
              <a:rPr lang="en-US" altLang="zh-CN" dirty="0">
                <a:solidFill>
                  <a:srgbClr val="0000FF"/>
                </a:solidFill>
                <a:latin typeface="Times New Roman" panose="02020603050405020304" pitchFamily="18" charset="0"/>
                <a:cs typeface="Times New Roman" panose="02020603050405020304" pitchFamily="18" charset="0"/>
              </a:rPr>
              <a:t>from</a:t>
            </a:r>
            <a:r>
              <a:rPr lang="en-US" altLang="zh-CN" dirty="0">
                <a:solidFill>
                  <a:srgbClr val="CC00FF"/>
                </a:solidFill>
                <a:latin typeface="Times New Roman" panose="02020603050405020304" pitchFamily="18" charset="0"/>
                <a:cs typeface="Times New Roman" panose="02020603050405020304" pitchFamily="18" charset="0"/>
              </a:rPr>
              <a:t> teaching </a:t>
            </a:r>
            <a:r>
              <a:rPr lang="en-US" altLang="zh-CN" dirty="0">
                <a:solidFill>
                  <a:srgbClr val="0000FF"/>
                </a:solidFill>
                <a:latin typeface="Times New Roman" panose="02020603050405020304" pitchFamily="18" charset="0"/>
                <a:cs typeface="Times New Roman" panose="02020603050405020304" pitchFamily="18" charset="0"/>
              </a:rPr>
              <a:t>to</a:t>
            </a:r>
            <a:r>
              <a:rPr lang="en-US" altLang="zh-CN" dirty="0">
                <a:solidFill>
                  <a:srgbClr val="CC00FF"/>
                </a:solidFill>
                <a:latin typeface="Times New Roman" panose="02020603050405020304" pitchFamily="18" charset="0"/>
                <a:cs typeface="Times New Roman" panose="02020603050405020304" pitchFamily="18" charset="0"/>
              </a:rPr>
              <a:t> other </a:t>
            </a:r>
            <a:r>
              <a:rPr lang="en-US" altLang="zh-CN" dirty="0">
                <a:solidFill>
                  <a:srgbClr val="006600"/>
                </a:solidFill>
                <a:latin typeface="Times New Roman" panose="02020603050405020304" pitchFamily="18" charset="0"/>
                <a:cs typeface="Times New Roman" panose="02020603050405020304" pitchFamily="18" charset="0"/>
              </a:rPr>
              <a:t>ranking factors.</a:t>
            </a:r>
            <a:endParaRPr lang="en-US" altLang="zh-CN" dirty="0">
              <a:solidFill>
                <a:srgbClr val="006600"/>
              </a:solidFill>
              <a:latin typeface="Times New Roman" panose="02020603050405020304" pitchFamily="18" charset="0"/>
              <a:cs typeface="Times New Roman" panose="02020603050405020304" pitchFamily="18" charset="0"/>
            </a:endParaRPr>
          </a:p>
          <a:p>
            <a:pPr marL="0" indent="0" fontAlgn="auto">
              <a:lnSpc>
                <a:spcPts val="3340"/>
              </a:lnSpc>
              <a:buNone/>
            </a:pPr>
            <a:endParaRPr lang="en-US" altLang="zh-CN" dirty="0">
              <a:latin typeface="Times New Roman" panose="02020603050405020304" pitchFamily="18" charset="0"/>
              <a:cs typeface="Times New Roman" panose="02020603050405020304" pitchFamily="18" charset="0"/>
            </a:endParaRPr>
          </a:p>
          <a:p>
            <a:pPr fontAlgn="auto">
              <a:lnSpc>
                <a:spcPts val="3340"/>
              </a:lnSpc>
            </a:pPr>
            <a:endParaRPr lang="en-US" altLang="zh-CN" dirty="0">
              <a:latin typeface="Times New Roman" panose="02020603050405020304" pitchFamily="18" charset="0"/>
              <a:cs typeface="Times New Roman" panose="02020603050405020304" pitchFamily="18" charset="0"/>
            </a:endParaRPr>
          </a:p>
        </p:txBody>
      </p:sp>
      <p:sp>
        <p:nvSpPr>
          <p:cNvPr id="16" name="内容占位符 2"/>
          <p:cNvSpPr>
            <a:spLocks noGrp="1"/>
          </p:cNvSpPr>
          <p:nvPr>
            <p:custDataLst>
              <p:tags r:id="rId1"/>
            </p:custDataLst>
          </p:nvPr>
        </p:nvSpPr>
        <p:spPr>
          <a:xfrm>
            <a:off x="75164" y="219653"/>
            <a:ext cx="12019426" cy="2278449"/>
          </a:xfrm>
          <a:prstGeom prst="rect">
            <a:avLst/>
          </a:prstGeom>
          <a:solidFill>
            <a:schemeClr val="bg1"/>
          </a:solidFill>
        </p:spPr>
        <p:txBody>
          <a:bodyPr vert="horz" lIns="91440" tIns="45720" rIns="91440" bIns="45720" rtlCol="0"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defTabSz="457200">
              <a:lnSpc>
                <a:spcPct val="100000"/>
              </a:lnSpc>
              <a:spcBef>
                <a:spcPts val="0"/>
              </a:spcBef>
              <a:buClr>
                <a:schemeClr val="tx1"/>
              </a:buClr>
              <a:buSzPct val="80000"/>
              <a:buNone/>
              <a:defRPr/>
            </a:pPr>
            <a:r>
              <a:rPr lang="en-US" altLang="zh-CN" kern="100" dirty="0">
                <a:latin typeface="Times New Roman" panose="02020603050405020304" pitchFamily="18" charset="0"/>
                <a:cs typeface="Times New Roman" panose="02020603050405020304" pitchFamily="18" charset="0"/>
              </a:rPr>
              <a:t>       It’s a joyful and stressful time of year in the United States for students and their families </a:t>
            </a:r>
            <a:r>
              <a:rPr lang="en-US" altLang="zh-CN" b="1" kern="100" dirty="0">
                <a:solidFill>
                  <a:srgbClr val="0000FF"/>
                </a:solidFill>
                <a:latin typeface="Times New Roman" panose="02020603050405020304" pitchFamily="18" charset="0"/>
                <a:cs typeface="Times New Roman" panose="02020603050405020304" pitchFamily="18" charset="0"/>
              </a:rPr>
              <a:t>as</a:t>
            </a:r>
            <a:r>
              <a:rPr lang="en-US" altLang="zh-CN" kern="100" dirty="0">
                <a:latin typeface="Times New Roman" panose="02020603050405020304" pitchFamily="18" charset="0"/>
                <a:cs typeface="Times New Roman" panose="02020603050405020304" pitchFamily="18" charset="0"/>
              </a:rPr>
              <a:t> they </a:t>
            </a:r>
            <a:r>
              <a:rPr lang="en-US" altLang="zh-CN" b="1" kern="100" dirty="0">
                <a:solidFill>
                  <a:srgbClr val="C00000"/>
                </a:solidFill>
                <a:latin typeface="Times New Roman" panose="02020603050405020304" pitchFamily="18" charset="0"/>
                <a:cs typeface="Times New Roman" panose="02020603050405020304" pitchFamily="18" charset="0"/>
              </a:rPr>
              <a:t>make decisions </a:t>
            </a:r>
            <a:r>
              <a:rPr lang="en-US" altLang="zh-CN" kern="100" dirty="0">
                <a:solidFill>
                  <a:srgbClr val="0000FF"/>
                </a:solidFill>
                <a:latin typeface="Times New Roman" panose="02020603050405020304" pitchFamily="18" charset="0"/>
                <a:cs typeface="Times New Roman" panose="02020603050405020304" pitchFamily="18" charset="0"/>
              </a:rPr>
              <a:t>about where to attend college</a:t>
            </a:r>
            <a:r>
              <a:rPr lang="en-US" altLang="zh-CN" kern="100" dirty="0">
                <a:latin typeface="Times New Roman" panose="02020603050405020304" pitchFamily="18" charset="0"/>
                <a:cs typeface="Times New Roman" panose="02020603050405020304" pitchFamily="18" charset="0"/>
              </a:rPr>
              <a:t>. Families often </a:t>
            </a:r>
            <a:r>
              <a:rPr lang="en-US" altLang="zh-CN" kern="100" dirty="0">
                <a:solidFill>
                  <a:srgbClr val="C00000"/>
                </a:solidFill>
                <a:latin typeface="Times New Roman" panose="02020603050405020304" pitchFamily="18" charset="0"/>
                <a:cs typeface="Times New Roman" panose="02020603050405020304" pitchFamily="18" charset="0"/>
              </a:rPr>
              <a:t>turn to rankings systems to help make a decision. </a:t>
            </a:r>
            <a:r>
              <a:rPr lang="en-US" altLang="zh-CN" kern="100" dirty="0">
                <a:latin typeface="Times New Roman" panose="02020603050405020304" pitchFamily="18" charset="0"/>
                <a:cs typeface="Times New Roman" panose="02020603050405020304" pitchFamily="18" charset="0"/>
              </a:rPr>
              <a:t>____35____</a:t>
            </a:r>
            <a:endParaRPr lang="en-US" altLang="zh-CN" kern="100" dirty="0">
              <a:latin typeface="Times New Roman" panose="02020603050405020304" pitchFamily="18" charset="0"/>
              <a:cs typeface="Times New Roman" panose="02020603050405020304" pitchFamily="18" charset="0"/>
            </a:endParaRPr>
          </a:p>
          <a:p>
            <a:pPr marL="0" indent="0" algn="just" defTabSz="457200">
              <a:lnSpc>
                <a:spcPct val="100000"/>
              </a:lnSpc>
              <a:spcBef>
                <a:spcPct val="20000"/>
              </a:spcBef>
              <a:spcAft>
                <a:spcPts val="600"/>
              </a:spcAft>
              <a:buClr>
                <a:schemeClr val="tx1"/>
              </a:buClr>
              <a:buSzPct val="80000"/>
              <a:buNone/>
              <a:defRPr/>
            </a:pPr>
            <a:r>
              <a:rPr lang="en-US" altLang="zh-CN" kern="100" dirty="0">
                <a:latin typeface="Times New Roman" panose="02020603050405020304" pitchFamily="18" charset="0"/>
                <a:cs typeface="Times New Roman" panose="02020603050405020304" pitchFamily="18" charset="0"/>
              </a:rPr>
              <a:t>       When I talk to families as a scholar of higher education, </a:t>
            </a:r>
            <a:r>
              <a:rPr lang="en-US" altLang="zh-CN" b="1" u="sng" kern="100" dirty="0">
                <a:solidFill>
                  <a:srgbClr val="CC00FF"/>
                </a:solidFill>
                <a:latin typeface="Times New Roman" panose="02020603050405020304" pitchFamily="18" charset="0"/>
                <a:cs typeface="Times New Roman" panose="02020603050405020304" pitchFamily="18" charset="0"/>
              </a:rPr>
              <a:t>they</a:t>
            </a:r>
            <a:r>
              <a:rPr lang="en-US" altLang="zh-CN" b="1" kern="100" dirty="0">
                <a:solidFill>
                  <a:srgbClr val="C00000"/>
                </a:solidFill>
                <a:latin typeface="Times New Roman" panose="02020603050405020304" pitchFamily="18" charset="0"/>
                <a:cs typeface="Times New Roman" panose="02020603050405020304" pitchFamily="18" charset="0"/>
              </a:rPr>
              <a:t>’re often surprised</a:t>
            </a:r>
            <a:r>
              <a:rPr lang="en-US" altLang="zh-CN" kern="100" dirty="0">
                <a:latin typeface="Times New Roman" panose="02020603050405020304" pitchFamily="18" charset="0"/>
                <a:cs typeface="Times New Roman" panose="02020603050405020304" pitchFamily="18" charset="0"/>
              </a:rPr>
              <a:t> that </a:t>
            </a:r>
            <a:r>
              <a:rPr lang="en-US" altLang="zh-CN" kern="100" dirty="0">
                <a:solidFill>
                  <a:srgbClr val="CC00FF"/>
                </a:solidFill>
                <a:latin typeface="Times New Roman" panose="02020603050405020304" pitchFamily="18" charset="0"/>
                <a:cs typeface="Times New Roman" panose="02020603050405020304" pitchFamily="18" charset="0"/>
              </a:rPr>
              <a:t>teaching excellence </a:t>
            </a:r>
            <a:r>
              <a:rPr lang="en-US" altLang="zh-CN" kern="100" dirty="0">
                <a:latin typeface="Times New Roman" panose="02020603050405020304" pitchFamily="18" charset="0"/>
                <a:cs typeface="Times New Roman" panose="02020603050405020304" pitchFamily="18" charset="0"/>
              </a:rPr>
              <a:t>is not </a:t>
            </a:r>
            <a:r>
              <a:rPr lang="en-US" altLang="zh-CN" b="1" kern="100" dirty="0">
                <a:solidFill>
                  <a:srgbClr val="C00000"/>
                </a:solidFill>
                <a:latin typeface="Times New Roman" panose="02020603050405020304" pitchFamily="18" charset="0"/>
                <a:cs typeface="Times New Roman" panose="02020603050405020304" pitchFamily="18" charset="0"/>
              </a:rPr>
              <a:t>counted</a:t>
            </a:r>
            <a:r>
              <a:rPr lang="en-US" altLang="zh-CN" kern="100" dirty="0">
                <a:latin typeface="Times New Roman" panose="02020603050405020304" pitchFamily="18" charset="0"/>
                <a:cs typeface="Times New Roman" panose="02020603050405020304" pitchFamily="18" charset="0"/>
              </a:rPr>
              <a:t> in rankings. ____36____</a:t>
            </a:r>
            <a:endParaRPr lang="en-US" altLang="zh-CN" kern="100" dirty="0">
              <a:latin typeface="Times New Roman" panose="02020603050405020304" pitchFamily="18" charset="0"/>
              <a:cs typeface="Times New Roman" panose="02020603050405020304" pitchFamily="18" charset="0"/>
            </a:endParaRPr>
          </a:p>
        </p:txBody>
      </p:sp>
      <p:cxnSp>
        <p:nvCxnSpPr>
          <p:cNvPr id="17" name="直接箭头连接符 16"/>
          <p:cNvCxnSpPr/>
          <p:nvPr/>
        </p:nvCxnSpPr>
        <p:spPr>
          <a:xfrm>
            <a:off x="3619893" y="1631875"/>
            <a:ext cx="47134" cy="3209665"/>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20" name="文本框 19"/>
          <p:cNvSpPr txBox="1"/>
          <p:nvPr>
            <p:custDataLst>
              <p:tags r:id="rId2"/>
            </p:custDataLst>
          </p:nvPr>
        </p:nvSpPr>
        <p:spPr>
          <a:xfrm>
            <a:off x="95250" y="2819399"/>
            <a:ext cx="11999340" cy="954107"/>
          </a:xfrm>
          <a:prstGeom prst="rect">
            <a:avLst/>
          </a:prstGeom>
          <a:solidFill>
            <a:schemeClr val="bg1"/>
          </a:solidFill>
          <a:ln w="28575">
            <a:solidFill>
              <a:schemeClr val="accent1"/>
            </a:solidFill>
          </a:ln>
        </p:spPr>
        <p:txBody>
          <a:bodyPr wrap="square" rtlCol="0">
            <a:spAutoFit/>
          </a:bodyPr>
          <a:lstStyle/>
          <a:p>
            <a:pPr algn="ctr"/>
            <a:r>
              <a:rPr lang="en-US" altLang="zh-CN" sz="2800" b="1" dirty="0">
                <a:solidFill>
                  <a:srgbClr val="FF0000"/>
                </a:solidFill>
                <a:ea typeface="等线" panose="02010600030101010101" pitchFamily="2" charset="-122"/>
                <a:cs typeface="等线" panose="02010600030101010101" pitchFamily="2" charset="-122"/>
                <a:sym typeface="+mn-ea"/>
              </a:rPr>
              <a:t>35 </a:t>
            </a:r>
            <a:r>
              <a:rPr lang="zh-CN" altLang="en-US" sz="2800" b="1" dirty="0">
                <a:solidFill>
                  <a:srgbClr val="FF0000"/>
                </a:solidFill>
                <a:ea typeface="等线" panose="02010600030101010101" pitchFamily="2" charset="-122"/>
                <a:cs typeface="等线" panose="02010600030101010101" pitchFamily="2" charset="-122"/>
                <a:sym typeface="+mn-ea"/>
              </a:rPr>
              <a:t>段尾题：</a:t>
            </a:r>
            <a:r>
              <a:rPr lang="en-US" altLang="zh-CN" sz="2800" b="1" dirty="0">
                <a:solidFill>
                  <a:srgbClr val="FF0000"/>
                </a:solidFill>
                <a:ea typeface="等线" panose="02010600030101010101" pitchFamily="2" charset="-122"/>
                <a:cs typeface="等线" panose="02010600030101010101" pitchFamily="2" charset="-122"/>
                <a:sym typeface="+mn-ea"/>
              </a:rPr>
              <a:t> </a:t>
            </a:r>
            <a:r>
              <a:rPr lang="zh-CN" altLang="en-US" sz="2800" b="1" dirty="0">
                <a:solidFill>
                  <a:srgbClr val="FF0000"/>
                </a:solidFill>
                <a:ea typeface="等线" panose="02010600030101010101" pitchFamily="2" charset="-122"/>
                <a:cs typeface="等线" panose="02010600030101010101" pitchFamily="2" charset="-122"/>
                <a:sym typeface="+mn-ea"/>
              </a:rPr>
              <a:t>前后转折；</a:t>
            </a:r>
            <a:r>
              <a:rPr lang="en-US" altLang="zh-CN" sz="2800" b="1" dirty="0">
                <a:solidFill>
                  <a:srgbClr val="FF0000"/>
                </a:solidFill>
                <a:ea typeface="等线" panose="02010600030101010101" pitchFamily="2" charset="-122"/>
                <a:cs typeface="等线" panose="02010600030101010101" pitchFamily="2" charset="-122"/>
                <a:sym typeface="+mn-ea"/>
              </a:rPr>
              <a:t>the rankings , the quality of teaching </a:t>
            </a:r>
            <a:r>
              <a:rPr lang="zh-CN" altLang="en-US" sz="2800" b="1" dirty="0">
                <a:solidFill>
                  <a:srgbClr val="FF0000"/>
                </a:solidFill>
                <a:ea typeface="等线" panose="02010600030101010101" pitchFamily="2" charset="-122"/>
                <a:cs typeface="等线" panose="02010600030101010101" pitchFamily="2" charset="-122"/>
                <a:sym typeface="+mn-ea"/>
              </a:rPr>
              <a:t>关键词加持</a:t>
            </a:r>
            <a:endParaRPr lang="en-US" altLang="zh-CN" sz="2800" b="1" dirty="0">
              <a:solidFill>
                <a:srgbClr val="FF0000"/>
              </a:solidFill>
              <a:ea typeface="等线" panose="02010600030101010101" pitchFamily="2" charset="-122"/>
              <a:cs typeface="等线" panose="02010600030101010101" pitchFamily="2" charset="-122"/>
              <a:sym typeface="+mn-ea"/>
            </a:endParaRPr>
          </a:p>
          <a:p>
            <a:pPr algn="ctr"/>
            <a:r>
              <a:rPr lang="zh-CN" altLang="en-US" sz="2800" b="1" dirty="0">
                <a:solidFill>
                  <a:srgbClr val="0000FF"/>
                </a:solidFill>
                <a:ea typeface="等线" panose="02010600030101010101" pitchFamily="2" charset="-122"/>
                <a:cs typeface="等线" panose="02010600030101010101" pitchFamily="2" charset="-122"/>
                <a:sym typeface="+mn-ea"/>
              </a:rPr>
              <a:t>选项</a:t>
            </a:r>
            <a:r>
              <a:rPr lang="en-US" altLang="zh-CN" sz="2800" b="1" dirty="0">
                <a:solidFill>
                  <a:srgbClr val="0000FF"/>
                </a:solidFill>
                <a:ea typeface="等线" panose="02010600030101010101" pitchFamily="2" charset="-122"/>
                <a:cs typeface="等线" panose="02010600030101010101" pitchFamily="2" charset="-122"/>
                <a:sym typeface="+mn-ea"/>
              </a:rPr>
              <a:t>D</a:t>
            </a:r>
            <a:r>
              <a:rPr lang="zh-CN" altLang="en-US" sz="2800" b="1" dirty="0">
                <a:solidFill>
                  <a:srgbClr val="0000FF"/>
                </a:solidFill>
                <a:ea typeface="等线" panose="02010600030101010101" pitchFamily="2" charset="-122"/>
                <a:cs typeface="等线" panose="02010600030101010101" pitchFamily="2" charset="-122"/>
                <a:sym typeface="+mn-ea"/>
              </a:rPr>
              <a:t>同时起到段落之间的过渡作用。过渡到第二段，提出</a:t>
            </a:r>
            <a:r>
              <a:rPr lang="en-US" altLang="zh-CN" sz="2800" b="1" dirty="0">
                <a:solidFill>
                  <a:srgbClr val="0000FF"/>
                </a:solidFill>
                <a:ea typeface="等线" panose="02010600030101010101" pitchFamily="2" charset="-122"/>
                <a:cs typeface="等线" panose="02010600030101010101" pitchFamily="2" charset="-122"/>
                <a:sym typeface="+mn-ea"/>
              </a:rPr>
              <a:t>teaching quality</a:t>
            </a:r>
            <a:endParaRPr lang="zh-CN" altLang="en-US" sz="2800" b="1" dirty="0">
              <a:solidFill>
                <a:srgbClr val="0000FF"/>
              </a:solidFill>
              <a:ea typeface="等线" panose="02010600030101010101" pitchFamily="2" charset="-122"/>
              <a:cs typeface="等线" panose="02010600030101010101" pitchFamily="2" charset="-122"/>
              <a:sym typeface="+mn-ea"/>
            </a:endParaRPr>
          </a:p>
        </p:txBody>
      </p:sp>
      <p:sp>
        <p:nvSpPr>
          <p:cNvPr id="6" name="文本框 5"/>
          <p:cNvSpPr txBox="1"/>
          <p:nvPr/>
        </p:nvSpPr>
        <p:spPr>
          <a:xfrm>
            <a:off x="1938484" y="1132610"/>
            <a:ext cx="2605236" cy="499265"/>
          </a:xfrm>
          <a:prstGeom prst="rect">
            <a:avLst/>
          </a:prstGeom>
          <a:noFill/>
          <a:ln w="57150">
            <a:solidFill>
              <a:srgbClr val="7030A0"/>
            </a:solidFill>
          </a:ln>
        </p:spPr>
        <p:txBody>
          <a:bodyPr wrap="square" rtlCol="0">
            <a:spAutoFit/>
          </a:bodyPr>
          <a:lstStyle/>
          <a:p>
            <a:endParaRPr lang="zh-CN" altLang="en-US" sz="2800"/>
          </a:p>
        </p:txBody>
      </p:sp>
      <p:sp>
        <p:nvSpPr>
          <p:cNvPr id="7" name="文本框 6"/>
          <p:cNvSpPr txBox="1"/>
          <p:nvPr/>
        </p:nvSpPr>
        <p:spPr>
          <a:xfrm>
            <a:off x="2053176" y="4841540"/>
            <a:ext cx="2047484" cy="499265"/>
          </a:xfrm>
          <a:prstGeom prst="rect">
            <a:avLst/>
          </a:prstGeom>
          <a:noFill/>
          <a:ln w="57150">
            <a:solidFill>
              <a:srgbClr val="7030A0"/>
            </a:solidFill>
          </a:ln>
        </p:spPr>
        <p:txBody>
          <a:bodyPr wrap="square" rtlCol="0">
            <a:spAutoFit/>
          </a:bodyPr>
          <a:lstStyle/>
          <a:p>
            <a:endParaRPr lang="zh-CN" altLang="en-US" sz="2800"/>
          </a:p>
        </p:txBody>
      </p:sp>
      <p:sp>
        <p:nvSpPr>
          <p:cNvPr id="8" name="文本框 5"/>
          <p:cNvSpPr txBox="1"/>
          <p:nvPr/>
        </p:nvSpPr>
        <p:spPr>
          <a:xfrm>
            <a:off x="9780161" y="6435800"/>
            <a:ext cx="2314429" cy="499265"/>
          </a:xfrm>
          <a:prstGeom prst="rect">
            <a:avLst/>
          </a:prstGeom>
          <a:noFill/>
          <a:ln w="57150">
            <a:solidFill>
              <a:srgbClr val="7030A0"/>
            </a:solidFill>
          </a:ln>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sz="2800"/>
          </a:p>
        </p:txBody>
      </p:sp>
      <p:sp>
        <p:nvSpPr>
          <p:cNvPr id="9" name="文本框 8"/>
          <p:cNvSpPr txBox="1"/>
          <p:nvPr/>
        </p:nvSpPr>
        <p:spPr>
          <a:xfrm>
            <a:off x="7427241" y="4818835"/>
            <a:ext cx="3272181" cy="521970"/>
          </a:xfrm>
          <a:prstGeom prst="rect">
            <a:avLst/>
          </a:prstGeom>
          <a:noFill/>
          <a:ln w="57150">
            <a:solidFill>
              <a:srgbClr val="FF0000"/>
            </a:solidFill>
          </a:ln>
        </p:spPr>
        <p:txBody>
          <a:bodyPr wrap="square" rtlCol="0">
            <a:spAutoFit/>
          </a:bodyPr>
          <a:lstStyle/>
          <a:p>
            <a:endParaRPr lang="zh-CN" altLang="en-US" sz="2800"/>
          </a:p>
        </p:txBody>
      </p:sp>
      <p:cxnSp>
        <p:nvCxnSpPr>
          <p:cNvPr id="10" name="直接箭头连接符 9"/>
          <p:cNvCxnSpPr/>
          <p:nvPr/>
        </p:nvCxnSpPr>
        <p:spPr>
          <a:xfrm>
            <a:off x="4006393" y="2413262"/>
            <a:ext cx="4053525" cy="2405573"/>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15" name="文本框 14"/>
          <p:cNvSpPr txBox="1"/>
          <p:nvPr/>
        </p:nvSpPr>
        <p:spPr>
          <a:xfrm>
            <a:off x="2272351" y="2041983"/>
            <a:ext cx="2931246" cy="521970"/>
          </a:xfrm>
          <a:prstGeom prst="rect">
            <a:avLst/>
          </a:prstGeom>
          <a:noFill/>
          <a:ln w="57150">
            <a:solidFill>
              <a:srgbClr val="FF0000"/>
            </a:solidFill>
          </a:ln>
        </p:spPr>
        <p:txBody>
          <a:bodyPr wrap="square" rtlCol="0">
            <a:spAutoFit/>
          </a:bodyPr>
          <a:lstStyle/>
          <a:p>
            <a:endParaRPr lang="zh-CN" altLang="en-US" sz="2800"/>
          </a:p>
        </p:txBody>
      </p:sp>
      <p:cxnSp>
        <p:nvCxnSpPr>
          <p:cNvPr id="18" name="直接箭头连接符 17"/>
          <p:cNvCxnSpPr/>
          <p:nvPr/>
        </p:nvCxnSpPr>
        <p:spPr>
          <a:xfrm flipH="1">
            <a:off x="292231" y="1489435"/>
            <a:ext cx="8538639" cy="3478491"/>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19" name="心形 18"/>
          <p:cNvSpPr/>
          <p:nvPr/>
        </p:nvSpPr>
        <p:spPr>
          <a:xfrm>
            <a:off x="-13266" y="4778431"/>
            <a:ext cx="385445" cy="415925"/>
          </a:xfrm>
          <a:prstGeom prst="heart">
            <a:avLst/>
          </a:prstGeom>
          <a:solidFill>
            <a:srgbClr val="FF0000"/>
          </a:solidFill>
          <a:ln>
            <a:solidFill>
              <a:srgbClr val="C00000"/>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zh-CN" altLang="en-US">
              <a:solidFill>
                <a:srgbClr val="FF0000"/>
              </a:solidFill>
            </a:endParaRPr>
          </a:p>
        </p:txBody>
      </p:sp>
      <p:pic>
        <p:nvPicPr>
          <p:cNvPr id="5124" name="图片 6" descr="logo横版 png"/>
          <p:cNvPicPr>
            <a:picLocks noChangeAspect="1"/>
          </p:cNvPicPr>
          <p:nvPr/>
        </p:nvPicPr>
        <p:blipFill>
          <a:blip r:embed="rId3"/>
          <a:stretch>
            <a:fillRect/>
          </a:stretch>
        </p:blipFill>
        <p:spPr>
          <a:xfrm>
            <a:off x="11477625" y="82550"/>
            <a:ext cx="608013" cy="642938"/>
          </a:xfrm>
          <a:prstGeom prst="rect">
            <a:avLst/>
          </a:prstGeom>
          <a:noFill/>
          <a:ln w="9525">
            <a:noFill/>
          </a:ln>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17"/>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500"/>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fade">
                                      <p:cBhvr>
                                        <p:cTn id="29" dur="500"/>
                                        <p:tgtEl>
                                          <p:spTgt spid="15"/>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10"/>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18"/>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blinds(horizontal)">
                                      <p:cBhvr>
                                        <p:cTn id="42" dur="500"/>
                                        <p:tgtEl>
                                          <p:spTgt spid="20"/>
                                        </p:tgtEl>
                                      </p:cBhvr>
                                    </p:animEffec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6" grpId="0" animBg="1"/>
      <p:bldP spid="7" grpId="0" animBg="1"/>
      <p:bldP spid="8" grpId="0" animBg="1"/>
      <p:bldP spid="9" grpId="0" animBg="1"/>
      <p:bldP spid="15" grpId="0" animBg="1"/>
      <p:bldP spid="19"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379" y="3131796"/>
            <a:ext cx="12199379" cy="4657574"/>
          </a:xfrm>
          <a:solidFill>
            <a:schemeClr val="bg1"/>
          </a:solidFill>
          <a:ln>
            <a:solidFill>
              <a:schemeClr val="accent6">
                <a:lumMod val="75000"/>
              </a:schemeClr>
            </a:solidFill>
          </a:ln>
        </p:spPr>
        <p:txBody>
          <a:bodyPr>
            <a:noAutofit/>
          </a:bodyPr>
          <a:lstStyle/>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A. </a:t>
            </a:r>
            <a:r>
              <a:rPr lang="en-US" altLang="zh-CN" dirty="0">
                <a:solidFill>
                  <a:srgbClr val="CC00FF"/>
                </a:solidFill>
                <a:latin typeface="Times New Roman" panose="02020603050405020304" pitchFamily="18" charset="0"/>
                <a:cs typeface="Times New Roman" panose="02020603050405020304" pitchFamily="18" charset="0"/>
              </a:rPr>
              <a:t>Higher education </a:t>
            </a:r>
            <a:r>
              <a:rPr lang="en-US" altLang="zh-CN" dirty="0">
                <a:latin typeface="Times New Roman" panose="02020603050405020304" pitchFamily="18" charset="0"/>
                <a:cs typeface="Times New Roman" panose="02020603050405020304" pitchFamily="18" charset="0"/>
              </a:rPr>
              <a:t>has </a:t>
            </a:r>
            <a:r>
              <a:rPr lang="en-US" altLang="zh-CN" dirty="0">
                <a:solidFill>
                  <a:srgbClr val="CC00FF"/>
                </a:solidFill>
                <a:latin typeface="Times New Roman" panose="02020603050405020304" pitchFamily="18" charset="0"/>
                <a:cs typeface="Times New Roman" panose="02020603050405020304" pitchFamily="18" charset="0"/>
              </a:rPr>
              <a:t>achieved its true potential.</a:t>
            </a:r>
            <a:endParaRPr lang="en-US" altLang="zh-CN" dirty="0">
              <a:solidFill>
                <a:srgbClr val="CC00FF"/>
              </a:solidFill>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B. </a:t>
            </a:r>
            <a:r>
              <a:rPr lang="en-US" altLang="zh-CN" b="1" dirty="0">
                <a:solidFill>
                  <a:srgbClr val="0000FF"/>
                </a:solidFill>
                <a:latin typeface="Times New Roman" panose="02020603050405020304" pitchFamily="18" charset="0"/>
                <a:cs typeface="Times New Roman" panose="02020603050405020304" pitchFamily="18" charset="0"/>
              </a:rPr>
              <a:t>Therefore</a:t>
            </a:r>
            <a:r>
              <a:rPr lang="en-US" altLang="zh-CN" dirty="0">
                <a:latin typeface="Times New Roman" panose="02020603050405020304" pitchFamily="18" charset="0"/>
                <a:cs typeface="Times New Roman" panose="02020603050405020304" pitchFamily="18" charset="0"/>
              </a:rPr>
              <a:t>, </a:t>
            </a:r>
            <a:r>
              <a:rPr lang="en-US" altLang="zh-CN" b="1" u="sng" dirty="0">
                <a:solidFill>
                  <a:srgbClr val="C00000"/>
                </a:solidFill>
                <a:latin typeface="Times New Roman" panose="02020603050405020304" pitchFamily="18" charset="0"/>
                <a:cs typeface="Times New Roman" panose="02020603050405020304" pitchFamily="18" charset="0"/>
              </a:rPr>
              <a:t>it</a:t>
            </a:r>
            <a:r>
              <a:rPr lang="en-US" altLang="zh-CN" dirty="0">
                <a:latin typeface="Times New Roman" panose="02020603050405020304" pitchFamily="18" charset="0"/>
                <a:cs typeface="Times New Roman" panose="02020603050405020304" pitchFamily="18" charset="0"/>
              </a:rPr>
              <a:t>’s not highly valued in hiring or promotion.</a:t>
            </a:r>
            <a:endParaRPr lang="en-US" altLang="zh-CN" dirty="0">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C. Quality teaching has been an important </a:t>
            </a:r>
            <a:r>
              <a:rPr lang="en-US" altLang="zh-CN" dirty="0">
                <a:solidFill>
                  <a:srgbClr val="006600"/>
                </a:solidFill>
                <a:latin typeface="Times New Roman" panose="02020603050405020304" pitchFamily="18" charset="0"/>
                <a:cs typeface="Times New Roman" panose="02020603050405020304" pitchFamily="18" charset="0"/>
              </a:rPr>
              <a:t>reputation-building factor.</a:t>
            </a:r>
            <a:endParaRPr lang="en-US" altLang="zh-CN" dirty="0">
              <a:solidFill>
                <a:srgbClr val="006600"/>
              </a:solidFill>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D. </a:t>
            </a:r>
            <a:r>
              <a:rPr lang="en-US" altLang="zh-CN" b="1" dirty="0">
                <a:solidFill>
                  <a:srgbClr val="0000FF"/>
                </a:solidFill>
                <a:latin typeface="Times New Roman" panose="02020603050405020304" pitchFamily="18" charset="0"/>
                <a:cs typeface="Times New Roman" panose="02020603050405020304" pitchFamily="18" charset="0"/>
              </a:rPr>
              <a:t>However,  </a:t>
            </a:r>
            <a:r>
              <a:rPr lang="en-US" altLang="zh-CN" b="1" dirty="0">
                <a:solidFill>
                  <a:srgbClr val="C00000"/>
                </a:solidFill>
                <a:latin typeface="Times New Roman" panose="02020603050405020304" pitchFamily="18" charset="0"/>
                <a:cs typeface="Times New Roman" panose="02020603050405020304" pitchFamily="18" charset="0"/>
              </a:rPr>
              <a:t>the rankings </a:t>
            </a:r>
            <a:r>
              <a:rPr lang="en-US" altLang="zh-CN" dirty="0">
                <a:latin typeface="Times New Roman" panose="02020603050405020304" pitchFamily="18" charset="0"/>
                <a:cs typeface="Times New Roman" panose="02020603050405020304" pitchFamily="18" charset="0"/>
              </a:rPr>
              <a:t>ignore a critical factor: the quality of teaching.</a:t>
            </a:r>
            <a:endParaRPr lang="en-US" altLang="zh-CN" dirty="0">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E. Efforts to improve teaching at the </a:t>
            </a:r>
            <a:r>
              <a:rPr lang="en-US" altLang="zh-CN" dirty="0">
                <a:solidFill>
                  <a:srgbClr val="CC00FF"/>
                </a:solidFill>
                <a:latin typeface="Times New Roman" panose="02020603050405020304" pitchFamily="18" charset="0"/>
                <a:cs typeface="Times New Roman" panose="02020603050405020304" pitchFamily="18" charset="0"/>
              </a:rPr>
              <a:t>university</a:t>
            </a:r>
            <a:r>
              <a:rPr lang="en-US" altLang="zh-CN" dirty="0">
                <a:latin typeface="Times New Roman" panose="02020603050405020304" pitchFamily="18" charset="0"/>
                <a:cs typeface="Times New Roman" panose="02020603050405020304" pitchFamily="18" charset="0"/>
              </a:rPr>
              <a:t> level have recently emerged.</a:t>
            </a:r>
            <a:endParaRPr lang="en-US" altLang="zh-CN" dirty="0">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F. </a:t>
            </a:r>
            <a:r>
              <a:rPr lang="en-US" altLang="zh-CN" b="1" dirty="0">
                <a:solidFill>
                  <a:srgbClr val="C00000"/>
                </a:solidFill>
                <a:latin typeface="Times New Roman" panose="02020603050405020304" pitchFamily="18" charset="0"/>
                <a:cs typeface="Times New Roman" panose="02020603050405020304" pitchFamily="18" charset="0"/>
              </a:rPr>
              <a:t>They</a:t>
            </a:r>
            <a:r>
              <a:rPr lang="en-US" altLang="zh-CN" b="1" dirty="0">
                <a:solidFill>
                  <a:srgbClr val="CC00FF"/>
                </a:solidFill>
                <a:latin typeface="Times New Roman" panose="02020603050405020304" pitchFamily="18" charset="0"/>
                <a:cs typeface="Times New Roman" panose="02020603050405020304" pitchFamily="18" charset="0"/>
              </a:rPr>
              <a:t>’</a:t>
            </a:r>
            <a:r>
              <a:rPr lang="en-US" altLang="zh-CN" dirty="0">
                <a:solidFill>
                  <a:srgbClr val="CC00FF"/>
                </a:solidFill>
                <a:latin typeface="Times New Roman" panose="02020603050405020304" pitchFamily="18" charset="0"/>
                <a:cs typeface="Times New Roman" panose="02020603050405020304" pitchFamily="18" charset="0"/>
              </a:rPr>
              <a:t>re </a:t>
            </a:r>
            <a:r>
              <a:rPr lang="en-US" altLang="zh-CN" b="1" u="sng" dirty="0">
                <a:solidFill>
                  <a:srgbClr val="CC00FF"/>
                </a:solidFill>
                <a:latin typeface="Times New Roman" panose="02020603050405020304" pitchFamily="18" charset="0"/>
                <a:cs typeface="Times New Roman" panose="02020603050405020304" pitchFamily="18" charset="0"/>
              </a:rPr>
              <a:t>even more </a:t>
            </a:r>
            <a:r>
              <a:rPr lang="en-US" altLang="zh-CN" dirty="0">
                <a:solidFill>
                  <a:srgbClr val="CC00FF"/>
                </a:solidFill>
                <a:latin typeface="Times New Roman" panose="02020603050405020304" pitchFamily="18" charset="0"/>
                <a:cs typeface="Times New Roman" panose="02020603050405020304" pitchFamily="18" charset="0"/>
              </a:rPr>
              <a:t>surprised </a:t>
            </a:r>
            <a:r>
              <a:rPr lang="en-US" altLang="zh-CN" dirty="0">
                <a:latin typeface="Times New Roman" panose="02020603050405020304" pitchFamily="18" charset="0"/>
                <a:cs typeface="Times New Roman" panose="02020603050405020304" pitchFamily="18" charset="0"/>
              </a:rPr>
              <a:t>at how teaching is undervalued by universities.</a:t>
            </a:r>
            <a:endParaRPr lang="en-US" altLang="zh-CN" dirty="0">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G. </a:t>
            </a:r>
            <a:r>
              <a:rPr lang="en-US" altLang="zh-CN" b="1" dirty="0">
                <a:solidFill>
                  <a:srgbClr val="0000FF"/>
                </a:solidFill>
                <a:latin typeface="Times New Roman" panose="02020603050405020304" pitchFamily="18" charset="0"/>
                <a:cs typeface="Times New Roman" panose="02020603050405020304" pitchFamily="18" charset="0"/>
              </a:rPr>
              <a:t>In fact, </a:t>
            </a:r>
            <a:r>
              <a:rPr lang="en-US" altLang="zh-CN" b="1" dirty="0">
                <a:solidFill>
                  <a:srgbClr val="CC00FF"/>
                </a:solidFill>
                <a:latin typeface="Times New Roman" panose="02020603050405020304" pitchFamily="18" charset="0"/>
                <a:cs typeface="Times New Roman" panose="02020603050405020304" pitchFamily="18" charset="0"/>
              </a:rPr>
              <a:t>universities</a:t>
            </a:r>
            <a:r>
              <a:rPr lang="en-US" altLang="zh-CN" dirty="0">
                <a:solidFill>
                  <a:srgbClr val="CC00FF"/>
                </a:solidFill>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often </a:t>
            </a:r>
            <a:r>
              <a:rPr lang="en-US" altLang="zh-CN" b="1" dirty="0">
                <a:solidFill>
                  <a:srgbClr val="FF0000"/>
                </a:solidFill>
                <a:latin typeface="Times New Roman" panose="02020603050405020304" pitchFamily="18" charset="0"/>
                <a:cs typeface="Times New Roman" panose="02020603050405020304" pitchFamily="18" charset="0"/>
              </a:rPr>
              <a:t>shift emphasis </a:t>
            </a:r>
            <a:r>
              <a:rPr lang="en-US" altLang="zh-CN" dirty="0">
                <a:solidFill>
                  <a:srgbClr val="0000FF"/>
                </a:solidFill>
                <a:latin typeface="Times New Roman" panose="02020603050405020304" pitchFamily="18" charset="0"/>
                <a:cs typeface="Times New Roman" panose="02020603050405020304" pitchFamily="18" charset="0"/>
              </a:rPr>
              <a:t>from</a:t>
            </a:r>
            <a:r>
              <a:rPr lang="en-US" altLang="zh-CN" dirty="0">
                <a:solidFill>
                  <a:srgbClr val="CC00FF"/>
                </a:solidFill>
                <a:latin typeface="Times New Roman" panose="02020603050405020304" pitchFamily="18" charset="0"/>
                <a:cs typeface="Times New Roman" panose="02020603050405020304" pitchFamily="18" charset="0"/>
              </a:rPr>
              <a:t> teaching </a:t>
            </a:r>
            <a:r>
              <a:rPr lang="en-US" altLang="zh-CN" dirty="0">
                <a:solidFill>
                  <a:srgbClr val="0000FF"/>
                </a:solidFill>
                <a:latin typeface="Times New Roman" panose="02020603050405020304" pitchFamily="18" charset="0"/>
                <a:cs typeface="Times New Roman" panose="02020603050405020304" pitchFamily="18" charset="0"/>
              </a:rPr>
              <a:t>to</a:t>
            </a:r>
            <a:r>
              <a:rPr lang="en-US" altLang="zh-CN" dirty="0">
                <a:solidFill>
                  <a:srgbClr val="CC00FF"/>
                </a:solidFill>
                <a:latin typeface="Times New Roman" panose="02020603050405020304" pitchFamily="18" charset="0"/>
                <a:cs typeface="Times New Roman" panose="02020603050405020304" pitchFamily="18" charset="0"/>
              </a:rPr>
              <a:t> other </a:t>
            </a:r>
            <a:r>
              <a:rPr lang="en-US" altLang="zh-CN" dirty="0">
                <a:solidFill>
                  <a:srgbClr val="006600"/>
                </a:solidFill>
                <a:latin typeface="Times New Roman" panose="02020603050405020304" pitchFamily="18" charset="0"/>
                <a:cs typeface="Times New Roman" panose="02020603050405020304" pitchFamily="18" charset="0"/>
              </a:rPr>
              <a:t>ranking factors.</a:t>
            </a:r>
            <a:endParaRPr lang="en-US" altLang="zh-CN" dirty="0">
              <a:solidFill>
                <a:srgbClr val="006600"/>
              </a:solidFill>
              <a:latin typeface="Times New Roman" panose="02020603050405020304" pitchFamily="18" charset="0"/>
              <a:cs typeface="Times New Roman" panose="02020603050405020304" pitchFamily="18" charset="0"/>
            </a:endParaRPr>
          </a:p>
          <a:p>
            <a:pPr marL="0" indent="0" fontAlgn="auto">
              <a:lnSpc>
                <a:spcPts val="3340"/>
              </a:lnSpc>
              <a:buNone/>
            </a:pPr>
            <a:endParaRPr lang="en-US" altLang="zh-CN" dirty="0">
              <a:latin typeface="Times New Roman" panose="02020603050405020304" pitchFamily="18" charset="0"/>
              <a:cs typeface="Times New Roman" panose="02020603050405020304" pitchFamily="18" charset="0"/>
            </a:endParaRPr>
          </a:p>
          <a:p>
            <a:pPr fontAlgn="auto">
              <a:lnSpc>
                <a:spcPts val="3340"/>
              </a:lnSpc>
            </a:pPr>
            <a:endParaRPr lang="en-US" altLang="zh-CN" dirty="0">
              <a:latin typeface="Times New Roman" panose="02020603050405020304" pitchFamily="18" charset="0"/>
              <a:cs typeface="Times New Roman" panose="02020603050405020304" pitchFamily="18" charset="0"/>
            </a:endParaRPr>
          </a:p>
        </p:txBody>
      </p:sp>
      <p:sp>
        <p:nvSpPr>
          <p:cNvPr id="16" name="内容占位符 2"/>
          <p:cNvSpPr>
            <a:spLocks noGrp="1"/>
          </p:cNvSpPr>
          <p:nvPr>
            <p:custDataLst>
              <p:tags r:id="rId1"/>
            </p:custDataLst>
          </p:nvPr>
        </p:nvSpPr>
        <p:spPr>
          <a:xfrm>
            <a:off x="75164" y="219653"/>
            <a:ext cx="12019426" cy="2278449"/>
          </a:xfrm>
          <a:prstGeom prst="rect">
            <a:avLst/>
          </a:prstGeom>
          <a:solidFill>
            <a:schemeClr val="bg1"/>
          </a:solidFill>
        </p:spPr>
        <p:txBody>
          <a:bodyPr vert="horz" lIns="91440" tIns="45720" rIns="91440" bIns="45720" rtlCol="0"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defTabSz="457200">
              <a:lnSpc>
                <a:spcPct val="100000"/>
              </a:lnSpc>
              <a:spcBef>
                <a:spcPts val="0"/>
              </a:spcBef>
              <a:buClr>
                <a:schemeClr val="tx1"/>
              </a:buClr>
              <a:buSzPct val="80000"/>
              <a:buNone/>
              <a:defRPr/>
            </a:pPr>
            <a:r>
              <a:rPr lang="en-US" altLang="zh-CN" kern="100" dirty="0">
                <a:latin typeface="Times New Roman" panose="02020603050405020304" pitchFamily="18" charset="0"/>
                <a:cs typeface="Times New Roman" panose="02020603050405020304" pitchFamily="18" charset="0"/>
              </a:rPr>
              <a:t>       It’s a joyful and stressful time of year in the United States for students and their families </a:t>
            </a:r>
            <a:r>
              <a:rPr lang="en-US" altLang="zh-CN" b="1" kern="100" dirty="0">
                <a:solidFill>
                  <a:srgbClr val="0000FF"/>
                </a:solidFill>
                <a:latin typeface="Times New Roman" panose="02020603050405020304" pitchFamily="18" charset="0"/>
                <a:cs typeface="Times New Roman" panose="02020603050405020304" pitchFamily="18" charset="0"/>
              </a:rPr>
              <a:t>as</a:t>
            </a:r>
            <a:r>
              <a:rPr lang="en-US" altLang="zh-CN" kern="100" dirty="0">
                <a:latin typeface="Times New Roman" panose="02020603050405020304" pitchFamily="18" charset="0"/>
                <a:cs typeface="Times New Roman" panose="02020603050405020304" pitchFamily="18" charset="0"/>
              </a:rPr>
              <a:t> they </a:t>
            </a:r>
            <a:r>
              <a:rPr lang="en-US" altLang="zh-CN" b="1" kern="100" dirty="0">
                <a:solidFill>
                  <a:srgbClr val="C00000"/>
                </a:solidFill>
                <a:latin typeface="Times New Roman" panose="02020603050405020304" pitchFamily="18" charset="0"/>
                <a:cs typeface="Times New Roman" panose="02020603050405020304" pitchFamily="18" charset="0"/>
              </a:rPr>
              <a:t>make decisions </a:t>
            </a:r>
            <a:r>
              <a:rPr lang="en-US" altLang="zh-CN" kern="100" dirty="0">
                <a:solidFill>
                  <a:srgbClr val="0000FF"/>
                </a:solidFill>
                <a:latin typeface="Times New Roman" panose="02020603050405020304" pitchFamily="18" charset="0"/>
                <a:cs typeface="Times New Roman" panose="02020603050405020304" pitchFamily="18" charset="0"/>
              </a:rPr>
              <a:t>about where to attend college</a:t>
            </a:r>
            <a:r>
              <a:rPr lang="en-US" altLang="zh-CN" kern="100" dirty="0">
                <a:latin typeface="Times New Roman" panose="02020603050405020304" pitchFamily="18" charset="0"/>
                <a:cs typeface="Times New Roman" panose="02020603050405020304" pitchFamily="18" charset="0"/>
              </a:rPr>
              <a:t>. Families often </a:t>
            </a:r>
            <a:r>
              <a:rPr lang="en-US" altLang="zh-CN" kern="100" dirty="0">
                <a:solidFill>
                  <a:srgbClr val="C00000"/>
                </a:solidFill>
                <a:latin typeface="Times New Roman" panose="02020603050405020304" pitchFamily="18" charset="0"/>
                <a:cs typeface="Times New Roman" panose="02020603050405020304" pitchFamily="18" charset="0"/>
              </a:rPr>
              <a:t>turn to rankings systems to help make a decision. </a:t>
            </a:r>
            <a:r>
              <a:rPr lang="en-US" altLang="zh-CN" kern="100" dirty="0">
                <a:latin typeface="Times New Roman" panose="02020603050405020304" pitchFamily="18" charset="0"/>
                <a:cs typeface="Times New Roman" panose="02020603050405020304" pitchFamily="18" charset="0"/>
              </a:rPr>
              <a:t>____35____</a:t>
            </a:r>
            <a:endParaRPr lang="en-US" altLang="zh-CN" kern="100" dirty="0">
              <a:latin typeface="Times New Roman" panose="02020603050405020304" pitchFamily="18" charset="0"/>
              <a:cs typeface="Times New Roman" panose="02020603050405020304" pitchFamily="18" charset="0"/>
            </a:endParaRPr>
          </a:p>
          <a:p>
            <a:pPr marL="0" indent="0" algn="just" defTabSz="457200">
              <a:lnSpc>
                <a:spcPct val="100000"/>
              </a:lnSpc>
              <a:spcBef>
                <a:spcPct val="20000"/>
              </a:spcBef>
              <a:spcAft>
                <a:spcPts val="600"/>
              </a:spcAft>
              <a:buClr>
                <a:schemeClr val="tx1"/>
              </a:buClr>
              <a:buSzPct val="80000"/>
              <a:buNone/>
              <a:defRPr/>
            </a:pPr>
            <a:r>
              <a:rPr lang="en-US" altLang="zh-CN" kern="100" dirty="0">
                <a:latin typeface="Times New Roman" panose="02020603050405020304" pitchFamily="18" charset="0"/>
                <a:cs typeface="Times New Roman" panose="02020603050405020304" pitchFamily="18" charset="0"/>
              </a:rPr>
              <a:t>       When I talk to families as a scholar of higher education, </a:t>
            </a:r>
            <a:r>
              <a:rPr lang="en-US" altLang="zh-CN" b="1" u="sng" kern="100" dirty="0">
                <a:solidFill>
                  <a:srgbClr val="CC00FF"/>
                </a:solidFill>
                <a:latin typeface="Times New Roman" panose="02020603050405020304" pitchFamily="18" charset="0"/>
                <a:cs typeface="Times New Roman" panose="02020603050405020304" pitchFamily="18" charset="0"/>
              </a:rPr>
              <a:t>they</a:t>
            </a:r>
            <a:r>
              <a:rPr lang="en-US" altLang="zh-CN" b="1" kern="100" dirty="0">
                <a:solidFill>
                  <a:srgbClr val="C00000"/>
                </a:solidFill>
                <a:latin typeface="Times New Roman" panose="02020603050405020304" pitchFamily="18" charset="0"/>
                <a:cs typeface="Times New Roman" panose="02020603050405020304" pitchFamily="18" charset="0"/>
              </a:rPr>
              <a:t>’re often surprised</a:t>
            </a:r>
            <a:r>
              <a:rPr lang="en-US" altLang="zh-CN" kern="100" dirty="0">
                <a:latin typeface="Times New Roman" panose="02020603050405020304" pitchFamily="18" charset="0"/>
                <a:cs typeface="Times New Roman" panose="02020603050405020304" pitchFamily="18" charset="0"/>
              </a:rPr>
              <a:t> that teaching excellence is not counted in rankings. ____36____</a:t>
            </a:r>
            <a:endParaRPr lang="en-US" altLang="zh-CN" kern="100" dirty="0">
              <a:latin typeface="Times New Roman" panose="02020603050405020304" pitchFamily="18" charset="0"/>
              <a:cs typeface="Times New Roman" panose="02020603050405020304" pitchFamily="18" charset="0"/>
            </a:endParaRPr>
          </a:p>
        </p:txBody>
      </p:sp>
      <p:cxnSp>
        <p:nvCxnSpPr>
          <p:cNvPr id="17" name="直接箭头连接符 16"/>
          <p:cNvCxnSpPr/>
          <p:nvPr/>
        </p:nvCxnSpPr>
        <p:spPr>
          <a:xfrm flipH="1">
            <a:off x="990600" y="2028825"/>
            <a:ext cx="9210675" cy="4010025"/>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20" name="文本框 19"/>
          <p:cNvSpPr txBox="1"/>
          <p:nvPr>
            <p:custDataLst>
              <p:tags r:id="rId2"/>
            </p:custDataLst>
          </p:nvPr>
        </p:nvSpPr>
        <p:spPr>
          <a:xfrm>
            <a:off x="-7379" y="3242869"/>
            <a:ext cx="9245647" cy="954107"/>
          </a:xfrm>
          <a:prstGeom prst="rect">
            <a:avLst/>
          </a:prstGeom>
          <a:solidFill>
            <a:schemeClr val="bg1"/>
          </a:solidFill>
          <a:ln w="28575">
            <a:solidFill>
              <a:schemeClr val="accent1"/>
            </a:solidFill>
          </a:ln>
        </p:spPr>
        <p:txBody>
          <a:bodyPr wrap="square" rtlCol="0">
            <a:spAutoFit/>
          </a:bodyPr>
          <a:lstStyle/>
          <a:p>
            <a:pPr algn="ctr"/>
            <a:r>
              <a:rPr lang="en-US" altLang="zh-CN" sz="2800" b="1" dirty="0">
                <a:solidFill>
                  <a:srgbClr val="FF0000"/>
                </a:solidFill>
                <a:ea typeface="等线" panose="02010600030101010101" pitchFamily="2" charset="-122"/>
                <a:cs typeface="等线" panose="02010600030101010101" pitchFamily="2" charset="-122"/>
                <a:sym typeface="+mn-ea"/>
              </a:rPr>
              <a:t>36 </a:t>
            </a:r>
            <a:r>
              <a:rPr lang="zh-CN" altLang="en-US" sz="2800" b="1" dirty="0">
                <a:solidFill>
                  <a:srgbClr val="FF0000"/>
                </a:solidFill>
                <a:ea typeface="等线" panose="02010600030101010101" pitchFamily="2" charset="-122"/>
                <a:cs typeface="等线" panose="02010600030101010101" pitchFamily="2" charset="-122"/>
                <a:sym typeface="+mn-ea"/>
              </a:rPr>
              <a:t>段尾题：</a:t>
            </a:r>
            <a:r>
              <a:rPr lang="en-US" altLang="zh-CN" sz="2800" b="1" dirty="0">
                <a:solidFill>
                  <a:srgbClr val="FF0000"/>
                </a:solidFill>
                <a:ea typeface="等线" panose="02010600030101010101" pitchFamily="2" charset="-122"/>
                <a:cs typeface="等线" panose="02010600030101010101" pitchFamily="2" charset="-122"/>
                <a:sym typeface="+mn-ea"/>
              </a:rPr>
              <a:t>They </a:t>
            </a:r>
            <a:r>
              <a:rPr lang="zh-CN" altLang="en-US" sz="2800" b="1" dirty="0">
                <a:solidFill>
                  <a:srgbClr val="FF0000"/>
                </a:solidFill>
                <a:ea typeface="等线" panose="02010600030101010101" pitchFamily="2" charset="-122"/>
                <a:cs typeface="等线" panose="02010600030101010101" pitchFamily="2" charset="-122"/>
                <a:sym typeface="+mn-ea"/>
              </a:rPr>
              <a:t>代词</a:t>
            </a:r>
            <a:r>
              <a:rPr lang="en-US" altLang="zh-CN" sz="2800" b="1" dirty="0">
                <a:solidFill>
                  <a:srgbClr val="FF0000"/>
                </a:solidFill>
                <a:ea typeface="等线" panose="02010600030101010101" pitchFamily="2" charset="-122"/>
                <a:cs typeface="等线" panose="02010600030101010101" pitchFamily="2" charset="-122"/>
                <a:sym typeface="+mn-ea"/>
              </a:rPr>
              <a:t>= families ; They are </a:t>
            </a:r>
            <a:r>
              <a:rPr lang="en-US" altLang="zh-CN" sz="2800" b="1" dirty="0">
                <a:solidFill>
                  <a:srgbClr val="0000FF"/>
                </a:solidFill>
                <a:ea typeface="等线" panose="02010600030101010101" pitchFamily="2" charset="-122"/>
                <a:cs typeface="等线" panose="02010600030101010101" pitchFamily="2" charset="-122"/>
                <a:sym typeface="+mn-ea"/>
              </a:rPr>
              <a:t>even more </a:t>
            </a:r>
            <a:r>
              <a:rPr lang="en-US" altLang="zh-CN" sz="2800" b="1" dirty="0">
                <a:solidFill>
                  <a:srgbClr val="FF0000"/>
                </a:solidFill>
                <a:ea typeface="等线" panose="02010600030101010101" pitchFamily="2" charset="-122"/>
                <a:cs typeface="等线" panose="02010600030101010101" pitchFamily="2" charset="-122"/>
                <a:sym typeface="+mn-ea"/>
              </a:rPr>
              <a:t>surprised </a:t>
            </a:r>
            <a:r>
              <a:rPr lang="zh-CN" altLang="en-US" sz="2800" b="1" dirty="0">
                <a:solidFill>
                  <a:srgbClr val="FF0000"/>
                </a:solidFill>
                <a:ea typeface="等线" panose="02010600030101010101" pitchFamily="2" charset="-122"/>
                <a:cs typeface="等线" panose="02010600030101010101" pitchFamily="2" charset="-122"/>
                <a:sym typeface="+mn-ea"/>
              </a:rPr>
              <a:t>句式与上一句相似且递进关系</a:t>
            </a:r>
            <a:endParaRPr lang="zh-CN" altLang="en-US" sz="2800" b="1" dirty="0">
              <a:solidFill>
                <a:srgbClr val="FF0000"/>
              </a:solidFill>
              <a:ea typeface="等线" panose="02010600030101010101" pitchFamily="2" charset="-122"/>
              <a:cs typeface="等线" panose="02010600030101010101" pitchFamily="2" charset="-122"/>
              <a:sym typeface="+mn-ea"/>
            </a:endParaRPr>
          </a:p>
        </p:txBody>
      </p:sp>
      <p:sp>
        <p:nvSpPr>
          <p:cNvPr id="21" name="心形 20"/>
          <p:cNvSpPr/>
          <p:nvPr/>
        </p:nvSpPr>
        <p:spPr>
          <a:xfrm>
            <a:off x="89976" y="6442075"/>
            <a:ext cx="385445" cy="415925"/>
          </a:xfrm>
          <a:prstGeom prst="heart">
            <a:avLst/>
          </a:prstGeom>
          <a:solidFill>
            <a:srgbClr val="FF0000"/>
          </a:solidFill>
          <a:ln>
            <a:solidFill>
              <a:srgbClr val="C00000"/>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zh-CN" altLang="en-US">
              <a:solidFill>
                <a:srgbClr val="FF0000"/>
              </a:solidFill>
            </a:endParaRPr>
          </a:p>
        </p:txBody>
      </p:sp>
      <p:pic>
        <p:nvPicPr>
          <p:cNvPr id="5124" name="图片 6" descr="logo横版 png"/>
          <p:cNvPicPr>
            <a:picLocks noChangeAspect="1"/>
          </p:cNvPicPr>
          <p:nvPr/>
        </p:nvPicPr>
        <p:blipFill>
          <a:blip r:embed="rId3"/>
          <a:stretch>
            <a:fillRect/>
          </a:stretch>
        </p:blipFill>
        <p:spPr>
          <a:xfrm>
            <a:off x="11477625" y="82550"/>
            <a:ext cx="608013" cy="642938"/>
          </a:xfrm>
          <a:prstGeom prst="rect">
            <a:avLst/>
          </a:prstGeom>
          <a:noFill/>
          <a:ln w="9525">
            <a:noFill/>
          </a:ln>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blinds(horizontal)">
                                      <p:cBhvr>
                                        <p:cTn id="11" dur="500"/>
                                        <p:tgtEl>
                                          <p:spTgt spid="20"/>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379" y="3037527"/>
            <a:ext cx="12199379" cy="4657574"/>
          </a:xfrm>
          <a:solidFill>
            <a:schemeClr val="bg1"/>
          </a:solidFill>
          <a:ln>
            <a:solidFill>
              <a:schemeClr val="accent6">
                <a:lumMod val="75000"/>
              </a:schemeClr>
            </a:solidFill>
          </a:ln>
        </p:spPr>
        <p:txBody>
          <a:bodyPr>
            <a:noAutofit/>
          </a:bodyPr>
          <a:lstStyle/>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A. </a:t>
            </a:r>
            <a:r>
              <a:rPr lang="en-US" altLang="zh-CN" dirty="0">
                <a:solidFill>
                  <a:srgbClr val="CC00FF"/>
                </a:solidFill>
                <a:latin typeface="Times New Roman" panose="02020603050405020304" pitchFamily="18" charset="0"/>
                <a:cs typeface="Times New Roman" panose="02020603050405020304" pitchFamily="18" charset="0"/>
              </a:rPr>
              <a:t>Higher education </a:t>
            </a:r>
            <a:r>
              <a:rPr lang="en-US" altLang="zh-CN" dirty="0">
                <a:latin typeface="Times New Roman" panose="02020603050405020304" pitchFamily="18" charset="0"/>
                <a:cs typeface="Times New Roman" panose="02020603050405020304" pitchFamily="18" charset="0"/>
              </a:rPr>
              <a:t>has </a:t>
            </a:r>
            <a:r>
              <a:rPr lang="en-US" altLang="zh-CN" dirty="0">
                <a:solidFill>
                  <a:srgbClr val="CC00FF"/>
                </a:solidFill>
                <a:latin typeface="Times New Roman" panose="02020603050405020304" pitchFamily="18" charset="0"/>
                <a:cs typeface="Times New Roman" panose="02020603050405020304" pitchFamily="18" charset="0"/>
              </a:rPr>
              <a:t>achieved its true potential.</a:t>
            </a:r>
            <a:endParaRPr lang="en-US" altLang="zh-CN" dirty="0">
              <a:solidFill>
                <a:srgbClr val="CC00FF"/>
              </a:solidFill>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B. </a:t>
            </a:r>
            <a:r>
              <a:rPr lang="en-US" altLang="zh-CN" b="1" dirty="0">
                <a:solidFill>
                  <a:srgbClr val="0000FF"/>
                </a:solidFill>
                <a:latin typeface="Times New Roman" panose="02020603050405020304" pitchFamily="18" charset="0"/>
                <a:cs typeface="Times New Roman" panose="02020603050405020304" pitchFamily="18" charset="0"/>
              </a:rPr>
              <a:t>Therefore</a:t>
            </a:r>
            <a:r>
              <a:rPr lang="en-US" altLang="zh-CN" dirty="0">
                <a:latin typeface="Times New Roman" panose="02020603050405020304" pitchFamily="18" charset="0"/>
                <a:cs typeface="Times New Roman" panose="02020603050405020304" pitchFamily="18" charset="0"/>
              </a:rPr>
              <a:t>, </a:t>
            </a:r>
            <a:r>
              <a:rPr lang="en-US" altLang="zh-CN" b="1" u="sng" dirty="0">
                <a:solidFill>
                  <a:srgbClr val="C00000"/>
                </a:solidFill>
                <a:latin typeface="Times New Roman" panose="02020603050405020304" pitchFamily="18" charset="0"/>
                <a:cs typeface="Times New Roman" panose="02020603050405020304" pitchFamily="18" charset="0"/>
              </a:rPr>
              <a:t>it</a:t>
            </a:r>
            <a:r>
              <a:rPr lang="en-US" altLang="zh-CN" dirty="0">
                <a:latin typeface="Times New Roman" panose="02020603050405020304" pitchFamily="18" charset="0"/>
                <a:cs typeface="Times New Roman" panose="02020603050405020304" pitchFamily="18" charset="0"/>
              </a:rPr>
              <a:t>’s not highly valued in hiring or promotion.</a:t>
            </a:r>
            <a:endParaRPr lang="en-US" altLang="zh-CN" dirty="0">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C. Quality teaching has been an important </a:t>
            </a:r>
            <a:r>
              <a:rPr lang="en-US" altLang="zh-CN" dirty="0">
                <a:solidFill>
                  <a:srgbClr val="006600"/>
                </a:solidFill>
                <a:latin typeface="Times New Roman" panose="02020603050405020304" pitchFamily="18" charset="0"/>
                <a:cs typeface="Times New Roman" panose="02020603050405020304" pitchFamily="18" charset="0"/>
              </a:rPr>
              <a:t>reputation-building factor.</a:t>
            </a:r>
            <a:endParaRPr lang="en-US" altLang="zh-CN" dirty="0">
              <a:solidFill>
                <a:srgbClr val="006600"/>
              </a:solidFill>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D. </a:t>
            </a:r>
            <a:r>
              <a:rPr lang="en-US" altLang="zh-CN" b="1" dirty="0">
                <a:solidFill>
                  <a:srgbClr val="0000FF"/>
                </a:solidFill>
                <a:latin typeface="Times New Roman" panose="02020603050405020304" pitchFamily="18" charset="0"/>
                <a:cs typeface="Times New Roman" panose="02020603050405020304" pitchFamily="18" charset="0"/>
              </a:rPr>
              <a:t>However,  </a:t>
            </a:r>
            <a:r>
              <a:rPr lang="en-US" altLang="zh-CN" b="1" dirty="0">
                <a:solidFill>
                  <a:srgbClr val="C00000"/>
                </a:solidFill>
                <a:latin typeface="Times New Roman" panose="02020603050405020304" pitchFamily="18" charset="0"/>
                <a:cs typeface="Times New Roman" panose="02020603050405020304" pitchFamily="18" charset="0"/>
              </a:rPr>
              <a:t>the rankings </a:t>
            </a:r>
            <a:r>
              <a:rPr lang="en-US" altLang="zh-CN" dirty="0">
                <a:latin typeface="Times New Roman" panose="02020603050405020304" pitchFamily="18" charset="0"/>
                <a:cs typeface="Times New Roman" panose="02020603050405020304" pitchFamily="18" charset="0"/>
              </a:rPr>
              <a:t>ignore a critical factor: the quality of teaching.</a:t>
            </a:r>
            <a:endParaRPr lang="en-US" altLang="zh-CN" dirty="0">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E. Efforts to improve teaching at the </a:t>
            </a:r>
            <a:r>
              <a:rPr lang="en-US" altLang="zh-CN" dirty="0">
                <a:solidFill>
                  <a:srgbClr val="CC00FF"/>
                </a:solidFill>
                <a:latin typeface="Times New Roman" panose="02020603050405020304" pitchFamily="18" charset="0"/>
                <a:cs typeface="Times New Roman" panose="02020603050405020304" pitchFamily="18" charset="0"/>
              </a:rPr>
              <a:t>university</a:t>
            </a:r>
            <a:r>
              <a:rPr lang="en-US" altLang="zh-CN" dirty="0">
                <a:latin typeface="Times New Roman" panose="02020603050405020304" pitchFamily="18" charset="0"/>
                <a:cs typeface="Times New Roman" panose="02020603050405020304" pitchFamily="18" charset="0"/>
              </a:rPr>
              <a:t> level have recently emerged.</a:t>
            </a:r>
            <a:endParaRPr lang="en-US" altLang="zh-CN" dirty="0">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F. </a:t>
            </a:r>
            <a:r>
              <a:rPr lang="en-US" altLang="zh-CN" b="1" dirty="0">
                <a:solidFill>
                  <a:srgbClr val="C00000"/>
                </a:solidFill>
                <a:latin typeface="Times New Roman" panose="02020603050405020304" pitchFamily="18" charset="0"/>
                <a:cs typeface="Times New Roman" panose="02020603050405020304" pitchFamily="18" charset="0"/>
              </a:rPr>
              <a:t>They</a:t>
            </a:r>
            <a:r>
              <a:rPr lang="en-US" altLang="zh-CN" b="1" dirty="0">
                <a:solidFill>
                  <a:srgbClr val="CC00FF"/>
                </a:solidFill>
                <a:latin typeface="Times New Roman" panose="02020603050405020304" pitchFamily="18" charset="0"/>
                <a:cs typeface="Times New Roman" panose="02020603050405020304" pitchFamily="18" charset="0"/>
              </a:rPr>
              <a:t>’</a:t>
            </a:r>
            <a:r>
              <a:rPr lang="en-US" altLang="zh-CN" dirty="0">
                <a:solidFill>
                  <a:srgbClr val="CC00FF"/>
                </a:solidFill>
                <a:latin typeface="Times New Roman" panose="02020603050405020304" pitchFamily="18" charset="0"/>
                <a:cs typeface="Times New Roman" panose="02020603050405020304" pitchFamily="18" charset="0"/>
              </a:rPr>
              <a:t>re </a:t>
            </a:r>
            <a:r>
              <a:rPr lang="en-US" altLang="zh-CN" b="1" u="sng" dirty="0">
                <a:solidFill>
                  <a:srgbClr val="CC00FF"/>
                </a:solidFill>
                <a:latin typeface="Times New Roman" panose="02020603050405020304" pitchFamily="18" charset="0"/>
                <a:cs typeface="Times New Roman" panose="02020603050405020304" pitchFamily="18" charset="0"/>
              </a:rPr>
              <a:t>even more </a:t>
            </a:r>
            <a:r>
              <a:rPr lang="en-US" altLang="zh-CN" dirty="0">
                <a:solidFill>
                  <a:srgbClr val="CC00FF"/>
                </a:solidFill>
                <a:latin typeface="Times New Roman" panose="02020603050405020304" pitchFamily="18" charset="0"/>
                <a:cs typeface="Times New Roman" panose="02020603050405020304" pitchFamily="18" charset="0"/>
              </a:rPr>
              <a:t>surprised </a:t>
            </a:r>
            <a:r>
              <a:rPr lang="en-US" altLang="zh-CN" dirty="0">
                <a:latin typeface="Times New Roman" panose="02020603050405020304" pitchFamily="18" charset="0"/>
                <a:cs typeface="Times New Roman" panose="02020603050405020304" pitchFamily="18" charset="0"/>
              </a:rPr>
              <a:t>at how teaching is undervalued by universities.</a:t>
            </a:r>
            <a:endParaRPr lang="en-US" altLang="zh-CN" dirty="0">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G. </a:t>
            </a:r>
            <a:r>
              <a:rPr lang="en-US" altLang="zh-CN" b="1" dirty="0">
                <a:solidFill>
                  <a:srgbClr val="0000FF"/>
                </a:solidFill>
                <a:latin typeface="Times New Roman" panose="02020603050405020304" pitchFamily="18" charset="0"/>
                <a:cs typeface="Times New Roman" panose="02020603050405020304" pitchFamily="18" charset="0"/>
              </a:rPr>
              <a:t>In fact, </a:t>
            </a:r>
            <a:r>
              <a:rPr lang="en-US" altLang="zh-CN" b="1" dirty="0">
                <a:solidFill>
                  <a:srgbClr val="CC00FF"/>
                </a:solidFill>
                <a:latin typeface="Times New Roman" panose="02020603050405020304" pitchFamily="18" charset="0"/>
                <a:cs typeface="Times New Roman" panose="02020603050405020304" pitchFamily="18" charset="0"/>
              </a:rPr>
              <a:t>universities</a:t>
            </a:r>
            <a:r>
              <a:rPr lang="en-US" altLang="zh-CN" dirty="0">
                <a:solidFill>
                  <a:srgbClr val="CC00FF"/>
                </a:solidFill>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often </a:t>
            </a:r>
            <a:r>
              <a:rPr lang="en-US" altLang="zh-CN" b="1" dirty="0">
                <a:solidFill>
                  <a:srgbClr val="FF0000"/>
                </a:solidFill>
                <a:latin typeface="Times New Roman" panose="02020603050405020304" pitchFamily="18" charset="0"/>
                <a:cs typeface="Times New Roman" panose="02020603050405020304" pitchFamily="18" charset="0"/>
              </a:rPr>
              <a:t>shift emphasis </a:t>
            </a:r>
            <a:r>
              <a:rPr lang="en-US" altLang="zh-CN" dirty="0">
                <a:solidFill>
                  <a:srgbClr val="0000FF"/>
                </a:solidFill>
                <a:latin typeface="Times New Roman" panose="02020603050405020304" pitchFamily="18" charset="0"/>
                <a:cs typeface="Times New Roman" panose="02020603050405020304" pitchFamily="18" charset="0"/>
              </a:rPr>
              <a:t>from</a:t>
            </a:r>
            <a:r>
              <a:rPr lang="en-US" altLang="zh-CN" dirty="0">
                <a:solidFill>
                  <a:srgbClr val="CC00FF"/>
                </a:solidFill>
                <a:latin typeface="Times New Roman" panose="02020603050405020304" pitchFamily="18" charset="0"/>
                <a:cs typeface="Times New Roman" panose="02020603050405020304" pitchFamily="18" charset="0"/>
              </a:rPr>
              <a:t> teaching </a:t>
            </a:r>
            <a:r>
              <a:rPr lang="en-US" altLang="zh-CN" dirty="0">
                <a:solidFill>
                  <a:srgbClr val="0000FF"/>
                </a:solidFill>
                <a:latin typeface="Times New Roman" panose="02020603050405020304" pitchFamily="18" charset="0"/>
                <a:cs typeface="Times New Roman" panose="02020603050405020304" pitchFamily="18" charset="0"/>
              </a:rPr>
              <a:t>to</a:t>
            </a:r>
            <a:r>
              <a:rPr lang="en-US" altLang="zh-CN" dirty="0">
                <a:solidFill>
                  <a:srgbClr val="CC00FF"/>
                </a:solidFill>
                <a:latin typeface="Times New Roman" panose="02020603050405020304" pitchFamily="18" charset="0"/>
                <a:cs typeface="Times New Roman" panose="02020603050405020304" pitchFamily="18" charset="0"/>
              </a:rPr>
              <a:t> other </a:t>
            </a:r>
            <a:r>
              <a:rPr lang="en-US" altLang="zh-CN" dirty="0">
                <a:solidFill>
                  <a:srgbClr val="006600"/>
                </a:solidFill>
                <a:latin typeface="Times New Roman" panose="02020603050405020304" pitchFamily="18" charset="0"/>
                <a:cs typeface="Times New Roman" panose="02020603050405020304" pitchFamily="18" charset="0"/>
              </a:rPr>
              <a:t>ranking factors.</a:t>
            </a:r>
            <a:endParaRPr lang="en-US" altLang="zh-CN" dirty="0">
              <a:solidFill>
                <a:srgbClr val="006600"/>
              </a:solidFill>
              <a:latin typeface="Times New Roman" panose="02020603050405020304" pitchFamily="18" charset="0"/>
              <a:cs typeface="Times New Roman" panose="02020603050405020304" pitchFamily="18" charset="0"/>
            </a:endParaRPr>
          </a:p>
          <a:p>
            <a:pPr marL="0" indent="0" fontAlgn="auto">
              <a:lnSpc>
                <a:spcPts val="3340"/>
              </a:lnSpc>
              <a:buNone/>
            </a:pPr>
            <a:endParaRPr lang="en-US" altLang="zh-CN" dirty="0">
              <a:latin typeface="Times New Roman" panose="02020603050405020304" pitchFamily="18" charset="0"/>
              <a:cs typeface="Times New Roman" panose="02020603050405020304" pitchFamily="18" charset="0"/>
            </a:endParaRPr>
          </a:p>
          <a:p>
            <a:pPr fontAlgn="auto">
              <a:lnSpc>
                <a:spcPts val="3340"/>
              </a:lnSpc>
            </a:pPr>
            <a:endParaRPr lang="en-US" altLang="zh-CN" dirty="0">
              <a:latin typeface="Times New Roman" panose="02020603050405020304" pitchFamily="18" charset="0"/>
              <a:cs typeface="Times New Roman" panose="02020603050405020304" pitchFamily="18" charset="0"/>
            </a:endParaRPr>
          </a:p>
        </p:txBody>
      </p:sp>
      <p:sp>
        <p:nvSpPr>
          <p:cNvPr id="16" name="内容占位符 2"/>
          <p:cNvSpPr>
            <a:spLocks noGrp="1"/>
          </p:cNvSpPr>
          <p:nvPr>
            <p:custDataLst>
              <p:tags r:id="rId1"/>
            </p:custDataLst>
          </p:nvPr>
        </p:nvSpPr>
        <p:spPr>
          <a:xfrm>
            <a:off x="75164" y="219653"/>
            <a:ext cx="12019426" cy="2278449"/>
          </a:xfrm>
          <a:prstGeom prst="rect">
            <a:avLst/>
          </a:prstGeom>
          <a:solidFill>
            <a:schemeClr val="bg1"/>
          </a:solidFill>
        </p:spPr>
        <p:txBody>
          <a:bodyPr vert="horz" lIns="91440" tIns="45720" rIns="91440" bIns="45720" rtlCol="0"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defTabSz="457200">
              <a:lnSpc>
                <a:spcPct val="100000"/>
              </a:lnSpc>
              <a:spcBef>
                <a:spcPts val="0"/>
              </a:spcBef>
              <a:buClr>
                <a:schemeClr val="tx1"/>
              </a:buClr>
              <a:buSzPct val="80000"/>
              <a:buNone/>
              <a:defRPr/>
            </a:pPr>
            <a:r>
              <a:rPr lang="en-US" altLang="zh-CN" kern="100" dirty="0">
                <a:latin typeface="Times New Roman" panose="02020603050405020304" pitchFamily="18" charset="0"/>
                <a:cs typeface="Times New Roman" panose="02020603050405020304" pitchFamily="18" charset="0"/>
              </a:rPr>
              <a:t>       Emerging research suggests that courses in lower-ranked universities, on average, scored higher on teaching than courses in higher-ranked universities. ____37____ </a:t>
            </a:r>
            <a:r>
              <a:rPr lang="en-US" altLang="zh-CN" kern="100" dirty="0">
                <a:solidFill>
                  <a:srgbClr val="C00000"/>
                </a:solidFill>
                <a:latin typeface="Times New Roman" panose="02020603050405020304" pitchFamily="18" charset="0"/>
                <a:cs typeface="Times New Roman" panose="02020603050405020304" pitchFamily="18" charset="0"/>
              </a:rPr>
              <a:t>The absence of teaching excellence </a:t>
            </a:r>
            <a:r>
              <a:rPr lang="en-US" altLang="zh-CN" kern="100" dirty="0">
                <a:latin typeface="Times New Roman" panose="02020603050405020304" pitchFamily="18" charset="0"/>
                <a:cs typeface="Times New Roman" panose="02020603050405020304" pitchFamily="18" charset="0"/>
              </a:rPr>
              <a:t>from the rankings is surprising given the link between high-quality teaching and student success. Quality teaching is one of the most important predictors of a wide range of college outcomes.</a:t>
            </a:r>
            <a:endParaRPr lang="en-US" altLang="zh-CN" kern="100" dirty="0">
              <a:latin typeface="Times New Roman" panose="02020603050405020304" pitchFamily="18" charset="0"/>
              <a:cs typeface="Times New Roman" panose="02020603050405020304" pitchFamily="18" charset="0"/>
            </a:endParaRPr>
          </a:p>
        </p:txBody>
      </p:sp>
      <p:cxnSp>
        <p:nvCxnSpPr>
          <p:cNvPr id="17" name="直接箭头连接符 16"/>
          <p:cNvCxnSpPr>
            <a:endCxn id="10" idx="2"/>
          </p:cNvCxnSpPr>
          <p:nvPr/>
        </p:nvCxnSpPr>
        <p:spPr>
          <a:xfrm flipH="1">
            <a:off x="2513029" y="762802"/>
            <a:ext cx="7658494" cy="5672998"/>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20" name="文本框 19"/>
          <p:cNvSpPr txBox="1"/>
          <p:nvPr>
            <p:custDataLst>
              <p:tags r:id="rId2"/>
            </p:custDataLst>
          </p:nvPr>
        </p:nvSpPr>
        <p:spPr>
          <a:xfrm>
            <a:off x="0" y="2555610"/>
            <a:ext cx="12101968" cy="523220"/>
          </a:xfrm>
          <a:prstGeom prst="rect">
            <a:avLst/>
          </a:prstGeom>
          <a:solidFill>
            <a:schemeClr val="bg1"/>
          </a:solidFill>
          <a:ln w="28575">
            <a:solidFill>
              <a:schemeClr val="accent1"/>
            </a:solidFill>
          </a:ln>
        </p:spPr>
        <p:txBody>
          <a:bodyPr wrap="square" rtlCol="0">
            <a:spAutoFit/>
          </a:bodyPr>
          <a:lstStyle/>
          <a:p>
            <a:pPr algn="ctr"/>
            <a:r>
              <a:rPr lang="en-US" altLang="zh-CN" sz="2800" b="1" dirty="0">
                <a:solidFill>
                  <a:srgbClr val="FF0000"/>
                </a:solidFill>
                <a:ea typeface="等线" panose="02010600030101010101" pitchFamily="2" charset="-122"/>
                <a:cs typeface="等线" panose="02010600030101010101" pitchFamily="2" charset="-122"/>
                <a:sym typeface="+mn-ea"/>
              </a:rPr>
              <a:t>37 </a:t>
            </a:r>
            <a:r>
              <a:rPr lang="zh-CN" altLang="en-US" sz="2800" b="1" dirty="0">
                <a:solidFill>
                  <a:srgbClr val="FF0000"/>
                </a:solidFill>
                <a:ea typeface="等线" panose="02010600030101010101" pitchFamily="2" charset="-122"/>
                <a:cs typeface="等线" panose="02010600030101010101" pitchFamily="2" charset="-122"/>
                <a:sym typeface="+mn-ea"/>
              </a:rPr>
              <a:t>段中题：</a:t>
            </a:r>
            <a:r>
              <a:rPr lang="en-US" altLang="zh-CN" sz="2800" b="1" dirty="0">
                <a:solidFill>
                  <a:srgbClr val="FF0000"/>
                </a:solidFill>
                <a:ea typeface="等线" panose="02010600030101010101" pitchFamily="2" charset="-122"/>
                <a:cs typeface="等线" panose="02010600030101010101" pitchFamily="2" charset="-122"/>
                <a:sym typeface="+mn-ea"/>
              </a:rPr>
              <a:t> </a:t>
            </a:r>
            <a:r>
              <a:rPr lang="zh-CN" altLang="en-US" sz="2800" b="1" dirty="0">
                <a:solidFill>
                  <a:srgbClr val="FF0000"/>
                </a:solidFill>
                <a:ea typeface="等线" panose="02010600030101010101" pitchFamily="2" charset="-122"/>
                <a:cs typeface="等线" panose="02010600030101010101" pitchFamily="2" charset="-122"/>
                <a:sym typeface="+mn-ea"/>
              </a:rPr>
              <a:t>与下文</a:t>
            </a:r>
            <a:r>
              <a:rPr lang="en-US" altLang="zh-CN" sz="2800" b="1" dirty="0">
                <a:solidFill>
                  <a:srgbClr val="FF0000"/>
                </a:solidFill>
                <a:ea typeface="等线" panose="02010600030101010101" pitchFamily="2" charset="-122"/>
                <a:cs typeface="等线" panose="02010600030101010101" pitchFamily="2" charset="-122"/>
                <a:sym typeface="+mn-ea"/>
              </a:rPr>
              <a:t>the absence of teaching excellence </a:t>
            </a:r>
            <a:r>
              <a:rPr lang="zh-CN" altLang="en-US" sz="2800" b="1" dirty="0">
                <a:solidFill>
                  <a:srgbClr val="FF0000"/>
                </a:solidFill>
                <a:ea typeface="等线" panose="02010600030101010101" pitchFamily="2" charset="-122"/>
                <a:cs typeface="等线" panose="02010600030101010101" pitchFamily="2" charset="-122"/>
                <a:sym typeface="+mn-ea"/>
              </a:rPr>
              <a:t>形成因果关系</a:t>
            </a:r>
            <a:endParaRPr lang="zh-CN" altLang="en-US" sz="2800" b="1" dirty="0">
              <a:solidFill>
                <a:srgbClr val="FF0000"/>
              </a:solidFill>
              <a:ea typeface="等线" panose="02010600030101010101" pitchFamily="2" charset="-122"/>
              <a:cs typeface="等线" panose="02010600030101010101" pitchFamily="2" charset="-122"/>
              <a:sym typeface="+mn-ea"/>
            </a:endParaRPr>
          </a:p>
        </p:txBody>
      </p:sp>
      <p:sp>
        <p:nvSpPr>
          <p:cNvPr id="21" name="心形 20"/>
          <p:cNvSpPr/>
          <p:nvPr/>
        </p:nvSpPr>
        <p:spPr>
          <a:xfrm>
            <a:off x="89976" y="6442075"/>
            <a:ext cx="385445" cy="415925"/>
          </a:xfrm>
          <a:prstGeom prst="heart">
            <a:avLst/>
          </a:prstGeom>
          <a:solidFill>
            <a:srgbClr val="FF0000"/>
          </a:solidFill>
          <a:ln>
            <a:solidFill>
              <a:srgbClr val="C00000"/>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zh-CN" altLang="en-US">
              <a:solidFill>
                <a:srgbClr val="FF0000"/>
              </a:solidFill>
            </a:endParaRPr>
          </a:p>
        </p:txBody>
      </p:sp>
      <p:sp>
        <p:nvSpPr>
          <p:cNvPr id="7" name="文本框 6"/>
          <p:cNvSpPr txBox="1"/>
          <p:nvPr/>
        </p:nvSpPr>
        <p:spPr>
          <a:xfrm>
            <a:off x="1938484" y="1132610"/>
            <a:ext cx="5489838" cy="499265"/>
          </a:xfrm>
          <a:prstGeom prst="rect">
            <a:avLst/>
          </a:prstGeom>
          <a:noFill/>
          <a:ln w="57150">
            <a:solidFill>
              <a:srgbClr val="7030A0"/>
            </a:solidFill>
          </a:ln>
        </p:spPr>
        <p:txBody>
          <a:bodyPr wrap="square" rtlCol="0">
            <a:spAutoFit/>
          </a:bodyPr>
          <a:lstStyle/>
          <a:p>
            <a:endParaRPr lang="zh-CN" altLang="en-US" sz="2800"/>
          </a:p>
        </p:txBody>
      </p:sp>
      <p:sp>
        <p:nvSpPr>
          <p:cNvPr id="8" name="文本框 7"/>
          <p:cNvSpPr txBox="1"/>
          <p:nvPr/>
        </p:nvSpPr>
        <p:spPr>
          <a:xfrm>
            <a:off x="9634193" y="316498"/>
            <a:ext cx="1894787" cy="499265"/>
          </a:xfrm>
          <a:prstGeom prst="rect">
            <a:avLst/>
          </a:prstGeom>
          <a:noFill/>
          <a:ln w="57150">
            <a:solidFill>
              <a:srgbClr val="C00000"/>
            </a:solidFill>
          </a:ln>
        </p:spPr>
        <p:txBody>
          <a:bodyPr wrap="square" rtlCol="0">
            <a:spAutoFit/>
          </a:bodyPr>
          <a:lstStyle/>
          <a:p>
            <a:endParaRPr lang="zh-CN" altLang="en-US" sz="2800"/>
          </a:p>
        </p:txBody>
      </p:sp>
      <p:sp>
        <p:nvSpPr>
          <p:cNvPr id="10" name="文本框 9"/>
          <p:cNvSpPr txBox="1"/>
          <p:nvPr/>
        </p:nvSpPr>
        <p:spPr>
          <a:xfrm flipV="1">
            <a:off x="1604127" y="6435800"/>
            <a:ext cx="1817803" cy="334049"/>
          </a:xfrm>
          <a:prstGeom prst="rect">
            <a:avLst/>
          </a:prstGeom>
          <a:noFill/>
          <a:ln w="57150">
            <a:solidFill>
              <a:srgbClr val="C00000"/>
            </a:solidFill>
          </a:ln>
        </p:spPr>
        <p:txBody>
          <a:bodyPr wrap="square" rtlCol="0">
            <a:spAutoFit/>
          </a:bodyPr>
          <a:lstStyle/>
          <a:p>
            <a:endParaRPr lang="zh-CN" altLang="en-US" sz="2800"/>
          </a:p>
        </p:txBody>
      </p:sp>
      <p:sp>
        <p:nvSpPr>
          <p:cNvPr id="11" name="文本框 10"/>
          <p:cNvSpPr txBox="1"/>
          <p:nvPr/>
        </p:nvSpPr>
        <p:spPr>
          <a:xfrm flipV="1">
            <a:off x="4298622" y="6435800"/>
            <a:ext cx="7795967" cy="328000"/>
          </a:xfrm>
          <a:prstGeom prst="rect">
            <a:avLst/>
          </a:prstGeom>
          <a:noFill/>
          <a:ln w="57150">
            <a:solidFill>
              <a:srgbClr val="7030A0"/>
            </a:solidFill>
          </a:ln>
        </p:spPr>
        <p:txBody>
          <a:bodyPr wrap="square" rtlCol="0">
            <a:spAutoFit/>
          </a:bodyPr>
          <a:lstStyle/>
          <a:p>
            <a:endParaRPr lang="zh-CN" altLang="en-US" sz="2800"/>
          </a:p>
        </p:txBody>
      </p:sp>
      <p:cxnSp>
        <p:nvCxnSpPr>
          <p:cNvPr id="12" name="直接箭头连接符 11"/>
          <p:cNvCxnSpPr/>
          <p:nvPr/>
        </p:nvCxnSpPr>
        <p:spPr>
          <a:xfrm>
            <a:off x="4788817" y="1451728"/>
            <a:ext cx="2347274" cy="4984072"/>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pic>
        <p:nvPicPr>
          <p:cNvPr id="5124" name="图片 6" descr="logo横版 png"/>
          <p:cNvPicPr>
            <a:picLocks noChangeAspect="1"/>
          </p:cNvPicPr>
          <p:nvPr/>
        </p:nvPicPr>
        <p:blipFill>
          <a:blip r:embed="rId3"/>
          <a:stretch>
            <a:fillRect/>
          </a:stretch>
        </p:blipFill>
        <p:spPr>
          <a:xfrm>
            <a:off x="11477625" y="82550"/>
            <a:ext cx="608013" cy="642938"/>
          </a:xfrm>
          <a:prstGeom prst="rect">
            <a:avLst/>
          </a:prstGeom>
          <a:noFill/>
          <a:ln w="9525">
            <a:noFill/>
          </a:ln>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blinds(horizontal)">
                                      <p:cBhvr>
                                        <p:cTn id="31" dur="500"/>
                                        <p:tgtEl>
                                          <p:spTgt spid="20"/>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7" grpId="0" animBg="1"/>
      <p:bldP spid="8" grpId="0" animBg="1"/>
      <p:bldP spid="10" grpId="0" animBg="1"/>
      <p:bldP spid="11"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379" y="3037527"/>
            <a:ext cx="12199379" cy="4657574"/>
          </a:xfrm>
          <a:solidFill>
            <a:schemeClr val="bg1"/>
          </a:solidFill>
          <a:ln>
            <a:solidFill>
              <a:schemeClr val="accent6">
                <a:lumMod val="75000"/>
              </a:schemeClr>
            </a:solidFill>
          </a:ln>
        </p:spPr>
        <p:txBody>
          <a:bodyPr>
            <a:noAutofit/>
          </a:bodyPr>
          <a:lstStyle/>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A. </a:t>
            </a:r>
            <a:r>
              <a:rPr lang="en-US" altLang="zh-CN" dirty="0">
                <a:solidFill>
                  <a:srgbClr val="CC00FF"/>
                </a:solidFill>
                <a:latin typeface="Times New Roman" panose="02020603050405020304" pitchFamily="18" charset="0"/>
                <a:cs typeface="Times New Roman" panose="02020603050405020304" pitchFamily="18" charset="0"/>
              </a:rPr>
              <a:t>Higher education </a:t>
            </a:r>
            <a:r>
              <a:rPr lang="en-US" altLang="zh-CN" dirty="0">
                <a:latin typeface="Times New Roman" panose="02020603050405020304" pitchFamily="18" charset="0"/>
                <a:cs typeface="Times New Roman" panose="02020603050405020304" pitchFamily="18" charset="0"/>
              </a:rPr>
              <a:t>has </a:t>
            </a:r>
            <a:r>
              <a:rPr lang="en-US" altLang="zh-CN" dirty="0">
                <a:solidFill>
                  <a:srgbClr val="CC00FF"/>
                </a:solidFill>
                <a:latin typeface="Times New Roman" panose="02020603050405020304" pitchFamily="18" charset="0"/>
                <a:cs typeface="Times New Roman" panose="02020603050405020304" pitchFamily="18" charset="0"/>
              </a:rPr>
              <a:t>achieved its true potential.</a:t>
            </a:r>
            <a:endParaRPr lang="en-US" altLang="zh-CN" dirty="0">
              <a:solidFill>
                <a:srgbClr val="CC00FF"/>
              </a:solidFill>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B. </a:t>
            </a:r>
            <a:r>
              <a:rPr lang="en-US" altLang="zh-CN" b="1" dirty="0">
                <a:solidFill>
                  <a:srgbClr val="0000FF"/>
                </a:solidFill>
                <a:latin typeface="Times New Roman" panose="02020603050405020304" pitchFamily="18" charset="0"/>
                <a:cs typeface="Times New Roman" panose="02020603050405020304" pitchFamily="18" charset="0"/>
              </a:rPr>
              <a:t>Therefore</a:t>
            </a:r>
            <a:r>
              <a:rPr lang="en-US" altLang="zh-CN" dirty="0">
                <a:latin typeface="Times New Roman" panose="02020603050405020304" pitchFamily="18" charset="0"/>
                <a:cs typeface="Times New Roman" panose="02020603050405020304" pitchFamily="18" charset="0"/>
              </a:rPr>
              <a:t>, </a:t>
            </a:r>
            <a:r>
              <a:rPr lang="en-US" altLang="zh-CN" b="1" u="sng" dirty="0">
                <a:solidFill>
                  <a:srgbClr val="C00000"/>
                </a:solidFill>
                <a:latin typeface="Times New Roman" panose="02020603050405020304" pitchFamily="18" charset="0"/>
                <a:cs typeface="Times New Roman" panose="02020603050405020304" pitchFamily="18" charset="0"/>
              </a:rPr>
              <a:t>it</a:t>
            </a:r>
            <a:r>
              <a:rPr lang="en-US" altLang="zh-CN" dirty="0">
                <a:latin typeface="Times New Roman" panose="02020603050405020304" pitchFamily="18" charset="0"/>
                <a:cs typeface="Times New Roman" panose="02020603050405020304" pitchFamily="18" charset="0"/>
              </a:rPr>
              <a:t>’s not highly valued in hiring or promotion.</a:t>
            </a:r>
            <a:endParaRPr lang="en-US" altLang="zh-CN" dirty="0">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C. Quality teaching has been an important </a:t>
            </a:r>
            <a:r>
              <a:rPr lang="en-US" altLang="zh-CN" dirty="0">
                <a:solidFill>
                  <a:srgbClr val="006600"/>
                </a:solidFill>
                <a:latin typeface="Times New Roman" panose="02020603050405020304" pitchFamily="18" charset="0"/>
                <a:cs typeface="Times New Roman" panose="02020603050405020304" pitchFamily="18" charset="0"/>
              </a:rPr>
              <a:t>reputation-building factor.</a:t>
            </a:r>
            <a:endParaRPr lang="en-US" altLang="zh-CN" dirty="0">
              <a:solidFill>
                <a:srgbClr val="006600"/>
              </a:solidFill>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D. </a:t>
            </a:r>
            <a:r>
              <a:rPr lang="en-US" altLang="zh-CN" b="1" dirty="0">
                <a:solidFill>
                  <a:srgbClr val="0000FF"/>
                </a:solidFill>
                <a:latin typeface="Times New Roman" panose="02020603050405020304" pitchFamily="18" charset="0"/>
                <a:cs typeface="Times New Roman" panose="02020603050405020304" pitchFamily="18" charset="0"/>
              </a:rPr>
              <a:t>However,  </a:t>
            </a:r>
            <a:r>
              <a:rPr lang="en-US" altLang="zh-CN" b="1" dirty="0">
                <a:solidFill>
                  <a:srgbClr val="C00000"/>
                </a:solidFill>
                <a:latin typeface="Times New Roman" panose="02020603050405020304" pitchFamily="18" charset="0"/>
                <a:cs typeface="Times New Roman" panose="02020603050405020304" pitchFamily="18" charset="0"/>
              </a:rPr>
              <a:t>the rankings </a:t>
            </a:r>
            <a:r>
              <a:rPr lang="en-US" altLang="zh-CN" dirty="0">
                <a:latin typeface="Times New Roman" panose="02020603050405020304" pitchFamily="18" charset="0"/>
                <a:cs typeface="Times New Roman" panose="02020603050405020304" pitchFamily="18" charset="0"/>
              </a:rPr>
              <a:t>ignore a critical factor: the quality of teaching.</a:t>
            </a:r>
            <a:endParaRPr lang="en-US" altLang="zh-CN" dirty="0">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E. Efforts to improve teaching at the </a:t>
            </a:r>
            <a:r>
              <a:rPr lang="en-US" altLang="zh-CN" dirty="0">
                <a:solidFill>
                  <a:srgbClr val="CC00FF"/>
                </a:solidFill>
                <a:latin typeface="Times New Roman" panose="02020603050405020304" pitchFamily="18" charset="0"/>
                <a:cs typeface="Times New Roman" panose="02020603050405020304" pitchFamily="18" charset="0"/>
              </a:rPr>
              <a:t>university</a:t>
            </a:r>
            <a:r>
              <a:rPr lang="en-US" altLang="zh-CN" dirty="0">
                <a:latin typeface="Times New Roman" panose="02020603050405020304" pitchFamily="18" charset="0"/>
                <a:cs typeface="Times New Roman" panose="02020603050405020304" pitchFamily="18" charset="0"/>
              </a:rPr>
              <a:t> level have recently emerged.</a:t>
            </a:r>
            <a:endParaRPr lang="en-US" altLang="zh-CN" dirty="0">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F. </a:t>
            </a:r>
            <a:r>
              <a:rPr lang="en-US" altLang="zh-CN" b="1" dirty="0">
                <a:solidFill>
                  <a:srgbClr val="C00000"/>
                </a:solidFill>
                <a:latin typeface="Times New Roman" panose="02020603050405020304" pitchFamily="18" charset="0"/>
                <a:cs typeface="Times New Roman" panose="02020603050405020304" pitchFamily="18" charset="0"/>
              </a:rPr>
              <a:t>They</a:t>
            </a:r>
            <a:r>
              <a:rPr lang="en-US" altLang="zh-CN" b="1" dirty="0">
                <a:solidFill>
                  <a:srgbClr val="CC00FF"/>
                </a:solidFill>
                <a:latin typeface="Times New Roman" panose="02020603050405020304" pitchFamily="18" charset="0"/>
                <a:cs typeface="Times New Roman" panose="02020603050405020304" pitchFamily="18" charset="0"/>
              </a:rPr>
              <a:t>’</a:t>
            </a:r>
            <a:r>
              <a:rPr lang="en-US" altLang="zh-CN" dirty="0">
                <a:solidFill>
                  <a:srgbClr val="CC00FF"/>
                </a:solidFill>
                <a:latin typeface="Times New Roman" panose="02020603050405020304" pitchFamily="18" charset="0"/>
                <a:cs typeface="Times New Roman" panose="02020603050405020304" pitchFamily="18" charset="0"/>
              </a:rPr>
              <a:t>re </a:t>
            </a:r>
            <a:r>
              <a:rPr lang="en-US" altLang="zh-CN" b="1" dirty="0">
                <a:solidFill>
                  <a:srgbClr val="CC00FF"/>
                </a:solidFill>
                <a:latin typeface="Times New Roman" panose="02020603050405020304" pitchFamily="18" charset="0"/>
                <a:cs typeface="Times New Roman" panose="02020603050405020304" pitchFamily="18" charset="0"/>
              </a:rPr>
              <a:t>even more </a:t>
            </a:r>
            <a:r>
              <a:rPr lang="en-US" altLang="zh-CN" dirty="0">
                <a:solidFill>
                  <a:srgbClr val="CC00FF"/>
                </a:solidFill>
                <a:latin typeface="Times New Roman" panose="02020603050405020304" pitchFamily="18" charset="0"/>
                <a:cs typeface="Times New Roman" panose="02020603050405020304" pitchFamily="18" charset="0"/>
              </a:rPr>
              <a:t>surprised </a:t>
            </a:r>
            <a:r>
              <a:rPr lang="en-US" altLang="zh-CN" dirty="0">
                <a:latin typeface="Times New Roman" panose="02020603050405020304" pitchFamily="18" charset="0"/>
                <a:cs typeface="Times New Roman" panose="02020603050405020304" pitchFamily="18" charset="0"/>
              </a:rPr>
              <a:t>at how teaching is undervalued by universities.</a:t>
            </a:r>
            <a:endParaRPr lang="en-US" altLang="zh-CN" dirty="0">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G. </a:t>
            </a:r>
            <a:r>
              <a:rPr lang="en-US" altLang="zh-CN" b="1" dirty="0">
                <a:solidFill>
                  <a:srgbClr val="0000FF"/>
                </a:solidFill>
                <a:latin typeface="Times New Roman" panose="02020603050405020304" pitchFamily="18" charset="0"/>
                <a:cs typeface="Times New Roman" panose="02020603050405020304" pitchFamily="18" charset="0"/>
              </a:rPr>
              <a:t>In fact, </a:t>
            </a:r>
            <a:r>
              <a:rPr lang="en-US" altLang="zh-CN" b="1" dirty="0">
                <a:solidFill>
                  <a:srgbClr val="CC00FF"/>
                </a:solidFill>
                <a:latin typeface="Times New Roman" panose="02020603050405020304" pitchFamily="18" charset="0"/>
                <a:cs typeface="Times New Roman" panose="02020603050405020304" pitchFamily="18" charset="0"/>
              </a:rPr>
              <a:t>universities</a:t>
            </a:r>
            <a:r>
              <a:rPr lang="en-US" altLang="zh-CN" dirty="0">
                <a:solidFill>
                  <a:srgbClr val="CC00FF"/>
                </a:solidFill>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often </a:t>
            </a:r>
            <a:r>
              <a:rPr lang="en-US" altLang="zh-CN" b="1" dirty="0">
                <a:solidFill>
                  <a:srgbClr val="FF0000"/>
                </a:solidFill>
                <a:latin typeface="Times New Roman" panose="02020603050405020304" pitchFamily="18" charset="0"/>
                <a:cs typeface="Times New Roman" panose="02020603050405020304" pitchFamily="18" charset="0"/>
              </a:rPr>
              <a:t>shift emphasis </a:t>
            </a:r>
            <a:r>
              <a:rPr lang="en-US" altLang="zh-CN" dirty="0">
                <a:solidFill>
                  <a:srgbClr val="0000FF"/>
                </a:solidFill>
                <a:latin typeface="Times New Roman" panose="02020603050405020304" pitchFamily="18" charset="0"/>
                <a:cs typeface="Times New Roman" panose="02020603050405020304" pitchFamily="18" charset="0"/>
              </a:rPr>
              <a:t>from</a:t>
            </a:r>
            <a:r>
              <a:rPr lang="en-US" altLang="zh-CN" dirty="0">
                <a:solidFill>
                  <a:srgbClr val="CC00FF"/>
                </a:solidFill>
                <a:latin typeface="Times New Roman" panose="02020603050405020304" pitchFamily="18" charset="0"/>
                <a:cs typeface="Times New Roman" panose="02020603050405020304" pitchFamily="18" charset="0"/>
              </a:rPr>
              <a:t> teaching </a:t>
            </a:r>
            <a:r>
              <a:rPr lang="en-US" altLang="zh-CN" dirty="0">
                <a:solidFill>
                  <a:srgbClr val="0000FF"/>
                </a:solidFill>
                <a:latin typeface="Times New Roman" panose="02020603050405020304" pitchFamily="18" charset="0"/>
                <a:cs typeface="Times New Roman" panose="02020603050405020304" pitchFamily="18" charset="0"/>
              </a:rPr>
              <a:t>to</a:t>
            </a:r>
            <a:r>
              <a:rPr lang="en-US" altLang="zh-CN" dirty="0">
                <a:solidFill>
                  <a:srgbClr val="CC00FF"/>
                </a:solidFill>
                <a:latin typeface="Times New Roman" panose="02020603050405020304" pitchFamily="18" charset="0"/>
                <a:cs typeface="Times New Roman" panose="02020603050405020304" pitchFamily="18" charset="0"/>
              </a:rPr>
              <a:t> other </a:t>
            </a:r>
            <a:r>
              <a:rPr lang="en-US" altLang="zh-CN" dirty="0">
                <a:solidFill>
                  <a:srgbClr val="006600"/>
                </a:solidFill>
                <a:latin typeface="Times New Roman" panose="02020603050405020304" pitchFamily="18" charset="0"/>
                <a:cs typeface="Times New Roman" panose="02020603050405020304" pitchFamily="18" charset="0"/>
              </a:rPr>
              <a:t>ranking factors.</a:t>
            </a:r>
            <a:endParaRPr lang="en-US" altLang="zh-CN" dirty="0">
              <a:solidFill>
                <a:srgbClr val="006600"/>
              </a:solidFill>
              <a:latin typeface="Times New Roman" panose="02020603050405020304" pitchFamily="18" charset="0"/>
              <a:cs typeface="Times New Roman" panose="02020603050405020304" pitchFamily="18" charset="0"/>
            </a:endParaRPr>
          </a:p>
          <a:p>
            <a:pPr marL="0" indent="0" fontAlgn="auto">
              <a:lnSpc>
                <a:spcPts val="3340"/>
              </a:lnSpc>
              <a:buNone/>
            </a:pPr>
            <a:endParaRPr lang="en-US" altLang="zh-CN" dirty="0">
              <a:latin typeface="Times New Roman" panose="02020603050405020304" pitchFamily="18" charset="0"/>
              <a:cs typeface="Times New Roman" panose="02020603050405020304" pitchFamily="18" charset="0"/>
            </a:endParaRPr>
          </a:p>
          <a:p>
            <a:pPr fontAlgn="auto">
              <a:lnSpc>
                <a:spcPts val="3340"/>
              </a:lnSpc>
            </a:pPr>
            <a:endParaRPr lang="en-US" altLang="zh-CN" dirty="0">
              <a:latin typeface="Times New Roman" panose="02020603050405020304" pitchFamily="18" charset="0"/>
              <a:cs typeface="Times New Roman" panose="02020603050405020304" pitchFamily="18" charset="0"/>
            </a:endParaRPr>
          </a:p>
        </p:txBody>
      </p:sp>
      <p:sp>
        <p:nvSpPr>
          <p:cNvPr id="16" name="内容占位符 2"/>
          <p:cNvSpPr>
            <a:spLocks noGrp="1"/>
          </p:cNvSpPr>
          <p:nvPr>
            <p:custDataLst>
              <p:tags r:id="rId1"/>
            </p:custDataLst>
          </p:nvPr>
        </p:nvSpPr>
        <p:spPr>
          <a:xfrm>
            <a:off x="75164" y="219653"/>
            <a:ext cx="12019426" cy="2278449"/>
          </a:xfrm>
          <a:prstGeom prst="rect">
            <a:avLst/>
          </a:prstGeom>
          <a:solidFill>
            <a:schemeClr val="bg1"/>
          </a:solidFill>
        </p:spPr>
        <p:txBody>
          <a:bodyPr vert="horz" lIns="91440" tIns="45720" rIns="91440" bIns="45720" rtlCol="0"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defTabSz="457200">
              <a:lnSpc>
                <a:spcPct val="100000"/>
              </a:lnSpc>
              <a:spcBef>
                <a:spcPts val="0"/>
              </a:spcBef>
              <a:buClr>
                <a:schemeClr val="tx1"/>
              </a:buClr>
              <a:buSzPct val="80000"/>
              <a:buNone/>
              <a:defRPr/>
            </a:pPr>
            <a:r>
              <a:rPr lang="en-US" altLang="zh-CN" kern="100" dirty="0">
                <a:latin typeface="Times New Roman" panose="02020603050405020304" pitchFamily="18" charset="0"/>
                <a:cs typeface="Times New Roman" panose="02020603050405020304" pitchFamily="18" charset="0"/>
              </a:rPr>
              <a:t>       Rankings, however, are only one reason why a low value is placed on teaching in higher education. Administrators often don’t view </a:t>
            </a:r>
            <a:r>
              <a:rPr lang="en-US" altLang="zh-CN" kern="100" dirty="0">
                <a:solidFill>
                  <a:srgbClr val="C00000"/>
                </a:solidFill>
                <a:latin typeface="Times New Roman" panose="02020603050405020304" pitchFamily="18" charset="0"/>
                <a:cs typeface="Times New Roman" panose="02020603050405020304" pitchFamily="18" charset="0"/>
              </a:rPr>
              <a:t>teaching excellence </a:t>
            </a:r>
            <a:r>
              <a:rPr lang="en-US" altLang="zh-CN" kern="100" dirty="0">
                <a:latin typeface="Times New Roman" panose="02020603050405020304" pitchFamily="18" charset="0"/>
                <a:cs typeface="Times New Roman" panose="02020603050405020304" pitchFamily="18" charset="0"/>
              </a:rPr>
              <a:t>as a way </a:t>
            </a:r>
            <a:r>
              <a:rPr lang="en-US" altLang="zh-CN" kern="100" dirty="0">
                <a:solidFill>
                  <a:srgbClr val="C00000"/>
                </a:solidFill>
                <a:latin typeface="Times New Roman" panose="02020603050405020304" pitchFamily="18" charset="0"/>
                <a:cs typeface="Times New Roman" panose="02020603050405020304" pitchFamily="18" charset="0"/>
              </a:rPr>
              <a:t>to increase enrolment (</a:t>
            </a:r>
            <a:r>
              <a:rPr lang="zh-CN" altLang="en-US" kern="100" dirty="0">
                <a:solidFill>
                  <a:srgbClr val="C00000"/>
                </a:solidFill>
                <a:latin typeface="Times New Roman" panose="02020603050405020304" pitchFamily="18" charset="0"/>
                <a:cs typeface="Times New Roman" panose="02020603050405020304" pitchFamily="18" charset="0"/>
              </a:rPr>
              <a:t>注册</a:t>
            </a:r>
            <a:r>
              <a:rPr lang="en-US" altLang="zh-CN" kern="100" dirty="0">
                <a:solidFill>
                  <a:srgbClr val="C00000"/>
                </a:solidFill>
                <a:latin typeface="Times New Roman" panose="02020603050405020304" pitchFamily="18" charset="0"/>
                <a:cs typeface="Times New Roman" panose="02020603050405020304" pitchFamily="18" charset="0"/>
              </a:rPr>
              <a:t>) or funding</a:t>
            </a:r>
            <a:r>
              <a:rPr lang="en-US" altLang="zh-CN" kern="100" dirty="0">
                <a:latin typeface="Times New Roman" panose="02020603050405020304" pitchFamily="18" charset="0"/>
                <a:cs typeface="Times New Roman" panose="02020603050405020304" pitchFamily="18" charset="0"/>
              </a:rPr>
              <a:t>. ____38____ </a:t>
            </a:r>
            <a:r>
              <a:rPr lang="en-US" altLang="zh-CN" kern="100" dirty="0">
                <a:solidFill>
                  <a:srgbClr val="C00000"/>
                </a:solidFill>
                <a:latin typeface="Times New Roman" panose="02020603050405020304" pitchFamily="18" charset="0"/>
                <a:cs typeface="Times New Roman" panose="02020603050405020304" pitchFamily="18" charset="0"/>
              </a:rPr>
              <a:t>Research </a:t>
            </a:r>
            <a:r>
              <a:rPr lang="en-US" altLang="zh-CN" kern="100" dirty="0">
                <a:latin typeface="Times New Roman" panose="02020603050405020304" pitchFamily="18" charset="0"/>
                <a:cs typeface="Times New Roman" panose="02020603050405020304" pitchFamily="18" charset="0"/>
              </a:rPr>
              <a:t>shows that the more time instructors spend on teaching, the lower their salary. What is the result</a:t>
            </a:r>
            <a:r>
              <a:rPr lang="zh-CN" altLang="en-US" kern="100" dirty="0">
                <a:latin typeface="Times New Roman" panose="02020603050405020304" pitchFamily="18" charset="0"/>
                <a:cs typeface="Times New Roman" panose="02020603050405020304" pitchFamily="18" charset="0"/>
              </a:rPr>
              <a:t>？ </a:t>
            </a:r>
            <a:r>
              <a:rPr lang="en-US" altLang="zh-CN" kern="100" dirty="0">
                <a:latin typeface="Times New Roman" panose="02020603050405020304" pitchFamily="18" charset="0"/>
                <a:cs typeface="Times New Roman" panose="02020603050405020304" pitchFamily="18" charset="0"/>
              </a:rPr>
              <a:t>Many instructors continue to teach using traditional lectures, which lead to lower success rates.</a:t>
            </a:r>
            <a:endParaRPr lang="en-US" altLang="zh-CN" kern="100" dirty="0">
              <a:latin typeface="Times New Roman" panose="02020603050405020304" pitchFamily="18" charset="0"/>
              <a:cs typeface="Times New Roman" panose="02020603050405020304" pitchFamily="18" charset="0"/>
            </a:endParaRPr>
          </a:p>
        </p:txBody>
      </p:sp>
      <p:cxnSp>
        <p:nvCxnSpPr>
          <p:cNvPr id="17" name="直接箭头连接符 16"/>
          <p:cNvCxnSpPr/>
          <p:nvPr/>
        </p:nvCxnSpPr>
        <p:spPr>
          <a:xfrm flipH="1">
            <a:off x="2338741" y="923677"/>
            <a:ext cx="7658494" cy="2752777"/>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20" name="文本框 19"/>
          <p:cNvSpPr txBox="1"/>
          <p:nvPr>
            <p:custDataLst>
              <p:tags r:id="rId2"/>
            </p:custDataLst>
          </p:nvPr>
        </p:nvSpPr>
        <p:spPr>
          <a:xfrm>
            <a:off x="0" y="2555610"/>
            <a:ext cx="12101968" cy="523220"/>
          </a:xfrm>
          <a:prstGeom prst="rect">
            <a:avLst/>
          </a:prstGeom>
          <a:solidFill>
            <a:schemeClr val="bg1"/>
          </a:solidFill>
          <a:ln w="28575">
            <a:solidFill>
              <a:schemeClr val="accent1"/>
            </a:solidFill>
          </a:ln>
        </p:spPr>
        <p:txBody>
          <a:bodyPr wrap="square" rtlCol="0">
            <a:spAutoFit/>
          </a:bodyPr>
          <a:lstStyle/>
          <a:p>
            <a:pPr algn="ctr"/>
            <a:r>
              <a:rPr lang="en-US" altLang="zh-CN" sz="2800" b="1" dirty="0">
                <a:solidFill>
                  <a:srgbClr val="FF0000"/>
                </a:solidFill>
                <a:ea typeface="等线" panose="02010600030101010101" pitchFamily="2" charset="-122"/>
                <a:cs typeface="等线" panose="02010600030101010101" pitchFamily="2" charset="-122"/>
                <a:sym typeface="+mn-ea"/>
              </a:rPr>
              <a:t>38 </a:t>
            </a:r>
            <a:r>
              <a:rPr lang="zh-CN" altLang="en-US" sz="2800" b="1" dirty="0">
                <a:solidFill>
                  <a:srgbClr val="FF0000"/>
                </a:solidFill>
                <a:ea typeface="等线" panose="02010600030101010101" pitchFamily="2" charset="-122"/>
                <a:cs typeface="等线" panose="02010600030101010101" pitchFamily="2" charset="-122"/>
                <a:sym typeface="+mn-ea"/>
              </a:rPr>
              <a:t>段中题：</a:t>
            </a:r>
            <a:r>
              <a:rPr lang="en-US" altLang="zh-CN" sz="2800" b="1" dirty="0">
                <a:solidFill>
                  <a:srgbClr val="FF0000"/>
                </a:solidFill>
                <a:ea typeface="等线" panose="02010600030101010101" pitchFamily="2" charset="-122"/>
                <a:cs typeface="等线" panose="02010600030101010101" pitchFamily="2" charset="-122"/>
                <a:sym typeface="+mn-ea"/>
              </a:rPr>
              <a:t> </a:t>
            </a:r>
            <a:r>
              <a:rPr lang="zh-CN" altLang="en-US" sz="2800" b="1" dirty="0">
                <a:solidFill>
                  <a:srgbClr val="FF0000"/>
                </a:solidFill>
                <a:ea typeface="等线" panose="02010600030101010101" pitchFamily="2" charset="-122"/>
                <a:cs typeface="等线" panose="02010600030101010101" pitchFamily="2" charset="-122"/>
                <a:sym typeface="+mn-ea"/>
              </a:rPr>
              <a:t>与上文形成因果关系</a:t>
            </a:r>
            <a:endParaRPr lang="zh-CN" altLang="en-US" sz="2800" b="1" dirty="0">
              <a:solidFill>
                <a:srgbClr val="FF0000"/>
              </a:solidFill>
              <a:ea typeface="等线" panose="02010600030101010101" pitchFamily="2" charset="-122"/>
              <a:cs typeface="等线" panose="02010600030101010101" pitchFamily="2" charset="-122"/>
              <a:sym typeface="+mn-ea"/>
            </a:endParaRPr>
          </a:p>
        </p:txBody>
      </p:sp>
      <p:sp>
        <p:nvSpPr>
          <p:cNvPr id="21" name="心形 20"/>
          <p:cNvSpPr/>
          <p:nvPr/>
        </p:nvSpPr>
        <p:spPr>
          <a:xfrm>
            <a:off x="48663" y="3676454"/>
            <a:ext cx="385445" cy="415925"/>
          </a:xfrm>
          <a:prstGeom prst="heart">
            <a:avLst/>
          </a:prstGeom>
          <a:solidFill>
            <a:srgbClr val="FF0000"/>
          </a:solidFill>
          <a:ln>
            <a:solidFill>
              <a:srgbClr val="C00000"/>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zh-CN" altLang="en-US">
              <a:solidFill>
                <a:srgbClr val="FF0000"/>
              </a:solidFill>
            </a:endParaRPr>
          </a:p>
        </p:txBody>
      </p:sp>
      <p:sp>
        <p:nvSpPr>
          <p:cNvPr id="8" name="文本框 7"/>
          <p:cNvSpPr txBox="1"/>
          <p:nvPr/>
        </p:nvSpPr>
        <p:spPr>
          <a:xfrm>
            <a:off x="7758259" y="461872"/>
            <a:ext cx="2960017" cy="499265"/>
          </a:xfrm>
          <a:prstGeom prst="rect">
            <a:avLst/>
          </a:prstGeom>
          <a:noFill/>
          <a:ln w="57150">
            <a:solidFill>
              <a:srgbClr val="C00000"/>
            </a:solidFill>
          </a:ln>
        </p:spPr>
        <p:txBody>
          <a:bodyPr wrap="square" rtlCol="0">
            <a:spAutoFit/>
          </a:bodyPr>
          <a:lstStyle/>
          <a:p>
            <a:endParaRPr lang="zh-CN" altLang="en-US" sz="2800"/>
          </a:p>
        </p:txBody>
      </p:sp>
      <p:pic>
        <p:nvPicPr>
          <p:cNvPr id="5124" name="图片 6" descr="logo横版 png"/>
          <p:cNvPicPr>
            <a:picLocks noChangeAspect="1"/>
          </p:cNvPicPr>
          <p:nvPr/>
        </p:nvPicPr>
        <p:blipFill>
          <a:blip r:embed="rId3"/>
          <a:stretch>
            <a:fillRect/>
          </a:stretch>
        </p:blipFill>
        <p:spPr>
          <a:xfrm>
            <a:off x="11477625" y="82550"/>
            <a:ext cx="608013" cy="642938"/>
          </a:xfrm>
          <a:prstGeom prst="rect">
            <a:avLst/>
          </a:prstGeom>
          <a:noFill/>
          <a:ln w="9525">
            <a:noFill/>
          </a:ln>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blinds(horizontal)">
                                      <p:cBhvr>
                                        <p:cTn id="15" dur="500"/>
                                        <p:tgtEl>
                                          <p:spTgt spid="20"/>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8"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379" y="3037527"/>
            <a:ext cx="12199379" cy="4657574"/>
          </a:xfrm>
          <a:solidFill>
            <a:schemeClr val="bg1"/>
          </a:solidFill>
          <a:ln>
            <a:solidFill>
              <a:schemeClr val="accent6">
                <a:lumMod val="75000"/>
              </a:schemeClr>
            </a:solidFill>
          </a:ln>
        </p:spPr>
        <p:txBody>
          <a:bodyPr>
            <a:noAutofit/>
          </a:bodyPr>
          <a:lstStyle/>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A. </a:t>
            </a:r>
            <a:r>
              <a:rPr lang="en-US" altLang="zh-CN" dirty="0">
                <a:solidFill>
                  <a:srgbClr val="CC00FF"/>
                </a:solidFill>
                <a:latin typeface="Times New Roman" panose="02020603050405020304" pitchFamily="18" charset="0"/>
                <a:cs typeface="Times New Roman" panose="02020603050405020304" pitchFamily="18" charset="0"/>
              </a:rPr>
              <a:t>Higher education </a:t>
            </a:r>
            <a:r>
              <a:rPr lang="en-US" altLang="zh-CN" dirty="0">
                <a:latin typeface="Times New Roman" panose="02020603050405020304" pitchFamily="18" charset="0"/>
                <a:cs typeface="Times New Roman" panose="02020603050405020304" pitchFamily="18" charset="0"/>
              </a:rPr>
              <a:t>has </a:t>
            </a:r>
            <a:r>
              <a:rPr lang="en-US" altLang="zh-CN" dirty="0">
                <a:solidFill>
                  <a:srgbClr val="CC00FF"/>
                </a:solidFill>
                <a:latin typeface="Times New Roman" panose="02020603050405020304" pitchFamily="18" charset="0"/>
                <a:cs typeface="Times New Roman" panose="02020603050405020304" pitchFamily="18" charset="0"/>
              </a:rPr>
              <a:t>achieved its true potential.</a:t>
            </a:r>
            <a:endParaRPr lang="en-US" altLang="zh-CN" dirty="0">
              <a:solidFill>
                <a:srgbClr val="CC00FF"/>
              </a:solidFill>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B. </a:t>
            </a:r>
            <a:r>
              <a:rPr lang="en-US" altLang="zh-CN" b="1" dirty="0">
                <a:solidFill>
                  <a:srgbClr val="0000FF"/>
                </a:solidFill>
                <a:latin typeface="Times New Roman" panose="02020603050405020304" pitchFamily="18" charset="0"/>
                <a:cs typeface="Times New Roman" panose="02020603050405020304" pitchFamily="18" charset="0"/>
              </a:rPr>
              <a:t>Therefore</a:t>
            </a:r>
            <a:r>
              <a:rPr lang="en-US" altLang="zh-CN" dirty="0">
                <a:latin typeface="Times New Roman" panose="02020603050405020304" pitchFamily="18" charset="0"/>
                <a:cs typeface="Times New Roman" panose="02020603050405020304" pitchFamily="18" charset="0"/>
              </a:rPr>
              <a:t>, </a:t>
            </a:r>
            <a:r>
              <a:rPr lang="en-US" altLang="zh-CN" b="1" u="sng" dirty="0">
                <a:solidFill>
                  <a:srgbClr val="C00000"/>
                </a:solidFill>
                <a:latin typeface="Times New Roman" panose="02020603050405020304" pitchFamily="18" charset="0"/>
                <a:cs typeface="Times New Roman" panose="02020603050405020304" pitchFamily="18" charset="0"/>
              </a:rPr>
              <a:t>it</a:t>
            </a:r>
            <a:r>
              <a:rPr lang="en-US" altLang="zh-CN" dirty="0">
                <a:latin typeface="Times New Roman" panose="02020603050405020304" pitchFamily="18" charset="0"/>
                <a:cs typeface="Times New Roman" panose="02020603050405020304" pitchFamily="18" charset="0"/>
              </a:rPr>
              <a:t>’s not highly valued in hiring or promotion.</a:t>
            </a:r>
            <a:endParaRPr lang="en-US" altLang="zh-CN" dirty="0">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C. </a:t>
            </a:r>
            <a:r>
              <a:rPr lang="en-US" altLang="zh-CN" dirty="0">
                <a:solidFill>
                  <a:srgbClr val="C00000"/>
                </a:solidFill>
                <a:latin typeface="Times New Roman" panose="02020603050405020304" pitchFamily="18" charset="0"/>
                <a:cs typeface="Times New Roman" panose="02020603050405020304" pitchFamily="18" charset="0"/>
              </a:rPr>
              <a:t>Quality teaching </a:t>
            </a:r>
            <a:r>
              <a:rPr lang="en-US" altLang="zh-CN" dirty="0">
                <a:latin typeface="Times New Roman" panose="02020603050405020304" pitchFamily="18" charset="0"/>
                <a:cs typeface="Times New Roman" panose="02020603050405020304" pitchFamily="18" charset="0"/>
              </a:rPr>
              <a:t>has been an important </a:t>
            </a:r>
            <a:r>
              <a:rPr lang="en-US" altLang="zh-CN" dirty="0">
                <a:solidFill>
                  <a:srgbClr val="006600"/>
                </a:solidFill>
                <a:latin typeface="Times New Roman" panose="02020603050405020304" pitchFamily="18" charset="0"/>
                <a:cs typeface="Times New Roman" panose="02020603050405020304" pitchFamily="18" charset="0"/>
              </a:rPr>
              <a:t>reputation-building factor.</a:t>
            </a:r>
            <a:endParaRPr lang="en-US" altLang="zh-CN" dirty="0">
              <a:solidFill>
                <a:srgbClr val="006600"/>
              </a:solidFill>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D. </a:t>
            </a:r>
            <a:r>
              <a:rPr lang="en-US" altLang="zh-CN" b="1" dirty="0">
                <a:solidFill>
                  <a:srgbClr val="0000FF"/>
                </a:solidFill>
                <a:latin typeface="Times New Roman" panose="02020603050405020304" pitchFamily="18" charset="0"/>
                <a:cs typeface="Times New Roman" panose="02020603050405020304" pitchFamily="18" charset="0"/>
              </a:rPr>
              <a:t>However,  </a:t>
            </a:r>
            <a:r>
              <a:rPr lang="en-US" altLang="zh-CN" b="1" dirty="0">
                <a:solidFill>
                  <a:srgbClr val="C00000"/>
                </a:solidFill>
                <a:latin typeface="Times New Roman" panose="02020603050405020304" pitchFamily="18" charset="0"/>
                <a:cs typeface="Times New Roman" panose="02020603050405020304" pitchFamily="18" charset="0"/>
              </a:rPr>
              <a:t>the rankings </a:t>
            </a:r>
            <a:r>
              <a:rPr lang="en-US" altLang="zh-CN" dirty="0">
                <a:latin typeface="Times New Roman" panose="02020603050405020304" pitchFamily="18" charset="0"/>
                <a:cs typeface="Times New Roman" panose="02020603050405020304" pitchFamily="18" charset="0"/>
              </a:rPr>
              <a:t>ignore a critical factor: the quality of teaching.</a:t>
            </a:r>
            <a:endParaRPr lang="en-US" altLang="zh-CN" dirty="0">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E. Efforts to improve teaching at the </a:t>
            </a:r>
            <a:r>
              <a:rPr lang="en-US" altLang="zh-CN" dirty="0">
                <a:solidFill>
                  <a:srgbClr val="CC00FF"/>
                </a:solidFill>
                <a:latin typeface="Times New Roman" panose="02020603050405020304" pitchFamily="18" charset="0"/>
                <a:cs typeface="Times New Roman" panose="02020603050405020304" pitchFamily="18" charset="0"/>
              </a:rPr>
              <a:t>university</a:t>
            </a:r>
            <a:r>
              <a:rPr lang="en-US" altLang="zh-CN" dirty="0">
                <a:latin typeface="Times New Roman" panose="02020603050405020304" pitchFamily="18" charset="0"/>
                <a:cs typeface="Times New Roman" panose="02020603050405020304" pitchFamily="18" charset="0"/>
              </a:rPr>
              <a:t> level have recently emerged.</a:t>
            </a:r>
            <a:endParaRPr lang="en-US" altLang="zh-CN" dirty="0">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F. </a:t>
            </a:r>
            <a:r>
              <a:rPr lang="en-US" altLang="zh-CN" b="1" dirty="0">
                <a:solidFill>
                  <a:srgbClr val="C00000"/>
                </a:solidFill>
                <a:latin typeface="Times New Roman" panose="02020603050405020304" pitchFamily="18" charset="0"/>
                <a:cs typeface="Times New Roman" panose="02020603050405020304" pitchFamily="18" charset="0"/>
              </a:rPr>
              <a:t>They</a:t>
            </a:r>
            <a:r>
              <a:rPr lang="en-US" altLang="zh-CN" b="1" dirty="0">
                <a:solidFill>
                  <a:srgbClr val="CC00FF"/>
                </a:solidFill>
                <a:latin typeface="Times New Roman" panose="02020603050405020304" pitchFamily="18" charset="0"/>
                <a:cs typeface="Times New Roman" panose="02020603050405020304" pitchFamily="18" charset="0"/>
              </a:rPr>
              <a:t>’</a:t>
            </a:r>
            <a:r>
              <a:rPr lang="en-US" altLang="zh-CN" dirty="0">
                <a:solidFill>
                  <a:srgbClr val="CC00FF"/>
                </a:solidFill>
                <a:latin typeface="Times New Roman" panose="02020603050405020304" pitchFamily="18" charset="0"/>
                <a:cs typeface="Times New Roman" panose="02020603050405020304" pitchFamily="18" charset="0"/>
              </a:rPr>
              <a:t>re </a:t>
            </a:r>
            <a:r>
              <a:rPr lang="en-US" altLang="zh-CN" b="1" u="sng" dirty="0">
                <a:solidFill>
                  <a:srgbClr val="CC00FF"/>
                </a:solidFill>
                <a:latin typeface="Times New Roman" panose="02020603050405020304" pitchFamily="18" charset="0"/>
                <a:cs typeface="Times New Roman" panose="02020603050405020304" pitchFamily="18" charset="0"/>
              </a:rPr>
              <a:t>even more </a:t>
            </a:r>
            <a:r>
              <a:rPr lang="en-US" altLang="zh-CN" dirty="0">
                <a:solidFill>
                  <a:srgbClr val="CC00FF"/>
                </a:solidFill>
                <a:latin typeface="Times New Roman" panose="02020603050405020304" pitchFamily="18" charset="0"/>
                <a:cs typeface="Times New Roman" panose="02020603050405020304" pitchFamily="18" charset="0"/>
              </a:rPr>
              <a:t>surprised </a:t>
            </a:r>
            <a:r>
              <a:rPr lang="en-US" altLang="zh-CN" dirty="0">
                <a:latin typeface="Times New Roman" panose="02020603050405020304" pitchFamily="18" charset="0"/>
                <a:cs typeface="Times New Roman" panose="02020603050405020304" pitchFamily="18" charset="0"/>
              </a:rPr>
              <a:t>at how teaching is undervalued by universities.</a:t>
            </a:r>
            <a:endParaRPr lang="en-US" altLang="zh-CN" dirty="0">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G. </a:t>
            </a:r>
            <a:r>
              <a:rPr lang="en-US" altLang="zh-CN" b="1" dirty="0">
                <a:solidFill>
                  <a:srgbClr val="0000FF"/>
                </a:solidFill>
                <a:latin typeface="Times New Roman" panose="02020603050405020304" pitchFamily="18" charset="0"/>
                <a:cs typeface="Times New Roman" panose="02020603050405020304" pitchFamily="18" charset="0"/>
              </a:rPr>
              <a:t>In fact, </a:t>
            </a:r>
            <a:r>
              <a:rPr lang="en-US" altLang="zh-CN" b="1" dirty="0">
                <a:solidFill>
                  <a:srgbClr val="CC00FF"/>
                </a:solidFill>
                <a:latin typeface="Times New Roman" panose="02020603050405020304" pitchFamily="18" charset="0"/>
                <a:cs typeface="Times New Roman" panose="02020603050405020304" pitchFamily="18" charset="0"/>
              </a:rPr>
              <a:t>universities</a:t>
            </a:r>
            <a:r>
              <a:rPr lang="en-US" altLang="zh-CN" dirty="0">
                <a:solidFill>
                  <a:srgbClr val="CC00FF"/>
                </a:solidFill>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often </a:t>
            </a:r>
            <a:r>
              <a:rPr lang="en-US" altLang="zh-CN" b="1" dirty="0">
                <a:solidFill>
                  <a:srgbClr val="FF0000"/>
                </a:solidFill>
                <a:latin typeface="Times New Roman" panose="02020603050405020304" pitchFamily="18" charset="0"/>
                <a:cs typeface="Times New Roman" panose="02020603050405020304" pitchFamily="18" charset="0"/>
              </a:rPr>
              <a:t>shift emphasis </a:t>
            </a:r>
            <a:r>
              <a:rPr lang="en-US" altLang="zh-CN" dirty="0">
                <a:solidFill>
                  <a:srgbClr val="0000FF"/>
                </a:solidFill>
                <a:latin typeface="Times New Roman" panose="02020603050405020304" pitchFamily="18" charset="0"/>
                <a:cs typeface="Times New Roman" panose="02020603050405020304" pitchFamily="18" charset="0"/>
              </a:rPr>
              <a:t>from</a:t>
            </a:r>
            <a:r>
              <a:rPr lang="en-US" altLang="zh-CN" dirty="0">
                <a:solidFill>
                  <a:srgbClr val="CC00FF"/>
                </a:solidFill>
                <a:latin typeface="Times New Roman" panose="02020603050405020304" pitchFamily="18" charset="0"/>
                <a:cs typeface="Times New Roman" panose="02020603050405020304" pitchFamily="18" charset="0"/>
              </a:rPr>
              <a:t> teaching </a:t>
            </a:r>
            <a:r>
              <a:rPr lang="en-US" altLang="zh-CN" dirty="0">
                <a:solidFill>
                  <a:srgbClr val="0000FF"/>
                </a:solidFill>
                <a:latin typeface="Times New Roman" panose="02020603050405020304" pitchFamily="18" charset="0"/>
                <a:cs typeface="Times New Roman" panose="02020603050405020304" pitchFamily="18" charset="0"/>
              </a:rPr>
              <a:t>to</a:t>
            </a:r>
            <a:r>
              <a:rPr lang="en-US" altLang="zh-CN" dirty="0">
                <a:solidFill>
                  <a:srgbClr val="CC00FF"/>
                </a:solidFill>
                <a:latin typeface="Times New Roman" panose="02020603050405020304" pitchFamily="18" charset="0"/>
                <a:cs typeface="Times New Roman" panose="02020603050405020304" pitchFamily="18" charset="0"/>
              </a:rPr>
              <a:t> other </a:t>
            </a:r>
            <a:r>
              <a:rPr lang="en-US" altLang="zh-CN" dirty="0">
                <a:solidFill>
                  <a:srgbClr val="006600"/>
                </a:solidFill>
                <a:latin typeface="Times New Roman" panose="02020603050405020304" pitchFamily="18" charset="0"/>
                <a:cs typeface="Times New Roman" panose="02020603050405020304" pitchFamily="18" charset="0"/>
              </a:rPr>
              <a:t>ranking factors.</a:t>
            </a:r>
            <a:endParaRPr lang="en-US" altLang="zh-CN" dirty="0">
              <a:solidFill>
                <a:srgbClr val="006600"/>
              </a:solidFill>
              <a:latin typeface="Times New Roman" panose="02020603050405020304" pitchFamily="18" charset="0"/>
              <a:cs typeface="Times New Roman" panose="02020603050405020304" pitchFamily="18" charset="0"/>
            </a:endParaRPr>
          </a:p>
          <a:p>
            <a:pPr marL="0" indent="0" fontAlgn="auto">
              <a:lnSpc>
                <a:spcPts val="3340"/>
              </a:lnSpc>
              <a:buNone/>
            </a:pPr>
            <a:endParaRPr lang="en-US" altLang="zh-CN" dirty="0">
              <a:latin typeface="Times New Roman" panose="02020603050405020304" pitchFamily="18" charset="0"/>
              <a:cs typeface="Times New Roman" panose="02020603050405020304" pitchFamily="18" charset="0"/>
            </a:endParaRPr>
          </a:p>
          <a:p>
            <a:pPr fontAlgn="auto">
              <a:lnSpc>
                <a:spcPts val="3340"/>
              </a:lnSpc>
            </a:pPr>
            <a:endParaRPr lang="en-US" altLang="zh-CN" dirty="0">
              <a:latin typeface="Times New Roman" panose="02020603050405020304" pitchFamily="18" charset="0"/>
              <a:cs typeface="Times New Roman" panose="02020603050405020304" pitchFamily="18" charset="0"/>
            </a:endParaRPr>
          </a:p>
        </p:txBody>
      </p:sp>
      <p:sp>
        <p:nvSpPr>
          <p:cNvPr id="16" name="内容占位符 2"/>
          <p:cNvSpPr>
            <a:spLocks noGrp="1"/>
          </p:cNvSpPr>
          <p:nvPr>
            <p:custDataLst>
              <p:tags r:id="rId1"/>
            </p:custDataLst>
          </p:nvPr>
        </p:nvSpPr>
        <p:spPr>
          <a:xfrm>
            <a:off x="75164" y="219653"/>
            <a:ext cx="12019426" cy="2278449"/>
          </a:xfrm>
          <a:prstGeom prst="rect">
            <a:avLst/>
          </a:prstGeom>
          <a:solidFill>
            <a:schemeClr val="bg1"/>
          </a:solidFill>
        </p:spPr>
        <p:txBody>
          <a:bodyPr vert="horz" lIns="91440" tIns="45720" rIns="91440" bIns="45720" rtlCol="0"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defTabSz="457200">
              <a:lnSpc>
                <a:spcPct val="100000"/>
              </a:lnSpc>
              <a:spcBef>
                <a:spcPts val="0"/>
              </a:spcBef>
              <a:buClr>
                <a:schemeClr val="tx1"/>
              </a:buClr>
              <a:buSzPct val="80000"/>
              <a:buNone/>
              <a:defRPr/>
            </a:pPr>
            <a:r>
              <a:rPr lang="en-US" altLang="zh-CN" kern="100" dirty="0">
                <a:latin typeface="Times New Roman" panose="02020603050405020304" pitchFamily="18" charset="0"/>
                <a:cs typeface="Times New Roman" panose="02020603050405020304" pitchFamily="18" charset="0"/>
              </a:rPr>
              <a:t>       ____39____ Nevertheless, not much will change until schools with high-quality teaching are rewarded with more resources, higher rankings and increased enrolments. In the long term, universities, organizations </a:t>
            </a:r>
            <a:r>
              <a:rPr lang="en-US" altLang="zh-CN" i="1" kern="100" dirty="0">
                <a:solidFill>
                  <a:srgbClr val="0000FF"/>
                </a:solidFill>
                <a:latin typeface="Times New Roman" panose="02020603050405020304" pitchFamily="18" charset="0"/>
                <a:cs typeface="Times New Roman" panose="02020603050405020304" pitchFamily="18" charset="0"/>
              </a:rPr>
              <a:t>that rank schools, and others</a:t>
            </a:r>
            <a:r>
              <a:rPr lang="en-US" altLang="zh-CN" kern="100" dirty="0">
                <a:latin typeface="Times New Roman" panose="02020603050405020304" pitchFamily="18" charset="0"/>
                <a:cs typeface="Times New Roman" panose="02020603050405020304" pitchFamily="18" charset="0"/>
              </a:rPr>
              <a:t> should work to </a:t>
            </a:r>
            <a:r>
              <a:rPr lang="en-US" altLang="zh-CN" kern="100" dirty="0">
                <a:solidFill>
                  <a:srgbClr val="C00000"/>
                </a:solidFill>
                <a:latin typeface="Times New Roman" panose="02020603050405020304" pitchFamily="18" charset="0"/>
                <a:cs typeface="Times New Roman" panose="02020603050405020304" pitchFamily="18" charset="0"/>
              </a:rPr>
              <a:t>make teaching a valued, core part of the mission.</a:t>
            </a:r>
            <a:endParaRPr lang="en-US" altLang="zh-CN" kern="100" dirty="0">
              <a:solidFill>
                <a:srgbClr val="C00000"/>
              </a:solidFill>
              <a:latin typeface="Times New Roman" panose="02020603050405020304" pitchFamily="18" charset="0"/>
              <a:cs typeface="Times New Roman" panose="02020603050405020304" pitchFamily="18" charset="0"/>
            </a:endParaRPr>
          </a:p>
        </p:txBody>
      </p:sp>
      <p:cxnSp>
        <p:nvCxnSpPr>
          <p:cNvPr id="17" name="直接箭头连接符 16"/>
          <p:cNvCxnSpPr/>
          <p:nvPr/>
        </p:nvCxnSpPr>
        <p:spPr>
          <a:xfrm>
            <a:off x="1514095" y="1366887"/>
            <a:ext cx="27187" cy="2969443"/>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20" name="文本框 19"/>
          <p:cNvSpPr txBox="1"/>
          <p:nvPr>
            <p:custDataLst>
              <p:tags r:id="rId2"/>
            </p:custDataLst>
          </p:nvPr>
        </p:nvSpPr>
        <p:spPr>
          <a:xfrm>
            <a:off x="0" y="2555610"/>
            <a:ext cx="7560297" cy="523220"/>
          </a:xfrm>
          <a:prstGeom prst="rect">
            <a:avLst/>
          </a:prstGeom>
          <a:solidFill>
            <a:schemeClr val="bg1"/>
          </a:solidFill>
          <a:ln w="28575">
            <a:solidFill>
              <a:schemeClr val="accent1"/>
            </a:solidFill>
          </a:ln>
        </p:spPr>
        <p:txBody>
          <a:bodyPr wrap="square" rtlCol="0">
            <a:spAutoFit/>
          </a:bodyPr>
          <a:lstStyle/>
          <a:p>
            <a:pPr algn="ctr"/>
            <a:r>
              <a:rPr lang="en-US" altLang="zh-CN" sz="2800" b="1" dirty="0">
                <a:solidFill>
                  <a:srgbClr val="FF0000"/>
                </a:solidFill>
                <a:ea typeface="等线" panose="02010600030101010101" pitchFamily="2" charset="-122"/>
                <a:cs typeface="等线" panose="02010600030101010101" pitchFamily="2" charset="-122"/>
                <a:sym typeface="+mn-ea"/>
              </a:rPr>
              <a:t>39 </a:t>
            </a:r>
            <a:r>
              <a:rPr lang="zh-CN" altLang="en-US" sz="2800" b="1" dirty="0">
                <a:solidFill>
                  <a:srgbClr val="FF0000"/>
                </a:solidFill>
                <a:ea typeface="等线" panose="02010600030101010101" pitchFamily="2" charset="-122"/>
                <a:cs typeface="等线" panose="02010600030101010101" pitchFamily="2" charset="-122"/>
                <a:sym typeface="+mn-ea"/>
              </a:rPr>
              <a:t>段首题：</a:t>
            </a:r>
            <a:r>
              <a:rPr lang="en-US" altLang="zh-CN" sz="2800" b="1" dirty="0">
                <a:solidFill>
                  <a:srgbClr val="FF0000"/>
                </a:solidFill>
                <a:ea typeface="等线" panose="02010600030101010101" pitchFamily="2" charset="-122"/>
                <a:cs typeface="等线" panose="02010600030101010101" pitchFamily="2" charset="-122"/>
                <a:sym typeface="+mn-ea"/>
              </a:rPr>
              <a:t>  </a:t>
            </a:r>
            <a:r>
              <a:rPr lang="en-US" altLang="zh-CN" sz="2800" b="1">
                <a:solidFill>
                  <a:srgbClr val="FF0000"/>
                </a:solidFill>
                <a:ea typeface="等线" panose="02010600030101010101" pitchFamily="2" charset="-122"/>
                <a:cs typeface="等线" panose="02010600030101010101" pitchFamily="2" charset="-122"/>
                <a:sym typeface="+mn-ea"/>
              </a:rPr>
              <a:t>topic sentence </a:t>
            </a:r>
            <a:endParaRPr lang="zh-CN" altLang="en-US" sz="2800" b="1" dirty="0">
              <a:solidFill>
                <a:srgbClr val="FF0000"/>
              </a:solidFill>
              <a:ea typeface="等线" panose="02010600030101010101" pitchFamily="2" charset="-122"/>
              <a:cs typeface="等线" panose="02010600030101010101" pitchFamily="2" charset="-122"/>
              <a:sym typeface="+mn-ea"/>
            </a:endParaRPr>
          </a:p>
        </p:txBody>
      </p:sp>
      <p:sp>
        <p:nvSpPr>
          <p:cNvPr id="21" name="心形 20"/>
          <p:cNvSpPr/>
          <p:nvPr/>
        </p:nvSpPr>
        <p:spPr>
          <a:xfrm>
            <a:off x="107107" y="4182350"/>
            <a:ext cx="385445" cy="415925"/>
          </a:xfrm>
          <a:prstGeom prst="heart">
            <a:avLst/>
          </a:prstGeom>
          <a:solidFill>
            <a:srgbClr val="FF0000"/>
          </a:solidFill>
          <a:ln>
            <a:solidFill>
              <a:srgbClr val="C00000"/>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zh-CN" altLang="en-US">
              <a:solidFill>
                <a:srgbClr val="FF0000"/>
              </a:solidFill>
            </a:endParaRPr>
          </a:p>
        </p:txBody>
      </p:sp>
      <p:sp>
        <p:nvSpPr>
          <p:cNvPr id="7" name="文本框 6"/>
          <p:cNvSpPr txBox="1"/>
          <p:nvPr/>
        </p:nvSpPr>
        <p:spPr>
          <a:xfrm>
            <a:off x="120831" y="952463"/>
            <a:ext cx="2392198" cy="499265"/>
          </a:xfrm>
          <a:prstGeom prst="rect">
            <a:avLst/>
          </a:prstGeom>
          <a:noFill/>
          <a:ln w="57150">
            <a:solidFill>
              <a:srgbClr val="C00000"/>
            </a:solidFill>
          </a:ln>
        </p:spPr>
        <p:txBody>
          <a:bodyPr wrap="square" rtlCol="0">
            <a:spAutoFit/>
          </a:bodyPr>
          <a:lstStyle/>
          <a:p>
            <a:endParaRPr lang="zh-CN" altLang="en-US" sz="2800"/>
          </a:p>
        </p:txBody>
      </p:sp>
      <p:sp>
        <p:nvSpPr>
          <p:cNvPr id="8" name="文本框 7"/>
          <p:cNvSpPr txBox="1"/>
          <p:nvPr/>
        </p:nvSpPr>
        <p:spPr>
          <a:xfrm>
            <a:off x="10444899" y="377860"/>
            <a:ext cx="1712536" cy="499265"/>
          </a:xfrm>
          <a:prstGeom prst="rect">
            <a:avLst/>
          </a:prstGeom>
          <a:noFill/>
          <a:ln w="57150">
            <a:solidFill>
              <a:srgbClr val="C00000"/>
            </a:solidFill>
          </a:ln>
        </p:spPr>
        <p:txBody>
          <a:bodyPr wrap="square" rtlCol="0">
            <a:spAutoFit/>
          </a:bodyPr>
          <a:lstStyle/>
          <a:p>
            <a:endParaRPr lang="zh-CN" altLang="en-US" sz="2800"/>
          </a:p>
        </p:txBody>
      </p:sp>
      <p:sp>
        <p:nvSpPr>
          <p:cNvPr id="10" name="文本框 9"/>
          <p:cNvSpPr txBox="1"/>
          <p:nvPr/>
        </p:nvSpPr>
        <p:spPr>
          <a:xfrm flipV="1">
            <a:off x="492552" y="4223286"/>
            <a:ext cx="2429757" cy="334049"/>
          </a:xfrm>
          <a:prstGeom prst="rect">
            <a:avLst/>
          </a:prstGeom>
          <a:noFill/>
          <a:ln w="57150">
            <a:solidFill>
              <a:srgbClr val="C00000"/>
            </a:solidFill>
          </a:ln>
        </p:spPr>
        <p:txBody>
          <a:bodyPr wrap="square" rtlCol="0">
            <a:spAutoFit/>
          </a:bodyPr>
          <a:lstStyle/>
          <a:p>
            <a:endParaRPr lang="zh-CN" altLang="en-US" sz="2800"/>
          </a:p>
        </p:txBody>
      </p:sp>
      <p:sp>
        <p:nvSpPr>
          <p:cNvPr id="11" name="文本框 10"/>
          <p:cNvSpPr txBox="1"/>
          <p:nvPr/>
        </p:nvSpPr>
        <p:spPr>
          <a:xfrm flipV="1">
            <a:off x="4194928" y="4265315"/>
            <a:ext cx="5806912" cy="328000"/>
          </a:xfrm>
          <a:prstGeom prst="rect">
            <a:avLst/>
          </a:prstGeom>
          <a:noFill/>
          <a:ln w="57150">
            <a:solidFill>
              <a:srgbClr val="7030A0"/>
            </a:solidFill>
          </a:ln>
        </p:spPr>
        <p:txBody>
          <a:bodyPr wrap="square" rtlCol="0">
            <a:spAutoFit/>
          </a:bodyPr>
          <a:lstStyle/>
          <a:p>
            <a:endParaRPr lang="zh-CN" altLang="en-US" sz="2800"/>
          </a:p>
        </p:txBody>
      </p:sp>
      <p:cxnSp>
        <p:nvCxnSpPr>
          <p:cNvPr id="12" name="直接箭头连接符 11"/>
          <p:cNvCxnSpPr/>
          <p:nvPr/>
        </p:nvCxnSpPr>
        <p:spPr>
          <a:xfrm flipH="1">
            <a:off x="2558697" y="2284035"/>
            <a:ext cx="2296107" cy="1898315"/>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13" name="文本框 12"/>
          <p:cNvSpPr txBox="1"/>
          <p:nvPr/>
        </p:nvSpPr>
        <p:spPr>
          <a:xfrm>
            <a:off x="3304519" y="1784770"/>
            <a:ext cx="7140380" cy="499265"/>
          </a:xfrm>
          <a:prstGeom prst="rect">
            <a:avLst/>
          </a:prstGeom>
          <a:noFill/>
          <a:ln w="57150">
            <a:solidFill>
              <a:srgbClr val="7030A0"/>
            </a:solidFill>
          </a:ln>
        </p:spPr>
        <p:txBody>
          <a:bodyPr wrap="square" rtlCol="0">
            <a:spAutoFit/>
          </a:bodyPr>
          <a:lstStyle/>
          <a:p>
            <a:endParaRPr lang="zh-CN" altLang="en-US" sz="2800"/>
          </a:p>
        </p:txBody>
      </p:sp>
      <p:cxnSp>
        <p:nvCxnSpPr>
          <p:cNvPr id="15" name="直接箭头连接符 14"/>
          <p:cNvCxnSpPr/>
          <p:nvPr/>
        </p:nvCxnSpPr>
        <p:spPr>
          <a:xfrm>
            <a:off x="4788816" y="2284035"/>
            <a:ext cx="3139126" cy="198128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18" name="内容占位符 2"/>
          <p:cNvSpPr txBox="1"/>
          <p:nvPr/>
        </p:nvSpPr>
        <p:spPr>
          <a:xfrm>
            <a:off x="75164" y="4804740"/>
            <a:ext cx="11621409" cy="2077072"/>
          </a:xfrm>
          <a:prstGeom prst="rect">
            <a:avLst/>
          </a:prstGeom>
          <a:solidFill>
            <a:schemeClr val="bg1"/>
          </a:solidFill>
          <a:ln w="12700">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kern="100" dirty="0">
                <a:solidFill>
                  <a:srgbClr val="0000FF"/>
                </a:solidFill>
                <a:latin typeface="Times New Roman" panose="02020603050405020304" pitchFamily="18" charset="0"/>
                <a:cs typeface="Times New Roman" panose="02020603050405020304" pitchFamily="18" charset="0"/>
              </a:rPr>
              <a:t>Nevertheless, not much will change until schools with high-quality teaching are rewarded with more resources, higher rankings and increased enrolments</a:t>
            </a:r>
            <a:r>
              <a:rPr lang="en-US" altLang="zh-CN" kern="100" dirty="0">
                <a:latin typeface="Times New Roman" panose="02020603050405020304" pitchFamily="18" charset="0"/>
                <a:cs typeface="Times New Roman" panose="02020603050405020304" pitchFamily="18" charset="0"/>
              </a:rPr>
              <a:t>. </a:t>
            </a:r>
            <a:endParaRPr lang="en-US" altLang="zh-CN" dirty="0"/>
          </a:p>
          <a:p>
            <a:r>
              <a:rPr lang="zh-CN" altLang="en-US" dirty="0"/>
              <a:t>然而，在拥有高质量教学的学校获得更多的资源、更高的排名和更多的入学人数之前，情况不会发生太大变化。</a:t>
            </a:r>
            <a:endParaRPr lang="zh-CN" altLang="en-US" dirty="0"/>
          </a:p>
        </p:txBody>
      </p:sp>
      <p:pic>
        <p:nvPicPr>
          <p:cNvPr id="5124" name="图片 6" descr="logo横版 png"/>
          <p:cNvPicPr>
            <a:picLocks noChangeAspect="1"/>
          </p:cNvPicPr>
          <p:nvPr/>
        </p:nvPicPr>
        <p:blipFill>
          <a:blip r:embed="rId3"/>
          <a:stretch>
            <a:fillRect/>
          </a:stretch>
        </p:blipFill>
        <p:spPr>
          <a:xfrm>
            <a:off x="11477625" y="82550"/>
            <a:ext cx="608013" cy="642938"/>
          </a:xfrm>
          <a:prstGeom prst="rect">
            <a:avLst/>
          </a:prstGeom>
          <a:noFill/>
          <a:ln w="9525">
            <a:noFill/>
          </a:ln>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blinds(horizontal)">
                                      <p:cBhvr>
                                        <p:cTn id="39" dur="500"/>
                                        <p:tgtEl>
                                          <p:spTgt spid="20"/>
                                        </p:tgtEl>
                                      </p:cBhvr>
                                    </p:animEffec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21"/>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7" grpId="0" animBg="1"/>
      <p:bldP spid="8" grpId="0" animBg="1"/>
      <p:bldP spid="10" grpId="0" animBg="1"/>
      <p:bldP spid="11" grpId="0" animBg="1"/>
      <p:bldP spid="13" grpId="0" animBg="1"/>
      <p:bldP spid="18"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淡雅唯美梦幻绿色小清新高清幻灯片背景,ppt图片 - 51PPT模板网"/>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0"/>
            <a:ext cx="12180888"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矩形 2"/>
          <p:cNvSpPr/>
          <p:nvPr/>
        </p:nvSpPr>
        <p:spPr>
          <a:xfrm>
            <a:off x="334963" y="333375"/>
            <a:ext cx="11522075" cy="6199547"/>
          </a:xfrm>
          <a:prstGeom prst="rect">
            <a:avLst/>
          </a:prstGeom>
          <a:noFill/>
          <a:ln w="38100">
            <a:solidFill>
              <a:srgbClr val="33335E"/>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pitchFamily="2" charset="-122"/>
              <a:ea typeface="等线" panose="02010600030101010101" pitchFamily="2" charset="-122"/>
              <a:cs typeface="+mn-cs"/>
            </a:endParaRPr>
          </a:p>
        </p:txBody>
      </p:sp>
      <p:sp>
        <p:nvSpPr>
          <p:cNvPr id="2" name="文本框 1"/>
          <p:cNvSpPr txBox="1"/>
          <p:nvPr/>
        </p:nvSpPr>
        <p:spPr>
          <a:xfrm>
            <a:off x="1310889" y="333375"/>
            <a:ext cx="9337233" cy="1323439"/>
          </a:xfrm>
          <a:prstGeom prst="rect">
            <a:avLst/>
          </a:prstGeom>
          <a:noFill/>
        </p:spPr>
        <p:txBody>
          <a:bodyPr wrap="square" rtlCol="0">
            <a:spAutoFit/>
          </a:bodyPr>
          <a:lstStyle/>
          <a:p>
            <a:r>
              <a:rPr lang="zh-CN" altLang="en-US" sz="4000" b="1" dirty="0">
                <a:solidFill>
                  <a:srgbClr val="FF0000"/>
                </a:solidFill>
              </a:rPr>
              <a:t>特别说明：</a:t>
            </a:r>
            <a:endParaRPr lang="en-US" altLang="zh-CN" sz="4000" b="1" dirty="0">
              <a:solidFill>
                <a:srgbClr val="FF0000"/>
              </a:solidFill>
            </a:endParaRPr>
          </a:p>
          <a:p>
            <a:r>
              <a:rPr lang="en-US" altLang="zh-CN" sz="4000" b="1" dirty="0">
                <a:solidFill>
                  <a:srgbClr val="0000FF"/>
                </a:solidFill>
              </a:rPr>
              <a:t>2023-6 </a:t>
            </a:r>
            <a:r>
              <a:rPr lang="zh-CN" altLang="en-US" sz="4000" b="1" dirty="0">
                <a:solidFill>
                  <a:srgbClr val="0000FF"/>
                </a:solidFill>
              </a:rPr>
              <a:t>北京卷七选五冗余选项的特点：</a:t>
            </a:r>
            <a:endParaRPr lang="en-US" altLang="zh-CN" sz="4000" b="1" dirty="0">
              <a:solidFill>
                <a:srgbClr val="0000FF"/>
              </a:solidFill>
            </a:endParaRPr>
          </a:p>
        </p:txBody>
      </p:sp>
      <p:sp>
        <p:nvSpPr>
          <p:cNvPr id="6" name="文本框 5"/>
          <p:cNvSpPr txBox="1"/>
          <p:nvPr/>
        </p:nvSpPr>
        <p:spPr>
          <a:xfrm>
            <a:off x="891209" y="1656814"/>
            <a:ext cx="9756913" cy="515526"/>
          </a:xfrm>
          <a:prstGeom prst="rect">
            <a:avLst/>
          </a:prstGeom>
          <a:noFill/>
        </p:spPr>
        <p:txBody>
          <a:bodyPr wrap="square">
            <a:spAutoFit/>
          </a:bodyPr>
          <a:lstStyle/>
          <a:p>
            <a:pPr marL="0" indent="0" fontAlgn="auto">
              <a:lnSpc>
                <a:spcPts val="3340"/>
              </a:lnSpc>
              <a:buNone/>
            </a:pPr>
            <a:r>
              <a:rPr lang="en-US" altLang="zh-CN" sz="3200" dirty="0">
                <a:latin typeface="Times New Roman" panose="02020603050405020304" pitchFamily="18" charset="0"/>
                <a:cs typeface="Times New Roman" panose="02020603050405020304" pitchFamily="18" charset="0"/>
              </a:rPr>
              <a:t>A. </a:t>
            </a:r>
            <a:r>
              <a:rPr lang="en-US" altLang="zh-CN" sz="3200" dirty="0">
                <a:solidFill>
                  <a:srgbClr val="CC00FF"/>
                </a:solidFill>
                <a:latin typeface="Times New Roman" panose="02020603050405020304" pitchFamily="18" charset="0"/>
                <a:cs typeface="Times New Roman" panose="02020603050405020304" pitchFamily="18" charset="0"/>
              </a:rPr>
              <a:t>Higher education </a:t>
            </a:r>
            <a:r>
              <a:rPr lang="en-US" altLang="zh-CN" sz="3200" dirty="0">
                <a:latin typeface="Times New Roman" panose="02020603050405020304" pitchFamily="18" charset="0"/>
                <a:cs typeface="Times New Roman" panose="02020603050405020304" pitchFamily="18" charset="0"/>
              </a:rPr>
              <a:t>has </a:t>
            </a:r>
            <a:r>
              <a:rPr lang="en-US" altLang="zh-CN" sz="3200" dirty="0">
                <a:solidFill>
                  <a:srgbClr val="CC00FF"/>
                </a:solidFill>
                <a:latin typeface="Times New Roman" panose="02020603050405020304" pitchFamily="18" charset="0"/>
                <a:cs typeface="Times New Roman" panose="02020603050405020304" pitchFamily="18" charset="0"/>
              </a:rPr>
              <a:t>achieved its true potential.</a:t>
            </a:r>
            <a:endParaRPr lang="en-US" altLang="zh-CN" sz="3200" dirty="0">
              <a:solidFill>
                <a:srgbClr val="CC00FF"/>
              </a:solidFill>
              <a:latin typeface="Times New Roman" panose="02020603050405020304" pitchFamily="18" charset="0"/>
              <a:cs typeface="Times New Roman" panose="02020603050405020304" pitchFamily="18" charset="0"/>
            </a:endParaRPr>
          </a:p>
        </p:txBody>
      </p:sp>
      <p:sp>
        <p:nvSpPr>
          <p:cNvPr id="7" name="文本框 6"/>
          <p:cNvSpPr txBox="1"/>
          <p:nvPr/>
        </p:nvSpPr>
        <p:spPr>
          <a:xfrm>
            <a:off x="566530" y="2299297"/>
            <a:ext cx="11290507" cy="1361911"/>
          </a:xfrm>
          <a:prstGeom prst="rect">
            <a:avLst/>
          </a:prstGeom>
          <a:noFill/>
        </p:spPr>
        <p:txBody>
          <a:bodyPr wrap="square">
            <a:spAutoFit/>
          </a:bodyPr>
          <a:lstStyle/>
          <a:p>
            <a:pPr marL="0" indent="0" fontAlgn="auto">
              <a:lnSpc>
                <a:spcPts val="3340"/>
              </a:lnSpc>
              <a:buNone/>
            </a:pPr>
            <a:r>
              <a:rPr lang="zh-CN" altLang="en-US" sz="3200" dirty="0">
                <a:solidFill>
                  <a:srgbClr val="0000FF"/>
                </a:solidFill>
                <a:latin typeface="Times New Roman" panose="02020603050405020304" pitchFamily="18" charset="0"/>
                <a:cs typeface="Times New Roman" panose="02020603050405020304" pitchFamily="18" charset="0"/>
              </a:rPr>
              <a:t>高等教育已经发挥了它真正的潜力。 </a:t>
            </a:r>
            <a:endParaRPr lang="en-US" altLang="zh-CN" sz="3200" dirty="0">
              <a:solidFill>
                <a:srgbClr val="0000FF"/>
              </a:solidFill>
              <a:latin typeface="Times New Roman" panose="02020603050405020304" pitchFamily="18" charset="0"/>
              <a:cs typeface="Times New Roman" panose="02020603050405020304" pitchFamily="18" charset="0"/>
            </a:endParaRPr>
          </a:p>
          <a:p>
            <a:pPr marL="0" indent="0" fontAlgn="auto">
              <a:lnSpc>
                <a:spcPts val="3340"/>
              </a:lnSpc>
              <a:buNone/>
            </a:pPr>
            <a:r>
              <a:rPr lang="zh-CN" altLang="en-US" sz="3200" dirty="0">
                <a:latin typeface="Times New Roman" panose="02020603050405020304" pitchFamily="18" charset="0"/>
                <a:cs typeface="Times New Roman" panose="02020603050405020304" pitchFamily="18" charset="0"/>
              </a:rPr>
              <a:t>通篇文章都在批判大学排名没有把优质教育纳入排名考虑的因素之内。</a:t>
            </a:r>
            <a:r>
              <a:rPr lang="zh-CN" altLang="en-US" sz="3200" dirty="0">
                <a:solidFill>
                  <a:srgbClr val="FF0000"/>
                </a:solidFill>
                <a:latin typeface="Times New Roman" panose="02020603050405020304" pitchFamily="18" charset="0"/>
                <a:cs typeface="Times New Roman" panose="02020603050405020304" pitchFamily="18" charset="0"/>
              </a:rPr>
              <a:t>该选项与原文主题语境相悖。 </a:t>
            </a:r>
            <a:endParaRPr lang="en-US" altLang="zh-CN" sz="3200" dirty="0">
              <a:solidFill>
                <a:srgbClr val="FF0000"/>
              </a:solidFill>
              <a:latin typeface="Times New Roman" panose="02020603050405020304" pitchFamily="18" charset="0"/>
              <a:cs typeface="Times New Roman" panose="02020603050405020304" pitchFamily="18" charset="0"/>
            </a:endParaRPr>
          </a:p>
        </p:txBody>
      </p:sp>
      <p:sp>
        <p:nvSpPr>
          <p:cNvPr id="9" name="文本框 8"/>
          <p:cNvSpPr txBox="1"/>
          <p:nvPr/>
        </p:nvSpPr>
        <p:spPr>
          <a:xfrm>
            <a:off x="798097" y="3834331"/>
            <a:ext cx="11058940" cy="938719"/>
          </a:xfrm>
          <a:prstGeom prst="rect">
            <a:avLst/>
          </a:prstGeom>
          <a:noFill/>
        </p:spPr>
        <p:txBody>
          <a:bodyPr wrap="square">
            <a:spAutoFit/>
          </a:bodyPr>
          <a:lstStyle/>
          <a:p>
            <a:pPr marL="0" indent="0" fontAlgn="auto">
              <a:lnSpc>
                <a:spcPts val="3340"/>
              </a:lnSpc>
              <a:buNone/>
            </a:pPr>
            <a:r>
              <a:rPr lang="en-US" altLang="zh-CN" sz="3200" dirty="0">
                <a:latin typeface="Times New Roman" panose="02020603050405020304" pitchFamily="18" charset="0"/>
                <a:cs typeface="Times New Roman" panose="02020603050405020304" pitchFamily="18" charset="0"/>
              </a:rPr>
              <a:t>E. Efforts to improve teaching at the </a:t>
            </a:r>
            <a:r>
              <a:rPr lang="en-US" altLang="zh-CN" sz="3200" dirty="0">
                <a:solidFill>
                  <a:srgbClr val="CC00FF"/>
                </a:solidFill>
                <a:latin typeface="Times New Roman" panose="02020603050405020304" pitchFamily="18" charset="0"/>
                <a:cs typeface="Times New Roman" panose="02020603050405020304" pitchFamily="18" charset="0"/>
              </a:rPr>
              <a:t>university</a:t>
            </a:r>
            <a:r>
              <a:rPr lang="en-US" altLang="zh-CN" sz="3200" dirty="0">
                <a:latin typeface="Times New Roman" panose="02020603050405020304" pitchFamily="18" charset="0"/>
                <a:cs typeface="Times New Roman" panose="02020603050405020304" pitchFamily="18" charset="0"/>
              </a:rPr>
              <a:t> level have recently emerged.</a:t>
            </a:r>
            <a:endParaRPr lang="en-US" altLang="zh-CN" sz="3200" dirty="0">
              <a:latin typeface="Times New Roman" panose="02020603050405020304" pitchFamily="18" charset="0"/>
              <a:cs typeface="Times New Roman" panose="02020603050405020304" pitchFamily="18" charset="0"/>
            </a:endParaRPr>
          </a:p>
        </p:txBody>
      </p:sp>
      <p:sp>
        <p:nvSpPr>
          <p:cNvPr id="11" name="文本框 10"/>
          <p:cNvSpPr txBox="1"/>
          <p:nvPr/>
        </p:nvSpPr>
        <p:spPr>
          <a:xfrm>
            <a:off x="636104" y="4912399"/>
            <a:ext cx="10823713" cy="1077218"/>
          </a:xfrm>
          <a:prstGeom prst="rect">
            <a:avLst/>
          </a:prstGeom>
          <a:noFill/>
        </p:spPr>
        <p:txBody>
          <a:bodyPr wrap="square">
            <a:spAutoFit/>
          </a:bodyPr>
          <a:lstStyle/>
          <a:p>
            <a:r>
              <a:rPr lang="zh-CN" altLang="en-US" sz="3200" dirty="0"/>
              <a:t>最近改善大学教学水平的努力已经出现了。</a:t>
            </a:r>
            <a:endParaRPr lang="en-US" altLang="zh-CN" sz="3200" dirty="0"/>
          </a:p>
          <a:p>
            <a:r>
              <a:rPr lang="zh-CN" altLang="en-US" sz="3200" dirty="0">
                <a:solidFill>
                  <a:srgbClr val="FF0000"/>
                </a:solidFill>
                <a:latin typeface="Times New Roman" panose="02020603050405020304" pitchFamily="18" charset="0"/>
                <a:cs typeface="Times New Roman" panose="02020603050405020304" pitchFamily="18" charset="0"/>
              </a:rPr>
              <a:t>该选项与原文主题语境相悖。</a:t>
            </a:r>
            <a:endParaRPr lang="zh-CN" altLang="en-US" sz="3200" dirty="0"/>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P spid="11"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淡雅唯美梦幻绿色小清新高清幻灯片背景,ppt图片 - 51PPT模板网"/>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350" y="0"/>
            <a:ext cx="12180888"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矩形 2"/>
          <p:cNvSpPr/>
          <p:nvPr/>
        </p:nvSpPr>
        <p:spPr>
          <a:xfrm>
            <a:off x="334963" y="333375"/>
            <a:ext cx="11522075" cy="6199547"/>
          </a:xfrm>
          <a:prstGeom prst="rect">
            <a:avLst/>
          </a:prstGeom>
          <a:noFill/>
          <a:ln w="38100">
            <a:solidFill>
              <a:srgbClr val="33335E"/>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pitchFamily="2" charset="-122"/>
              <a:ea typeface="等线" panose="02010600030101010101" pitchFamily="2" charset="-122"/>
              <a:cs typeface="+mn-cs"/>
            </a:endParaRPr>
          </a:p>
        </p:txBody>
      </p:sp>
      <p:sp>
        <p:nvSpPr>
          <p:cNvPr id="2" name="文本框 1"/>
          <p:cNvSpPr txBox="1"/>
          <p:nvPr/>
        </p:nvSpPr>
        <p:spPr>
          <a:xfrm>
            <a:off x="2929890" y="1787730"/>
            <a:ext cx="7814310" cy="1323439"/>
          </a:xfrm>
          <a:prstGeom prst="rect">
            <a:avLst/>
          </a:prstGeom>
          <a:noFill/>
        </p:spPr>
        <p:txBody>
          <a:bodyPr wrap="square" rtlCol="0">
            <a:spAutoFit/>
          </a:bodyPr>
          <a:lstStyle/>
          <a:p>
            <a:r>
              <a:rPr lang="zh-CN" altLang="en-US" sz="4000" b="1" dirty="0">
                <a:solidFill>
                  <a:srgbClr val="0000FF"/>
                </a:solidFill>
              </a:rPr>
              <a:t>真题实战  </a:t>
            </a:r>
            <a:endParaRPr lang="en-US" altLang="zh-CN" sz="4000" b="1" dirty="0">
              <a:solidFill>
                <a:srgbClr val="0000FF"/>
              </a:solidFill>
            </a:endParaRPr>
          </a:p>
          <a:p>
            <a:r>
              <a:rPr lang="en-US" altLang="zh-CN" sz="4000" b="1" dirty="0">
                <a:solidFill>
                  <a:srgbClr val="FF0000"/>
                </a:solidFill>
              </a:rPr>
              <a:t>3. 2024 -1 </a:t>
            </a:r>
            <a:r>
              <a:rPr lang="zh-CN" altLang="en-US" sz="4000" b="1" dirty="0">
                <a:solidFill>
                  <a:srgbClr val="FF0000"/>
                </a:solidFill>
              </a:rPr>
              <a:t>浙江省首考卷</a:t>
            </a:r>
            <a:endParaRPr lang="en-US" altLang="zh-CN" sz="4000" b="1" dirty="0">
              <a:solidFill>
                <a:srgbClr val="FF0000"/>
              </a:solidFill>
            </a:endParaRPr>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transition>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2510" y="2782957"/>
            <a:ext cx="12199379" cy="4025608"/>
          </a:xfrm>
          <a:solidFill>
            <a:schemeClr val="bg1"/>
          </a:solidFill>
          <a:ln>
            <a:solidFill>
              <a:schemeClr val="accent6">
                <a:lumMod val="75000"/>
              </a:schemeClr>
            </a:solidFill>
          </a:ln>
        </p:spPr>
        <p:txBody>
          <a:bodyPr>
            <a:noAutofit/>
          </a:bodyPr>
          <a:lstStyle/>
          <a:p>
            <a:pPr marL="0" indent="0" fontAlgn="auto">
              <a:lnSpc>
                <a:spcPts val="2500"/>
              </a:lnSpc>
              <a:buNone/>
            </a:pPr>
            <a:r>
              <a:rPr lang="en-US" altLang="zh-CN" dirty="0">
                <a:latin typeface="Times New Roman" panose="02020603050405020304" pitchFamily="18" charset="0"/>
                <a:cs typeface="Times New Roman" panose="02020603050405020304" pitchFamily="18" charset="0"/>
              </a:rPr>
              <a:t>A. </a:t>
            </a:r>
            <a:r>
              <a:rPr lang="en-US" altLang="zh-CN" b="1" dirty="0">
                <a:latin typeface="Times New Roman" panose="02020603050405020304" pitchFamily="18" charset="0"/>
                <a:cs typeface="Times New Roman" panose="02020603050405020304" pitchFamily="18" charset="0"/>
              </a:rPr>
              <a:t>But</a:t>
            </a:r>
            <a:r>
              <a:rPr lang="en-US" altLang="zh-CN" dirty="0">
                <a:latin typeface="Times New Roman" panose="02020603050405020304" pitchFamily="18" charset="0"/>
                <a:cs typeface="Times New Roman" panose="02020603050405020304" pitchFamily="18" charset="0"/>
              </a:rPr>
              <a:t> </a:t>
            </a:r>
            <a:r>
              <a:rPr lang="en-US" altLang="zh-CN" dirty="0">
                <a:solidFill>
                  <a:srgbClr val="CC00FF"/>
                </a:solidFill>
                <a:latin typeface="Times New Roman" panose="02020603050405020304" pitchFamily="18" charset="0"/>
                <a:cs typeface="Times New Roman" panose="02020603050405020304" pitchFamily="18" charset="0"/>
              </a:rPr>
              <a:t>that</a:t>
            </a:r>
            <a:r>
              <a:rPr lang="en-US" altLang="zh-CN" dirty="0">
                <a:latin typeface="Times New Roman" panose="02020603050405020304" pitchFamily="18" charset="0"/>
                <a:cs typeface="Times New Roman" panose="02020603050405020304" pitchFamily="18" charset="0"/>
              </a:rPr>
              <a:t> </a:t>
            </a:r>
            <a:r>
              <a:rPr lang="en-US" altLang="zh-CN" dirty="0">
                <a:solidFill>
                  <a:srgbClr val="FF0000"/>
                </a:solidFill>
                <a:latin typeface="Times New Roman" panose="02020603050405020304" pitchFamily="18" charset="0"/>
                <a:cs typeface="Times New Roman" panose="02020603050405020304" pitchFamily="18" charset="0"/>
              </a:rPr>
              <a:t>doesn’t mean </a:t>
            </a:r>
            <a:r>
              <a:rPr lang="en-US" altLang="zh-CN" dirty="0">
                <a:latin typeface="Times New Roman" panose="02020603050405020304" pitchFamily="18" charset="0"/>
                <a:cs typeface="Times New Roman" panose="02020603050405020304" pitchFamily="18" charset="0"/>
              </a:rPr>
              <a:t>there aren’t </a:t>
            </a:r>
            <a:r>
              <a:rPr lang="en-US" altLang="zh-CN" dirty="0">
                <a:solidFill>
                  <a:srgbClr val="CC00FF"/>
                </a:solidFill>
                <a:latin typeface="Times New Roman" panose="02020603050405020304" pitchFamily="18" charset="0"/>
                <a:cs typeface="Times New Roman" panose="02020603050405020304" pitchFamily="18" charset="0"/>
              </a:rPr>
              <a:t>deadlines.</a:t>
            </a:r>
            <a:endParaRPr lang="en-US" altLang="zh-CN" dirty="0">
              <a:solidFill>
                <a:srgbClr val="CC00FF"/>
              </a:solidFill>
              <a:latin typeface="Times New Roman" panose="02020603050405020304" pitchFamily="18" charset="0"/>
              <a:cs typeface="Times New Roman" panose="02020603050405020304" pitchFamily="18" charset="0"/>
            </a:endParaRPr>
          </a:p>
          <a:p>
            <a:pPr marL="0" indent="0" fontAlgn="auto">
              <a:lnSpc>
                <a:spcPts val="2500"/>
              </a:lnSpc>
              <a:buNone/>
            </a:pPr>
            <a:r>
              <a:rPr lang="en-US" altLang="zh-CN" dirty="0">
                <a:latin typeface="Times New Roman" panose="02020603050405020304" pitchFamily="18" charset="0"/>
                <a:cs typeface="Times New Roman" panose="02020603050405020304" pitchFamily="18" charset="0"/>
              </a:rPr>
              <a:t>B. </a:t>
            </a:r>
            <a:r>
              <a:rPr lang="en-US" altLang="zh-CN" dirty="0">
                <a:solidFill>
                  <a:srgbClr val="CC00FF"/>
                </a:solidFill>
                <a:latin typeface="Times New Roman" panose="02020603050405020304" pitchFamily="18" charset="0"/>
                <a:cs typeface="Times New Roman" panose="02020603050405020304" pitchFamily="18" charset="0"/>
              </a:rPr>
              <a:t>Your motivation </a:t>
            </a:r>
            <a:r>
              <a:rPr lang="en-US" altLang="zh-CN" dirty="0">
                <a:latin typeface="Times New Roman" panose="02020603050405020304" pitchFamily="18" charset="0"/>
                <a:cs typeface="Times New Roman" panose="02020603050405020304" pitchFamily="18" charset="0"/>
              </a:rPr>
              <a:t>should be </a:t>
            </a:r>
            <a:r>
              <a:rPr lang="en-US" altLang="zh-CN" dirty="0">
                <a:solidFill>
                  <a:srgbClr val="CC00FF"/>
                </a:solidFill>
                <a:latin typeface="Times New Roman" panose="02020603050405020304" pitchFamily="18" charset="0"/>
                <a:cs typeface="Times New Roman" panose="02020603050405020304" pitchFamily="18" charset="0"/>
              </a:rPr>
              <a:t>your main concern.</a:t>
            </a:r>
            <a:endParaRPr lang="en-US" altLang="zh-CN" dirty="0">
              <a:solidFill>
                <a:srgbClr val="CC00FF"/>
              </a:solidFill>
              <a:latin typeface="Times New Roman" panose="02020603050405020304" pitchFamily="18" charset="0"/>
              <a:cs typeface="Times New Roman" panose="02020603050405020304" pitchFamily="18" charset="0"/>
            </a:endParaRPr>
          </a:p>
          <a:p>
            <a:pPr marL="0" indent="0" fontAlgn="auto">
              <a:lnSpc>
                <a:spcPts val="2500"/>
              </a:lnSpc>
              <a:buNone/>
            </a:pPr>
            <a:r>
              <a:rPr lang="en-US" altLang="zh-CN" dirty="0">
                <a:latin typeface="Times New Roman" panose="02020603050405020304" pitchFamily="18" charset="0"/>
                <a:cs typeface="Times New Roman" panose="02020603050405020304" pitchFamily="18" charset="0"/>
              </a:rPr>
              <a:t>C. Do you know that </a:t>
            </a:r>
            <a:r>
              <a:rPr lang="en-US" altLang="zh-CN" dirty="0">
                <a:solidFill>
                  <a:srgbClr val="CC00FF"/>
                </a:solidFill>
                <a:latin typeface="Times New Roman" panose="02020603050405020304" pitchFamily="18" charset="0"/>
                <a:cs typeface="Times New Roman" panose="02020603050405020304" pitchFamily="18" charset="0"/>
              </a:rPr>
              <a:t>online courses </a:t>
            </a:r>
            <a:r>
              <a:rPr lang="en-US" altLang="zh-CN" dirty="0">
                <a:latin typeface="Times New Roman" panose="02020603050405020304" pitchFamily="18" charset="0"/>
                <a:cs typeface="Times New Roman" panose="02020603050405020304" pitchFamily="18" charset="0"/>
              </a:rPr>
              <a:t>are also part of your education?</a:t>
            </a:r>
            <a:endParaRPr lang="en-US" altLang="zh-CN" dirty="0">
              <a:latin typeface="Times New Roman" panose="02020603050405020304" pitchFamily="18" charset="0"/>
              <a:cs typeface="Times New Roman" panose="02020603050405020304" pitchFamily="18" charset="0"/>
            </a:endParaRPr>
          </a:p>
          <a:p>
            <a:pPr marL="0" indent="0" fontAlgn="auto">
              <a:lnSpc>
                <a:spcPts val="2500"/>
              </a:lnSpc>
              <a:buNone/>
            </a:pPr>
            <a:r>
              <a:rPr lang="en-US" altLang="zh-CN" dirty="0">
                <a:latin typeface="Times New Roman" panose="02020603050405020304" pitchFamily="18" charset="0"/>
                <a:cs typeface="Times New Roman" panose="02020603050405020304" pitchFamily="18" charset="0"/>
              </a:rPr>
              <a:t>D. </a:t>
            </a:r>
            <a:r>
              <a:rPr lang="en-US" altLang="zh-CN" dirty="0">
                <a:solidFill>
                  <a:srgbClr val="CC00FF"/>
                </a:solidFill>
                <a:latin typeface="Times New Roman" panose="02020603050405020304" pitchFamily="18" charset="0"/>
                <a:cs typeface="Times New Roman" panose="02020603050405020304" pitchFamily="18" charset="0"/>
              </a:rPr>
              <a:t>Professor Alex Davidson </a:t>
            </a:r>
            <a:r>
              <a:rPr lang="en-US" altLang="zh-CN" dirty="0">
                <a:solidFill>
                  <a:srgbClr val="FF0000"/>
                </a:solidFill>
                <a:latin typeface="Times New Roman" panose="02020603050405020304" pitchFamily="18" charset="0"/>
                <a:cs typeface="Times New Roman" panose="02020603050405020304" pitchFamily="18" charset="0"/>
              </a:rPr>
              <a:t>teaches the same course </a:t>
            </a:r>
            <a:r>
              <a:rPr lang="en-US" altLang="zh-CN" dirty="0">
                <a:latin typeface="Times New Roman" panose="02020603050405020304" pitchFamily="18" charset="0"/>
                <a:cs typeface="Times New Roman" panose="02020603050405020304" pitchFamily="18" charset="0"/>
              </a:rPr>
              <a:t>in person and online.</a:t>
            </a:r>
            <a:endParaRPr lang="en-US" altLang="zh-CN" dirty="0">
              <a:latin typeface="Times New Roman" panose="02020603050405020304" pitchFamily="18" charset="0"/>
              <a:cs typeface="Times New Roman" panose="02020603050405020304" pitchFamily="18" charset="0"/>
            </a:endParaRPr>
          </a:p>
          <a:p>
            <a:pPr marL="0" indent="0" fontAlgn="auto">
              <a:lnSpc>
                <a:spcPts val="2500"/>
              </a:lnSpc>
              <a:buNone/>
            </a:pPr>
            <a:r>
              <a:rPr lang="en-US" altLang="zh-CN" dirty="0">
                <a:latin typeface="Times New Roman" panose="02020603050405020304" pitchFamily="18" charset="0"/>
                <a:cs typeface="Times New Roman" panose="02020603050405020304" pitchFamily="18" charset="0"/>
              </a:rPr>
              <a:t>E. </a:t>
            </a:r>
            <a:r>
              <a:rPr lang="en-US" altLang="zh-CN" dirty="0">
                <a:solidFill>
                  <a:srgbClr val="CC00FF"/>
                </a:solidFill>
                <a:latin typeface="Times New Roman" panose="02020603050405020304" pitchFamily="18" charset="0"/>
                <a:cs typeface="Times New Roman" panose="02020603050405020304" pitchFamily="18" charset="0"/>
              </a:rPr>
              <a:t>The chief complaint </a:t>
            </a:r>
            <a:r>
              <a:rPr lang="en-US" altLang="zh-CN" dirty="0">
                <a:latin typeface="Times New Roman" panose="02020603050405020304" pitchFamily="18" charset="0"/>
                <a:cs typeface="Times New Roman" panose="02020603050405020304" pitchFamily="18" charset="0"/>
              </a:rPr>
              <a:t>about online courses is that they </a:t>
            </a:r>
            <a:r>
              <a:rPr lang="en-US" altLang="zh-CN" dirty="0">
                <a:solidFill>
                  <a:srgbClr val="CC00FF"/>
                </a:solidFill>
                <a:latin typeface="Times New Roman" panose="02020603050405020304" pitchFamily="18" charset="0"/>
                <a:cs typeface="Times New Roman" panose="02020603050405020304" pitchFamily="18" charset="0"/>
              </a:rPr>
              <a:t>lack human interaction.</a:t>
            </a:r>
            <a:endParaRPr lang="en-US" altLang="zh-CN" dirty="0">
              <a:solidFill>
                <a:srgbClr val="CC00FF"/>
              </a:solidFill>
              <a:latin typeface="Times New Roman" panose="02020603050405020304" pitchFamily="18" charset="0"/>
              <a:cs typeface="Times New Roman" panose="02020603050405020304" pitchFamily="18" charset="0"/>
            </a:endParaRPr>
          </a:p>
          <a:p>
            <a:pPr marL="0" indent="0" fontAlgn="auto">
              <a:lnSpc>
                <a:spcPts val="2500"/>
              </a:lnSpc>
              <a:buNone/>
            </a:pPr>
            <a:r>
              <a:rPr lang="en-US" altLang="zh-CN" dirty="0">
                <a:latin typeface="Times New Roman" panose="02020603050405020304" pitchFamily="18" charset="0"/>
                <a:cs typeface="Times New Roman" panose="02020603050405020304" pitchFamily="18" charset="0"/>
              </a:rPr>
              <a:t>F. If you take an online course, what can you do to ensure the best possible grade?</a:t>
            </a:r>
            <a:endParaRPr lang="en-US" altLang="zh-CN" dirty="0">
              <a:latin typeface="Times New Roman" panose="02020603050405020304" pitchFamily="18" charset="0"/>
              <a:cs typeface="Times New Roman" panose="02020603050405020304" pitchFamily="18" charset="0"/>
            </a:endParaRPr>
          </a:p>
          <a:p>
            <a:pPr marL="0" indent="0" fontAlgn="auto">
              <a:lnSpc>
                <a:spcPts val="2500"/>
              </a:lnSpc>
              <a:buNone/>
            </a:pPr>
            <a:r>
              <a:rPr lang="en-US" altLang="zh-CN" dirty="0">
                <a:latin typeface="Times New Roman" panose="02020603050405020304" pitchFamily="18" charset="0"/>
                <a:cs typeface="Times New Roman" panose="02020603050405020304" pitchFamily="18" charset="0"/>
              </a:rPr>
              <a:t>G. A survey found that 29 percent of </a:t>
            </a:r>
            <a:r>
              <a:rPr lang="en-US" altLang="zh-CN" dirty="0">
                <a:solidFill>
                  <a:srgbClr val="CC00FF"/>
                </a:solidFill>
                <a:latin typeface="Times New Roman" panose="02020603050405020304" pitchFamily="18" charset="0"/>
                <a:cs typeface="Times New Roman" panose="02020603050405020304" pitchFamily="18" charset="0"/>
              </a:rPr>
              <a:t>college students </a:t>
            </a:r>
            <a:r>
              <a:rPr lang="en-US" altLang="zh-CN" dirty="0">
                <a:latin typeface="Times New Roman" panose="02020603050405020304" pitchFamily="18" charset="0"/>
                <a:cs typeface="Times New Roman" panose="02020603050405020304" pitchFamily="18" charset="0"/>
              </a:rPr>
              <a:t>registered for </a:t>
            </a:r>
            <a:r>
              <a:rPr lang="en-US" altLang="zh-CN" dirty="0">
                <a:solidFill>
                  <a:srgbClr val="CC00FF"/>
                </a:solidFill>
                <a:latin typeface="Times New Roman" panose="02020603050405020304" pitchFamily="18" charset="0"/>
                <a:cs typeface="Times New Roman" panose="02020603050405020304" pitchFamily="18" charset="0"/>
              </a:rPr>
              <a:t>online courses.</a:t>
            </a:r>
            <a:endParaRPr lang="en-US" altLang="zh-CN" dirty="0">
              <a:solidFill>
                <a:srgbClr val="CC00FF"/>
              </a:solidFill>
              <a:latin typeface="Times New Roman" panose="02020603050405020304" pitchFamily="18" charset="0"/>
              <a:cs typeface="Times New Roman" panose="02020603050405020304" pitchFamily="18" charset="0"/>
            </a:endParaRPr>
          </a:p>
          <a:p>
            <a:pPr marL="0" indent="0" fontAlgn="auto">
              <a:lnSpc>
                <a:spcPts val="3340"/>
              </a:lnSpc>
              <a:buNone/>
            </a:pPr>
            <a:endParaRPr lang="en-US" altLang="zh-CN" dirty="0">
              <a:latin typeface="Times New Roman" panose="02020603050405020304" pitchFamily="18" charset="0"/>
              <a:cs typeface="Times New Roman" panose="02020603050405020304" pitchFamily="18" charset="0"/>
            </a:endParaRPr>
          </a:p>
          <a:p>
            <a:pPr fontAlgn="auto">
              <a:lnSpc>
                <a:spcPts val="3340"/>
              </a:lnSpc>
            </a:pPr>
            <a:endParaRPr lang="en-US" altLang="zh-CN" dirty="0">
              <a:latin typeface="Times New Roman" panose="02020603050405020304" pitchFamily="18" charset="0"/>
              <a:cs typeface="Times New Roman" panose="02020603050405020304" pitchFamily="18" charset="0"/>
            </a:endParaRPr>
          </a:p>
        </p:txBody>
      </p:sp>
      <p:sp>
        <p:nvSpPr>
          <p:cNvPr id="5" name="标题 1"/>
          <p:cNvSpPr txBox="1"/>
          <p:nvPr/>
        </p:nvSpPr>
        <p:spPr>
          <a:xfrm>
            <a:off x="226243" y="5679241"/>
            <a:ext cx="11820738"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3200" b="1" dirty="0">
                <a:solidFill>
                  <a:srgbClr val="0000FF"/>
                </a:solidFill>
                <a:latin typeface="微软雅黑" panose="020B0503020204020204" charset="-122"/>
                <a:ea typeface="微软雅黑" panose="020B0503020204020204" charset="-122"/>
              </a:rPr>
              <a:t>关注：</a:t>
            </a:r>
            <a:r>
              <a:rPr lang="zh-CN" altLang="en-US" sz="3200" b="1" dirty="0">
                <a:solidFill>
                  <a:srgbClr val="AC0000"/>
                </a:solidFill>
                <a:latin typeface="微软雅黑" panose="020B0503020204020204" charset="-122"/>
                <a:ea typeface="微软雅黑" panose="020B0503020204020204" charset="-122"/>
              </a:rPr>
              <a:t>主语；宾语；关键名词，动词等。</a:t>
            </a:r>
            <a:endParaRPr lang="zh-CN" altLang="en-US" sz="3200" b="1" dirty="0">
              <a:solidFill>
                <a:srgbClr val="AC0000"/>
              </a:solidFill>
              <a:latin typeface="微软雅黑" panose="020B0503020204020204" charset="-122"/>
              <a:ea typeface="微软雅黑" panose="020B0503020204020204" charset="-122"/>
            </a:endParaRPr>
          </a:p>
        </p:txBody>
      </p:sp>
      <p:sp>
        <p:nvSpPr>
          <p:cNvPr id="2" name="标题 1"/>
          <p:cNvSpPr>
            <a:spLocks noGrp="1"/>
          </p:cNvSpPr>
          <p:nvPr>
            <p:ph type="title"/>
          </p:nvPr>
        </p:nvSpPr>
        <p:spPr>
          <a:xfrm>
            <a:off x="7359947" y="2637433"/>
            <a:ext cx="4657972" cy="791567"/>
          </a:xfrm>
        </p:spPr>
        <p:txBody>
          <a:bodyPr>
            <a:normAutofit/>
          </a:bodyPr>
          <a:lstStyle/>
          <a:p>
            <a:r>
              <a:rPr lang="zh-CN" altLang="en-US" sz="3200" b="1" dirty="0">
                <a:solidFill>
                  <a:srgbClr val="AC0000"/>
                </a:solidFill>
                <a:latin typeface="微软雅黑" panose="020B0503020204020204" charset="-122"/>
                <a:ea typeface="微软雅黑" panose="020B0503020204020204" charset="-122"/>
              </a:rPr>
              <a:t>首先观察选项设置的特点：</a:t>
            </a:r>
            <a:endParaRPr lang="zh-CN" altLang="en-US" sz="3200" b="1" dirty="0">
              <a:solidFill>
                <a:srgbClr val="AC0000"/>
              </a:solidFill>
              <a:latin typeface="微软雅黑" panose="020B0503020204020204" charset="-122"/>
              <a:ea typeface="微软雅黑" panose="020B0503020204020204" charset="-122"/>
            </a:endParaRPr>
          </a:p>
        </p:txBody>
      </p:sp>
      <p:sp>
        <p:nvSpPr>
          <p:cNvPr id="6" name="标题 1"/>
          <p:cNvSpPr txBox="1"/>
          <p:nvPr/>
        </p:nvSpPr>
        <p:spPr>
          <a:xfrm>
            <a:off x="72510" y="49434"/>
            <a:ext cx="12126870" cy="253728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2800" b="1" dirty="0">
                <a:solidFill>
                  <a:srgbClr val="0000FF"/>
                </a:solidFill>
                <a:latin typeface="微软雅黑" panose="020B0503020204020204" charset="-122"/>
                <a:ea typeface="微软雅黑" panose="020B0503020204020204" charset="-122"/>
              </a:rPr>
              <a:t>1.  </a:t>
            </a:r>
            <a:r>
              <a:rPr lang="en-US" altLang="zh-CN" sz="2800" b="1" dirty="0">
                <a:solidFill>
                  <a:srgbClr val="CC00FF"/>
                </a:solidFill>
                <a:latin typeface="微软雅黑" panose="020B0503020204020204" charset="-122"/>
                <a:ea typeface="微软雅黑" panose="020B0503020204020204" charset="-122"/>
              </a:rPr>
              <a:t>C</a:t>
            </a:r>
            <a:r>
              <a:rPr lang="zh-CN" altLang="en-US" sz="2800" b="1" dirty="0">
                <a:solidFill>
                  <a:srgbClr val="CC00FF"/>
                </a:solidFill>
                <a:latin typeface="微软雅黑" panose="020B0503020204020204" charset="-122"/>
                <a:ea typeface="微软雅黑" panose="020B0503020204020204" charset="-122"/>
              </a:rPr>
              <a:t>、</a:t>
            </a:r>
            <a:r>
              <a:rPr lang="en-US" altLang="zh-CN" sz="2800" b="1" dirty="0">
                <a:solidFill>
                  <a:srgbClr val="CC00FF"/>
                </a:solidFill>
                <a:latin typeface="微软雅黑" panose="020B0503020204020204" charset="-122"/>
                <a:ea typeface="微软雅黑" panose="020B0503020204020204" charset="-122"/>
              </a:rPr>
              <a:t>F </a:t>
            </a:r>
            <a:r>
              <a:rPr lang="zh-CN" altLang="en-US" sz="2800" b="1" dirty="0">
                <a:solidFill>
                  <a:srgbClr val="CC00FF"/>
                </a:solidFill>
                <a:latin typeface="微软雅黑" panose="020B0503020204020204" charset="-122"/>
                <a:ea typeface="微软雅黑" panose="020B0503020204020204" charset="-122"/>
              </a:rPr>
              <a:t>句式</a:t>
            </a:r>
            <a:r>
              <a:rPr lang="zh-CN" altLang="en-US" sz="2800" b="1" dirty="0">
                <a:solidFill>
                  <a:srgbClr val="0000FF"/>
                </a:solidFill>
                <a:latin typeface="微软雅黑" panose="020B0503020204020204" charset="-122"/>
                <a:ea typeface="微软雅黑" panose="020B0503020204020204" charset="-122"/>
              </a:rPr>
              <a:t>相似，可能会有冗余选项；</a:t>
            </a:r>
            <a:r>
              <a:rPr lang="en-US" altLang="zh-CN" sz="2800" b="1" dirty="0">
                <a:solidFill>
                  <a:srgbClr val="0000FF"/>
                </a:solidFill>
                <a:latin typeface="微软雅黑" panose="020B0503020204020204" charset="-122"/>
                <a:ea typeface="微软雅黑" panose="020B0503020204020204" charset="-122"/>
              </a:rPr>
              <a:t>2. </a:t>
            </a:r>
            <a:r>
              <a:rPr lang="en-US" altLang="zh-CN" sz="2800" b="1" dirty="0">
                <a:solidFill>
                  <a:srgbClr val="CC00FF"/>
                </a:solidFill>
                <a:latin typeface="微软雅黑" panose="020B0503020204020204" charset="-122"/>
                <a:ea typeface="微软雅黑" panose="020B0503020204020204" charset="-122"/>
              </a:rPr>
              <a:t>C</a:t>
            </a:r>
            <a:r>
              <a:rPr lang="zh-CN" altLang="en-US" sz="2800" b="1" dirty="0">
                <a:solidFill>
                  <a:srgbClr val="CC00FF"/>
                </a:solidFill>
                <a:latin typeface="微软雅黑" panose="020B0503020204020204" charset="-122"/>
                <a:ea typeface="微软雅黑" panose="020B0503020204020204" charset="-122"/>
              </a:rPr>
              <a:t>、</a:t>
            </a:r>
            <a:r>
              <a:rPr lang="en-US" altLang="zh-CN" sz="2800" b="1" dirty="0">
                <a:solidFill>
                  <a:srgbClr val="CC00FF"/>
                </a:solidFill>
                <a:latin typeface="微软雅黑" panose="020B0503020204020204" charset="-122"/>
                <a:ea typeface="微软雅黑" panose="020B0503020204020204" charset="-122"/>
              </a:rPr>
              <a:t>E</a:t>
            </a:r>
            <a:r>
              <a:rPr lang="zh-CN" altLang="en-US" sz="2800" b="1" dirty="0">
                <a:solidFill>
                  <a:srgbClr val="CC00FF"/>
                </a:solidFill>
                <a:latin typeface="微软雅黑" panose="020B0503020204020204" charset="-122"/>
                <a:ea typeface="微软雅黑" panose="020B0503020204020204" charset="-122"/>
              </a:rPr>
              <a:t>、</a:t>
            </a:r>
            <a:r>
              <a:rPr lang="en-US" altLang="zh-CN" sz="2800" b="1" dirty="0">
                <a:solidFill>
                  <a:srgbClr val="CC00FF"/>
                </a:solidFill>
                <a:latin typeface="微软雅黑" panose="020B0503020204020204" charset="-122"/>
                <a:ea typeface="微软雅黑" panose="020B0503020204020204" charset="-122"/>
              </a:rPr>
              <a:t>F</a:t>
            </a:r>
            <a:r>
              <a:rPr lang="zh-CN" altLang="en-US" sz="2800" b="1" dirty="0">
                <a:solidFill>
                  <a:srgbClr val="CC00FF"/>
                </a:solidFill>
                <a:latin typeface="微软雅黑" panose="020B0503020204020204" charset="-122"/>
                <a:ea typeface="微软雅黑" panose="020B0503020204020204" charset="-122"/>
              </a:rPr>
              <a:t>、</a:t>
            </a:r>
            <a:r>
              <a:rPr lang="en-US" altLang="zh-CN" sz="2800" b="1" dirty="0">
                <a:solidFill>
                  <a:srgbClr val="CC00FF"/>
                </a:solidFill>
                <a:latin typeface="微软雅黑" panose="020B0503020204020204" charset="-122"/>
                <a:ea typeface="微软雅黑" panose="020B0503020204020204" charset="-122"/>
              </a:rPr>
              <a:t>G</a:t>
            </a:r>
            <a:r>
              <a:rPr lang="zh-CN" altLang="en-US" sz="2800" b="1" dirty="0">
                <a:solidFill>
                  <a:srgbClr val="0000FF"/>
                </a:solidFill>
                <a:latin typeface="微软雅黑" panose="020B0503020204020204" charset="-122"/>
                <a:ea typeface="微软雅黑" panose="020B0503020204020204" charset="-122"/>
              </a:rPr>
              <a:t>均出现与首段主题相关的主题词 </a:t>
            </a:r>
            <a:r>
              <a:rPr lang="en-US" altLang="zh-CN" sz="2800" b="1" dirty="0">
                <a:solidFill>
                  <a:srgbClr val="CC00FF"/>
                </a:solidFill>
                <a:latin typeface="微软雅黑" panose="020B0503020204020204" charset="-122"/>
                <a:ea typeface="微软雅黑" panose="020B0503020204020204" charset="-122"/>
              </a:rPr>
              <a:t>online courses</a:t>
            </a:r>
            <a:r>
              <a:rPr lang="en-US" altLang="zh-CN" sz="2800" b="1" dirty="0">
                <a:solidFill>
                  <a:srgbClr val="0000FF"/>
                </a:solidFill>
                <a:latin typeface="微软雅黑" panose="020B0503020204020204" charset="-122"/>
                <a:ea typeface="微软雅黑" panose="020B0503020204020204" charset="-122"/>
              </a:rPr>
              <a:t>; 3. A </a:t>
            </a:r>
            <a:r>
              <a:rPr lang="zh-CN" altLang="en-US" sz="2800" b="1" dirty="0">
                <a:solidFill>
                  <a:srgbClr val="0000FF"/>
                </a:solidFill>
                <a:latin typeface="微软雅黑" panose="020B0503020204020204" charset="-122"/>
                <a:ea typeface="微软雅黑" panose="020B0503020204020204" charset="-122"/>
              </a:rPr>
              <a:t>选项有</a:t>
            </a:r>
            <a:r>
              <a:rPr lang="en-US" altLang="zh-CN" sz="2800" b="1" dirty="0">
                <a:solidFill>
                  <a:srgbClr val="CC00FF"/>
                </a:solidFill>
                <a:latin typeface="微软雅黑" panose="020B0503020204020204" charset="-122"/>
                <a:ea typeface="微软雅黑" panose="020B0503020204020204" charset="-122"/>
              </a:rPr>
              <a:t>But </a:t>
            </a:r>
            <a:r>
              <a:rPr lang="zh-CN" altLang="en-US" sz="2800" b="1" dirty="0">
                <a:solidFill>
                  <a:srgbClr val="CC00FF"/>
                </a:solidFill>
                <a:latin typeface="微软雅黑" panose="020B0503020204020204" charset="-122"/>
                <a:ea typeface="微软雅黑" panose="020B0503020204020204" charset="-122"/>
              </a:rPr>
              <a:t>且代词</a:t>
            </a:r>
            <a:r>
              <a:rPr lang="en-US" altLang="zh-CN" sz="2800" b="1" dirty="0">
                <a:solidFill>
                  <a:srgbClr val="CC00FF"/>
                </a:solidFill>
                <a:latin typeface="微软雅黑" panose="020B0503020204020204" charset="-122"/>
                <a:ea typeface="微软雅黑" panose="020B0503020204020204" charset="-122"/>
              </a:rPr>
              <a:t>that +deadlines</a:t>
            </a:r>
            <a:r>
              <a:rPr lang="zh-CN" altLang="en-US" sz="2800" b="1" dirty="0">
                <a:solidFill>
                  <a:srgbClr val="0000FF"/>
                </a:solidFill>
                <a:latin typeface="微软雅黑" panose="020B0503020204020204" charset="-122"/>
                <a:ea typeface="微软雅黑" panose="020B0503020204020204" charset="-122"/>
              </a:rPr>
              <a:t>加持 </a:t>
            </a:r>
            <a:r>
              <a:rPr lang="en-US" altLang="zh-CN" sz="2800" b="1" dirty="0">
                <a:solidFill>
                  <a:srgbClr val="0000FF"/>
                </a:solidFill>
                <a:latin typeface="微软雅黑" panose="020B0503020204020204" charset="-122"/>
                <a:ea typeface="微软雅黑" panose="020B0503020204020204" charset="-122"/>
              </a:rPr>
              <a:t>,</a:t>
            </a:r>
            <a:r>
              <a:rPr lang="zh-CN" altLang="en-US" sz="2800" b="1" dirty="0">
                <a:solidFill>
                  <a:srgbClr val="0000FF"/>
                </a:solidFill>
                <a:latin typeface="微软雅黑" panose="020B0503020204020204" charset="-122"/>
                <a:ea typeface="微软雅黑" panose="020B0503020204020204" charset="-122"/>
              </a:rPr>
              <a:t>可能为正确选项；</a:t>
            </a:r>
            <a:r>
              <a:rPr lang="en-US" altLang="zh-CN" sz="2800" b="1" dirty="0">
                <a:solidFill>
                  <a:srgbClr val="0000FF"/>
                </a:solidFill>
                <a:latin typeface="微软雅黑" panose="020B0503020204020204" charset="-122"/>
                <a:ea typeface="微软雅黑" panose="020B0503020204020204" charset="-122"/>
              </a:rPr>
              <a:t>D</a:t>
            </a:r>
            <a:r>
              <a:rPr lang="zh-CN" altLang="en-US" sz="2800" b="1" dirty="0">
                <a:solidFill>
                  <a:srgbClr val="0000FF"/>
                </a:solidFill>
                <a:latin typeface="微软雅黑" panose="020B0503020204020204" charset="-122"/>
                <a:ea typeface="微软雅黑" panose="020B0503020204020204" charset="-122"/>
              </a:rPr>
              <a:t>选项有</a:t>
            </a:r>
            <a:r>
              <a:rPr lang="zh-CN" altLang="en-US" sz="2800" b="1" dirty="0">
                <a:solidFill>
                  <a:srgbClr val="CC00FF"/>
                </a:solidFill>
                <a:latin typeface="微软雅黑" panose="020B0503020204020204" charset="-122"/>
                <a:ea typeface="微软雅黑" panose="020B0503020204020204" charset="-122"/>
              </a:rPr>
              <a:t>教授</a:t>
            </a:r>
            <a:r>
              <a:rPr lang="zh-CN" altLang="en-US" sz="2800" b="1" dirty="0">
                <a:solidFill>
                  <a:srgbClr val="0000FF"/>
                </a:solidFill>
                <a:latin typeface="微软雅黑" panose="020B0503020204020204" charset="-122"/>
                <a:ea typeface="微软雅黑" panose="020B0503020204020204" charset="-122"/>
              </a:rPr>
              <a:t>，与 第三段话题涉及的</a:t>
            </a:r>
            <a:r>
              <a:rPr lang="zh-CN" altLang="en-US" sz="2800" b="1" dirty="0">
                <a:solidFill>
                  <a:srgbClr val="CC00FF"/>
                </a:solidFill>
                <a:latin typeface="微软雅黑" panose="020B0503020204020204" charset="-122"/>
                <a:ea typeface="微软雅黑" panose="020B0503020204020204" charset="-122"/>
              </a:rPr>
              <a:t>人物</a:t>
            </a:r>
            <a:r>
              <a:rPr lang="zh-CN" altLang="en-US" sz="2800" b="1" dirty="0">
                <a:solidFill>
                  <a:srgbClr val="0000FF"/>
                </a:solidFill>
                <a:latin typeface="微软雅黑" panose="020B0503020204020204" charset="-122"/>
                <a:ea typeface="微软雅黑" panose="020B0503020204020204" charset="-122"/>
              </a:rPr>
              <a:t>有关； </a:t>
            </a:r>
            <a:r>
              <a:rPr lang="en-US" altLang="zh-CN" sz="2800" b="1" dirty="0">
                <a:solidFill>
                  <a:srgbClr val="0000FF"/>
                </a:solidFill>
                <a:latin typeface="微软雅黑" panose="020B0503020204020204" charset="-122"/>
                <a:ea typeface="微软雅黑" panose="020B0503020204020204" charset="-122"/>
              </a:rPr>
              <a:t>E</a:t>
            </a:r>
            <a:r>
              <a:rPr lang="zh-CN" altLang="en-US" sz="2800" b="1" dirty="0">
                <a:solidFill>
                  <a:srgbClr val="0000FF"/>
                </a:solidFill>
                <a:latin typeface="微软雅黑" panose="020B0503020204020204" charset="-122"/>
                <a:ea typeface="微软雅黑" panose="020B0503020204020204" charset="-122"/>
              </a:rPr>
              <a:t>选项根据关键词</a:t>
            </a:r>
            <a:r>
              <a:rPr lang="en-US" altLang="zh-CN" sz="2800" b="1" dirty="0">
                <a:solidFill>
                  <a:srgbClr val="CC00FF"/>
                </a:solidFill>
                <a:latin typeface="微软雅黑" panose="020B0503020204020204" charset="-122"/>
                <a:ea typeface="微软雅黑" panose="020B0503020204020204" charset="-122"/>
              </a:rPr>
              <a:t>complaint + lack human interaction </a:t>
            </a:r>
            <a:r>
              <a:rPr lang="zh-CN" altLang="en-US" sz="2800" b="1" dirty="0">
                <a:solidFill>
                  <a:srgbClr val="0000FF"/>
                </a:solidFill>
                <a:latin typeface="微软雅黑" panose="020B0503020204020204" charset="-122"/>
                <a:ea typeface="微软雅黑" panose="020B0503020204020204" charset="-122"/>
              </a:rPr>
              <a:t>可推知与</a:t>
            </a:r>
            <a:r>
              <a:rPr lang="zh-CN" altLang="en-US" sz="2800" b="1" dirty="0">
                <a:solidFill>
                  <a:srgbClr val="CC00FF"/>
                </a:solidFill>
                <a:latin typeface="微软雅黑" panose="020B0503020204020204" charset="-122"/>
                <a:ea typeface="微软雅黑" panose="020B0503020204020204" charset="-122"/>
              </a:rPr>
              <a:t>网络课程的缺点不足有关</a:t>
            </a:r>
            <a:endParaRPr lang="zh-CN" altLang="en-US" sz="2800" b="1" dirty="0">
              <a:solidFill>
                <a:srgbClr val="CC00FF"/>
              </a:solidFill>
              <a:latin typeface="微软雅黑" panose="020B0503020204020204" charset="-122"/>
              <a:ea typeface="微软雅黑" panose="020B0503020204020204" charset="-122"/>
            </a:endParaRPr>
          </a:p>
        </p:txBody>
      </p:sp>
      <p:pic>
        <p:nvPicPr>
          <p:cNvPr id="5124" name="图片 6" descr="logo横版 png"/>
          <p:cNvPicPr>
            <a:picLocks noChangeAspect="1"/>
          </p:cNvPicPr>
          <p:nvPr/>
        </p:nvPicPr>
        <p:blipFill>
          <a:blip r:embed="rId1"/>
          <a:stretch>
            <a:fillRect/>
          </a:stretch>
        </p:blipFill>
        <p:spPr>
          <a:xfrm>
            <a:off x="11477625" y="82550"/>
            <a:ext cx="608013" cy="642938"/>
          </a:xfrm>
          <a:prstGeom prst="rect">
            <a:avLst/>
          </a:prstGeom>
          <a:noFill/>
          <a:ln w="9525">
            <a:noFill/>
          </a:ln>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2"/>
          <p:cNvSpPr txBox="1"/>
          <p:nvPr/>
        </p:nvSpPr>
        <p:spPr>
          <a:xfrm>
            <a:off x="71399" y="2485360"/>
            <a:ext cx="12041823" cy="3975075"/>
          </a:xfrm>
          <a:prstGeom prst="rect">
            <a:avLst/>
          </a:prstGeom>
          <a:solidFill>
            <a:schemeClr val="bg1"/>
          </a:solidFill>
          <a:ln>
            <a:solidFill>
              <a:schemeClr val="accent6">
                <a:lumMod val="75000"/>
              </a:schemeClr>
            </a:solidFill>
          </a:ln>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2500"/>
              </a:lnSpc>
              <a:buFont typeface="Arial" panose="020B0604020202020204" pitchFamily="34" charset="0"/>
              <a:buNone/>
            </a:pPr>
            <a:r>
              <a:rPr lang="en-US" altLang="zh-CN" dirty="0">
                <a:latin typeface="Times New Roman" panose="02020603050405020304" pitchFamily="18" charset="0"/>
                <a:cs typeface="Times New Roman" panose="02020603050405020304" pitchFamily="18" charset="0"/>
              </a:rPr>
              <a:t>A. </a:t>
            </a:r>
            <a:r>
              <a:rPr lang="en-US" altLang="zh-CN" b="1" dirty="0">
                <a:latin typeface="Times New Roman" panose="02020603050405020304" pitchFamily="18" charset="0"/>
                <a:cs typeface="Times New Roman" panose="02020603050405020304" pitchFamily="18" charset="0"/>
              </a:rPr>
              <a:t>But</a:t>
            </a:r>
            <a:r>
              <a:rPr lang="en-US" altLang="zh-CN" dirty="0">
                <a:latin typeface="Times New Roman" panose="02020603050405020304" pitchFamily="18" charset="0"/>
                <a:cs typeface="Times New Roman" panose="02020603050405020304" pitchFamily="18" charset="0"/>
              </a:rPr>
              <a:t> </a:t>
            </a:r>
            <a:r>
              <a:rPr lang="en-US" altLang="zh-CN" dirty="0">
                <a:solidFill>
                  <a:srgbClr val="CC00FF"/>
                </a:solidFill>
                <a:latin typeface="Times New Roman" panose="02020603050405020304" pitchFamily="18" charset="0"/>
                <a:cs typeface="Times New Roman" panose="02020603050405020304" pitchFamily="18" charset="0"/>
              </a:rPr>
              <a:t>that</a:t>
            </a:r>
            <a:r>
              <a:rPr lang="en-US" altLang="zh-CN" dirty="0">
                <a:latin typeface="Times New Roman" panose="02020603050405020304" pitchFamily="18" charset="0"/>
                <a:cs typeface="Times New Roman" panose="02020603050405020304" pitchFamily="18" charset="0"/>
              </a:rPr>
              <a:t> </a:t>
            </a:r>
            <a:r>
              <a:rPr lang="en-US" altLang="zh-CN" dirty="0">
                <a:solidFill>
                  <a:srgbClr val="FF0000"/>
                </a:solidFill>
                <a:latin typeface="Times New Roman" panose="02020603050405020304" pitchFamily="18" charset="0"/>
                <a:cs typeface="Times New Roman" panose="02020603050405020304" pitchFamily="18" charset="0"/>
              </a:rPr>
              <a:t>doesn’t mean </a:t>
            </a:r>
            <a:r>
              <a:rPr lang="en-US" altLang="zh-CN" dirty="0">
                <a:latin typeface="Times New Roman" panose="02020603050405020304" pitchFamily="18" charset="0"/>
                <a:cs typeface="Times New Roman" panose="02020603050405020304" pitchFamily="18" charset="0"/>
              </a:rPr>
              <a:t>there aren’t </a:t>
            </a:r>
            <a:r>
              <a:rPr lang="en-US" altLang="zh-CN" dirty="0">
                <a:solidFill>
                  <a:srgbClr val="CC00FF"/>
                </a:solidFill>
                <a:latin typeface="Times New Roman" panose="02020603050405020304" pitchFamily="18" charset="0"/>
                <a:cs typeface="Times New Roman" panose="02020603050405020304" pitchFamily="18" charset="0"/>
              </a:rPr>
              <a:t>deadlines.</a:t>
            </a:r>
            <a:endParaRPr lang="en-US" altLang="zh-CN" dirty="0">
              <a:solidFill>
                <a:srgbClr val="CC00FF"/>
              </a:solidFill>
              <a:latin typeface="Times New Roman" panose="02020603050405020304" pitchFamily="18" charset="0"/>
              <a:cs typeface="Times New Roman" panose="02020603050405020304" pitchFamily="18" charset="0"/>
            </a:endParaRPr>
          </a:p>
          <a:p>
            <a:pPr marL="0" indent="0">
              <a:lnSpc>
                <a:spcPts val="2500"/>
              </a:lnSpc>
              <a:buFont typeface="Arial" panose="020B0604020202020204" pitchFamily="34" charset="0"/>
              <a:buNone/>
            </a:pPr>
            <a:r>
              <a:rPr lang="en-US" altLang="zh-CN" dirty="0">
                <a:latin typeface="Times New Roman" panose="02020603050405020304" pitchFamily="18" charset="0"/>
                <a:cs typeface="Times New Roman" panose="02020603050405020304" pitchFamily="18" charset="0"/>
              </a:rPr>
              <a:t>B. </a:t>
            </a:r>
            <a:r>
              <a:rPr lang="en-US" altLang="zh-CN" dirty="0">
                <a:solidFill>
                  <a:srgbClr val="CC00FF"/>
                </a:solidFill>
                <a:latin typeface="Times New Roman" panose="02020603050405020304" pitchFamily="18" charset="0"/>
                <a:cs typeface="Times New Roman" panose="02020603050405020304" pitchFamily="18" charset="0"/>
              </a:rPr>
              <a:t>Your motivation </a:t>
            </a:r>
            <a:r>
              <a:rPr lang="en-US" altLang="zh-CN" dirty="0">
                <a:latin typeface="Times New Roman" panose="02020603050405020304" pitchFamily="18" charset="0"/>
                <a:cs typeface="Times New Roman" panose="02020603050405020304" pitchFamily="18" charset="0"/>
              </a:rPr>
              <a:t>should be </a:t>
            </a:r>
            <a:r>
              <a:rPr lang="en-US" altLang="zh-CN" dirty="0">
                <a:solidFill>
                  <a:srgbClr val="CC00FF"/>
                </a:solidFill>
                <a:latin typeface="Times New Roman" panose="02020603050405020304" pitchFamily="18" charset="0"/>
                <a:cs typeface="Times New Roman" panose="02020603050405020304" pitchFamily="18" charset="0"/>
              </a:rPr>
              <a:t>your main concern.</a:t>
            </a:r>
            <a:endParaRPr lang="en-US" altLang="zh-CN" dirty="0">
              <a:solidFill>
                <a:srgbClr val="CC00FF"/>
              </a:solidFill>
              <a:latin typeface="Times New Roman" panose="02020603050405020304" pitchFamily="18" charset="0"/>
              <a:cs typeface="Times New Roman" panose="02020603050405020304" pitchFamily="18" charset="0"/>
            </a:endParaRPr>
          </a:p>
          <a:p>
            <a:pPr marL="0" indent="0">
              <a:lnSpc>
                <a:spcPts val="2500"/>
              </a:lnSpc>
              <a:buFont typeface="Arial" panose="020B0604020202020204" pitchFamily="34" charset="0"/>
              <a:buNone/>
            </a:pPr>
            <a:r>
              <a:rPr lang="en-US" altLang="zh-CN" dirty="0">
                <a:latin typeface="Times New Roman" panose="02020603050405020304" pitchFamily="18" charset="0"/>
                <a:cs typeface="Times New Roman" panose="02020603050405020304" pitchFamily="18" charset="0"/>
              </a:rPr>
              <a:t>C. Do you know that </a:t>
            </a:r>
            <a:r>
              <a:rPr lang="en-US" altLang="zh-CN" dirty="0">
                <a:solidFill>
                  <a:srgbClr val="CC00FF"/>
                </a:solidFill>
                <a:latin typeface="Times New Roman" panose="02020603050405020304" pitchFamily="18" charset="0"/>
                <a:cs typeface="Times New Roman" panose="02020603050405020304" pitchFamily="18" charset="0"/>
              </a:rPr>
              <a:t>online courses </a:t>
            </a:r>
            <a:r>
              <a:rPr lang="en-US" altLang="zh-CN" dirty="0">
                <a:latin typeface="Times New Roman" panose="02020603050405020304" pitchFamily="18" charset="0"/>
                <a:cs typeface="Times New Roman" panose="02020603050405020304" pitchFamily="18" charset="0"/>
              </a:rPr>
              <a:t>are also part of your education?</a:t>
            </a:r>
            <a:endParaRPr lang="en-US" altLang="zh-CN" dirty="0">
              <a:latin typeface="Times New Roman" panose="02020603050405020304" pitchFamily="18" charset="0"/>
              <a:cs typeface="Times New Roman" panose="02020603050405020304" pitchFamily="18" charset="0"/>
            </a:endParaRPr>
          </a:p>
          <a:p>
            <a:pPr marL="0" indent="0">
              <a:lnSpc>
                <a:spcPts val="2500"/>
              </a:lnSpc>
              <a:buFont typeface="Arial" panose="020B0604020202020204" pitchFamily="34" charset="0"/>
              <a:buNone/>
            </a:pPr>
            <a:r>
              <a:rPr lang="en-US" altLang="zh-CN" dirty="0">
                <a:latin typeface="Times New Roman" panose="02020603050405020304" pitchFamily="18" charset="0"/>
                <a:cs typeface="Times New Roman" panose="02020603050405020304" pitchFamily="18" charset="0"/>
              </a:rPr>
              <a:t>D. </a:t>
            </a:r>
            <a:r>
              <a:rPr lang="en-US" altLang="zh-CN" dirty="0">
                <a:solidFill>
                  <a:srgbClr val="CC00FF"/>
                </a:solidFill>
                <a:latin typeface="Times New Roman" panose="02020603050405020304" pitchFamily="18" charset="0"/>
                <a:cs typeface="Times New Roman" panose="02020603050405020304" pitchFamily="18" charset="0"/>
              </a:rPr>
              <a:t>Professor Alex Davidson </a:t>
            </a:r>
            <a:r>
              <a:rPr lang="en-US" altLang="zh-CN" dirty="0">
                <a:solidFill>
                  <a:srgbClr val="FF0000"/>
                </a:solidFill>
                <a:latin typeface="Times New Roman" panose="02020603050405020304" pitchFamily="18" charset="0"/>
                <a:cs typeface="Times New Roman" panose="02020603050405020304" pitchFamily="18" charset="0"/>
              </a:rPr>
              <a:t>teaches the same course </a:t>
            </a:r>
            <a:r>
              <a:rPr lang="en-US" altLang="zh-CN" dirty="0">
                <a:latin typeface="Times New Roman" panose="02020603050405020304" pitchFamily="18" charset="0"/>
                <a:cs typeface="Times New Roman" panose="02020603050405020304" pitchFamily="18" charset="0"/>
              </a:rPr>
              <a:t>in person and online.</a:t>
            </a:r>
            <a:endParaRPr lang="en-US" altLang="zh-CN" dirty="0">
              <a:latin typeface="Times New Roman" panose="02020603050405020304" pitchFamily="18" charset="0"/>
              <a:cs typeface="Times New Roman" panose="02020603050405020304" pitchFamily="18" charset="0"/>
            </a:endParaRPr>
          </a:p>
          <a:p>
            <a:pPr marL="0" indent="0">
              <a:lnSpc>
                <a:spcPts val="2500"/>
              </a:lnSpc>
              <a:buFont typeface="Arial" panose="020B0604020202020204" pitchFamily="34" charset="0"/>
              <a:buNone/>
            </a:pPr>
            <a:r>
              <a:rPr lang="en-US" altLang="zh-CN" dirty="0">
                <a:latin typeface="Times New Roman" panose="02020603050405020304" pitchFamily="18" charset="0"/>
                <a:cs typeface="Times New Roman" panose="02020603050405020304" pitchFamily="18" charset="0"/>
              </a:rPr>
              <a:t>E. </a:t>
            </a:r>
            <a:r>
              <a:rPr lang="en-US" altLang="zh-CN" dirty="0">
                <a:solidFill>
                  <a:srgbClr val="CC00FF"/>
                </a:solidFill>
                <a:latin typeface="Times New Roman" panose="02020603050405020304" pitchFamily="18" charset="0"/>
                <a:cs typeface="Times New Roman" panose="02020603050405020304" pitchFamily="18" charset="0"/>
              </a:rPr>
              <a:t>The chief complaint </a:t>
            </a:r>
            <a:r>
              <a:rPr lang="en-US" altLang="zh-CN" dirty="0">
                <a:latin typeface="Times New Roman" panose="02020603050405020304" pitchFamily="18" charset="0"/>
                <a:cs typeface="Times New Roman" panose="02020603050405020304" pitchFamily="18" charset="0"/>
              </a:rPr>
              <a:t>about online courses is that they </a:t>
            </a:r>
            <a:r>
              <a:rPr lang="en-US" altLang="zh-CN" dirty="0">
                <a:solidFill>
                  <a:srgbClr val="CC00FF"/>
                </a:solidFill>
                <a:latin typeface="Times New Roman" panose="02020603050405020304" pitchFamily="18" charset="0"/>
                <a:cs typeface="Times New Roman" panose="02020603050405020304" pitchFamily="18" charset="0"/>
              </a:rPr>
              <a:t>lack human interaction.</a:t>
            </a:r>
            <a:endParaRPr lang="en-US" altLang="zh-CN" dirty="0">
              <a:solidFill>
                <a:srgbClr val="CC00FF"/>
              </a:solidFill>
              <a:latin typeface="Times New Roman" panose="02020603050405020304" pitchFamily="18" charset="0"/>
              <a:cs typeface="Times New Roman" panose="02020603050405020304" pitchFamily="18" charset="0"/>
            </a:endParaRPr>
          </a:p>
          <a:p>
            <a:pPr marL="0" indent="0">
              <a:lnSpc>
                <a:spcPts val="2500"/>
              </a:lnSpc>
              <a:buFont typeface="Arial" panose="020B0604020202020204" pitchFamily="34" charset="0"/>
              <a:buNone/>
            </a:pPr>
            <a:r>
              <a:rPr lang="en-US" altLang="zh-CN" dirty="0">
                <a:latin typeface="Times New Roman" panose="02020603050405020304" pitchFamily="18" charset="0"/>
                <a:cs typeface="Times New Roman" panose="02020603050405020304" pitchFamily="18" charset="0"/>
              </a:rPr>
              <a:t>F. If you take an online course, what can you do to ensure the best possible grade?</a:t>
            </a:r>
            <a:endParaRPr lang="en-US" altLang="zh-CN" dirty="0">
              <a:latin typeface="Times New Roman" panose="02020603050405020304" pitchFamily="18" charset="0"/>
              <a:cs typeface="Times New Roman" panose="02020603050405020304" pitchFamily="18" charset="0"/>
            </a:endParaRPr>
          </a:p>
          <a:p>
            <a:pPr marL="0" indent="0">
              <a:lnSpc>
                <a:spcPts val="2500"/>
              </a:lnSpc>
              <a:buFont typeface="Arial" panose="020B0604020202020204" pitchFamily="34" charset="0"/>
              <a:buNone/>
            </a:pPr>
            <a:r>
              <a:rPr lang="en-US" altLang="zh-CN" dirty="0">
                <a:latin typeface="Times New Roman" panose="02020603050405020304" pitchFamily="18" charset="0"/>
                <a:cs typeface="Times New Roman" panose="02020603050405020304" pitchFamily="18" charset="0"/>
              </a:rPr>
              <a:t>G. A survey found that 29 percent of </a:t>
            </a:r>
            <a:r>
              <a:rPr lang="en-US" altLang="zh-CN" dirty="0">
                <a:solidFill>
                  <a:srgbClr val="CC00FF"/>
                </a:solidFill>
                <a:latin typeface="Times New Roman" panose="02020603050405020304" pitchFamily="18" charset="0"/>
                <a:cs typeface="Times New Roman" panose="02020603050405020304" pitchFamily="18" charset="0"/>
              </a:rPr>
              <a:t>college students </a:t>
            </a:r>
            <a:r>
              <a:rPr lang="en-US" altLang="zh-CN" dirty="0">
                <a:latin typeface="Times New Roman" panose="02020603050405020304" pitchFamily="18" charset="0"/>
                <a:cs typeface="Times New Roman" panose="02020603050405020304" pitchFamily="18" charset="0"/>
              </a:rPr>
              <a:t>registered for </a:t>
            </a:r>
            <a:r>
              <a:rPr lang="en-US" altLang="zh-CN" dirty="0">
                <a:solidFill>
                  <a:srgbClr val="CC00FF"/>
                </a:solidFill>
                <a:latin typeface="Times New Roman" panose="02020603050405020304" pitchFamily="18" charset="0"/>
                <a:cs typeface="Times New Roman" panose="02020603050405020304" pitchFamily="18" charset="0"/>
              </a:rPr>
              <a:t>online courses.</a:t>
            </a:r>
            <a:endParaRPr lang="en-US" altLang="zh-CN" dirty="0">
              <a:solidFill>
                <a:srgbClr val="CC00FF"/>
              </a:solidFill>
              <a:latin typeface="Times New Roman" panose="02020603050405020304" pitchFamily="18" charset="0"/>
              <a:cs typeface="Times New Roman" panose="02020603050405020304" pitchFamily="18" charset="0"/>
            </a:endParaRPr>
          </a:p>
          <a:p>
            <a:pPr marL="0" indent="0">
              <a:lnSpc>
                <a:spcPts val="3340"/>
              </a:lnSpc>
              <a:buFont typeface="Arial" panose="020B0604020202020204" pitchFamily="34" charset="0"/>
              <a:buNone/>
            </a:pPr>
            <a:endParaRPr lang="en-US" altLang="zh-CN" dirty="0">
              <a:latin typeface="Times New Roman" panose="02020603050405020304" pitchFamily="18" charset="0"/>
              <a:cs typeface="Times New Roman" panose="02020603050405020304" pitchFamily="18" charset="0"/>
            </a:endParaRPr>
          </a:p>
          <a:p>
            <a:pPr>
              <a:lnSpc>
                <a:spcPts val="3340"/>
              </a:lnSpc>
            </a:pPr>
            <a:endParaRPr lang="en-US" altLang="zh-CN" dirty="0">
              <a:latin typeface="Times New Roman" panose="02020603050405020304" pitchFamily="18" charset="0"/>
              <a:cs typeface="Times New Roman" panose="02020603050405020304" pitchFamily="18" charset="0"/>
            </a:endParaRPr>
          </a:p>
        </p:txBody>
      </p:sp>
      <p:sp>
        <p:nvSpPr>
          <p:cNvPr id="3" name="内容占位符 2"/>
          <p:cNvSpPr>
            <a:spLocks noGrp="1"/>
          </p:cNvSpPr>
          <p:nvPr>
            <p:custDataLst>
              <p:tags r:id="rId1"/>
            </p:custDataLst>
          </p:nvPr>
        </p:nvSpPr>
        <p:spPr>
          <a:xfrm>
            <a:off x="150177" y="49701"/>
            <a:ext cx="11935805" cy="1749282"/>
          </a:xfrm>
          <a:prstGeom prst="rect">
            <a:avLst/>
          </a:prstGeom>
          <a:solidFill>
            <a:schemeClr val="bg1"/>
          </a:solidFill>
        </p:spPr>
        <p:txBody>
          <a:bodyPr vert="horz" lIns="91440" tIns="45720" rIns="91440" bIns="45720" rtlCol="0"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defTabSz="457200">
              <a:lnSpc>
                <a:spcPct val="100000"/>
              </a:lnSpc>
              <a:spcBef>
                <a:spcPct val="20000"/>
              </a:spcBef>
              <a:spcAft>
                <a:spcPts val="600"/>
              </a:spcAft>
              <a:buClr>
                <a:schemeClr val="tx1"/>
              </a:buClr>
              <a:buSzPct val="80000"/>
              <a:buNone/>
              <a:defRPr/>
            </a:pPr>
            <a:r>
              <a:rPr kumimoji="0" lang="en-US" altLang="zh-CN" sz="3200" i="0" strike="noStrike" kern="100" cap="none" spc="0" normalizeH="0" baseline="0" noProof="0" dirty="0">
                <a:ln>
                  <a:noFill/>
                </a:ln>
                <a:effectLst/>
                <a:uLnTx/>
                <a:uFillTx/>
                <a:latin typeface="Times New Roman" panose="02020603050405020304" pitchFamily="18" charset="0"/>
                <a:cs typeface="Times New Roman" panose="02020603050405020304" pitchFamily="18" charset="0"/>
              </a:rPr>
              <a:t>                             </a:t>
            </a:r>
            <a:endParaRPr lang="en-US" altLang="zh-CN" sz="3200" b="1" kern="100" dirty="0">
              <a:solidFill>
                <a:srgbClr val="CC00FF"/>
              </a:solidFill>
              <a:latin typeface="Times New Roman" panose="02020603050405020304" pitchFamily="18" charset="0"/>
              <a:cs typeface="Times New Roman" panose="02020603050405020304" pitchFamily="18" charset="0"/>
            </a:endParaRPr>
          </a:p>
          <a:p>
            <a:pPr marL="0" indent="0" algn="just" defTabSz="457200">
              <a:lnSpc>
                <a:spcPct val="100000"/>
              </a:lnSpc>
              <a:spcBef>
                <a:spcPct val="20000"/>
              </a:spcBef>
              <a:spcAft>
                <a:spcPts val="600"/>
              </a:spcAft>
              <a:buClr>
                <a:schemeClr val="tx1"/>
              </a:buClr>
              <a:buSzPct val="80000"/>
              <a:buNone/>
              <a:defRPr/>
            </a:pPr>
            <a:r>
              <a:rPr lang="en-US" altLang="zh-CN" sz="3200" dirty="0">
                <a:latin typeface="Times New Roman" panose="02020603050405020304" pitchFamily="18" charset="0"/>
                <a:cs typeface="Times New Roman" panose="02020603050405020304" pitchFamily="18" charset="0"/>
              </a:rPr>
              <a:t>      In the past few years, </a:t>
            </a:r>
            <a:r>
              <a:rPr lang="en-US" altLang="zh-CN" sz="3200" dirty="0">
                <a:solidFill>
                  <a:srgbClr val="CC00FF"/>
                </a:solidFill>
                <a:latin typeface="Times New Roman" panose="02020603050405020304" pitchFamily="18" charset="0"/>
                <a:cs typeface="Times New Roman" panose="02020603050405020304" pitchFamily="18" charset="0"/>
              </a:rPr>
              <a:t>online learning </a:t>
            </a:r>
            <a:r>
              <a:rPr lang="en-US" altLang="zh-CN" sz="3200" dirty="0">
                <a:latin typeface="Times New Roman" panose="02020603050405020304" pitchFamily="18" charset="0"/>
                <a:cs typeface="Times New Roman" panose="02020603050405020304" pitchFamily="18" charset="0"/>
              </a:rPr>
              <a:t>has become </a:t>
            </a:r>
            <a:r>
              <a:rPr lang="en-US" altLang="zh-CN" sz="3200" dirty="0">
                <a:solidFill>
                  <a:srgbClr val="CC00FF"/>
                </a:solidFill>
                <a:latin typeface="Times New Roman" panose="02020603050405020304" pitchFamily="18" charset="0"/>
                <a:cs typeface="Times New Roman" panose="02020603050405020304" pitchFamily="18" charset="0"/>
              </a:rPr>
              <a:t>a significant part of the university and college experience.   </a:t>
            </a:r>
            <a:r>
              <a:rPr lang="en-US" altLang="zh-CN" sz="3200" u="sng" dirty="0">
                <a:solidFill>
                  <a:srgbClr val="CC00FF"/>
                </a:solidFill>
                <a:latin typeface="Times New Roman" panose="02020603050405020304" pitchFamily="18" charset="0"/>
                <a:cs typeface="Times New Roman" panose="02020603050405020304" pitchFamily="18" charset="0"/>
              </a:rPr>
              <a:t>     </a:t>
            </a:r>
            <a:r>
              <a:rPr lang="en-US" altLang="zh-CN" sz="3200" u="sng" dirty="0">
                <a:latin typeface="Times New Roman" panose="02020603050405020304" pitchFamily="18" charset="0"/>
                <a:cs typeface="Times New Roman" panose="02020603050405020304" pitchFamily="18" charset="0"/>
              </a:rPr>
              <a:t>36.     </a:t>
            </a:r>
            <a:r>
              <a:rPr lang="en-US" altLang="zh-CN" sz="3200" dirty="0">
                <a:latin typeface="Times New Roman" panose="02020603050405020304" pitchFamily="18" charset="0"/>
                <a:cs typeface="Times New Roman" panose="02020603050405020304" pitchFamily="18" charset="0"/>
              </a:rPr>
              <a:t>But are all online courses created equal? How can </a:t>
            </a:r>
            <a:r>
              <a:rPr lang="en-US" altLang="zh-CN" sz="3200" b="1" dirty="0">
                <a:solidFill>
                  <a:srgbClr val="C00000"/>
                </a:solidFill>
                <a:latin typeface="Times New Roman" panose="02020603050405020304" pitchFamily="18" charset="0"/>
                <a:cs typeface="Times New Roman" panose="02020603050405020304" pitchFamily="18" charset="0"/>
              </a:rPr>
              <a:t>you</a:t>
            </a:r>
            <a:r>
              <a:rPr lang="en-US" altLang="zh-CN" sz="3200" dirty="0">
                <a:latin typeface="Times New Roman" panose="02020603050405020304" pitchFamily="18" charset="0"/>
                <a:cs typeface="Times New Roman" panose="02020603050405020304" pitchFamily="18" charset="0"/>
              </a:rPr>
              <a:t> be sure that digital learning is right for </a:t>
            </a:r>
            <a:r>
              <a:rPr lang="en-US" altLang="zh-CN" sz="3200" b="1" dirty="0">
                <a:solidFill>
                  <a:srgbClr val="C00000"/>
                </a:solidFill>
                <a:latin typeface="Times New Roman" panose="02020603050405020304" pitchFamily="18" charset="0"/>
                <a:cs typeface="Times New Roman" panose="02020603050405020304" pitchFamily="18" charset="0"/>
              </a:rPr>
              <a:t>you</a:t>
            </a:r>
            <a:r>
              <a:rPr lang="en-US" altLang="zh-CN" sz="3200" dirty="0">
                <a:latin typeface="Times New Roman" panose="02020603050405020304" pitchFamily="18" charset="0"/>
                <a:cs typeface="Times New Roman" panose="02020603050405020304" pitchFamily="18" charset="0"/>
              </a:rPr>
              <a:t>?  </a:t>
            </a:r>
            <a:r>
              <a:rPr lang="en-US" altLang="zh-CN" sz="3200" u="sng" dirty="0">
                <a:latin typeface="Times New Roman" panose="02020603050405020304" pitchFamily="18" charset="0"/>
                <a:cs typeface="Times New Roman" panose="02020603050405020304" pitchFamily="18" charset="0"/>
              </a:rPr>
              <a:t>      37.     </a:t>
            </a:r>
            <a:r>
              <a:rPr lang="en-US" altLang="zh-CN" sz="3200" dirty="0">
                <a:latin typeface="Times New Roman" panose="02020603050405020304" pitchFamily="18" charset="0"/>
                <a:cs typeface="Times New Roman" panose="02020603050405020304" pitchFamily="18" charset="0"/>
              </a:rPr>
              <a:t>We interviewed students and professors to get their advice about online courses.</a:t>
            </a:r>
            <a:endParaRPr lang="en-US" altLang="zh-CN" sz="3200" kern="100" dirty="0">
              <a:solidFill>
                <a:srgbClr val="CC00FF"/>
              </a:solidFill>
              <a:latin typeface="Times New Roman" panose="02020603050405020304" pitchFamily="18" charset="0"/>
              <a:cs typeface="Times New Roman" panose="02020603050405020304" pitchFamily="18" charset="0"/>
            </a:endParaRPr>
          </a:p>
        </p:txBody>
      </p:sp>
      <p:sp>
        <p:nvSpPr>
          <p:cNvPr id="2" name="文本框 1"/>
          <p:cNvSpPr txBox="1"/>
          <p:nvPr>
            <p:custDataLst>
              <p:tags r:id="rId2"/>
            </p:custDataLst>
          </p:nvPr>
        </p:nvSpPr>
        <p:spPr>
          <a:xfrm>
            <a:off x="70665" y="5658996"/>
            <a:ext cx="12041823" cy="1384995"/>
          </a:xfrm>
          <a:prstGeom prst="rect">
            <a:avLst/>
          </a:prstGeom>
          <a:solidFill>
            <a:schemeClr val="bg1"/>
          </a:solidFill>
          <a:ln w="28575">
            <a:solidFill>
              <a:schemeClr val="accent1"/>
            </a:solidFill>
          </a:ln>
        </p:spPr>
        <p:txBody>
          <a:bodyPr wrap="square" rtlCol="0">
            <a:spAutoFit/>
          </a:bodyPr>
          <a:lstStyle/>
          <a:p>
            <a:pPr algn="ctr"/>
            <a:r>
              <a:rPr lang="en-US" altLang="zh-CN" sz="2800" b="1" dirty="0">
                <a:solidFill>
                  <a:srgbClr val="FF0000"/>
                </a:solidFill>
                <a:ea typeface="等线" panose="02010600030101010101" pitchFamily="2" charset="-122"/>
                <a:cs typeface="等线" panose="02010600030101010101" pitchFamily="2" charset="-122"/>
                <a:sym typeface="+mn-ea"/>
              </a:rPr>
              <a:t>36 </a:t>
            </a:r>
            <a:r>
              <a:rPr lang="zh-CN" altLang="en-US" sz="2800" b="1" dirty="0">
                <a:solidFill>
                  <a:srgbClr val="FF0000"/>
                </a:solidFill>
                <a:ea typeface="等线" panose="02010600030101010101" pitchFamily="2" charset="-122"/>
                <a:cs typeface="等线" panose="02010600030101010101" pitchFamily="2" charset="-122"/>
                <a:sym typeface="+mn-ea"/>
              </a:rPr>
              <a:t>段中题： </a:t>
            </a:r>
            <a:r>
              <a:rPr lang="en-US" altLang="zh-CN" sz="2800" b="1" dirty="0">
                <a:solidFill>
                  <a:srgbClr val="CC00FF"/>
                </a:solidFill>
                <a:latin typeface="微软雅黑" panose="020B0503020204020204" charset="-122"/>
                <a:ea typeface="微软雅黑" panose="020B0503020204020204" charset="-122"/>
              </a:rPr>
              <a:t>C</a:t>
            </a:r>
            <a:r>
              <a:rPr lang="zh-CN" altLang="en-US" sz="2800" b="1" dirty="0">
                <a:solidFill>
                  <a:srgbClr val="CC00FF"/>
                </a:solidFill>
                <a:latin typeface="微软雅黑" panose="020B0503020204020204" charset="-122"/>
                <a:ea typeface="微软雅黑" panose="020B0503020204020204" charset="-122"/>
              </a:rPr>
              <a:t>、</a:t>
            </a:r>
            <a:r>
              <a:rPr lang="en-US" altLang="zh-CN" sz="2800" b="1" dirty="0">
                <a:solidFill>
                  <a:srgbClr val="CC00FF"/>
                </a:solidFill>
                <a:latin typeface="微软雅黑" panose="020B0503020204020204" charset="-122"/>
                <a:ea typeface="微软雅黑" panose="020B0503020204020204" charset="-122"/>
              </a:rPr>
              <a:t>E</a:t>
            </a:r>
            <a:r>
              <a:rPr lang="zh-CN" altLang="en-US" sz="2800" b="1" dirty="0">
                <a:solidFill>
                  <a:srgbClr val="CC00FF"/>
                </a:solidFill>
                <a:latin typeface="微软雅黑" panose="020B0503020204020204" charset="-122"/>
                <a:ea typeface="微软雅黑" panose="020B0503020204020204" charset="-122"/>
              </a:rPr>
              <a:t>、</a:t>
            </a:r>
            <a:r>
              <a:rPr lang="en-US" altLang="zh-CN" sz="2800" b="1" dirty="0">
                <a:solidFill>
                  <a:srgbClr val="CC00FF"/>
                </a:solidFill>
                <a:latin typeface="微软雅黑" panose="020B0503020204020204" charset="-122"/>
                <a:ea typeface="微软雅黑" panose="020B0503020204020204" charset="-122"/>
              </a:rPr>
              <a:t>F</a:t>
            </a:r>
            <a:r>
              <a:rPr lang="zh-CN" altLang="en-US" sz="2800" b="1" dirty="0">
                <a:solidFill>
                  <a:srgbClr val="CC00FF"/>
                </a:solidFill>
                <a:latin typeface="微软雅黑" panose="020B0503020204020204" charset="-122"/>
                <a:ea typeface="微软雅黑" panose="020B0503020204020204" charset="-122"/>
              </a:rPr>
              <a:t>、</a:t>
            </a:r>
            <a:r>
              <a:rPr lang="en-US" altLang="zh-CN" sz="2800" b="1" dirty="0">
                <a:solidFill>
                  <a:srgbClr val="CC00FF"/>
                </a:solidFill>
                <a:latin typeface="微软雅黑" panose="020B0503020204020204" charset="-122"/>
                <a:ea typeface="微软雅黑" panose="020B0503020204020204" charset="-122"/>
              </a:rPr>
              <a:t>G</a:t>
            </a:r>
            <a:r>
              <a:rPr lang="zh-CN" altLang="en-US" sz="2800" b="1" dirty="0">
                <a:solidFill>
                  <a:srgbClr val="0000FF"/>
                </a:solidFill>
                <a:latin typeface="微软雅黑" panose="020B0503020204020204" charset="-122"/>
                <a:ea typeface="微软雅黑" panose="020B0503020204020204" charset="-122"/>
              </a:rPr>
              <a:t>均出现与首段主题相关的主题词 </a:t>
            </a:r>
            <a:r>
              <a:rPr lang="en-US" altLang="zh-CN" sz="2800" b="1" dirty="0">
                <a:solidFill>
                  <a:srgbClr val="CC00FF"/>
                </a:solidFill>
                <a:latin typeface="微软雅黑" panose="020B0503020204020204" charset="-122"/>
                <a:ea typeface="微软雅黑" panose="020B0503020204020204" charset="-122"/>
              </a:rPr>
              <a:t>online courses</a:t>
            </a:r>
            <a:r>
              <a:rPr lang="en-US" altLang="zh-CN" sz="2800" b="1" dirty="0">
                <a:solidFill>
                  <a:srgbClr val="0000FF"/>
                </a:solidFill>
                <a:latin typeface="微软雅黑" panose="020B0503020204020204" charset="-122"/>
                <a:ea typeface="微软雅黑" panose="020B0503020204020204" charset="-122"/>
              </a:rPr>
              <a:t>;</a:t>
            </a:r>
            <a:endParaRPr lang="en-US" altLang="zh-CN" sz="2800" b="1" dirty="0">
              <a:solidFill>
                <a:srgbClr val="0000FF"/>
              </a:solidFill>
              <a:latin typeface="微软雅黑" panose="020B0503020204020204" charset="-122"/>
              <a:ea typeface="微软雅黑" panose="020B0503020204020204" charset="-122"/>
            </a:endParaRPr>
          </a:p>
          <a:p>
            <a:pPr algn="ctr"/>
            <a:r>
              <a:rPr lang="zh-CN" altLang="en-US" sz="2800" b="1" dirty="0">
                <a:solidFill>
                  <a:srgbClr val="0000FF"/>
                </a:solidFill>
                <a:latin typeface="微软雅黑" panose="020B0503020204020204" charset="-122"/>
                <a:ea typeface="微软雅黑" panose="020B0503020204020204" charset="-122"/>
              </a:rPr>
              <a:t>用研究发现来例证大学生网络课程已经成为大学学习经历的重要部分。</a:t>
            </a:r>
            <a:endParaRPr lang="en-US" altLang="zh-CN" sz="2800" b="1" dirty="0">
              <a:solidFill>
                <a:srgbClr val="0000FF"/>
              </a:solidFill>
              <a:latin typeface="微软雅黑" panose="020B0503020204020204" charset="-122"/>
              <a:ea typeface="微软雅黑" panose="020B0503020204020204" charset="-122"/>
            </a:endParaRPr>
          </a:p>
          <a:p>
            <a:pPr algn="ctr"/>
            <a:r>
              <a:rPr lang="en-US" altLang="zh-CN" sz="2800" b="1" dirty="0">
                <a:solidFill>
                  <a:srgbClr val="0000FF"/>
                </a:solidFill>
                <a:latin typeface="微软雅黑" panose="020B0503020204020204" charset="-122"/>
                <a:ea typeface="微软雅黑" panose="020B0503020204020204" charset="-122"/>
              </a:rPr>
              <a:t> </a:t>
            </a:r>
            <a:endParaRPr lang="zh-CN" altLang="en-US" sz="2800" b="1" dirty="0">
              <a:solidFill>
                <a:srgbClr val="FF0000"/>
              </a:solidFill>
              <a:ea typeface="等线" panose="02010600030101010101" pitchFamily="2" charset="-122"/>
              <a:cs typeface="等线" panose="02010600030101010101" pitchFamily="2" charset="-122"/>
              <a:sym typeface="+mn-ea"/>
            </a:endParaRPr>
          </a:p>
        </p:txBody>
      </p:sp>
      <p:sp>
        <p:nvSpPr>
          <p:cNvPr id="7" name="心形 6"/>
          <p:cNvSpPr/>
          <p:nvPr/>
        </p:nvSpPr>
        <p:spPr>
          <a:xfrm>
            <a:off x="150177" y="5075440"/>
            <a:ext cx="385445" cy="415925"/>
          </a:xfrm>
          <a:prstGeom prst="heart">
            <a:avLst/>
          </a:prstGeom>
          <a:solidFill>
            <a:srgbClr val="FF0000"/>
          </a:solidFill>
          <a:ln>
            <a:solidFill>
              <a:srgbClr val="C00000"/>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zh-CN" altLang="en-US">
              <a:solidFill>
                <a:srgbClr val="FF0000"/>
              </a:solidFill>
            </a:endParaRPr>
          </a:p>
        </p:txBody>
      </p:sp>
      <p:cxnSp>
        <p:nvCxnSpPr>
          <p:cNvPr id="17" name="直接箭头连接符 16"/>
          <p:cNvCxnSpPr/>
          <p:nvPr/>
        </p:nvCxnSpPr>
        <p:spPr>
          <a:xfrm>
            <a:off x="7106478" y="555678"/>
            <a:ext cx="2643248" cy="4606797"/>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11" name="文本框 10"/>
          <p:cNvSpPr txBox="1"/>
          <p:nvPr/>
        </p:nvSpPr>
        <p:spPr>
          <a:xfrm>
            <a:off x="4458552" y="56413"/>
            <a:ext cx="2647926" cy="499265"/>
          </a:xfrm>
          <a:prstGeom prst="rect">
            <a:avLst/>
          </a:prstGeom>
          <a:noFill/>
          <a:ln w="57150">
            <a:solidFill>
              <a:srgbClr val="C00000"/>
            </a:solidFill>
          </a:ln>
        </p:spPr>
        <p:txBody>
          <a:bodyPr wrap="square" rtlCol="0">
            <a:spAutoFit/>
          </a:bodyPr>
          <a:lstStyle/>
          <a:p>
            <a:endParaRPr lang="zh-CN" altLang="en-US" sz="2800"/>
          </a:p>
        </p:txBody>
      </p:sp>
      <p:sp>
        <p:nvSpPr>
          <p:cNvPr id="12" name="文本框 11"/>
          <p:cNvSpPr txBox="1"/>
          <p:nvPr/>
        </p:nvSpPr>
        <p:spPr>
          <a:xfrm>
            <a:off x="9749726" y="5162475"/>
            <a:ext cx="2355573" cy="499265"/>
          </a:xfrm>
          <a:prstGeom prst="rect">
            <a:avLst/>
          </a:prstGeom>
          <a:noFill/>
          <a:ln w="57150">
            <a:solidFill>
              <a:srgbClr val="C00000"/>
            </a:solidFill>
          </a:ln>
        </p:spPr>
        <p:txBody>
          <a:bodyPr wrap="square" rtlCol="0">
            <a:spAutoFit/>
          </a:bodyPr>
          <a:lstStyle/>
          <a:p>
            <a:endParaRPr lang="zh-CN" altLang="en-US" sz="2800"/>
          </a:p>
        </p:txBody>
      </p:sp>
      <p:sp>
        <p:nvSpPr>
          <p:cNvPr id="13" name="文本框 12"/>
          <p:cNvSpPr txBox="1"/>
          <p:nvPr/>
        </p:nvSpPr>
        <p:spPr>
          <a:xfrm>
            <a:off x="5401719" y="5162475"/>
            <a:ext cx="2355573" cy="499265"/>
          </a:xfrm>
          <a:prstGeom prst="rect">
            <a:avLst/>
          </a:prstGeom>
          <a:noFill/>
          <a:ln w="57150">
            <a:solidFill>
              <a:srgbClr val="C00000"/>
            </a:solidFill>
          </a:ln>
        </p:spPr>
        <p:txBody>
          <a:bodyPr wrap="square" rtlCol="0">
            <a:spAutoFit/>
          </a:bodyPr>
          <a:lstStyle/>
          <a:p>
            <a:endParaRPr lang="zh-CN" altLang="en-US" sz="2800"/>
          </a:p>
        </p:txBody>
      </p:sp>
      <p:cxnSp>
        <p:nvCxnSpPr>
          <p:cNvPr id="15" name="直接箭头连接符 14"/>
          <p:cNvCxnSpPr/>
          <p:nvPr/>
        </p:nvCxnSpPr>
        <p:spPr>
          <a:xfrm>
            <a:off x="4867482" y="1061655"/>
            <a:ext cx="1762971" cy="4083595"/>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19" name="文本框 18"/>
          <p:cNvSpPr txBox="1"/>
          <p:nvPr/>
        </p:nvSpPr>
        <p:spPr>
          <a:xfrm>
            <a:off x="675861" y="555678"/>
            <a:ext cx="6172628" cy="499265"/>
          </a:xfrm>
          <a:prstGeom prst="rect">
            <a:avLst/>
          </a:prstGeom>
          <a:noFill/>
          <a:ln w="57150">
            <a:solidFill>
              <a:srgbClr val="C00000"/>
            </a:solidFill>
          </a:ln>
        </p:spPr>
        <p:txBody>
          <a:bodyPr wrap="square" rtlCol="0">
            <a:spAutoFit/>
          </a:bodyPr>
          <a:lstStyle/>
          <a:p>
            <a:endParaRPr lang="zh-CN" altLang="en-US" sz="2800"/>
          </a:p>
        </p:txBody>
      </p:sp>
      <p:pic>
        <p:nvPicPr>
          <p:cNvPr id="5124" name="图片 6" descr="logo横版 png"/>
          <p:cNvPicPr>
            <a:picLocks noChangeAspect="1"/>
          </p:cNvPicPr>
          <p:nvPr/>
        </p:nvPicPr>
        <p:blipFill>
          <a:blip r:embed="rId3"/>
          <a:stretch>
            <a:fillRect/>
          </a:stretch>
        </p:blipFill>
        <p:spPr>
          <a:xfrm>
            <a:off x="11477625" y="82550"/>
            <a:ext cx="608013" cy="642938"/>
          </a:xfrm>
          <a:prstGeom prst="rect">
            <a:avLst/>
          </a:prstGeom>
          <a:noFill/>
          <a:ln w="9525">
            <a:noFill/>
          </a:ln>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blinds(horizontal)">
                                      <p:cBhvr>
                                        <p:cTn id="31" dur="500"/>
                                        <p:tgtEl>
                                          <p:spTgt spid="2"/>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11" grpId="0" animBg="1"/>
      <p:bldP spid="12" grpId="0" animBg="1"/>
      <p:bldP spid="13" grpId="0" animBg="1"/>
      <p:bldP spid="1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淡雅唯美梦幻绿色小清新高清幻灯片背景,ppt图片 - 51PPT模板网"/>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350" y="0"/>
            <a:ext cx="12180888"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标题 1"/>
          <p:cNvSpPr>
            <a:spLocks noGrp="1"/>
          </p:cNvSpPr>
          <p:nvPr>
            <p:ph type="title"/>
          </p:nvPr>
        </p:nvSpPr>
        <p:spPr>
          <a:xfrm>
            <a:off x="838200" y="365125"/>
            <a:ext cx="7759148" cy="1325563"/>
          </a:xfrm>
          <a:solidFill>
            <a:schemeClr val="bg1"/>
          </a:solidFill>
        </p:spPr>
        <p:txBody>
          <a:bodyPr/>
          <a:lstStyle/>
          <a:p>
            <a:r>
              <a:rPr lang="zh-CN" altLang="en-US" b="1" dirty="0"/>
              <a:t>解题步骤</a:t>
            </a:r>
            <a:r>
              <a:rPr lang="en-US" altLang="zh-CN" b="1" dirty="0"/>
              <a:t>1</a:t>
            </a:r>
            <a:r>
              <a:rPr lang="zh-CN" altLang="en-US" b="1" dirty="0"/>
              <a:t>： </a:t>
            </a:r>
            <a:r>
              <a:rPr lang="zh-CN" altLang="en-US" b="1" dirty="0">
                <a:solidFill>
                  <a:srgbClr val="0000FF"/>
                </a:solidFill>
              </a:rPr>
              <a:t>分析文章结构</a:t>
            </a:r>
            <a:endParaRPr lang="zh-CN" altLang="en-US" b="1" dirty="0">
              <a:solidFill>
                <a:srgbClr val="0000FF"/>
              </a:solidFill>
            </a:endParaRPr>
          </a:p>
        </p:txBody>
      </p:sp>
      <p:sp>
        <p:nvSpPr>
          <p:cNvPr id="5" name="标题 1"/>
          <p:cNvSpPr txBox="1"/>
          <p:nvPr/>
        </p:nvSpPr>
        <p:spPr>
          <a:xfrm>
            <a:off x="155713" y="2925244"/>
            <a:ext cx="2696817"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b="1" dirty="0"/>
              <a:t>语篇结构：</a:t>
            </a:r>
            <a:endParaRPr lang="zh-CN" altLang="en-US" b="1" dirty="0"/>
          </a:p>
        </p:txBody>
      </p:sp>
      <p:sp>
        <p:nvSpPr>
          <p:cNvPr id="6" name="左大括号 5"/>
          <p:cNvSpPr/>
          <p:nvPr/>
        </p:nvSpPr>
        <p:spPr>
          <a:xfrm>
            <a:off x="2981739" y="2534478"/>
            <a:ext cx="775252" cy="2097157"/>
          </a:xfrm>
          <a:prstGeom prst="leftBrace">
            <a:avLst/>
          </a:prstGeom>
          <a:ln w="57150"/>
        </p:spPr>
        <p:style>
          <a:lnRef idx="1">
            <a:schemeClr val="accent2"/>
          </a:lnRef>
          <a:fillRef idx="0">
            <a:schemeClr val="accent2"/>
          </a:fillRef>
          <a:effectRef idx="0">
            <a:schemeClr val="accent2"/>
          </a:effectRef>
          <a:fontRef idx="minor">
            <a:schemeClr val="tx1"/>
          </a:fontRef>
        </p:style>
        <p:txBody>
          <a:bodyPr rtlCol="0" anchor="ctr"/>
          <a:lstStyle/>
          <a:p>
            <a:pPr algn="ctr"/>
            <a:endParaRPr lang="zh-CN" altLang="en-US"/>
          </a:p>
        </p:txBody>
      </p:sp>
      <p:sp>
        <p:nvSpPr>
          <p:cNvPr id="9" name="标题 1"/>
          <p:cNvSpPr txBox="1"/>
          <p:nvPr/>
        </p:nvSpPr>
        <p:spPr>
          <a:xfrm>
            <a:off x="7394714" y="1981542"/>
            <a:ext cx="3409124" cy="1430545"/>
          </a:xfrm>
          <a:prstGeom prst="rect">
            <a:avLst/>
          </a:prstGeom>
          <a:solidFill>
            <a:schemeClr val="bg1"/>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b="1" dirty="0">
                <a:solidFill>
                  <a:srgbClr val="C00000"/>
                </a:solidFill>
              </a:rPr>
              <a:t>（较为常见）</a:t>
            </a:r>
            <a:endParaRPr lang="zh-CN" altLang="en-US" b="1" dirty="0">
              <a:solidFill>
                <a:srgbClr val="C00000"/>
              </a:solidFill>
            </a:endParaRPr>
          </a:p>
        </p:txBody>
      </p:sp>
      <p:sp>
        <p:nvSpPr>
          <p:cNvPr id="10" name="标题 1"/>
          <p:cNvSpPr txBox="1"/>
          <p:nvPr/>
        </p:nvSpPr>
        <p:spPr>
          <a:xfrm>
            <a:off x="3985590" y="3910600"/>
            <a:ext cx="3409124" cy="1430545"/>
          </a:xfrm>
          <a:prstGeom prst="rect">
            <a:avLst/>
          </a:prstGeom>
          <a:solidFill>
            <a:schemeClr val="bg1"/>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b="1" dirty="0">
                <a:solidFill>
                  <a:srgbClr val="C00000"/>
                </a:solidFill>
              </a:rPr>
              <a:t>2. </a:t>
            </a:r>
            <a:r>
              <a:rPr lang="zh-CN" altLang="en-US" b="1" dirty="0">
                <a:solidFill>
                  <a:srgbClr val="C00000"/>
                </a:solidFill>
              </a:rPr>
              <a:t>总</a:t>
            </a:r>
            <a:r>
              <a:rPr lang="en-US" altLang="zh-CN" b="1" dirty="0">
                <a:solidFill>
                  <a:srgbClr val="C00000"/>
                </a:solidFill>
              </a:rPr>
              <a:t>-</a:t>
            </a:r>
            <a:r>
              <a:rPr lang="zh-CN" altLang="en-US" b="1" dirty="0">
                <a:solidFill>
                  <a:srgbClr val="C00000"/>
                </a:solidFill>
              </a:rPr>
              <a:t>分</a:t>
            </a:r>
            <a:r>
              <a:rPr lang="en-US" altLang="zh-CN" b="1" dirty="0">
                <a:solidFill>
                  <a:srgbClr val="C00000"/>
                </a:solidFill>
              </a:rPr>
              <a:t>-</a:t>
            </a:r>
            <a:r>
              <a:rPr lang="zh-CN" altLang="en-US" b="1" dirty="0">
                <a:solidFill>
                  <a:srgbClr val="C00000"/>
                </a:solidFill>
              </a:rPr>
              <a:t>总</a:t>
            </a:r>
            <a:endParaRPr lang="zh-CN" altLang="en-US" b="1" dirty="0">
              <a:solidFill>
                <a:srgbClr val="C00000"/>
              </a:solidFill>
            </a:endParaRPr>
          </a:p>
        </p:txBody>
      </p:sp>
      <p:sp>
        <p:nvSpPr>
          <p:cNvPr id="12" name="标题 1"/>
          <p:cNvSpPr txBox="1"/>
          <p:nvPr/>
        </p:nvSpPr>
        <p:spPr>
          <a:xfrm>
            <a:off x="3886199" y="1981543"/>
            <a:ext cx="3190461" cy="1430545"/>
          </a:xfrm>
          <a:prstGeom prst="rect">
            <a:avLst/>
          </a:prstGeom>
          <a:solidFill>
            <a:schemeClr val="bg1"/>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b="1" dirty="0">
                <a:solidFill>
                  <a:srgbClr val="C00000"/>
                </a:solidFill>
              </a:rPr>
              <a:t>1. </a:t>
            </a:r>
            <a:r>
              <a:rPr lang="zh-CN" altLang="en-US" b="1" dirty="0">
                <a:solidFill>
                  <a:srgbClr val="C00000"/>
                </a:solidFill>
              </a:rPr>
              <a:t>总</a:t>
            </a:r>
            <a:r>
              <a:rPr lang="en-US" altLang="zh-CN" b="1" dirty="0">
                <a:solidFill>
                  <a:srgbClr val="C00000"/>
                </a:solidFill>
              </a:rPr>
              <a:t>-</a:t>
            </a:r>
            <a:r>
              <a:rPr lang="zh-CN" altLang="en-US" b="1" dirty="0">
                <a:solidFill>
                  <a:srgbClr val="C00000"/>
                </a:solidFill>
              </a:rPr>
              <a:t>分</a:t>
            </a:r>
            <a:endParaRPr lang="zh-CN" altLang="en-US" b="1" dirty="0">
              <a:solidFill>
                <a:srgbClr val="C00000"/>
              </a:solidFill>
            </a:endParaRPr>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9" grpId="0" animBg="1"/>
      <p:bldP spid="10" grpId="0" animBg="1"/>
      <p:bldP spid="12"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2"/>
          <p:cNvSpPr txBox="1"/>
          <p:nvPr/>
        </p:nvSpPr>
        <p:spPr>
          <a:xfrm>
            <a:off x="150177" y="2165702"/>
            <a:ext cx="12041823" cy="3261064"/>
          </a:xfrm>
          <a:prstGeom prst="rect">
            <a:avLst/>
          </a:prstGeom>
          <a:solidFill>
            <a:schemeClr val="bg1"/>
          </a:solidFill>
          <a:ln>
            <a:solidFill>
              <a:schemeClr val="accent6">
                <a:lumMod val="75000"/>
              </a:schemeClr>
            </a:solidFill>
          </a:ln>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2500"/>
              </a:lnSpc>
              <a:buFont typeface="Arial" panose="020B0604020202020204" pitchFamily="34" charset="0"/>
              <a:buNone/>
            </a:pPr>
            <a:r>
              <a:rPr lang="en-US" altLang="zh-CN" dirty="0">
                <a:latin typeface="Times New Roman" panose="02020603050405020304" pitchFamily="18" charset="0"/>
                <a:cs typeface="Times New Roman" panose="02020603050405020304" pitchFamily="18" charset="0"/>
              </a:rPr>
              <a:t>A. </a:t>
            </a:r>
            <a:r>
              <a:rPr lang="en-US" altLang="zh-CN" b="1" dirty="0">
                <a:latin typeface="Times New Roman" panose="02020603050405020304" pitchFamily="18" charset="0"/>
                <a:cs typeface="Times New Roman" panose="02020603050405020304" pitchFamily="18" charset="0"/>
              </a:rPr>
              <a:t>But</a:t>
            </a:r>
            <a:r>
              <a:rPr lang="en-US" altLang="zh-CN" dirty="0">
                <a:latin typeface="Times New Roman" panose="02020603050405020304" pitchFamily="18" charset="0"/>
                <a:cs typeface="Times New Roman" panose="02020603050405020304" pitchFamily="18" charset="0"/>
              </a:rPr>
              <a:t> that doesn’t mean there aren’t deadlines.</a:t>
            </a:r>
            <a:endParaRPr lang="en-US" altLang="zh-CN" dirty="0">
              <a:latin typeface="Times New Roman" panose="02020603050405020304" pitchFamily="18" charset="0"/>
              <a:cs typeface="Times New Roman" panose="02020603050405020304" pitchFamily="18" charset="0"/>
            </a:endParaRPr>
          </a:p>
          <a:p>
            <a:pPr marL="0" indent="0">
              <a:lnSpc>
                <a:spcPts val="2500"/>
              </a:lnSpc>
              <a:buFont typeface="Arial" panose="020B0604020202020204" pitchFamily="34" charset="0"/>
              <a:buNone/>
            </a:pPr>
            <a:r>
              <a:rPr lang="en-US" altLang="zh-CN" dirty="0">
                <a:latin typeface="Times New Roman" panose="02020603050405020304" pitchFamily="18" charset="0"/>
                <a:cs typeface="Times New Roman" panose="02020603050405020304" pitchFamily="18" charset="0"/>
              </a:rPr>
              <a:t>B. Your motivation should be your main concern.</a:t>
            </a:r>
            <a:endParaRPr lang="en-US" altLang="zh-CN" dirty="0">
              <a:latin typeface="Times New Roman" panose="02020603050405020304" pitchFamily="18" charset="0"/>
              <a:cs typeface="Times New Roman" panose="02020603050405020304" pitchFamily="18" charset="0"/>
            </a:endParaRPr>
          </a:p>
          <a:p>
            <a:pPr marL="0" indent="0">
              <a:lnSpc>
                <a:spcPts val="2500"/>
              </a:lnSpc>
              <a:buFont typeface="Arial" panose="020B0604020202020204" pitchFamily="34" charset="0"/>
              <a:buNone/>
            </a:pPr>
            <a:r>
              <a:rPr lang="en-US" altLang="zh-CN" dirty="0">
                <a:latin typeface="Times New Roman" panose="02020603050405020304" pitchFamily="18" charset="0"/>
                <a:cs typeface="Times New Roman" panose="02020603050405020304" pitchFamily="18" charset="0"/>
              </a:rPr>
              <a:t>C. Do you know that </a:t>
            </a:r>
            <a:r>
              <a:rPr lang="en-US" altLang="zh-CN" dirty="0">
                <a:solidFill>
                  <a:srgbClr val="CC00FF"/>
                </a:solidFill>
                <a:latin typeface="Times New Roman" panose="02020603050405020304" pitchFamily="18" charset="0"/>
                <a:cs typeface="Times New Roman" panose="02020603050405020304" pitchFamily="18" charset="0"/>
              </a:rPr>
              <a:t>online courses </a:t>
            </a:r>
            <a:r>
              <a:rPr lang="en-US" altLang="zh-CN" dirty="0">
                <a:latin typeface="Times New Roman" panose="02020603050405020304" pitchFamily="18" charset="0"/>
                <a:cs typeface="Times New Roman" panose="02020603050405020304" pitchFamily="18" charset="0"/>
              </a:rPr>
              <a:t>are also part of your education?</a:t>
            </a:r>
            <a:endParaRPr lang="en-US" altLang="zh-CN" dirty="0">
              <a:latin typeface="Times New Roman" panose="02020603050405020304" pitchFamily="18" charset="0"/>
              <a:cs typeface="Times New Roman" panose="02020603050405020304" pitchFamily="18" charset="0"/>
            </a:endParaRPr>
          </a:p>
          <a:p>
            <a:pPr marL="0" indent="0">
              <a:lnSpc>
                <a:spcPts val="2500"/>
              </a:lnSpc>
              <a:buFont typeface="Arial" panose="020B0604020202020204" pitchFamily="34" charset="0"/>
              <a:buNone/>
            </a:pPr>
            <a:r>
              <a:rPr lang="en-US" altLang="zh-CN" dirty="0">
                <a:latin typeface="Times New Roman" panose="02020603050405020304" pitchFamily="18" charset="0"/>
                <a:cs typeface="Times New Roman" panose="02020603050405020304" pitchFamily="18" charset="0"/>
              </a:rPr>
              <a:t>D. Professor Alex Davidson teaches the same course in person and online.</a:t>
            </a:r>
            <a:endParaRPr lang="en-US" altLang="zh-CN" dirty="0">
              <a:latin typeface="Times New Roman" panose="02020603050405020304" pitchFamily="18" charset="0"/>
              <a:cs typeface="Times New Roman" panose="02020603050405020304" pitchFamily="18" charset="0"/>
            </a:endParaRPr>
          </a:p>
          <a:p>
            <a:pPr marL="0" indent="0">
              <a:lnSpc>
                <a:spcPts val="2500"/>
              </a:lnSpc>
              <a:buFont typeface="Arial" panose="020B0604020202020204" pitchFamily="34" charset="0"/>
              <a:buNone/>
            </a:pPr>
            <a:r>
              <a:rPr lang="en-US" altLang="zh-CN" dirty="0">
                <a:latin typeface="Times New Roman" panose="02020603050405020304" pitchFamily="18" charset="0"/>
                <a:cs typeface="Times New Roman" panose="02020603050405020304" pitchFamily="18" charset="0"/>
              </a:rPr>
              <a:t>E. The chief complaint about online courses is that they lack human interaction.</a:t>
            </a:r>
            <a:endParaRPr lang="en-US" altLang="zh-CN" dirty="0">
              <a:latin typeface="Times New Roman" panose="02020603050405020304" pitchFamily="18" charset="0"/>
              <a:cs typeface="Times New Roman" panose="02020603050405020304" pitchFamily="18" charset="0"/>
            </a:endParaRPr>
          </a:p>
          <a:p>
            <a:pPr marL="0" indent="0">
              <a:lnSpc>
                <a:spcPts val="2500"/>
              </a:lnSpc>
              <a:buFont typeface="Arial" panose="020B0604020202020204" pitchFamily="34" charset="0"/>
              <a:buNone/>
            </a:pPr>
            <a:r>
              <a:rPr lang="en-US" altLang="zh-CN" dirty="0">
                <a:latin typeface="Times New Roman" panose="02020603050405020304" pitchFamily="18" charset="0"/>
                <a:cs typeface="Times New Roman" panose="02020603050405020304" pitchFamily="18" charset="0"/>
              </a:rPr>
              <a:t>F. If </a:t>
            </a:r>
            <a:r>
              <a:rPr lang="en-US" altLang="zh-CN" dirty="0">
                <a:solidFill>
                  <a:srgbClr val="CC00FF"/>
                </a:solidFill>
                <a:latin typeface="Times New Roman" panose="02020603050405020304" pitchFamily="18" charset="0"/>
                <a:cs typeface="Times New Roman" panose="02020603050405020304" pitchFamily="18" charset="0"/>
              </a:rPr>
              <a:t>you</a:t>
            </a:r>
            <a:r>
              <a:rPr lang="en-US" altLang="zh-CN" dirty="0">
                <a:latin typeface="Times New Roman" panose="02020603050405020304" pitchFamily="18" charset="0"/>
                <a:cs typeface="Times New Roman" panose="02020603050405020304" pitchFamily="18" charset="0"/>
              </a:rPr>
              <a:t> take </a:t>
            </a:r>
            <a:r>
              <a:rPr lang="en-US" altLang="zh-CN" dirty="0">
                <a:solidFill>
                  <a:srgbClr val="CC00FF"/>
                </a:solidFill>
                <a:latin typeface="Times New Roman" panose="02020603050405020304" pitchFamily="18" charset="0"/>
                <a:cs typeface="Times New Roman" panose="02020603050405020304" pitchFamily="18" charset="0"/>
              </a:rPr>
              <a:t>an online course</a:t>
            </a:r>
            <a:r>
              <a:rPr lang="en-US" altLang="zh-CN" dirty="0">
                <a:latin typeface="Times New Roman" panose="02020603050405020304" pitchFamily="18" charset="0"/>
                <a:cs typeface="Times New Roman" panose="02020603050405020304" pitchFamily="18" charset="0"/>
              </a:rPr>
              <a:t>, what can </a:t>
            </a:r>
            <a:r>
              <a:rPr lang="en-US" altLang="zh-CN" dirty="0">
                <a:solidFill>
                  <a:srgbClr val="CC00FF"/>
                </a:solidFill>
                <a:latin typeface="Times New Roman" panose="02020603050405020304" pitchFamily="18" charset="0"/>
                <a:cs typeface="Times New Roman" panose="02020603050405020304" pitchFamily="18" charset="0"/>
              </a:rPr>
              <a:t>you </a:t>
            </a:r>
            <a:r>
              <a:rPr lang="en-US" altLang="zh-CN" dirty="0">
                <a:latin typeface="Times New Roman" panose="02020603050405020304" pitchFamily="18" charset="0"/>
                <a:cs typeface="Times New Roman" panose="02020603050405020304" pitchFamily="18" charset="0"/>
              </a:rPr>
              <a:t>do to ensure the best possible grade?</a:t>
            </a:r>
            <a:endParaRPr lang="en-US" altLang="zh-CN" dirty="0">
              <a:latin typeface="Times New Roman" panose="02020603050405020304" pitchFamily="18" charset="0"/>
              <a:cs typeface="Times New Roman" panose="02020603050405020304" pitchFamily="18" charset="0"/>
            </a:endParaRPr>
          </a:p>
          <a:p>
            <a:pPr marL="0" indent="0">
              <a:lnSpc>
                <a:spcPts val="2500"/>
              </a:lnSpc>
              <a:buFont typeface="Arial" panose="020B0604020202020204" pitchFamily="34" charset="0"/>
              <a:buNone/>
            </a:pPr>
            <a:r>
              <a:rPr lang="en-US" altLang="zh-CN" dirty="0">
                <a:latin typeface="Times New Roman" panose="02020603050405020304" pitchFamily="18" charset="0"/>
                <a:cs typeface="Times New Roman" panose="02020603050405020304" pitchFamily="18" charset="0"/>
              </a:rPr>
              <a:t>G. A survey found that 29 percent of college students registered for online courses.</a:t>
            </a:r>
            <a:endParaRPr lang="en-US" altLang="zh-CN" dirty="0">
              <a:latin typeface="Times New Roman" panose="02020603050405020304" pitchFamily="18" charset="0"/>
              <a:cs typeface="Times New Roman" panose="02020603050405020304" pitchFamily="18" charset="0"/>
            </a:endParaRPr>
          </a:p>
          <a:p>
            <a:pPr marL="0" indent="0">
              <a:lnSpc>
                <a:spcPts val="3340"/>
              </a:lnSpc>
              <a:buFont typeface="Arial" panose="020B0604020202020204" pitchFamily="34" charset="0"/>
              <a:buNone/>
            </a:pPr>
            <a:endParaRPr lang="en-US" altLang="zh-CN" dirty="0">
              <a:latin typeface="Times New Roman" panose="02020603050405020304" pitchFamily="18" charset="0"/>
              <a:cs typeface="Times New Roman" panose="02020603050405020304" pitchFamily="18" charset="0"/>
            </a:endParaRPr>
          </a:p>
          <a:p>
            <a:pPr>
              <a:lnSpc>
                <a:spcPts val="3340"/>
              </a:lnSpc>
            </a:pPr>
            <a:endParaRPr lang="en-US" altLang="zh-CN" dirty="0">
              <a:latin typeface="Times New Roman" panose="02020603050405020304" pitchFamily="18" charset="0"/>
              <a:cs typeface="Times New Roman" panose="02020603050405020304" pitchFamily="18" charset="0"/>
            </a:endParaRPr>
          </a:p>
        </p:txBody>
      </p:sp>
      <p:sp>
        <p:nvSpPr>
          <p:cNvPr id="3" name="内容占位符 2"/>
          <p:cNvSpPr>
            <a:spLocks noGrp="1"/>
          </p:cNvSpPr>
          <p:nvPr>
            <p:custDataLst>
              <p:tags r:id="rId1"/>
            </p:custDataLst>
          </p:nvPr>
        </p:nvSpPr>
        <p:spPr>
          <a:xfrm>
            <a:off x="150177" y="49701"/>
            <a:ext cx="11935805" cy="1749282"/>
          </a:xfrm>
          <a:prstGeom prst="rect">
            <a:avLst/>
          </a:prstGeom>
          <a:solidFill>
            <a:schemeClr val="bg1"/>
          </a:solidFill>
        </p:spPr>
        <p:txBody>
          <a:bodyPr vert="horz" lIns="91440" tIns="45720" rIns="91440" bIns="45720" rtlCol="0"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defTabSz="457200">
              <a:lnSpc>
                <a:spcPct val="100000"/>
              </a:lnSpc>
              <a:spcBef>
                <a:spcPct val="20000"/>
              </a:spcBef>
              <a:spcAft>
                <a:spcPts val="600"/>
              </a:spcAft>
              <a:buClr>
                <a:schemeClr val="tx1"/>
              </a:buClr>
              <a:buSzPct val="80000"/>
              <a:buNone/>
              <a:defRPr/>
            </a:pPr>
            <a:r>
              <a:rPr kumimoji="0" lang="en-US" altLang="zh-CN" i="0" strike="noStrike" kern="100" cap="none" spc="0" normalizeH="0" baseline="0" noProof="0" dirty="0">
                <a:ln>
                  <a:noFill/>
                </a:ln>
                <a:effectLst/>
                <a:uLnTx/>
                <a:uFillTx/>
                <a:latin typeface="Times New Roman" panose="02020603050405020304" pitchFamily="18" charset="0"/>
                <a:cs typeface="Times New Roman" panose="02020603050405020304" pitchFamily="18" charset="0"/>
              </a:rPr>
              <a:t>                             </a:t>
            </a:r>
            <a:endParaRPr lang="en-US" altLang="zh-CN" b="1" kern="100" dirty="0">
              <a:solidFill>
                <a:srgbClr val="CC00FF"/>
              </a:solidFill>
              <a:latin typeface="Times New Roman" panose="02020603050405020304" pitchFamily="18" charset="0"/>
              <a:cs typeface="Times New Roman" panose="02020603050405020304" pitchFamily="18" charset="0"/>
            </a:endParaRPr>
          </a:p>
          <a:p>
            <a:pPr marL="0" indent="0" algn="just" defTabSz="457200">
              <a:lnSpc>
                <a:spcPct val="100000"/>
              </a:lnSpc>
              <a:spcBef>
                <a:spcPct val="20000"/>
              </a:spcBef>
              <a:spcAft>
                <a:spcPts val="600"/>
              </a:spcAft>
              <a:buClr>
                <a:schemeClr val="tx1"/>
              </a:buClr>
              <a:buSzPct val="80000"/>
              <a:buNone/>
              <a:defRPr/>
            </a:pPr>
            <a:r>
              <a:rPr lang="en-US" altLang="zh-CN" dirty="0">
                <a:latin typeface="Times New Roman" panose="02020603050405020304" pitchFamily="18" charset="0"/>
                <a:cs typeface="Times New Roman" panose="02020603050405020304" pitchFamily="18" charset="0"/>
              </a:rPr>
              <a:t>      In the past few years, </a:t>
            </a:r>
            <a:r>
              <a:rPr lang="en-US" altLang="zh-CN" dirty="0">
                <a:solidFill>
                  <a:srgbClr val="CC00FF"/>
                </a:solidFill>
                <a:latin typeface="Times New Roman" panose="02020603050405020304" pitchFamily="18" charset="0"/>
                <a:cs typeface="Times New Roman" panose="02020603050405020304" pitchFamily="18" charset="0"/>
              </a:rPr>
              <a:t>online learning </a:t>
            </a:r>
            <a:r>
              <a:rPr lang="en-US" altLang="zh-CN" dirty="0">
                <a:latin typeface="Times New Roman" panose="02020603050405020304" pitchFamily="18" charset="0"/>
                <a:cs typeface="Times New Roman" panose="02020603050405020304" pitchFamily="18" charset="0"/>
              </a:rPr>
              <a:t>has become </a:t>
            </a:r>
            <a:r>
              <a:rPr lang="en-US" altLang="zh-CN" dirty="0">
                <a:solidFill>
                  <a:srgbClr val="CC00FF"/>
                </a:solidFill>
                <a:latin typeface="Times New Roman" panose="02020603050405020304" pitchFamily="18" charset="0"/>
                <a:cs typeface="Times New Roman" panose="02020603050405020304" pitchFamily="18" charset="0"/>
              </a:rPr>
              <a:t>a significant part of the university and college experience.   </a:t>
            </a:r>
            <a:r>
              <a:rPr lang="en-US" altLang="zh-CN" u="sng" dirty="0">
                <a:solidFill>
                  <a:srgbClr val="CC00FF"/>
                </a:solidFill>
                <a:latin typeface="Times New Roman" panose="02020603050405020304" pitchFamily="18" charset="0"/>
                <a:cs typeface="Times New Roman" panose="02020603050405020304" pitchFamily="18" charset="0"/>
              </a:rPr>
              <a:t>     </a:t>
            </a:r>
            <a:r>
              <a:rPr lang="en-US" altLang="zh-CN" u="sng" dirty="0">
                <a:latin typeface="Times New Roman" panose="02020603050405020304" pitchFamily="18" charset="0"/>
                <a:cs typeface="Times New Roman" panose="02020603050405020304" pitchFamily="18" charset="0"/>
              </a:rPr>
              <a:t>36.     </a:t>
            </a:r>
            <a:r>
              <a:rPr lang="en-US" altLang="zh-CN" dirty="0">
                <a:latin typeface="Times New Roman" panose="02020603050405020304" pitchFamily="18" charset="0"/>
                <a:cs typeface="Times New Roman" panose="02020603050405020304" pitchFamily="18" charset="0"/>
              </a:rPr>
              <a:t>But are all online courses created equal? How can </a:t>
            </a:r>
            <a:r>
              <a:rPr lang="en-US" altLang="zh-CN" b="1" dirty="0">
                <a:solidFill>
                  <a:srgbClr val="C00000"/>
                </a:solidFill>
                <a:latin typeface="Times New Roman" panose="02020603050405020304" pitchFamily="18" charset="0"/>
                <a:cs typeface="Times New Roman" panose="02020603050405020304" pitchFamily="18" charset="0"/>
              </a:rPr>
              <a:t>you</a:t>
            </a:r>
            <a:r>
              <a:rPr lang="en-US" altLang="zh-CN" dirty="0">
                <a:latin typeface="Times New Roman" panose="02020603050405020304" pitchFamily="18" charset="0"/>
                <a:cs typeface="Times New Roman" panose="02020603050405020304" pitchFamily="18" charset="0"/>
              </a:rPr>
              <a:t> be sure that digital learning is right for </a:t>
            </a:r>
            <a:r>
              <a:rPr lang="en-US" altLang="zh-CN" b="1" dirty="0">
                <a:solidFill>
                  <a:srgbClr val="C00000"/>
                </a:solidFill>
                <a:latin typeface="Times New Roman" panose="02020603050405020304" pitchFamily="18" charset="0"/>
                <a:cs typeface="Times New Roman" panose="02020603050405020304" pitchFamily="18" charset="0"/>
              </a:rPr>
              <a:t>you</a:t>
            </a:r>
            <a:r>
              <a:rPr lang="en-US" altLang="zh-CN" dirty="0">
                <a:latin typeface="Times New Roman" panose="02020603050405020304" pitchFamily="18" charset="0"/>
                <a:cs typeface="Times New Roman" panose="02020603050405020304" pitchFamily="18" charset="0"/>
              </a:rPr>
              <a:t>?  </a:t>
            </a:r>
            <a:r>
              <a:rPr lang="en-US" altLang="zh-CN" u="sng" dirty="0">
                <a:latin typeface="Times New Roman" panose="02020603050405020304" pitchFamily="18" charset="0"/>
                <a:cs typeface="Times New Roman" panose="02020603050405020304" pitchFamily="18" charset="0"/>
              </a:rPr>
              <a:t>      37.     </a:t>
            </a:r>
            <a:r>
              <a:rPr lang="en-US" altLang="zh-CN" dirty="0">
                <a:latin typeface="Times New Roman" panose="02020603050405020304" pitchFamily="18" charset="0"/>
                <a:cs typeface="Times New Roman" panose="02020603050405020304" pitchFamily="18" charset="0"/>
              </a:rPr>
              <a:t>We interviewed students and professors to get their advice about online courses.</a:t>
            </a:r>
            <a:endParaRPr lang="en-US" altLang="zh-CN" kern="100" dirty="0">
              <a:solidFill>
                <a:srgbClr val="CC00FF"/>
              </a:solidFill>
              <a:latin typeface="Times New Roman" panose="02020603050405020304" pitchFamily="18" charset="0"/>
              <a:cs typeface="Times New Roman" panose="02020603050405020304" pitchFamily="18" charset="0"/>
            </a:endParaRPr>
          </a:p>
        </p:txBody>
      </p:sp>
      <p:sp>
        <p:nvSpPr>
          <p:cNvPr id="7" name="心形 6"/>
          <p:cNvSpPr/>
          <p:nvPr/>
        </p:nvSpPr>
        <p:spPr>
          <a:xfrm>
            <a:off x="172824" y="4393376"/>
            <a:ext cx="385445" cy="415925"/>
          </a:xfrm>
          <a:prstGeom prst="heart">
            <a:avLst/>
          </a:prstGeom>
          <a:solidFill>
            <a:srgbClr val="FF0000"/>
          </a:solidFill>
          <a:ln>
            <a:solidFill>
              <a:srgbClr val="C00000"/>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zh-CN" altLang="en-US">
              <a:solidFill>
                <a:srgbClr val="FF0000"/>
              </a:solidFill>
            </a:endParaRPr>
          </a:p>
        </p:txBody>
      </p:sp>
      <p:sp>
        <p:nvSpPr>
          <p:cNvPr id="12" name="文本框 11"/>
          <p:cNvSpPr txBox="1"/>
          <p:nvPr/>
        </p:nvSpPr>
        <p:spPr>
          <a:xfrm>
            <a:off x="3230218" y="2980092"/>
            <a:ext cx="2216426" cy="499265"/>
          </a:xfrm>
          <a:prstGeom prst="rect">
            <a:avLst/>
          </a:prstGeom>
          <a:noFill/>
          <a:ln w="57150">
            <a:solidFill>
              <a:srgbClr val="C00000"/>
            </a:solidFill>
          </a:ln>
        </p:spPr>
        <p:txBody>
          <a:bodyPr wrap="square" rtlCol="0">
            <a:spAutoFit/>
          </a:bodyPr>
          <a:lstStyle/>
          <a:p>
            <a:endParaRPr lang="zh-CN" altLang="en-US" sz="2800"/>
          </a:p>
        </p:txBody>
      </p:sp>
      <p:sp>
        <p:nvSpPr>
          <p:cNvPr id="13" name="文本框 12"/>
          <p:cNvSpPr txBox="1"/>
          <p:nvPr/>
        </p:nvSpPr>
        <p:spPr>
          <a:xfrm>
            <a:off x="2191761" y="4256516"/>
            <a:ext cx="2420377" cy="499265"/>
          </a:xfrm>
          <a:prstGeom prst="rect">
            <a:avLst/>
          </a:prstGeom>
          <a:noFill/>
          <a:ln w="57150">
            <a:solidFill>
              <a:srgbClr val="C00000"/>
            </a:solidFill>
          </a:ln>
        </p:spPr>
        <p:txBody>
          <a:bodyPr wrap="square" rtlCol="0">
            <a:spAutoFit/>
          </a:bodyPr>
          <a:lstStyle/>
          <a:p>
            <a:endParaRPr lang="zh-CN" altLang="en-US" sz="2800"/>
          </a:p>
        </p:txBody>
      </p:sp>
      <p:cxnSp>
        <p:nvCxnSpPr>
          <p:cNvPr id="8" name="直接连接符 7"/>
          <p:cNvCxnSpPr/>
          <p:nvPr/>
        </p:nvCxnSpPr>
        <p:spPr>
          <a:xfrm>
            <a:off x="7871791" y="1210742"/>
            <a:ext cx="404522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150177" y="1651377"/>
            <a:ext cx="754284"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1321904" y="1651377"/>
            <a:ext cx="8427822"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9" name="直接箭头连接符 28"/>
          <p:cNvCxnSpPr>
            <a:endCxn id="13" idx="3"/>
          </p:cNvCxnSpPr>
          <p:nvPr/>
        </p:nvCxnSpPr>
        <p:spPr>
          <a:xfrm flipH="1">
            <a:off x="4612138" y="1210742"/>
            <a:ext cx="5794132" cy="3295407"/>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33" name="文本框 32"/>
          <p:cNvSpPr txBox="1"/>
          <p:nvPr/>
        </p:nvSpPr>
        <p:spPr>
          <a:xfrm>
            <a:off x="8746435" y="778417"/>
            <a:ext cx="2110573" cy="449404"/>
          </a:xfrm>
          <a:prstGeom prst="rect">
            <a:avLst/>
          </a:prstGeom>
          <a:noFill/>
          <a:ln w="57150">
            <a:solidFill>
              <a:srgbClr val="C00000"/>
            </a:solidFill>
          </a:ln>
        </p:spPr>
        <p:txBody>
          <a:bodyPr wrap="square" rtlCol="0">
            <a:spAutoFit/>
          </a:bodyPr>
          <a:lstStyle/>
          <a:p>
            <a:endParaRPr lang="zh-CN" altLang="en-US" sz="2800"/>
          </a:p>
        </p:txBody>
      </p:sp>
      <p:sp>
        <p:nvSpPr>
          <p:cNvPr id="34" name="文本框 33"/>
          <p:cNvSpPr txBox="1"/>
          <p:nvPr/>
        </p:nvSpPr>
        <p:spPr>
          <a:xfrm>
            <a:off x="5062875" y="1227822"/>
            <a:ext cx="2216426" cy="423556"/>
          </a:xfrm>
          <a:prstGeom prst="rect">
            <a:avLst/>
          </a:prstGeom>
          <a:noFill/>
          <a:ln w="57150">
            <a:solidFill>
              <a:srgbClr val="C00000"/>
            </a:solidFill>
          </a:ln>
        </p:spPr>
        <p:txBody>
          <a:bodyPr wrap="square" rtlCol="0">
            <a:spAutoFit/>
          </a:bodyPr>
          <a:lstStyle/>
          <a:p>
            <a:endParaRPr lang="zh-CN" altLang="en-US" sz="2800"/>
          </a:p>
        </p:txBody>
      </p:sp>
      <p:sp>
        <p:nvSpPr>
          <p:cNvPr id="35" name="标题 1"/>
          <p:cNvSpPr txBox="1"/>
          <p:nvPr/>
        </p:nvSpPr>
        <p:spPr>
          <a:xfrm>
            <a:off x="71398" y="5710686"/>
            <a:ext cx="12014584" cy="1491428"/>
          </a:xfrm>
          <a:prstGeom prst="rect">
            <a:avLst/>
          </a:prstGeom>
          <a:solidFill>
            <a:schemeClr val="bg1"/>
          </a:solidFill>
        </p:spPr>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200" b="1" dirty="0">
                <a:solidFill>
                  <a:srgbClr val="0000FF"/>
                </a:solidFill>
              </a:rPr>
              <a:t>37.</a:t>
            </a:r>
            <a:r>
              <a:rPr lang="zh-CN" altLang="en-US" sz="3200" b="1" dirty="0">
                <a:solidFill>
                  <a:srgbClr val="0000FF"/>
                </a:solidFill>
              </a:rPr>
              <a:t>段中题： 既要有主题词</a:t>
            </a:r>
            <a:r>
              <a:rPr lang="en-US" altLang="zh-CN" sz="3200" b="1" dirty="0">
                <a:solidFill>
                  <a:srgbClr val="0000FF"/>
                </a:solidFill>
              </a:rPr>
              <a:t>online course</a:t>
            </a:r>
            <a:r>
              <a:rPr lang="zh-CN" altLang="en-US" sz="3200" b="1" dirty="0">
                <a:solidFill>
                  <a:srgbClr val="0000FF"/>
                </a:solidFill>
              </a:rPr>
              <a:t>又要与其前的两个问句呼应，说明时 </a:t>
            </a:r>
            <a:r>
              <a:rPr lang="en-US" altLang="zh-CN" sz="3200" b="1" dirty="0">
                <a:solidFill>
                  <a:srgbClr val="0000FF"/>
                </a:solidFill>
              </a:rPr>
              <a:t>C</a:t>
            </a:r>
            <a:r>
              <a:rPr lang="zh-CN" altLang="en-US" sz="3200" b="1" dirty="0">
                <a:solidFill>
                  <a:srgbClr val="0000FF"/>
                </a:solidFill>
              </a:rPr>
              <a:t>、</a:t>
            </a:r>
            <a:r>
              <a:rPr lang="en-US" altLang="zh-CN" sz="3200" b="1" dirty="0">
                <a:solidFill>
                  <a:srgbClr val="0000FF"/>
                </a:solidFill>
              </a:rPr>
              <a:t>D</a:t>
            </a:r>
            <a:r>
              <a:rPr lang="zh-CN" altLang="en-US" sz="3200" b="1" dirty="0">
                <a:solidFill>
                  <a:srgbClr val="0000FF"/>
                </a:solidFill>
              </a:rPr>
              <a:t>二选一 ； 但是</a:t>
            </a:r>
            <a:r>
              <a:rPr lang="en-US" altLang="zh-CN" sz="3200" b="1" dirty="0">
                <a:solidFill>
                  <a:srgbClr val="0000FF"/>
                </a:solidFill>
              </a:rPr>
              <a:t>C</a:t>
            </a:r>
            <a:r>
              <a:rPr lang="zh-CN" altLang="en-US" sz="3200" b="1" dirty="0">
                <a:solidFill>
                  <a:srgbClr val="0000FF"/>
                </a:solidFill>
              </a:rPr>
              <a:t>选项意思为：你知道吗网络课程也是你的教育的一部分。与第一段第一句话相矛盾。而且与选项</a:t>
            </a:r>
            <a:r>
              <a:rPr lang="en-US" altLang="zh-CN" sz="3200" b="1" dirty="0">
                <a:solidFill>
                  <a:srgbClr val="0000FF"/>
                </a:solidFill>
              </a:rPr>
              <a:t>F</a:t>
            </a:r>
            <a:r>
              <a:rPr lang="zh-CN" altLang="en-US" sz="3200" b="1" dirty="0">
                <a:solidFill>
                  <a:srgbClr val="0000FF"/>
                </a:solidFill>
              </a:rPr>
              <a:t>中主从句的叙事人称</a:t>
            </a:r>
            <a:r>
              <a:rPr lang="en-US" altLang="zh-CN" sz="3200" b="1" dirty="0">
                <a:solidFill>
                  <a:srgbClr val="0000FF"/>
                </a:solidFill>
              </a:rPr>
              <a:t>you</a:t>
            </a:r>
            <a:r>
              <a:rPr lang="zh-CN" altLang="en-US" sz="3200" b="1" dirty="0">
                <a:solidFill>
                  <a:srgbClr val="0000FF"/>
                </a:solidFill>
              </a:rPr>
              <a:t>相呼应；</a:t>
            </a:r>
            <a:endParaRPr lang="zh-CN" altLang="en-US" sz="3200" b="1" dirty="0">
              <a:solidFill>
                <a:srgbClr val="0000FF"/>
              </a:solidFill>
            </a:endParaRPr>
          </a:p>
          <a:p>
            <a:endParaRPr lang="en-US" altLang="zh-CN" sz="3200" b="1" dirty="0">
              <a:solidFill>
                <a:srgbClr val="FF0000"/>
              </a:solidFill>
            </a:endParaRPr>
          </a:p>
          <a:p>
            <a:endParaRPr lang="zh-CN" altLang="en-US" sz="3200" b="1" dirty="0">
              <a:solidFill>
                <a:srgbClr val="0000FF"/>
              </a:solidFill>
            </a:endParaRPr>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2" grpId="0" animBg="1"/>
      <p:bldP spid="13" grpId="0" animBg="1"/>
      <p:bldP spid="33" grpId="0" animBg="1"/>
      <p:bldP spid="34" grpId="0" animBg="1"/>
      <p:bldP spid="35"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150176" y="56413"/>
            <a:ext cx="12000331" cy="2246769"/>
          </a:xfrm>
          <a:prstGeom prst="rect">
            <a:avLst/>
          </a:prstGeom>
          <a:solidFill>
            <a:schemeClr val="bg1"/>
          </a:solidFill>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800" dirty="0">
                <a:latin typeface="Times New Roman" panose="02020603050405020304" pitchFamily="18" charset="0"/>
                <a:cs typeface="Times New Roman" panose="02020603050405020304" pitchFamily="18" charset="0"/>
              </a:rPr>
              <a:t>     The most obvious advantages of online learning is that </a:t>
            </a:r>
            <a:r>
              <a:rPr lang="en-US" altLang="zh-CN" sz="2800" dirty="0">
                <a:solidFill>
                  <a:srgbClr val="0000FF"/>
                </a:solidFill>
                <a:latin typeface="Times New Roman" panose="02020603050405020304" pitchFamily="18" charset="0"/>
                <a:cs typeface="Times New Roman" panose="02020603050405020304" pitchFamily="18" charset="0"/>
              </a:rPr>
              <a:t>you can study anywhere and anytime</a:t>
            </a:r>
            <a:r>
              <a:rPr lang="en-US" altLang="zh-CN" sz="2800" u="sng" dirty="0">
                <a:latin typeface="Times New Roman" panose="02020603050405020304" pitchFamily="18" charset="0"/>
                <a:cs typeface="Times New Roman" panose="02020603050405020304" pitchFamily="18" charset="0"/>
              </a:rPr>
              <a:t>.   38.  </a:t>
            </a:r>
            <a:r>
              <a:rPr lang="en-US" altLang="zh-CN" sz="2800" dirty="0">
                <a:latin typeface="Times New Roman" panose="02020603050405020304" pitchFamily="18" charset="0"/>
                <a:cs typeface="Times New Roman" panose="02020603050405020304" pitchFamily="18" charset="0"/>
              </a:rPr>
              <a:t>“I think a point that many people lose sight of is </a:t>
            </a:r>
            <a:r>
              <a:rPr lang="en-US" altLang="zh-CN" sz="2800" b="1" dirty="0">
                <a:solidFill>
                  <a:srgbClr val="FF0000"/>
                </a:solidFill>
                <a:latin typeface="Times New Roman" panose="02020603050405020304" pitchFamily="18" charset="0"/>
                <a:cs typeface="Times New Roman" panose="02020603050405020304" pitchFamily="18" charset="0"/>
              </a:rPr>
              <a:t>how easy it can be to fall behind schedule,” </a:t>
            </a:r>
            <a:r>
              <a:rPr lang="en-US" altLang="zh-CN" sz="2800" dirty="0">
                <a:latin typeface="Times New Roman" panose="02020603050405020304" pitchFamily="18" charset="0"/>
                <a:cs typeface="Times New Roman" panose="02020603050405020304" pitchFamily="18" charset="0"/>
              </a:rPr>
              <a:t>says graduate student Amanda </a:t>
            </a:r>
            <a:r>
              <a:rPr lang="en-US" altLang="zh-CN" sz="2800" dirty="0" err="1">
                <a:latin typeface="Times New Roman" panose="02020603050405020304" pitchFamily="18" charset="0"/>
                <a:cs typeface="Times New Roman" panose="02020603050405020304" pitchFamily="18" charset="0"/>
              </a:rPr>
              <a:t>Bindman</a:t>
            </a:r>
            <a:r>
              <a:rPr lang="en-US" altLang="zh-CN" sz="2800" dirty="0">
                <a:latin typeface="Times New Roman" panose="02020603050405020304" pitchFamily="18" charset="0"/>
                <a:cs typeface="Times New Roman" panose="02020603050405020304" pitchFamily="18" charset="0"/>
              </a:rPr>
              <a:t>. Before choosing to study online, consider whether you’re a self-motivated learner and if the material seems interesting enough to keep you going.</a:t>
            </a:r>
            <a:endParaRPr lang="zh-CN" altLang="en-US" sz="2800" dirty="0"/>
          </a:p>
        </p:txBody>
      </p:sp>
      <p:sp>
        <p:nvSpPr>
          <p:cNvPr id="4" name="内容占位符 2"/>
          <p:cNvSpPr txBox="1"/>
          <p:nvPr/>
        </p:nvSpPr>
        <p:spPr>
          <a:xfrm>
            <a:off x="71399" y="2485360"/>
            <a:ext cx="12153311" cy="4316227"/>
          </a:xfrm>
          <a:prstGeom prst="rect">
            <a:avLst/>
          </a:prstGeom>
          <a:solidFill>
            <a:schemeClr val="bg1"/>
          </a:solidFill>
          <a:ln>
            <a:solidFill>
              <a:schemeClr val="accent6">
                <a:lumMod val="75000"/>
              </a:schemeClr>
            </a:solidFill>
          </a:ln>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2500"/>
              </a:lnSpc>
              <a:buFont typeface="Arial" panose="020B0604020202020204" pitchFamily="34" charset="0"/>
              <a:buNone/>
            </a:pPr>
            <a:r>
              <a:rPr lang="en-US" altLang="zh-CN" sz="3200" dirty="0">
                <a:latin typeface="Times New Roman" panose="02020603050405020304" pitchFamily="18" charset="0"/>
                <a:cs typeface="Times New Roman" panose="02020603050405020304" pitchFamily="18" charset="0"/>
              </a:rPr>
              <a:t>A. </a:t>
            </a:r>
            <a:r>
              <a:rPr lang="en-US" altLang="zh-CN" sz="3200" b="1" dirty="0">
                <a:latin typeface="Times New Roman" panose="02020603050405020304" pitchFamily="18" charset="0"/>
                <a:cs typeface="Times New Roman" panose="02020603050405020304" pitchFamily="18" charset="0"/>
              </a:rPr>
              <a:t>But</a:t>
            </a:r>
            <a:r>
              <a:rPr lang="en-US" altLang="zh-CN" sz="3200" dirty="0">
                <a:latin typeface="Times New Roman" panose="02020603050405020304" pitchFamily="18" charset="0"/>
                <a:cs typeface="Times New Roman" panose="02020603050405020304" pitchFamily="18" charset="0"/>
              </a:rPr>
              <a:t> </a:t>
            </a:r>
            <a:r>
              <a:rPr lang="en-US" altLang="zh-CN" sz="3200" dirty="0">
                <a:solidFill>
                  <a:srgbClr val="CC00FF"/>
                </a:solidFill>
                <a:latin typeface="Times New Roman" panose="02020603050405020304" pitchFamily="18" charset="0"/>
                <a:cs typeface="Times New Roman" panose="02020603050405020304" pitchFamily="18" charset="0"/>
              </a:rPr>
              <a:t>that</a:t>
            </a:r>
            <a:r>
              <a:rPr lang="en-US" altLang="zh-CN" sz="3200" dirty="0">
                <a:latin typeface="Times New Roman" panose="02020603050405020304" pitchFamily="18" charset="0"/>
                <a:cs typeface="Times New Roman" panose="02020603050405020304" pitchFamily="18" charset="0"/>
              </a:rPr>
              <a:t> </a:t>
            </a:r>
            <a:r>
              <a:rPr lang="en-US" altLang="zh-CN" sz="3200" dirty="0">
                <a:solidFill>
                  <a:srgbClr val="FF0000"/>
                </a:solidFill>
                <a:latin typeface="Times New Roman" panose="02020603050405020304" pitchFamily="18" charset="0"/>
                <a:cs typeface="Times New Roman" panose="02020603050405020304" pitchFamily="18" charset="0"/>
              </a:rPr>
              <a:t>doesn’t mean </a:t>
            </a:r>
            <a:r>
              <a:rPr lang="en-US" altLang="zh-CN" sz="3200" dirty="0">
                <a:latin typeface="Times New Roman" panose="02020603050405020304" pitchFamily="18" charset="0"/>
                <a:cs typeface="Times New Roman" panose="02020603050405020304" pitchFamily="18" charset="0"/>
              </a:rPr>
              <a:t>there aren’t </a:t>
            </a:r>
            <a:r>
              <a:rPr lang="en-US" altLang="zh-CN" sz="3200" dirty="0">
                <a:solidFill>
                  <a:srgbClr val="CC00FF"/>
                </a:solidFill>
                <a:latin typeface="Times New Roman" panose="02020603050405020304" pitchFamily="18" charset="0"/>
                <a:cs typeface="Times New Roman" panose="02020603050405020304" pitchFamily="18" charset="0"/>
              </a:rPr>
              <a:t>deadlines.</a:t>
            </a:r>
            <a:endParaRPr lang="en-US" altLang="zh-CN" sz="3200" dirty="0">
              <a:solidFill>
                <a:srgbClr val="CC00FF"/>
              </a:solidFill>
              <a:latin typeface="Times New Roman" panose="02020603050405020304" pitchFamily="18" charset="0"/>
              <a:cs typeface="Times New Roman" panose="02020603050405020304" pitchFamily="18" charset="0"/>
            </a:endParaRPr>
          </a:p>
          <a:p>
            <a:pPr marL="0" indent="0">
              <a:lnSpc>
                <a:spcPts val="2500"/>
              </a:lnSpc>
              <a:buFont typeface="Arial" panose="020B0604020202020204" pitchFamily="34" charset="0"/>
              <a:buNone/>
            </a:pPr>
            <a:r>
              <a:rPr lang="en-US" altLang="zh-CN" sz="3200" dirty="0">
                <a:latin typeface="Times New Roman" panose="02020603050405020304" pitchFamily="18" charset="0"/>
                <a:cs typeface="Times New Roman" panose="02020603050405020304" pitchFamily="18" charset="0"/>
              </a:rPr>
              <a:t>B. Your motivation should be your main concern.</a:t>
            </a:r>
            <a:endParaRPr lang="en-US" altLang="zh-CN" sz="3200" dirty="0">
              <a:latin typeface="Times New Roman" panose="02020603050405020304" pitchFamily="18" charset="0"/>
              <a:cs typeface="Times New Roman" panose="02020603050405020304" pitchFamily="18" charset="0"/>
            </a:endParaRPr>
          </a:p>
          <a:p>
            <a:pPr marL="0" indent="0">
              <a:lnSpc>
                <a:spcPts val="2500"/>
              </a:lnSpc>
              <a:buFont typeface="Arial" panose="020B0604020202020204" pitchFamily="34" charset="0"/>
              <a:buNone/>
            </a:pPr>
            <a:r>
              <a:rPr lang="en-US" altLang="zh-CN" sz="3200" dirty="0">
                <a:latin typeface="Times New Roman" panose="02020603050405020304" pitchFamily="18" charset="0"/>
                <a:cs typeface="Times New Roman" panose="02020603050405020304" pitchFamily="18" charset="0"/>
              </a:rPr>
              <a:t>C. Do you know that online courses are also part of your education?</a:t>
            </a:r>
            <a:endParaRPr lang="en-US" altLang="zh-CN" sz="3200" dirty="0">
              <a:latin typeface="Times New Roman" panose="02020603050405020304" pitchFamily="18" charset="0"/>
              <a:cs typeface="Times New Roman" panose="02020603050405020304" pitchFamily="18" charset="0"/>
            </a:endParaRPr>
          </a:p>
          <a:p>
            <a:pPr marL="0" indent="0">
              <a:lnSpc>
                <a:spcPts val="2500"/>
              </a:lnSpc>
              <a:buFont typeface="Arial" panose="020B0604020202020204" pitchFamily="34" charset="0"/>
              <a:buNone/>
            </a:pPr>
            <a:r>
              <a:rPr lang="en-US" altLang="zh-CN" sz="3200" dirty="0">
                <a:latin typeface="Times New Roman" panose="02020603050405020304" pitchFamily="18" charset="0"/>
                <a:cs typeface="Times New Roman" panose="02020603050405020304" pitchFamily="18" charset="0"/>
              </a:rPr>
              <a:t>D. Professor Alex Davidson teaches the same course in person and online.</a:t>
            </a:r>
            <a:endParaRPr lang="en-US" altLang="zh-CN" sz="3200" dirty="0">
              <a:latin typeface="Times New Roman" panose="02020603050405020304" pitchFamily="18" charset="0"/>
              <a:cs typeface="Times New Roman" panose="02020603050405020304" pitchFamily="18" charset="0"/>
            </a:endParaRPr>
          </a:p>
          <a:p>
            <a:pPr marL="0" indent="0">
              <a:lnSpc>
                <a:spcPts val="2500"/>
              </a:lnSpc>
              <a:buFont typeface="Arial" panose="020B0604020202020204" pitchFamily="34" charset="0"/>
              <a:buNone/>
            </a:pPr>
            <a:r>
              <a:rPr lang="en-US" altLang="zh-CN" sz="3200" dirty="0">
                <a:latin typeface="Times New Roman" panose="02020603050405020304" pitchFamily="18" charset="0"/>
                <a:cs typeface="Times New Roman" panose="02020603050405020304" pitchFamily="18" charset="0"/>
              </a:rPr>
              <a:t>E. The chief complaint about online courses is that they lack human interaction.</a:t>
            </a:r>
            <a:endParaRPr lang="en-US" altLang="zh-CN" sz="3200" dirty="0">
              <a:latin typeface="Times New Roman" panose="02020603050405020304" pitchFamily="18" charset="0"/>
              <a:cs typeface="Times New Roman" panose="02020603050405020304" pitchFamily="18" charset="0"/>
            </a:endParaRPr>
          </a:p>
          <a:p>
            <a:pPr marL="0" indent="0">
              <a:lnSpc>
                <a:spcPts val="2500"/>
              </a:lnSpc>
              <a:buFont typeface="Arial" panose="020B0604020202020204" pitchFamily="34" charset="0"/>
              <a:buNone/>
            </a:pPr>
            <a:r>
              <a:rPr lang="en-US" altLang="zh-CN" sz="3200" dirty="0">
                <a:latin typeface="Times New Roman" panose="02020603050405020304" pitchFamily="18" charset="0"/>
                <a:cs typeface="Times New Roman" panose="02020603050405020304" pitchFamily="18" charset="0"/>
              </a:rPr>
              <a:t>F. If you take an online course, what can you do to ensure the best possible grade?</a:t>
            </a:r>
            <a:endParaRPr lang="en-US" altLang="zh-CN" sz="3200" dirty="0">
              <a:latin typeface="Times New Roman" panose="02020603050405020304" pitchFamily="18" charset="0"/>
              <a:cs typeface="Times New Roman" panose="02020603050405020304" pitchFamily="18" charset="0"/>
            </a:endParaRPr>
          </a:p>
          <a:p>
            <a:pPr marL="0" indent="0">
              <a:lnSpc>
                <a:spcPts val="2500"/>
              </a:lnSpc>
              <a:buFont typeface="Arial" panose="020B0604020202020204" pitchFamily="34" charset="0"/>
              <a:buNone/>
            </a:pPr>
            <a:r>
              <a:rPr lang="en-US" altLang="zh-CN" sz="3200" dirty="0">
                <a:latin typeface="Times New Roman" panose="02020603050405020304" pitchFamily="18" charset="0"/>
                <a:cs typeface="Times New Roman" panose="02020603050405020304" pitchFamily="18" charset="0"/>
              </a:rPr>
              <a:t>G. A survey found that 29 percent of college students registered for online courses.</a:t>
            </a:r>
            <a:endParaRPr lang="en-US" altLang="zh-CN" sz="3200" dirty="0">
              <a:latin typeface="Times New Roman" panose="02020603050405020304" pitchFamily="18" charset="0"/>
              <a:cs typeface="Times New Roman" panose="02020603050405020304" pitchFamily="18" charset="0"/>
            </a:endParaRPr>
          </a:p>
          <a:p>
            <a:pPr marL="0" indent="0">
              <a:lnSpc>
                <a:spcPts val="3340"/>
              </a:lnSpc>
              <a:buFont typeface="Arial" panose="020B0604020202020204" pitchFamily="34" charset="0"/>
              <a:buNone/>
            </a:pPr>
            <a:endParaRPr lang="en-US" altLang="zh-CN" sz="3200" dirty="0">
              <a:latin typeface="Times New Roman" panose="02020603050405020304" pitchFamily="18" charset="0"/>
              <a:cs typeface="Times New Roman" panose="02020603050405020304" pitchFamily="18" charset="0"/>
            </a:endParaRPr>
          </a:p>
          <a:p>
            <a:pPr>
              <a:lnSpc>
                <a:spcPts val="3340"/>
              </a:lnSpc>
            </a:pPr>
            <a:endParaRPr lang="en-US" altLang="zh-CN" sz="3200" dirty="0">
              <a:latin typeface="Times New Roman" panose="02020603050405020304" pitchFamily="18" charset="0"/>
              <a:cs typeface="Times New Roman" panose="02020603050405020304" pitchFamily="18" charset="0"/>
            </a:endParaRPr>
          </a:p>
        </p:txBody>
      </p:sp>
      <p:sp>
        <p:nvSpPr>
          <p:cNvPr id="7" name="心形 6"/>
          <p:cNvSpPr/>
          <p:nvPr/>
        </p:nvSpPr>
        <p:spPr>
          <a:xfrm>
            <a:off x="92293" y="2474465"/>
            <a:ext cx="385445" cy="415925"/>
          </a:xfrm>
          <a:prstGeom prst="heart">
            <a:avLst/>
          </a:prstGeom>
          <a:solidFill>
            <a:srgbClr val="FF0000"/>
          </a:solidFill>
          <a:ln>
            <a:solidFill>
              <a:srgbClr val="C00000"/>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zh-CN" altLang="en-US">
              <a:solidFill>
                <a:srgbClr val="FF0000"/>
              </a:solidFill>
            </a:endParaRPr>
          </a:p>
        </p:txBody>
      </p:sp>
      <p:cxnSp>
        <p:nvCxnSpPr>
          <p:cNvPr id="17" name="直接箭头连接符 16"/>
          <p:cNvCxnSpPr/>
          <p:nvPr/>
        </p:nvCxnSpPr>
        <p:spPr>
          <a:xfrm>
            <a:off x="4740966" y="1212875"/>
            <a:ext cx="2912165" cy="1244489"/>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12" name="文本框 11"/>
          <p:cNvSpPr txBox="1"/>
          <p:nvPr/>
        </p:nvSpPr>
        <p:spPr>
          <a:xfrm>
            <a:off x="1331843" y="2432797"/>
            <a:ext cx="755373" cy="499265"/>
          </a:xfrm>
          <a:prstGeom prst="rect">
            <a:avLst/>
          </a:prstGeom>
          <a:noFill/>
          <a:ln w="57150">
            <a:solidFill>
              <a:srgbClr val="C00000"/>
            </a:solidFill>
          </a:ln>
        </p:spPr>
        <p:txBody>
          <a:bodyPr wrap="square" rtlCol="0">
            <a:spAutoFit/>
          </a:bodyPr>
          <a:lstStyle/>
          <a:p>
            <a:endParaRPr lang="zh-CN" altLang="en-US" sz="2800"/>
          </a:p>
        </p:txBody>
      </p:sp>
      <p:sp>
        <p:nvSpPr>
          <p:cNvPr id="13" name="文本框 12"/>
          <p:cNvSpPr txBox="1"/>
          <p:nvPr/>
        </p:nvSpPr>
        <p:spPr>
          <a:xfrm>
            <a:off x="6293608" y="2432796"/>
            <a:ext cx="1762971" cy="499265"/>
          </a:xfrm>
          <a:prstGeom prst="rect">
            <a:avLst/>
          </a:prstGeom>
          <a:noFill/>
          <a:ln w="57150">
            <a:solidFill>
              <a:srgbClr val="C00000"/>
            </a:solidFill>
          </a:ln>
        </p:spPr>
        <p:txBody>
          <a:bodyPr wrap="square" rtlCol="0">
            <a:spAutoFit/>
          </a:bodyPr>
          <a:lstStyle/>
          <a:p>
            <a:endParaRPr lang="zh-CN" altLang="en-US" sz="2800"/>
          </a:p>
        </p:txBody>
      </p:sp>
      <p:cxnSp>
        <p:nvCxnSpPr>
          <p:cNvPr id="15" name="直接箭头连接符 14"/>
          <p:cNvCxnSpPr/>
          <p:nvPr/>
        </p:nvCxnSpPr>
        <p:spPr>
          <a:xfrm>
            <a:off x="1810820" y="1005853"/>
            <a:ext cx="4482788" cy="1426943"/>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19" name="文本框 18"/>
          <p:cNvSpPr txBox="1"/>
          <p:nvPr/>
        </p:nvSpPr>
        <p:spPr>
          <a:xfrm>
            <a:off x="2232310" y="923486"/>
            <a:ext cx="2508656" cy="499265"/>
          </a:xfrm>
          <a:prstGeom prst="rect">
            <a:avLst/>
          </a:prstGeom>
          <a:noFill/>
          <a:ln w="57150">
            <a:solidFill>
              <a:srgbClr val="C00000"/>
            </a:solidFill>
          </a:ln>
        </p:spPr>
        <p:txBody>
          <a:bodyPr wrap="square" rtlCol="0">
            <a:spAutoFit/>
          </a:bodyPr>
          <a:lstStyle/>
          <a:p>
            <a:endParaRPr lang="zh-CN" altLang="en-US" sz="2800"/>
          </a:p>
        </p:txBody>
      </p:sp>
      <p:sp>
        <p:nvSpPr>
          <p:cNvPr id="8" name="文本框 7"/>
          <p:cNvSpPr txBox="1"/>
          <p:nvPr/>
        </p:nvSpPr>
        <p:spPr>
          <a:xfrm>
            <a:off x="46802" y="3672892"/>
            <a:ext cx="12153311" cy="2677656"/>
          </a:xfrm>
          <a:prstGeom prst="rect">
            <a:avLst/>
          </a:prstGeom>
          <a:solidFill>
            <a:schemeClr val="bg1"/>
          </a:solidFill>
        </p:spPr>
        <p:txBody>
          <a:bodyPr wrap="square" rtlCol="0">
            <a:spAutoFit/>
          </a:bodyPr>
          <a:lstStyle/>
          <a:p>
            <a:r>
              <a:rPr lang="zh-CN" altLang="en-US" sz="2800" dirty="0">
                <a:solidFill>
                  <a:srgbClr val="0000FF"/>
                </a:solidFill>
              </a:rPr>
              <a:t>结合</a:t>
            </a:r>
            <a:r>
              <a:rPr lang="en-US" altLang="zh-CN" sz="2800" dirty="0">
                <a:solidFill>
                  <a:srgbClr val="0000FF"/>
                </a:solidFill>
              </a:rPr>
              <a:t>38 </a:t>
            </a:r>
            <a:r>
              <a:rPr lang="zh-CN" altLang="en-US" sz="2800" dirty="0">
                <a:solidFill>
                  <a:srgbClr val="0000FF"/>
                </a:solidFill>
              </a:rPr>
              <a:t>空前：</a:t>
            </a:r>
            <a:r>
              <a:rPr lang="en-US" altLang="zh-CN" sz="2800" b="1" dirty="0">
                <a:solidFill>
                  <a:srgbClr val="C00000"/>
                </a:solidFill>
              </a:rPr>
              <a:t>anytime</a:t>
            </a:r>
            <a:r>
              <a:rPr lang="zh-CN" altLang="en-US" sz="2800" dirty="0">
                <a:solidFill>
                  <a:srgbClr val="0000FF"/>
                </a:solidFill>
              </a:rPr>
              <a:t>以及</a:t>
            </a:r>
            <a:r>
              <a:rPr lang="en-US" altLang="zh-CN" sz="2800" dirty="0">
                <a:solidFill>
                  <a:srgbClr val="0000FF"/>
                </a:solidFill>
              </a:rPr>
              <a:t>38</a:t>
            </a:r>
            <a:r>
              <a:rPr lang="zh-CN" altLang="en-US" sz="2800" dirty="0">
                <a:solidFill>
                  <a:srgbClr val="0000FF"/>
                </a:solidFill>
              </a:rPr>
              <a:t>空后</a:t>
            </a:r>
            <a:r>
              <a:rPr lang="en-US" altLang="zh-CN" sz="2800" b="1" dirty="0">
                <a:solidFill>
                  <a:srgbClr val="C00000"/>
                </a:solidFill>
                <a:latin typeface="Times New Roman" panose="02020603050405020304" pitchFamily="18" charset="0"/>
                <a:cs typeface="Times New Roman" panose="02020603050405020304" pitchFamily="18" charset="0"/>
              </a:rPr>
              <a:t>behind schedule</a:t>
            </a:r>
            <a:r>
              <a:rPr lang="en-US" altLang="zh-CN" sz="2800" dirty="0">
                <a:latin typeface="Times New Roman" panose="02020603050405020304" pitchFamily="18" charset="0"/>
                <a:cs typeface="Times New Roman" panose="02020603050405020304" pitchFamily="18" charset="0"/>
              </a:rPr>
              <a:t>,”  </a:t>
            </a:r>
            <a:r>
              <a:rPr lang="zh-CN" altLang="en-US" sz="2800" dirty="0">
                <a:latin typeface="Times New Roman" panose="02020603050405020304" pitchFamily="18" charset="0"/>
                <a:cs typeface="Times New Roman" panose="02020603050405020304" pitchFamily="18" charset="0"/>
              </a:rPr>
              <a:t>推测前后有转折关系，且 </a:t>
            </a:r>
            <a:r>
              <a:rPr lang="en-US" altLang="zh-CN" sz="2800" dirty="0">
                <a:solidFill>
                  <a:srgbClr val="FF0000"/>
                </a:solidFill>
                <a:latin typeface="Times New Roman" panose="02020603050405020304" pitchFamily="18" charset="0"/>
                <a:cs typeface="Times New Roman" panose="02020603050405020304" pitchFamily="18" charset="0"/>
              </a:rPr>
              <a:t>fall behind schedule </a:t>
            </a:r>
            <a:r>
              <a:rPr lang="zh-CN" altLang="en-US" sz="2800" dirty="0">
                <a:latin typeface="Times New Roman" panose="02020603050405020304" pitchFamily="18" charset="0"/>
                <a:cs typeface="Times New Roman" panose="02020603050405020304" pitchFamily="18" charset="0"/>
              </a:rPr>
              <a:t>与 选项 </a:t>
            </a:r>
            <a:r>
              <a:rPr lang="en-US" altLang="zh-CN" sz="2800" b="1" dirty="0">
                <a:solidFill>
                  <a:srgbClr val="C00000"/>
                </a:solidFill>
                <a:latin typeface="Times New Roman" panose="02020603050405020304" pitchFamily="18" charset="0"/>
                <a:cs typeface="Times New Roman" panose="02020603050405020304" pitchFamily="18" charset="0"/>
              </a:rPr>
              <a:t>deadlines </a:t>
            </a:r>
            <a:r>
              <a:rPr lang="en-US" altLang="zh-CN" sz="2800" dirty="0">
                <a:latin typeface="Times New Roman" panose="02020603050405020304" pitchFamily="18" charset="0"/>
                <a:cs typeface="Times New Roman" panose="02020603050405020304" pitchFamily="18" charset="0"/>
              </a:rPr>
              <a:t> </a:t>
            </a:r>
            <a:r>
              <a:rPr lang="zh-CN" altLang="en-US" sz="2800" dirty="0">
                <a:latin typeface="Times New Roman" panose="02020603050405020304" pitchFamily="18" charset="0"/>
                <a:cs typeface="Times New Roman" panose="02020603050405020304" pitchFamily="18" charset="0"/>
              </a:rPr>
              <a:t>有</a:t>
            </a:r>
            <a:r>
              <a:rPr lang="zh-CN" altLang="en-US" sz="2800" b="1" dirty="0">
                <a:solidFill>
                  <a:srgbClr val="FF0000"/>
                </a:solidFill>
                <a:latin typeface="Times New Roman" panose="02020603050405020304" pitchFamily="18" charset="0"/>
                <a:cs typeface="Times New Roman" panose="02020603050405020304" pitchFamily="18" charset="0"/>
              </a:rPr>
              <a:t>词汇关联性</a:t>
            </a:r>
            <a:r>
              <a:rPr lang="en-US" altLang="zh-CN" sz="2800" b="1" dirty="0">
                <a:solidFill>
                  <a:srgbClr val="FF0000"/>
                </a:solidFill>
                <a:latin typeface="Times New Roman" panose="02020603050405020304" pitchFamily="18" charset="0"/>
                <a:cs typeface="Times New Roman" panose="02020603050405020304" pitchFamily="18" charset="0"/>
              </a:rPr>
              <a:t>,</a:t>
            </a:r>
            <a:r>
              <a:rPr lang="zh-CN" altLang="en-US" sz="2800" b="1" dirty="0">
                <a:solidFill>
                  <a:srgbClr val="FF0000"/>
                </a:solidFill>
                <a:latin typeface="Times New Roman" panose="02020603050405020304" pitchFamily="18" charset="0"/>
                <a:cs typeface="Times New Roman" panose="02020603050405020304" pitchFamily="18" charset="0"/>
              </a:rPr>
              <a:t>产生语义重叠； </a:t>
            </a:r>
            <a:r>
              <a:rPr lang="en-US" altLang="zh-CN" sz="2800" b="1" dirty="0">
                <a:solidFill>
                  <a:srgbClr val="FF0000"/>
                </a:solidFill>
                <a:latin typeface="Times New Roman" panose="02020603050405020304" pitchFamily="18" charset="0"/>
                <a:cs typeface="Times New Roman" panose="02020603050405020304" pitchFamily="18" charset="0"/>
              </a:rPr>
              <a:t>that </a:t>
            </a:r>
            <a:r>
              <a:rPr lang="zh-CN" altLang="en-US" sz="2800" b="1" dirty="0">
                <a:solidFill>
                  <a:srgbClr val="FF0000"/>
                </a:solidFill>
                <a:latin typeface="Times New Roman" panose="02020603050405020304" pitchFamily="18" charset="0"/>
                <a:cs typeface="Times New Roman" panose="02020603050405020304" pitchFamily="18" charset="0"/>
              </a:rPr>
              <a:t>代替上文</a:t>
            </a:r>
            <a:r>
              <a:rPr lang="en-US" altLang="zh-CN" sz="2800" b="1" dirty="0">
                <a:solidFill>
                  <a:srgbClr val="FF0000"/>
                </a:solidFill>
                <a:latin typeface="Times New Roman" panose="02020603050405020304" pitchFamily="18" charset="0"/>
                <a:cs typeface="Times New Roman" panose="02020603050405020304" pitchFamily="18" charset="0"/>
              </a:rPr>
              <a:t>you can study anywhere and anytime</a:t>
            </a:r>
            <a:r>
              <a:rPr lang="zh-CN" altLang="en-US" sz="2800" b="1" dirty="0">
                <a:solidFill>
                  <a:srgbClr val="FF0000"/>
                </a:solidFill>
                <a:latin typeface="Times New Roman" panose="02020603050405020304" pitchFamily="18" charset="0"/>
                <a:cs typeface="Times New Roman" panose="02020603050405020304" pitchFamily="18" charset="0"/>
              </a:rPr>
              <a:t>。故</a:t>
            </a:r>
            <a:r>
              <a:rPr lang="en-US" altLang="zh-CN" sz="2800" b="1" dirty="0">
                <a:solidFill>
                  <a:srgbClr val="FF0000"/>
                </a:solidFill>
                <a:latin typeface="Times New Roman" panose="02020603050405020304" pitchFamily="18" charset="0"/>
                <a:cs typeface="Times New Roman" panose="02020603050405020304" pitchFamily="18" charset="0"/>
              </a:rPr>
              <a:t>A</a:t>
            </a:r>
            <a:r>
              <a:rPr lang="zh-CN" altLang="en-US" sz="2800" b="1" dirty="0">
                <a:solidFill>
                  <a:srgbClr val="FF0000"/>
                </a:solidFill>
                <a:latin typeface="Times New Roman" panose="02020603050405020304" pitchFamily="18" charset="0"/>
                <a:cs typeface="Times New Roman" panose="02020603050405020304" pitchFamily="18" charset="0"/>
              </a:rPr>
              <a:t>正确。 正确的选项会有多重特征。</a:t>
            </a:r>
            <a:endParaRPr lang="en-US" altLang="zh-CN" sz="2800" b="1" dirty="0">
              <a:solidFill>
                <a:srgbClr val="FF0000"/>
              </a:solidFill>
              <a:latin typeface="Times New Roman" panose="02020603050405020304" pitchFamily="18" charset="0"/>
              <a:cs typeface="Times New Roman" panose="02020603050405020304" pitchFamily="18" charset="0"/>
            </a:endParaRPr>
          </a:p>
          <a:p>
            <a:endParaRPr lang="en-US" altLang="zh-CN" sz="2800" b="1" dirty="0">
              <a:solidFill>
                <a:srgbClr val="FF0000"/>
              </a:solidFill>
              <a:latin typeface="Times New Roman" panose="02020603050405020304" pitchFamily="18" charset="0"/>
              <a:cs typeface="Times New Roman" panose="02020603050405020304" pitchFamily="18" charset="0"/>
            </a:endParaRPr>
          </a:p>
          <a:p>
            <a:endParaRPr lang="en-US" altLang="zh-CN" sz="2800" b="1" dirty="0">
              <a:solidFill>
                <a:srgbClr val="FF0000"/>
              </a:solidFill>
            </a:endParaRPr>
          </a:p>
        </p:txBody>
      </p:sp>
      <p:sp>
        <p:nvSpPr>
          <p:cNvPr id="9" name="文本框 8"/>
          <p:cNvSpPr txBox="1"/>
          <p:nvPr/>
        </p:nvSpPr>
        <p:spPr>
          <a:xfrm>
            <a:off x="808992" y="570624"/>
            <a:ext cx="1216441" cy="352861"/>
          </a:xfrm>
          <a:prstGeom prst="rect">
            <a:avLst/>
          </a:prstGeom>
          <a:noFill/>
          <a:ln w="57150">
            <a:solidFill>
              <a:srgbClr val="C00000"/>
            </a:solidFill>
          </a:ln>
        </p:spPr>
        <p:txBody>
          <a:bodyPr wrap="square" rtlCol="0">
            <a:spAutoFit/>
          </a:bodyPr>
          <a:lstStyle/>
          <a:p>
            <a:endParaRPr lang="zh-CN" altLang="en-US" sz="2800"/>
          </a:p>
        </p:txBody>
      </p:sp>
      <p:sp>
        <p:nvSpPr>
          <p:cNvPr id="10" name="文本框 9"/>
          <p:cNvSpPr txBox="1"/>
          <p:nvPr/>
        </p:nvSpPr>
        <p:spPr>
          <a:xfrm>
            <a:off x="633958" y="2420884"/>
            <a:ext cx="755373" cy="499265"/>
          </a:xfrm>
          <a:prstGeom prst="rect">
            <a:avLst/>
          </a:prstGeom>
          <a:noFill/>
          <a:ln w="57150">
            <a:solidFill>
              <a:srgbClr val="C00000"/>
            </a:solidFill>
          </a:ln>
        </p:spPr>
        <p:txBody>
          <a:bodyPr wrap="square" rtlCol="0">
            <a:spAutoFit/>
          </a:bodyPr>
          <a:lstStyle/>
          <a:p>
            <a:endParaRPr lang="zh-CN" altLang="en-US" sz="2800"/>
          </a:p>
        </p:txBody>
      </p:sp>
      <p:cxnSp>
        <p:nvCxnSpPr>
          <p:cNvPr id="22" name="直接连接符 21"/>
          <p:cNvCxnSpPr/>
          <p:nvPr/>
        </p:nvCxnSpPr>
        <p:spPr>
          <a:xfrm>
            <a:off x="8179484" y="570625"/>
            <a:ext cx="404522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a:off x="291126" y="923486"/>
            <a:ext cx="1734307"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7" name="直接箭头连接符 26"/>
          <p:cNvCxnSpPr/>
          <p:nvPr/>
        </p:nvCxnSpPr>
        <p:spPr>
          <a:xfrm flipH="1">
            <a:off x="1951890" y="518060"/>
            <a:ext cx="7271864" cy="1899548"/>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pic>
        <p:nvPicPr>
          <p:cNvPr id="5124" name="图片 6" descr="logo横版 png"/>
          <p:cNvPicPr>
            <a:picLocks noChangeAspect="1"/>
          </p:cNvPicPr>
          <p:nvPr/>
        </p:nvPicPr>
        <p:blipFill>
          <a:blip r:embed="rId1"/>
          <a:stretch>
            <a:fillRect/>
          </a:stretch>
        </p:blipFill>
        <p:spPr>
          <a:xfrm>
            <a:off x="11477625" y="82550"/>
            <a:ext cx="608013" cy="642938"/>
          </a:xfrm>
          <a:prstGeom prst="rect">
            <a:avLst/>
          </a:prstGeom>
          <a:noFill/>
          <a:ln w="9525">
            <a:noFill/>
          </a:ln>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2" grpId="0" animBg="1"/>
      <p:bldP spid="13" grpId="0" animBg="1"/>
      <p:bldP spid="19" grpId="0" animBg="1"/>
      <p:bldP spid="8" grpId="0" animBg="1"/>
      <p:bldP spid="9" grpId="0" animBg="1"/>
      <p:bldP spid="10"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2"/>
          <p:cNvSpPr txBox="1"/>
          <p:nvPr/>
        </p:nvSpPr>
        <p:spPr>
          <a:xfrm>
            <a:off x="44159" y="2455037"/>
            <a:ext cx="12041823" cy="3261064"/>
          </a:xfrm>
          <a:prstGeom prst="rect">
            <a:avLst/>
          </a:prstGeom>
          <a:solidFill>
            <a:schemeClr val="bg1"/>
          </a:solidFill>
          <a:ln>
            <a:solidFill>
              <a:schemeClr val="accent6">
                <a:lumMod val="75000"/>
              </a:schemeClr>
            </a:solidFill>
          </a:ln>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2500"/>
              </a:lnSpc>
              <a:buFont typeface="Arial" panose="020B0604020202020204" pitchFamily="34" charset="0"/>
              <a:buNone/>
            </a:pPr>
            <a:r>
              <a:rPr lang="en-US" altLang="zh-CN" dirty="0">
                <a:latin typeface="Times New Roman" panose="02020603050405020304" pitchFamily="18" charset="0"/>
                <a:cs typeface="Times New Roman" panose="02020603050405020304" pitchFamily="18" charset="0"/>
              </a:rPr>
              <a:t>A. </a:t>
            </a:r>
            <a:r>
              <a:rPr lang="en-US" altLang="zh-CN" b="1" dirty="0">
                <a:latin typeface="Times New Roman" panose="02020603050405020304" pitchFamily="18" charset="0"/>
                <a:cs typeface="Times New Roman" panose="02020603050405020304" pitchFamily="18" charset="0"/>
              </a:rPr>
              <a:t>But</a:t>
            </a:r>
            <a:r>
              <a:rPr lang="en-US" altLang="zh-CN" dirty="0">
                <a:latin typeface="Times New Roman" panose="02020603050405020304" pitchFamily="18" charset="0"/>
                <a:cs typeface="Times New Roman" panose="02020603050405020304" pitchFamily="18" charset="0"/>
              </a:rPr>
              <a:t> that doesn’t mean there aren’t deadlines.</a:t>
            </a:r>
            <a:endParaRPr lang="en-US" altLang="zh-CN" dirty="0">
              <a:latin typeface="Times New Roman" panose="02020603050405020304" pitchFamily="18" charset="0"/>
              <a:cs typeface="Times New Roman" panose="02020603050405020304" pitchFamily="18" charset="0"/>
            </a:endParaRPr>
          </a:p>
          <a:p>
            <a:pPr marL="0" indent="0">
              <a:lnSpc>
                <a:spcPts val="2500"/>
              </a:lnSpc>
              <a:buFont typeface="Arial" panose="020B0604020202020204" pitchFamily="34" charset="0"/>
              <a:buNone/>
            </a:pPr>
            <a:r>
              <a:rPr lang="en-US" altLang="zh-CN" dirty="0">
                <a:latin typeface="Times New Roman" panose="02020603050405020304" pitchFamily="18" charset="0"/>
                <a:cs typeface="Times New Roman" panose="02020603050405020304" pitchFamily="18" charset="0"/>
              </a:rPr>
              <a:t>B. Your motivation should be your main concern.</a:t>
            </a:r>
            <a:endParaRPr lang="en-US" altLang="zh-CN" dirty="0">
              <a:latin typeface="Times New Roman" panose="02020603050405020304" pitchFamily="18" charset="0"/>
              <a:cs typeface="Times New Roman" panose="02020603050405020304" pitchFamily="18" charset="0"/>
            </a:endParaRPr>
          </a:p>
          <a:p>
            <a:pPr marL="0" indent="0">
              <a:lnSpc>
                <a:spcPts val="2500"/>
              </a:lnSpc>
              <a:buFont typeface="Arial" panose="020B0604020202020204" pitchFamily="34" charset="0"/>
              <a:buNone/>
            </a:pPr>
            <a:r>
              <a:rPr lang="en-US" altLang="zh-CN" dirty="0">
                <a:latin typeface="Times New Roman" panose="02020603050405020304" pitchFamily="18" charset="0"/>
                <a:cs typeface="Times New Roman" panose="02020603050405020304" pitchFamily="18" charset="0"/>
              </a:rPr>
              <a:t>C. Do you know that </a:t>
            </a:r>
            <a:r>
              <a:rPr lang="en-US" altLang="zh-CN" dirty="0">
                <a:solidFill>
                  <a:srgbClr val="CC00FF"/>
                </a:solidFill>
                <a:latin typeface="Times New Roman" panose="02020603050405020304" pitchFamily="18" charset="0"/>
                <a:cs typeface="Times New Roman" panose="02020603050405020304" pitchFamily="18" charset="0"/>
              </a:rPr>
              <a:t>online courses </a:t>
            </a:r>
            <a:r>
              <a:rPr lang="en-US" altLang="zh-CN" dirty="0">
                <a:latin typeface="Times New Roman" panose="02020603050405020304" pitchFamily="18" charset="0"/>
                <a:cs typeface="Times New Roman" panose="02020603050405020304" pitchFamily="18" charset="0"/>
              </a:rPr>
              <a:t>are also part of your education?</a:t>
            </a:r>
            <a:endParaRPr lang="en-US" altLang="zh-CN" dirty="0">
              <a:latin typeface="Times New Roman" panose="02020603050405020304" pitchFamily="18" charset="0"/>
              <a:cs typeface="Times New Roman" panose="02020603050405020304" pitchFamily="18" charset="0"/>
            </a:endParaRPr>
          </a:p>
          <a:p>
            <a:pPr marL="0" indent="0">
              <a:lnSpc>
                <a:spcPts val="2500"/>
              </a:lnSpc>
              <a:buFont typeface="Arial" panose="020B0604020202020204" pitchFamily="34" charset="0"/>
              <a:buNone/>
            </a:pPr>
            <a:r>
              <a:rPr lang="en-US" altLang="zh-CN" dirty="0">
                <a:latin typeface="Times New Roman" panose="02020603050405020304" pitchFamily="18" charset="0"/>
                <a:cs typeface="Times New Roman" panose="02020603050405020304" pitchFamily="18" charset="0"/>
              </a:rPr>
              <a:t>D. Professor Alex Davidson </a:t>
            </a:r>
            <a:r>
              <a:rPr lang="en-US" altLang="zh-CN" dirty="0">
                <a:solidFill>
                  <a:srgbClr val="FF0000"/>
                </a:solidFill>
                <a:latin typeface="Times New Roman" panose="02020603050405020304" pitchFamily="18" charset="0"/>
                <a:cs typeface="Times New Roman" panose="02020603050405020304" pitchFamily="18" charset="0"/>
              </a:rPr>
              <a:t>teaches</a:t>
            </a:r>
            <a:r>
              <a:rPr lang="en-US" altLang="zh-CN" dirty="0">
                <a:latin typeface="Times New Roman" panose="02020603050405020304" pitchFamily="18" charset="0"/>
                <a:cs typeface="Times New Roman" panose="02020603050405020304" pitchFamily="18" charset="0"/>
              </a:rPr>
              <a:t> </a:t>
            </a:r>
            <a:r>
              <a:rPr lang="en-US" altLang="zh-CN" dirty="0">
                <a:solidFill>
                  <a:srgbClr val="CC00FF"/>
                </a:solidFill>
                <a:latin typeface="Times New Roman" panose="02020603050405020304" pitchFamily="18" charset="0"/>
                <a:cs typeface="Times New Roman" panose="02020603050405020304" pitchFamily="18" charset="0"/>
              </a:rPr>
              <a:t>the same course </a:t>
            </a:r>
            <a:r>
              <a:rPr lang="en-US" altLang="zh-CN" dirty="0">
                <a:solidFill>
                  <a:srgbClr val="0000FF"/>
                </a:solidFill>
                <a:latin typeface="Times New Roman" panose="02020603050405020304" pitchFamily="18" charset="0"/>
                <a:cs typeface="Times New Roman" panose="02020603050405020304" pitchFamily="18" charset="0"/>
              </a:rPr>
              <a:t>in person and online.</a:t>
            </a:r>
            <a:endParaRPr lang="en-US" altLang="zh-CN" dirty="0">
              <a:solidFill>
                <a:srgbClr val="0000FF"/>
              </a:solidFill>
              <a:latin typeface="Times New Roman" panose="02020603050405020304" pitchFamily="18" charset="0"/>
              <a:cs typeface="Times New Roman" panose="02020603050405020304" pitchFamily="18" charset="0"/>
            </a:endParaRPr>
          </a:p>
          <a:p>
            <a:pPr marL="0" indent="0">
              <a:lnSpc>
                <a:spcPts val="2500"/>
              </a:lnSpc>
              <a:buFont typeface="Arial" panose="020B0604020202020204" pitchFamily="34" charset="0"/>
              <a:buNone/>
            </a:pPr>
            <a:r>
              <a:rPr lang="en-US" altLang="zh-CN" dirty="0">
                <a:latin typeface="Times New Roman" panose="02020603050405020304" pitchFamily="18" charset="0"/>
                <a:cs typeface="Times New Roman" panose="02020603050405020304" pitchFamily="18" charset="0"/>
              </a:rPr>
              <a:t>E. The chief complaint about online courses is that they lack human interaction.</a:t>
            </a:r>
            <a:endParaRPr lang="en-US" altLang="zh-CN" dirty="0">
              <a:latin typeface="Times New Roman" panose="02020603050405020304" pitchFamily="18" charset="0"/>
              <a:cs typeface="Times New Roman" panose="02020603050405020304" pitchFamily="18" charset="0"/>
            </a:endParaRPr>
          </a:p>
          <a:p>
            <a:pPr marL="0" indent="0">
              <a:lnSpc>
                <a:spcPts val="2500"/>
              </a:lnSpc>
              <a:buFont typeface="Arial" panose="020B0604020202020204" pitchFamily="34" charset="0"/>
              <a:buNone/>
            </a:pPr>
            <a:r>
              <a:rPr lang="en-US" altLang="zh-CN" dirty="0">
                <a:latin typeface="Times New Roman" panose="02020603050405020304" pitchFamily="18" charset="0"/>
                <a:cs typeface="Times New Roman" panose="02020603050405020304" pitchFamily="18" charset="0"/>
              </a:rPr>
              <a:t>F. If </a:t>
            </a:r>
            <a:r>
              <a:rPr lang="en-US" altLang="zh-CN" dirty="0">
                <a:solidFill>
                  <a:srgbClr val="CC00FF"/>
                </a:solidFill>
                <a:latin typeface="Times New Roman" panose="02020603050405020304" pitchFamily="18" charset="0"/>
                <a:cs typeface="Times New Roman" panose="02020603050405020304" pitchFamily="18" charset="0"/>
              </a:rPr>
              <a:t>you</a:t>
            </a:r>
            <a:r>
              <a:rPr lang="en-US" altLang="zh-CN" dirty="0">
                <a:latin typeface="Times New Roman" panose="02020603050405020304" pitchFamily="18" charset="0"/>
                <a:cs typeface="Times New Roman" panose="02020603050405020304" pitchFamily="18" charset="0"/>
              </a:rPr>
              <a:t> take </a:t>
            </a:r>
            <a:r>
              <a:rPr lang="en-US" altLang="zh-CN" dirty="0">
                <a:solidFill>
                  <a:srgbClr val="CC00FF"/>
                </a:solidFill>
                <a:latin typeface="Times New Roman" panose="02020603050405020304" pitchFamily="18" charset="0"/>
                <a:cs typeface="Times New Roman" panose="02020603050405020304" pitchFamily="18" charset="0"/>
              </a:rPr>
              <a:t>an online course</a:t>
            </a:r>
            <a:r>
              <a:rPr lang="en-US" altLang="zh-CN" dirty="0">
                <a:latin typeface="Times New Roman" panose="02020603050405020304" pitchFamily="18" charset="0"/>
                <a:cs typeface="Times New Roman" panose="02020603050405020304" pitchFamily="18" charset="0"/>
              </a:rPr>
              <a:t>, what can </a:t>
            </a:r>
            <a:r>
              <a:rPr lang="en-US" altLang="zh-CN" dirty="0">
                <a:solidFill>
                  <a:srgbClr val="CC00FF"/>
                </a:solidFill>
                <a:latin typeface="Times New Roman" panose="02020603050405020304" pitchFamily="18" charset="0"/>
                <a:cs typeface="Times New Roman" panose="02020603050405020304" pitchFamily="18" charset="0"/>
              </a:rPr>
              <a:t>you </a:t>
            </a:r>
            <a:r>
              <a:rPr lang="en-US" altLang="zh-CN" dirty="0">
                <a:latin typeface="Times New Roman" panose="02020603050405020304" pitchFamily="18" charset="0"/>
                <a:cs typeface="Times New Roman" panose="02020603050405020304" pitchFamily="18" charset="0"/>
              </a:rPr>
              <a:t>do to ensure the best possible grade?</a:t>
            </a:r>
            <a:endParaRPr lang="en-US" altLang="zh-CN" dirty="0">
              <a:latin typeface="Times New Roman" panose="02020603050405020304" pitchFamily="18" charset="0"/>
              <a:cs typeface="Times New Roman" panose="02020603050405020304" pitchFamily="18" charset="0"/>
            </a:endParaRPr>
          </a:p>
          <a:p>
            <a:pPr marL="0" indent="0">
              <a:lnSpc>
                <a:spcPts val="2500"/>
              </a:lnSpc>
              <a:buFont typeface="Arial" panose="020B0604020202020204" pitchFamily="34" charset="0"/>
              <a:buNone/>
            </a:pPr>
            <a:r>
              <a:rPr lang="en-US" altLang="zh-CN" dirty="0">
                <a:latin typeface="Times New Roman" panose="02020603050405020304" pitchFamily="18" charset="0"/>
                <a:cs typeface="Times New Roman" panose="02020603050405020304" pitchFamily="18" charset="0"/>
              </a:rPr>
              <a:t>G. A survey found that 29 percent of college students registered for online courses.</a:t>
            </a:r>
            <a:endParaRPr lang="en-US" altLang="zh-CN" dirty="0">
              <a:latin typeface="Times New Roman" panose="02020603050405020304" pitchFamily="18" charset="0"/>
              <a:cs typeface="Times New Roman" panose="02020603050405020304" pitchFamily="18" charset="0"/>
            </a:endParaRPr>
          </a:p>
          <a:p>
            <a:pPr marL="0" indent="0">
              <a:lnSpc>
                <a:spcPts val="3340"/>
              </a:lnSpc>
              <a:buFont typeface="Arial" panose="020B0604020202020204" pitchFamily="34" charset="0"/>
              <a:buNone/>
            </a:pPr>
            <a:endParaRPr lang="en-US" altLang="zh-CN" dirty="0">
              <a:latin typeface="Times New Roman" panose="02020603050405020304" pitchFamily="18" charset="0"/>
              <a:cs typeface="Times New Roman" panose="02020603050405020304" pitchFamily="18" charset="0"/>
            </a:endParaRPr>
          </a:p>
          <a:p>
            <a:pPr>
              <a:lnSpc>
                <a:spcPts val="3340"/>
              </a:lnSpc>
            </a:pPr>
            <a:endParaRPr lang="en-US" altLang="zh-CN" dirty="0">
              <a:latin typeface="Times New Roman" panose="02020603050405020304" pitchFamily="18" charset="0"/>
              <a:cs typeface="Times New Roman" panose="02020603050405020304" pitchFamily="18" charset="0"/>
            </a:endParaRPr>
          </a:p>
        </p:txBody>
      </p:sp>
      <p:sp>
        <p:nvSpPr>
          <p:cNvPr id="3" name="内容占位符 2"/>
          <p:cNvSpPr>
            <a:spLocks noGrp="1"/>
          </p:cNvSpPr>
          <p:nvPr>
            <p:custDataLst>
              <p:tags r:id="rId1"/>
            </p:custDataLst>
          </p:nvPr>
        </p:nvSpPr>
        <p:spPr>
          <a:xfrm>
            <a:off x="150177" y="49701"/>
            <a:ext cx="11935805" cy="1749282"/>
          </a:xfrm>
          <a:prstGeom prst="rect">
            <a:avLst/>
          </a:prstGeom>
          <a:solidFill>
            <a:schemeClr val="bg1"/>
          </a:solidFill>
        </p:spPr>
        <p:txBody>
          <a:bodyPr vert="horz" lIns="91440" tIns="45720" rIns="91440" bIns="45720" rtlCol="0"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defTabSz="457200">
              <a:lnSpc>
                <a:spcPct val="100000"/>
              </a:lnSpc>
              <a:spcBef>
                <a:spcPct val="20000"/>
              </a:spcBef>
              <a:spcAft>
                <a:spcPts val="600"/>
              </a:spcAft>
              <a:buClr>
                <a:schemeClr val="tx1"/>
              </a:buClr>
              <a:buSzPct val="80000"/>
              <a:buNone/>
              <a:defRPr/>
            </a:pPr>
            <a:r>
              <a:rPr kumimoji="0" lang="en-US" altLang="zh-CN" i="0" strike="noStrike" kern="100" cap="none" spc="0" normalizeH="0" baseline="0" noProof="0" dirty="0">
                <a:ln>
                  <a:noFill/>
                </a:ln>
                <a:effectLst/>
                <a:uLnTx/>
                <a:uFillTx/>
                <a:latin typeface="Times New Roman" panose="02020603050405020304" pitchFamily="18" charset="0"/>
                <a:cs typeface="Times New Roman" panose="02020603050405020304" pitchFamily="18" charset="0"/>
              </a:rPr>
              <a:t>                             </a:t>
            </a:r>
            <a:endParaRPr lang="en-US" altLang="zh-CN" b="1" kern="100" dirty="0">
              <a:solidFill>
                <a:srgbClr val="CC00FF"/>
              </a:solidFill>
              <a:latin typeface="Times New Roman" panose="02020603050405020304" pitchFamily="18" charset="0"/>
              <a:cs typeface="Times New Roman" panose="02020603050405020304" pitchFamily="18" charset="0"/>
            </a:endParaRPr>
          </a:p>
          <a:p>
            <a:pPr marL="0" indent="0" algn="just" defTabSz="457200">
              <a:lnSpc>
                <a:spcPct val="100000"/>
              </a:lnSpc>
              <a:spcBef>
                <a:spcPct val="20000"/>
              </a:spcBef>
              <a:spcAft>
                <a:spcPts val="600"/>
              </a:spcAft>
              <a:buClr>
                <a:schemeClr val="tx1"/>
              </a:buClr>
              <a:buSzPct val="80000"/>
              <a:buNone/>
              <a:defRPr/>
            </a:pPr>
            <a:r>
              <a:rPr lang="en-US" altLang="zh-CN" dirty="0">
                <a:latin typeface="Times New Roman" panose="02020603050405020304" pitchFamily="18" charset="0"/>
                <a:cs typeface="Times New Roman" panose="02020603050405020304" pitchFamily="18" charset="0"/>
              </a:rPr>
              <a:t>       The tip that comes up most often is simple: build online courses into your weekly schedule, just like what you would do with in-person courses</a:t>
            </a:r>
            <a:r>
              <a:rPr lang="en-US" altLang="zh-CN" u="sng" dirty="0">
                <a:latin typeface="Times New Roman" panose="02020603050405020304" pitchFamily="18" charset="0"/>
                <a:cs typeface="Times New Roman" panose="02020603050405020304" pitchFamily="18" charset="0"/>
              </a:rPr>
              <a:t>.     39.    </a:t>
            </a:r>
            <a:r>
              <a:rPr lang="en-US" altLang="zh-CN" dirty="0">
                <a:solidFill>
                  <a:srgbClr val="CC00FF"/>
                </a:solidFill>
                <a:latin typeface="Times New Roman" panose="02020603050405020304" pitchFamily="18" charset="0"/>
                <a:cs typeface="Times New Roman" panose="02020603050405020304" pitchFamily="18" charset="0"/>
              </a:rPr>
              <a:t>He</a:t>
            </a:r>
            <a:r>
              <a:rPr lang="en-US" altLang="zh-CN" dirty="0">
                <a:latin typeface="Times New Roman" panose="02020603050405020304" pitchFamily="18" charset="0"/>
                <a:cs typeface="Times New Roman" panose="02020603050405020304" pitchFamily="18" charset="0"/>
              </a:rPr>
              <a:t> noted that </a:t>
            </a:r>
            <a:r>
              <a:rPr lang="en-US" altLang="zh-CN" dirty="0">
                <a:solidFill>
                  <a:srgbClr val="CC00FF"/>
                </a:solidFill>
                <a:latin typeface="Times New Roman" panose="02020603050405020304" pitchFamily="18" charset="0"/>
                <a:cs typeface="Times New Roman" panose="02020603050405020304" pitchFamily="18" charset="0"/>
              </a:rPr>
              <a:t>his online students </a:t>
            </a:r>
            <a:r>
              <a:rPr lang="en-US" altLang="zh-CN" dirty="0">
                <a:latin typeface="Times New Roman" panose="02020603050405020304" pitchFamily="18" charset="0"/>
                <a:cs typeface="Times New Roman" panose="02020603050405020304" pitchFamily="18" charset="0"/>
              </a:rPr>
              <a:t>usually end up with lower grades. It is so easy to let an online course slide, but your grades will suffer as a result. Be sure to schedule set times to watch your lectures, read materials and contribute to online discussion boards.</a:t>
            </a:r>
            <a:endParaRPr lang="en-US" altLang="zh-CN" dirty="0">
              <a:latin typeface="Times New Roman" panose="02020603050405020304" pitchFamily="18" charset="0"/>
              <a:cs typeface="Times New Roman" panose="02020603050405020304" pitchFamily="18" charset="0"/>
            </a:endParaRPr>
          </a:p>
        </p:txBody>
      </p:sp>
      <p:sp>
        <p:nvSpPr>
          <p:cNvPr id="7" name="心形 6"/>
          <p:cNvSpPr/>
          <p:nvPr/>
        </p:nvSpPr>
        <p:spPr>
          <a:xfrm>
            <a:off x="43049" y="3797569"/>
            <a:ext cx="385445" cy="415925"/>
          </a:xfrm>
          <a:prstGeom prst="heart">
            <a:avLst/>
          </a:prstGeom>
          <a:solidFill>
            <a:srgbClr val="FF0000"/>
          </a:solidFill>
          <a:ln>
            <a:solidFill>
              <a:srgbClr val="C00000"/>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zh-CN" altLang="en-US">
              <a:solidFill>
                <a:srgbClr val="FF0000"/>
              </a:solidFill>
            </a:endParaRPr>
          </a:p>
        </p:txBody>
      </p:sp>
      <p:sp>
        <p:nvSpPr>
          <p:cNvPr id="13" name="文本框 12"/>
          <p:cNvSpPr txBox="1"/>
          <p:nvPr/>
        </p:nvSpPr>
        <p:spPr>
          <a:xfrm>
            <a:off x="635928" y="3678469"/>
            <a:ext cx="3518629" cy="499265"/>
          </a:xfrm>
          <a:prstGeom prst="rect">
            <a:avLst/>
          </a:prstGeom>
          <a:noFill/>
          <a:ln w="57150">
            <a:solidFill>
              <a:srgbClr val="C00000"/>
            </a:solidFill>
          </a:ln>
        </p:spPr>
        <p:txBody>
          <a:bodyPr wrap="square" rtlCol="0">
            <a:spAutoFit/>
          </a:bodyPr>
          <a:lstStyle/>
          <a:p>
            <a:endParaRPr lang="zh-CN" altLang="en-US" sz="2800"/>
          </a:p>
        </p:txBody>
      </p:sp>
      <p:cxnSp>
        <p:nvCxnSpPr>
          <p:cNvPr id="10" name="直接连接符 9"/>
          <p:cNvCxnSpPr/>
          <p:nvPr/>
        </p:nvCxnSpPr>
        <p:spPr>
          <a:xfrm>
            <a:off x="150177" y="1651377"/>
            <a:ext cx="754284"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1321904" y="1651377"/>
            <a:ext cx="8427822"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9" name="直接箭头连接符 28"/>
          <p:cNvCxnSpPr>
            <a:endCxn id="13" idx="0"/>
          </p:cNvCxnSpPr>
          <p:nvPr/>
        </p:nvCxnSpPr>
        <p:spPr>
          <a:xfrm flipH="1">
            <a:off x="2395243" y="1131960"/>
            <a:ext cx="9130293" cy="2546509"/>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33" name="文本框 32"/>
          <p:cNvSpPr txBox="1"/>
          <p:nvPr/>
        </p:nvSpPr>
        <p:spPr>
          <a:xfrm>
            <a:off x="11373514" y="405520"/>
            <a:ext cx="798608" cy="449404"/>
          </a:xfrm>
          <a:prstGeom prst="rect">
            <a:avLst/>
          </a:prstGeom>
          <a:noFill/>
          <a:ln w="57150">
            <a:solidFill>
              <a:srgbClr val="C00000"/>
            </a:solidFill>
          </a:ln>
        </p:spPr>
        <p:txBody>
          <a:bodyPr wrap="square" rtlCol="0">
            <a:spAutoFit/>
          </a:bodyPr>
          <a:lstStyle/>
          <a:p>
            <a:endParaRPr lang="zh-CN" altLang="en-US" sz="2800"/>
          </a:p>
        </p:txBody>
      </p:sp>
      <p:sp>
        <p:nvSpPr>
          <p:cNvPr id="34" name="文本框 33"/>
          <p:cNvSpPr txBox="1"/>
          <p:nvPr/>
        </p:nvSpPr>
        <p:spPr>
          <a:xfrm>
            <a:off x="1718194" y="839242"/>
            <a:ext cx="2807803" cy="423556"/>
          </a:xfrm>
          <a:prstGeom prst="rect">
            <a:avLst/>
          </a:prstGeom>
          <a:noFill/>
          <a:ln w="57150">
            <a:solidFill>
              <a:srgbClr val="C00000"/>
            </a:solidFill>
          </a:ln>
        </p:spPr>
        <p:txBody>
          <a:bodyPr wrap="square" rtlCol="0">
            <a:spAutoFit/>
          </a:bodyPr>
          <a:lstStyle/>
          <a:p>
            <a:endParaRPr lang="zh-CN" altLang="en-US" sz="2800"/>
          </a:p>
        </p:txBody>
      </p:sp>
      <p:sp>
        <p:nvSpPr>
          <p:cNvPr id="35" name="标题 1"/>
          <p:cNvSpPr txBox="1"/>
          <p:nvPr/>
        </p:nvSpPr>
        <p:spPr>
          <a:xfrm>
            <a:off x="71398" y="5710686"/>
            <a:ext cx="12014584" cy="1491428"/>
          </a:xfrm>
          <a:prstGeom prst="rect">
            <a:avLst/>
          </a:prstGeom>
          <a:solidFill>
            <a:schemeClr val="bg1"/>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200" b="1" dirty="0">
                <a:solidFill>
                  <a:srgbClr val="0000FF"/>
                </a:solidFill>
              </a:rPr>
              <a:t>39.</a:t>
            </a:r>
            <a:r>
              <a:rPr lang="zh-CN" altLang="en-US" sz="3200" b="1" dirty="0">
                <a:solidFill>
                  <a:srgbClr val="0000FF"/>
                </a:solidFill>
              </a:rPr>
              <a:t>段中题： 空格后</a:t>
            </a:r>
            <a:r>
              <a:rPr lang="en-US" altLang="zh-CN" sz="3200" b="1" dirty="0">
                <a:solidFill>
                  <a:srgbClr val="0000FF"/>
                </a:solidFill>
              </a:rPr>
              <a:t>He </a:t>
            </a:r>
            <a:r>
              <a:rPr lang="zh-CN" altLang="en-US" sz="3200" b="1" dirty="0">
                <a:solidFill>
                  <a:srgbClr val="0000FF"/>
                </a:solidFill>
              </a:rPr>
              <a:t>说明选项内要有其指代的名词，且为男性；</a:t>
            </a:r>
            <a:r>
              <a:rPr lang="en-US" altLang="zh-CN" sz="3200" b="1" dirty="0">
                <a:solidFill>
                  <a:srgbClr val="0000FF"/>
                </a:solidFill>
              </a:rPr>
              <a:t>his online students </a:t>
            </a:r>
            <a:r>
              <a:rPr lang="zh-CN" altLang="en-US" sz="3200" b="1" dirty="0">
                <a:solidFill>
                  <a:srgbClr val="0000FF"/>
                </a:solidFill>
              </a:rPr>
              <a:t>与</a:t>
            </a:r>
            <a:r>
              <a:rPr lang="en-US" altLang="zh-CN" sz="3200" b="1" dirty="0">
                <a:solidFill>
                  <a:srgbClr val="0000FF"/>
                </a:solidFill>
              </a:rPr>
              <a:t>teaches the same course in person and online</a:t>
            </a:r>
            <a:r>
              <a:rPr lang="zh-CN" altLang="en-US" sz="3200" b="1" dirty="0">
                <a:solidFill>
                  <a:srgbClr val="0000FF"/>
                </a:solidFill>
              </a:rPr>
              <a:t>贴合。 故</a:t>
            </a:r>
            <a:r>
              <a:rPr lang="en-US" altLang="zh-CN" sz="3200" b="1" dirty="0">
                <a:solidFill>
                  <a:srgbClr val="0000FF"/>
                </a:solidFill>
              </a:rPr>
              <a:t>D </a:t>
            </a:r>
            <a:r>
              <a:rPr lang="zh-CN" altLang="en-US" sz="3200" b="1" dirty="0">
                <a:solidFill>
                  <a:srgbClr val="0000FF"/>
                </a:solidFill>
              </a:rPr>
              <a:t>正确。</a:t>
            </a:r>
            <a:endParaRPr lang="zh-CN" altLang="en-US" sz="3200" b="1" dirty="0">
              <a:solidFill>
                <a:srgbClr val="0000FF"/>
              </a:solidFill>
            </a:endParaRPr>
          </a:p>
          <a:p>
            <a:endParaRPr lang="en-US" altLang="zh-CN" sz="3200" b="1" dirty="0">
              <a:solidFill>
                <a:srgbClr val="FF0000"/>
              </a:solidFill>
            </a:endParaRPr>
          </a:p>
          <a:p>
            <a:endParaRPr lang="zh-CN" altLang="en-US" sz="3200" b="1" dirty="0">
              <a:solidFill>
                <a:srgbClr val="0000FF"/>
              </a:solidFill>
            </a:endParaRPr>
          </a:p>
        </p:txBody>
      </p:sp>
      <p:sp>
        <p:nvSpPr>
          <p:cNvPr id="5" name="文本框 4"/>
          <p:cNvSpPr txBox="1"/>
          <p:nvPr/>
        </p:nvSpPr>
        <p:spPr>
          <a:xfrm>
            <a:off x="4164497" y="3665092"/>
            <a:ext cx="6679095" cy="499265"/>
          </a:xfrm>
          <a:prstGeom prst="rect">
            <a:avLst/>
          </a:prstGeom>
          <a:noFill/>
          <a:ln w="57150">
            <a:solidFill>
              <a:srgbClr val="C00000"/>
            </a:solidFill>
          </a:ln>
        </p:spPr>
        <p:txBody>
          <a:bodyPr wrap="square" rtlCol="0">
            <a:spAutoFit/>
          </a:bodyPr>
          <a:lstStyle/>
          <a:p>
            <a:endParaRPr lang="zh-CN" altLang="en-US" sz="2800"/>
          </a:p>
        </p:txBody>
      </p:sp>
      <p:cxnSp>
        <p:nvCxnSpPr>
          <p:cNvPr id="11" name="直接箭头连接符 10"/>
          <p:cNvCxnSpPr/>
          <p:nvPr/>
        </p:nvCxnSpPr>
        <p:spPr>
          <a:xfrm>
            <a:off x="3965713" y="1262798"/>
            <a:ext cx="1311965" cy="2402294"/>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3" grpId="0" animBg="1"/>
      <p:bldP spid="33" grpId="0" animBg="1"/>
      <p:bldP spid="34" grpId="0" animBg="1"/>
      <p:bldP spid="35" grpId="0" animBg="1"/>
      <p:bldP spid="5"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2"/>
          <p:cNvSpPr txBox="1"/>
          <p:nvPr/>
        </p:nvSpPr>
        <p:spPr>
          <a:xfrm>
            <a:off x="44159" y="2455037"/>
            <a:ext cx="12041823" cy="3076489"/>
          </a:xfrm>
          <a:prstGeom prst="rect">
            <a:avLst/>
          </a:prstGeom>
          <a:solidFill>
            <a:schemeClr val="bg1"/>
          </a:solidFill>
          <a:ln>
            <a:solidFill>
              <a:schemeClr val="accent6">
                <a:lumMod val="75000"/>
              </a:schemeClr>
            </a:solidFill>
          </a:ln>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2500"/>
              </a:lnSpc>
              <a:buFont typeface="Arial" panose="020B0604020202020204" pitchFamily="34" charset="0"/>
              <a:buNone/>
            </a:pPr>
            <a:r>
              <a:rPr lang="en-US" altLang="zh-CN" dirty="0">
                <a:latin typeface="Times New Roman" panose="02020603050405020304" pitchFamily="18" charset="0"/>
                <a:cs typeface="Times New Roman" panose="02020603050405020304" pitchFamily="18" charset="0"/>
              </a:rPr>
              <a:t>A. </a:t>
            </a:r>
            <a:r>
              <a:rPr lang="en-US" altLang="zh-CN" b="1" dirty="0">
                <a:latin typeface="Times New Roman" panose="02020603050405020304" pitchFamily="18" charset="0"/>
                <a:cs typeface="Times New Roman" panose="02020603050405020304" pitchFamily="18" charset="0"/>
              </a:rPr>
              <a:t>But</a:t>
            </a:r>
            <a:r>
              <a:rPr lang="en-US" altLang="zh-CN" dirty="0">
                <a:latin typeface="Times New Roman" panose="02020603050405020304" pitchFamily="18" charset="0"/>
                <a:cs typeface="Times New Roman" panose="02020603050405020304" pitchFamily="18" charset="0"/>
              </a:rPr>
              <a:t> that doesn’t mean there aren’t deadlines.</a:t>
            </a:r>
            <a:endParaRPr lang="en-US" altLang="zh-CN" dirty="0">
              <a:latin typeface="Times New Roman" panose="02020603050405020304" pitchFamily="18" charset="0"/>
              <a:cs typeface="Times New Roman" panose="02020603050405020304" pitchFamily="18" charset="0"/>
            </a:endParaRPr>
          </a:p>
          <a:p>
            <a:pPr marL="0" indent="0">
              <a:lnSpc>
                <a:spcPts val="2500"/>
              </a:lnSpc>
              <a:buFont typeface="Arial" panose="020B0604020202020204" pitchFamily="34" charset="0"/>
              <a:buNone/>
            </a:pPr>
            <a:r>
              <a:rPr lang="en-US" altLang="zh-CN" dirty="0">
                <a:latin typeface="Times New Roman" panose="02020603050405020304" pitchFamily="18" charset="0"/>
                <a:cs typeface="Times New Roman" panose="02020603050405020304" pitchFamily="18" charset="0"/>
              </a:rPr>
              <a:t>B. Your motivation should be your main concern.</a:t>
            </a:r>
            <a:endParaRPr lang="en-US" altLang="zh-CN" dirty="0">
              <a:latin typeface="Times New Roman" panose="02020603050405020304" pitchFamily="18" charset="0"/>
              <a:cs typeface="Times New Roman" panose="02020603050405020304" pitchFamily="18" charset="0"/>
            </a:endParaRPr>
          </a:p>
          <a:p>
            <a:pPr marL="0" indent="0">
              <a:lnSpc>
                <a:spcPts val="2500"/>
              </a:lnSpc>
              <a:buFont typeface="Arial" panose="020B0604020202020204" pitchFamily="34" charset="0"/>
              <a:buNone/>
            </a:pPr>
            <a:r>
              <a:rPr lang="en-US" altLang="zh-CN" dirty="0">
                <a:latin typeface="Times New Roman" panose="02020603050405020304" pitchFamily="18" charset="0"/>
                <a:cs typeface="Times New Roman" panose="02020603050405020304" pitchFamily="18" charset="0"/>
              </a:rPr>
              <a:t>C. Do you know that </a:t>
            </a:r>
            <a:r>
              <a:rPr lang="en-US" altLang="zh-CN" dirty="0">
                <a:solidFill>
                  <a:srgbClr val="CC00FF"/>
                </a:solidFill>
                <a:latin typeface="Times New Roman" panose="02020603050405020304" pitchFamily="18" charset="0"/>
                <a:cs typeface="Times New Roman" panose="02020603050405020304" pitchFamily="18" charset="0"/>
              </a:rPr>
              <a:t>online courses </a:t>
            </a:r>
            <a:r>
              <a:rPr lang="en-US" altLang="zh-CN" dirty="0">
                <a:latin typeface="Times New Roman" panose="02020603050405020304" pitchFamily="18" charset="0"/>
                <a:cs typeface="Times New Roman" panose="02020603050405020304" pitchFamily="18" charset="0"/>
              </a:rPr>
              <a:t>are also part of your education?</a:t>
            </a:r>
            <a:endParaRPr lang="en-US" altLang="zh-CN" dirty="0">
              <a:latin typeface="Times New Roman" panose="02020603050405020304" pitchFamily="18" charset="0"/>
              <a:cs typeface="Times New Roman" panose="02020603050405020304" pitchFamily="18" charset="0"/>
            </a:endParaRPr>
          </a:p>
          <a:p>
            <a:pPr marL="0" indent="0">
              <a:lnSpc>
                <a:spcPts val="2500"/>
              </a:lnSpc>
              <a:buFont typeface="Arial" panose="020B0604020202020204" pitchFamily="34" charset="0"/>
              <a:buNone/>
            </a:pPr>
            <a:r>
              <a:rPr lang="en-US" altLang="zh-CN" dirty="0">
                <a:latin typeface="Times New Roman" panose="02020603050405020304" pitchFamily="18" charset="0"/>
                <a:cs typeface="Times New Roman" panose="02020603050405020304" pitchFamily="18" charset="0"/>
              </a:rPr>
              <a:t>D. Professor Alex Davidson </a:t>
            </a:r>
            <a:r>
              <a:rPr lang="en-US" altLang="zh-CN" dirty="0">
                <a:solidFill>
                  <a:srgbClr val="FF0000"/>
                </a:solidFill>
                <a:latin typeface="Times New Roman" panose="02020603050405020304" pitchFamily="18" charset="0"/>
                <a:cs typeface="Times New Roman" panose="02020603050405020304" pitchFamily="18" charset="0"/>
              </a:rPr>
              <a:t>teaches</a:t>
            </a:r>
            <a:r>
              <a:rPr lang="en-US" altLang="zh-CN" dirty="0">
                <a:latin typeface="Times New Roman" panose="02020603050405020304" pitchFamily="18" charset="0"/>
                <a:cs typeface="Times New Roman" panose="02020603050405020304" pitchFamily="18" charset="0"/>
              </a:rPr>
              <a:t> </a:t>
            </a:r>
            <a:r>
              <a:rPr lang="en-US" altLang="zh-CN" dirty="0">
                <a:solidFill>
                  <a:srgbClr val="CC00FF"/>
                </a:solidFill>
                <a:latin typeface="Times New Roman" panose="02020603050405020304" pitchFamily="18" charset="0"/>
                <a:cs typeface="Times New Roman" panose="02020603050405020304" pitchFamily="18" charset="0"/>
              </a:rPr>
              <a:t>the same course </a:t>
            </a:r>
            <a:r>
              <a:rPr lang="en-US" altLang="zh-CN" dirty="0">
                <a:solidFill>
                  <a:srgbClr val="0000FF"/>
                </a:solidFill>
                <a:latin typeface="Times New Roman" panose="02020603050405020304" pitchFamily="18" charset="0"/>
                <a:cs typeface="Times New Roman" panose="02020603050405020304" pitchFamily="18" charset="0"/>
              </a:rPr>
              <a:t>in person and online.</a:t>
            </a:r>
            <a:endParaRPr lang="en-US" altLang="zh-CN" dirty="0">
              <a:solidFill>
                <a:srgbClr val="0000FF"/>
              </a:solidFill>
              <a:latin typeface="Times New Roman" panose="02020603050405020304" pitchFamily="18" charset="0"/>
              <a:cs typeface="Times New Roman" panose="02020603050405020304" pitchFamily="18" charset="0"/>
            </a:endParaRPr>
          </a:p>
          <a:p>
            <a:pPr marL="0" indent="0">
              <a:lnSpc>
                <a:spcPts val="2500"/>
              </a:lnSpc>
              <a:buFont typeface="Arial" panose="020B0604020202020204" pitchFamily="34" charset="0"/>
              <a:buNone/>
            </a:pPr>
            <a:r>
              <a:rPr lang="en-US" altLang="zh-CN" dirty="0">
                <a:latin typeface="Times New Roman" panose="02020603050405020304" pitchFamily="18" charset="0"/>
                <a:cs typeface="Times New Roman" panose="02020603050405020304" pitchFamily="18" charset="0"/>
              </a:rPr>
              <a:t>E. </a:t>
            </a:r>
            <a:r>
              <a:rPr lang="en-US" altLang="zh-CN" dirty="0">
                <a:solidFill>
                  <a:srgbClr val="FF0000"/>
                </a:solidFill>
                <a:latin typeface="Times New Roman" panose="02020603050405020304" pitchFamily="18" charset="0"/>
                <a:cs typeface="Times New Roman" panose="02020603050405020304" pitchFamily="18" charset="0"/>
              </a:rPr>
              <a:t>The chief complaint </a:t>
            </a:r>
            <a:r>
              <a:rPr lang="en-US" altLang="zh-CN" dirty="0">
                <a:latin typeface="Times New Roman" panose="02020603050405020304" pitchFamily="18" charset="0"/>
                <a:cs typeface="Times New Roman" panose="02020603050405020304" pitchFamily="18" charset="0"/>
              </a:rPr>
              <a:t>about online courses is that they </a:t>
            </a:r>
            <a:r>
              <a:rPr lang="en-US" altLang="zh-CN" dirty="0">
                <a:solidFill>
                  <a:srgbClr val="FF0000"/>
                </a:solidFill>
                <a:latin typeface="Times New Roman" panose="02020603050405020304" pitchFamily="18" charset="0"/>
                <a:cs typeface="Times New Roman" panose="02020603050405020304" pitchFamily="18" charset="0"/>
              </a:rPr>
              <a:t>lack human interaction.</a:t>
            </a:r>
            <a:endParaRPr lang="en-US" altLang="zh-CN" dirty="0">
              <a:solidFill>
                <a:srgbClr val="FF0000"/>
              </a:solidFill>
              <a:latin typeface="Times New Roman" panose="02020603050405020304" pitchFamily="18" charset="0"/>
              <a:cs typeface="Times New Roman" panose="02020603050405020304" pitchFamily="18" charset="0"/>
            </a:endParaRPr>
          </a:p>
          <a:p>
            <a:pPr marL="0" indent="0">
              <a:lnSpc>
                <a:spcPts val="2500"/>
              </a:lnSpc>
              <a:buFont typeface="Arial" panose="020B0604020202020204" pitchFamily="34" charset="0"/>
              <a:buNone/>
            </a:pPr>
            <a:r>
              <a:rPr lang="en-US" altLang="zh-CN" dirty="0">
                <a:latin typeface="Times New Roman" panose="02020603050405020304" pitchFamily="18" charset="0"/>
                <a:cs typeface="Times New Roman" panose="02020603050405020304" pitchFamily="18" charset="0"/>
              </a:rPr>
              <a:t>F. If </a:t>
            </a:r>
            <a:r>
              <a:rPr lang="en-US" altLang="zh-CN" dirty="0">
                <a:solidFill>
                  <a:srgbClr val="CC00FF"/>
                </a:solidFill>
                <a:latin typeface="Times New Roman" panose="02020603050405020304" pitchFamily="18" charset="0"/>
                <a:cs typeface="Times New Roman" panose="02020603050405020304" pitchFamily="18" charset="0"/>
              </a:rPr>
              <a:t>you</a:t>
            </a:r>
            <a:r>
              <a:rPr lang="en-US" altLang="zh-CN" dirty="0">
                <a:latin typeface="Times New Roman" panose="02020603050405020304" pitchFamily="18" charset="0"/>
                <a:cs typeface="Times New Roman" panose="02020603050405020304" pitchFamily="18" charset="0"/>
              </a:rPr>
              <a:t> take </a:t>
            </a:r>
            <a:r>
              <a:rPr lang="en-US" altLang="zh-CN" dirty="0">
                <a:solidFill>
                  <a:srgbClr val="CC00FF"/>
                </a:solidFill>
                <a:latin typeface="Times New Roman" panose="02020603050405020304" pitchFamily="18" charset="0"/>
                <a:cs typeface="Times New Roman" panose="02020603050405020304" pitchFamily="18" charset="0"/>
              </a:rPr>
              <a:t>an online course</a:t>
            </a:r>
            <a:r>
              <a:rPr lang="en-US" altLang="zh-CN" dirty="0">
                <a:latin typeface="Times New Roman" panose="02020603050405020304" pitchFamily="18" charset="0"/>
                <a:cs typeface="Times New Roman" panose="02020603050405020304" pitchFamily="18" charset="0"/>
              </a:rPr>
              <a:t>, what can </a:t>
            </a:r>
            <a:r>
              <a:rPr lang="en-US" altLang="zh-CN" dirty="0">
                <a:solidFill>
                  <a:srgbClr val="CC00FF"/>
                </a:solidFill>
                <a:latin typeface="Times New Roman" panose="02020603050405020304" pitchFamily="18" charset="0"/>
                <a:cs typeface="Times New Roman" panose="02020603050405020304" pitchFamily="18" charset="0"/>
              </a:rPr>
              <a:t>you </a:t>
            </a:r>
            <a:r>
              <a:rPr lang="en-US" altLang="zh-CN" dirty="0">
                <a:latin typeface="Times New Roman" panose="02020603050405020304" pitchFamily="18" charset="0"/>
                <a:cs typeface="Times New Roman" panose="02020603050405020304" pitchFamily="18" charset="0"/>
              </a:rPr>
              <a:t>do to ensure the best possible grade?</a:t>
            </a:r>
            <a:endParaRPr lang="en-US" altLang="zh-CN" dirty="0">
              <a:latin typeface="Times New Roman" panose="02020603050405020304" pitchFamily="18" charset="0"/>
              <a:cs typeface="Times New Roman" panose="02020603050405020304" pitchFamily="18" charset="0"/>
            </a:endParaRPr>
          </a:p>
          <a:p>
            <a:pPr marL="0" indent="0">
              <a:lnSpc>
                <a:spcPts val="2500"/>
              </a:lnSpc>
              <a:buFont typeface="Arial" panose="020B0604020202020204" pitchFamily="34" charset="0"/>
              <a:buNone/>
            </a:pPr>
            <a:r>
              <a:rPr lang="en-US" altLang="zh-CN" dirty="0">
                <a:latin typeface="Times New Roman" panose="02020603050405020304" pitchFamily="18" charset="0"/>
                <a:cs typeface="Times New Roman" panose="02020603050405020304" pitchFamily="18" charset="0"/>
              </a:rPr>
              <a:t>G. A survey found that 29 percent of college students registered for online courses.</a:t>
            </a:r>
            <a:endParaRPr lang="en-US" altLang="zh-CN" dirty="0">
              <a:latin typeface="Times New Roman" panose="02020603050405020304" pitchFamily="18" charset="0"/>
              <a:cs typeface="Times New Roman" panose="02020603050405020304" pitchFamily="18" charset="0"/>
            </a:endParaRPr>
          </a:p>
          <a:p>
            <a:pPr marL="0" indent="0">
              <a:lnSpc>
                <a:spcPts val="3340"/>
              </a:lnSpc>
              <a:buFont typeface="Arial" panose="020B0604020202020204" pitchFamily="34" charset="0"/>
              <a:buNone/>
            </a:pPr>
            <a:endParaRPr lang="en-US" altLang="zh-CN" dirty="0">
              <a:latin typeface="Times New Roman" panose="02020603050405020304" pitchFamily="18" charset="0"/>
              <a:cs typeface="Times New Roman" panose="02020603050405020304" pitchFamily="18" charset="0"/>
            </a:endParaRPr>
          </a:p>
          <a:p>
            <a:pPr>
              <a:lnSpc>
                <a:spcPts val="3340"/>
              </a:lnSpc>
            </a:pPr>
            <a:endParaRPr lang="en-US" altLang="zh-CN" dirty="0">
              <a:latin typeface="Times New Roman" panose="02020603050405020304" pitchFamily="18" charset="0"/>
              <a:cs typeface="Times New Roman" panose="02020603050405020304" pitchFamily="18" charset="0"/>
            </a:endParaRPr>
          </a:p>
        </p:txBody>
      </p:sp>
      <p:sp>
        <p:nvSpPr>
          <p:cNvPr id="3" name="内容占位符 2"/>
          <p:cNvSpPr>
            <a:spLocks noGrp="1"/>
          </p:cNvSpPr>
          <p:nvPr>
            <p:custDataLst>
              <p:tags r:id="rId1"/>
            </p:custDataLst>
          </p:nvPr>
        </p:nvSpPr>
        <p:spPr>
          <a:xfrm>
            <a:off x="150177" y="49701"/>
            <a:ext cx="11935805" cy="1749282"/>
          </a:xfrm>
          <a:prstGeom prst="rect">
            <a:avLst/>
          </a:prstGeom>
          <a:solidFill>
            <a:schemeClr val="bg1"/>
          </a:solidFill>
        </p:spPr>
        <p:txBody>
          <a:bodyPr vert="horz" lIns="91440" tIns="45720" rIns="91440" bIns="45720" rtlCol="0"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defTabSz="457200">
              <a:lnSpc>
                <a:spcPct val="100000"/>
              </a:lnSpc>
              <a:spcBef>
                <a:spcPct val="20000"/>
              </a:spcBef>
              <a:spcAft>
                <a:spcPts val="600"/>
              </a:spcAft>
              <a:buClr>
                <a:schemeClr val="tx1"/>
              </a:buClr>
              <a:buSzPct val="80000"/>
              <a:buNone/>
              <a:defRPr/>
            </a:pPr>
            <a:r>
              <a:rPr kumimoji="0" lang="en-US" altLang="zh-CN" i="0" strike="noStrike" kern="100" cap="none" spc="0" normalizeH="0" baseline="0" noProof="0" dirty="0">
                <a:ln>
                  <a:noFill/>
                </a:ln>
                <a:effectLst/>
                <a:uLnTx/>
                <a:uFillTx/>
                <a:latin typeface="Times New Roman" panose="02020603050405020304" pitchFamily="18" charset="0"/>
                <a:cs typeface="Times New Roman" panose="02020603050405020304" pitchFamily="18" charset="0"/>
              </a:rPr>
              <a:t>                             </a:t>
            </a:r>
            <a:endParaRPr lang="en-US" altLang="zh-CN" b="1" kern="100" dirty="0">
              <a:solidFill>
                <a:srgbClr val="CC00FF"/>
              </a:solidFill>
              <a:latin typeface="Times New Roman" panose="02020603050405020304" pitchFamily="18" charset="0"/>
              <a:cs typeface="Times New Roman" panose="02020603050405020304" pitchFamily="18" charset="0"/>
            </a:endParaRPr>
          </a:p>
          <a:p>
            <a:pPr marL="0" indent="0" algn="just" defTabSz="457200">
              <a:lnSpc>
                <a:spcPct val="100000"/>
              </a:lnSpc>
              <a:spcBef>
                <a:spcPct val="20000"/>
              </a:spcBef>
              <a:spcAft>
                <a:spcPts val="600"/>
              </a:spcAft>
              <a:buClr>
                <a:schemeClr val="tx1"/>
              </a:buClr>
              <a:buSzPct val="80000"/>
              <a:buNone/>
              <a:defRPr/>
            </a:pPr>
            <a:r>
              <a:rPr lang="en-US" altLang="zh-CN" u="sng" dirty="0">
                <a:latin typeface="Times New Roman" panose="02020603050405020304" pitchFamily="18" charset="0"/>
                <a:cs typeface="Times New Roman" panose="02020603050405020304" pitchFamily="18" charset="0"/>
              </a:rPr>
              <a:t>    40.     </a:t>
            </a:r>
            <a:r>
              <a:rPr lang="en-US" altLang="zh-CN" dirty="0">
                <a:latin typeface="Times New Roman" panose="02020603050405020304" pitchFamily="18" charset="0"/>
                <a:cs typeface="Times New Roman" panose="02020603050405020304" pitchFamily="18" charset="0"/>
              </a:rPr>
              <a:t>A social connection is often a big part of learning. There are things you can do to ease this problem. Jessica Pink, an undergraduate student, suggests taking online courses with a friend, so you can motivate each other to stay on track. You can also find students on the class discussion board to organize a study group, or schedule in-person meetings with your professor to discuss course concepts.</a:t>
            </a:r>
            <a:endParaRPr lang="en-US" altLang="zh-CN" dirty="0">
              <a:latin typeface="Times New Roman" panose="02020603050405020304" pitchFamily="18" charset="0"/>
              <a:cs typeface="Times New Roman" panose="02020603050405020304" pitchFamily="18" charset="0"/>
            </a:endParaRPr>
          </a:p>
        </p:txBody>
      </p:sp>
      <p:sp>
        <p:nvSpPr>
          <p:cNvPr id="7" name="心形 6"/>
          <p:cNvSpPr/>
          <p:nvPr/>
        </p:nvSpPr>
        <p:spPr>
          <a:xfrm>
            <a:off x="71398" y="4177734"/>
            <a:ext cx="385445" cy="415925"/>
          </a:xfrm>
          <a:prstGeom prst="heart">
            <a:avLst/>
          </a:prstGeom>
          <a:solidFill>
            <a:srgbClr val="FF0000"/>
          </a:solidFill>
          <a:ln>
            <a:solidFill>
              <a:srgbClr val="C00000"/>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zh-CN" altLang="en-US">
              <a:solidFill>
                <a:srgbClr val="FF0000"/>
              </a:solidFill>
            </a:endParaRPr>
          </a:p>
        </p:txBody>
      </p:sp>
      <p:sp>
        <p:nvSpPr>
          <p:cNvPr id="13" name="文本框 12"/>
          <p:cNvSpPr txBox="1"/>
          <p:nvPr/>
        </p:nvSpPr>
        <p:spPr>
          <a:xfrm>
            <a:off x="456844" y="4109036"/>
            <a:ext cx="3051670" cy="499265"/>
          </a:xfrm>
          <a:prstGeom prst="rect">
            <a:avLst/>
          </a:prstGeom>
          <a:noFill/>
          <a:ln w="57150">
            <a:solidFill>
              <a:srgbClr val="C00000"/>
            </a:solidFill>
          </a:ln>
        </p:spPr>
        <p:txBody>
          <a:bodyPr wrap="square" rtlCol="0">
            <a:spAutoFit/>
          </a:bodyPr>
          <a:lstStyle/>
          <a:p>
            <a:endParaRPr lang="zh-CN" altLang="en-US" sz="2800"/>
          </a:p>
        </p:txBody>
      </p:sp>
      <p:cxnSp>
        <p:nvCxnSpPr>
          <p:cNvPr id="10" name="直接连接符 9"/>
          <p:cNvCxnSpPr/>
          <p:nvPr/>
        </p:nvCxnSpPr>
        <p:spPr>
          <a:xfrm>
            <a:off x="150177" y="1651377"/>
            <a:ext cx="754284"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5635487" y="1254340"/>
            <a:ext cx="6556513"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9" name="直接箭头连接符 28"/>
          <p:cNvCxnSpPr>
            <a:endCxn id="13" idx="0"/>
          </p:cNvCxnSpPr>
          <p:nvPr/>
        </p:nvCxnSpPr>
        <p:spPr>
          <a:xfrm flipH="1">
            <a:off x="1982679" y="924339"/>
            <a:ext cx="1138208" cy="3184697"/>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33" name="文本框 32"/>
          <p:cNvSpPr txBox="1"/>
          <p:nvPr/>
        </p:nvSpPr>
        <p:spPr>
          <a:xfrm>
            <a:off x="1828800" y="403983"/>
            <a:ext cx="2782958" cy="449404"/>
          </a:xfrm>
          <a:prstGeom prst="rect">
            <a:avLst/>
          </a:prstGeom>
          <a:noFill/>
          <a:ln w="57150">
            <a:solidFill>
              <a:srgbClr val="C00000"/>
            </a:solidFill>
          </a:ln>
        </p:spPr>
        <p:txBody>
          <a:bodyPr wrap="square" rtlCol="0">
            <a:spAutoFit/>
          </a:bodyPr>
          <a:lstStyle/>
          <a:p>
            <a:endParaRPr lang="zh-CN" altLang="en-US" sz="2800"/>
          </a:p>
        </p:txBody>
      </p:sp>
      <p:sp>
        <p:nvSpPr>
          <p:cNvPr id="34" name="文本框 33"/>
          <p:cNvSpPr txBox="1"/>
          <p:nvPr/>
        </p:nvSpPr>
        <p:spPr>
          <a:xfrm>
            <a:off x="1500810" y="-44503"/>
            <a:ext cx="3110948" cy="423556"/>
          </a:xfrm>
          <a:prstGeom prst="rect">
            <a:avLst/>
          </a:prstGeom>
          <a:noFill/>
          <a:ln w="57150">
            <a:solidFill>
              <a:srgbClr val="C00000"/>
            </a:solidFill>
          </a:ln>
        </p:spPr>
        <p:txBody>
          <a:bodyPr wrap="square" rtlCol="0">
            <a:spAutoFit/>
          </a:bodyPr>
          <a:lstStyle/>
          <a:p>
            <a:endParaRPr lang="zh-CN" altLang="en-US" sz="2800"/>
          </a:p>
        </p:txBody>
      </p:sp>
      <p:sp>
        <p:nvSpPr>
          <p:cNvPr id="35" name="标题 1"/>
          <p:cNvSpPr txBox="1"/>
          <p:nvPr/>
        </p:nvSpPr>
        <p:spPr>
          <a:xfrm>
            <a:off x="71398" y="5576081"/>
            <a:ext cx="12120602" cy="1281919"/>
          </a:xfrm>
          <a:prstGeom prst="rect">
            <a:avLst/>
          </a:prstGeom>
          <a:solidFill>
            <a:schemeClr val="bg1"/>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2800" b="1" dirty="0">
                <a:solidFill>
                  <a:srgbClr val="0000FF"/>
                </a:solidFill>
              </a:rPr>
              <a:t>40</a:t>
            </a:r>
            <a:r>
              <a:rPr lang="zh-CN" altLang="en-US" sz="2800" b="1" dirty="0">
                <a:solidFill>
                  <a:srgbClr val="0000FF"/>
                </a:solidFill>
              </a:rPr>
              <a:t>段首题：</a:t>
            </a:r>
            <a:r>
              <a:rPr lang="en-US" altLang="zh-CN" sz="2800" b="1" dirty="0">
                <a:solidFill>
                  <a:srgbClr val="0000FF"/>
                </a:solidFill>
              </a:rPr>
              <a:t> </a:t>
            </a:r>
            <a:r>
              <a:rPr lang="zh-CN" altLang="en-US" sz="2800" b="1" dirty="0">
                <a:solidFill>
                  <a:srgbClr val="0000FF"/>
                </a:solidFill>
              </a:rPr>
              <a:t>空后的 </a:t>
            </a:r>
            <a:r>
              <a:rPr lang="en-US" altLang="zh-CN" sz="2800" b="1" dirty="0">
                <a:solidFill>
                  <a:srgbClr val="C00000"/>
                </a:solidFill>
              </a:rPr>
              <a:t>A social connection </a:t>
            </a:r>
            <a:r>
              <a:rPr lang="zh-CN" altLang="en-US" sz="2800" b="1" dirty="0">
                <a:solidFill>
                  <a:srgbClr val="C00000"/>
                </a:solidFill>
              </a:rPr>
              <a:t>近似于 </a:t>
            </a:r>
            <a:r>
              <a:rPr lang="en-US" altLang="zh-CN" sz="2800" b="1" dirty="0">
                <a:solidFill>
                  <a:srgbClr val="C00000"/>
                </a:solidFill>
              </a:rPr>
              <a:t>this problem= they lack human interaction ; </a:t>
            </a:r>
            <a:r>
              <a:rPr lang="zh-CN" altLang="en-US" sz="2800" b="1" dirty="0">
                <a:solidFill>
                  <a:srgbClr val="C00000"/>
                </a:solidFill>
              </a:rPr>
              <a:t>针对该问题</a:t>
            </a:r>
            <a:r>
              <a:rPr lang="en-US" altLang="zh-CN" sz="2800" b="1" dirty="0">
                <a:solidFill>
                  <a:srgbClr val="0000FF"/>
                </a:solidFill>
              </a:rPr>
              <a:t>Jessica Pink </a:t>
            </a:r>
            <a:r>
              <a:rPr lang="zh-CN" altLang="en-US" sz="2800" b="1" dirty="0">
                <a:solidFill>
                  <a:srgbClr val="0000FF"/>
                </a:solidFill>
              </a:rPr>
              <a:t>提的各项建议，均为解决</a:t>
            </a:r>
            <a:r>
              <a:rPr lang="en-US" altLang="zh-CN" sz="2800" b="1" dirty="0">
                <a:solidFill>
                  <a:srgbClr val="C00000"/>
                </a:solidFill>
              </a:rPr>
              <a:t>lack human interaction </a:t>
            </a:r>
            <a:r>
              <a:rPr lang="zh-CN" altLang="en-US" sz="2800" b="1" dirty="0">
                <a:solidFill>
                  <a:srgbClr val="0000FF"/>
                </a:solidFill>
              </a:rPr>
              <a:t>该问题的举措。本段提出问题</a:t>
            </a:r>
            <a:r>
              <a:rPr lang="en-US" altLang="zh-CN" sz="2800" b="1" dirty="0">
                <a:solidFill>
                  <a:srgbClr val="0000FF"/>
                </a:solidFill>
              </a:rPr>
              <a:t>+</a:t>
            </a:r>
            <a:r>
              <a:rPr lang="zh-CN" altLang="en-US" sz="2800" b="1" dirty="0">
                <a:solidFill>
                  <a:srgbClr val="0000FF"/>
                </a:solidFill>
              </a:rPr>
              <a:t>问题解决举措。</a:t>
            </a:r>
            <a:endParaRPr lang="zh-CN" altLang="en-US" sz="2800" b="1" dirty="0">
              <a:solidFill>
                <a:srgbClr val="0000FF"/>
              </a:solidFill>
            </a:endParaRPr>
          </a:p>
        </p:txBody>
      </p:sp>
      <p:sp>
        <p:nvSpPr>
          <p:cNvPr id="5" name="文本框 4"/>
          <p:cNvSpPr txBox="1"/>
          <p:nvPr/>
        </p:nvSpPr>
        <p:spPr>
          <a:xfrm>
            <a:off x="8090452" y="4175287"/>
            <a:ext cx="3508514" cy="499265"/>
          </a:xfrm>
          <a:prstGeom prst="rect">
            <a:avLst/>
          </a:prstGeom>
          <a:noFill/>
          <a:ln w="57150">
            <a:solidFill>
              <a:srgbClr val="C00000"/>
            </a:solidFill>
          </a:ln>
        </p:spPr>
        <p:txBody>
          <a:bodyPr wrap="square" rtlCol="0">
            <a:spAutoFit/>
          </a:bodyPr>
          <a:lstStyle/>
          <a:p>
            <a:endParaRPr lang="zh-CN" altLang="en-US" sz="2800"/>
          </a:p>
        </p:txBody>
      </p:sp>
      <p:cxnSp>
        <p:nvCxnSpPr>
          <p:cNvPr id="11" name="直接箭头连接符 10"/>
          <p:cNvCxnSpPr/>
          <p:nvPr/>
        </p:nvCxnSpPr>
        <p:spPr>
          <a:xfrm>
            <a:off x="4646722" y="403983"/>
            <a:ext cx="5938452" cy="3771304"/>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a:off x="1712843" y="1651377"/>
            <a:ext cx="7520609"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a:off x="1828800" y="2052255"/>
            <a:ext cx="7520609"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9" name="直接箭头连接符 18"/>
          <p:cNvCxnSpPr/>
          <p:nvPr/>
        </p:nvCxnSpPr>
        <p:spPr>
          <a:xfrm>
            <a:off x="4581938" y="853387"/>
            <a:ext cx="3508514" cy="33219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3" grpId="0" animBg="1"/>
      <p:bldP spid="33" grpId="0" animBg="1"/>
      <p:bldP spid="34" grpId="0" animBg="1"/>
      <p:bldP spid="35" grpId="0" animBg="1"/>
      <p:bldP spid="5"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金榜题名图片素材-正版创意图片401441674-摄图网"/>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0"/>
            <a:ext cx="12192000" cy="671774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淡雅唯美梦幻绿色小清新高清幻灯片背景,ppt图片 - 51PPT模板网"/>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350" y="0"/>
            <a:ext cx="12180888"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标题 1"/>
          <p:cNvSpPr>
            <a:spLocks noGrp="1"/>
          </p:cNvSpPr>
          <p:nvPr>
            <p:ph type="title"/>
          </p:nvPr>
        </p:nvSpPr>
        <p:spPr>
          <a:xfrm>
            <a:off x="119928" y="69573"/>
            <a:ext cx="11986865" cy="795130"/>
          </a:xfrm>
          <a:solidFill>
            <a:schemeClr val="bg1"/>
          </a:solidFill>
        </p:spPr>
        <p:txBody>
          <a:bodyPr>
            <a:normAutofit fontScale="90000"/>
          </a:bodyPr>
          <a:lstStyle/>
          <a:p>
            <a:r>
              <a:rPr lang="en-US" altLang="zh-CN" sz="3200" b="1" dirty="0">
                <a:solidFill>
                  <a:srgbClr val="0000FF"/>
                </a:solidFill>
              </a:rPr>
              <a:t>1. </a:t>
            </a:r>
            <a:r>
              <a:rPr lang="zh-CN" altLang="en-US" sz="3200" b="1" dirty="0">
                <a:solidFill>
                  <a:srgbClr val="0000FF"/>
                </a:solidFill>
              </a:rPr>
              <a:t>有</a:t>
            </a:r>
            <a:r>
              <a:rPr lang="zh-CN" altLang="en-US" sz="3200" b="1" dirty="0">
                <a:solidFill>
                  <a:srgbClr val="CC00FF"/>
                </a:solidFill>
              </a:rPr>
              <a:t>大标题的文章</a:t>
            </a:r>
            <a:r>
              <a:rPr lang="zh-CN" altLang="en-US" sz="3200" b="1" dirty="0">
                <a:solidFill>
                  <a:srgbClr val="0000FF"/>
                </a:solidFill>
              </a:rPr>
              <a:t>，一般在第一段都会有</a:t>
            </a:r>
            <a:r>
              <a:rPr lang="zh-CN" altLang="en-US" sz="3200" b="1" dirty="0">
                <a:solidFill>
                  <a:srgbClr val="CC00FF"/>
                </a:solidFill>
              </a:rPr>
              <a:t>主题词汇</a:t>
            </a:r>
            <a:r>
              <a:rPr lang="zh-CN" altLang="en-US" sz="3200" b="1" dirty="0">
                <a:solidFill>
                  <a:srgbClr val="0000FF"/>
                </a:solidFill>
              </a:rPr>
              <a:t>出现，回扣</a:t>
            </a:r>
            <a:r>
              <a:rPr lang="zh-CN" altLang="en-US" sz="3200" b="1" dirty="0">
                <a:solidFill>
                  <a:srgbClr val="CC00FF"/>
                </a:solidFill>
              </a:rPr>
              <a:t>标题的核心名词或动词</a:t>
            </a:r>
            <a:endParaRPr lang="zh-CN" altLang="en-US" sz="3200" b="1" dirty="0">
              <a:solidFill>
                <a:srgbClr val="CC00FF"/>
              </a:solidFill>
            </a:endParaRPr>
          </a:p>
        </p:txBody>
      </p:sp>
      <p:sp>
        <p:nvSpPr>
          <p:cNvPr id="4" name="文本框 3"/>
          <p:cNvSpPr txBox="1"/>
          <p:nvPr/>
        </p:nvSpPr>
        <p:spPr>
          <a:xfrm>
            <a:off x="6350" y="946713"/>
            <a:ext cx="12179300" cy="2237536"/>
          </a:xfrm>
          <a:prstGeom prst="rect">
            <a:avLst/>
          </a:prstGeom>
          <a:solidFill>
            <a:schemeClr val="bg2"/>
          </a:solidFill>
        </p:spPr>
        <p:txBody>
          <a:bodyPr wrap="square">
            <a:spAutoFit/>
          </a:bodyPr>
          <a:lstStyle/>
          <a:p>
            <a:pPr marL="0" indent="0" algn="just" defTabSz="457200">
              <a:lnSpc>
                <a:spcPct val="100000"/>
              </a:lnSpc>
              <a:spcBef>
                <a:spcPct val="20000"/>
              </a:spcBef>
              <a:spcAft>
                <a:spcPts val="600"/>
              </a:spcAft>
              <a:buClr>
                <a:schemeClr val="tx1"/>
              </a:buClr>
              <a:buSzPct val="80000"/>
              <a:buNone/>
              <a:defRPr/>
            </a:pPr>
            <a:r>
              <a:rPr lang="en-US" altLang="zh-CN" sz="3200" dirty="0"/>
              <a:t>                               </a:t>
            </a:r>
            <a:r>
              <a:rPr lang="en-US" altLang="zh-CN" sz="3200" b="1" kern="100" dirty="0">
                <a:solidFill>
                  <a:srgbClr val="CC00FF"/>
                </a:solidFill>
                <a:latin typeface="Times New Roman" panose="02020603050405020304" pitchFamily="18" charset="0"/>
                <a:cs typeface="Times New Roman" panose="02020603050405020304" pitchFamily="18" charset="0"/>
              </a:rPr>
              <a:t>Personal Forgiveness</a:t>
            </a:r>
            <a:endParaRPr lang="en-US" altLang="zh-CN" sz="3200" b="1" kern="100" dirty="0">
              <a:solidFill>
                <a:srgbClr val="CC00FF"/>
              </a:solidFill>
              <a:latin typeface="Times New Roman" panose="02020603050405020304" pitchFamily="18" charset="0"/>
              <a:cs typeface="Times New Roman" panose="02020603050405020304" pitchFamily="18" charset="0"/>
            </a:endParaRPr>
          </a:p>
          <a:p>
            <a:pPr marL="0" indent="0" algn="just" defTabSz="457200">
              <a:lnSpc>
                <a:spcPct val="100000"/>
              </a:lnSpc>
              <a:spcBef>
                <a:spcPct val="20000"/>
              </a:spcBef>
              <a:spcAft>
                <a:spcPts val="600"/>
              </a:spcAft>
              <a:buClr>
                <a:schemeClr val="tx1"/>
              </a:buClr>
              <a:buSzPct val="80000"/>
              <a:buNone/>
              <a:defRPr/>
            </a:pPr>
            <a:r>
              <a:rPr lang="en-US" altLang="zh-CN" sz="3200" kern="100" dirty="0">
                <a:solidFill>
                  <a:srgbClr val="FF0000"/>
                </a:solidFill>
                <a:latin typeface="Times New Roman" panose="02020603050405020304" pitchFamily="18" charset="0"/>
                <a:cs typeface="Times New Roman" panose="02020603050405020304" pitchFamily="18" charset="0"/>
              </a:rPr>
              <a:t>    Taking responsibility for </a:t>
            </a:r>
            <a:r>
              <a:rPr lang="en-US" altLang="zh-CN" sz="3200" b="1" kern="100" dirty="0">
                <a:solidFill>
                  <a:srgbClr val="0000FF"/>
                </a:solidFill>
                <a:latin typeface="Times New Roman" panose="02020603050405020304" pitchFamily="18" charset="0"/>
                <a:cs typeface="Times New Roman" panose="02020603050405020304" pitchFamily="18" charset="0"/>
              </a:rPr>
              <a:t>mistakes</a:t>
            </a:r>
            <a:r>
              <a:rPr lang="en-US" altLang="zh-CN" sz="3200" kern="100" dirty="0">
                <a:latin typeface="Times New Roman" panose="02020603050405020304" pitchFamily="18" charset="0"/>
                <a:cs typeface="Times New Roman" panose="02020603050405020304" pitchFamily="18" charset="0"/>
              </a:rPr>
              <a:t> is a positive step, but don’t beat </a:t>
            </a:r>
            <a:r>
              <a:rPr lang="en-US" altLang="zh-CN" sz="3200" u="sng" kern="100" dirty="0">
                <a:solidFill>
                  <a:srgbClr val="CC00FF"/>
                </a:solidFill>
                <a:latin typeface="Times New Roman" panose="02020603050405020304" pitchFamily="18" charset="0"/>
                <a:cs typeface="Times New Roman" panose="02020603050405020304" pitchFamily="18" charset="0"/>
              </a:rPr>
              <a:t>yourself </a:t>
            </a:r>
            <a:r>
              <a:rPr lang="en-US" altLang="zh-CN" sz="3200" kern="100" dirty="0">
                <a:latin typeface="Times New Roman" panose="02020603050405020304" pitchFamily="18" charset="0"/>
                <a:cs typeface="Times New Roman" panose="02020603050405020304" pitchFamily="18" charset="0"/>
              </a:rPr>
              <a:t>up about them. </a:t>
            </a:r>
            <a:r>
              <a:rPr lang="en-US" altLang="zh-CN" sz="3200" kern="100" dirty="0">
                <a:solidFill>
                  <a:srgbClr val="FF0000"/>
                </a:solidFill>
                <a:latin typeface="Times New Roman" panose="02020603050405020304" pitchFamily="18" charset="0"/>
                <a:cs typeface="Times New Roman" panose="02020603050405020304" pitchFamily="18" charset="0"/>
              </a:rPr>
              <a:t>To err (</a:t>
            </a:r>
            <a:r>
              <a:rPr lang="zh-CN" altLang="en-US" sz="3200" kern="100" dirty="0">
                <a:solidFill>
                  <a:srgbClr val="FF0000"/>
                </a:solidFill>
                <a:latin typeface="Times New Roman" panose="02020603050405020304" pitchFamily="18" charset="0"/>
                <a:cs typeface="Times New Roman" panose="02020603050405020304" pitchFamily="18" charset="0"/>
              </a:rPr>
              <a:t>犯错</a:t>
            </a:r>
            <a:r>
              <a:rPr lang="en-US" altLang="zh-CN" sz="3200" kern="100" dirty="0">
                <a:solidFill>
                  <a:srgbClr val="FF0000"/>
                </a:solidFill>
                <a:latin typeface="Times New Roman" panose="02020603050405020304" pitchFamily="18" charset="0"/>
                <a:cs typeface="Times New Roman" panose="02020603050405020304" pitchFamily="18" charset="0"/>
              </a:rPr>
              <a:t>) is human. </a:t>
            </a:r>
            <a:r>
              <a:rPr lang="en-US" altLang="zh-CN" sz="3200" kern="100" dirty="0">
                <a:latin typeface="Times New Roman" panose="02020603050405020304" pitchFamily="18" charset="0"/>
                <a:cs typeface="Times New Roman" panose="02020603050405020304" pitchFamily="18" charset="0"/>
              </a:rPr>
              <a:t>____36____ </a:t>
            </a:r>
            <a:r>
              <a:rPr lang="en-US" altLang="zh-CN" sz="3200" kern="100" dirty="0">
                <a:solidFill>
                  <a:srgbClr val="CC00FF"/>
                </a:solidFill>
                <a:latin typeface="Times New Roman" panose="02020603050405020304" pitchFamily="18" charset="0"/>
                <a:cs typeface="Times New Roman" panose="02020603050405020304" pitchFamily="18" charset="0"/>
              </a:rPr>
              <a:t>You</a:t>
            </a:r>
            <a:r>
              <a:rPr lang="en-US" altLang="zh-CN" sz="3200" kern="100" dirty="0">
                <a:latin typeface="Times New Roman" panose="02020603050405020304" pitchFamily="18" charset="0"/>
                <a:cs typeface="Times New Roman" panose="02020603050405020304" pitchFamily="18" charset="0"/>
              </a:rPr>
              <a:t> can use the following writing exercise to help you </a:t>
            </a:r>
            <a:r>
              <a:rPr lang="en-US" altLang="zh-CN" sz="3200" kern="100" dirty="0">
                <a:solidFill>
                  <a:srgbClr val="CC00FF"/>
                </a:solidFill>
                <a:latin typeface="Times New Roman" panose="02020603050405020304" pitchFamily="18" charset="0"/>
                <a:cs typeface="Times New Roman" panose="02020603050405020304" pitchFamily="18" charset="0"/>
              </a:rPr>
              <a:t>do this.   </a:t>
            </a:r>
            <a:r>
              <a:rPr lang="zh-CN" altLang="en-US" sz="3200" b="1" dirty="0">
                <a:solidFill>
                  <a:srgbClr val="CC00FF"/>
                </a:solidFill>
              </a:rPr>
              <a:t>（</a:t>
            </a:r>
            <a:r>
              <a:rPr lang="en-US" altLang="zh-CN" sz="3200" b="1" dirty="0">
                <a:solidFill>
                  <a:srgbClr val="CC00FF"/>
                </a:solidFill>
              </a:rPr>
              <a:t>2023-6</a:t>
            </a:r>
            <a:r>
              <a:rPr lang="zh-CN" altLang="en-US" sz="3200" b="1" dirty="0">
                <a:solidFill>
                  <a:srgbClr val="CC00FF"/>
                </a:solidFill>
              </a:rPr>
              <a:t>全国卷</a:t>
            </a:r>
            <a:r>
              <a:rPr lang="en-US" altLang="zh-CN" sz="3200" b="1" dirty="0">
                <a:solidFill>
                  <a:srgbClr val="CC00FF"/>
                </a:solidFill>
              </a:rPr>
              <a:t>I</a:t>
            </a:r>
            <a:r>
              <a:rPr lang="zh-CN" altLang="en-US" sz="3200" b="1" dirty="0">
                <a:solidFill>
                  <a:srgbClr val="CC00FF"/>
                </a:solidFill>
              </a:rPr>
              <a:t>）</a:t>
            </a:r>
            <a:endParaRPr lang="zh-CN" altLang="en-US" sz="3200" b="1" dirty="0">
              <a:solidFill>
                <a:srgbClr val="CC00FF"/>
              </a:solidFill>
            </a:endParaRPr>
          </a:p>
        </p:txBody>
      </p:sp>
      <p:sp>
        <p:nvSpPr>
          <p:cNvPr id="13" name="标题 1"/>
          <p:cNvSpPr txBox="1"/>
          <p:nvPr/>
        </p:nvSpPr>
        <p:spPr>
          <a:xfrm>
            <a:off x="232572" y="5812126"/>
            <a:ext cx="11874221" cy="641162"/>
          </a:xfrm>
          <a:prstGeom prst="rect">
            <a:avLst/>
          </a:prstGeom>
          <a:solidFill>
            <a:schemeClr val="accent2"/>
          </a:solidFill>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3200" b="1" dirty="0">
                <a:solidFill>
                  <a:srgbClr val="0000FF"/>
                </a:solidFill>
              </a:rPr>
              <a:t>七个选项中</a:t>
            </a:r>
            <a:r>
              <a:rPr lang="en-US" altLang="zh-CN" sz="3200" b="1" dirty="0">
                <a:solidFill>
                  <a:srgbClr val="0000FF"/>
                </a:solidFill>
              </a:rPr>
              <a:t>2</a:t>
            </a:r>
            <a:r>
              <a:rPr lang="zh-CN" altLang="en-US" sz="3200" b="1" dirty="0">
                <a:solidFill>
                  <a:srgbClr val="0000FF"/>
                </a:solidFill>
              </a:rPr>
              <a:t>个选项有</a:t>
            </a:r>
            <a:r>
              <a:rPr lang="en-US" altLang="zh-CN" sz="3200" b="1" dirty="0">
                <a:solidFill>
                  <a:srgbClr val="0000FF"/>
                </a:solidFill>
              </a:rPr>
              <a:t>forgiveness </a:t>
            </a:r>
            <a:r>
              <a:rPr lang="zh-CN" altLang="en-US" sz="3200" b="1" dirty="0">
                <a:solidFill>
                  <a:srgbClr val="0000FF"/>
                </a:solidFill>
              </a:rPr>
              <a:t>主题词，故</a:t>
            </a:r>
            <a:r>
              <a:rPr lang="en-US" altLang="zh-CN" sz="3200" b="1" dirty="0">
                <a:solidFill>
                  <a:srgbClr val="0000FF"/>
                </a:solidFill>
              </a:rPr>
              <a:t>36</a:t>
            </a:r>
            <a:r>
              <a:rPr lang="zh-CN" altLang="en-US" sz="3200" b="1" dirty="0">
                <a:solidFill>
                  <a:srgbClr val="0000FF"/>
                </a:solidFill>
              </a:rPr>
              <a:t>极大可能</a:t>
            </a:r>
            <a:r>
              <a:rPr lang="en-US" altLang="zh-CN" sz="3200" b="1" dirty="0">
                <a:solidFill>
                  <a:srgbClr val="0000FF"/>
                </a:solidFill>
              </a:rPr>
              <a:t>A</a:t>
            </a:r>
            <a:r>
              <a:rPr lang="zh-CN" altLang="en-US" sz="3200" b="1" dirty="0">
                <a:solidFill>
                  <a:srgbClr val="0000FF"/>
                </a:solidFill>
              </a:rPr>
              <a:t>， </a:t>
            </a:r>
            <a:r>
              <a:rPr lang="en-US" altLang="zh-CN" sz="3200" b="1" dirty="0">
                <a:solidFill>
                  <a:srgbClr val="0000FF"/>
                </a:solidFill>
              </a:rPr>
              <a:t>D </a:t>
            </a:r>
            <a:r>
              <a:rPr lang="zh-CN" altLang="en-US" sz="3200" b="1" dirty="0">
                <a:solidFill>
                  <a:srgbClr val="0000FF"/>
                </a:solidFill>
              </a:rPr>
              <a:t>中选。</a:t>
            </a:r>
            <a:endParaRPr lang="zh-CN" altLang="en-US" sz="3200" b="1" dirty="0">
              <a:solidFill>
                <a:srgbClr val="0000FF"/>
              </a:solidFill>
            </a:endParaRPr>
          </a:p>
        </p:txBody>
      </p:sp>
      <p:sp>
        <p:nvSpPr>
          <p:cNvPr id="3" name="内容占位符 2"/>
          <p:cNvSpPr txBox="1"/>
          <p:nvPr/>
        </p:nvSpPr>
        <p:spPr>
          <a:xfrm>
            <a:off x="0" y="4129762"/>
            <a:ext cx="12199379" cy="1157858"/>
          </a:xfrm>
          <a:prstGeom prst="rect">
            <a:avLst/>
          </a:prstGeom>
          <a:solidFill>
            <a:schemeClr val="bg1"/>
          </a:solidFill>
          <a:ln>
            <a:solidFill>
              <a:schemeClr val="accent6">
                <a:lumMod val="75000"/>
              </a:schemeClr>
            </a:solidFill>
          </a:ln>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A. </a:t>
            </a:r>
            <a:r>
              <a:rPr lang="en-US" altLang="zh-CN" b="1" dirty="0">
                <a:solidFill>
                  <a:srgbClr val="FF0000"/>
                </a:solidFill>
                <a:latin typeface="Times New Roman" panose="02020603050405020304" pitchFamily="18" charset="0"/>
                <a:cs typeface="Times New Roman" panose="02020603050405020304" pitchFamily="18" charset="0"/>
              </a:rPr>
              <a:t>A little self-forgiveness</a:t>
            </a:r>
            <a:r>
              <a:rPr lang="en-US" altLang="zh-CN" b="1" dirty="0">
                <a:solidFill>
                  <a:srgbClr val="0000FF"/>
                </a:solidFill>
                <a:latin typeface="Times New Roman" panose="02020603050405020304" pitchFamily="18" charset="0"/>
                <a:cs typeface="Times New Roman" panose="02020603050405020304" pitchFamily="18" charset="0"/>
              </a:rPr>
              <a:t> also </a:t>
            </a:r>
            <a:r>
              <a:rPr lang="en-US" altLang="zh-CN" dirty="0">
                <a:latin typeface="Times New Roman" panose="02020603050405020304" pitchFamily="18" charset="0"/>
                <a:cs typeface="Times New Roman" panose="02020603050405020304" pitchFamily="18" charset="0"/>
              </a:rPr>
              <a:t>goes a long way.</a:t>
            </a:r>
            <a:endParaRPr lang="en-US" altLang="zh-CN" dirty="0">
              <a:latin typeface="Times New Roman" panose="02020603050405020304" pitchFamily="18" charset="0"/>
              <a:cs typeface="Times New Roman" panose="02020603050405020304" pitchFamily="18" charset="0"/>
            </a:endParaRPr>
          </a:p>
          <a:p>
            <a:pPr marL="0" indent="0" fontAlgn="auto">
              <a:lnSpc>
                <a:spcPts val="3340"/>
              </a:lnSpc>
              <a:buNone/>
            </a:pPr>
            <a:r>
              <a:rPr lang="en-US" altLang="zh-CN" dirty="0">
                <a:latin typeface="Times New Roman" panose="02020603050405020304" pitchFamily="18" charset="0"/>
                <a:cs typeface="Times New Roman" panose="02020603050405020304" pitchFamily="18" charset="0"/>
              </a:rPr>
              <a:t>D. </a:t>
            </a:r>
            <a:r>
              <a:rPr lang="en-US" altLang="zh-CN" b="1" u="sng" dirty="0">
                <a:latin typeface="Times New Roman" panose="02020603050405020304" pitchFamily="18" charset="0"/>
                <a:cs typeface="Times New Roman" panose="02020603050405020304" pitchFamily="18" charset="0"/>
              </a:rPr>
              <a:t>It</a:t>
            </a:r>
            <a:r>
              <a:rPr lang="en-US" altLang="zh-CN" dirty="0">
                <a:latin typeface="Times New Roman" panose="02020603050405020304" pitchFamily="18" charset="0"/>
                <a:cs typeface="Times New Roman" panose="02020603050405020304" pitchFamily="18" charset="0"/>
              </a:rPr>
              <a:t>’s just as important </a:t>
            </a:r>
            <a:r>
              <a:rPr lang="en-US" altLang="zh-CN" b="1" u="sng" dirty="0">
                <a:latin typeface="Times New Roman" panose="02020603050405020304" pitchFamily="18" charset="0"/>
                <a:cs typeface="Times New Roman" panose="02020603050405020304" pitchFamily="18" charset="0"/>
              </a:rPr>
              <a:t>to </a:t>
            </a:r>
            <a:r>
              <a:rPr lang="en-US" altLang="zh-CN" b="1" u="sng" dirty="0">
                <a:solidFill>
                  <a:srgbClr val="C00000"/>
                </a:solidFill>
                <a:latin typeface="Times New Roman" panose="02020603050405020304" pitchFamily="18" charset="0"/>
                <a:cs typeface="Times New Roman" panose="02020603050405020304" pitchFamily="18" charset="0"/>
              </a:rPr>
              <a:t>show </a:t>
            </a:r>
            <a:r>
              <a:rPr lang="en-US" altLang="zh-CN" b="1" u="sng" dirty="0">
                <a:latin typeface="Times New Roman" panose="02020603050405020304" pitchFamily="18" charset="0"/>
                <a:cs typeface="Times New Roman" panose="02020603050405020304" pitchFamily="18" charset="0"/>
              </a:rPr>
              <a:t>yourself some </a:t>
            </a:r>
            <a:r>
              <a:rPr lang="en-US" altLang="zh-CN" b="1" u="sng" dirty="0">
                <a:solidFill>
                  <a:srgbClr val="C00000"/>
                </a:solidFill>
                <a:latin typeface="Times New Roman" panose="02020603050405020304" pitchFamily="18" charset="0"/>
                <a:cs typeface="Times New Roman" panose="02020603050405020304" pitchFamily="18" charset="0"/>
              </a:rPr>
              <a:t>forgiveness.</a:t>
            </a:r>
            <a:endParaRPr lang="en-US" altLang="zh-CN" b="1" u="sng" dirty="0">
              <a:solidFill>
                <a:srgbClr val="C00000"/>
              </a:solidFill>
              <a:latin typeface="Times New Roman" panose="02020603050405020304" pitchFamily="18" charset="0"/>
              <a:cs typeface="Times New Roman" panose="02020603050405020304" pitchFamily="18" charset="0"/>
            </a:endParaRPr>
          </a:p>
        </p:txBody>
      </p:sp>
      <p:sp>
        <p:nvSpPr>
          <p:cNvPr id="5" name="标题 1"/>
          <p:cNvSpPr txBox="1"/>
          <p:nvPr/>
        </p:nvSpPr>
        <p:spPr>
          <a:xfrm>
            <a:off x="119928" y="3264398"/>
            <a:ext cx="12069692" cy="641162"/>
          </a:xfrm>
          <a:prstGeom prst="rect">
            <a:avLst/>
          </a:prstGeom>
          <a:solidFill>
            <a:schemeClr val="accent2"/>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3200" b="1" dirty="0">
                <a:solidFill>
                  <a:srgbClr val="0000FF"/>
                </a:solidFill>
              </a:rPr>
              <a:t>本段主题词汇：</a:t>
            </a:r>
            <a:r>
              <a:rPr lang="en-US" altLang="zh-CN" sz="3200" b="1" dirty="0">
                <a:solidFill>
                  <a:srgbClr val="CC00FF"/>
                </a:solidFill>
              </a:rPr>
              <a:t>forgiveness </a:t>
            </a:r>
            <a:endParaRPr lang="zh-CN" altLang="en-US" sz="3200" b="1" dirty="0">
              <a:solidFill>
                <a:srgbClr val="CC00FF"/>
              </a:solidFill>
            </a:endParaRPr>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淡雅唯美梦幻绿色小清新高清幻灯片背景,ppt图片 - 51PPT模板网"/>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350" y="0"/>
            <a:ext cx="12180888"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标题 1"/>
          <p:cNvSpPr>
            <a:spLocks noGrp="1"/>
          </p:cNvSpPr>
          <p:nvPr>
            <p:ph type="title"/>
          </p:nvPr>
        </p:nvSpPr>
        <p:spPr>
          <a:xfrm>
            <a:off x="122309" y="7318"/>
            <a:ext cx="9359621" cy="629610"/>
          </a:xfrm>
          <a:solidFill>
            <a:schemeClr val="bg1"/>
          </a:solidFill>
        </p:spPr>
        <p:txBody>
          <a:bodyPr>
            <a:normAutofit/>
          </a:bodyPr>
          <a:lstStyle/>
          <a:p>
            <a:r>
              <a:rPr lang="en-US" altLang="zh-CN" sz="3200" b="1" dirty="0">
                <a:solidFill>
                  <a:srgbClr val="0000FF"/>
                </a:solidFill>
              </a:rPr>
              <a:t>2.</a:t>
            </a:r>
            <a:r>
              <a:rPr lang="zh-CN" altLang="en-US" sz="3200" b="1" dirty="0">
                <a:solidFill>
                  <a:srgbClr val="0000FF"/>
                </a:solidFill>
              </a:rPr>
              <a:t> 无标题的文章， 第一段都会有主题词汇出现</a:t>
            </a:r>
            <a:endParaRPr lang="zh-CN" altLang="en-US" sz="3200" b="1" dirty="0">
              <a:solidFill>
                <a:srgbClr val="0000FF"/>
              </a:solidFill>
            </a:endParaRPr>
          </a:p>
        </p:txBody>
      </p:sp>
      <p:sp>
        <p:nvSpPr>
          <p:cNvPr id="4" name="文本框 3"/>
          <p:cNvSpPr txBox="1"/>
          <p:nvPr/>
        </p:nvSpPr>
        <p:spPr>
          <a:xfrm>
            <a:off x="6350" y="648543"/>
            <a:ext cx="12179300" cy="2554545"/>
          </a:xfrm>
          <a:prstGeom prst="rect">
            <a:avLst/>
          </a:prstGeom>
          <a:solidFill>
            <a:schemeClr val="bg2"/>
          </a:solidFill>
        </p:spPr>
        <p:txBody>
          <a:bodyPr wrap="square">
            <a:spAutoFit/>
          </a:bodyPr>
          <a:lstStyle/>
          <a:p>
            <a:r>
              <a:rPr lang="en-US" altLang="zh-CN" sz="3200" dirty="0"/>
              <a:t>      In the past few years, </a:t>
            </a:r>
            <a:r>
              <a:rPr lang="en-US" altLang="zh-CN" sz="3200" b="1" dirty="0">
                <a:solidFill>
                  <a:srgbClr val="CC00FF"/>
                </a:solidFill>
              </a:rPr>
              <a:t>online learning </a:t>
            </a:r>
            <a:r>
              <a:rPr lang="en-US" altLang="zh-CN" sz="3200" b="1" dirty="0">
                <a:solidFill>
                  <a:srgbClr val="FF0000"/>
                </a:solidFill>
              </a:rPr>
              <a:t>has become a significant part of the university and college experience</a:t>
            </a:r>
            <a:r>
              <a:rPr lang="en-US" altLang="zh-CN" sz="3200" b="1" u="sng" dirty="0"/>
              <a:t>.        </a:t>
            </a:r>
            <a:r>
              <a:rPr lang="en-US" altLang="zh-CN" sz="3200" u="sng" dirty="0"/>
              <a:t>36.     </a:t>
            </a:r>
            <a:r>
              <a:rPr lang="en-US" altLang="zh-CN" sz="3200" dirty="0"/>
              <a:t>But are all </a:t>
            </a:r>
            <a:r>
              <a:rPr lang="en-US" altLang="zh-CN" sz="3200" dirty="0">
                <a:solidFill>
                  <a:srgbClr val="CC00FF"/>
                </a:solidFill>
              </a:rPr>
              <a:t>online courses </a:t>
            </a:r>
            <a:r>
              <a:rPr lang="en-US" altLang="zh-CN" sz="3200" dirty="0"/>
              <a:t>created equal? How can you be sure that </a:t>
            </a:r>
            <a:r>
              <a:rPr lang="en-US" altLang="zh-CN" sz="3200" b="1" dirty="0">
                <a:solidFill>
                  <a:srgbClr val="CC00FF"/>
                </a:solidFill>
              </a:rPr>
              <a:t>digital learning </a:t>
            </a:r>
            <a:r>
              <a:rPr lang="en-US" altLang="zh-CN" sz="3200" dirty="0"/>
              <a:t>is right for you? </a:t>
            </a:r>
            <a:r>
              <a:rPr lang="en-US" altLang="zh-CN" sz="3200" u="sng" dirty="0"/>
              <a:t>        37.     </a:t>
            </a:r>
            <a:r>
              <a:rPr lang="en-US" altLang="zh-CN" sz="3200" dirty="0"/>
              <a:t>We interviewed students and professors to get their advice about </a:t>
            </a:r>
            <a:r>
              <a:rPr lang="en-US" altLang="zh-CN" sz="3200" b="1" dirty="0">
                <a:solidFill>
                  <a:srgbClr val="CC00FF"/>
                </a:solidFill>
              </a:rPr>
              <a:t>online courses.  </a:t>
            </a:r>
            <a:r>
              <a:rPr lang="zh-CN" altLang="en-US" sz="3200" b="1" dirty="0">
                <a:solidFill>
                  <a:srgbClr val="CC00FF"/>
                </a:solidFill>
              </a:rPr>
              <a:t>（</a:t>
            </a:r>
            <a:r>
              <a:rPr lang="en-US" altLang="zh-CN" sz="3200" b="1" dirty="0">
                <a:solidFill>
                  <a:srgbClr val="CC00FF"/>
                </a:solidFill>
              </a:rPr>
              <a:t>2024-1</a:t>
            </a:r>
            <a:r>
              <a:rPr lang="zh-CN" altLang="en-US" sz="3200" b="1" dirty="0">
                <a:solidFill>
                  <a:srgbClr val="CC00FF"/>
                </a:solidFill>
              </a:rPr>
              <a:t>首考）</a:t>
            </a:r>
            <a:endParaRPr lang="zh-CN" altLang="en-US" sz="3200" b="1" dirty="0">
              <a:solidFill>
                <a:srgbClr val="CC00FF"/>
              </a:solidFill>
            </a:endParaRPr>
          </a:p>
        </p:txBody>
      </p:sp>
      <p:sp>
        <p:nvSpPr>
          <p:cNvPr id="7" name="标题 1"/>
          <p:cNvSpPr txBox="1"/>
          <p:nvPr/>
        </p:nvSpPr>
        <p:spPr>
          <a:xfrm>
            <a:off x="119928" y="3184886"/>
            <a:ext cx="12069692" cy="641162"/>
          </a:xfrm>
          <a:prstGeom prst="rect">
            <a:avLst/>
          </a:prstGeom>
          <a:solidFill>
            <a:schemeClr val="accent2"/>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3200" b="1" dirty="0">
                <a:solidFill>
                  <a:srgbClr val="0000FF"/>
                </a:solidFill>
              </a:rPr>
              <a:t>本段主题词汇：</a:t>
            </a:r>
            <a:r>
              <a:rPr lang="en-US" altLang="zh-CN" sz="3200" b="1" dirty="0">
                <a:solidFill>
                  <a:srgbClr val="CC00FF"/>
                </a:solidFill>
              </a:rPr>
              <a:t>online learning= digital learning  ; online courses</a:t>
            </a:r>
            <a:endParaRPr lang="zh-CN" altLang="en-US" sz="3200" b="1" dirty="0">
              <a:solidFill>
                <a:srgbClr val="CC00FF"/>
              </a:solidFill>
            </a:endParaRPr>
          </a:p>
        </p:txBody>
      </p:sp>
      <p:sp>
        <p:nvSpPr>
          <p:cNvPr id="11" name="文本框 10"/>
          <p:cNvSpPr txBox="1"/>
          <p:nvPr/>
        </p:nvSpPr>
        <p:spPr>
          <a:xfrm>
            <a:off x="119928" y="3681912"/>
            <a:ext cx="11874221" cy="2124684"/>
          </a:xfrm>
          <a:prstGeom prst="rect">
            <a:avLst/>
          </a:prstGeom>
          <a:noFill/>
        </p:spPr>
        <p:txBody>
          <a:bodyPr wrap="square">
            <a:spAutoFit/>
          </a:bodyPr>
          <a:lstStyle/>
          <a:p>
            <a:pPr marL="0" algn="just">
              <a:lnSpc>
                <a:spcPct val="120000"/>
              </a:lnSpc>
              <a:spcAft>
                <a:spcPts val="0"/>
              </a:spcAft>
            </a:pPr>
            <a:r>
              <a:rPr lang="en-US" altLang="zh-CN" sz="2800" dirty="0">
                <a:solidFill>
                  <a:schemeClr val="tx1"/>
                </a:solidFill>
                <a:latin typeface="Times New Roman" panose="02020603050405020304" pitchFamily="18" charset="0"/>
                <a:cs typeface="Times New Roman" panose="02020603050405020304" pitchFamily="18" charset="0"/>
              </a:rPr>
              <a:t>C. Do you know that </a:t>
            </a:r>
            <a:r>
              <a:rPr lang="en-US" altLang="zh-CN" sz="2800" dirty="0">
                <a:solidFill>
                  <a:srgbClr val="CC00FF"/>
                </a:solidFill>
                <a:latin typeface="Times New Roman" panose="02020603050405020304" pitchFamily="18" charset="0"/>
                <a:cs typeface="Times New Roman" panose="02020603050405020304" pitchFamily="18" charset="0"/>
              </a:rPr>
              <a:t>online courses </a:t>
            </a:r>
            <a:r>
              <a:rPr lang="en-US" altLang="zh-CN" sz="2800" dirty="0">
                <a:solidFill>
                  <a:schemeClr val="tx1"/>
                </a:solidFill>
                <a:latin typeface="Times New Roman" panose="02020603050405020304" pitchFamily="18" charset="0"/>
                <a:cs typeface="Times New Roman" panose="02020603050405020304" pitchFamily="18" charset="0"/>
              </a:rPr>
              <a:t>are also part of your education?</a:t>
            </a:r>
            <a:endParaRPr lang="en-US" altLang="zh-CN" sz="2800" dirty="0">
              <a:solidFill>
                <a:schemeClr val="tx1"/>
              </a:solidFill>
              <a:latin typeface="Times New Roman" panose="02020603050405020304" pitchFamily="18" charset="0"/>
              <a:cs typeface="Times New Roman" panose="02020603050405020304" pitchFamily="18" charset="0"/>
            </a:endParaRPr>
          </a:p>
          <a:p>
            <a:pPr marL="0" algn="just">
              <a:lnSpc>
                <a:spcPct val="120000"/>
              </a:lnSpc>
              <a:spcAft>
                <a:spcPts val="0"/>
              </a:spcAft>
            </a:pPr>
            <a:r>
              <a:rPr lang="en-US" altLang="zh-CN" sz="2800" dirty="0">
                <a:solidFill>
                  <a:schemeClr val="tx1"/>
                </a:solidFill>
                <a:latin typeface="Times New Roman" panose="02020603050405020304" pitchFamily="18" charset="0"/>
                <a:cs typeface="Times New Roman" panose="02020603050405020304" pitchFamily="18" charset="0"/>
              </a:rPr>
              <a:t>E. The chief complaint about </a:t>
            </a:r>
            <a:r>
              <a:rPr lang="en-US" altLang="zh-CN" sz="2800" dirty="0">
                <a:solidFill>
                  <a:srgbClr val="CC00FF"/>
                </a:solidFill>
                <a:latin typeface="Times New Roman" panose="02020603050405020304" pitchFamily="18" charset="0"/>
                <a:cs typeface="Times New Roman" panose="02020603050405020304" pitchFamily="18" charset="0"/>
              </a:rPr>
              <a:t>online courses </a:t>
            </a:r>
            <a:r>
              <a:rPr lang="en-US" altLang="zh-CN" sz="2800" dirty="0">
                <a:solidFill>
                  <a:schemeClr val="tx1"/>
                </a:solidFill>
                <a:latin typeface="Times New Roman" panose="02020603050405020304" pitchFamily="18" charset="0"/>
                <a:cs typeface="Times New Roman" panose="02020603050405020304" pitchFamily="18" charset="0"/>
              </a:rPr>
              <a:t>is that they lack human interaction.</a:t>
            </a:r>
            <a:endParaRPr lang="en-US" altLang="zh-CN" sz="2800" dirty="0">
              <a:solidFill>
                <a:schemeClr val="tx1"/>
              </a:solidFill>
              <a:latin typeface="Times New Roman" panose="02020603050405020304" pitchFamily="18" charset="0"/>
              <a:cs typeface="Times New Roman" panose="02020603050405020304" pitchFamily="18" charset="0"/>
            </a:endParaRPr>
          </a:p>
          <a:p>
            <a:pPr marL="0" algn="just">
              <a:lnSpc>
                <a:spcPct val="120000"/>
              </a:lnSpc>
              <a:spcAft>
                <a:spcPts val="0"/>
              </a:spcAft>
            </a:pPr>
            <a:r>
              <a:rPr lang="en-US" altLang="zh-CN" sz="2800" dirty="0">
                <a:solidFill>
                  <a:schemeClr val="tx1"/>
                </a:solidFill>
                <a:latin typeface="Times New Roman" panose="02020603050405020304" pitchFamily="18" charset="0"/>
                <a:cs typeface="Times New Roman" panose="02020603050405020304" pitchFamily="18" charset="0"/>
              </a:rPr>
              <a:t>F. If you take </a:t>
            </a:r>
            <a:r>
              <a:rPr lang="en-US" altLang="zh-CN" sz="2800" dirty="0">
                <a:solidFill>
                  <a:srgbClr val="CC00FF"/>
                </a:solidFill>
                <a:latin typeface="Times New Roman" panose="02020603050405020304" pitchFamily="18" charset="0"/>
                <a:cs typeface="Times New Roman" panose="02020603050405020304" pitchFamily="18" charset="0"/>
              </a:rPr>
              <a:t>an online course, </a:t>
            </a:r>
            <a:r>
              <a:rPr lang="en-US" altLang="zh-CN" sz="2800" dirty="0">
                <a:solidFill>
                  <a:schemeClr val="tx1"/>
                </a:solidFill>
                <a:latin typeface="Times New Roman" panose="02020603050405020304" pitchFamily="18" charset="0"/>
                <a:cs typeface="Times New Roman" panose="02020603050405020304" pitchFamily="18" charset="0"/>
              </a:rPr>
              <a:t>what can you do to ensure the best possible grade?</a:t>
            </a:r>
            <a:endParaRPr lang="en-US" altLang="zh-CN" sz="2800" dirty="0">
              <a:solidFill>
                <a:schemeClr val="tx1"/>
              </a:solidFill>
              <a:latin typeface="Times New Roman" panose="02020603050405020304" pitchFamily="18" charset="0"/>
              <a:cs typeface="Times New Roman" panose="02020603050405020304" pitchFamily="18" charset="0"/>
            </a:endParaRPr>
          </a:p>
          <a:p>
            <a:pPr marL="0" algn="just">
              <a:lnSpc>
                <a:spcPct val="120000"/>
              </a:lnSpc>
              <a:spcAft>
                <a:spcPts val="0"/>
              </a:spcAft>
            </a:pPr>
            <a:r>
              <a:rPr lang="en-US" altLang="zh-CN" sz="2800" dirty="0">
                <a:solidFill>
                  <a:schemeClr val="tx1"/>
                </a:solidFill>
                <a:latin typeface="Times New Roman" panose="02020603050405020304" pitchFamily="18" charset="0"/>
                <a:cs typeface="Times New Roman" panose="02020603050405020304" pitchFamily="18" charset="0"/>
              </a:rPr>
              <a:t>G. A survey found that 29 percent of college students registered for </a:t>
            </a:r>
            <a:r>
              <a:rPr lang="en-US" altLang="zh-CN" sz="2800" dirty="0">
                <a:solidFill>
                  <a:srgbClr val="CC00FF"/>
                </a:solidFill>
                <a:latin typeface="Times New Roman" panose="02020603050405020304" pitchFamily="18" charset="0"/>
                <a:cs typeface="Times New Roman" panose="02020603050405020304" pitchFamily="18" charset="0"/>
              </a:rPr>
              <a:t>online courses</a:t>
            </a:r>
            <a:r>
              <a:rPr lang="en-US" altLang="zh-CN" sz="2800" dirty="0">
                <a:solidFill>
                  <a:schemeClr val="tx1"/>
                </a:solidFill>
                <a:latin typeface="Times New Roman" panose="02020603050405020304" pitchFamily="18" charset="0"/>
                <a:cs typeface="Times New Roman" panose="02020603050405020304" pitchFamily="18" charset="0"/>
              </a:rPr>
              <a:t>.</a:t>
            </a:r>
            <a:endParaRPr lang="zh-CN" altLang="en-US" sz="2800" dirty="0"/>
          </a:p>
        </p:txBody>
      </p:sp>
      <p:sp>
        <p:nvSpPr>
          <p:cNvPr id="13" name="标题 1"/>
          <p:cNvSpPr txBox="1"/>
          <p:nvPr/>
        </p:nvSpPr>
        <p:spPr>
          <a:xfrm>
            <a:off x="232572" y="5812126"/>
            <a:ext cx="11874221" cy="641162"/>
          </a:xfrm>
          <a:prstGeom prst="rect">
            <a:avLst/>
          </a:prstGeom>
          <a:solidFill>
            <a:schemeClr val="accent2"/>
          </a:solidFill>
        </p:spPr>
        <p:txBody>
          <a:bodyPr vert="horz" lIns="91440" tIns="45720" rIns="91440" bIns="45720" rtlCol="0" anchor="ctr">
            <a:normAutofit fontScale="85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3200" b="1" dirty="0">
                <a:solidFill>
                  <a:srgbClr val="0000FF"/>
                </a:solidFill>
              </a:rPr>
              <a:t>七个选项中</a:t>
            </a:r>
            <a:r>
              <a:rPr lang="en-US" altLang="zh-CN" sz="3200" b="1" dirty="0">
                <a:solidFill>
                  <a:srgbClr val="0000FF"/>
                </a:solidFill>
              </a:rPr>
              <a:t>4</a:t>
            </a:r>
            <a:r>
              <a:rPr lang="zh-CN" altLang="en-US" sz="3200" b="1" dirty="0">
                <a:solidFill>
                  <a:srgbClr val="0000FF"/>
                </a:solidFill>
              </a:rPr>
              <a:t>个选项有</a:t>
            </a:r>
            <a:r>
              <a:rPr lang="en-US" altLang="zh-CN" sz="3200" b="1" dirty="0">
                <a:solidFill>
                  <a:srgbClr val="0000FF"/>
                </a:solidFill>
              </a:rPr>
              <a:t>online courses </a:t>
            </a:r>
            <a:r>
              <a:rPr lang="zh-CN" altLang="en-US" sz="3200" b="1" dirty="0">
                <a:solidFill>
                  <a:srgbClr val="0000FF"/>
                </a:solidFill>
              </a:rPr>
              <a:t>主题词，故</a:t>
            </a:r>
            <a:r>
              <a:rPr lang="en-US" altLang="zh-CN" sz="3200" b="1" dirty="0">
                <a:solidFill>
                  <a:srgbClr val="CC00FF"/>
                </a:solidFill>
              </a:rPr>
              <a:t>36</a:t>
            </a:r>
            <a:r>
              <a:rPr lang="zh-CN" altLang="en-US" sz="3200" b="1" dirty="0">
                <a:solidFill>
                  <a:srgbClr val="CC00FF"/>
                </a:solidFill>
              </a:rPr>
              <a:t>，</a:t>
            </a:r>
            <a:r>
              <a:rPr lang="en-US" altLang="zh-CN" sz="3200" b="1" dirty="0">
                <a:solidFill>
                  <a:srgbClr val="CC00FF"/>
                </a:solidFill>
              </a:rPr>
              <a:t>37 </a:t>
            </a:r>
            <a:r>
              <a:rPr lang="zh-CN" altLang="en-US" sz="3200" b="1" dirty="0">
                <a:solidFill>
                  <a:srgbClr val="CC00FF"/>
                </a:solidFill>
              </a:rPr>
              <a:t>在 </a:t>
            </a:r>
            <a:r>
              <a:rPr lang="en-US" altLang="zh-CN" sz="3200" b="1" dirty="0">
                <a:solidFill>
                  <a:srgbClr val="CC00FF"/>
                </a:solidFill>
              </a:rPr>
              <a:t>C</a:t>
            </a:r>
            <a:r>
              <a:rPr lang="zh-CN" altLang="en-US" sz="3200" b="1" dirty="0">
                <a:solidFill>
                  <a:srgbClr val="CC00FF"/>
                </a:solidFill>
              </a:rPr>
              <a:t>、</a:t>
            </a:r>
            <a:r>
              <a:rPr lang="en-US" altLang="zh-CN" sz="3200" b="1" dirty="0">
                <a:solidFill>
                  <a:srgbClr val="CC00FF"/>
                </a:solidFill>
              </a:rPr>
              <a:t>E</a:t>
            </a:r>
            <a:r>
              <a:rPr lang="zh-CN" altLang="en-US" sz="3200" b="1" dirty="0">
                <a:solidFill>
                  <a:srgbClr val="CC00FF"/>
                </a:solidFill>
              </a:rPr>
              <a:t>、</a:t>
            </a:r>
            <a:r>
              <a:rPr lang="en-US" altLang="zh-CN" sz="3200" b="1" dirty="0">
                <a:solidFill>
                  <a:srgbClr val="CC00FF"/>
                </a:solidFill>
              </a:rPr>
              <a:t>F</a:t>
            </a:r>
            <a:r>
              <a:rPr lang="zh-CN" altLang="en-US" sz="3200" b="1" dirty="0">
                <a:solidFill>
                  <a:srgbClr val="CC00FF"/>
                </a:solidFill>
              </a:rPr>
              <a:t>、</a:t>
            </a:r>
            <a:r>
              <a:rPr lang="en-US" altLang="zh-CN" sz="3200" b="1" dirty="0">
                <a:solidFill>
                  <a:srgbClr val="CC00FF"/>
                </a:solidFill>
              </a:rPr>
              <a:t>G </a:t>
            </a:r>
            <a:r>
              <a:rPr lang="zh-CN" altLang="en-US" sz="3200" b="1" dirty="0">
                <a:solidFill>
                  <a:srgbClr val="0000FF"/>
                </a:solidFill>
              </a:rPr>
              <a:t>中选。</a:t>
            </a:r>
            <a:endParaRPr lang="zh-CN" altLang="en-US" sz="3200" b="1" dirty="0">
              <a:solidFill>
                <a:srgbClr val="0000FF"/>
              </a:solidFill>
            </a:endParaRPr>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3" name="内容占位符 2"/>
          <p:cNvSpPr>
            <a:spLocks noGrp="1"/>
          </p:cNvSpPr>
          <p:nvPr>
            <p:ph idx="1"/>
          </p:nvPr>
        </p:nvSpPr>
        <p:spPr>
          <a:xfrm>
            <a:off x="0" y="19049"/>
            <a:ext cx="12191999" cy="6838951"/>
          </a:xfrm>
          <a:solidFill>
            <a:schemeClr val="bg1"/>
          </a:solidFill>
        </p:spPr>
        <p:txBody>
          <a:bodyPr>
            <a:noAutofit/>
          </a:bodyPr>
          <a:lstStyle/>
          <a:p>
            <a:pPr marL="0" algn="just">
              <a:lnSpc>
                <a:spcPct val="100000"/>
              </a:lnSpc>
              <a:spcAft>
                <a:spcPts val="0"/>
              </a:spcAft>
            </a:pPr>
            <a:r>
              <a:rPr lang="en-US" altLang="zh-CN" dirty="0">
                <a:solidFill>
                  <a:schemeClr val="tx1"/>
                </a:solidFill>
                <a:latin typeface="Times New Roman" panose="02020603050405020304" pitchFamily="18" charset="0"/>
                <a:cs typeface="Times New Roman" panose="02020603050405020304" pitchFamily="18" charset="0"/>
              </a:rPr>
              <a:t>     </a:t>
            </a:r>
            <a:endParaRPr lang="en-US" altLang="zh-CN" dirty="0">
              <a:solidFill>
                <a:schemeClr val="tx1"/>
              </a:solidFill>
              <a:latin typeface="Times New Roman" panose="02020603050405020304" pitchFamily="18" charset="0"/>
              <a:cs typeface="Times New Roman" panose="02020603050405020304" pitchFamily="18" charset="0"/>
            </a:endParaRPr>
          </a:p>
          <a:p>
            <a:pPr marL="0" algn="just">
              <a:lnSpc>
                <a:spcPts val="2200"/>
              </a:lnSpc>
              <a:spcAft>
                <a:spcPts val="0"/>
              </a:spcAft>
            </a:pPr>
            <a:r>
              <a:rPr lang="en-US" altLang="zh-CN" dirty="0">
                <a:solidFill>
                  <a:schemeClr val="tx1"/>
                </a:solidFill>
                <a:latin typeface="Times New Roman" panose="02020603050405020304" pitchFamily="18" charset="0"/>
                <a:cs typeface="Times New Roman" panose="02020603050405020304" pitchFamily="18" charset="0"/>
              </a:rPr>
              <a:t>    In the past few years, </a:t>
            </a:r>
            <a:r>
              <a:rPr lang="en-US" altLang="zh-CN" b="1" dirty="0">
                <a:solidFill>
                  <a:srgbClr val="0000FF"/>
                </a:solidFill>
                <a:latin typeface="Times New Roman" panose="02020603050405020304" pitchFamily="18" charset="0"/>
                <a:cs typeface="Times New Roman" panose="02020603050405020304" pitchFamily="18" charset="0"/>
              </a:rPr>
              <a:t>online learning </a:t>
            </a:r>
            <a:r>
              <a:rPr lang="en-US" altLang="zh-CN" dirty="0">
                <a:solidFill>
                  <a:schemeClr val="tx1"/>
                </a:solidFill>
                <a:latin typeface="Times New Roman" panose="02020603050405020304" pitchFamily="18" charset="0"/>
                <a:cs typeface="Times New Roman" panose="02020603050405020304" pitchFamily="18" charset="0"/>
              </a:rPr>
              <a:t>has become a significant part of the university and college experience.   </a:t>
            </a:r>
            <a:r>
              <a:rPr lang="en-US" altLang="zh-CN" u="sng" dirty="0">
                <a:solidFill>
                  <a:schemeClr val="tx1"/>
                </a:solidFill>
                <a:latin typeface="Times New Roman" panose="02020603050405020304" pitchFamily="18" charset="0"/>
                <a:cs typeface="Times New Roman" panose="02020603050405020304" pitchFamily="18" charset="0"/>
              </a:rPr>
              <a:t>     36.     </a:t>
            </a:r>
            <a:r>
              <a:rPr lang="en-US" altLang="zh-CN" dirty="0">
                <a:solidFill>
                  <a:schemeClr val="tx1"/>
                </a:solidFill>
                <a:latin typeface="Times New Roman" panose="02020603050405020304" pitchFamily="18" charset="0"/>
                <a:cs typeface="Times New Roman" panose="02020603050405020304" pitchFamily="18" charset="0"/>
              </a:rPr>
              <a:t>But are all online courses created equal? How can you be sure that digital learning is right for you?  </a:t>
            </a:r>
            <a:r>
              <a:rPr lang="en-US" altLang="zh-CN" u="sng" dirty="0">
                <a:solidFill>
                  <a:schemeClr val="tx1"/>
                </a:solidFill>
                <a:latin typeface="Times New Roman" panose="02020603050405020304" pitchFamily="18" charset="0"/>
                <a:cs typeface="Times New Roman" panose="02020603050405020304" pitchFamily="18" charset="0"/>
              </a:rPr>
              <a:t>      37.     </a:t>
            </a:r>
            <a:r>
              <a:rPr lang="en-US" altLang="zh-CN" dirty="0">
                <a:solidFill>
                  <a:srgbClr val="0000FF"/>
                </a:solidFill>
                <a:latin typeface="Times New Roman" panose="02020603050405020304" pitchFamily="18" charset="0"/>
                <a:cs typeface="Times New Roman" panose="02020603050405020304" pitchFamily="18" charset="0"/>
              </a:rPr>
              <a:t>We interviewed students and professors to get their advice about online courses.</a:t>
            </a:r>
            <a:endParaRPr lang="zh-CN" altLang="zh-CN" dirty="0">
              <a:solidFill>
                <a:srgbClr val="0000FF"/>
              </a:solidFill>
              <a:latin typeface="Times New Roman" panose="02020603050405020304" pitchFamily="18" charset="0"/>
              <a:cs typeface="Times New Roman" panose="02020603050405020304" pitchFamily="18" charset="0"/>
            </a:endParaRPr>
          </a:p>
          <a:p>
            <a:pPr marL="0" algn="just">
              <a:lnSpc>
                <a:spcPts val="2200"/>
              </a:lnSpc>
              <a:spcAft>
                <a:spcPts val="0"/>
              </a:spcAft>
            </a:pPr>
            <a:r>
              <a:rPr lang="en-US" altLang="zh-CN" dirty="0">
                <a:solidFill>
                  <a:schemeClr val="tx1"/>
                </a:solidFill>
                <a:latin typeface="Times New Roman" panose="02020603050405020304" pitchFamily="18" charset="0"/>
                <a:cs typeface="Times New Roman" panose="02020603050405020304" pitchFamily="18" charset="0"/>
              </a:rPr>
              <a:t>    The most obvious advantages of online learning is that you can study anywhere and anytime</a:t>
            </a:r>
            <a:r>
              <a:rPr lang="en-US" altLang="zh-CN" u="sng" dirty="0">
                <a:solidFill>
                  <a:schemeClr val="tx1"/>
                </a:solidFill>
                <a:latin typeface="Times New Roman" panose="02020603050405020304" pitchFamily="18" charset="0"/>
                <a:cs typeface="Times New Roman" panose="02020603050405020304" pitchFamily="18" charset="0"/>
              </a:rPr>
              <a:t>.   38.  </a:t>
            </a:r>
            <a:r>
              <a:rPr lang="en-US" altLang="zh-CN" dirty="0">
                <a:solidFill>
                  <a:schemeClr val="tx1"/>
                </a:solidFill>
                <a:latin typeface="Times New Roman" panose="02020603050405020304" pitchFamily="18" charset="0"/>
                <a:cs typeface="Times New Roman" panose="02020603050405020304" pitchFamily="18" charset="0"/>
              </a:rPr>
              <a:t>“I think a point that many people lose sight of is how easy it can be to fall behind schedule,” says graduate student Amanda </a:t>
            </a:r>
            <a:r>
              <a:rPr lang="en-US" altLang="zh-CN" dirty="0" err="1">
                <a:solidFill>
                  <a:schemeClr val="tx1"/>
                </a:solidFill>
                <a:latin typeface="Times New Roman" panose="02020603050405020304" pitchFamily="18" charset="0"/>
                <a:cs typeface="Times New Roman" panose="02020603050405020304" pitchFamily="18" charset="0"/>
              </a:rPr>
              <a:t>Bindman</a:t>
            </a:r>
            <a:r>
              <a:rPr lang="en-US" altLang="zh-CN" dirty="0">
                <a:solidFill>
                  <a:schemeClr val="tx1"/>
                </a:solidFill>
                <a:latin typeface="Times New Roman" panose="02020603050405020304" pitchFamily="18" charset="0"/>
                <a:cs typeface="Times New Roman" panose="02020603050405020304" pitchFamily="18" charset="0"/>
              </a:rPr>
              <a:t>. Before choosing to study online, consider whether you’re a self-motivated learner and if the material seems interesting enough to keep you going.</a:t>
            </a:r>
            <a:endParaRPr lang="zh-CN" altLang="zh-CN" dirty="0">
              <a:solidFill>
                <a:schemeClr val="tx1"/>
              </a:solidFill>
              <a:latin typeface="Times New Roman" panose="02020603050405020304" pitchFamily="18" charset="0"/>
              <a:cs typeface="Times New Roman" panose="02020603050405020304" pitchFamily="18" charset="0"/>
            </a:endParaRPr>
          </a:p>
          <a:p>
            <a:pPr marL="0" algn="just">
              <a:lnSpc>
                <a:spcPts val="2200"/>
              </a:lnSpc>
              <a:spcAft>
                <a:spcPts val="0"/>
              </a:spcAft>
            </a:pPr>
            <a:r>
              <a:rPr lang="en-US" altLang="zh-CN" dirty="0">
                <a:solidFill>
                  <a:schemeClr val="tx1"/>
                </a:solidFill>
                <a:latin typeface="Times New Roman" panose="02020603050405020304" pitchFamily="18" charset="0"/>
                <a:cs typeface="Times New Roman" panose="02020603050405020304" pitchFamily="18" charset="0"/>
              </a:rPr>
              <a:t>    The tip that comes up most often is simple: build online courses into your weekly schedule, just like what you would do with in-person courses. </a:t>
            </a:r>
            <a:r>
              <a:rPr lang="en-US" altLang="zh-CN" u="sng" dirty="0">
                <a:solidFill>
                  <a:schemeClr val="tx1"/>
                </a:solidFill>
                <a:latin typeface="Times New Roman" panose="02020603050405020304" pitchFamily="18" charset="0"/>
                <a:cs typeface="Times New Roman" panose="02020603050405020304" pitchFamily="18" charset="0"/>
              </a:rPr>
              <a:t>    39.    </a:t>
            </a:r>
            <a:r>
              <a:rPr lang="en-US" altLang="zh-CN" dirty="0">
                <a:solidFill>
                  <a:schemeClr val="tx1"/>
                </a:solidFill>
                <a:latin typeface="Times New Roman" panose="02020603050405020304" pitchFamily="18" charset="0"/>
                <a:cs typeface="Times New Roman" panose="02020603050405020304" pitchFamily="18" charset="0"/>
              </a:rPr>
              <a:t>He noted that his online students usually end up with lower grades. It is so easy to let an online course slide, but your grades will suffer as a result. Be sure to schedule set times to watch your lectures, read materials and contribute to online discussion boards.</a:t>
            </a:r>
            <a:endParaRPr lang="zh-CN" altLang="zh-CN" dirty="0">
              <a:solidFill>
                <a:schemeClr val="tx1"/>
              </a:solidFill>
              <a:latin typeface="Times New Roman" panose="02020603050405020304" pitchFamily="18" charset="0"/>
              <a:cs typeface="Times New Roman" panose="02020603050405020304" pitchFamily="18" charset="0"/>
            </a:endParaRPr>
          </a:p>
          <a:p>
            <a:pPr marL="0" algn="just">
              <a:lnSpc>
                <a:spcPts val="2200"/>
              </a:lnSpc>
              <a:spcAft>
                <a:spcPts val="0"/>
              </a:spcAft>
            </a:pPr>
            <a:r>
              <a:rPr lang="en-US" altLang="zh-CN" dirty="0">
                <a:solidFill>
                  <a:schemeClr val="tx1"/>
                </a:solidFill>
                <a:latin typeface="Times New Roman" panose="02020603050405020304" pitchFamily="18" charset="0"/>
                <a:cs typeface="Times New Roman" panose="02020603050405020304" pitchFamily="18" charset="0"/>
              </a:rPr>
              <a:t>    </a:t>
            </a:r>
            <a:r>
              <a:rPr lang="en-US" altLang="zh-CN" u="sng" dirty="0">
                <a:solidFill>
                  <a:schemeClr val="tx1"/>
                </a:solidFill>
                <a:latin typeface="Times New Roman" panose="02020603050405020304" pitchFamily="18" charset="0"/>
                <a:cs typeface="Times New Roman" panose="02020603050405020304" pitchFamily="18" charset="0"/>
              </a:rPr>
              <a:t>   40.    </a:t>
            </a:r>
            <a:r>
              <a:rPr lang="en-US" altLang="zh-CN" dirty="0">
                <a:solidFill>
                  <a:schemeClr val="tx1"/>
                </a:solidFill>
                <a:latin typeface="Times New Roman" panose="02020603050405020304" pitchFamily="18" charset="0"/>
                <a:cs typeface="Times New Roman" panose="02020603050405020304" pitchFamily="18" charset="0"/>
              </a:rPr>
              <a:t>A social connection is often a big part of learning. There are things you can do to ease this problem. Jessica Pink, an undergraduate student, suggests taking online courses with a friend, so you can motivate each other to stay on track. You can also find students on the class discussion board to organize a study group, or schedule in-person meetings with your professor to discuss course concepts.</a:t>
            </a:r>
            <a:endParaRPr lang="zh-CN" altLang="zh-CN" dirty="0">
              <a:solidFill>
                <a:schemeClr val="tx1"/>
              </a:solidFill>
              <a:latin typeface="Times New Roman" panose="02020603050405020304" pitchFamily="18" charset="0"/>
              <a:cs typeface="Times New Roman" panose="02020603050405020304" pitchFamily="18" charset="0"/>
            </a:endParaRPr>
          </a:p>
          <a:p>
            <a:pPr marL="0" algn="just">
              <a:lnSpc>
                <a:spcPct val="120000"/>
              </a:lnSpc>
              <a:spcAft>
                <a:spcPts val="0"/>
              </a:spcAft>
            </a:pPr>
            <a:endParaRPr lang="en-US" altLang="zh-CN" dirty="0">
              <a:solidFill>
                <a:schemeClr val="tx1"/>
              </a:solidFill>
              <a:latin typeface="Times New Roman" panose="02020603050405020304" pitchFamily="18" charset="0"/>
              <a:cs typeface="Times New Roman" panose="02020603050405020304" pitchFamily="18" charset="0"/>
            </a:endParaRPr>
          </a:p>
        </p:txBody>
      </p:sp>
      <p:sp>
        <p:nvSpPr>
          <p:cNvPr id="2" name="文本框 1"/>
          <p:cNvSpPr txBox="1"/>
          <p:nvPr/>
        </p:nvSpPr>
        <p:spPr>
          <a:xfrm>
            <a:off x="0" y="0"/>
            <a:ext cx="2912882" cy="369332"/>
          </a:xfrm>
          <a:prstGeom prst="rect">
            <a:avLst/>
          </a:prstGeom>
          <a:solidFill>
            <a:schemeClr val="bg1"/>
          </a:solidFill>
        </p:spPr>
        <p:txBody>
          <a:bodyPr wrap="square" rtlCol="0">
            <a:spAutoFit/>
          </a:bodyPr>
          <a:lstStyle/>
          <a:p>
            <a:r>
              <a:rPr lang="en-US" altLang="zh-CN" dirty="0">
                <a:solidFill>
                  <a:srgbClr val="C00000"/>
                </a:solidFill>
              </a:rPr>
              <a:t>2024</a:t>
            </a:r>
            <a:r>
              <a:rPr lang="zh-CN" altLang="en-US" dirty="0">
                <a:solidFill>
                  <a:srgbClr val="C00000"/>
                </a:solidFill>
              </a:rPr>
              <a:t>年</a:t>
            </a:r>
            <a:r>
              <a:rPr lang="en-US" altLang="zh-CN" dirty="0">
                <a:solidFill>
                  <a:srgbClr val="C00000"/>
                </a:solidFill>
              </a:rPr>
              <a:t>1</a:t>
            </a:r>
            <a:r>
              <a:rPr lang="zh-CN" altLang="en-US" dirty="0">
                <a:solidFill>
                  <a:srgbClr val="C00000"/>
                </a:solidFill>
              </a:rPr>
              <a:t>月浙江省首考原题</a:t>
            </a:r>
            <a:endParaRPr lang="zh-CN" altLang="en-US" dirty="0">
              <a:solidFill>
                <a:srgbClr val="C00000"/>
              </a:solidFill>
            </a:endParaRPr>
          </a:p>
        </p:txBody>
      </p:sp>
      <p:sp>
        <p:nvSpPr>
          <p:cNvPr id="5" name="标题 1"/>
          <p:cNvSpPr txBox="1"/>
          <p:nvPr/>
        </p:nvSpPr>
        <p:spPr>
          <a:xfrm>
            <a:off x="96079" y="2004323"/>
            <a:ext cx="4684643" cy="1434201"/>
          </a:xfrm>
          <a:prstGeom prst="rect">
            <a:avLst/>
          </a:prstGeom>
          <a:solidFill>
            <a:schemeClr val="accent2"/>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b="1" dirty="0">
                <a:solidFill>
                  <a:srgbClr val="C00000"/>
                </a:solidFill>
              </a:rPr>
              <a:t> </a:t>
            </a:r>
            <a:r>
              <a:rPr lang="zh-CN" altLang="en-US" b="1" dirty="0">
                <a:solidFill>
                  <a:srgbClr val="C00000"/>
                </a:solidFill>
              </a:rPr>
              <a:t>本文结构：总</a:t>
            </a:r>
            <a:r>
              <a:rPr lang="en-US" altLang="zh-CN" b="1" dirty="0">
                <a:solidFill>
                  <a:srgbClr val="C00000"/>
                </a:solidFill>
              </a:rPr>
              <a:t>-</a:t>
            </a:r>
            <a:r>
              <a:rPr lang="zh-CN" altLang="en-US" b="1" dirty="0">
                <a:solidFill>
                  <a:srgbClr val="C00000"/>
                </a:solidFill>
              </a:rPr>
              <a:t>分</a:t>
            </a:r>
            <a:endParaRPr lang="zh-CN" altLang="en-US" b="1" dirty="0">
              <a:solidFill>
                <a:srgbClr val="C00000"/>
              </a:solidFill>
            </a:endParaRPr>
          </a:p>
        </p:txBody>
      </p:sp>
      <p:sp>
        <p:nvSpPr>
          <p:cNvPr id="6" name="标题 1"/>
          <p:cNvSpPr txBox="1"/>
          <p:nvPr/>
        </p:nvSpPr>
        <p:spPr>
          <a:xfrm>
            <a:off x="4701210" y="369332"/>
            <a:ext cx="7411277" cy="1434201"/>
          </a:xfrm>
          <a:prstGeom prst="rect">
            <a:avLst/>
          </a:prstGeom>
          <a:solidFill>
            <a:schemeClr val="accent2"/>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200" b="1" dirty="0">
                <a:solidFill>
                  <a:srgbClr val="C00000"/>
                </a:solidFill>
              </a:rPr>
              <a:t> </a:t>
            </a:r>
            <a:r>
              <a:rPr lang="zh-CN" altLang="en-US" sz="3200" b="1" dirty="0">
                <a:solidFill>
                  <a:srgbClr val="C00000"/>
                </a:solidFill>
              </a:rPr>
              <a:t>话题大学生上网课   </a:t>
            </a:r>
            <a:r>
              <a:rPr lang="zh-CN" altLang="en-US" sz="3200" b="1" dirty="0">
                <a:solidFill>
                  <a:srgbClr val="0000FF"/>
                </a:solidFill>
              </a:rPr>
              <a:t>（总）</a:t>
            </a:r>
            <a:endParaRPr lang="en-US" altLang="zh-CN" sz="3200" b="1" dirty="0">
              <a:solidFill>
                <a:srgbClr val="0000FF"/>
              </a:solidFill>
            </a:endParaRPr>
          </a:p>
          <a:p>
            <a:r>
              <a:rPr lang="zh-CN" altLang="en-US" sz="3200" b="1" dirty="0">
                <a:solidFill>
                  <a:srgbClr val="C00000"/>
                </a:solidFill>
              </a:rPr>
              <a:t>（</a:t>
            </a:r>
            <a:r>
              <a:rPr lang="en-US" altLang="zh-CN" sz="3200" b="1" dirty="0">
                <a:solidFill>
                  <a:srgbClr val="C00000"/>
                </a:solidFill>
              </a:rPr>
              <a:t>Para1</a:t>
            </a:r>
            <a:r>
              <a:rPr lang="zh-CN" altLang="en-US" sz="3200" b="1" dirty="0">
                <a:solidFill>
                  <a:srgbClr val="C00000"/>
                </a:solidFill>
              </a:rPr>
              <a:t>：话题导入</a:t>
            </a:r>
            <a:r>
              <a:rPr lang="en-US" altLang="zh-CN" sz="3200" b="1" dirty="0">
                <a:solidFill>
                  <a:srgbClr val="C00000"/>
                </a:solidFill>
              </a:rPr>
              <a:t>+</a:t>
            </a:r>
            <a:r>
              <a:rPr lang="zh-CN" altLang="en-US" sz="3200" b="1" dirty="0">
                <a:solidFill>
                  <a:srgbClr val="C00000"/>
                </a:solidFill>
              </a:rPr>
              <a:t>最后一句统领下文</a:t>
            </a:r>
            <a:endParaRPr lang="zh-CN" altLang="en-US" sz="3200" b="1" dirty="0">
              <a:solidFill>
                <a:srgbClr val="C00000"/>
              </a:solidFill>
            </a:endParaRPr>
          </a:p>
        </p:txBody>
      </p:sp>
      <p:sp>
        <p:nvSpPr>
          <p:cNvPr id="7" name="标题 1"/>
          <p:cNvSpPr txBox="1"/>
          <p:nvPr/>
        </p:nvSpPr>
        <p:spPr>
          <a:xfrm>
            <a:off x="4876801" y="2280958"/>
            <a:ext cx="7315199" cy="1434201"/>
          </a:xfrm>
          <a:prstGeom prst="rect">
            <a:avLst/>
          </a:prstGeom>
          <a:solidFill>
            <a:schemeClr val="accent2"/>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200" b="1" dirty="0">
                <a:solidFill>
                  <a:srgbClr val="C00000"/>
                </a:solidFill>
              </a:rPr>
              <a:t> Para2</a:t>
            </a:r>
            <a:r>
              <a:rPr lang="zh-CN" altLang="en-US" sz="3200" b="1" dirty="0">
                <a:solidFill>
                  <a:srgbClr val="C00000"/>
                </a:solidFill>
              </a:rPr>
              <a:t>：回扣首段尾句</a:t>
            </a:r>
            <a:r>
              <a:rPr lang="en-US" altLang="zh-CN" sz="3200" b="1" dirty="0">
                <a:solidFill>
                  <a:srgbClr val="C00000"/>
                </a:solidFill>
              </a:rPr>
              <a:t>students        </a:t>
            </a:r>
            <a:r>
              <a:rPr lang="zh-CN" altLang="en-US" sz="3200" b="1" dirty="0">
                <a:solidFill>
                  <a:srgbClr val="0000FF"/>
                </a:solidFill>
              </a:rPr>
              <a:t>（分）</a:t>
            </a:r>
            <a:endParaRPr lang="en-US" altLang="zh-CN" sz="3200" b="1" dirty="0">
              <a:solidFill>
                <a:srgbClr val="0000FF"/>
              </a:solidFill>
            </a:endParaRPr>
          </a:p>
          <a:p>
            <a:r>
              <a:rPr lang="en-US" altLang="zh-CN" sz="3200" b="1" dirty="0">
                <a:solidFill>
                  <a:srgbClr val="C00000"/>
                </a:solidFill>
              </a:rPr>
              <a:t> </a:t>
            </a:r>
            <a:r>
              <a:rPr lang="zh-CN" altLang="en-US" sz="3200" b="1" dirty="0">
                <a:solidFill>
                  <a:srgbClr val="C00000"/>
                </a:solidFill>
              </a:rPr>
              <a:t>从大学生角度来阐述网课的好处 </a:t>
            </a:r>
            <a:endParaRPr lang="zh-CN" altLang="en-US" sz="3200" b="1" dirty="0">
              <a:solidFill>
                <a:srgbClr val="C00000"/>
              </a:solidFill>
            </a:endParaRPr>
          </a:p>
        </p:txBody>
      </p:sp>
      <p:sp>
        <p:nvSpPr>
          <p:cNvPr id="8" name="标题 1"/>
          <p:cNvSpPr txBox="1"/>
          <p:nvPr/>
        </p:nvSpPr>
        <p:spPr>
          <a:xfrm>
            <a:off x="4797288" y="3734208"/>
            <a:ext cx="7315199" cy="1434201"/>
          </a:xfrm>
          <a:prstGeom prst="rect">
            <a:avLst/>
          </a:prstGeom>
          <a:solidFill>
            <a:schemeClr val="accent2"/>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200" b="1" dirty="0">
                <a:solidFill>
                  <a:srgbClr val="C00000"/>
                </a:solidFill>
              </a:rPr>
              <a:t> Para3</a:t>
            </a:r>
            <a:r>
              <a:rPr lang="zh-CN" altLang="en-US" sz="3200" b="1" dirty="0">
                <a:solidFill>
                  <a:srgbClr val="C00000"/>
                </a:solidFill>
              </a:rPr>
              <a:t>：回扣首段尾句</a:t>
            </a:r>
            <a:r>
              <a:rPr lang="en-US" altLang="zh-CN" sz="3200" b="1" dirty="0">
                <a:solidFill>
                  <a:srgbClr val="C00000"/>
                </a:solidFill>
              </a:rPr>
              <a:t>professor    </a:t>
            </a:r>
            <a:r>
              <a:rPr lang="zh-CN" altLang="en-US" sz="3200" b="1" dirty="0">
                <a:solidFill>
                  <a:srgbClr val="0000FF"/>
                </a:solidFill>
              </a:rPr>
              <a:t>（分）</a:t>
            </a:r>
            <a:endParaRPr lang="en-US" altLang="zh-CN" sz="3200" b="1" dirty="0">
              <a:solidFill>
                <a:srgbClr val="0000FF"/>
              </a:solidFill>
            </a:endParaRPr>
          </a:p>
          <a:p>
            <a:r>
              <a:rPr lang="en-US" altLang="zh-CN" sz="3200" b="1" dirty="0">
                <a:solidFill>
                  <a:srgbClr val="C00000"/>
                </a:solidFill>
              </a:rPr>
              <a:t> </a:t>
            </a:r>
            <a:r>
              <a:rPr lang="zh-CN" altLang="en-US" sz="3200" b="1" dirty="0">
                <a:solidFill>
                  <a:srgbClr val="C00000"/>
                </a:solidFill>
              </a:rPr>
              <a:t>从教授角度来阐述网课利弊</a:t>
            </a:r>
            <a:endParaRPr lang="zh-CN" altLang="en-US" sz="3200" b="1" dirty="0">
              <a:solidFill>
                <a:srgbClr val="C00000"/>
              </a:solidFill>
            </a:endParaRPr>
          </a:p>
        </p:txBody>
      </p:sp>
      <p:sp>
        <p:nvSpPr>
          <p:cNvPr id="9" name="标题 1"/>
          <p:cNvSpPr txBox="1"/>
          <p:nvPr/>
        </p:nvSpPr>
        <p:spPr>
          <a:xfrm>
            <a:off x="4797287" y="5187458"/>
            <a:ext cx="7315199" cy="1434201"/>
          </a:xfrm>
          <a:prstGeom prst="rect">
            <a:avLst/>
          </a:prstGeom>
          <a:solidFill>
            <a:schemeClr val="accent2"/>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200" b="1" dirty="0">
                <a:solidFill>
                  <a:srgbClr val="C00000"/>
                </a:solidFill>
              </a:rPr>
              <a:t> Para3</a:t>
            </a:r>
            <a:r>
              <a:rPr lang="zh-CN" altLang="en-US" sz="3200" b="1" dirty="0">
                <a:solidFill>
                  <a:srgbClr val="C00000"/>
                </a:solidFill>
              </a:rPr>
              <a:t>：回扣首段尾句师生</a:t>
            </a:r>
            <a:r>
              <a:rPr lang="en-US" altLang="zh-CN" sz="3200" b="1" dirty="0">
                <a:solidFill>
                  <a:srgbClr val="C00000"/>
                </a:solidFill>
              </a:rPr>
              <a:t>             </a:t>
            </a:r>
            <a:r>
              <a:rPr lang="zh-CN" altLang="en-US" sz="3200" b="1" dirty="0">
                <a:solidFill>
                  <a:srgbClr val="0000FF"/>
                </a:solidFill>
              </a:rPr>
              <a:t>（分）</a:t>
            </a:r>
            <a:endParaRPr lang="en-US" altLang="zh-CN" sz="3200" b="1" dirty="0">
              <a:solidFill>
                <a:srgbClr val="0000FF"/>
              </a:solidFill>
            </a:endParaRPr>
          </a:p>
          <a:p>
            <a:r>
              <a:rPr lang="en-US" altLang="zh-CN" sz="3200" b="1" dirty="0">
                <a:solidFill>
                  <a:srgbClr val="C00000"/>
                </a:solidFill>
              </a:rPr>
              <a:t> </a:t>
            </a:r>
            <a:r>
              <a:rPr lang="zh-CN" altLang="en-US" sz="3200" b="1" dirty="0">
                <a:solidFill>
                  <a:srgbClr val="C00000"/>
                </a:solidFill>
              </a:rPr>
              <a:t>角度来阐述网课利弊并提出解决举措</a:t>
            </a:r>
            <a:endParaRPr lang="zh-CN" altLang="en-US" sz="3200" b="1" dirty="0">
              <a:solidFill>
                <a:srgbClr val="C00000"/>
              </a:solidFill>
            </a:endParaRPr>
          </a:p>
        </p:txBody>
      </p:sp>
      <p:pic>
        <p:nvPicPr>
          <p:cNvPr id="2050" name="图片 10" descr="学科网(www.zxxk.com)--教育资源门户，提供试卷、教案、课件、论文、素材以及各类教学资源下载，还有大量而丰富的教学相关资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9167" y="1326965"/>
            <a:ext cx="8167063" cy="4765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图片 6" descr="logo横版 png"/>
          <p:cNvPicPr>
            <a:picLocks noChangeAspect="1"/>
          </p:cNvPicPr>
          <p:nvPr/>
        </p:nvPicPr>
        <p:blipFill>
          <a:blip r:embed="rId3"/>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3" name="内容占位符 2"/>
          <p:cNvSpPr>
            <a:spLocks noGrp="1"/>
          </p:cNvSpPr>
          <p:nvPr>
            <p:ph idx="1"/>
          </p:nvPr>
        </p:nvSpPr>
        <p:spPr>
          <a:xfrm>
            <a:off x="0" y="19049"/>
            <a:ext cx="12191999" cy="6838951"/>
          </a:xfrm>
          <a:solidFill>
            <a:schemeClr val="bg1"/>
          </a:solidFill>
        </p:spPr>
        <p:txBody>
          <a:bodyPr>
            <a:noAutofit/>
          </a:bodyPr>
          <a:lstStyle/>
          <a:p>
            <a:pPr marL="0" algn="just">
              <a:lnSpc>
                <a:spcPts val="2500"/>
              </a:lnSpc>
              <a:spcAft>
                <a:spcPts val="0"/>
              </a:spcAft>
            </a:pPr>
            <a:r>
              <a:rPr lang="en-US" altLang="zh-CN" dirty="0">
                <a:solidFill>
                  <a:schemeClr val="tx1"/>
                </a:solidFill>
                <a:latin typeface="Times New Roman" panose="02020603050405020304" pitchFamily="18" charset="0"/>
                <a:cs typeface="Times New Roman" panose="02020603050405020304" pitchFamily="18" charset="0"/>
              </a:rPr>
              <a:t>2021</a:t>
            </a:r>
            <a:r>
              <a:rPr lang="zh-CN" altLang="en-US" dirty="0">
                <a:solidFill>
                  <a:schemeClr val="tx1"/>
                </a:solidFill>
                <a:latin typeface="Times New Roman" panose="02020603050405020304" pitchFamily="18" charset="0"/>
                <a:cs typeface="Times New Roman" panose="02020603050405020304" pitchFamily="18" charset="0"/>
              </a:rPr>
              <a:t>年</a:t>
            </a:r>
            <a:r>
              <a:rPr lang="en-US" altLang="zh-CN" dirty="0">
                <a:solidFill>
                  <a:schemeClr val="tx1"/>
                </a:solidFill>
                <a:latin typeface="Times New Roman" panose="02020603050405020304" pitchFamily="18" charset="0"/>
                <a:cs typeface="Times New Roman" panose="02020603050405020304" pitchFamily="18" charset="0"/>
              </a:rPr>
              <a:t>        Music has long been considered to be an enjoyable pastime for many people.    </a:t>
            </a:r>
            <a:r>
              <a:rPr lang="en-US" altLang="zh-CN" u="sng" dirty="0">
                <a:solidFill>
                  <a:schemeClr val="tx1"/>
                </a:solidFill>
                <a:latin typeface="Times New Roman" panose="02020603050405020304" pitchFamily="18" charset="0"/>
                <a:cs typeface="Times New Roman" panose="02020603050405020304" pitchFamily="18" charset="0"/>
              </a:rPr>
              <a:t>36    </a:t>
            </a:r>
            <a:r>
              <a:rPr lang="en-US" altLang="zh-CN" dirty="0">
                <a:solidFill>
                  <a:srgbClr val="0000FF"/>
                </a:solidFill>
                <a:latin typeface="Times New Roman" panose="02020603050405020304" pitchFamily="18" charset="0"/>
                <a:cs typeface="Times New Roman" panose="02020603050405020304" pitchFamily="18" charset="0"/>
              </a:rPr>
              <a:t>The mental health benefits from music can’t be argued. Music could also be helping you with many other health problems behind the scenes. </a:t>
            </a:r>
            <a:endParaRPr lang="en-US" altLang="zh-CN" dirty="0">
              <a:solidFill>
                <a:srgbClr val="0000FF"/>
              </a:solidFill>
              <a:latin typeface="Times New Roman" panose="02020603050405020304" pitchFamily="18" charset="0"/>
              <a:cs typeface="Times New Roman" panose="02020603050405020304" pitchFamily="18" charset="0"/>
            </a:endParaRPr>
          </a:p>
          <a:p>
            <a:pPr marL="0" algn="just">
              <a:lnSpc>
                <a:spcPts val="2500"/>
              </a:lnSpc>
              <a:spcAft>
                <a:spcPts val="0"/>
              </a:spcAft>
            </a:pPr>
            <a:r>
              <a:rPr lang="en-US" altLang="zh-CN" u="sng" dirty="0">
                <a:solidFill>
                  <a:schemeClr val="tx1"/>
                </a:solidFill>
                <a:latin typeface="Times New Roman" panose="02020603050405020304" pitchFamily="18" charset="0"/>
                <a:cs typeface="Times New Roman" panose="02020603050405020304" pitchFamily="18" charset="0"/>
              </a:rPr>
              <a:t>   37    </a:t>
            </a:r>
            <a:r>
              <a:rPr lang="en-US" altLang="zh-CN" dirty="0">
                <a:solidFill>
                  <a:schemeClr val="tx1"/>
                </a:solidFill>
                <a:latin typeface="Times New Roman" panose="02020603050405020304" pitchFamily="18" charset="0"/>
                <a:cs typeface="Times New Roman" panose="02020603050405020304" pitchFamily="18" charset="0"/>
              </a:rPr>
              <a:t>However, for the same reason, music can be very beneficial if one is in pain. By distracting (</a:t>
            </a:r>
            <a:r>
              <a:rPr lang="zh-CN" altLang="en-US" dirty="0">
                <a:solidFill>
                  <a:schemeClr val="tx1"/>
                </a:solidFill>
                <a:latin typeface="Times New Roman" panose="02020603050405020304" pitchFamily="18" charset="0"/>
                <a:cs typeface="Times New Roman" panose="02020603050405020304" pitchFamily="18" charset="0"/>
              </a:rPr>
              <a:t>分心</a:t>
            </a:r>
            <a:r>
              <a:rPr lang="en-US" altLang="zh-CN" dirty="0">
                <a:solidFill>
                  <a:schemeClr val="tx1"/>
                </a:solidFill>
                <a:latin typeface="Times New Roman" panose="02020603050405020304" pitchFamily="18" charset="0"/>
                <a:cs typeface="Times New Roman" panose="02020603050405020304" pitchFamily="18" charset="0"/>
              </a:rPr>
              <a:t>) the mind from the pain, music, people say, can lower stress and anxiety levels. This, of course, can lead to less pain. </a:t>
            </a:r>
            <a:endParaRPr lang="en-US" altLang="zh-CN" dirty="0">
              <a:solidFill>
                <a:schemeClr val="tx1"/>
              </a:solidFill>
              <a:latin typeface="Times New Roman" panose="02020603050405020304" pitchFamily="18" charset="0"/>
              <a:cs typeface="Times New Roman" panose="02020603050405020304" pitchFamily="18" charset="0"/>
            </a:endParaRPr>
          </a:p>
          <a:p>
            <a:pPr marL="0" algn="just">
              <a:lnSpc>
                <a:spcPts val="2500"/>
              </a:lnSpc>
              <a:spcAft>
                <a:spcPts val="0"/>
              </a:spcAft>
            </a:pPr>
            <a:r>
              <a:rPr lang="en-US" altLang="zh-CN" dirty="0">
                <a:solidFill>
                  <a:schemeClr val="tx1"/>
                </a:solidFill>
                <a:latin typeface="Times New Roman" panose="02020603050405020304" pitchFamily="18" charset="0"/>
                <a:cs typeface="Times New Roman" panose="02020603050405020304" pitchFamily="18" charset="0"/>
              </a:rPr>
              <a:t>Many people enjoy relaxing music in the evening prior to going to bed</a:t>
            </a:r>
            <a:r>
              <a:rPr lang="en-US" altLang="zh-CN" u="sng" dirty="0">
                <a:solidFill>
                  <a:schemeClr val="tx1"/>
                </a:solidFill>
                <a:latin typeface="Times New Roman" panose="02020603050405020304" pitchFamily="18" charset="0"/>
                <a:cs typeface="Times New Roman" panose="02020603050405020304" pitchFamily="18" charset="0"/>
              </a:rPr>
              <a:t>.    38   </a:t>
            </a:r>
            <a:r>
              <a:rPr lang="en-US" altLang="zh-CN" dirty="0">
                <a:solidFill>
                  <a:schemeClr val="tx1"/>
                </a:solidFill>
                <a:latin typeface="Times New Roman" panose="02020603050405020304" pitchFamily="18" charset="0"/>
                <a:cs typeface="Times New Roman" panose="02020603050405020304" pitchFamily="18" charset="0"/>
              </a:rPr>
              <a:t>While the validity of the idea is still being assessed, the lowered stress can even be tied back to blood pressure. Similarly, according to researchers, listening to just 30 minutes of soft music every day may help with healthy blood sugar levels, through the lowering of stress and anxiety. </a:t>
            </a:r>
            <a:endParaRPr lang="en-US" altLang="zh-CN" dirty="0">
              <a:solidFill>
                <a:schemeClr val="tx1"/>
              </a:solidFill>
              <a:latin typeface="Times New Roman" panose="02020603050405020304" pitchFamily="18" charset="0"/>
              <a:cs typeface="Times New Roman" panose="02020603050405020304" pitchFamily="18" charset="0"/>
            </a:endParaRPr>
          </a:p>
          <a:p>
            <a:pPr marL="0" algn="just">
              <a:lnSpc>
                <a:spcPts val="2500"/>
              </a:lnSpc>
              <a:spcAft>
                <a:spcPts val="0"/>
              </a:spcAft>
            </a:pPr>
            <a:r>
              <a:rPr lang="en-US" altLang="zh-CN" dirty="0">
                <a:solidFill>
                  <a:schemeClr val="tx1"/>
                </a:solidFill>
                <a:latin typeface="Times New Roman" panose="02020603050405020304" pitchFamily="18" charset="0"/>
                <a:cs typeface="Times New Roman" panose="02020603050405020304" pitchFamily="18" charset="0"/>
              </a:rPr>
              <a:t>When it comes to heart health, there is speculation (</a:t>
            </a:r>
            <a:r>
              <a:rPr lang="zh-CN" altLang="en-US" dirty="0">
                <a:solidFill>
                  <a:schemeClr val="tx1"/>
                </a:solidFill>
                <a:latin typeface="Times New Roman" panose="02020603050405020304" pitchFamily="18" charset="0"/>
                <a:cs typeface="Times New Roman" panose="02020603050405020304" pitchFamily="18" charset="0"/>
              </a:rPr>
              <a:t>推测</a:t>
            </a:r>
            <a:r>
              <a:rPr lang="en-US" altLang="zh-CN" dirty="0">
                <a:solidFill>
                  <a:schemeClr val="tx1"/>
                </a:solidFill>
                <a:latin typeface="Times New Roman" panose="02020603050405020304" pitchFamily="18" charset="0"/>
                <a:cs typeface="Times New Roman" panose="02020603050405020304" pitchFamily="18" charset="0"/>
              </a:rPr>
              <a:t>) that it’s not the style of music, but rather the tempo that makes it so good for your heart health. In one European study, participants listened to music as the researchers monitored their heart rates and blood pressure</a:t>
            </a:r>
            <a:r>
              <a:rPr lang="en-US" altLang="zh-CN" u="sng" dirty="0">
                <a:solidFill>
                  <a:schemeClr val="tx1"/>
                </a:solidFill>
                <a:latin typeface="Times New Roman" panose="02020603050405020304" pitchFamily="18" charset="0"/>
                <a:cs typeface="Times New Roman" panose="02020603050405020304" pitchFamily="18" charset="0"/>
              </a:rPr>
              <a:t>.    39    </a:t>
            </a:r>
            <a:r>
              <a:rPr lang="en-US" altLang="zh-CN" dirty="0">
                <a:solidFill>
                  <a:schemeClr val="tx1"/>
                </a:solidFill>
                <a:latin typeface="Times New Roman" panose="02020603050405020304" pitchFamily="18" charset="0"/>
                <a:cs typeface="Times New Roman" panose="02020603050405020304" pitchFamily="18" charset="0"/>
              </a:rPr>
              <a:t>On the other hand, when the music slowed, the participants’ stress and anxiety levels became lower and the effects on heart rates appeared to follow suit. </a:t>
            </a:r>
            <a:endParaRPr lang="en-US" altLang="zh-CN" dirty="0">
              <a:solidFill>
                <a:schemeClr val="tx1"/>
              </a:solidFill>
              <a:latin typeface="Times New Roman" panose="02020603050405020304" pitchFamily="18" charset="0"/>
              <a:cs typeface="Times New Roman" panose="02020603050405020304" pitchFamily="18" charset="0"/>
            </a:endParaRPr>
          </a:p>
          <a:p>
            <a:pPr marL="0" algn="just">
              <a:lnSpc>
                <a:spcPts val="2500"/>
              </a:lnSpc>
              <a:spcAft>
                <a:spcPts val="0"/>
              </a:spcAft>
            </a:pPr>
            <a:r>
              <a:rPr lang="en-US" altLang="zh-CN" u="sng" dirty="0">
                <a:solidFill>
                  <a:schemeClr val="tx1"/>
                </a:solidFill>
                <a:latin typeface="Times New Roman" panose="02020603050405020304" pitchFamily="18" charset="0"/>
                <a:cs typeface="Times New Roman" panose="02020603050405020304" pitchFamily="18" charset="0"/>
              </a:rPr>
              <a:t>   40      </a:t>
            </a:r>
            <a:r>
              <a:rPr lang="en-US" altLang="zh-CN" dirty="0">
                <a:solidFill>
                  <a:schemeClr val="tx1"/>
                </a:solidFill>
                <a:latin typeface="Times New Roman" panose="02020603050405020304" pitchFamily="18" charset="0"/>
                <a:cs typeface="Times New Roman" panose="02020603050405020304" pitchFamily="18" charset="0"/>
              </a:rPr>
              <a:t>But </a:t>
            </a:r>
            <a:r>
              <a:rPr lang="en-US" altLang="zh-CN" dirty="0">
                <a:solidFill>
                  <a:srgbClr val="0000FF"/>
                </a:solidFill>
                <a:latin typeface="Times New Roman" panose="02020603050405020304" pitchFamily="18" charset="0"/>
                <a:cs typeface="Times New Roman" panose="02020603050405020304" pitchFamily="18" charset="0"/>
              </a:rPr>
              <a:t>there is a whole range of other health issues </a:t>
            </a:r>
            <a:r>
              <a:rPr lang="en-US" altLang="zh-CN" i="1" dirty="0">
                <a:solidFill>
                  <a:srgbClr val="FF0000"/>
                </a:solidFill>
                <a:latin typeface="Times New Roman" panose="02020603050405020304" pitchFamily="18" charset="0"/>
                <a:cs typeface="Times New Roman" panose="02020603050405020304" pitchFamily="18" charset="0"/>
              </a:rPr>
              <a:t>that turning up the radio could be beneficial for,</a:t>
            </a:r>
            <a:r>
              <a:rPr lang="en-US" altLang="zh-CN" i="1" dirty="0">
                <a:solidFill>
                  <a:srgbClr val="0000FF"/>
                </a:solidFill>
                <a:latin typeface="Times New Roman" panose="02020603050405020304" pitchFamily="18" charset="0"/>
                <a:cs typeface="Times New Roman" panose="02020603050405020304" pitchFamily="18" charset="0"/>
              </a:rPr>
              <a:t> </a:t>
            </a:r>
            <a:r>
              <a:rPr lang="en-US" altLang="zh-CN" i="1" dirty="0">
                <a:solidFill>
                  <a:srgbClr val="7030A0"/>
                </a:solidFill>
                <a:latin typeface="Times New Roman" panose="02020603050405020304" pitchFamily="18" charset="0"/>
                <a:cs typeface="Times New Roman" panose="02020603050405020304" pitchFamily="18" charset="0"/>
              </a:rPr>
              <a:t>which is what makes music so valuable. </a:t>
            </a:r>
            <a:endParaRPr lang="en-US" altLang="zh-CN" i="1" dirty="0">
              <a:solidFill>
                <a:srgbClr val="7030A0"/>
              </a:solidFill>
              <a:latin typeface="Times New Roman" panose="02020603050405020304" pitchFamily="18" charset="0"/>
              <a:cs typeface="Times New Roman" panose="02020603050405020304" pitchFamily="18" charset="0"/>
            </a:endParaRPr>
          </a:p>
          <a:p>
            <a:pPr marL="0" algn="just">
              <a:lnSpc>
                <a:spcPct val="120000"/>
              </a:lnSpc>
              <a:spcAft>
                <a:spcPts val="0"/>
              </a:spcAft>
            </a:pPr>
            <a:endParaRPr lang="en-US" altLang="zh-CN" dirty="0">
              <a:solidFill>
                <a:schemeClr val="tx1"/>
              </a:solidFill>
              <a:latin typeface="Times New Roman" panose="02020603050405020304" pitchFamily="18" charset="0"/>
              <a:cs typeface="Times New Roman" panose="02020603050405020304" pitchFamily="18" charset="0"/>
            </a:endParaRPr>
          </a:p>
        </p:txBody>
      </p:sp>
      <p:sp>
        <p:nvSpPr>
          <p:cNvPr id="10" name="标题 1"/>
          <p:cNvSpPr txBox="1"/>
          <p:nvPr/>
        </p:nvSpPr>
        <p:spPr>
          <a:xfrm>
            <a:off x="96079" y="2004323"/>
            <a:ext cx="2428460" cy="2180051"/>
          </a:xfrm>
          <a:prstGeom prst="rect">
            <a:avLst/>
          </a:prstGeom>
          <a:solidFill>
            <a:schemeClr val="accent2"/>
          </a:solidFill>
        </p:spPr>
        <p:txBody>
          <a:bodyPr vert="horz" lIns="91440" tIns="45720" rIns="91440" bIns="45720" rtlCol="0" anchor="ctr">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b="1" dirty="0">
                <a:solidFill>
                  <a:srgbClr val="C00000"/>
                </a:solidFill>
              </a:rPr>
              <a:t> </a:t>
            </a:r>
            <a:r>
              <a:rPr lang="zh-CN" altLang="en-US" b="1" dirty="0">
                <a:solidFill>
                  <a:srgbClr val="C00000"/>
                </a:solidFill>
              </a:rPr>
              <a:t>本文结构：</a:t>
            </a:r>
            <a:endParaRPr lang="en-US" altLang="zh-CN" b="1" dirty="0">
              <a:solidFill>
                <a:srgbClr val="C00000"/>
              </a:solidFill>
            </a:endParaRPr>
          </a:p>
          <a:p>
            <a:endParaRPr lang="en-US" altLang="zh-CN" b="1" dirty="0">
              <a:solidFill>
                <a:srgbClr val="C00000"/>
              </a:solidFill>
            </a:endParaRPr>
          </a:p>
          <a:p>
            <a:r>
              <a:rPr lang="zh-CN" altLang="en-US" b="1" dirty="0">
                <a:solidFill>
                  <a:srgbClr val="C00000"/>
                </a:solidFill>
              </a:rPr>
              <a:t> 总</a:t>
            </a:r>
            <a:r>
              <a:rPr lang="en-US" altLang="zh-CN" b="1" dirty="0">
                <a:solidFill>
                  <a:srgbClr val="C00000"/>
                </a:solidFill>
              </a:rPr>
              <a:t>-</a:t>
            </a:r>
            <a:r>
              <a:rPr lang="zh-CN" altLang="en-US" b="1" dirty="0">
                <a:solidFill>
                  <a:srgbClr val="C00000"/>
                </a:solidFill>
              </a:rPr>
              <a:t>分</a:t>
            </a:r>
            <a:r>
              <a:rPr lang="en-US" altLang="zh-CN" b="1" dirty="0">
                <a:solidFill>
                  <a:srgbClr val="C00000"/>
                </a:solidFill>
              </a:rPr>
              <a:t>-</a:t>
            </a:r>
            <a:r>
              <a:rPr lang="zh-CN" altLang="en-US" b="1" dirty="0">
                <a:solidFill>
                  <a:srgbClr val="C00000"/>
                </a:solidFill>
              </a:rPr>
              <a:t>总</a:t>
            </a:r>
            <a:endParaRPr lang="en-US" altLang="zh-CN" b="1" dirty="0">
              <a:solidFill>
                <a:srgbClr val="C00000"/>
              </a:solidFill>
            </a:endParaRPr>
          </a:p>
          <a:p>
            <a:r>
              <a:rPr lang="zh-CN" altLang="en-US" b="1" dirty="0">
                <a:solidFill>
                  <a:srgbClr val="C00000"/>
                </a:solidFill>
              </a:rPr>
              <a:t>                  </a:t>
            </a:r>
            <a:endParaRPr lang="en-US" altLang="zh-CN" b="1" dirty="0">
              <a:solidFill>
                <a:srgbClr val="C00000"/>
              </a:solidFill>
            </a:endParaRPr>
          </a:p>
          <a:p>
            <a:r>
              <a:rPr lang="zh-CN" altLang="en-US" b="1" dirty="0">
                <a:solidFill>
                  <a:srgbClr val="C00000"/>
                </a:solidFill>
              </a:rPr>
              <a:t> 首尾呼应</a:t>
            </a:r>
            <a:endParaRPr lang="zh-CN" altLang="en-US" b="1" dirty="0">
              <a:solidFill>
                <a:srgbClr val="C00000"/>
              </a:solidFill>
            </a:endParaRPr>
          </a:p>
        </p:txBody>
      </p:sp>
      <p:sp>
        <p:nvSpPr>
          <p:cNvPr id="12" name="标题 1"/>
          <p:cNvSpPr txBox="1"/>
          <p:nvPr/>
        </p:nvSpPr>
        <p:spPr>
          <a:xfrm>
            <a:off x="3250097" y="19049"/>
            <a:ext cx="8852452" cy="1434201"/>
          </a:xfrm>
          <a:prstGeom prst="rect">
            <a:avLst/>
          </a:prstGeom>
          <a:solidFill>
            <a:schemeClr val="accent2"/>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3200" b="1" dirty="0">
                <a:solidFill>
                  <a:srgbClr val="C00000"/>
                </a:solidFill>
              </a:rPr>
              <a:t>   首段：引出话题</a:t>
            </a:r>
            <a:r>
              <a:rPr lang="en-US" altLang="zh-CN" sz="3200" b="1" dirty="0">
                <a:solidFill>
                  <a:srgbClr val="C00000"/>
                </a:solidFill>
              </a:rPr>
              <a:t>+ </a:t>
            </a:r>
            <a:r>
              <a:rPr lang="zh-CN" altLang="en-US" sz="3200" b="1" dirty="0">
                <a:solidFill>
                  <a:srgbClr val="C00000"/>
                </a:solidFill>
              </a:rPr>
              <a:t>统领下文         </a:t>
            </a:r>
            <a:r>
              <a:rPr lang="zh-CN" altLang="en-US" sz="3200" b="1" dirty="0">
                <a:solidFill>
                  <a:srgbClr val="0000FF"/>
                </a:solidFill>
              </a:rPr>
              <a:t>总</a:t>
            </a:r>
            <a:endParaRPr lang="en-US" altLang="zh-CN" sz="3200" b="1" dirty="0">
              <a:solidFill>
                <a:srgbClr val="0000FF"/>
              </a:solidFill>
            </a:endParaRPr>
          </a:p>
          <a:p>
            <a:r>
              <a:rPr lang="zh-CN" altLang="en-US" sz="3200" b="1" dirty="0">
                <a:solidFill>
                  <a:srgbClr val="C00000"/>
                </a:solidFill>
              </a:rPr>
              <a:t>（</a:t>
            </a:r>
            <a:r>
              <a:rPr lang="en-US" altLang="zh-CN" sz="3200" b="1" dirty="0">
                <a:solidFill>
                  <a:srgbClr val="C00000"/>
                </a:solidFill>
              </a:rPr>
              <a:t>Para1</a:t>
            </a:r>
            <a:r>
              <a:rPr lang="zh-CN" altLang="en-US" sz="3200" b="1" dirty="0">
                <a:solidFill>
                  <a:srgbClr val="C00000"/>
                </a:solidFill>
              </a:rPr>
              <a:t>：音乐对心理健康和其他健康问题有益 ）</a:t>
            </a:r>
            <a:endParaRPr lang="zh-CN" altLang="en-US" sz="3200" b="1" dirty="0">
              <a:solidFill>
                <a:srgbClr val="C00000"/>
              </a:solidFill>
            </a:endParaRPr>
          </a:p>
        </p:txBody>
      </p:sp>
      <p:sp>
        <p:nvSpPr>
          <p:cNvPr id="13" name="标题 1"/>
          <p:cNvSpPr txBox="1"/>
          <p:nvPr/>
        </p:nvSpPr>
        <p:spPr>
          <a:xfrm>
            <a:off x="3170583" y="1935022"/>
            <a:ext cx="8931966" cy="2353090"/>
          </a:xfrm>
          <a:prstGeom prst="rect">
            <a:avLst/>
          </a:prstGeom>
          <a:solidFill>
            <a:schemeClr val="accent2"/>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3200" b="1" dirty="0">
                <a:solidFill>
                  <a:srgbClr val="C00000"/>
                </a:solidFill>
              </a:rPr>
              <a:t>   </a:t>
            </a:r>
            <a:r>
              <a:rPr lang="en-US" altLang="zh-CN" sz="3200" b="1" dirty="0">
                <a:solidFill>
                  <a:srgbClr val="C00000"/>
                </a:solidFill>
              </a:rPr>
              <a:t>                                                                </a:t>
            </a:r>
            <a:endParaRPr lang="en-US" altLang="zh-CN" sz="3200" b="1" dirty="0">
              <a:solidFill>
                <a:srgbClr val="0000FF"/>
              </a:solidFill>
            </a:endParaRPr>
          </a:p>
          <a:p>
            <a:r>
              <a:rPr lang="en-US" altLang="zh-CN" sz="3200" b="1" dirty="0">
                <a:solidFill>
                  <a:srgbClr val="C00000"/>
                </a:solidFill>
              </a:rPr>
              <a:t>Para2</a:t>
            </a:r>
            <a:r>
              <a:rPr lang="zh-CN" altLang="en-US" sz="3200" b="1" dirty="0">
                <a:solidFill>
                  <a:srgbClr val="C00000"/>
                </a:solidFill>
              </a:rPr>
              <a:t>：音乐缓解疼痛</a:t>
            </a:r>
            <a:endParaRPr lang="en-US" altLang="zh-CN" sz="3200" b="1" dirty="0">
              <a:solidFill>
                <a:srgbClr val="C00000"/>
              </a:solidFill>
            </a:endParaRPr>
          </a:p>
          <a:p>
            <a:r>
              <a:rPr lang="en-US" altLang="zh-CN" sz="3200" b="1" dirty="0">
                <a:solidFill>
                  <a:srgbClr val="C00000"/>
                </a:solidFill>
              </a:rPr>
              <a:t>Para3:   </a:t>
            </a:r>
            <a:r>
              <a:rPr lang="zh-CN" altLang="en-US" sz="3200" b="1" dirty="0">
                <a:solidFill>
                  <a:srgbClr val="C00000"/>
                </a:solidFill>
              </a:rPr>
              <a:t>音乐有助于睡眠                                   </a:t>
            </a:r>
            <a:r>
              <a:rPr lang="zh-CN" altLang="en-US" sz="3200" b="1" dirty="0">
                <a:solidFill>
                  <a:srgbClr val="0000FF"/>
                </a:solidFill>
              </a:rPr>
              <a:t>分</a:t>
            </a:r>
            <a:endParaRPr lang="en-US" altLang="zh-CN" sz="3200" b="1" dirty="0">
              <a:solidFill>
                <a:srgbClr val="C00000"/>
              </a:solidFill>
            </a:endParaRPr>
          </a:p>
          <a:p>
            <a:r>
              <a:rPr lang="en-US" altLang="zh-CN" sz="3200" b="1" dirty="0">
                <a:solidFill>
                  <a:srgbClr val="C00000"/>
                </a:solidFill>
              </a:rPr>
              <a:t>Para4</a:t>
            </a:r>
            <a:r>
              <a:rPr lang="zh-CN" altLang="en-US" sz="3200" b="1" dirty="0">
                <a:solidFill>
                  <a:srgbClr val="C00000"/>
                </a:solidFill>
              </a:rPr>
              <a:t>： 音乐有利于身体健康如心率血压血糖</a:t>
            </a:r>
            <a:endParaRPr lang="zh-CN" altLang="en-US" sz="3200" b="1" dirty="0">
              <a:solidFill>
                <a:srgbClr val="C00000"/>
              </a:solidFill>
            </a:endParaRPr>
          </a:p>
        </p:txBody>
      </p:sp>
      <p:sp>
        <p:nvSpPr>
          <p:cNvPr id="15" name="标题 1"/>
          <p:cNvSpPr txBox="1"/>
          <p:nvPr/>
        </p:nvSpPr>
        <p:spPr>
          <a:xfrm>
            <a:off x="1858617" y="4435336"/>
            <a:ext cx="10204175" cy="1434201"/>
          </a:xfrm>
          <a:prstGeom prst="rect">
            <a:avLst/>
          </a:prstGeom>
          <a:solidFill>
            <a:schemeClr val="accent2"/>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3200" b="1" dirty="0">
                <a:solidFill>
                  <a:srgbClr val="C00000"/>
                </a:solidFill>
              </a:rPr>
              <a:t>   尾段：呼应首段</a:t>
            </a:r>
            <a:r>
              <a:rPr lang="en-US" altLang="zh-CN" sz="3200" b="1" dirty="0">
                <a:solidFill>
                  <a:srgbClr val="C00000"/>
                </a:solidFill>
              </a:rPr>
              <a:t>+ </a:t>
            </a:r>
            <a:r>
              <a:rPr lang="zh-CN" altLang="en-US" sz="3200" b="1" dirty="0">
                <a:solidFill>
                  <a:srgbClr val="C00000"/>
                </a:solidFill>
              </a:rPr>
              <a:t>进行小结                                     </a:t>
            </a:r>
            <a:r>
              <a:rPr lang="zh-CN" altLang="en-US" sz="3200" b="1" dirty="0">
                <a:solidFill>
                  <a:srgbClr val="0000FF"/>
                </a:solidFill>
              </a:rPr>
              <a:t>总</a:t>
            </a:r>
            <a:endParaRPr lang="en-US" altLang="zh-CN" sz="3200" b="1" dirty="0">
              <a:solidFill>
                <a:srgbClr val="0000FF"/>
              </a:solidFill>
            </a:endParaRPr>
          </a:p>
          <a:p>
            <a:r>
              <a:rPr lang="zh-CN" altLang="en-US" sz="3200" b="1" dirty="0">
                <a:solidFill>
                  <a:srgbClr val="C00000"/>
                </a:solidFill>
              </a:rPr>
              <a:t>（</a:t>
            </a:r>
            <a:r>
              <a:rPr lang="en-US" altLang="zh-CN" sz="3200" b="1" dirty="0">
                <a:solidFill>
                  <a:srgbClr val="C00000"/>
                </a:solidFill>
              </a:rPr>
              <a:t>Para5</a:t>
            </a:r>
            <a:r>
              <a:rPr lang="zh-CN" altLang="en-US" sz="3200" b="1" dirty="0">
                <a:solidFill>
                  <a:srgbClr val="C00000"/>
                </a:solidFill>
              </a:rPr>
              <a:t>：音乐对总的个人幸福安康好处鲜明，也对其他一系列的健康问题有益</a:t>
            </a:r>
            <a:r>
              <a:rPr lang="en-US" altLang="zh-CN" sz="3200" b="1" dirty="0">
                <a:solidFill>
                  <a:srgbClr val="C00000"/>
                </a:solidFill>
              </a:rPr>
              <a:t>—</a:t>
            </a:r>
            <a:r>
              <a:rPr lang="zh-CN" altLang="en-US" sz="3200" b="1" dirty="0">
                <a:solidFill>
                  <a:srgbClr val="C00000"/>
                </a:solidFill>
              </a:rPr>
              <a:t>彰显音乐价值。）</a:t>
            </a:r>
            <a:endParaRPr lang="zh-CN" altLang="en-US" sz="3200" b="1" dirty="0">
              <a:solidFill>
                <a:srgbClr val="C00000"/>
              </a:solidFill>
            </a:endParaRPr>
          </a:p>
        </p:txBody>
      </p:sp>
      <p:pic>
        <p:nvPicPr>
          <p:cNvPr id="1026" name="图片 9" descr="学科网(www.zxxk.com)--教育资源门户，提供试卷、教案、课件、论文、素材以及各类教学资源下载，还有大量而丰富的教学相关资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20078" y="281402"/>
            <a:ext cx="8299174" cy="5731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图片 6" descr="logo横版 png"/>
          <p:cNvPicPr>
            <a:picLocks noChangeAspect="1"/>
          </p:cNvPicPr>
          <p:nvPr/>
        </p:nvPicPr>
        <p:blipFill>
          <a:blip r:embed="rId3"/>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3" grpId="0" animBg="1"/>
      <p:bldP spid="1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0" y="655983"/>
            <a:ext cx="12056165" cy="5940088"/>
          </a:xfrm>
          <a:prstGeom prst="rect">
            <a:avLst/>
          </a:prstGeom>
          <a:noFill/>
        </p:spPr>
        <p:txBody>
          <a:bodyPr wrap="square">
            <a:spAutoFit/>
          </a:bodyPr>
          <a:lstStyle/>
          <a:p>
            <a:pPr indent="200025" algn="just"/>
            <a:r>
              <a:rPr lang="en-US" altLang="zh-CN" sz="2000" kern="100" dirty="0">
                <a:effectLst/>
                <a:latin typeface="等线" panose="02010600030101010101" pitchFamily="2" charset="-122"/>
                <a:ea typeface="等线" panose="02010600030101010101" pitchFamily="2" charset="-122"/>
                <a:cs typeface="Times New Roman" panose="02020603050405020304" pitchFamily="18" charset="0"/>
              </a:rPr>
              <a:t>   Have you ever wondered why you want to do something, or what causes people to go through extraordinary pain or personal investment just to achieve a particular outcome?  </a:t>
            </a:r>
            <a:r>
              <a:rPr lang="en-US" altLang="zh-CN" sz="2000" u="sng" kern="100" dirty="0">
                <a:effectLst/>
                <a:latin typeface="等线" panose="02010600030101010101" pitchFamily="2" charset="-122"/>
                <a:ea typeface="等线" panose="02010600030101010101" pitchFamily="2" charset="-122"/>
                <a:cs typeface="Times New Roman" panose="02020603050405020304" pitchFamily="18" charset="0"/>
              </a:rPr>
              <a:t>     36     </a:t>
            </a:r>
            <a:r>
              <a:rPr lang="en-US" altLang="zh-CN" sz="2000" kern="100" dirty="0">
                <a:effectLst/>
                <a:latin typeface="等线" panose="02010600030101010101" pitchFamily="2" charset="-122"/>
                <a:ea typeface="等线" panose="02010600030101010101" pitchFamily="2" charset="-122"/>
                <a:cs typeface="Times New Roman" panose="02020603050405020304" pitchFamily="18" charset="0"/>
              </a:rPr>
              <a:t>Motivation.</a:t>
            </a:r>
            <a:endParaRPr lang="zh-CN" altLang="zh-CN" sz="2000" kern="100" dirty="0">
              <a:effectLst/>
              <a:latin typeface="等线" panose="02010600030101010101" pitchFamily="2" charset="-122"/>
              <a:ea typeface="等线" panose="02010600030101010101" pitchFamily="2" charset="-122"/>
              <a:cs typeface="Times New Roman" panose="02020603050405020304" pitchFamily="18" charset="0"/>
            </a:endParaRPr>
          </a:p>
          <a:p>
            <a:pPr indent="200025" algn="just"/>
            <a:r>
              <a:rPr lang="en-US" altLang="zh-CN" sz="2000" kern="100" dirty="0">
                <a:effectLst/>
                <a:latin typeface="等线" panose="02010600030101010101" pitchFamily="2" charset="-122"/>
                <a:ea typeface="等线" panose="02010600030101010101" pitchFamily="2" charset="-122"/>
                <a:cs typeface="Times New Roman" panose="02020603050405020304" pitchFamily="18" charset="0"/>
              </a:rPr>
              <a:t>  Motivation is the reason for people's actions, goals, and willingness to pursue the goals. Sometimes it seems difficult to find, but we all have that spark at our core. Here are some ways you can turn that spark back into a flame. </a:t>
            </a:r>
            <a:endParaRPr lang="zh-CN" altLang="zh-CN" sz="2000" kern="100" dirty="0">
              <a:effectLst/>
              <a:latin typeface="等线" panose="02010600030101010101" pitchFamily="2" charset="-122"/>
              <a:ea typeface="等线" panose="02010600030101010101" pitchFamily="2" charset="-122"/>
              <a:cs typeface="Times New Roman" panose="02020603050405020304" pitchFamily="18" charset="0"/>
            </a:endParaRPr>
          </a:p>
          <a:p>
            <a:pPr indent="266700" algn="just"/>
            <a:r>
              <a:rPr lang="en-US" altLang="zh-CN" sz="2000" u="sng" kern="100" dirty="0">
                <a:effectLst/>
                <a:latin typeface="等线" panose="02010600030101010101" pitchFamily="2" charset="-122"/>
                <a:ea typeface="等线" panose="02010600030101010101" pitchFamily="2" charset="-122"/>
                <a:cs typeface="Times New Roman" panose="02020603050405020304" pitchFamily="18" charset="0"/>
              </a:rPr>
              <a:t>     37   </a:t>
            </a:r>
            <a:r>
              <a:rPr lang="en-US" altLang="zh-CN" sz="2000" kern="100" dirty="0">
                <a:effectLst/>
                <a:latin typeface="等线" panose="02010600030101010101" pitchFamily="2" charset="-122"/>
                <a:ea typeface="等线" panose="02010600030101010101" pitchFamily="2" charset="-122"/>
                <a:cs typeface="Times New Roman" panose="02020603050405020304" pitchFamily="18" charset="0"/>
              </a:rPr>
              <a:t> If your motivation is fading, notice when this starts to happen and what events could have driven it. You'll find that you're more likely to feel bored when you're in certain environments. As you become more aware of this, you can put yourself in situations where you're more likely to thrive.</a:t>
            </a:r>
            <a:endParaRPr lang="zh-CN" altLang="zh-CN" sz="2000" kern="100" dirty="0">
              <a:effectLst/>
              <a:latin typeface="等线" panose="02010600030101010101" pitchFamily="2" charset="-122"/>
              <a:ea typeface="等线" panose="02010600030101010101" pitchFamily="2" charset="-122"/>
              <a:cs typeface="Times New Roman" panose="02020603050405020304" pitchFamily="18" charset="0"/>
            </a:endParaRPr>
          </a:p>
          <a:p>
            <a:pPr indent="266700" algn="just"/>
            <a:r>
              <a:rPr lang="en-US" altLang="zh-CN" sz="2000" kern="100" dirty="0">
                <a:effectLst/>
                <a:latin typeface="等线" panose="02010600030101010101" pitchFamily="2" charset="-122"/>
                <a:ea typeface="等线" panose="02010600030101010101" pitchFamily="2" charset="-122"/>
                <a:cs typeface="Times New Roman" panose="02020603050405020304" pitchFamily="18" charset="0"/>
              </a:rPr>
              <a:t>  Keep a thankfulness journal.  </a:t>
            </a:r>
            <a:r>
              <a:rPr lang="en-US" altLang="zh-CN" sz="2000" u="sng" kern="100" dirty="0">
                <a:effectLst/>
                <a:latin typeface="等线" panose="02010600030101010101" pitchFamily="2" charset="-122"/>
                <a:ea typeface="等线" panose="02010600030101010101" pitchFamily="2" charset="-122"/>
                <a:cs typeface="Times New Roman" panose="02020603050405020304" pitchFamily="18" charset="0"/>
              </a:rPr>
              <a:t>    38    </a:t>
            </a:r>
            <a:r>
              <a:rPr lang="en-US" altLang="zh-CN" sz="2000" kern="100" dirty="0">
                <a:effectLst/>
                <a:latin typeface="等线" panose="02010600030101010101" pitchFamily="2" charset="-122"/>
                <a:ea typeface="等线" panose="02010600030101010101" pitchFamily="2" charset="-122"/>
                <a:cs typeface="Times New Roman" panose="02020603050405020304" pitchFamily="18" charset="0"/>
              </a:rPr>
              <a:t>When they're aware of what they're thankful for, it drives them in specific areas of their lives. Considering this, you may find value in keeping a thankfulness journal where you regularly list blessings.  </a:t>
            </a:r>
            <a:endParaRPr lang="zh-CN" altLang="zh-CN" sz="2000" kern="100" dirty="0">
              <a:effectLst/>
              <a:latin typeface="等线" panose="02010600030101010101" pitchFamily="2" charset="-122"/>
              <a:ea typeface="等线" panose="02010600030101010101" pitchFamily="2" charset="-122"/>
              <a:cs typeface="Times New Roman" panose="02020603050405020304" pitchFamily="18" charset="0"/>
            </a:endParaRPr>
          </a:p>
          <a:p>
            <a:pPr indent="266700" algn="just"/>
            <a:r>
              <a:rPr lang="en-US" altLang="zh-CN" sz="2000" kern="100" dirty="0">
                <a:effectLst/>
                <a:latin typeface="等线" panose="02010600030101010101" pitchFamily="2" charset="-122"/>
                <a:ea typeface="等线" panose="02010600030101010101" pitchFamily="2" charset="-122"/>
                <a:cs typeface="Times New Roman" panose="02020603050405020304" pitchFamily="18" charset="0"/>
              </a:rPr>
              <a:t>  Design an accomplishment book. Creative people may do well to design an accomplishment book with images of past work and accomplishments as a form of encouragement. It can be as informal or formal as you'd like. It might be a simple scrapbook you keep at your desk, or a professionally printed booklet that you keep by your bed.  </a:t>
            </a:r>
            <a:r>
              <a:rPr lang="en-US" altLang="zh-CN" sz="2000" u="sng" kern="100" dirty="0">
                <a:effectLst/>
                <a:latin typeface="等线" panose="02010600030101010101" pitchFamily="2" charset="-122"/>
                <a:ea typeface="等线" panose="02010600030101010101" pitchFamily="2" charset="-122"/>
                <a:cs typeface="Times New Roman" panose="02020603050405020304" pitchFamily="18" charset="0"/>
              </a:rPr>
              <a:t>     39     </a:t>
            </a:r>
            <a:endParaRPr lang="zh-CN" altLang="zh-CN" sz="2000" kern="100" dirty="0">
              <a:effectLst/>
              <a:latin typeface="等线" panose="02010600030101010101" pitchFamily="2" charset="-122"/>
              <a:ea typeface="等线" panose="02010600030101010101" pitchFamily="2" charset="-122"/>
              <a:cs typeface="Times New Roman" panose="02020603050405020304" pitchFamily="18" charset="0"/>
            </a:endParaRPr>
          </a:p>
          <a:p>
            <a:pPr indent="266700" algn="just"/>
            <a:r>
              <a:rPr lang="en-US" altLang="zh-CN" sz="2000" kern="100" dirty="0">
                <a:effectLst/>
                <a:latin typeface="等线" panose="02010600030101010101" pitchFamily="2" charset="-122"/>
                <a:ea typeface="等线" panose="02010600030101010101" pitchFamily="2" charset="-122"/>
                <a:cs typeface="Times New Roman" panose="02020603050405020304" pitchFamily="18" charset="0"/>
              </a:rPr>
              <a:t> Get out of the house. If your life consists of going to work, coming home, watching Netflix, and going to sleep, you shouldn't be surprised that you're unmotivated. </a:t>
            </a:r>
            <a:r>
              <a:rPr lang="en-US" altLang="zh-CN" sz="2000" u="sng" kern="100" dirty="0">
                <a:effectLst/>
                <a:latin typeface="等线" panose="02010600030101010101" pitchFamily="2" charset="-122"/>
                <a:ea typeface="等线" panose="02010600030101010101" pitchFamily="2" charset="-122"/>
                <a:cs typeface="Times New Roman" panose="02020603050405020304" pitchFamily="18" charset="0"/>
              </a:rPr>
              <a:t>     40      </a:t>
            </a:r>
            <a:r>
              <a:rPr lang="en-US" altLang="zh-CN" sz="2000" kern="100" dirty="0">
                <a:effectLst/>
                <a:latin typeface="等线" panose="02010600030101010101" pitchFamily="2" charset="-122"/>
                <a:ea typeface="等线" panose="02010600030101010101" pitchFamily="2" charset="-122"/>
                <a:cs typeface="Times New Roman" panose="02020603050405020304" pitchFamily="18" charset="0"/>
              </a:rPr>
              <a:t>Stretching yourself will expose you to new ideas, activities, and people, which will either strike up new motivation or rekindle things you have forgotten about. </a:t>
            </a:r>
            <a:endParaRPr lang="zh-CN" altLang="zh-CN" sz="20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7" name="文本框 6"/>
          <p:cNvSpPr txBox="1"/>
          <p:nvPr/>
        </p:nvSpPr>
        <p:spPr>
          <a:xfrm>
            <a:off x="163996" y="129209"/>
            <a:ext cx="3712265" cy="369332"/>
          </a:xfrm>
          <a:prstGeom prst="rect">
            <a:avLst/>
          </a:prstGeom>
          <a:noFill/>
        </p:spPr>
        <p:txBody>
          <a:bodyPr wrap="square">
            <a:spAutoFit/>
          </a:bodyPr>
          <a:lstStyle/>
          <a:p>
            <a:r>
              <a:rPr lang="en-US" altLang="zh-CN" dirty="0">
                <a:solidFill>
                  <a:schemeClr val="tx1"/>
                </a:solidFill>
                <a:latin typeface="Times New Roman" panose="02020603050405020304" pitchFamily="18" charset="0"/>
                <a:cs typeface="Times New Roman" panose="02020603050405020304" pitchFamily="18" charset="0"/>
              </a:rPr>
              <a:t>2024-4 </a:t>
            </a:r>
            <a:r>
              <a:rPr lang="zh-CN" altLang="en-US" dirty="0">
                <a:latin typeface="Times New Roman" panose="02020603050405020304" pitchFamily="18" charset="0"/>
                <a:cs typeface="Times New Roman" panose="02020603050405020304" pitchFamily="18" charset="0"/>
              </a:rPr>
              <a:t>浙江省金华十校联考</a:t>
            </a:r>
            <a:endParaRPr lang="zh-CN" altLang="en-US" dirty="0"/>
          </a:p>
        </p:txBody>
      </p:sp>
      <p:sp>
        <p:nvSpPr>
          <p:cNvPr id="10" name="文本框 9"/>
          <p:cNvSpPr txBox="1"/>
          <p:nvPr/>
        </p:nvSpPr>
        <p:spPr>
          <a:xfrm>
            <a:off x="4209222" y="346430"/>
            <a:ext cx="6132442" cy="461665"/>
          </a:xfrm>
          <a:prstGeom prst="rect">
            <a:avLst/>
          </a:prstGeom>
          <a:solidFill>
            <a:schemeClr val="accent2"/>
          </a:solidFill>
        </p:spPr>
        <p:txBody>
          <a:bodyPr wrap="square">
            <a:spAutoFit/>
          </a:bodyPr>
          <a:lstStyle/>
          <a:p>
            <a:r>
              <a:rPr lang="en-US" altLang="zh-CN" sz="2400" b="1" dirty="0">
                <a:solidFill>
                  <a:srgbClr val="C00000"/>
                </a:solidFill>
              </a:rPr>
              <a:t>Para1</a:t>
            </a:r>
            <a:r>
              <a:rPr lang="zh-CN" altLang="en-US" sz="2400" b="1" dirty="0">
                <a:solidFill>
                  <a:srgbClr val="C00000"/>
                </a:solidFill>
              </a:rPr>
              <a:t>：引入话题</a:t>
            </a:r>
            <a:r>
              <a:rPr lang="en-US" altLang="zh-CN" sz="2400" b="1" dirty="0">
                <a:solidFill>
                  <a:srgbClr val="C00000"/>
                </a:solidFill>
              </a:rPr>
              <a:t>---motivation</a:t>
            </a:r>
            <a:r>
              <a:rPr lang="zh-CN" altLang="en-US" sz="2400" b="1" dirty="0">
                <a:solidFill>
                  <a:srgbClr val="C00000"/>
                </a:solidFill>
              </a:rPr>
              <a:t> </a:t>
            </a:r>
            <a:endParaRPr lang="zh-CN" altLang="en-US" sz="2400" dirty="0"/>
          </a:p>
        </p:txBody>
      </p:sp>
      <p:sp>
        <p:nvSpPr>
          <p:cNvPr id="11" name="文本框 10"/>
          <p:cNvSpPr txBox="1"/>
          <p:nvPr/>
        </p:nvSpPr>
        <p:spPr>
          <a:xfrm>
            <a:off x="4209222" y="1303899"/>
            <a:ext cx="6132442" cy="461665"/>
          </a:xfrm>
          <a:prstGeom prst="rect">
            <a:avLst/>
          </a:prstGeom>
          <a:solidFill>
            <a:schemeClr val="accent2"/>
          </a:solidFill>
        </p:spPr>
        <p:txBody>
          <a:bodyPr wrap="square">
            <a:spAutoFit/>
          </a:bodyPr>
          <a:lstStyle/>
          <a:p>
            <a:r>
              <a:rPr lang="en-US" altLang="zh-CN" sz="2400" b="1" dirty="0">
                <a:solidFill>
                  <a:srgbClr val="C00000"/>
                </a:solidFill>
              </a:rPr>
              <a:t>Para2</a:t>
            </a:r>
            <a:r>
              <a:rPr lang="zh-CN" altLang="en-US" sz="2400" b="1" dirty="0">
                <a:solidFill>
                  <a:srgbClr val="C00000"/>
                </a:solidFill>
              </a:rPr>
              <a:t>：提出问题                    </a:t>
            </a:r>
            <a:r>
              <a:rPr lang="zh-CN" altLang="en-US" sz="2400" b="1" dirty="0">
                <a:solidFill>
                  <a:srgbClr val="0000FF"/>
                </a:solidFill>
              </a:rPr>
              <a:t>总</a:t>
            </a:r>
            <a:endParaRPr lang="zh-CN" altLang="en-US" sz="2400" dirty="0">
              <a:solidFill>
                <a:srgbClr val="0000FF"/>
              </a:solidFill>
            </a:endParaRPr>
          </a:p>
        </p:txBody>
      </p:sp>
      <p:sp>
        <p:nvSpPr>
          <p:cNvPr id="12" name="文本框 11"/>
          <p:cNvSpPr txBox="1"/>
          <p:nvPr/>
        </p:nvSpPr>
        <p:spPr>
          <a:xfrm>
            <a:off x="4209222" y="4358526"/>
            <a:ext cx="6132442" cy="461665"/>
          </a:xfrm>
          <a:prstGeom prst="rect">
            <a:avLst/>
          </a:prstGeom>
          <a:solidFill>
            <a:schemeClr val="accent2"/>
          </a:solidFill>
        </p:spPr>
        <p:txBody>
          <a:bodyPr wrap="square">
            <a:spAutoFit/>
          </a:bodyPr>
          <a:lstStyle/>
          <a:p>
            <a:r>
              <a:rPr lang="en-US" altLang="zh-CN" sz="2400" b="1" dirty="0">
                <a:solidFill>
                  <a:srgbClr val="C00000"/>
                </a:solidFill>
              </a:rPr>
              <a:t>Para3</a:t>
            </a:r>
            <a:r>
              <a:rPr lang="zh-CN" altLang="en-US" sz="2400" b="1" dirty="0">
                <a:solidFill>
                  <a:srgbClr val="C00000"/>
                </a:solidFill>
              </a:rPr>
              <a:t>、</a:t>
            </a:r>
            <a:r>
              <a:rPr lang="en-US" altLang="zh-CN" sz="2400" b="1" dirty="0">
                <a:solidFill>
                  <a:srgbClr val="C00000"/>
                </a:solidFill>
              </a:rPr>
              <a:t>4</a:t>
            </a:r>
            <a:r>
              <a:rPr lang="zh-CN" altLang="en-US" sz="2400" b="1" dirty="0">
                <a:solidFill>
                  <a:srgbClr val="C00000"/>
                </a:solidFill>
              </a:rPr>
              <a:t>、</a:t>
            </a:r>
            <a:r>
              <a:rPr lang="en-US" altLang="zh-CN" sz="2400" b="1" dirty="0">
                <a:solidFill>
                  <a:srgbClr val="C00000"/>
                </a:solidFill>
              </a:rPr>
              <a:t>5</a:t>
            </a:r>
            <a:r>
              <a:rPr lang="zh-CN" altLang="en-US" sz="2400" b="1" dirty="0">
                <a:solidFill>
                  <a:srgbClr val="C00000"/>
                </a:solidFill>
              </a:rPr>
              <a:t>：如何解决问题   </a:t>
            </a:r>
            <a:r>
              <a:rPr lang="zh-CN" altLang="en-US" sz="2400" b="1" dirty="0">
                <a:solidFill>
                  <a:srgbClr val="0000FF"/>
                </a:solidFill>
              </a:rPr>
              <a:t>分</a:t>
            </a:r>
            <a:endParaRPr lang="zh-CN" altLang="en-US" sz="2400" dirty="0">
              <a:solidFill>
                <a:srgbClr val="0000FF"/>
              </a:solidFill>
            </a:endParaRPr>
          </a:p>
        </p:txBody>
      </p:sp>
      <p:pic>
        <p:nvPicPr>
          <p:cNvPr id="3076" name="图片 100004"/>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694172" y="498541"/>
            <a:ext cx="9356436" cy="46595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Lst>
  </p:timing>
</p:sld>
</file>

<file path=ppt/tags/tag1.xml><?xml version="1.0" encoding="utf-8"?>
<p:tagLst xmlns:p="http://schemas.openxmlformats.org/presentationml/2006/main">
  <p:tag name="KSO_WM_FULL_TEXT_BEAUTIFY_COPY_ID" val="3"/>
</p:tagLst>
</file>

<file path=ppt/tags/tag10.xml><?xml version="1.0" encoding="utf-8"?>
<p:tagLst xmlns:p="http://schemas.openxmlformats.org/presentationml/2006/main">
  <p:tag name="KSO_WM_FULL_TEXT_BEAUTIFY_COPY_ID" val="3"/>
</p:tagLst>
</file>

<file path=ppt/tags/tag11.xml><?xml version="1.0" encoding="utf-8"?>
<p:tagLst xmlns:p="http://schemas.openxmlformats.org/presentationml/2006/main">
  <p:tag name="KSO_WM_FULL_TEXT_BEAUTIFY_COPY_ID" val="2"/>
</p:tagLst>
</file>

<file path=ppt/tags/tag12.xml><?xml version="1.0" encoding="utf-8"?>
<p:tagLst xmlns:p="http://schemas.openxmlformats.org/presentationml/2006/main">
  <p:tag name="KSO_WM_FULL_TEXT_BEAUTIFY_COPY_ID" val="3"/>
</p:tagLst>
</file>

<file path=ppt/tags/tag13.xml><?xml version="1.0" encoding="utf-8"?>
<p:tagLst xmlns:p="http://schemas.openxmlformats.org/presentationml/2006/main">
  <p:tag name="KSO_WM_FULL_TEXT_BEAUTIFY_COPY_ID" val="2"/>
</p:tagLst>
</file>

<file path=ppt/tags/tag14.xml><?xml version="1.0" encoding="utf-8"?>
<p:tagLst xmlns:p="http://schemas.openxmlformats.org/presentationml/2006/main">
  <p:tag name="KSO_WM_FULL_TEXT_BEAUTIFY_COPY_ID" val="3"/>
</p:tagLst>
</file>

<file path=ppt/tags/tag15.xml><?xml version="1.0" encoding="utf-8"?>
<p:tagLst xmlns:p="http://schemas.openxmlformats.org/presentationml/2006/main">
  <p:tag name="KSO_WM_FULL_TEXT_BEAUTIFY_COPY_ID" val="2"/>
</p:tagLst>
</file>

<file path=ppt/tags/tag16.xml><?xml version="1.0" encoding="utf-8"?>
<p:tagLst xmlns:p="http://schemas.openxmlformats.org/presentationml/2006/main">
  <p:tag name="KSO_WM_FULL_TEXT_BEAUTIFY_COPY_ID" val="3"/>
</p:tagLst>
</file>

<file path=ppt/tags/tag17.xml><?xml version="1.0" encoding="utf-8"?>
<p:tagLst xmlns:p="http://schemas.openxmlformats.org/presentationml/2006/main">
  <p:tag name="KSO_WM_FULL_TEXT_BEAUTIFY_COPY_ID" val="2"/>
</p:tagLst>
</file>

<file path=ppt/tags/tag18.xml><?xml version="1.0" encoding="utf-8"?>
<p:tagLst xmlns:p="http://schemas.openxmlformats.org/presentationml/2006/main">
  <p:tag name="KSO_WM_FULL_TEXT_BEAUTIFY_COPY_ID" val="3"/>
</p:tagLst>
</file>

<file path=ppt/tags/tag19.xml><?xml version="1.0" encoding="utf-8"?>
<p:tagLst xmlns:p="http://schemas.openxmlformats.org/presentationml/2006/main">
  <p:tag name="KSO_WM_FULL_TEXT_BEAUTIFY_COPY_ID" val="2"/>
</p:tagLst>
</file>

<file path=ppt/tags/tag2.xml><?xml version="1.0" encoding="utf-8"?>
<p:tagLst xmlns:p="http://schemas.openxmlformats.org/presentationml/2006/main">
  <p:tag name="KSO_WM_FULL_TEXT_BEAUTIFY_COPY_ID" val="3"/>
</p:tagLst>
</file>

<file path=ppt/tags/tag20.xml><?xml version="1.0" encoding="utf-8"?>
<p:tagLst xmlns:p="http://schemas.openxmlformats.org/presentationml/2006/main">
  <p:tag name="KSO_WM_FULL_TEXT_BEAUTIFY_COPY_ID" val="3"/>
</p:tagLst>
</file>

<file path=ppt/tags/tag21.xml><?xml version="1.0" encoding="utf-8"?>
<p:tagLst xmlns:p="http://schemas.openxmlformats.org/presentationml/2006/main">
  <p:tag name="KSO_WM_FULL_TEXT_BEAUTIFY_COPY_ID" val="2"/>
</p:tagLst>
</file>

<file path=ppt/tags/tag22.xml><?xml version="1.0" encoding="utf-8"?>
<p:tagLst xmlns:p="http://schemas.openxmlformats.org/presentationml/2006/main">
  <p:tag name="KSO_WM_FULL_TEXT_BEAUTIFY_COPY_ID" val="3"/>
</p:tagLst>
</file>

<file path=ppt/tags/tag23.xml><?xml version="1.0" encoding="utf-8"?>
<p:tagLst xmlns:p="http://schemas.openxmlformats.org/presentationml/2006/main">
  <p:tag name="KSO_WM_FULL_TEXT_BEAUTIFY_COPY_ID" val="2"/>
</p:tagLst>
</file>

<file path=ppt/tags/tag24.xml><?xml version="1.0" encoding="utf-8"?>
<p:tagLst xmlns:p="http://schemas.openxmlformats.org/presentationml/2006/main">
  <p:tag name="KSO_WM_FULL_TEXT_BEAUTIFY_COPY_ID" val="3"/>
</p:tagLst>
</file>

<file path=ppt/tags/tag25.xml><?xml version="1.0" encoding="utf-8"?>
<p:tagLst xmlns:p="http://schemas.openxmlformats.org/presentationml/2006/main">
  <p:tag name="KSO_WM_FULL_TEXT_BEAUTIFY_COPY_ID" val="3"/>
</p:tagLst>
</file>

<file path=ppt/tags/tag26.xml><?xml version="1.0" encoding="utf-8"?>
<p:tagLst xmlns:p="http://schemas.openxmlformats.org/presentationml/2006/main">
  <p:tag name="KSO_WM_FULL_TEXT_BEAUTIFY_COPY_ID" val="3"/>
</p:tagLst>
</file>

<file path=ppt/tags/tag3.xml><?xml version="1.0" encoding="utf-8"?>
<p:tagLst xmlns:p="http://schemas.openxmlformats.org/presentationml/2006/main">
  <p:tag name="KSO_WM_FULL_TEXT_BEAUTIFY_COPY_ID" val="2"/>
</p:tagLst>
</file>

<file path=ppt/tags/tag4.xml><?xml version="1.0" encoding="utf-8"?>
<p:tagLst xmlns:p="http://schemas.openxmlformats.org/presentationml/2006/main">
  <p:tag name="KSO_WM_FULL_TEXT_BEAUTIFY_COPY_ID" val="3"/>
</p:tagLst>
</file>

<file path=ppt/tags/tag5.xml><?xml version="1.0" encoding="utf-8"?>
<p:tagLst xmlns:p="http://schemas.openxmlformats.org/presentationml/2006/main">
  <p:tag name="KSO_WM_FULL_TEXT_BEAUTIFY_COPY_ID" val="2"/>
</p:tagLst>
</file>

<file path=ppt/tags/tag6.xml><?xml version="1.0" encoding="utf-8"?>
<p:tagLst xmlns:p="http://schemas.openxmlformats.org/presentationml/2006/main">
  <p:tag name="KSO_WM_FULL_TEXT_BEAUTIFY_COPY_ID" val="3"/>
</p:tagLst>
</file>

<file path=ppt/tags/tag7.xml><?xml version="1.0" encoding="utf-8"?>
<p:tagLst xmlns:p="http://schemas.openxmlformats.org/presentationml/2006/main">
  <p:tag name="KSO_WM_FULL_TEXT_BEAUTIFY_COPY_ID" val="2"/>
</p:tagLst>
</file>

<file path=ppt/tags/tag8.xml><?xml version="1.0" encoding="utf-8"?>
<p:tagLst xmlns:p="http://schemas.openxmlformats.org/presentationml/2006/main">
  <p:tag name="KSO_WM_FULL_TEXT_BEAUTIFY_COPY_ID" val="3"/>
</p:tagLst>
</file>

<file path=ppt/tags/tag9.xml><?xml version="1.0" encoding="utf-8"?>
<p:tagLst xmlns:p="http://schemas.openxmlformats.org/presentationml/2006/main">
  <p:tag name="KSO_WM_FULL_TEXT_BEAUTIFY_COPY_ID" val="2"/>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29266</Words>
  <Application>WPS 演示</Application>
  <PresentationFormat>宽屏</PresentationFormat>
  <Paragraphs>545</Paragraphs>
  <Slides>44</Slides>
  <Notes>2</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44</vt:i4>
      </vt:variant>
    </vt:vector>
  </HeadingPairs>
  <TitlesOfParts>
    <vt:vector size="58" baseType="lpstr">
      <vt:lpstr>Arial</vt:lpstr>
      <vt:lpstr>宋体</vt:lpstr>
      <vt:lpstr>Wingdings</vt:lpstr>
      <vt:lpstr>华文琥珀</vt:lpstr>
      <vt:lpstr>等线</vt:lpstr>
      <vt:lpstr>Times New Roman</vt:lpstr>
      <vt:lpstr>微软雅黑</vt:lpstr>
      <vt:lpstr>Arial Unicode MS</vt:lpstr>
      <vt:lpstr>等线 Light</vt:lpstr>
      <vt:lpstr>楷体</vt:lpstr>
      <vt:lpstr>HelveticaNeue</vt:lpstr>
      <vt:lpstr>华文新魏</vt:lpstr>
      <vt:lpstr>Segoe Print</vt:lpstr>
      <vt:lpstr>Office 主题​​</vt:lpstr>
      <vt:lpstr>PowerPoint 演示文稿</vt:lpstr>
      <vt:lpstr>2024高考 七选五临门一脚</vt:lpstr>
      <vt:lpstr>PowerPoint 演示文稿</vt:lpstr>
      <vt:lpstr>解题步骤1： 分析文章结构</vt:lpstr>
      <vt:lpstr>1. 有大标题的文章，一般在第一段都会有主题词汇出现，回扣标题的核心名词或动词</vt:lpstr>
      <vt:lpstr>2. 无标题的文章， 第一段都会有主题词汇出现</vt:lpstr>
      <vt:lpstr>PowerPoint 演示文稿</vt:lpstr>
      <vt:lpstr>PowerPoint 演示文稿</vt:lpstr>
      <vt:lpstr>PowerPoint 演示文稿</vt:lpstr>
      <vt:lpstr>PowerPoint 演示文稿</vt:lpstr>
      <vt:lpstr>解题步骤2：  关注设空位置，优先做段首题和段尾题</vt:lpstr>
      <vt:lpstr>解题步骤3：关注选项特点，重点关注核心词汇: 名词，形容词，动词，逻辑词，连词，代词</vt:lpstr>
      <vt:lpstr>解题技巧4：正确选项</vt:lpstr>
      <vt:lpstr>PowerPoint 演示文稿</vt:lpstr>
      <vt:lpstr>PowerPoint 演示文稿</vt:lpstr>
      <vt:lpstr>特别注意：It 有可能是形式主语，代替to do sth; doing sth ;that 主语从句等，请注意甄别。此时，看句子与上下文之间的逻辑意义以及是否有相关词汇复现。</vt:lpstr>
      <vt:lpstr>解题技巧5：冗余选项如何排除</vt:lpstr>
      <vt:lpstr>两个或多个选项句式相似或一致，会产生冗余选项</vt:lpstr>
      <vt:lpstr>PowerPoint 演示文稿</vt:lpstr>
      <vt:lpstr>A  D 选项均含有与大标题相关的主题词汇，大概率有冗余选项。</vt:lpstr>
      <vt:lpstr>干扰项设置方法之一，利用原文某些词的派生词来进行干扰.  B项语义与38 空以及 40空上下文完全背离。 </vt:lpstr>
      <vt:lpstr>PowerPoint 演示文稿</vt:lpstr>
      <vt:lpstr>首先观察选项设置的特点：</vt:lpstr>
      <vt:lpstr>PowerPoint 演示文稿</vt:lpstr>
      <vt:lpstr>PowerPoint 演示文稿</vt:lpstr>
      <vt:lpstr>PowerPoint 演示文稿</vt:lpstr>
      <vt:lpstr>PowerPoint 演示文稿</vt:lpstr>
      <vt:lpstr>PowerPoint 演示文稿</vt:lpstr>
      <vt:lpstr>PowerPoint 演示文稿</vt:lpstr>
      <vt:lpstr>首先观察选项设置的特点：</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首先观察选项设置的特点：</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2024七选五临门一脚</dc:title>
  <dc:creator>ＦＵ　ＪＩＡＨＵＩ</dc:creator>
  <cp:lastModifiedBy>Administrator</cp:lastModifiedBy>
  <cp:revision>189</cp:revision>
  <dcterms:created xsi:type="dcterms:W3CDTF">2024-04-21T07:55:00Z</dcterms:created>
  <dcterms:modified xsi:type="dcterms:W3CDTF">2024-05-06T07:12:22Z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F72A73BD94184F93857CA61590EAE01A_12</vt:lpwstr>
  </property>
  <property fmtid="{D5CDD505-2E9C-101B-9397-08002B2CF9AE}" pid="3" name="KSOProductBuildVer">
    <vt:lpwstr>2052-11.8.2.7978</vt:lpwstr>
  </property>
</Properties>
</file>